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8" r:id="rId5"/>
  </p:sldMasterIdLst>
  <p:notesMasterIdLst>
    <p:notesMasterId r:id="rId24"/>
  </p:notesMasterIdLst>
  <p:handoutMasterIdLst>
    <p:handoutMasterId r:id="rId25"/>
  </p:handoutMasterIdLst>
  <p:sldIdLst>
    <p:sldId id="276" r:id="rId6"/>
    <p:sldId id="282" r:id="rId7"/>
    <p:sldId id="283" r:id="rId8"/>
    <p:sldId id="257" r:id="rId9"/>
    <p:sldId id="275" r:id="rId10"/>
    <p:sldId id="258" r:id="rId11"/>
    <p:sldId id="281" r:id="rId12"/>
    <p:sldId id="280" r:id="rId13"/>
    <p:sldId id="259" r:id="rId14"/>
    <p:sldId id="263" r:id="rId15"/>
    <p:sldId id="266" r:id="rId16"/>
    <p:sldId id="267" r:id="rId17"/>
    <p:sldId id="284" r:id="rId18"/>
    <p:sldId id="279" r:id="rId19"/>
    <p:sldId id="277" r:id="rId20"/>
    <p:sldId id="278" r:id="rId21"/>
    <p:sldId id="285" r:id="rId22"/>
    <p:sldId id="286" r:id="rId23"/>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EC99698-4A4F-40F5-AB33-1881DD019139}" v="1" dt="2025-08-07T19:52:46.88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2687" autoAdjust="0"/>
  </p:normalViewPr>
  <p:slideViewPr>
    <p:cSldViewPr>
      <p:cViewPr varScale="1">
        <p:scale>
          <a:sx n="66" d="100"/>
          <a:sy n="66" d="100"/>
        </p:scale>
        <p:origin x="1515" y="4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handoutMaster" Target="handoutMasters/handoutMaster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notesMaster" Target="notesMasters/notesMaster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anie Squire" userId="6c9d1607-ba48-44db-8d5c-ed91ec2e7097" providerId="ADAL" clId="{8EC99698-4A4F-40F5-AB33-1881DD019139}"/>
    <pc:docChg chg="custSel addSld modSld sldOrd">
      <pc:chgData name="Melanie Squire" userId="6c9d1607-ba48-44db-8d5c-ed91ec2e7097" providerId="ADAL" clId="{8EC99698-4A4F-40F5-AB33-1881DD019139}" dt="2025-08-07T19:57:27.045" v="1335" actId="20577"/>
      <pc:docMkLst>
        <pc:docMk/>
      </pc:docMkLst>
      <pc:sldChg chg="modSp mod">
        <pc:chgData name="Melanie Squire" userId="6c9d1607-ba48-44db-8d5c-ed91ec2e7097" providerId="ADAL" clId="{8EC99698-4A4F-40F5-AB33-1881DD019139}" dt="2025-08-07T19:47:52.034" v="72" actId="20577"/>
        <pc:sldMkLst>
          <pc:docMk/>
          <pc:sldMk cId="995561203" sldId="276"/>
        </pc:sldMkLst>
        <pc:spChg chg="mod">
          <ac:chgData name="Melanie Squire" userId="6c9d1607-ba48-44db-8d5c-ed91ec2e7097" providerId="ADAL" clId="{8EC99698-4A4F-40F5-AB33-1881DD019139}" dt="2025-08-07T19:47:52.034" v="72" actId="20577"/>
          <ac:spMkLst>
            <pc:docMk/>
            <pc:sldMk cId="995561203" sldId="276"/>
            <ac:spMk id="2" creationId="{00000000-0000-0000-0000-000000000000}"/>
          </ac:spMkLst>
        </pc:spChg>
      </pc:sldChg>
      <pc:sldChg chg="modSp new mod ord">
        <pc:chgData name="Melanie Squire" userId="6c9d1607-ba48-44db-8d5c-ed91ec2e7097" providerId="ADAL" clId="{8EC99698-4A4F-40F5-AB33-1881DD019139}" dt="2025-08-07T19:50:41.956" v="342"/>
        <pc:sldMkLst>
          <pc:docMk/>
          <pc:sldMk cId="477286076" sldId="282"/>
        </pc:sldMkLst>
        <pc:spChg chg="mod">
          <ac:chgData name="Melanie Squire" userId="6c9d1607-ba48-44db-8d5c-ed91ec2e7097" providerId="ADAL" clId="{8EC99698-4A4F-40F5-AB33-1881DD019139}" dt="2025-08-07T19:48:19.933" v="99" actId="20577"/>
          <ac:spMkLst>
            <pc:docMk/>
            <pc:sldMk cId="477286076" sldId="282"/>
            <ac:spMk id="2" creationId="{5517224C-715A-3C8D-09A3-7F706D68B43B}"/>
          </ac:spMkLst>
        </pc:spChg>
        <pc:spChg chg="mod">
          <ac:chgData name="Melanie Squire" userId="6c9d1607-ba48-44db-8d5c-ed91ec2e7097" providerId="ADAL" clId="{8EC99698-4A4F-40F5-AB33-1881DD019139}" dt="2025-08-07T19:50:35.759" v="340" actId="20577"/>
          <ac:spMkLst>
            <pc:docMk/>
            <pc:sldMk cId="477286076" sldId="282"/>
            <ac:spMk id="3" creationId="{2B1FC03D-608C-674C-22A2-CF1D5601513E}"/>
          </ac:spMkLst>
        </pc:spChg>
      </pc:sldChg>
      <pc:sldChg chg="modSp new mod">
        <pc:chgData name="Melanie Squire" userId="6c9d1607-ba48-44db-8d5c-ed91ec2e7097" providerId="ADAL" clId="{8EC99698-4A4F-40F5-AB33-1881DD019139}" dt="2025-08-07T19:51:58.955" v="592" actId="20577"/>
        <pc:sldMkLst>
          <pc:docMk/>
          <pc:sldMk cId="505982309" sldId="283"/>
        </pc:sldMkLst>
        <pc:spChg chg="mod">
          <ac:chgData name="Melanie Squire" userId="6c9d1607-ba48-44db-8d5c-ed91ec2e7097" providerId="ADAL" clId="{8EC99698-4A4F-40F5-AB33-1881DD019139}" dt="2025-08-07T19:50:52.592" v="358" actId="20577"/>
          <ac:spMkLst>
            <pc:docMk/>
            <pc:sldMk cId="505982309" sldId="283"/>
            <ac:spMk id="2" creationId="{F79AB7C9-4902-D9C3-6441-726E8D98782D}"/>
          </ac:spMkLst>
        </pc:spChg>
        <pc:spChg chg="mod">
          <ac:chgData name="Melanie Squire" userId="6c9d1607-ba48-44db-8d5c-ed91ec2e7097" providerId="ADAL" clId="{8EC99698-4A4F-40F5-AB33-1881DD019139}" dt="2025-08-07T19:51:58.955" v="592" actId="20577"/>
          <ac:spMkLst>
            <pc:docMk/>
            <pc:sldMk cId="505982309" sldId="283"/>
            <ac:spMk id="3" creationId="{4E84535F-999F-53A4-21EC-B6389FF33841}"/>
          </ac:spMkLst>
        </pc:spChg>
      </pc:sldChg>
      <pc:sldChg chg="modSp new mod">
        <pc:chgData name="Melanie Squire" userId="6c9d1607-ba48-44db-8d5c-ed91ec2e7097" providerId="ADAL" clId="{8EC99698-4A4F-40F5-AB33-1881DD019139}" dt="2025-08-07T19:52:58.284" v="622" actId="20577"/>
        <pc:sldMkLst>
          <pc:docMk/>
          <pc:sldMk cId="2563495972" sldId="284"/>
        </pc:sldMkLst>
        <pc:spChg chg="mod">
          <ac:chgData name="Melanie Squire" userId="6c9d1607-ba48-44db-8d5c-ed91ec2e7097" providerId="ADAL" clId="{8EC99698-4A4F-40F5-AB33-1881DD019139}" dt="2025-08-07T19:52:42.398" v="616" actId="20577"/>
          <ac:spMkLst>
            <pc:docMk/>
            <pc:sldMk cId="2563495972" sldId="284"/>
            <ac:spMk id="2" creationId="{87A01308-E784-4DC4-79D1-601BA8BE0DFB}"/>
          </ac:spMkLst>
        </pc:spChg>
        <pc:spChg chg="mod">
          <ac:chgData name="Melanie Squire" userId="6c9d1607-ba48-44db-8d5c-ed91ec2e7097" providerId="ADAL" clId="{8EC99698-4A4F-40F5-AB33-1881DD019139}" dt="2025-08-07T19:52:58.284" v="622" actId="20577"/>
          <ac:spMkLst>
            <pc:docMk/>
            <pc:sldMk cId="2563495972" sldId="284"/>
            <ac:spMk id="3" creationId="{8D5D4D5D-E092-B315-0A46-F17A100A2162}"/>
          </ac:spMkLst>
        </pc:spChg>
      </pc:sldChg>
      <pc:sldChg chg="modSp new mod">
        <pc:chgData name="Melanie Squire" userId="6c9d1607-ba48-44db-8d5c-ed91ec2e7097" providerId="ADAL" clId="{8EC99698-4A4F-40F5-AB33-1881DD019139}" dt="2025-08-07T19:55:08.505" v="958" actId="20577"/>
        <pc:sldMkLst>
          <pc:docMk/>
          <pc:sldMk cId="3324703903" sldId="285"/>
        </pc:sldMkLst>
        <pc:spChg chg="mod">
          <ac:chgData name="Melanie Squire" userId="6c9d1607-ba48-44db-8d5c-ed91ec2e7097" providerId="ADAL" clId="{8EC99698-4A4F-40F5-AB33-1881DD019139}" dt="2025-08-07T19:53:25.644" v="643" actId="20577"/>
          <ac:spMkLst>
            <pc:docMk/>
            <pc:sldMk cId="3324703903" sldId="285"/>
            <ac:spMk id="2" creationId="{D8E627A8-64FA-6778-1A57-218914DA2B9D}"/>
          </ac:spMkLst>
        </pc:spChg>
        <pc:spChg chg="mod">
          <ac:chgData name="Melanie Squire" userId="6c9d1607-ba48-44db-8d5c-ed91ec2e7097" providerId="ADAL" clId="{8EC99698-4A4F-40F5-AB33-1881DD019139}" dt="2025-08-07T19:55:08.505" v="958" actId="20577"/>
          <ac:spMkLst>
            <pc:docMk/>
            <pc:sldMk cId="3324703903" sldId="285"/>
            <ac:spMk id="3" creationId="{2E99E4C6-F589-5B26-BFD5-481875E3F668}"/>
          </ac:spMkLst>
        </pc:spChg>
      </pc:sldChg>
      <pc:sldChg chg="modSp new mod">
        <pc:chgData name="Melanie Squire" userId="6c9d1607-ba48-44db-8d5c-ed91ec2e7097" providerId="ADAL" clId="{8EC99698-4A4F-40F5-AB33-1881DD019139}" dt="2025-08-07T19:57:27.045" v="1335" actId="20577"/>
        <pc:sldMkLst>
          <pc:docMk/>
          <pc:sldMk cId="3312819670" sldId="286"/>
        </pc:sldMkLst>
        <pc:spChg chg="mod">
          <ac:chgData name="Melanie Squire" userId="6c9d1607-ba48-44db-8d5c-ed91ec2e7097" providerId="ADAL" clId="{8EC99698-4A4F-40F5-AB33-1881DD019139}" dt="2025-08-07T19:55:21.705" v="975" actId="20577"/>
          <ac:spMkLst>
            <pc:docMk/>
            <pc:sldMk cId="3312819670" sldId="286"/>
            <ac:spMk id="2" creationId="{1C461E76-4753-2C03-573C-CCC5989BDC3C}"/>
          </ac:spMkLst>
        </pc:spChg>
        <pc:spChg chg="mod">
          <ac:chgData name="Melanie Squire" userId="6c9d1607-ba48-44db-8d5c-ed91ec2e7097" providerId="ADAL" clId="{8EC99698-4A4F-40F5-AB33-1881DD019139}" dt="2025-08-07T19:57:27.045" v="1335" actId="20577"/>
          <ac:spMkLst>
            <pc:docMk/>
            <pc:sldMk cId="3312819670" sldId="286"/>
            <ac:spMk id="3" creationId="{EC54CE1B-FDCD-F7BF-5839-421C3AE38AB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07/08/2025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66DF09A-2FA4-463C-8CBE-5124BFA8A088}" type="datetimeFigureOut">
              <a:rPr lang="en-GB" smtClean="0"/>
              <a:t>07/08/2025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2E08981C-5477-41DA-A44B-80B5904A5173}" type="slidenum">
              <a:rPr lang="en-GB" smtClean="0"/>
              <a:t>‹#›</a:t>
            </a:fld>
            <a:endParaRPr lang="en-GB"/>
          </a:p>
        </p:txBody>
      </p:sp>
    </p:spTree>
    <p:extLst>
      <p:ext uri="{BB962C8B-B14F-4D97-AF65-F5344CB8AC3E}">
        <p14:creationId xmlns:p14="http://schemas.microsoft.com/office/powerpoint/2010/main" val="14552629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714BECDD-346D-4398-99F5-F3354E4C4797}"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2765023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Facilitator to reveal the topics covered last time, only after the students have identified the key themes covered, and the activities they performed.  Draw out, and capture on flipchart, the key learning points they identify before summarising yourself using the slide.</a:t>
            </a:r>
          </a:p>
        </p:txBody>
      </p:sp>
      <p:sp>
        <p:nvSpPr>
          <p:cNvPr id="4" name="Slide Number Placeholder 3"/>
          <p:cNvSpPr>
            <a:spLocks noGrp="1"/>
          </p:cNvSpPr>
          <p:nvPr>
            <p:ph type="sldNum" sz="quarter" idx="10"/>
          </p:nvPr>
        </p:nvSpPr>
        <p:spPr/>
        <p:txBody>
          <a:bodyPr/>
          <a:lstStyle/>
          <a:p>
            <a:fld id="{2E08981C-5477-41DA-A44B-80B5904A5173}" type="slidenum">
              <a:rPr lang="en-GB" smtClean="0"/>
              <a:t>5</a:t>
            </a:fld>
            <a:endParaRPr lang="en-GB"/>
          </a:p>
        </p:txBody>
      </p:sp>
    </p:spTree>
    <p:extLst>
      <p:ext uri="{BB962C8B-B14F-4D97-AF65-F5344CB8AC3E}">
        <p14:creationId xmlns:p14="http://schemas.microsoft.com/office/powerpoint/2010/main" val="23186749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 chance to see if anyone has done some basic research into on-line surveys, or even set a survey up…..or tried one out on their family or friends? The aim here is to share ideas and experiences, and try and generate some momentum, and help the students start preparing material for their assignment.</a:t>
            </a:r>
          </a:p>
        </p:txBody>
      </p:sp>
      <p:sp>
        <p:nvSpPr>
          <p:cNvPr id="4" name="Slide Number Placeholder 3"/>
          <p:cNvSpPr>
            <a:spLocks noGrp="1"/>
          </p:cNvSpPr>
          <p:nvPr>
            <p:ph type="sldNum" sz="quarter" idx="10"/>
          </p:nvPr>
        </p:nvSpPr>
        <p:spPr/>
        <p:txBody>
          <a:bodyPr/>
          <a:lstStyle/>
          <a:p>
            <a:fld id="{2E08981C-5477-41DA-A44B-80B5904A5173}" type="slidenum">
              <a:rPr lang="en-GB" smtClean="0"/>
              <a:t>6</a:t>
            </a:fld>
            <a:endParaRPr lang="en-GB"/>
          </a:p>
        </p:txBody>
      </p:sp>
    </p:spTree>
    <p:extLst>
      <p:ext uri="{BB962C8B-B14F-4D97-AF65-F5344CB8AC3E}">
        <p14:creationId xmlns:p14="http://schemas.microsoft.com/office/powerpoint/2010/main" val="1193684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9</a:t>
            </a:fld>
            <a:endParaRPr lang="en-GB"/>
          </a:p>
        </p:txBody>
      </p:sp>
    </p:spTree>
    <p:extLst>
      <p:ext uri="{BB962C8B-B14F-4D97-AF65-F5344CB8AC3E}">
        <p14:creationId xmlns:p14="http://schemas.microsoft.com/office/powerpoint/2010/main" val="236976724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E08981C-5477-41DA-A44B-80B5904A5173}" type="slidenum">
              <a:rPr lang="en-GB" smtClean="0"/>
              <a:t>10</a:t>
            </a:fld>
            <a:endParaRPr lang="en-GB"/>
          </a:p>
        </p:txBody>
      </p:sp>
    </p:spTree>
    <p:extLst>
      <p:ext uri="{BB962C8B-B14F-4D97-AF65-F5344CB8AC3E}">
        <p14:creationId xmlns:p14="http://schemas.microsoft.com/office/powerpoint/2010/main" val="29963685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Definition: 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a:p>
          <a:p>
            <a:r>
              <a:rPr lang="en-GB" sz="1200" b="1" i="0" kern="1200" dirty="0">
                <a:solidFill>
                  <a:schemeClr val="tx1"/>
                </a:solidFill>
                <a:effectLst/>
                <a:latin typeface="+mn-lt"/>
                <a:ea typeface="+mn-ea"/>
                <a:cs typeface="+mn-cs"/>
              </a:rPr>
              <a:t>Description: </a:t>
            </a:r>
            <a:r>
              <a:rPr lang="en-GB" sz="1200" b="0" i="0" kern="1200" dirty="0">
                <a:solidFill>
                  <a:schemeClr val="tx1"/>
                </a:solidFill>
                <a:effectLst/>
                <a:latin typeface="+mn-lt"/>
                <a:ea typeface="+mn-ea"/>
                <a:cs typeface="+mn-cs"/>
              </a:rPr>
              <a:t>A Gantt chart is a popular tool in project management. It basically drills down activities which need to be done by a fixed time period. It is commonly used for tracking project schedules. </a:t>
            </a:r>
            <a:br>
              <a:rPr lang="en-GB" dirty="0"/>
            </a:br>
            <a:br>
              <a:rPr lang="en-GB" dirty="0"/>
            </a:br>
            <a:endParaRPr lang="en-GB" dirty="0"/>
          </a:p>
        </p:txBody>
      </p:sp>
      <p:sp>
        <p:nvSpPr>
          <p:cNvPr id="4" name="Slide Number Placeholder 3"/>
          <p:cNvSpPr>
            <a:spLocks noGrp="1"/>
          </p:cNvSpPr>
          <p:nvPr>
            <p:ph type="sldNum" sz="quarter" idx="10"/>
          </p:nvPr>
        </p:nvSpPr>
        <p:spPr/>
        <p:txBody>
          <a:bodyPr/>
          <a:lstStyle/>
          <a:p>
            <a:fld id="{F199F36A-9921-43A7-932F-CF7CD0C7905A}" type="slidenum">
              <a:rPr lang="en-GB" smtClean="0"/>
              <a:t>15</a:t>
            </a:fld>
            <a:endParaRPr lang="en-GB"/>
          </a:p>
        </p:txBody>
      </p:sp>
    </p:spTree>
    <p:extLst>
      <p:ext uri="{BB962C8B-B14F-4D97-AF65-F5344CB8AC3E}">
        <p14:creationId xmlns:p14="http://schemas.microsoft.com/office/powerpoint/2010/main" val="42817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866442" y="1447801"/>
            <a:ext cx="662096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866442" y="4777380"/>
            <a:ext cx="662096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2152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879608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66443" y="2861734"/>
            <a:ext cx="662096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092548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27700" y="2060576"/>
            <a:ext cx="3298113"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241975" y="2056093"/>
            <a:ext cx="3298115"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C64F3F4-CE19-49F8-9EF4-FF4EE52031C2}" type="datetimeFigureOut">
              <a:rPr lang="en-GB" smtClean="0"/>
              <a:t>07/08/2025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13594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27700" y="1905000"/>
            <a:ext cx="32981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7700"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241976" y="1905000"/>
            <a:ext cx="3298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241976" y="2514600"/>
            <a:ext cx="3298113"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C64F3F4-CE19-49F8-9EF4-FF4EE52031C2}" type="datetimeFigureOut">
              <a:rPr lang="en-GB" smtClean="0"/>
              <a:t>07/08/2025</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77326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92950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61916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1" y="1447800"/>
            <a:ext cx="2551462"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3589397" y="1447800"/>
            <a:ext cx="3898013"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66441" y="3129281"/>
            <a:ext cx="2551462"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140459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5656" y="1854192"/>
            <a:ext cx="3820674"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213517" y="1143000"/>
            <a:ext cx="2400925"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1" y="3657600"/>
            <a:ext cx="3814728"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07/08/2025</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90555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3" y="4800587"/>
            <a:ext cx="66209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866442" y="685800"/>
            <a:ext cx="662096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866443" y="5367325"/>
            <a:ext cx="662096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28369487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866442" y="1447800"/>
            <a:ext cx="6620968"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866442" y="3657600"/>
            <a:ext cx="6620968"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5152648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81409" y="1447800"/>
            <a:ext cx="6001049"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448177" y="3771174"/>
            <a:ext cx="546115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866442" y="4350657"/>
            <a:ext cx="6620968"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
        <p:nvSpPr>
          <p:cNvPr id="12" name="TextBox 11"/>
          <p:cNvSpPr txBox="1"/>
          <p:nvPr/>
        </p:nvSpPr>
        <p:spPr>
          <a:xfrm>
            <a:off x="673897" y="971253"/>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
        <p:nvSpPr>
          <p:cNvPr id="15" name="TextBox 14"/>
          <p:cNvSpPr txBox="1"/>
          <p:nvPr/>
        </p:nvSpPr>
        <p:spPr>
          <a:xfrm>
            <a:off x="6999690" y="2613787"/>
            <a:ext cx="601591"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2200" dirty="0"/>
              <a:t>”</a:t>
            </a:r>
          </a:p>
        </p:txBody>
      </p:sp>
    </p:spTree>
    <p:extLst>
      <p:ext uri="{BB962C8B-B14F-4D97-AF65-F5344CB8AC3E}">
        <p14:creationId xmlns:p14="http://schemas.microsoft.com/office/powerpoint/2010/main" val="20131648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866441" y="3124201"/>
            <a:ext cx="6620969"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866442" y="4777381"/>
            <a:ext cx="6620968"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4124214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74834" y="1981200"/>
            <a:ext cx="22107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489475" y="2667000"/>
            <a:ext cx="219608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3504" y="1981200"/>
            <a:ext cx="2202754"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2905586" y="2667000"/>
            <a:ext cx="2210671"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1981200"/>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5344917" y="2667000"/>
            <a:ext cx="2199658"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4699238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489475" y="4250949"/>
            <a:ext cx="2205612"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489475" y="2209800"/>
            <a:ext cx="2205612"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489475" y="4827212"/>
            <a:ext cx="2205612"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2917792" y="4250949"/>
            <a:ext cx="21984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2917791" y="2209800"/>
            <a:ext cx="2198466"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2916776" y="4827211"/>
            <a:ext cx="2201378"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5344917" y="4250949"/>
            <a:ext cx="219965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5344916" y="2209800"/>
            <a:ext cx="2199658"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5344824" y="4827209"/>
            <a:ext cx="2202571"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2795334"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5223030"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9C64F3F4-CE19-49F8-9EF4-FF4EE52031C2}" type="datetimeFigureOut">
              <a:rPr lang="en-GB" smtClean="0"/>
              <a:pPr/>
              <a:t>07/08/2025</a:t>
            </a:fld>
            <a:endParaRPr lang="en-GB"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dirty="0"/>
          </a:p>
        </p:txBody>
      </p:sp>
    </p:spTree>
    <p:extLst>
      <p:ext uri="{BB962C8B-B14F-4D97-AF65-F5344CB8AC3E}">
        <p14:creationId xmlns:p14="http://schemas.microsoft.com/office/powerpoint/2010/main" val="1173827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810260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229782" y="430214"/>
            <a:ext cx="1314793"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489475" y="773205"/>
            <a:ext cx="5568812" cy="548313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C64F3F4-CE19-49F8-9EF4-FF4EE52031C2}" type="datetimeFigureOut">
              <a:rPr lang="en-GB" smtClean="0"/>
              <a:t>07/08/2025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042061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200150" y="2386744"/>
            <a:ext cx="6743700" cy="1645920"/>
          </a:xfrm>
          <a:solidFill>
            <a:srgbClr val="FFFFFF"/>
          </a:solidFill>
          <a:ln w="38100">
            <a:solidFill>
              <a:srgbClr val="404040"/>
            </a:solidFill>
          </a:ln>
        </p:spPr>
        <p:txBody>
          <a:bodyPr lIns="274320" rIns="274320" anchor="ctr" anchorCtr="1">
            <a:normAutofit/>
          </a:bodyPr>
          <a:lstStyle>
            <a:lvl1pPr algn="ctr">
              <a:defRPr sz="285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021396" y="4352544"/>
            <a:ext cx="5101209" cy="1239894"/>
          </a:xfrm>
          <a:noFill/>
        </p:spPr>
        <p:txBody>
          <a:bodyPr>
            <a:normAutofit/>
          </a:bodyPr>
          <a:lstStyle>
            <a:lvl1pPr marL="0" indent="0" algn="ctr">
              <a:buNone/>
              <a:defRPr sz="1500">
                <a:solidFill>
                  <a:schemeClr val="tx1">
                    <a:lumMod val="75000"/>
                    <a:lumOff val="25000"/>
                  </a:schemeClr>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845613770"/>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45007948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200150" y="2386744"/>
            <a:ext cx="6743700" cy="1645920"/>
          </a:xfrm>
          <a:solidFill>
            <a:srgbClr val="FFFFFF"/>
          </a:solidFill>
          <a:ln w="38100">
            <a:solidFill>
              <a:srgbClr val="404040"/>
            </a:solidFill>
          </a:ln>
        </p:spPr>
        <p:txBody>
          <a:bodyPr lIns="274320" rIns="274320" anchor="ctr" anchorCtr="1">
            <a:normAutofit/>
          </a:bodyPr>
          <a:lstStyle>
            <a:lvl1pPr>
              <a:defRPr sz="285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021396" y="4352465"/>
            <a:ext cx="5101209" cy="1265082"/>
          </a:xfrm>
        </p:spPr>
        <p:txBody>
          <a:bodyPr anchor="t" anchorCtr="1">
            <a:normAutofit/>
          </a:bodyPr>
          <a:lstStyle>
            <a:lvl1pPr marL="0" indent="0">
              <a:buNone/>
              <a:defRPr sz="1500">
                <a:solidFill>
                  <a:schemeClr val="tx1"/>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138768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86434" y="2638044"/>
            <a:ext cx="3203828"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53737" y="2638044"/>
            <a:ext cx="3202685"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72305930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187577" y="2313434"/>
            <a:ext cx="3202686" cy="704087"/>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4" name="Content Placeholder 3"/>
          <p:cNvSpPr>
            <a:spLocks noGrp="1"/>
          </p:cNvSpPr>
          <p:nvPr>
            <p:ph sz="half" idx="2"/>
          </p:nvPr>
        </p:nvSpPr>
        <p:spPr>
          <a:xfrm>
            <a:off x="1187577" y="3143250"/>
            <a:ext cx="3202686"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4753737" y="3143250"/>
            <a:ext cx="3190113"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4753737" y="2313434"/>
            <a:ext cx="3202686" cy="704087"/>
          </a:xfrm>
        </p:spPr>
        <p:txBody>
          <a:bodyPr anchor="b" anchorCtr="1">
            <a:normAutofit/>
          </a:bodyPr>
          <a:lstStyle>
            <a:lvl1pPr marL="0" indent="0" algn="ctr">
              <a:buNone/>
              <a:defRPr sz="1425" b="0" cap="all" spc="75" baseline="0">
                <a:solidFill>
                  <a:schemeClr val="accent2">
                    <a:lumMod val="75000"/>
                  </a:schemeClr>
                </a:solidFill>
              </a:defRPr>
            </a:lvl1pPr>
            <a:lvl2pPr marL="342900" indent="0">
              <a:buNone/>
              <a:defRPr sz="1425"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Edit Master text styles</a:t>
            </a:r>
          </a:p>
        </p:txBody>
      </p:sp>
      <p:sp>
        <p:nvSpPr>
          <p:cNvPr id="7" name="Date Placeholder 6"/>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5628798-B724-4DE3-9D07-43E1F6018C5E}" type="slidenum">
              <a:rPr lang="en-GB" smtClean="0"/>
              <a:pPr/>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26159414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908842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366933129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457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3504" y="2243829"/>
            <a:ext cx="3364992" cy="1141497"/>
          </a:xfrm>
          <a:solidFill>
            <a:srgbClr val="FFFFFF"/>
          </a:solidFill>
          <a:ln>
            <a:solidFill>
              <a:srgbClr val="404040"/>
            </a:solidFill>
          </a:ln>
        </p:spPr>
        <p:txBody>
          <a:bodyPr anchor="ctr" anchorCtr="1">
            <a:normAutofit/>
          </a:bodyPr>
          <a:lstStyle>
            <a:lvl1pPr>
              <a:defRPr sz="165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5052060" y="804672"/>
            <a:ext cx="3611880" cy="5248656"/>
          </a:xfrm>
        </p:spPr>
        <p:txBody>
          <a:bodyPr>
            <a:normAutofit/>
          </a:bodyPr>
          <a:lstStyle>
            <a:lvl1pPr>
              <a:defRPr sz="1425">
                <a:solidFill>
                  <a:schemeClr val="tx1"/>
                </a:solidFill>
              </a:defRPr>
            </a:lvl1pPr>
            <a:lvl2pPr>
              <a:defRPr sz="1200">
                <a:solidFill>
                  <a:schemeClr val="tx1"/>
                </a:solidFill>
              </a:defRPr>
            </a:lvl2pPr>
            <a:lvl3pPr>
              <a:defRPr sz="1200">
                <a:solidFill>
                  <a:schemeClr val="tx1"/>
                </a:solidFill>
              </a:defRPr>
            </a:lvl3pPr>
            <a:lvl4pPr>
              <a:defRPr sz="1200">
                <a:solidFill>
                  <a:schemeClr val="tx1"/>
                </a:solidFill>
              </a:defRPr>
            </a:lvl4pPr>
            <a:lvl5pPr>
              <a:defRPr sz="1200">
                <a:solidFill>
                  <a:schemeClr val="tx1"/>
                </a:solidFill>
              </a:defRPr>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6676" y="3549918"/>
            <a:ext cx="2846070" cy="2194036"/>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9" name="Date Placeholder 8"/>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10" name="Footer Placeholder 9"/>
          <p:cNvSpPr>
            <a:spLocks noGrp="1"/>
          </p:cNvSpPr>
          <p:nvPr>
            <p:ph type="ftr" sz="quarter" idx="11"/>
          </p:nvPr>
        </p:nvSpPr>
        <p:spPr>
          <a:xfrm>
            <a:off x="603504" y="6236208"/>
            <a:ext cx="3843598"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162751084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1" y="0"/>
            <a:ext cx="4571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606392" y="2243828"/>
            <a:ext cx="3371249" cy="1134640"/>
          </a:xfrm>
          <a:solidFill>
            <a:srgbClr val="FFFFFF"/>
          </a:solidFill>
          <a:ln>
            <a:solidFill>
              <a:srgbClr val="404040"/>
            </a:solidFill>
          </a:ln>
        </p:spPr>
        <p:txBody>
          <a:bodyPr anchor="ctr" anchorCtr="1">
            <a:noAutofit/>
          </a:bodyPr>
          <a:lstStyle>
            <a:lvl1pPr>
              <a:defRPr sz="165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572000" y="0"/>
            <a:ext cx="4576573" cy="6858000"/>
          </a:xfrm>
          <a:solidFill>
            <a:schemeClr val="bg1">
              <a:lumMod val="75000"/>
            </a:schemeClr>
          </a:solidFill>
        </p:spPr>
        <p:txBody>
          <a:bodyPr anchor="t"/>
          <a:lstStyle>
            <a:lvl1pPr marL="0" indent="0">
              <a:buNone/>
              <a:defRPr sz="2400">
                <a:solidFill>
                  <a:schemeClr val="bg1">
                    <a:lumMod val="85000"/>
                    <a:lumOff val="15000"/>
                  </a:schemeClr>
                </a:solidFill>
              </a:defRPr>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836676" y="3549919"/>
            <a:ext cx="2846070" cy="2194037"/>
          </a:xfrm>
        </p:spPr>
        <p:txBody>
          <a:bodyPr anchor="t" anchorCtr="1">
            <a:normAutofit/>
          </a:bodyPr>
          <a:lstStyle>
            <a:lvl1pPr marL="0" indent="0" algn="ctr">
              <a:buNone/>
              <a:defRPr sz="1125">
                <a:solidFill>
                  <a:srgbClr val="FFFFFF"/>
                </a:solidFill>
              </a:defRPr>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31713B6D-DE3D-448B-9AFD-287A2A568F05}" type="datetimeFigureOut">
              <a:rPr lang="en-GB" smtClean="0"/>
              <a:pPr/>
              <a:t>07/08/2025</a:t>
            </a:fld>
            <a:endParaRPr lang="en-GB"/>
          </a:p>
        </p:txBody>
      </p:sp>
      <p:sp>
        <p:nvSpPr>
          <p:cNvPr id="9" name="Footer Placeholder 8"/>
          <p:cNvSpPr>
            <a:spLocks noGrp="1"/>
          </p:cNvSpPr>
          <p:nvPr>
            <p:ph type="ftr" sz="quarter" idx="11"/>
          </p:nvPr>
        </p:nvSpPr>
        <p:spPr>
          <a:xfrm>
            <a:off x="603504" y="6236208"/>
            <a:ext cx="3843598"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3637218892"/>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40465841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489834" y="937260"/>
            <a:ext cx="973956"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673352" y="937260"/>
            <a:ext cx="4648867"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1713B6D-DE3D-448B-9AFD-287A2A568F05}" type="datetimeFigureOut">
              <a:rPr lang="en-GB" smtClean="0"/>
              <a:pPr/>
              <a:t>07/08/2025</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5628798-B724-4DE3-9D07-43E1F6018C5E}" type="slidenum">
              <a:rPr lang="en-GB" smtClean="0"/>
              <a:pPr/>
              <a:t>‹#›</a:t>
            </a:fld>
            <a:endParaRPr lang="en-GB"/>
          </a:p>
        </p:txBody>
      </p:sp>
    </p:spTree>
    <p:extLst>
      <p:ext uri="{BB962C8B-B14F-4D97-AF65-F5344CB8AC3E}">
        <p14:creationId xmlns:p14="http://schemas.microsoft.com/office/powerpoint/2010/main" val="213557516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85725" y="-261938"/>
            <a:ext cx="2497138" cy="207749"/>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750" dirty="0">
                <a:solidFill>
                  <a:srgbClr val="3D7EDB"/>
                </a:solidFill>
                <a:latin typeface="Arial"/>
              </a:rPr>
              <a:t>Colored bar - 100% text</a:t>
            </a:r>
          </a:p>
        </p:txBody>
      </p:sp>
      <p:sp>
        <p:nvSpPr>
          <p:cNvPr id="2" name="Titel 1"/>
          <p:cNvSpPr>
            <a:spLocks noGrp="1"/>
          </p:cNvSpPr>
          <p:nvPr>
            <p:ph type="title"/>
          </p:nvPr>
        </p:nvSpPr>
        <p:spPr>
          <a:xfrm>
            <a:off x="405584" y="263001"/>
            <a:ext cx="8229600" cy="1143000"/>
          </a:xfrm>
        </p:spPr>
        <p:txBody>
          <a:bodyPr>
            <a:normAutofit/>
          </a:bodyPr>
          <a:lstStyle>
            <a:lvl1pPr algn="l">
              <a:defRPr sz="24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405584" y="1586675"/>
            <a:ext cx="8318832"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406146" y="1210045"/>
            <a:ext cx="8317230" cy="369741"/>
          </a:xfrm>
          <a:solidFill>
            <a:schemeClr val="accent1"/>
          </a:solidFill>
        </p:spPr>
        <p:txBody>
          <a:bodyPr wrap="none" lIns="180000" tIns="72000" rIns="216000" anchor="ctr">
            <a:noAutofit/>
          </a:bodyPr>
          <a:lstStyle>
            <a:lvl1pPr>
              <a:defRPr sz="21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30147795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40000"/>
            <a:lumOff val="60000"/>
            <a:alpha val="50000"/>
          </a:schemeClr>
        </a:solidFill>
        <a:effectLst/>
      </p:bgPr>
    </p:bg>
    <p:spTree>
      <p:nvGrpSpPr>
        <p:cNvPr id="1" name=""/>
        <p:cNvGrpSpPr/>
        <p:nvPr/>
      </p:nvGrpSpPr>
      <p:grpSpPr>
        <a:xfrm>
          <a:off x="0" y="0"/>
          <a:ext cx="0" cy="0"/>
          <a:chOff x="0" y="0"/>
          <a:chExt cx="0" cy="0"/>
        </a:xfrm>
      </p:grpSpPr>
      <p:sp>
        <p:nvSpPr>
          <p:cNvPr id="22" name="Oval 21"/>
          <p:cNvSpPr/>
          <p:nvPr/>
        </p:nvSpPr>
        <p:spPr>
          <a:xfrm>
            <a:off x="629943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5689832" y="-457200"/>
            <a:ext cx="1600200" cy="1600200"/>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6299432" y="6096000"/>
            <a:ext cx="990600" cy="990600"/>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153988" y="2667000"/>
            <a:ext cx="4191000" cy="4191000"/>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39788" y="2895600"/>
            <a:ext cx="2362200" cy="2362200"/>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45644" y="0"/>
            <a:ext cx="685800" cy="109945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484710" y="452718"/>
            <a:ext cx="7055380"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827700" y="2052925"/>
            <a:ext cx="6711654"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7494989" y="1828771"/>
            <a:ext cx="990599" cy="22865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9C64F3F4-CE19-49F8-9EF4-FF4EE52031C2}" type="datetimeFigureOut">
              <a:rPr lang="en-GB" smtClean="0"/>
              <a:pPr/>
              <a:t>07/08/2025</a:t>
            </a:fld>
            <a:endParaRPr lang="en-GB" dirty="0"/>
          </a:p>
        </p:txBody>
      </p:sp>
      <p:sp>
        <p:nvSpPr>
          <p:cNvPr id="5" name="Footer Placeholder 4"/>
          <p:cNvSpPr>
            <a:spLocks noGrp="1"/>
          </p:cNvSpPr>
          <p:nvPr>
            <p:ph type="ftr" sz="quarter" idx="3"/>
          </p:nvPr>
        </p:nvSpPr>
        <p:spPr>
          <a:xfrm rot="5400000">
            <a:off x="6233335" y="3263371"/>
            <a:ext cx="3859795" cy="228660"/>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7766431" y="295736"/>
            <a:ext cx="628813" cy="767687"/>
          </a:xfrm>
          <a:prstGeom prst="rect">
            <a:avLst/>
          </a:prstGeom>
        </p:spPr>
        <p:txBody>
          <a:bodyPr vert="horz" lIns="91440" tIns="45720" rIns="91440" bIns="45720" rtlCol="0" anchor="b"/>
          <a:lstStyle>
            <a:lvl1pPr algn="ctr">
              <a:defRPr sz="2801" b="0" i="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669009358"/>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7"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6" indent="-342906" algn="l" defTabSz="457207"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62" indent="-285755" algn="l" defTabSz="457207"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20"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2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3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14642"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49"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57"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64" indent="-228604" algn="l" defTabSz="457207"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7" rtl="0" eaLnBrk="1" latinLnBrk="0" hangingPunct="1">
        <a:defRPr sz="1800" kern="1200">
          <a:solidFill>
            <a:schemeClr val="tx1"/>
          </a:solidFill>
          <a:latin typeface="+mn-lt"/>
          <a:ea typeface="+mn-ea"/>
          <a:cs typeface="+mn-cs"/>
        </a:defRPr>
      </a:lvl1pPr>
      <a:lvl2pPr marL="457207" algn="l" defTabSz="457207" rtl="0" eaLnBrk="1" latinLnBrk="0" hangingPunct="1">
        <a:defRPr sz="1800" kern="1200">
          <a:solidFill>
            <a:schemeClr val="tx1"/>
          </a:solidFill>
          <a:latin typeface="+mn-lt"/>
          <a:ea typeface="+mn-ea"/>
          <a:cs typeface="+mn-cs"/>
        </a:defRPr>
      </a:lvl2pPr>
      <a:lvl3pPr marL="914415" algn="l" defTabSz="457207" rtl="0" eaLnBrk="1" latinLnBrk="0" hangingPunct="1">
        <a:defRPr sz="1800" kern="1200">
          <a:solidFill>
            <a:schemeClr val="tx1"/>
          </a:solidFill>
          <a:latin typeface="+mn-lt"/>
          <a:ea typeface="+mn-ea"/>
          <a:cs typeface="+mn-cs"/>
        </a:defRPr>
      </a:lvl3pPr>
      <a:lvl4pPr marL="1371622" algn="l" defTabSz="457207" rtl="0" eaLnBrk="1" latinLnBrk="0" hangingPunct="1">
        <a:defRPr sz="1800" kern="1200">
          <a:solidFill>
            <a:schemeClr val="tx1"/>
          </a:solidFill>
          <a:latin typeface="+mn-lt"/>
          <a:ea typeface="+mn-ea"/>
          <a:cs typeface="+mn-cs"/>
        </a:defRPr>
      </a:lvl4pPr>
      <a:lvl5pPr marL="1828831" algn="l" defTabSz="457207" rtl="0" eaLnBrk="1" latinLnBrk="0" hangingPunct="1">
        <a:defRPr sz="1800" kern="1200">
          <a:solidFill>
            <a:schemeClr val="tx1"/>
          </a:solidFill>
          <a:latin typeface="+mn-lt"/>
          <a:ea typeface="+mn-ea"/>
          <a:cs typeface="+mn-cs"/>
        </a:defRPr>
      </a:lvl5pPr>
      <a:lvl6pPr marL="2286038" algn="l" defTabSz="457207" rtl="0" eaLnBrk="1" latinLnBrk="0" hangingPunct="1">
        <a:defRPr sz="1800" kern="1200">
          <a:solidFill>
            <a:schemeClr val="tx1"/>
          </a:solidFill>
          <a:latin typeface="+mn-lt"/>
          <a:ea typeface="+mn-ea"/>
          <a:cs typeface="+mn-cs"/>
        </a:defRPr>
      </a:lvl6pPr>
      <a:lvl7pPr marL="2743246" algn="l" defTabSz="457207" rtl="0" eaLnBrk="1" latinLnBrk="0" hangingPunct="1">
        <a:defRPr sz="1800" kern="1200">
          <a:solidFill>
            <a:schemeClr val="tx1"/>
          </a:solidFill>
          <a:latin typeface="+mn-lt"/>
          <a:ea typeface="+mn-ea"/>
          <a:cs typeface="+mn-cs"/>
        </a:defRPr>
      </a:lvl7pPr>
      <a:lvl8pPr marL="3200453" algn="l" defTabSz="457207" rtl="0" eaLnBrk="1" latinLnBrk="0" hangingPunct="1">
        <a:defRPr sz="1800" kern="1200">
          <a:solidFill>
            <a:schemeClr val="tx1"/>
          </a:solidFill>
          <a:latin typeface="+mn-lt"/>
          <a:ea typeface="+mn-ea"/>
          <a:cs typeface="+mn-cs"/>
        </a:defRPr>
      </a:lvl8pPr>
      <a:lvl9pPr marL="3657661" algn="l" defTabSz="457207"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1673352" y="964692"/>
            <a:ext cx="5797296"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673352" y="2638045"/>
            <a:ext cx="5797296"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5866072" y="6238816"/>
            <a:ext cx="2065310" cy="323968"/>
          </a:xfrm>
          <a:prstGeom prst="rect">
            <a:avLst/>
          </a:prstGeom>
        </p:spPr>
        <p:txBody>
          <a:bodyPr vert="horz" lIns="91440" tIns="45720" rIns="91440" bIns="45720" rtlCol="0" anchor="ctr"/>
          <a:lstStyle>
            <a:lvl1pPr algn="r">
              <a:defRPr sz="788">
                <a:solidFill>
                  <a:schemeClr val="tx1">
                    <a:alpha val="70000"/>
                  </a:schemeClr>
                </a:solidFill>
              </a:defRPr>
            </a:lvl1pPr>
          </a:lstStyle>
          <a:p>
            <a:fld id="{31713B6D-DE3D-448B-9AFD-287A2A568F05}" type="datetimeFigureOut">
              <a:rPr lang="en-GB" smtClean="0"/>
              <a:pPr/>
              <a:t>07/08/2025</a:t>
            </a:fld>
            <a:endParaRPr lang="en-GB"/>
          </a:p>
        </p:txBody>
      </p:sp>
      <p:sp>
        <p:nvSpPr>
          <p:cNvPr id="5" name="Footer Placeholder 4"/>
          <p:cNvSpPr>
            <a:spLocks noGrp="1"/>
          </p:cNvSpPr>
          <p:nvPr>
            <p:ph type="ftr" sz="quarter" idx="3"/>
          </p:nvPr>
        </p:nvSpPr>
        <p:spPr>
          <a:xfrm>
            <a:off x="1200150" y="6236208"/>
            <a:ext cx="4425892" cy="320040"/>
          </a:xfrm>
          <a:prstGeom prst="rect">
            <a:avLst/>
          </a:prstGeom>
        </p:spPr>
        <p:txBody>
          <a:bodyPr vert="horz" lIns="91440" tIns="45720" rIns="91440" bIns="45720" rtlCol="0" anchor="ctr"/>
          <a:lstStyle>
            <a:lvl1pPr algn="l">
              <a:defRPr sz="788">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8069192" y="6217920"/>
            <a:ext cx="274320" cy="365760"/>
          </a:xfrm>
          <a:prstGeom prst="ellipse">
            <a:avLst/>
          </a:prstGeom>
          <a:solidFill>
            <a:srgbClr val="1D1D1D">
              <a:alpha val="70000"/>
            </a:srgbClr>
          </a:solidFill>
        </p:spPr>
        <p:txBody>
          <a:bodyPr vert="horz" lIns="18288" tIns="45720" rIns="18288" bIns="45720" rtlCol="0" anchor="ctr">
            <a:noAutofit/>
          </a:bodyPr>
          <a:lstStyle>
            <a:lvl1pPr algn="ctr">
              <a:defRPr sz="825" spc="0" baseline="0">
                <a:solidFill>
                  <a:srgbClr val="FFFFFF"/>
                </a:solidFill>
              </a:defRPr>
            </a:lvl1pPr>
          </a:lstStyle>
          <a:p>
            <a:fld id="{45628798-B724-4DE3-9D07-43E1F6018C5E}" type="slidenum">
              <a:rPr lang="en-GB" smtClean="0"/>
              <a:pPr/>
              <a:t>‹#›</a:t>
            </a:fld>
            <a:endParaRPr lang="en-GB"/>
          </a:p>
        </p:txBody>
      </p:sp>
    </p:spTree>
    <p:extLst>
      <p:ext uri="{BB962C8B-B14F-4D97-AF65-F5344CB8AC3E}">
        <p14:creationId xmlns:p14="http://schemas.microsoft.com/office/powerpoint/2010/main" val="301364991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Lst>
  <p:txStyles>
    <p:titleStyle>
      <a:lvl1pPr algn="ctr" defTabSz="685800" rtl="0" eaLnBrk="1" latinLnBrk="0" hangingPunct="1">
        <a:lnSpc>
          <a:spcPct val="90000"/>
        </a:lnSpc>
        <a:spcBef>
          <a:spcPct val="0"/>
        </a:spcBef>
        <a:buNone/>
        <a:defRPr sz="2100" kern="1200" cap="all" spc="150" baseline="0">
          <a:solidFill>
            <a:srgbClr val="262626"/>
          </a:solidFill>
          <a:latin typeface="+mj-lt"/>
          <a:ea typeface="+mj-ea"/>
          <a:cs typeface="+mj-cs"/>
        </a:defRPr>
      </a:lvl1pPr>
    </p:titleStyle>
    <p:bodyStyle>
      <a:lvl1pPr marL="171450" indent="-171450" algn="l" defTabSz="685800" rtl="0" eaLnBrk="1" latinLnBrk="0" hangingPunct="1">
        <a:lnSpc>
          <a:spcPct val="100000"/>
        </a:lnSpc>
        <a:spcBef>
          <a:spcPts val="750"/>
        </a:spcBef>
        <a:buClr>
          <a:schemeClr val="accent2"/>
        </a:buClr>
        <a:buFont typeface="Arial" panose="020B0604020202020204" pitchFamily="34" charset="0"/>
        <a:buChar char="•"/>
        <a:defRPr sz="1350" kern="1200">
          <a:solidFill>
            <a:schemeClr val="tx1">
              <a:lumMod val="85000"/>
              <a:lumOff val="15000"/>
            </a:schemeClr>
          </a:solidFill>
          <a:latin typeface="+mn-lt"/>
          <a:ea typeface="+mn-ea"/>
          <a:cs typeface="+mn-cs"/>
        </a:defRPr>
      </a:lvl1pPr>
      <a:lvl2pPr marL="3429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2pPr>
      <a:lvl3pPr marL="5143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3pPr>
      <a:lvl4pPr marL="68580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4pPr>
      <a:lvl5pPr marL="857250"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lumMod val="85000"/>
              <a:lumOff val="15000"/>
            </a:schemeClr>
          </a:solidFill>
          <a:latin typeface="+mn-lt"/>
          <a:ea typeface="+mn-ea"/>
          <a:cs typeface="+mn-cs"/>
        </a:defRPr>
      </a:lvl5pPr>
      <a:lvl6pPr marL="984647"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6pPr>
      <a:lvl7pPr marL="1113235"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a:solidFill>
            <a:schemeClr val="tx1"/>
          </a:solidFill>
          <a:latin typeface="+mn-lt"/>
          <a:ea typeface="+mn-ea"/>
          <a:cs typeface="+mn-cs"/>
        </a:defRPr>
      </a:lvl7pPr>
      <a:lvl8pPr marL="1243013"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8pPr>
      <a:lvl9pPr marL="1412081" indent="-171450" algn="l" defTabSz="685800" rtl="0" eaLnBrk="1" latinLnBrk="0" hangingPunct="1">
        <a:lnSpc>
          <a:spcPct val="100000"/>
        </a:lnSpc>
        <a:spcBef>
          <a:spcPts val="750"/>
        </a:spcBef>
        <a:buClr>
          <a:schemeClr val="accent2"/>
        </a:buClr>
        <a:buFont typeface="Arial" panose="020B0604020202020204" pitchFamily="34" charset="0"/>
        <a:buChar char="•"/>
        <a:defRPr sz="1200" kern="1200" baseline="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3.wdp"/></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youtube.com/watch?v=zwseLrxkKKE"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00150" y="1333824"/>
            <a:ext cx="6743700" cy="2547925"/>
          </a:xfrm>
        </p:spPr>
        <p:txBody>
          <a:bodyPr>
            <a:normAutofit/>
          </a:bodyPr>
          <a:lstStyle/>
          <a:p>
            <a:r>
              <a:rPr lang="en-GB" altLang="en-US" b="1" dirty="0" err="1">
                <a:effectLst>
                  <a:outerShdw blurRad="38100" dist="38100" dir="2700000" algn="tl">
                    <a:srgbClr val="000000">
                      <a:alpha val="43137"/>
                    </a:srgbClr>
                  </a:outerShdw>
                </a:effectLst>
              </a:rPr>
              <a:t>CertHE</a:t>
            </a:r>
            <a:r>
              <a:rPr lang="en-GB" altLang="en-US" b="1" dirty="0">
                <a:effectLst>
                  <a:outerShdw blurRad="38100" dist="38100" dir="2700000" algn="tl">
                    <a:srgbClr val="000000">
                      <a:alpha val="43137"/>
                    </a:srgbClr>
                  </a:outerShdw>
                </a:effectLst>
              </a:rPr>
              <a:t> EMPLOYABILITY SKILLS</a:t>
            </a:r>
            <a:br>
              <a:rPr lang="en-GB" altLang="en-US" b="1" dirty="0">
                <a:effectLst>
                  <a:outerShdw blurRad="38100" dist="38100" dir="2700000" algn="tl">
                    <a:srgbClr val="000000">
                      <a:alpha val="43137"/>
                    </a:srgbClr>
                  </a:outerShdw>
                </a:effectLst>
              </a:rPr>
            </a:br>
            <a:r>
              <a:rPr lang="en-GB" altLang="en-US" b="1" dirty="0">
                <a:effectLst>
                  <a:outerShdw blurRad="38100" dist="38100" dir="2700000" algn="tl">
                    <a:srgbClr val="000000">
                      <a:alpha val="43137"/>
                    </a:srgbClr>
                  </a:outerShdw>
                </a:effectLst>
              </a:rPr>
              <a:t>Managing Enterprise</a:t>
            </a:r>
            <a:br>
              <a:rPr lang="en-GB" altLang="en-US" b="1" dirty="0">
                <a:effectLst>
                  <a:outerShdw blurRad="38100" dist="38100" dir="2700000" algn="tl">
                    <a:srgbClr val="000000">
                      <a:alpha val="43137"/>
                    </a:srgbClr>
                  </a:outerShdw>
                </a:effectLst>
              </a:rPr>
            </a:br>
            <a:br>
              <a:rPr lang="en-GB" altLang="en-US" dirty="0"/>
            </a:br>
            <a:r>
              <a:rPr lang="en-GB" altLang="en-US" dirty="0"/>
              <a:t>Module: BMSW4011</a:t>
            </a:r>
            <a:endParaRPr lang="en-GB" dirty="0"/>
          </a:p>
        </p:txBody>
      </p:sp>
      <p:sp>
        <p:nvSpPr>
          <p:cNvPr id="3" name="Subtitle 2"/>
          <p:cNvSpPr>
            <a:spLocks noGrp="1"/>
          </p:cNvSpPr>
          <p:nvPr>
            <p:ph type="subTitle" idx="1"/>
          </p:nvPr>
        </p:nvSpPr>
        <p:spPr/>
        <p:txBody>
          <a:bodyPr>
            <a:normAutofit/>
          </a:bodyPr>
          <a:lstStyle/>
          <a:p>
            <a:br>
              <a:rPr lang="en-GB" altLang="en-US" dirty="0"/>
            </a:br>
            <a:endParaRPr lang="en-GB" dirty="0"/>
          </a:p>
          <a:p>
            <a:endParaRPr lang="en-GB" dirty="0"/>
          </a:p>
        </p:txBody>
      </p:sp>
      <p:pic>
        <p:nvPicPr>
          <p:cNvPr id="5" name="Picture 4"/>
          <p:cNvPicPr>
            <a:picLocks noChangeAspect="1"/>
          </p:cNvPicPr>
          <p:nvPr/>
        </p:nvPicPr>
        <p:blipFill>
          <a:blip r:embed="rId3"/>
          <a:stretch>
            <a:fillRect/>
          </a:stretch>
        </p:blipFill>
        <p:spPr>
          <a:xfrm>
            <a:off x="2762250" y="4005064"/>
            <a:ext cx="3619500" cy="2714625"/>
          </a:xfrm>
          <a:prstGeom prst="rect">
            <a:avLst/>
          </a:prstGeom>
        </p:spPr>
      </p:pic>
    </p:spTree>
    <p:extLst>
      <p:ext uri="{BB962C8B-B14F-4D97-AF65-F5344CB8AC3E}">
        <p14:creationId xmlns:p14="http://schemas.microsoft.com/office/powerpoint/2010/main" val="9955612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7224C-715A-3C8D-09A3-7F706D68B43B}"/>
              </a:ext>
            </a:extLst>
          </p:cNvPr>
          <p:cNvSpPr>
            <a:spLocks noGrp="1"/>
          </p:cNvSpPr>
          <p:nvPr>
            <p:ph type="title"/>
          </p:nvPr>
        </p:nvSpPr>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2B1FC03D-608C-674C-22A2-CF1D5601513E}"/>
              </a:ext>
            </a:extLst>
          </p:cNvPr>
          <p:cNvSpPr>
            <a:spLocks noGrp="1"/>
          </p:cNvSpPr>
          <p:nvPr>
            <p:ph idx="1"/>
          </p:nvPr>
        </p:nvSpPr>
        <p:spPr/>
        <p:txBody>
          <a:bodyPr/>
          <a:lstStyle/>
          <a:p>
            <a:r>
              <a:rPr lang="en-GB" dirty="0">
                <a:solidFill>
                  <a:schemeClr val="bg1"/>
                </a:solidFill>
              </a:rPr>
              <a:t>Identify and consider main sources of finance.</a:t>
            </a:r>
          </a:p>
          <a:p>
            <a:r>
              <a:rPr lang="en-GB" dirty="0">
                <a:solidFill>
                  <a:schemeClr val="bg1"/>
                </a:solidFill>
              </a:rPr>
              <a:t>Examine the pros and cons of each </a:t>
            </a:r>
          </a:p>
          <a:p>
            <a:r>
              <a:rPr lang="en-GB" dirty="0">
                <a:solidFill>
                  <a:schemeClr val="bg1"/>
                </a:solidFill>
              </a:rPr>
              <a:t>Consider the most feasible sources of finance for YOUR business</a:t>
            </a:r>
          </a:p>
          <a:p>
            <a:r>
              <a:rPr lang="en-GB" dirty="0">
                <a:solidFill>
                  <a:schemeClr val="bg1"/>
                </a:solidFill>
              </a:rPr>
              <a:t>Understand the use </a:t>
            </a:r>
            <a:r>
              <a:rPr lang="en-GB" dirty="0" err="1">
                <a:solidFill>
                  <a:schemeClr val="bg1"/>
                </a:solidFill>
              </a:rPr>
              <a:t>gannt</a:t>
            </a:r>
            <a:r>
              <a:rPr lang="en-GB" dirty="0">
                <a:solidFill>
                  <a:schemeClr val="bg1"/>
                </a:solidFill>
              </a:rPr>
              <a:t> charts as a planning aid</a:t>
            </a:r>
          </a:p>
          <a:p>
            <a:endParaRPr lang="en-GB" dirty="0">
              <a:solidFill>
                <a:schemeClr val="bg1"/>
              </a:solidFill>
            </a:endParaRPr>
          </a:p>
        </p:txBody>
      </p:sp>
    </p:spTree>
    <p:extLst>
      <p:ext uri="{BB962C8B-B14F-4D97-AF65-F5344CB8AC3E}">
        <p14:creationId xmlns:p14="http://schemas.microsoft.com/office/powerpoint/2010/main" val="4772860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B7C9-4902-D9C3-6441-726E8D98782D}"/>
              </a:ext>
            </a:extLst>
          </p:cNvPr>
          <p:cNvSpPr>
            <a:spLocks noGrp="1"/>
          </p:cNvSpPr>
          <p:nvPr>
            <p:ph type="title"/>
          </p:nvPr>
        </p:nvSpPr>
        <p:spPr/>
        <p:txBody>
          <a:bodyPr/>
          <a:lstStyle/>
          <a:p>
            <a:r>
              <a:rPr lang="en-GB" dirty="0">
                <a:solidFill>
                  <a:schemeClr val="bg1"/>
                </a:solidFill>
              </a:rPr>
              <a:t>Group Exercise</a:t>
            </a:r>
          </a:p>
        </p:txBody>
      </p:sp>
      <p:sp>
        <p:nvSpPr>
          <p:cNvPr id="3" name="Content Placeholder 2">
            <a:extLst>
              <a:ext uri="{FF2B5EF4-FFF2-40B4-BE49-F238E27FC236}">
                <a16:creationId xmlns:a16="http://schemas.microsoft.com/office/drawing/2014/main" id="{4E84535F-999F-53A4-21EC-B6389FF33841}"/>
              </a:ext>
            </a:extLst>
          </p:cNvPr>
          <p:cNvSpPr>
            <a:spLocks noGrp="1"/>
          </p:cNvSpPr>
          <p:nvPr>
            <p:ph idx="1"/>
          </p:nvPr>
        </p:nvSpPr>
        <p:spPr/>
        <p:txBody>
          <a:bodyPr/>
          <a:lstStyle/>
          <a:p>
            <a:r>
              <a:rPr lang="en-GB" dirty="0">
                <a:solidFill>
                  <a:schemeClr val="bg1"/>
                </a:solidFill>
              </a:rPr>
              <a:t>In your groups consider as many source of finance as you can ( minimum of 8 – hopefully more!)</a:t>
            </a:r>
          </a:p>
          <a:p>
            <a:r>
              <a:rPr lang="en-GB" dirty="0">
                <a:solidFill>
                  <a:schemeClr val="bg1"/>
                </a:solidFill>
              </a:rPr>
              <a:t>Discuss the pros and cons of each source.</a:t>
            </a:r>
          </a:p>
          <a:p>
            <a:r>
              <a:rPr lang="en-GB" dirty="0">
                <a:solidFill>
                  <a:schemeClr val="bg1"/>
                </a:solidFill>
              </a:rPr>
              <a:t>Be prepared to feedback to the group your findings and discussions.</a:t>
            </a:r>
          </a:p>
        </p:txBody>
      </p:sp>
    </p:spTree>
    <p:extLst>
      <p:ext uri="{BB962C8B-B14F-4D97-AF65-F5344CB8AC3E}">
        <p14:creationId xmlns:p14="http://schemas.microsoft.com/office/powerpoint/2010/main" val="5059823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2060"/>
                </a:solidFill>
              </a:rPr>
              <a:t>Sources of Finance</a:t>
            </a:r>
          </a:p>
        </p:txBody>
      </p:sp>
      <p:sp>
        <p:nvSpPr>
          <p:cNvPr id="3" name="Content Placeholder 2"/>
          <p:cNvSpPr>
            <a:spLocks noGrp="1"/>
          </p:cNvSpPr>
          <p:nvPr>
            <p:ph idx="1"/>
          </p:nvPr>
        </p:nvSpPr>
        <p:spPr>
          <a:xfrm>
            <a:off x="179512" y="1484784"/>
            <a:ext cx="6711654" cy="4195481"/>
          </a:xfrm>
        </p:spPr>
        <p:txBody>
          <a:bodyPr>
            <a:normAutofit fontScale="70000" lnSpcReduction="20000"/>
          </a:bodyPr>
          <a:lstStyle/>
          <a:p>
            <a:pPr>
              <a:lnSpc>
                <a:spcPct val="200000"/>
              </a:lnSpc>
              <a:spcBef>
                <a:spcPts val="0"/>
              </a:spcBef>
            </a:pPr>
            <a:r>
              <a:rPr lang="en-GB" sz="3600" i="1" dirty="0">
                <a:solidFill>
                  <a:srgbClr val="0070C0"/>
                </a:solidFill>
              </a:rPr>
              <a:t>When starting a business you should use several sources of finance</a:t>
            </a:r>
          </a:p>
          <a:p>
            <a:pPr>
              <a:lnSpc>
                <a:spcPct val="200000"/>
              </a:lnSpc>
              <a:spcBef>
                <a:spcPts val="0"/>
              </a:spcBef>
            </a:pPr>
            <a:r>
              <a:rPr lang="en-GB" sz="3600" i="1" dirty="0">
                <a:solidFill>
                  <a:srgbClr val="0070C0"/>
                </a:solidFill>
              </a:rPr>
              <a:t>Do not borrow more than you can afford</a:t>
            </a:r>
          </a:p>
          <a:p>
            <a:pPr>
              <a:lnSpc>
                <a:spcPct val="200000"/>
              </a:lnSpc>
              <a:spcBef>
                <a:spcPts val="0"/>
              </a:spcBef>
            </a:pPr>
            <a:r>
              <a:rPr lang="en-GB" sz="3600" i="1" dirty="0">
                <a:solidFill>
                  <a:srgbClr val="0070C0"/>
                </a:solidFill>
              </a:rPr>
              <a:t>Do not limit yourself to your own funds</a:t>
            </a:r>
            <a:endParaRPr lang="en-GB" sz="3600" dirty="0">
              <a:solidFill>
                <a:srgbClr val="FF0000"/>
              </a:solidFill>
            </a:endParaRPr>
          </a:p>
          <a:p>
            <a:pPr marL="0" indent="0">
              <a:buNone/>
            </a:pPr>
            <a:endParaRPr lang="en-GB" dirty="0"/>
          </a:p>
        </p:txBody>
      </p:sp>
      <p:pic>
        <p:nvPicPr>
          <p:cNvPr id="5" name="Picture 4"/>
          <p:cNvPicPr>
            <a:picLocks noChangeAspect="1"/>
          </p:cNvPicPr>
          <p:nvPr/>
        </p:nvPicPr>
        <p:blipFill>
          <a:blip r:embed="rId2">
            <a:extLst>
              <a:ext uri="{BEBA8EAE-BF5A-486C-A8C5-ECC9F3942E4B}">
                <a14:imgProps xmlns:a14="http://schemas.microsoft.com/office/drawing/2010/main">
                  <a14:imgLayer r:embed="rId3">
                    <a14:imgEffect>
                      <a14:artisticPhotocopy/>
                    </a14:imgEffect>
                    <a14:imgEffect>
                      <a14:colorTemperature colorTemp="8800"/>
                    </a14:imgEffect>
                    <a14:imgEffect>
                      <a14:saturation sat="200000"/>
                    </a14:imgEffect>
                  </a14:imgLayer>
                </a14:imgProps>
              </a:ext>
            </a:extLst>
          </a:blip>
          <a:stretch>
            <a:fillRect/>
          </a:stretch>
        </p:blipFill>
        <p:spPr>
          <a:xfrm>
            <a:off x="7092280" y="2420888"/>
            <a:ext cx="1680390" cy="1656184"/>
          </a:xfrm>
          <a:prstGeom prst="rect">
            <a:avLst/>
          </a:prstGeom>
        </p:spPr>
      </p:pic>
    </p:spTree>
    <p:extLst>
      <p:ext uri="{BB962C8B-B14F-4D97-AF65-F5344CB8AC3E}">
        <p14:creationId xmlns:p14="http://schemas.microsoft.com/office/powerpoint/2010/main" val="1947463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831D7-DE61-4FA3-A032-F7AA3444AE9B}"/>
              </a:ext>
            </a:extLst>
          </p:cNvPr>
          <p:cNvSpPr>
            <a:spLocks noGrp="1"/>
          </p:cNvSpPr>
          <p:nvPr>
            <p:ph type="title"/>
          </p:nvPr>
        </p:nvSpPr>
        <p:spPr/>
        <p:txBody>
          <a:bodyPr/>
          <a:lstStyle/>
          <a:p>
            <a:pPr algn="ctr"/>
            <a:r>
              <a:rPr lang="en-GB" dirty="0">
                <a:solidFill>
                  <a:schemeClr val="accent6">
                    <a:lumMod val="75000"/>
                  </a:schemeClr>
                </a:solidFill>
              </a:rPr>
              <a:t>Main Sources  </a:t>
            </a:r>
            <a:br>
              <a:rPr lang="en-GB" dirty="0">
                <a:solidFill>
                  <a:schemeClr val="accent6">
                    <a:lumMod val="75000"/>
                  </a:schemeClr>
                </a:solidFill>
              </a:rPr>
            </a:br>
            <a:r>
              <a:rPr lang="en-GB" dirty="0">
                <a:solidFill>
                  <a:schemeClr val="accent6">
                    <a:lumMod val="75000"/>
                  </a:schemeClr>
                </a:solidFill>
              </a:rPr>
              <a:t>1. Personal Investment</a:t>
            </a:r>
            <a:br>
              <a:rPr lang="en-GB" dirty="0">
                <a:solidFill>
                  <a:schemeClr val="accent6">
                    <a:lumMod val="75000"/>
                  </a:schemeClr>
                </a:solidFill>
              </a:rPr>
            </a:br>
            <a:endParaRPr lang="en-GB" dirty="0">
              <a:solidFill>
                <a:schemeClr val="accent6">
                  <a:lumMod val="75000"/>
                </a:schemeClr>
              </a:solidFill>
            </a:endParaRPr>
          </a:p>
        </p:txBody>
      </p:sp>
      <p:sp>
        <p:nvSpPr>
          <p:cNvPr id="3" name="Content Placeholder 2">
            <a:extLst>
              <a:ext uri="{FF2B5EF4-FFF2-40B4-BE49-F238E27FC236}">
                <a16:creationId xmlns:a16="http://schemas.microsoft.com/office/drawing/2014/main" id="{C13140BF-8388-459C-BB3A-FDC52F880F71}"/>
              </a:ext>
            </a:extLst>
          </p:cNvPr>
          <p:cNvSpPr>
            <a:spLocks noGrp="1"/>
          </p:cNvSpPr>
          <p:nvPr>
            <p:ph idx="1"/>
          </p:nvPr>
        </p:nvSpPr>
        <p:spPr/>
        <p:txBody>
          <a:bodyPr>
            <a:normAutofit/>
          </a:bodyPr>
          <a:lstStyle/>
          <a:p>
            <a:r>
              <a:rPr lang="en-GB" dirty="0">
                <a:solidFill>
                  <a:schemeClr val="accent6">
                    <a:lumMod val="50000"/>
                  </a:schemeClr>
                </a:solidFill>
              </a:rPr>
              <a:t>This is your cash/saving</a:t>
            </a:r>
          </a:p>
          <a:p>
            <a:r>
              <a:rPr lang="en-GB" dirty="0">
                <a:solidFill>
                  <a:schemeClr val="accent6">
                    <a:lumMod val="50000"/>
                  </a:schemeClr>
                </a:solidFill>
              </a:rPr>
              <a:t>This will show the bank or future investors you have a long term commitment to the business</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aturation sat="33000"/>
                    </a14:imgEffect>
                  </a14:imgLayer>
                </a14:imgProps>
              </a:ext>
            </a:extLst>
          </a:blip>
          <a:stretch>
            <a:fillRect/>
          </a:stretch>
        </p:blipFill>
        <p:spPr>
          <a:xfrm>
            <a:off x="2411760" y="3585765"/>
            <a:ext cx="3816424" cy="2862318"/>
          </a:xfrm>
          <a:prstGeom prst="rect">
            <a:avLst/>
          </a:prstGeom>
        </p:spPr>
      </p:pic>
    </p:spTree>
    <p:extLst>
      <p:ext uri="{BB962C8B-B14F-4D97-AF65-F5344CB8AC3E}">
        <p14:creationId xmlns:p14="http://schemas.microsoft.com/office/powerpoint/2010/main" val="7445119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F2B27-77C9-476B-90AA-CDACB19F0D02}"/>
              </a:ext>
            </a:extLst>
          </p:cNvPr>
          <p:cNvSpPr>
            <a:spLocks noGrp="1"/>
          </p:cNvSpPr>
          <p:nvPr>
            <p:ph type="title"/>
          </p:nvPr>
        </p:nvSpPr>
        <p:spPr/>
        <p:txBody>
          <a:bodyPr/>
          <a:lstStyle/>
          <a:p>
            <a:r>
              <a:rPr lang="en-GB" dirty="0">
                <a:solidFill>
                  <a:schemeClr val="accent3">
                    <a:lumMod val="75000"/>
                  </a:schemeClr>
                </a:solidFill>
              </a:rPr>
              <a:t>2.Family/Friends</a:t>
            </a:r>
          </a:p>
        </p:txBody>
      </p:sp>
      <p:sp>
        <p:nvSpPr>
          <p:cNvPr id="3" name="Content Placeholder 2">
            <a:extLst>
              <a:ext uri="{FF2B5EF4-FFF2-40B4-BE49-F238E27FC236}">
                <a16:creationId xmlns:a16="http://schemas.microsoft.com/office/drawing/2014/main" id="{E39A5840-CFC2-4931-9DE0-EF8ED77850BB}"/>
              </a:ext>
            </a:extLst>
          </p:cNvPr>
          <p:cNvSpPr>
            <a:spLocks noGrp="1"/>
          </p:cNvSpPr>
          <p:nvPr>
            <p:ph idx="1"/>
          </p:nvPr>
        </p:nvSpPr>
        <p:spPr/>
        <p:txBody>
          <a:bodyPr/>
          <a:lstStyle/>
          <a:p>
            <a:r>
              <a:rPr lang="en-GB" dirty="0">
                <a:solidFill>
                  <a:schemeClr val="bg2">
                    <a:lumMod val="75000"/>
                  </a:schemeClr>
                </a:solidFill>
              </a:rPr>
              <a:t>This may be a limited source of finance</a:t>
            </a:r>
          </a:p>
          <a:p>
            <a:r>
              <a:rPr lang="en-GB" dirty="0">
                <a:solidFill>
                  <a:schemeClr val="bg2">
                    <a:lumMod val="75000"/>
                  </a:schemeClr>
                </a:solidFill>
              </a:rPr>
              <a:t>They may want part ownership</a:t>
            </a:r>
          </a:p>
          <a:p>
            <a:endParaRPr lang="en-GB" dirty="0">
              <a:solidFill>
                <a:schemeClr val="bg2">
                  <a:lumMod val="75000"/>
                </a:schemeClr>
              </a:solidFill>
            </a:endParaRPr>
          </a:p>
          <a:p>
            <a:endParaRPr lang="en-GB" dirty="0">
              <a:solidFill>
                <a:schemeClr val="bg2">
                  <a:lumMod val="75000"/>
                </a:schemeClr>
              </a:solidFill>
            </a:endParaRPr>
          </a:p>
        </p:txBody>
      </p:sp>
      <p:pic>
        <p:nvPicPr>
          <p:cNvPr id="4" name="Picture 3"/>
          <p:cNvPicPr>
            <a:picLocks noChangeAspect="1"/>
          </p:cNvPicPr>
          <p:nvPr/>
        </p:nvPicPr>
        <p:blipFill>
          <a:blip r:embed="rId3"/>
          <a:stretch>
            <a:fillRect/>
          </a:stretch>
        </p:blipFill>
        <p:spPr>
          <a:xfrm>
            <a:off x="6459233" y="2132856"/>
            <a:ext cx="2160241" cy="2314544"/>
          </a:xfrm>
          <a:prstGeom prst="rect">
            <a:avLst/>
          </a:prstGeom>
        </p:spPr>
      </p:pic>
    </p:spTree>
    <p:extLst>
      <p:ext uri="{BB962C8B-B14F-4D97-AF65-F5344CB8AC3E}">
        <p14:creationId xmlns:p14="http://schemas.microsoft.com/office/powerpoint/2010/main" val="31522900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bg1"/>
                </a:solidFill>
              </a:rPr>
              <a:t>Work in Pairs/groups of three to identify what the following are;</a:t>
            </a:r>
            <a:br>
              <a:rPr lang="en-GB" dirty="0">
                <a:solidFill>
                  <a:schemeClr val="bg1"/>
                </a:solidFill>
              </a:rPr>
            </a:br>
            <a:br>
              <a:rPr lang="en-GB" dirty="0">
                <a:solidFill>
                  <a:schemeClr val="bg1"/>
                </a:solidFill>
              </a:rPr>
            </a:br>
            <a:r>
              <a:rPr lang="en-GB" dirty="0">
                <a:solidFill>
                  <a:schemeClr val="bg1"/>
                </a:solidFill>
              </a:rPr>
              <a:t>-Crowd Funding</a:t>
            </a:r>
            <a:br>
              <a:rPr lang="en-GB" dirty="0">
                <a:solidFill>
                  <a:schemeClr val="bg1"/>
                </a:solidFill>
              </a:rPr>
            </a:br>
            <a:r>
              <a:rPr lang="en-GB" dirty="0">
                <a:solidFill>
                  <a:schemeClr val="bg1"/>
                </a:solidFill>
              </a:rPr>
              <a:t>-Business Grants</a:t>
            </a:r>
            <a:br>
              <a:rPr lang="en-GB" dirty="0">
                <a:solidFill>
                  <a:schemeClr val="bg1"/>
                </a:solidFill>
              </a:rPr>
            </a:br>
            <a:r>
              <a:rPr lang="en-GB" dirty="0">
                <a:solidFill>
                  <a:schemeClr val="bg1"/>
                </a:solidFill>
              </a:rPr>
              <a:t>-Bank Loans</a:t>
            </a:r>
            <a:br>
              <a:rPr lang="en-GB" dirty="0">
                <a:solidFill>
                  <a:schemeClr val="bg1"/>
                </a:solidFill>
              </a:rPr>
            </a:br>
            <a:r>
              <a:rPr lang="en-GB" dirty="0">
                <a:solidFill>
                  <a:schemeClr val="bg1"/>
                </a:solidFill>
              </a:rPr>
              <a:t>-Angel Investors</a:t>
            </a:r>
            <a:br>
              <a:rPr lang="en-GB" dirty="0">
                <a:solidFill>
                  <a:schemeClr val="bg1"/>
                </a:solidFill>
              </a:rPr>
            </a:br>
            <a:r>
              <a:rPr lang="en-GB" dirty="0">
                <a:solidFill>
                  <a:schemeClr val="bg1"/>
                </a:solidFill>
              </a:rPr>
              <a:t>-Investors</a:t>
            </a:r>
          </a:p>
        </p:txBody>
      </p:sp>
    </p:spTree>
    <p:extLst>
      <p:ext uri="{BB962C8B-B14F-4D97-AF65-F5344CB8AC3E}">
        <p14:creationId xmlns:p14="http://schemas.microsoft.com/office/powerpoint/2010/main" val="365904415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GB" sz="4400" dirty="0">
                <a:solidFill>
                  <a:schemeClr val="accent2">
                    <a:lumMod val="75000"/>
                  </a:schemeClr>
                </a:solidFill>
              </a:rPr>
              <a:t> 3. Investors</a:t>
            </a:r>
          </a:p>
          <a:p>
            <a:pPr marL="0" indent="0">
              <a:buNone/>
            </a:pPr>
            <a:endParaRPr lang="en-GB" sz="4400" dirty="0">
              <a:solidFill>
                <a:schemeClr val="bg2">
                  <a:lumMod val="75000"/>
                </a:schemeClr>
              </a:solidFill>
            </a:endParaRPr>
          </a:p>
          <a:p>
            <a:r>
              <a:rPr lang="en-GB" dirty="0">
                <a:solidFill>
                  <a:schemeClr val="accent1">
                    <a:lumMod val="75000"/>
                  </a:schemeClr>
                </a:solidFill>
              </a:rPr>
              <a:t>This is money provided by business investors who may want part ownership and high returns</a:t>
            </a:r>
            <a:endParaRPr lang="en-GB" dirty="0"/>
          </a:p>
        </p:txBody>
      </p:sp>
    </p:spTree>
    <p:extLst>
      <p:ext uri="{BB962C8B-B14F-4D97-AF65-F5344CB8AC3E}">
        <p14:creationId xmlns:p14="http://schemas.microsoft.com/office/powerpoint/2010/main" val="708117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B54F8-2323-496B-950C-CB11D020F1B2}"/>
              </a:ext>
            </a:extLst>
          </p:cNvPr>
          <p:cNvSpPr>
            <a:spLocks noGrp="1"/>
          </p:cNvSpPr>
          <p:nvPr>
            <p:ph type="title"/>
          </p:nvPr>
        </p:nvSpPr>
        <p:spPr>
          <a:xfrm>
            <a:off x="457200" y="116632"/>
            <a:ext cx="8229600" cy="1143000"/>
          </a:xfrm>
        </p:spPr>
        <p:txBody>
          <a:bodyPr>
            <a:normAutofit fontScale="90000"/>
          </a:bodyPr>
          <a:lstStyle/>
          <a:p>
            <a:pPr algn="ctr"/>
            <a:br>
              <a:rPr lang="en-GB" dirty="0">
                <a:solidFill>
                  <a:schemeClr val="bg2">
                    <a:lumMod val="60000"/>
                    <a:lumOff val="40000"/>
                  </a:schemeClr>
                </a:solidFill>
              </a:rPr>
            </a:br>
            <a:r>
              <a:rPr lang="en-GB" dirty="0">
                <a:solidFill>
                  <a:schemeClr val="bg2">
                    <a:lumMod val="60000"/>
                    <a:lumOff val="40000"/>
                  </a:schemeClr>
                </a:solidFill>
              </a:rPr>
              <a:t>4. Angels</a:t>
            </a:r>
            <a:br>
              <a:rPr lang="en-GB" dirty="0">
                <a:solidFill>
                  <a:schemeClr val="bg2">
                    <a:lumMod val="60000"/>
                    <a:lumOff val="40000"/>
                  </a:schemeClr>
                </a:solidFill>
              </a:rPr>
            </a:br>
            <a:br>
              <a:rPr lang="en-GB" dirty="0">
                <a:solidFill>
                  <a:schemeClr val="bg2">
                    <a:lumMod val="60000"/>
                    <a:lumOff val="40000"/>
                  </a:schemeClr>
                </a:solidFill>
              </a:rPr>
            </a:br>
            <a:r>
              <a:rPr lang="en-GB" dirty="0">
                <a:solidFill>
                  <a:schemeClr val="bg2">
                    <a:lumMod val="60000"/>
                    <a:lumOff val="40000"/>
                  </a:schemeClr>
                </a:solidFill>
              </a:rPr>
              <a:t>An Investor but may want control through management</a:t>
            </a:r>
            <a:br>
              <a:rPr lang="en-GB" dirty="0">
                <a:solidFill>
                  <a:schemeClr val="bg2">
                    <a:lumMod val="60000"/>
                    <a:lumOff val="40000"/>
                  </a:schemeClr>
                </a:solidFill>
              </a:rPr>
            </a:br>
            <a:r>
              <a:rPr lang="en-GB" dirty="0">
                <a:solidFill>
                  <a:schemeClr val="bg2">
                    <a:lumMod val="60000"/>
                    <a:lumOff val="40000"/>
                  </a:schemeClr>
                </a:solidFill>
              </a:rPr>
              <a:t>May invest only at an early stage</a:t>
            </a:r>
          </a:p>
        </p:txBody>
      </p:sp>
      <p:pic>
        <p:nvPicPr>
          <p:cNvPr id="3" name="Picture 2"/>
          <p:cNvPicPr>
            <a:picLocks noChangeAspect="1"/>
          </p:cNvPicPr>
          <p:nvPr/>
        </p:nvPicPr>
        <p:blipFill>
          <a:blip r:embed="rId3">
            <a:extLst>
              <a:ext uri="{BEBA8EAE-BF5A-486C-A8C5-ECC9F3942E4B}">
                <a14:imgProps xmlns:a14="http://schemas.microsoft.com/office/drawing/2010/main">
                  <a14:imgLayer r:embed="rId4">
                    <a14:imgEffect>
                      <a14:artisticCutout/>
                    </a14:imgEffect>
                  </a14:imgLayer>
                </a14:imgProps>
              </a:ext>
            </a:extLst>
          </a:blip>
          <a:stretch>
            <a:fillRect/>
          </a:stretch>
        </p:blipFill>
        <p:spPr>
          <a:xfrm>
            <a:off x="2195736" y="3789040"/>
            <a:ext cx="4913835" cy="2826099"/>
          </a:xfrm>
          <a:prstGeom prst="rect">
            <a:avLst/>
          </a:prstGeom>
        </p:spPr>
      </p:pic>
    </p:spTree>
    <p:extLst>
      <p:ext uri="{BB962C8B-B14F-4D97-AF65-F5344CB8AC3E}">
        <p14:creationId xmlns:p14="http://schemas.microsoft.com/office/powerpoint/2010/main" val="30662861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9E88EB-736D-4E83-85EB-9B37487F9C5B}"/>
              </a:ext>
            </a:extLst>
          </p:cNvPr>
          <p:cNvSpPr>
            <a:spLocks noGrp="1"/>
          </p:cNvSpPr>
          <p:nvPr>
            <p:ph type="title"/>
          </p:nvPr>
        </p:nvSpPr>
        <p:spPr/>
        <p:txBody>
          <a:bodyPr/>
          <a:lstStyle/>
          <a:p>
            <a:pPr algn="ctr"/>
            <a:r>
              <a:rPr lang="en-GB" dirty="0">
                <a:solidFill>
                  <a:schemeClr val="accent2"/>
                </a:solidFill>
              </a:rPr>
              <a:t>5. Bank Loans</a:t>
            </a:r>
          </a:p>
        </p:txBody>
      </p:sp>
      <p:sp>
        <p:nvSpPr>
          <p:cNvPr id="3" name="Content Placeholder 2">
            <a:extLst>
              <a:ext uri="{FF2B5EF4-FFF2-40B4-BE49-F238E27FC236}">
                <a16:creationId xmlns:a16="http://schemas.microsoft.com/office/drawing/2014/main" id="{707808C1-53E7-4EDA-A9D5-DFB0098E38AD}"/>
              </a:ext>
            </a:extLst>
          </p:cNvPr>
          <p:cNvSpPr>
            <a:spLocks noGrp="1"/>
          </p:cNvSpPr>
          <p:nvPr>
            <p:ph idx="1"/>
          </p:nvPr>
        </p:nvSpPr>
        <p:spPr>
          <a:xfrm>
            <a:off x="-24043" y="1838222"/>
            <a:ext cx="8712968" cy="3917032"/>
          </a:xfrm>
        </p:spPr>
        <p:txBody>
          <a:bodyPr>
            <a:normAutofit/>
          </a:bodyPr>
          <a:lstStyle/>
          <a:p>
            <a:r>
              <a:rPr lang="en-GB" dirty="0">
                <a:solidFill>
                  <a:schemeClr val="accent1">
                    <a:lumMod val="60000"/>
                    <a:lumOff val="40000"/>
                  </a:schemeClr>
                </a:solidFill>
                <a:latin typeface="+mj-lt"/>
              </a:rPr>
              <a:t>This is the most common form of financing a new business venture.</a:t>
            </a:r>
          </a:p>
          <a:p>
            <a:r>
              <a:rPr lang="en-GB" dirty="0">
                <a:solidFill>
                  <a:schemeClr val="accent1">
                    <a:lumMod val="60000"/>
                    <a:lumOff val="40000"/>
                  </a:schemeClr>
                </a:solidFill>
                <a:latin typeface="+mj-lt"/>
              </a:rPr>
              <a:t>Banks would expect you to have other assets in case you default on the loan.</a:t>
            </a:r>
          </a:p>
          <a:p>
            <a:r>
              <a:rPr lang="en-GB" dirty="0">
                <a:solidFill>
                  <a:schemeClr val="accent1">
                    <a:lumMod val="60000"/>
                    <a:lumOff val="40000"/>
                  </a:schemeClr>
                </a:solidFill>
                <a:latin typeface="+mj-lt"/>
              </a:rPr>
              <a:t>Banks also expect that you will have compiled a Business Plan which has been professionally approved- Financial statements included</a:t>
            </a:r>
          </a:p>
          <a:p>
            <a:endParaRPr lang="en-GB" dirty="0">
              <a:solidFill>
                <a:schemeClr val="accent1">
                  <a:lumMod val="60000"/>
                  <a:lumOff val="40000"/>
                </a:schemeClr>
              </a:solidFill>
              <a:latin typeface="+mj-lt"/>
            </a:endParaRPr>
          </a:p>
        </p:txBody>
      </p:sp>
      <p:pic>
        <p:nvPicPr>
          <p:cNvPr id="4" name="Picture 3"/>
          <p:cNvPicPr>
            <a:picLocks noChangeAspect="1"/>
          </p:cNvPicPr>
          <p:nvPr/>
        </p:nvPicPr>
        <p:blipFill>
          <a:blip r:embed="rId3"/>
          <a:stretch>
            <a:fillRect/>
          </a:stretch>
        </p:blipFill>
        <p:spPr>
          <a:xfrm>
            <a:off x="2955606" y="3897879"/>
            <a:ext cx="3056553" cy="2483449"/>
          </a:xfrm>
          <a:prstGeom prst="rect">
            <a:avLst/>
          </a:prstGeom>
        </p:spPr>
      </p:pic>
    </p:spTree>
    <p:extLst>
      <p:ext uri="{BB962C8B-B14F-4D97-AF65-F5344CB8AC3E}">
        <p14:creationId xmlns:p14="http://schemas.microsoft.com/office/powerpoint/2010/main" val="8026855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3881F-CC60-4A5D-9FC3-E3EF7BE531DB}"/>
              </a:ext>
            </a:extLst>
          </p:cNvPr>
          <p:cNvSpPr>
            <a:spLocks noGrp="1"/>
          </p:cNvSpPr>
          <p:nvPr>
            <p:ph type="title"/>
          </p:nvPr>
        </p:nvSpPr>
        <p:spPr/>
        <p:txBody>
          <a:bodyPr/>
          <a:lstStyle/>
          <a:p>
            <a:r>
              <a:rPr lang="en-GB" dirty="0">
                <a:solidFill>
                  <a:schemeClr val="accent6">
                    <a:lumMod val="60000"/>
                    <a:lumOff val="40000"/>
                  </a:schemeClr>
                </a:solidFill>
              </a:rPr>
              <a:t>6.Business Grants for SMEs </a:t>
            </a:r>
          </a:p>
        </p:txBody>
      </p:sp>
      <p:sp>
        <p:nvSpPr>
          <p:cNvPr id="3" name="Content Placeholder 2">
            <a:extLst>
              <a:ext uri="{FF2B5EF4-FFF2-40B4-BE49-F238E27FC236}">
                <a16:creationId xmlns:a16="http://schemas.microsoft.com/office/drawing/2014/main" id="{17867540-1C3C-4AF2-8696-15BE91F66B20}"/>
              </a:ext>
            </a:extLst>
          </p:cNvPr>
          <p:cNvSpPr>
            <a:spLocks noGrp="1"/>
          </p:cNvSpPr>
          <p:nvPr>
            <p:ph idx="1"/>
          </p:nvPr>
        </p:nvSpPr>
        <p:spPr/>
        <p:txBody>
          <a:bodyPr/>
          <a:lstStyle/>
          <a:p>
            <a:pPr marL="0" indent="0">
              <a:buNone/>
            </a:pPr>
            <a:r>
              <a:rPr lang="en-GB" dirty="0">
                <a:solidFill>
                  <a:schemeClr val="accent6">
                    <a:lumMod val="75000"/>
                  </a:schemeClr>
                </a:solidFill>
              </a:rPr>
              <a:t>Local and central governments have used these to encourage people in areas of high unemployment and austerity to start their own business</a:t>
            </a:r>
          </a:p>
          <a:p>
            <a:pPr marL="0" indent="0">
              <a:buNone/>
            </a:pPr>
            <a:r>
              <a:rPr lang="en-GB" dirty="0">
                <a:solidFill>
                  <a:schemeClr val="accent6">
                    <a:lumMod val="75000"/>
                  </a:schemeClr>
                </a:solidFill>
              </a:rPr>
              <a:t>This may be a short term benefit</a:t>
            </a:r>
          </a:p>
        </p:txBody>
      </p:sp>
      <p:pic>
        <p:nvPicPr>
          <p:cNvPr id="4" name="Picture 3"/>
          <p:cNvPicPr>
            <a:picLocks noChangeAspect="1"/>
          </p:cNvPicPr>
          <p:nvPr/>
        </p:nvPicPr>
        <p:blipFill>
          <a:blip r:embed="rId2">
            <a:duotone>
              <a:schemeClr val="accent5">
                <a:shade val="45000"/>
                <a:satMod val="135000"/>
              </a:schemeClr>
              <a:prstClr val="white"/>
            </a:duotone>
          </a:blip>
          <a:stretch>
            <a:fillRect/>
          </a:stretch>
        </p:blipFill>
        <p:spPr>
          <a:xfrm>
            <a:off x="3293489" y="3861047"/>
            <a:ext cx="2070600" cy="2651547"/>
          </a:xfrm>
          <a:prstGeom prst="rect">
            <a:avLst/>
          </a:prstGeom>
        </p:spPr>
      </p:pic>
    </p:spTree>
    <p:extLst>
      <p:ext uri="{BB962C8B-B14F-4D97-AF65-F5344CB8AC3E}">
        <p14:creationId xmlns:p14="http://schemas.microsoft.com/office/powerpoint/2010/main" val="406816593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475BC-3159-4BBD-9158-209ACA0688E5}"/>
              </a:ext>
            </a:extLst>
          </p:cNvPr>
          <p:cNvSpPr>
            <a:spLocks noGrp="1"/>
          </p:cNvSpPr>
          <p:nvPr>
            <p:ph type="title"/>
          </p:nvPr>
        </p:nvSpPr>
        <p:spPr>
          <a:xfrm>
            <a:off x="0" y="716393"/>
            <a:ext cx="8229600" cy="1143000"/>
          </a:xfrm>
        </p:spPr>
        <p:txBody>
          <a:bodyPr/>
          <a:lstStyle/>
          <a:p>
            <a:r>
              <a:rPr lang="en-GB" dirty="0">
                <a:solidFill>
                  <a:schemeClr val="accent1"/>
                </a:solidFill>
              </a:rPr>
              <a:t>7. Crowd funding</a:t>
            </a:r>
          </a:p>
        </p:txBody>
      </p:sp>
      <p:sp>
        <p:nvSpPr>
          <p:cNvPr id="3" name="Content Placeholder 2">
            <a:extLst>
              <a:ext uri="{FF2B5EF4-FFF2-40B4-BE49-F238E27FC236}">
                <a16:creationId xmlns:a16="http://schemas.microsoft.com/office/drawing/2014/main" id="{39F87A9D-2368-4FF9-97F0-70A74AA65E05}"/>
              </a:ext>
            </a:extLst>
          </p:cNvPr>
          <p:cNvSpPr>
            <a:spLocks noGrp="1"/>
          </p:cNvSpPr>
          <p:nvPr>
            <p:ph idx="1"/>
          </p:nvPr>
        </p:nvSpPr>
        <p:spPr>
          <a:xfrm>
            <a:off x="251520" y="1859393"/>
            <a:ext cx="8229600" cy="3917032"/>
          </a:xfrm>
        </p:spPr>
        <p:txBody>
          <a:bodyPr>
            <a:normAutofit/>
          </a:bodyPr>
          <a:lstStyle/>
          <a:p>
            <a:pPr marL="0" indent="0">
              <a:buNone/>
            </a:pPr>
            <a:r>
              <a:rPr lang="en-GB" b="1" i="1" dirty="0">
                <a:solidFill>
                  <a:schemeClr val="bg2"/>
                </a:solidFill>
              </a:rPr>
              <a:t>This type of funding is popular with online businesses</a:t>
            </a:r>
          </a:p>
          <a:p>
            <a:pPr marL="0" indent="0">
              <a:buNone/>
            </a:pPr>
            <a:r>
              <a:rPr lang="en-GB" b="1" i="1" dirty="0">
                <a:solidFill>
                  <a:schemeClr val="bg2"/>
                </a:solidFill>
              </a:rPr>
              <a:t>Owners have posted messages encouraging people to invest but without control</a:t>
            </a:r>
          </a:p>
          <a:p>
            <a:pPr marL="0" indent="0">
              <a:buNone/>
            </a:pPr>
            <a:r>
              <a:rPr lang="en-GB" b="1" i="1" dirty="0">
                <a:solidFill>
                  <a:schemeClr val="bg2"/>
                </a:solidFill>
              </a:rPr>
              <a:t>Investors often do this </a:t>
            </a:r>
          </a:p>
          <a:p>
            <a:pPr marL="0" indent="0">
              <a:buNone/>
            </a:pPr>
            <a:r>
              <a:rPr lang="en-GB" b="1" i="1" dirty="0">
                <a:solidFill>
                  <a:schemeClr val="bg2"/>
                </a:solidFill>
              </a:rPr>
              <a:t>Because they support a</a:t>
            </a:r>
          </a:p>
          <a:p>
            <a:pPr marL="0" indent="0">
              <a:buNone/>
            </a:pPr>
            <a:r>
              <a:rPr lang="en-GB" b="1" i="1" dirty="0">
                <a:solidFill>
                  <a:schemeClr val="bg2"/>
                </a:solidFill>
              </a:rPr>
              <a:t>Social interest e.g. ageing </a:t>
            </a:r>
          </a:p>
          <a:p>
            <a:pPr marL="0" indent="0">
              <a:buNone/>
            </a:pPr>
            <a:r>
              <a:rPr lang="en-GB" b="1" i="1" dirty="0">
                <a:solidFill>
                  <a:schemeClr val="bg2"/>
                </a:solidFill>
              </a:rPr>
              <a:t>Or unemployed people</a:t>
            </a:r>
          </a:p>
          <a:p>
            <a:pPr marL="0" indent="0">
              <a:buNone/>
            </a:pPr>
            <a:r>
              <a:rPr lang="en-GB" b="1" i="1" dirty="0">
                <a:solidFill>
                  <a:schemeClr val="bg2"/>
                </a:solidFill>
              </a:rPr>
              <a:t>Also used by people looking</a:t>
            </a:r>
          </a:p>
          <a:p>
            <a:pPr marL="0" indent="0">
              <a:buNone/>
            </a:pPr>
            <a:r>
              <a:rPr lang="en-GB" b="1" i="1" dirty="0">
                <a:solidFill>
                  <a:schemeClr val="bg2"/>
                </a:solidFill>
              </a:rPr>
              <a:t>for support when job hunting</a:t>
            </a:r>
          </a:p>
        </p:txBody>
      </p:sp>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artisticPhotocopy/>
                    </a14:imgEffect>
                  </a14:imgLayer>
                </a14:imgProps>
              </a:ext>
            </a:extLst>
          </a:blip>
          <a:stretch>
            <a:fillRect/>
          </a:stretch>
        </p:blipFill>
        <p:spPr>
          <a:xfrm>
            <a:off x="5652120" y="2996162"/>
            <a:ext cx="2703652" cy="2934494"/>
          </a:xfrm>
          <a:prstGeom prst="rect">
            <a:avLst/>
          </a:prstGeom>
        </p:spPr>
      </p:pic>
    </p:spTree>
    <p:extLst>
      <p:ext uri="{BB962C8B-B14F-4D97-AF65-F5344CB8AC3E}">
        <p14:creationId xmlns:p14="http://schemas.microsoft.com/office/powerpoint/2010/main" val="1807577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01308-E784-4DC4-79D1-601BA8BE0DFB}"/>
              </a:ext>
            </a:extLst>
          </p:cNvPr>
          <p:cNvSpPr>
            <a:spLocks noGrp="1"/>
          </p:cNvSpPr>
          <p:nvPr>
            <p:ph type="title"/>
          </p:nvPr>
        </p:nvSpPr>
        <p:spPr/>
        <p:txBody>
          <a:bodyPr/>
          <a:lstStyle/>
          <a:p>
            <a:r>
              <a:rPr lang="en-GB" dirty="0">
                <a:solidFill>
                  <a:schemeClr val="bg1"/>
                </a:solidFill>
              </a:rPr>
              <a:t>What is a GANTT chart?</a:t>
            </a:r>
          </a:p>
        </p:txBody>
      </p:sp>
      <p:sp>
        <p:nvSpPr>
          <p:cNvPr id="3" name="Content Placeholder 2">
            <a:extLst>
              <a:ext uri="{FF2B5EF4-FFF2-40B4-BE49-F238E27FC236}">
                <a16:creationId xmlns:a16="http://schemas.microsoft.com/office/drawing/2014/main" id="{8D5D4D5D-E092-B315-0A46-F17A100A2162}"/>
              </a:ext>
            </a:extLst>
          </p:cNvPr>
          <p:cNvSpPr>
            <a:spLocks noGrp="1"/>
          </p:cNvSpPr>
          <p:nvPr>
            <p:ph idx="1"/>
          </p:nvPr>
        </p:nvSpPr>
        <p:spPr/>
        <p:txBody>
          <a:bodyPr>
            <a:normAutofit lnSpcReduction="10000"/>
          </a:bodyPr>
          <a:lstStyle/>
          <a:p>
            <a:r>
              <a:rPr lang="en-GB" dirty="0">
                <a:solidFill>
                  <a:schemeClr val="bg1"/>
                </a:solidFill>
              </a:rPr>
              <a:t>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a:solidFill>
                <a:schemeClr val="bg1"/>
              </a:solidFill>
            </a:endParaRPr>
          </a:p>
          <a:p>
            <a:r>
              <a:rPr lang="en-GB" b="1" dirty="0">
                <a:solidFill>
                  <a:schemeClr val="bg1"/>
                </a:solidFill>
              </a:rPr>
              <a:t>Description: </a:t>
            </a:r>
            <a:r>
              <a:rPr lang="en-GB" dirty="0">
                <a:solidFill>
                  <a:schemeClr val="bg1"/>
                </a:solidFill>
              </a:rPr>
              <a:t>A Gantt chart is a popular tool in project management. It basically drills down activities which need to be done by a fixed time period. It is commonly used for tracking project schedules. </a:t>
            </a:r>
            <a:br>
              <a:rPr lang="en-GB"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2563495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GANTT Charts - Definition</a:t>
            </a:r>
            <a:br>
              <a:rPr lang="en-GB" dirty="0">
                <a:solidFill>
                  <a:srgbClr val="0070C0"/>
                </a:solidFill>
              </a:rPr>
            </a:br>
            <a:r>
              <a:rPr lang="en-GB" dirty="0">
                <a:solidFill>
                  <a:srgbClr val="0070C0"/>
                </a:solidFill>
              </a:rPr>
              <a:t> </a:t>
            </a:r>
          </a:p>
        </p:txBody>
      </p:sp>
      <p:sp>
        <p:nvSpPr>
          <p:cNvPr id="3" name="Content Placeholder 2"/>
          <p:cNvSpPr>
            <a:spLocks noGrp="1"/>
          </p:cNvSpPr>
          <p:nvPr>
            <p:ph idx="1"/>
          </p:nvPr>
        </p:nvSpPr>
        <p:spPr>
          <a:xfrm>
            <a:off x="323528" y="1628800"/>
            <a:ext cx="7992888" cy="5112568"/>
          </a:xfrm>
        </p:spPr>
        <p:txBody>
          <a:bodyPr>
            <a:normAutofit fontScale="92500" lnSpcReduction="20000"/>
          </a:bodyPr>
          <a:lstStyle/>
          <a:p>
            <a:r>
              <a:rPr lang="en-GB" dirty="0">
                <a:solidFill>
                  <a:srgbClr val="0070C0"/>
                </a:solidFill>
              </a:rPr>
              <a:t>A Gantt chart is a useful graphical tool which shows activities or tasks performed against time. It is also known as visual presentation of a project where the activities are broken down and displayed on a chart which makes it is easy to understand and interpret.</a:t>
            </a:r>
          </a:p>
          <a:p>
            <a:endParaRPr lang="en-GB" dirty="0">
              <a:solidFill>
                <a:srgbClr val="0070C0"/>
              </a:solidFill>
            </a:endParaRPr>
          </a:p>
          <a:p>
            <a:r>
              <a:rPr lang="en-GB" dirty="0">
                <a:solidFill>
                  <a:srgbClr val="0070C0"/>
                </a:solidFill>
              </a:rPr>
              <a:t>Description: A Gantt chart is a popular tool in project management. It basically drills down activities which need to be done by a fixed time period. It is commonly used for tracking project schedules. </a:t>
            </a:r>
          </a:p>
          <a:p>
            <a:br>
              <a:rPr lang="en-GB" dirty="0">
                <a:solidFill>
                  <a:srgbClr val="0070C0"/>
                </a:solidFill>
              </a:rPr>
            </a:br>
            <a:br>
              <a:rPr lang="en-GB" dirty="0">
                <a:solidFill>
                  <a:srgbClr val="0070C0"/>
                </a:solidFill>
              </a:rPr>
            </a:br>
            <a:r>
              <a:rPr lang="en-GB" dirty="0">
                <a:solidFill>
                  <a:srgbClr val="0070C0"/>
                </a:solidFill>
              </a:rPr>
              <a:t>Gantt chart is a useful tool in planning and scheduling the projects. It keeps the management updated as to when the project will get completed. It also keeps the management informed about any additional resources that are required, and manage dependencies between tasks. </a:t>
            </a:r>
            <a:br>
              <a:rPr lang="en-GB" dirty="0">
                <a:solidFill>
                  <a:srgbClr val="0070C0"/>
                </a:solidFill>
              </a:rPr>
            </a:br>
            <a:endParaRPr lang="en-GB" dirty="0">
              <a:solidFill>
                <a:srgbClr val="0070C0"/>
              </a:solidFill>
            </a:endParaRPr>
          </a:p>
          <a:p>
            <a:endParaRPr lang="en-GB" dirty="0">
              <a:solidFill>
                <a:srgbClr val="0070C0"/>
              </a:solidFill>
            </a:endParaRPr>
          </a:p>
        </p:txBody>
      </p:sp>
    </p:spTree>
    <p:extLst>
      <p:ext uri="{BB962C8B-B14F-4D97-AF65-F5344CB8AC3E}">
        <p14:creationId xmlns:p14="http://schemas.microsoft.com/office/powerpoint/2010/main" val="196859862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131151"/>
            <a:ext cx="7055380" cy="1400530"/>
          </a:xfrm>
        </p:spPr>
        <p:txBody>
          <a:bodyPr/>
          <a:lstStyle/>
          <a:p>
            <a:r>
              <a:rPr lang="en-GB" dirty="0">
                <a:solidFill>
                  <a:srgbClr val="FF0000"/>
                </a:solidFill>
              </a:rPr>
              <a:t>GANTT Charts</a:t>
            </a:r>
          </a:p>
        </p:txBody>
      </p:sp>
      <p:sp>
        <p:nvSpPr>
          <p:cNvPr id="3" name="Content Placeholder 2"/>
          <p:cNvSpPr>
            <a:spLocks noGrp="1"/>
          </p:cNvSpPr>
          <p:nvPr>
            <p:ph idx="1"/>
          </p:nvPr>
        </p:nvSpPr>
        <p:spPr>
          <a:xfrm>
            <a:off x="-108520" y="831416"/>
            <a:ext cx="8496944" cy="4627529"/>
          </a:xfrm>
        </p:spPr>
        <p:txBody>
          <a:bodyPr>
            <a:normAutofit/>
          </a:bodyPr>
          <a:lstStyle/>
          <a:p>
            <a:r>
              <a:rPr lang="en-GB" sz="1800" dirty="0">
                <a:solidFill>
                  <a:schemeClr val="accent5">
                    <a:lumMod val="50000"/>
                  </a:schemeClr>
                </a:solidFill>
              </a:rPr>
              <a:t>On the chart, </a:t>
            </a:r>
            <a:r>
              <a:rPr lang="en-GB" sz="1800" dirty="0">
                <a:solidFill>
                  <a:srgbClr val="FF0000"/>
                </a:solidFill>
              </a:rPr>
              <a:t>tasks</a:t>
            </a:r>
            <a:r>
              <a:rPr lang="en-GB" sz="1800" dirty="0">
                <a:solidFill>
                  <a:schemeClr val="accent5">
                    <a:lumMod val="50000"/>
                  </a:schemeClr>
                </a:solidFill>
              </a:rPr>
              <a:t> are shown on the </a:t>
            </a:r>
            <a:r>
              <a:rPr lang="en-GB" sz="1800" dirty="0">
                <a:solidFill>
                  <a:srgbClr val="FF0000"/>
                </a:solidFill>
              </a:rPr>
              <a:t>vertical</a:t>
            </a:r>
            <a:r>
              <a:rPr lang="en-GB" sz="1800" dirty="0">
                <a:solidFill>
                  <a:schemeClr val="accent5">
                    <a:lumMod val="50000"/>
                  </a:schemeClr>
                </a:solidFill>
              </a:rPr>
              <a:t> axis while the </a:t>
            </a:r>
            <a:r>
              <a:rPr lang="en-GB" sz="1800" dirty="0">
                <a:solidFill>
                  <a:srgbClr val="0070C0"/>
                </a:solidFill>
              </a:rPr>
              <a:t>scheduled time-spend </a:t>
            </a:r>
            <a:r>
              <a:rPr lang="en-GB" sz="1800" dirty="0">
                <a:solidFill>
                  <a:schemeClr val="accent5">
                    <a:lumMod val="50000"/>
                  </a:schemeClr>
                </a:solidFill>
              </a:rPr>
              <a:t>is laid out on the </a:t>
            </a:r>
            <a:r>
              <a:rPr lang="en-GB" sz="1800" dirty="0">
                <a:solidFill>
                  <a:srgbClr val="0070C0"/>
                </a:solidFill>
              </a:rPr>
              <a:t>horizontal axis</a:t>
            </a:r>
            <a:r>
              <a:rPr lang="en-GB" sz="1800" dirty="0">
                <a:solidFill>
                  <a:schemeClr val="accent5">
                    <a:lumMod val="50000"/>
                  </a:schemeClr>
                </a:solidFill>
              </a:rPr>
              <a:t>. Each task is represented by a </a:t>
            </a:r>
            <a:r>
              <a:rPr lang="en-GB" sz="1800" dirty="0">
                <a:solidFill>
                  <a:srgbClr val="0070C0"/>
                </a:solidFill>
              </a:rPr>
              <a:t>bar</a:t>
            </a:r>
            <a:r>
              <a:rPr lang="en-GB" sz="1800" dirty="0">
                <a:solidFill>
                  <a:schemeClr val="accent5">
                    <a:lumMod val="50000"/>
                  </a:schemeClr>
                </a:solidFill>
              </a:rPr>
              <a:t> that shows the </a:t>
            </a:r>
            <a:r>
              <a:rPr lang="en-GB" sz="1800" dirty="0">
                <a:solidFill>
                  <a:srgbClr val="0070C0"/>
                </a:solidFill>
              </a:rPr>
              <a:t>time required </a:t>
            </a:r>
            <a:r>
              <a:rPr lang="en-GB" sz="1800" dirty="0">
                <a:solidFill>
                  <a:schemeClr val="accent5">
                    <a:lumMod val="50000"/>
                  </a:schemeClr>
                </a:solidFill>
              </a:rPr>
              <a:t>for the project. </a:t>
            </a:r>
            <a:br>
              <a:rPr lang="en-GB" sz="1800" dirty="0">
                <a:solidFill>
                  <a:schemeClr val="accent5">
                    <a:lumMod val="50000"/>
                  </a:schemeClr>
                </a:solidFill>
              </a:rPr>
            </a:br>
            <a:br>
              <a:rPr lang="en-GB" sz="1800" dirty="0">
                <a:solidFill>
                  <a:schemeClr val="accent5">
                    <a:lumMod val="50000"/>
                  </a:schemeClr>
                </a:solidFill>
              </a:rPr>
            </a:br>
            <a:r>
              <a:rPr lang="en-GB" sz="1800" dirty="0">
                <a:solidFill>
                  <a:schemeClr val="accent5">
                    <a:lumMod val="50000"/>
                  </a:schemeClr>
                </a:solidFill>
              </a:rPr>
              <a:t>The bar then represents or shows percentage of tasks that have been completed. </a:t>
            </a:r>
          </a:p>
          <a:p>
            <a:br>
              <a:rPr lang="en-GB" sz="1800" dirty="0">
                <a:solidFill>
                  <a:schemeClr val="accent5">
                    <a:lumMod val="50000"/>
                  </a:schemeClr>
                </a:solidFill>
              </a:rPr>
            </a:br>
            <a:r>
              <a:rPr lang="en-GB" sz="1800" dirty="0">
                <a:solidFill>
                  <a:schemeClr val="accent5">
                    <a:lumMod val="50000"/>
                  </a:schemeClr>
                </a:solidFill>
              </a:rPr>
              <a:t>Understanding the interlinkage between activities is very important to monitor and Gantt charts help the project manager to do just that. </a:t>
            </a:r>
          </a:p>
          <a:p>
            <a:endParaRPr lang="en-GB" dirty="0">
              <a:solidFill>
                <a:schemeClr val="accent5">
                  <a:lumMod val="50000"/>
                </a:schemeClr>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82809" y="3645024"/>
            <a:ext cx="5714286" cy="3000000"/>
          </a:xfrm>
          <a:prstGeom prst="rect">
            <a:avLst/>
          </a:prstGeom>
        </p:spPr>
      </p:pic>
    </p:spTree>
    <p:extLst>
      <p:ext uri="{BB962C8B-B14F-4D97-AF65-F5344CB8AC3E}">
        <p14:creationId xmlns:p14="http://schemas.microsoft.com/office/powerpoint/2010/main" val="25676583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rgbClr val="0070C0"/>
                </a:solidFill>
              </a:rPr>
              <a:t>GANTT Charts</a:t>
            </a:r>
          </a:p>
        </p:txBody>
      </p:sp>
      <p:sp>
        <p:nvSpPr>
          <p:cNvPr id="3" name="Content Placeholder 2"/>
          <p:cNvSpPr>
            <a:spLocks noGrp="1"/>
          </p:cNvSpPr>
          <p:nvPr>
            <p:ph idx="1"/>
          </p:nvPr>
        </p:nvSpPr>
        <p:spPr/>
        <p:txBody>
          <a:bodyPr/>
          <a:lstStyle/>
          <a:p>
            <a:r>
              <a:rPr lang="en-GB" dirty="0">
                <a:hlinkClick r:id="rId2"/>
              </a:rPr>
              <a:t>What is a GANTT Chart video</a:t>
            </a:r>
            <a:endParaRPr lang="en-GB" dirty="0"/>
          </a:p>
          <a:p>
            <a:pPr marL="0" indent="0">
              <a:buNone/>
            </a:pPr>
            <a:r>
              <a:rPr lang="en-GB" dirty="0"/>
              <a:t>https://www.youtube.com/watch?v=zwseLrxkKKE</a:t>
            </a:r>
          </a:p>
        </p:txBody>
      </p:sp>
    </p:spTree>
    <p:extLst>
      <p:ext uri="{BB962C8B-B14F-4D97-AF65-F5344CB8AC3E}">
        <p14:creationId xmlns:p14="http://schemas.microsoft.com/office/powerpoint/2010/main" val="80096292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627A8-64FA-6778-1A57-218914DA2B9D}"/>
              </a:ext>
            </a:extLst>
          </p:cNvPr>
          <p:cNvSpPr>
            <a:spLocks noGrp="1"/>
          </p:cNvSpPr>
          <p:nvPr>
            <p:ph type="title"/>
          </p:nvPr>
        </p:nvSpPr>
        <p:spPr/>
        <p:txBody>
          <a:bodyPr/>
          <a:lstStyle/>
          <a:p>
            <a:r>
              <a:rPr lang="en-GB" dirty="0">
                <a:solidFill>
                  <a:schemeClr val="bg1"/>
                </a:solidFill>
              </a:rPr>
              <a:t>Individual Exercise</a:t>
            </a:r>
          </a:p>
        </p:txBody>
      </p:sp>
      <p:sp>
        <p:nvSpPr>
          <p:cNvPr id="3" name="Content Placeholder 2">
            <a:extLst>
              <a:ext uri="{FF2B5EF4-FFF2-40B4-BE49-F238E27FC236}">
                <a16:creationId xmlns:a16="http://schemas.microsoft.com/office/drawing/2014/main" id="{2E99E4C6-F589-5B26-BFD5-481875E3F668}"/>
              </a:ext>
            </a:extLst>
          </p:cNvPr>
          <p:cNvSpPr>
            <a:spLocks noGrp="1"/>
          </p:cNvSpPr>
          <p:nvPr>
            <p:ph idx="1"/>
          </p:nvPr>
        </p:nvSpPr>
        <p:spPr/>
        <p:txBody>
          <a:bodyPr/>
          <a:lstStyle/>
          <a:p>
            <a:r>
              <a:rPr lang="en-GB" dirty="0">
                <a:solidFill>
                  <a:schemeClr val="bg1"/>
                </a:solidFill>
              </a:rPr>
              <a:t>Brainstorm a list of all of the likely activities you nee to undertake to launch and run your business for the first 12 months.</a:t>
            </a:r>
          </a:p>
          <a:p>
            <a:r>
              <a:rPr lang="en-GB" dirty="0">
                <a:solidFill>
                  <a:schemeClr val="bg1"/>
                </a:solidFill>
              </a:rPr>
              <a:t>List them in chronological order.</a:t>
            </a:r>
          </a:p>
          <a:p>
            <a:r>
              <a:rPr lang="en-GB" dirty="0">
                <a:solidFill>
                  <a:schemeClr val="bg1"/>
                </a:solidFill>
              </a:rPr>
              <a:t>Create a GANTT chart for the first 12 months of your business.</a:t>
            </a:r>
          </a:p>
        </p:txBody>
      </p:sp>
    </p:spTree>
    <p:extLst>
      <p:ext uri="{BB962C8B-B14F-4D97-AF65-F5344CB8AC3E}">
        <p14:creationId xmlns:p14="http://schemas.microsoft.com/office/powerpoint/2010/main" val="33247039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61E76-4753-2C03-573C-CCC5989BDC3C}"/>
              </a:ext>
            </a:extLst>
          </p:cNvPr>
          <p:cNvSpPr>
            <a:spLocks noGrp="1"/>
          </p:cNvSpPr>
          <p:nvPr>
            <p:ph type="title"/>
          </p:nvPr>
        </p:nvSpPr>
        <p:spPr/>
        <p:txBody>
          <a:bodyPr/>
          <a:lstStyle/>
          <a:p>
            <a:r>
              <a:rPr lang="en-GB" dirty="0">
                <a:solidFill>
                  <a:schemeClr val="bg1"/>
                </a:solidFill>
              </a:rPr>
              <a:t>Progress review</a:t>
            </a:r>
          </a:p>
        </p:txBody>
      </p:sp>
      <p:sp>
        <p:nvSpPr>
          <p:cNvPr id="3" name="Content Placeholder 2">
            <a:extLst>
              <a:ext uri="{FF2B5EF4-FFF2-40B4-BE49-F238E27FC236}">
                <a16:creationId xmlns:a16="http://schemas.microsoft.com/office/drawing/2014/main" id="{EC54CE1B-FDCD-F7BF-5839-421C3AE38ABB}"/>
              </a:ext>
            </a:extLst>
          </p:cNvPr>
          <p:cNvSpPr>
            <a:spLocks noGrp="1"/>
          </p:cNvSpPr>
          <p:nvPr>
            <p:ph idx="1"/>
          </p:nvPr>
        </p:nvSpPr>
        <p:spPr/>
        <p:txBody>
          <a:bodyPr>
            <a:normAutofit fontScale="92500" lnSpcReduction="10000"/>
          </a:bodyPr>
          <a:lstStyle/>
          <a:p>
            <a:r>
              <a:rPr lang="en-GB" dirty="0">
                <a:solidFill>
                  <a:schemeClr val="bg1"/>
                </a:solidFill>
              </a:rPr>
              <a:t>Paired activity</a:t>
            </a:r>
          </a:p>
          <a:p>
            <a:r>
              <a:rPr lang="en-GB" dirty="0">
                <a:solidFill>
                  <a:schemeClr val="bg1"/>
                </a:solidFill>
              </a:rPr>
              <a:t>Share with your fellow student the progress you have made so far with regards to your business plan.</a:t>
            </a:r>
          </a:p>
          <a:p>
            <a:r>
              <a:rPr lang="en-GB" dirty="0">
                <a:solidFill>
                  <a:schemeClr val="bg1"/>
                </a:solidFill>
              </a:rPr>
              <a:t>For example talk </a:t>
            </a:r>
            <a:r>
              <a:rPr lang="en-GB">
                <a:solidFill>
                  <a:schemeClr val="bg1"/>
                </a:solidFill>
              </a:rPr>
              <a:t>them through…….</a:t>
            </a:r>
            <a:endParaRPr lang="en-GB" dirty="0">
              <a:solidFill>
                <a:schemeClr val="bg1"/>
              </a:solidFill>
            </a:endParaRPr>
          </a:p>
          <a:p>
            <a:r>
              <a:rPr lang="en-GB" dirty="0">
                <a:solidFill>
                  <a:schemeClr val="bg1"/>
                </a:solidFill>
              </a:rPr>
              <a:t>Service/product description</a:t>
            </a:r>
          </a:p>
          <a:p>
            <a:r>
              <a:rPr lang="en-GB" dirty="0">
                <a:solidFill>
                  <a:schemeClr val="bg1"/>
                </a:solidFill>
              </a:rPr>
              <a:t>Mission statement, aims and objectives</a:t>
            </a:r>
          </a:p>
          <a:p>
            <a:r>
              <a:rPr lang="en-GB" dirty="0">
                <a:solidFill>
                  <a:schemeClr val="bg1"/>
                </a:solidFill>
              </a:rPr>
              <a:t>USP</a:t>
            </a:r>
          </a:p>
          <a:p>
            <a:r>
              <a:rPr lang="en-GB" dirty="0">
                <a:solidFill>
                  <a:schemeClr val="bg1"/>
                </a:solidFill>
              </a:rPr>
              <a:t>Legal status</a:t>
            </a:r>
          </a:p>
          <a:p>
            <a:r>
              <a:rPr lang="en-GB" dirty="0">
                <a:solidFill>
                  <a:schemeClr val="bg1"/>
                </a:solidFill>
              </a:rPr>
              <a:t>Physical location</a:t>
            </a:r>
          </a:p>
          <a:p>
            <a:r>
              <a:rPr lang="en-GB" dirty="0">
                <a:solidFill>
                  <a:schemeClr val="bg1"/>
                </a:solidFill>
              </a:rPr>
              <a:t>Human resources</a:t>
            </a:r>
          </a:p>
          <a:p>
            <a:r>
              <a:rPr lang="en-GB" dirty="0">
                <a:solidFill>
                  <a:schemeClr val="bg1"/>
                </a:solidFill>
              </a:rPr>
              <a:t>Ideas on source of finance</a:t>
            </a:r>
          </a:p>
        </p:txBody>
      </p:sp>
    </p:spTree>
    <p:extLst>
      <p:ext uri="{BB962C8B-B14F-4D97-AF65-F5344CB8AC3E}">
        <p14:creationId xmlns:p14="http://schemas.microsoft.com/office/powerpoint/2010/main" val="33128196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9" ma:contentTypeDescription="Create a new document." ma:contentTypeScope="" ma:versionID="142fd32927fab01806cdd50cf4adbc7b">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c36eac7e71a9b171dd4dade9fcdf8e4b"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7DA52748-D761-4B85-A552-FABE4E18BAD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a908d394-d138-480e-87a3-ff44c37f991a"/>
    <ds:schemaRef ds:uri="http://purl.org/dc/terms/"/>
    <ds:schemaRef ds:uri="http://schemas.openxmlformats.org/package/2006/metadata/core-properties"/>
    <ds:schemaRef ds:uri="http://schemas.microsoft.com/office/2006/documentManagement/types"/>
    <ds:schemaRef ds:uri="http://purl.org/dc/dcmitype/"/>
    <ds:schemaRef ds:uri="http://schemas.microsoft.com/office/infopath/2007/PartnerControls"/>
    <ds:schemaRef ds:uri="http://purl.org/dc/elements/1.1/"/>
    <ds:schemaRef ds:uri="http://schemas.microsoft.com/office/2006/metadata/properties"/>
    <ds:schemaRef ds:uri="f66716c4-314f-46c1-b01e-5a44c61897d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332</TotalTime>
  <Words>1022</Words>
  <Application>Microsoft Office PowerPoint</Application>
  <PresentationFormat>On-screen Show (4:3)</PresentationFormat>
  <Paragraphs>83</Paragraphs>
  <Slides>18</Slides>
  <Notes>6</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18</vt:i4>
      </vt:variant>
    </vt:vector>
  </HeadingPairs>
  <TitlesOfParts>
    <vt:vector size="25" baseType="lpstr">
      <vt:lpstr>Arial</vt:lpstr>
      <vt:lpstr>Calibri</vt:lpstr>
      <vt:lpstr>Century Gothic</vt:lpstr>
      <vt:lpstr>Gill Sans MT</vt:lpstr>
      <vt:lpstr>Wingdings 3</vt:lpstr>
      <vt:lpstr>Ion</vt:lpstr>
      <vt:lpstr>Parcel</vt:lpstr>
      <vt:lpstr>CertHE EMPLOYABILITY SKILLS Managing Enterprise  Module: BMSW4011</vt:lpstr>
      <vt:lpstr>Learning Outcomes</vt:lpstr>
      <vt:lpstr>Group Exercise</vt:lpstr>
      <vt:lpstr>Sources of Finance</vt:lpstr>
      <vt:lpstr>Main Sources   1. Personal Investment </vt:lpstr>
      <vt:lpstr>2.Family/Friends</vt:lpstr>
      <vt:lpstr>Work in Pairs/groups of three to identify what the following are;  -Crowd Funding -Business Grants -Bank Loans -Angel Investors -Investors</vt:lpstr>
      <vt:lpstr>PowerPoint Presentation</vt:lpstr>
      <vt:lpstr> 4. Angels  An Investor but may want control through management May invest only at an early stage</vt:lpstr>
      <vt:lpstr>5. Bank Loans</vt:lpstr>
      <vt:lpstr>6.Business Grants for SMEs </vt:lpstr>
      <vt:lpstr>7. Crowd funding</vt:lpstr>
      <vt:lpstr>What is a GANTT chart?</vt:lpstr>
      <vt:lpstr>GANTT Charts - Definition  </vt:lpstr>
      <vt:lpstr>GANTT Charts</vt:lpstr>
      <vt:lpstr>GANTT Charts</vt:lpstr>
      <vt:lpstr>Individual Exercise</vt:lpstr>
      <vt:lpstr>Progress review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Melanie Squire</cp:lastModifiedBy>
  <cp:revision>17</cp:revision>
  <cp:lastPrinted>2018-10-16T12:13:49Z</cp:lastPrinted>
  <dcterms:created xsi:type="dcterms:W3CDTF">2015-04-14T15:21:28Z</dcterms:created>
  <dcterms:modified xsi:type="dcterms:W3CDTF">2025-08-07T19:57:29Z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0x010100ADE49762874EB345BB028C312F3B91B7</vt:lpwstr>
  </property>
</Properties>
</file>