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</p:sldMasterIdLst>
  <p:notesMasterIdLst>
    <p:notesMasterId r:id="rId49"/>
  </p:notesMasterIdLst>
  <p:sldIdLst>
    <p:sldId id="260" r:id="rId7"/>
    <p:sldId id="280" r:id="rId8"/>
    <p:sldId id="282" r:id="rId9"/>
    <p:sldId id="289" r:id="rId10"/>
    <p:sldId id="352" r:id="rId11"/>
    <p:sldId id="257" r:id="rId12"/>
    <p:sldId id="287" r:id="rId13"/>
    <p:sldId id="283" r:id="rId14"/>
    <p:sldId id="284" r:id="rId15"/>
    <p:sldId id="281" r:id="rId16"/>
    <p:sldId id="291" r:id="rId17"/>
    <p:sldId id="292" r:id="rId18"/>
    <p:sldId id="293" r:id="rId19"/>
    <p:sldId id="298" r:id="rId20"/>
    <p:sldId id="299" r:id="rId21"/>
    <p:sldId id="296" r:id="rId22"/>
    <p:sldId id="314" r:id="rId23"/>
    <p:sldId id="315" r:id="rId24"/>
    <p:sldId id="353" r:id="rId25"/>
    <p:sldId id="304" r:id="rId26"/>
    <p:sldId id="351" r:id="rId27"/>
    <p:sldId id="261" r:id="rId28"/>
    <p:sldId id="262" r:id="rId29"/>
    <p:sldId id="312" r:id="rId30"/>
    <p:sldId id="305" r:id="rId31"/>
    <p:sldId id="311" r:id="rId32"/>
    <p:sldId id="316" r:id="rId33"/>
    <p:sldId id="313" r:id="rId34"/>
    <p:sldId id="317" r:id="rId35"/>
    <p:sldId id="318" r:id="rId36"/>
    <p:sldId id="319" r:id="rId37"/>
    <p:sldId id="320" r:id="rId38"/>
    <p:sldId id="321" r:id="rId39"/>
    <p:sldId id="322" r:id="rId40"/>
    <p:sldId id="323" r:id="rId41"/>
    <p:sldId id="329" r:id="rId42"/>
    <p:sldId id="332" r:id="rId43"/>
    <p:sldId id="333" r:id="rId44"/>
    <p:sldId id="334" r:id="rId45"/>
    <p:sldId id="335" r:id="rId46"/>
    <p:sldId id="354" r:id="rId47"/>
    <p:sldId id="308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9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8" Type="http://schemas.openxmlformats.org/officeDocument/2006/relationships/slide" Target="slides/slide2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F3122C-19B2-48CF-B0E7-C6D25AD69E9F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CE2BB1-4248-4406-BB23-353A9A9A5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79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0C8697-9D6D-A65C-5044-4C8AA98E13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9FB164-929D-5C52-2EEE-FB318F5828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69D228-0FF5-2036-F7CD-C956A3FB2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09BD-D074-490A-9B26-372AFCC3F8D3}" type="datetime1">
              <a:rPr lang="en-GB" smtClean="0"/>
              <a:t>25/04/2025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99BBEB-39E8-CE83-F72C-F002C67A9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B65D6C-3CF8-AAF8-9583-418F5B171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572FD-8745-A145-8129-3BF0AF237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463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81FF3-650B-5B77-C268-BD70BC721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F41580-2D32-1C7F-C078-9DF28C0DAD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E11F28-3BE9-48E6-10DF-FC6B9ED70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CC9D0-4A7C-4C4D-B1EC-2198EB380762}" type="datetime1">
              <a:rPr lang="en-GB" smtClean="0"/>
              <a:t>25/04/2025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A13E2A-0F0D-2A7F-09FB-B77B4A1E5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0101B3-B684-ED70-75C8-81D27A9CB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572FD-8745-A145-8129-3BF0AF237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108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74073D-EDC8-F9A2-F34C-81BDEDE113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C7A488-3FA2-EA9A-FE12-7DADAB35E8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65E769-BCB9-17F8-F7B5-AB0CCA4D1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F0AC8-A381-49D4-9235-9836C34CD53B}" type="datetime1">
              <a:rPr lang="en-GB" smtClean="0"/>
              <a:t>25/04/2025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D9352-C83D-0C33-6D16-89CE748CC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9C8E19-7018-D958-488D-321BAD74A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572FD-8745-A145-8129-3BF0AF237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26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0F5B8-CB31-D92A-C3F2-2657A662A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D9B5D-FF30-4C06-9601-48F8EACFBF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9DC028-10C9-8DB1-91FD-84FB3D481D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F77EB3-6953-0EF6-A9EF-84E0C29BE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662BA-8C9E-4146-B00D-0A8DC8314BE7}" type="datetime1">
              <a:rPr lang="en-GB" smtClean="0"/>
              <a:t>25/04/2025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F46EFA-D2F4-4D34-DC51-8F512B46D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1DB0D3-4722-2FE2-5740-39C58A89C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572FD-8745-A145-8129-3BF0AF237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979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6BA35-C2FF-519C-899A-E8DAD413D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45265E-8AB8-451B-4B7A-601ABD90E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7194C9-9E3E-5CE6-C069-4ABEEB6DD3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2A57FE-394F-3E65-98F3-571B502C90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EB23D2-7514-05B5-BBC9-2B7DBED82F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0C9488-8B67-AE69-018E-75018423D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FC8CA-CC10-4961-BDC5-722686631926}" type="datetime1">
              <a:rPr lang="en-GB" smtClean="0"/>
              <a:t>25/04/2025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552613-0D1C-B1F5-5B68-E68DFC018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7EB6C8-ED79-E01A-88E5-705C80584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572FD-8745-A145-8129-3BF0AF237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270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D0C15-C916-C25E-3B7B-8FB31B5B6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EB1F99-6C73-9CDD-2E92-BD21C08F4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106FA-C507-466B-8CE6-894EC763FA37}" type="datetime1">
              <a:rPr lang="en-GB" smtClean="0"/>
              <a:t>25/04/2025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E7803C-B395-2A31-D7B6-CB89BD53F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913196-B699-8BA8-68CD-1C1B049C4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572FD-8745-A145-8129-3BF0AF237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243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F3DFEC-1818-6025-9FB9-3C8B0D7D8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D49F9-F9AF-49BD-BD1D-23A31656326B}" type="datetime1">
              <a:rPr lang="en-GB" smtClean="0"/>
              <a:t>25/04/2025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369378-2F95-CF7F-4CBB-785EC8F8D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3D7224-20F3-3DC9-A090-632F85177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572FD-8745-A145-8129-3BF0AF237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980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3C9D7-AC2D-DAA0-4FA7-F4B190B7D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7B7B8E-42BA-5F1F-ECBB-6991CB09D4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1F37CA-839D-03B7-F0E2-1F7C9E1040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7F8FA1-57BA-CCDB-664E-1A30F996C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ECAA3-E8C6-4FD5-9EF3-68A9B05F333B}" type="datetime1">
              <a:rPr lang="en-GB" smtClean="0"/>
              <a:t>25/04/2025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3C6B4B-D786-9289-0BDB-1D5D6E84D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31E9D0-CF48-DD25-5C60-4F345CD77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572FD-8745-A145-8129-3BF0AF237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947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AE790-3042-D4CB-38FF-8A2B074CA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62EEED-51EE-AA9C-E8CA-064BB5C95E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FA97F4-8787-0CA1-528C-8F2BE57EC2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67A988-04A0-1713-5D8E-B56A136B8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D4D-2229-476F-BEA1-7DFE579D0147}" type="datetime1">
              <a:rPr lang="en-GB" smtClean="0"/>
              <a:t>25/04/2025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23895F-2FD6-89C6-13A9-18431F71F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800F69-4B75-0919-C0E8-453479756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572FD-8745-A145-8129-3BF0AF237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929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2E7F1-083F-C6CC-E98A-5FCABDD5B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B6B9FF-C9A8-FD5B-4963-3612B69455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F7B09-DFE8-40BA-33A1-3D19A4A66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41647-7D4C-493A-9247-D69B35B0DA9D}" type="datetime1">
              <a:rPr lang="en-GB" smtClean="0"/>
              <a:t>25/04/2025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FC65D4-54DD-A776-41B6-901A56421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FE6FD1-0B3D-997E-675E-6D4CF711B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572FD-8745-A145-8129-3BF0AF237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130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F30595E-B458-98F7-3F40-D2D8F82B06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33ED21-BADF-05F6-EA9E-FC9968FED6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841CD7-F6C7-9950-E7B6-3E1A139C4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D5A78-3D3A-4D2E-979C-DFC3995F5613}" type="datetime1">
              <a:rPr lang="en-GB" smtClean="0"/>
              <a:t>25/04/2025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381FD-45D5-3572-1DCB-8466E6C5A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67BE63-31D7-24E8-64A1-D520DD12A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572FD-8745-A145-8129-3BF0AF237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7935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1C929-B675-46A7-B92F-FCD413E5E4AB}" type="datetime1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4475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CF014-893F-4620-9B16-E86220DF3F27}" type="datetime1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094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BB739-792B-483B-B5D2-6F8B1B2F67F0}" type="datetime1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9644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28F80-3D69-4266-869F-32AFE6230780}" type="datetime1">
              <a:rPr lang="en-GB" smtClean="0"/>
              <a:t>25/04/2025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4579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924EA-A65E-402F-BA3D-975ACFBB1992}" type="datetime1">
              <a:rPr lang="en-GB" smtClean="0"/>
              <a:t>25/04/2025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4216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A0CFA-37EB-4F0F-8EC7-D8799AEC14E3}" type="datetime1">
              <a:rPr lang="en-GB" smtClean="0"/>
              <a:t>25/04/2025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6903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3183-2CCC-491E-B491-C7CDA3A6E803}" type="datetime1">
              <a:rPr lang="en-GB" smtClean="0"/>
              <a:t>25/04/2025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2045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DB84B-82F3-4CEE-9F85-A2516EC09A83}" type="datetime1">
              <a:rPr lang="en-GB" smtClean="0"/>
              <a:t>25/04/2025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2462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39596-40FC-4CB7-9336-29639B6FFC53}" type="datetime1">
              <a:rPr lang="en-GB" smtClean="0"/>
              <a:t>25/04/2025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5346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F4AA0-D514-4F1B-9C65-6F05DD1E2E06}" type="datetime1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924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78EC6-FF04-4E8F-8D30-6B7FA96363AA}" type="datetime1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3823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B4866-8EEE-4AD1-8A98-E7755FB992E4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4913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B4866-8EEE-4AD1-8A98-E7755FB992E4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2343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B4866-8EEE-4AD1-8A98-E7755FB992E4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72555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B4866-8EEE-4AD1-8A98-E7755FB992E4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4236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B4866-8EEE-4AD1-8A98-E7755FB992E4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01860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B4866-8EEE-4AD1-8A98-E7755FB992E4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5514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B4866-8EEE-4AD1-8A98-E7755FB992E4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86263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B4866-8EEE-4AD1-8A98-E7755FB992E4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8126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B4866-8EEE-4AD1-8A98-E7755FB992E4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9605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B4866-8EEE-4AD1-8A98-E7755FB992E4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77206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B4866-8EEE-4AD1-8A98-E7755FB992E4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74907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37FA23-6696-B2E7-A9A2-E699FF896E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98AA1A-0B95-A5E3-C935-1999077E07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379D82-6F8B-B1A3-4148-513D62758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237C9-5103-4EED-806F-73529C5DDA2A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8F3EFF-45F6-4D61-65E6-E8A87F611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099648-2583-21C8-E1AB-DB79E5122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4714-0BAD-4111-8431-62C1FD5C7D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99002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126C2-8A21-6C62-9566-87C9D4B6C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84B0DF-1977-9BA5-52B0-B798E07365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25FB24-1430-2232-821F-7C32B6996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237C9-5103-4EED-806F-73529C5DDA2A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BEC83-48E3-9588-9501-E644F6C34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03C0AD-1586-966A-488F-556F47DB1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4714-0BAD-4111-8431-62C1FD5C7D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61975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45339F-FAAA-578F-F3CC-F474E5C8D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9F3594-6DD3-EA0E-DC02-68D233F78A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D4D235-8E9F-05FE-0AC1-A0F44F3BD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237C9-5103-4EED-806F-73529C5DDA2A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5913D9-CE5C-5C8D-23CE-A77D53600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E260A1-D9A4-7F2F-337E-7668A8B67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4714-0BAD-4111-8431-62C1FD5C7D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85089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27998-4D07-8E92-0EFA-AC28204E7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326E4-881D-4CD3-7BBF-9436733AB2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227892-4516-2D5B-EBB1-4C6762C73E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8B0D2A-4D41-27E7-2F6F-A036BD120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237C9-5103-4EED-806F-73529C5DDA2A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76E580-2B9A-F7F6-9092-74C4FB6B3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FA2FDB-EE12-DC30-61DA-B40F4323A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4714-0BAD-4111-8431-62C1FD5C7D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984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0C771A-1139-3079-AA15-A0DAF008F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DA7915-4210-E5C1-013D-9CD455B6B4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7CFCF2-8E06-AEEA-ED57-A1D48ACBC3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96F343-9743-589A-E837-1C3CFF8EC9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A3A098-27AB-729C-FAF0-EAA124D312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748AC2-9C23-6A1A-9610-32D69E316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237C9-5103-4EED-806F-73529C5DDA2A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1E673D-2CAF-17D9-B068-C2888C24D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E91C46E-A074-6017-B8E3-3DEB3AC88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4714-0BAD-4111-8431-62C1FD5C7D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53434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A4C7B-F33D-1E3C-2653-AFE15549F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32EBD1-CE00-AA26-8200-E9B9901ED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237C9-5103-4EED-806F-73529C5DDA2A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9D647E-F1A7-7973-7B0C-6CF3A5FEF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03CA70-D324-8485-71CC-8592EDAF5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4714-0BAD-4111-8431-62C1FD5C7D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66809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81DDE5-424F-92AD-6919-CD57EF910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237C9-5103-4EED-806F-73529C5DDA2A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8C783E-781C-A947-CE6C-176BD5476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74DAA0-9EF8-0E13-884A-3BFB30AFD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4714-0BAD-4111-8431-62C1FD5C7D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41616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84CC6-CFEE-2353-5F8A-035267F1E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591C34-E6D7-0CF0-12F0-34CA991BEA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5AE51F-2A53-4514-E16B-85020A4641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8F4184-7FA7-E56D-B1DB-F05BF1115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237C9-5103-4EED-806F-73529C5DDA2A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F052E5-8C71-D678-D270-1524B596E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ED0FDC-DD89-60FD-7805-96F19D684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4714-0BAD-4111-8431-62C1FD5C7D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9320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C6A69C-108B-B971-41B5-E0F528083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6CA03AB-2CF3-52FE-3689-1849345D7C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7C50E3-E462-8030-1818-2517735B10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3F76CD-9ED6-24F0-B58C-E216B139E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237C9-5103-4EED-806F-73529C5DDA2A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EF0C0E-E91B-0D5C-A63E-25DAE777D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4836C3-B38D-077F-6C87-B403D2A91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4714-0BAD-4111-8431-62C1FD5C7D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03156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C7280-F16A-F7D9-F169-949D17B7C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464DF6-7247-9F8A-DFDF-5F1FF9304B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1CD600-9A2B-DD80-966C-493FAC7FF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237C9-5103-4EED-806F-73529C5DDA2A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310BE-A941-4EC9-44BB-972360D90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F34784-A11D-76C9-39C3-DC778B489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4714-0BAD-4111-8431-62C1FD5C7D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39620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ABB7F4-BB52-0153-DF1B-138201450A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FA5BCB-7888-E090-5F46-BB9C15112F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117FE8-A35E-2CA6-03A3-EC5EB20BC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237C9-5103-4EED-806F-73529C5DDA2A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B04976-7A6E-5809-A3D0-C2BABB76C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1024EE-7B6F-5E60-A607-6A395880D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E4714-0BAD-4111-8431-62C1FD5C7D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49823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2432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0395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53949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22421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84515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63811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06390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59023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10882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30605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94734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FBE65-71F1-4806-AA80-6EAD9017A5E2}" type="datetime1">
              <a:rPr lang="en-US" smtClean="0"/>
              <a:t>4/25/2025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6478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7037B-F273-4704-B5AB-304D9AEFF135}" type="datetime1">
              <a:rPr lang="en-US" smtClean="0"/>
              <a:t>4/25/2025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97458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DAC6E-4A61-4C7A-8053-27C5C32BE4EA}" type="datetime1">
              <a:rPr lang="en-US" smtClean="0"/>
              <a:t>4/25/2025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97489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FC072-2FF3-46BD-9A14-4893BDE61902}" type="datetime1">
              <a:rPr lang="en-US" smtClean="0"/>
              <a:t>4/25/2025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18772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1D0-4948-44D0-B40F-6746811A7A1F}" type="datetime1">
              <a:rPr lang="en-US" smtClean="0"/>
              <a:t>4/25/2025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38723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4CE8-92DB-4DE1-9679-93B37C9D6A1F}" type="datetime1">
              <a:rPr lang="en-US" smtClean="0"/>
              <a:t>4/25/2025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8431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17977-1FD1-4DD7-ABA5-9FDA19EF7810}" type="datetime1">
              <a:rPr lang="en-US" smtClean="0"/>
              <a:t>4/25/2025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04706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3335F-B2B5-49F6-A25B-B1C0BE57D084}" type="datetime1">
              <a:rPr lang="en-US" smtClean="0"/>
              <a:t>4/25/2025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03928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53A3-9BF1-4995-BC0B-234AC854FAD1}" type="datetime1">
              <a:rPr lang="en-US" smtClean="0"/>
              <a:t>4/25/2025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53277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B7A14-66B6-4EBE-9A7F-39567D3F4987}" type="datetime1">
              <a:rPr lang="en-US" smtClean="0"/>
              <a:t>4/25/2025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47185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0978F-C2A6-4FF5-A9C6-9FF56C1D0927}" type="datetime1">
              <a:rPr lang="en-US" smtClean="0"/>
              <a:t>4/25/2025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034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6C3350-F25F-E56C-D54F-5C197CD42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4533A7-0B5E-005B-AE68-419AFF252E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2A88BA-DEC3-0055-84A3-8C4C1F5A41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DE8BE1-BDA5-4456-ACCB-90A2B0EC7271}" type="datetime1">
              <a:rPr lang="en-GB" smtClean="0"/>
              <a:t>25/04/2025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CDBC94-7B40-5A76-26A2-39166393EA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669D89-7D58-CBB0-FD09-24B51BFA8F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B572FD-8745-A145-8129-3BF0AF237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228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636E0-78B5-43AA-AB83-ED0D2001AD2D}" type="datetime1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301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B4866-8EEE-4AD1-8A98-E7755FB992E4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0E847-5458-4622-9EA1-3C729E83F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571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B73C2F-40CF-2ACC-6B1D-9EEE8698E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4CA95F-68C1-591F-7F8B-93AE9A118E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8B28EF-5381-CD60-C8BC-96A6B6AE87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7237C9-5103-4EED-806F-73529C5DDA2A}" type="datetimeFigureOut">
              <a:rPr lang="en-GB" smtClean="0"/>
              <a:t>25/04/2025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235C2B-EC63-3729-C134-4587C35217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6EC2B5-D8BE-9EA3-295D-CCDE73EEC8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6E4714-0BAD-4111-8431-62C1FD5C7D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602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537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B78FD-D9D6-45CB-B2B4-903C77E3750D}" type="datetime1">
              <a:rPr lang="en-US" smtClean="0"/>
              <a:t>4/25/2025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431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heguardian.com/books/2018/nov/09/mystic-mogg-jacob-rees-mogg-willam-predicts-brexit-plans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35.xml"/><Relationship Id="rId1" Type="http://schemas.openxmlformats.org/officeDocument/2006/relationships/video" Target="https://www.youtube.com/embed/lzkbouKG830?feature=oembed" TargetMode="Externa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www.theguardian.com/education/2017/feb/23/ppe-oxford-university-degree-that-rules-britain" TargetMode="Externa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commissioner-accountability-review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ndon.gov.uk/" TargetMode="Externa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2VNrrFq1Gk" TargetMode="Externa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hyperlink" Target="https://parliamentlive.tv/event/index/53e7e655-3088-48e6-b9a1-94a5c499801f#player-tabs" TargetMode="External"/><Relationship Id="rId1" Type="http://schemas.openxmlformats.org/officeDocument/2006/relationships/slideLayout" Target="../slideLayouts/slideLayout3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s://parliamentlive.tv/event/index/53e7e655-3088-48e6-b9a1-94a5c499801f#player-tabs" TargetMode="External"/><Relationship Id="rId1" Type="http://schemas.openxmlformats.org/officeDocument/2006/relationships/slideLayout" Target="../slideLayouts/slideLayout3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commissioner-accountability-review" TargetMode="External"/><Relationship Id="rId7" Type="http://schemas.openxmlformats.org/officeDocument/2006/relationships/hyperlink" Target="https://www.suttontrust.com/wp-content/uploads/2024/07/Parliamentary-Privilege-2024-1.pdf" TargetMode="External"/><Relationship Id="rId2" Type="http://schemas.openxmlformats.org/officeDocument/2006/relationships/hyperlink" Target="https://parliamentlive.tv/event/index/53e7e655-3088-48e6-b9a1-94a5c499801f#player-tabs" TargetMode="External"/><Relationship Id="rId1" Type="http://schemas.openxmlformats.org/officeDocument/2006/relationships/slideLayout" Target="../slideLayouts/slideLayout46.xml"/><Relationship Id="rId6" Type="http://schemas.openxmlformats.org/officeDocument/2006/relationships/hyperlink" Target="https://www.youtube.com/watch?v=b2VNrrFq1Gk" TargetMode="External"/><Relationship Id="rId5" Type="http://schemas.openxmlformats.org/officeDocument/2006/relationships/hyperlink" Target="https://www.suttontrust.com/our-research/parliamentary-privilege-2019/" TargetMode="External"/><Relationship Id="rId4" Type="http://schemas.openxmlformats.org/officeDocument/2006/relationships/hyperlink" Target="https://commonslibrary.parliament.uk/research-briefings/cbp-7483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181CC6-DF8F-D5E2-86E4-3A845AAFA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612BA-F759-50F6-28C6-ED5DA5B5B1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310714"/>
            <a:ext cx="9144000" cy="1520525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3. National Considerations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14B590-F7FF-655C-D3B2-DE57850916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547286"/>
            <a:ext cx="9144000" cy="114300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BMPO7003D</a:t>
            </a:r>
          </a:p>
          <a:p>
            <a:r>
              <a:rPr lang="en-US" dirty="0">
                <a:solidFill>
                  <a:schemeClr val="bg1"/>
                </a:solidFill>
              </a:rPr>
              <a:t>Policing and the Political Landscape</a:t>
            </a:r>
          </a:p>
        </p:txBody>
      </p:sp>
      <p:pic>
        <p:nvPicPr>
          <p:cNvPr id="1026" name="Picture 2" descr="University of Wales Trinity Saint David">
            <a:extLst>
              <a:ext uri="{FF2B5EF4-FFF2-40B4-BE49-F238E27FC236}">
                <a16:creationId xmlns:a16="http://schemas.microsoft.com/office/drawing/2014/main" id="{8093ACE1-DD7E-73CF-0186-24BC6F9D4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0" y="750117"/>
            <a:ext cx="4826000" cy="168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272863-19AF-526C-4890-28304CC54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572FD-8745-A145-8129-3BF0AF23763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695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F90786E-B72D-4C32-BDCE-A170B0078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E46F2E7-848F-4A6C-A098-4764FDEA77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70179A-032C-CF1A-C485-5759F08A3D2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/>
          <a:stretch/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842BF76-A7C0-0B08-A255-181A23D1B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4012" y="1253355"/>
            <a:ext cx="5155261" cy="1136944"/>
          </a:xfrm>
        </p:spPr>
        <p:txBody>
          <a:bodyPr anchor="t">
            <a:normAutofit/>
          </a:bodyPr>
          <a:lstStyle/>
          <a:p>
            <a:r>
              <a:rPr lang="en-GB" sz="6600" dirty="0">
                <a:solidFill>
                  <a:srgbClr val="FFFFFF"/>
                </a:solidFill>
              </a:rPr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3F8D1E-515D-2856-B9D5-10C09E1FFE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3051110"/>
            <a:ext cx="5642344" cy="3275262"/>
          </a:xfrm>
        </p:spPr>
        <p:txBody>
          <a:bodyPr>
            <a:normAutofit/>
          </a:bodyPr>
          <a:lstStyle/>
          <a:p>
            <a:r>
              <a:rPr lang="en-GB" sz="3300" dirty="0">
                <a:solidFill>
                  <a:srgbClr val="FFFFFF"/>
                </a:solidFill>
              </a:rPr>
              <a:t>Educational and social background of Members of Parliament</a:t>
            </a:r>
          </a:p>
          <a:p>
            <a:r>
              <a:rPr lang="en-GB" sz="3300" dirty="0">
                <a:solidFill>
                  <a:srgbClr val="FFFFFF"/>
                </a:solidFill>
              </a:rPr>
              <a:t>Mayors and Commissioners</a:t>
            </a:r>
          </a:p>
          <a:p>
            <a:endParaRPr lang="en-GB" sz="2000" dirty="0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E71A3B-FEC3-BD25-2CC2-E151AC2D86D2}"/>
              </a:ext>
            </a:extLst>
          </p:cNvPr>
          <p:cNvSpPr txBox="1"/>
          <p:nvPr/>
        </p:nvSpPr>
        <p:spPr>
          <a:xfrm>
            <a:off x="218601" y="3888280"/>
            <a:ext cx="515526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With his body language throughout this evening,” Mr. Rees-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Mogg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“has been contemptuous of this house and of the people,” Caroline Lucas, a Green Party lawmaker, said on Tuesday night.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the benefit of the written parliamentary record, Ms. Lucas said she wanted to describe her view: “The leader of the House has been spread across around three seats, lying out as if that was something very boring for him to listen to tonight.”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 hardly moved, raising his eyebrows and adjusting his rimless glasses to jeers of “sit up!” from around the chamber.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8358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2702" y="126414"/>
            <a:ext cx="9144000" cy="2387600"/>
          </a:xfrm>
        </p:spPr>
        <p:txBody>
          <a:bodyPr/>
          <a:lstStyle/>
          <a:p>
            <a:r>
              <a:rPr lang="en-GB" dirty="0"/>
              <a:t>Educational Background of Members of Parliament</a:t>
            </a:r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487" y="3006485"/>
            <a:ext cx="5632248" cy="30588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32BA7B-36A3-5D6C-6E21-8670296F54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53483" y="1086722"/>
            <a:ext cx="2272867" cy="34491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3B7E09A-ABF3-2500-A6FC-56B4B638C6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6765" y="2514014"/>
            <a:ext cx="2509937" cy="38614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B8326EB-95A5-F3DC-B14D-B67C3AC71F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53483" y="4658759"/>
            <a:ext cx="2272867" cy="1489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31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F94E2-F1DF-8DEC-35DF-5F936A323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97025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chemeClr val="bg1"/>
                </a:solidFill>
              </a:rPr>
              <a:t>Sovereign Individuals?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7975F32-93A5-4C73-835A-6CADDA07DB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52662" y="1677194"/>
            <a:ext cx="8026796" cy="4495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548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A309170-03E6-581A-FA98-362BE29531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938" y="146536"/>
            <a:ext cx="6267712" cy="352558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73153B-AF11-B91E-CCF6-C7414D80A2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6197" y="2559460"/>
            <a:ext cx="7219577" cy="40610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79B3D41-EB3A-5CA1-1381-EC9D28B1B2C2}"/>
              </a:ext>
            </a:extLst>
          </p:cNvPr>
          <p:cNvSpPr txBox="1"/>
          <p:nvPr/>
        </p:nvSpPr>
        <p:spPr>
          <a:xfrm>
            <a:off x="590605" y="4269135"/>
            <a:ext cx="39719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Is the class system alive and well in modern Britain?</a:t>
            </a:r>
          </a:p>
          <a:p>
            <a:r>
              <a:rPr lang="en-GB" sz="2000" dirty="0"/>
              <a:t>Does the King and the aristocratic network still wield huge power and influence?</a:t>
            </a:r>
          </a:p>
          <a:p>
            <a:r>
              <a:rPr lang="en-GB" sz="2000" dirty="0"/>
              <a:t>Who are the modern powerful?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3BEB52-9F7F-865F-A67A-16DB0BB7DA69}"/>
              </a:ext>
            </a:extLst>
          </p:cNvPr>
          <p:cNvSpPr txBox="1"/>
          <p:nvPr/>
        </p:nvSpPr>
        <p:spPr>
          <a:xfrm>
            <a:off x="6810430" y="537390"/>
            <a:ext cx="47529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Old money and new money</a:t>
            </a:r>
          </a:p>
          <a:p>
            <a:r>
              <a:rPr lang="en-GB" sz="2000" dirty="0"/>
              <a:t>Hereditary power and wealth v. those riding the wave of technological revolution</a:t>
            </a:r>
          </a:p>
          <a:p>
            <a:r>
              <a:rPr lang="en-GB" sz="2000" dirty="0"/>
              <a:t>Technology – wealth – media control – political manipulation - power</a:t>
            </a:r>
          </a:p>
        </p:txBody>
      </p:sp>
    </p:spTree>
    <p:extLst>
      <p:ext uri="{BB962C8B-B14F-4D97-AF65-F5344CB8AC3E}">
        <p14:creationId xmlns:p14="http://schemas.microsoft.com/office/powerpoint/2010/main" val="420452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7C98A213-5994-475E-B327-DC6EC27FB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022928-1839-E1A3-FFFD-BA48BE3322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670218"/>
            <a:ext cx="10909640" cy="1065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/>
              <a:t>British Fascists</a:t>
            </a:r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4B030A0D-0DAD-4A99-89BB-419527D6A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9376" y="1800088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AA298E-A288-8024-164B-2439AEE9C3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594" y="2619784"/>
            <a:ext cx="2618211" cy="360004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FB0069E-D1B6-C0A1-3D3C-018002138A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3482" y="2619784"/>
            <a:ext cx="3285036" cy="3600041"/>
          </a:xfrm>
          <a:prstGeom prst="rect">
            <a:avLst/>
          </a:prstGeom>
        </p:spPr>
      </p:pic>
      <p:pic>
        <p:nvPicPr>
          <p:cNvPr id="4" name="Online Media 3" title="The Mitford sisters | Lady Diana Mosley interview | Oswald Mosley |Good Afternoon">
            <a:hlinkClick r:id="" action="ppaction://media"/>
            <a:extLst>
              <a:ext uri="{FF2B5EF4-FFF2-40B4-BE49-F238E27FC236}">
                <a16:creationId xmlns:a16="http://schemas.microsoft.com/office/drawing/2014/main" id="{88714073-3E5D-2FD5-EE97-8B1D455897B1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7857415" y="2717287"/>
            <a:ext cx="4212640" cy="3159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635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096625" cy="1325563"/>
          </a:xfrm>
        </p:spPr>
        <p:txBody>
          <a:bodyPr>
            <a:noAutofit/>
          </a:bodyPr>
          <a:lstStyle/>
          <a:p>
            <a:r>
              <a:rPr lang="en-GB" sz="5000" dirty="0"/>
              <a:t>Why is the background of MPs significant?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674096" cy="4486275"/>
          </a:xfrm>
        </p:spPr>
        <p:txBody>
          <a:bodyPr>
            <a:normAutofit/>
          </a:bodyPr>
          <a:lstStyle/>
          <a:p>
            <a:r>
              <a:rPr lang="en-GB" dirty="0"/>
              <a:t>One issue is whether comprehensively educated pupils have equal access to learn about and become engaged in politics at school</a:t>
            </a:r>
          </a:p>
          <a:p>
            <a:r>
              <a:rPr lang="en-GB" dirty="0"/>
              <a:t>Top schools provide extensive opportunities to learn about politics</a:t>
            </a:r>
          </a:p>
          <a:p>
            <a:r>
              <a:rPr lang="en-GB" dirty="0"/>
              <a:t>Sutton Trust: in 2017, 3% of MPs were educated at Eton – they have regular talks from MPs and political journalists</a:t>
            </a:r>
          </a:p>
          <a:p>
            <a:pPr lvl="1"/>
            <a:r>
              <a:rPr lang="en-GB" dirty="0"/>
              <a:t>Strong focus on public speaking, understanding arguments and debating societies</a:t>
            </a:r>
          </a:p>
          <a:p>
            <a:pPr lvl="1"/>
            <a:r>
              <a:rPr lang="en-GB" dirty="0"/>
              <a:t>25% of MPs had previous experience working in politics</a:t>
            </a:r>
          </a:p>
          <a:p>
            <a:pPr lvl="1"/>
            <a:r>
              <a:rPr lang="en-GB" dirty="0"/>
              <a:t>Research of Conservative candidates suggested personal expenses of £34,000 prior to the election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34876B-12A4-991A-1710-5877F529B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910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B6C81E-65A4-79BF-89C4-84D28D661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Privilege and Power</a:t>
            </a:r>
          </a:p>
        </p:txBody>
      </p:sp>
      <p:sp>
        <p:nvSpPr>
          <p:cNvPr id="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912" y="2710054"/>
            <a:ext cx="4923790" cy="3903471"/>
          </a:xfrm>
        </p:spPr>
        <p:txBody>
          <a:bodyPr>
            <a:noAutofit/>
          </a:bodyPr>
          <a:lstStyle/>
          <a:p>
            <a:r>
              <a:rPr lang="en-GB" sz="2400" dirty="0"/>
              <a:t>7% of UK students are privately educated but 44% at Oxford and 38% at </a:t>
            </a:r>
            <a:r>
              <a:rPr lang="en-GB" sz="2400" dirty="0" err="1"/>
              <a:t>Cambs</a:t>
            </a:r>
            <a:r>
              <a:rPr lang="en-GB" sz="2400" dirty="0"/>
              <a:t> went to public schools </a:t>
            </a:r>
          </a:p>
          <a:p>
            <a:r>
              <a:rPr lang="en-GB" sz="2400" dirty="0"/>
              <a:t>The Sutton Trust aims to highlight the importance of social mobility and has concerns from all parts of society may not be represented</a:t>
            </a:r>
          </a:p>
          <a:p>
            <a:r>
              <a:rPr lang="en-GB" sz="2400" dirty="0"/>
              <a:t>MPs have responsibility for the state education system, but in the past many had no experience of it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 l="4892" r="27653" b="-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A0A39-8BD2-8C63-4E35-D461518CE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E847-5458-4622-9EA1-3C729E83FA3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897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088" y="95567"/>
            <a:ext cx="11810032" cy="6200267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0425" y="2747771"/>
            <a:ext cx="5534025" cy="33863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>
                <a:solidFill>
                  <a:schemeClr val="bg1"/>
                </a:solidFill>
              </a:rPr>
              <a:t>Public School Proportions</a:t>
            </a:r>
          </a:p>
          <a:p>
            <a:r>
              <a:rPr lang="en-GB" sz="3200" b="1" dirty="0">
                <a:solidFill>
                  <a:schemeClr val="bg1"/>
                </a:solidFill>
              </a:rPr>
              <a:t>74% of High Court judges</a:t>
            </a:r>
          </a:p>
          <a:p>
            <a:r>
              <a:rPr lang="en-GB" sz="3200" b="1" dirty="0">
                <a:solidFill>
                  <a:schemeClr val="bg1"/>
                </a:solidFill>
              </a:rPr>
              <a:t>61% of top doctors </a:t>
            </a:r>
          </a:p>
          <a:p>
            <a:r>
              <a:rPr lang="en-GB" sz="3200" b="1" dirty="0">
                <a:solidFill>
                  <a:schemeClr val="bg1"/>
                </a:solidFill>
              </a:rPr>
              <a:t>52% of senior bankers</a:t>
            </a:r>
          </a:p>
          <a:p>
            <a:r>
              <a:rPr lang="en-GB" sz="3200" b="1" dirty="0">
                <a:solidFill>
                  <a:schemeClr val="bg1"/>
                </a:solidFill>
              </a:rPr>
              <a:t>51% of leading journalists</a:t>
            </a:r>
          </a:p>
          <a:p>
            <a:r>
              <a:rPr lang="en-GB" sz="3200" b="1" dirty="0">
                <a:solidFill>
                  <a:schemeClr val="bg1"/>
                </a:solidFill>
              </a:rPr>
              <a:t>48% of civil servants</a:t>
            </a:r>
          </a:p>
        </p:txBody>
      </p:sp>
    </p:spTree>
    <p:extLst>
      <p:ext uri="{BB962C8B-B14F-4D97-AF65-F5344CB8AC3E}">
        <p14:creationId xmlns:p14="http://schemas.microsoft.com/office/powerpoint/2010/main" val="2835595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9B447FE-DDA9-4B30-828A-59FC56912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3D487F7-9050-4871-B351-34A72ADB29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484" y="-1"/>
            <a:ext cx="6096002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43C27DD-EF6A-4C48-9669-C2970E71A8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52884" y="609601"/>
            <a:ext cx="6858003" cy="5638801"/>
          </a:xfrm>
          <a:prstGeom prst="rect">
            <a:avLst/>
          </a:prstGeom>
          <a:gradFill>
            <a:gsLst>
              <a:gs pos="0">
                <a:schemeClr val="accent1">
                  <a:alpha val="23000"/>
                </a:schemeClr>
              </a:gs>
              <a:gs pos="71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0"/>
                </a:srgb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5A1AA86-B7E6-4C02-AA34-F1A25CD4CC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7518" y="2217950"/>
            <a:ext cx="6103518" cy="464004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6C3B9CB-4E48-4726-B7B9-9E02F71B15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137312">
            <a:off x="565239" y="1211422"/>
            <a:ext cx="4640488" cy="4640488"/>
          </a:xfrm>
          <a:prstGeom prst="ellipse">
            <a:avLst/>
          </a:prstGeom>
          <a:gradFill>
            <a:gsLst>
              <a:gs pos="53000">
                <a:schemeClr val="accent1">
                  <a:alpha val="0"/>
                </a:schemeClr>
              </a:gs>
              <a:gs pos="100000">
                <a:schemeClr val="accent1">
                  <a:lumMod val="40000"/>
                  <a:lumOff val="60000"/>
                  <a:alpha val="1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84384FE-1C88-4CAA-8FB8-2313A3AE73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7519" y="0"/>
            <a:ext cx="6103519" cy="6870700"/>
          </a:xfrm>
          <a:prstGeom prst="rect">
            <a:avLst/>
          </a:prstGeom>
          <a:gradFill>
            <a:gsLst>
              <a:gs pos="24000">
                <a:schemeClr val="accent1">
                  <a:alpha val="0"/>
                </a:schemeClr>
              </a:gs>
              <a:gs pos="100000">
                <a:srgbClr val="000000">
                  <a:alpha val="71000"/>
                </a:srgb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F6B07A3-AADA-A693-69EE-2F73568405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9788" y="2654490"/>
            <a:ext cx="4567686" cy="3220382"/>
          </a:xfrm>
        </p:spPr>
        <p:txBody>
          <a:bodyPr anchor="t">
            <a:normAutofit/>
          </a:bodyPr>
          <a:lstStyle/>
          <a:p>
            <a:pPr algn="r"/>
            <a:r>
              <a:rPr lang="en-GB" sz="4800">
                <a:solidFill>
                  <a:srgbClr val="FFFFFF"/>
                </a:solidFill>
              </a:rPr>
              <a:t>Social Background of MPs 1979-2019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13375060-39FF-4BB7-37BE-B36EA1C010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835862"/>
            <a:ext cx="4138655" cy="1112208"/>
          </a:xfrm>
        </p:spPr>
        <p:txBody>
          <a:bodyPr anchor="b">
            <a:normAutofit/>
          </a:bodyPr>
          <a:lstStyle/>
          <a:p>
            <a:pPr algn="r"/>
            <a:endParaRPr lang="en-GB">
              <a:solidFill>
                <a:srgbClr val="FFFFFF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2B1861C-0E3B-A263-6020-1E7E6E2DBA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469" r="-1" b="8795"/>
          <a:stretch/>
        </p:blipFill>
        <p:spPr>
          <a:xfrm>
            <a:off x="6553199" y="457200"/>
            <a:ext cx="5181602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7959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C2BC158-7C78-D8C7-2EA9-7B346A76A1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716364"/>
            <a:ext cx="10905066" cy="5425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507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8E74B6-67BA-08AA-1939-3B5E33C573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23697"/>
            <a:ext cx="11277600" cy="5610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960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Chart, bar chart&#10;&#10;Description automatically generated">
            <a:extLst>
              <a:ext uri="{FF2B5EF4-FFF2-40B4-BE49-F238E27FC236}">
                <a16:creationId xmlns:a16="http://schemas.microsoft.com/office/drawing/2014/main" id="{A0524FDA-1227-7F72-78E3-4692FEE9F4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214" y="457200"/>
            <a:ext cx="1061357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2866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AA5DD1C-D816-F446-E641-2D78D41155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7652" y="457200"/>
            <a:ext cx="10336695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6682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49CEAC6-7FA5-078F-081A-D76CDCD33A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0" y="457200"/>
            <a:ext cx="7619999" cy="5943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471950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BE170-9EF0-E686-4DEE-A103598CE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9A98F7-9C21-DA0A-0C4E-5AB904CE74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6D0DC3-521A-BF24-6D24-D8437308A1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586" y="215901"/>
            <a:ext cx="11268075" cy="14097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C6F6FD6-21A2-C148-B135-0A2D17B40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586" y="1593849"/>
            <a:ext cx="11172825" cy="50482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58C4663-360F-B1AB-51EE-E6A3CB0AAB66}"/>
              </a:ext>
            </a:extLst>
          </p:cNvPr>
          <p:cNvSpPr/>
          <p:nvPr/>
        </p:nvSpPr>
        <p:spPr>
          <a:xfrm>
            <a:off x="838200" y="4553339"/>
            <a:ext cx="10703767" cy="61582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9622D8F-8D2A-B8A8-4494-2EB2C00F74F8}"/>
              </a:ext>
            </a:extLst>
          </p:cNvPr>
          <p:cNvSpPr/>
          <p:nvPr/>
        </p:nvSpPr>
        <p:spPr>
          <a:xfrm>
            <a:off x="669956" y="5783637"/>
            <a:ext cx="11012455" cy="30934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950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74C8C4-CC53-1908-06E6-79EEFD00F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825" y="266701"/>
            <a:ext cx="3952876" cy="2307056"/>
          </a:xfrm>
        </p:spPr>
        <p:txBody>
          <a:bodyPr anchor="b">
            <a:noAutofit/>
          </a:bodyPr>
          <a:lstStyle/>
          <a:p>
            <a:pPr algn="l"/>
            <a:r>
              <a:rPr lang="en-GB" sz="4800" dirty="0">
                <a:latin typeface="Calibri Light" panose="020F0302020204030204" pitchFamily="34" charset="0"/>
                <a:cs typeface="Calibri Light" panose="020F0302020204030204" pitchFamily="34" charset="0"/>
              </a:rPr>
              <a:t>House of Commons 2024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04C8B7-9604-F699-621D-A957740B46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709" y="3027801"/>
            <a:ext cx="4455490" cy="27401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AEE0E56-878D-A5A9-BF5A-010219A1C5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6621" y="336330"/>
            <a:ext cx="8077131" cy="5790530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CE67390-7E90-E2A7-231B-8352F14CD9C7}"/>
              </a:ext>
            </a:extLst>
          </p:cNvPr>
          <p:cNvSpPr/>
          <p:nvPr/>
        </p:nvSpPr>
        <p:spPr>
          <a:xfrm>
            <a:off x="8162925" y="4314825"/>
            <a:ext cx="3829050" cy="1609725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67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BF269-4272-AEA4-D9EC-A21D6FB3D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6D38C4-8609-AB15-6137-6F9A2A4131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1F440E-72AA-6080-B35D-215CF3605A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189" y="465930"/>
            <a:ext cx="10557025" cy="5711033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D90CB5A9-F37D-D9AA-1FEF-0B6DF287C1F8}"/>
              </a:ext>
            </a:extLst>
          </p:cNvPr>
          <p:cNvSpPr/>
          <p:nvPr/>
        </p:nvSpPr>
        <p:spPr>
          <a:xfrm>
            <a:off x="2647950" y="4257675"/>
            <a:ext cx="733425" cy="46672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EE7E280-1542-C603-E659-8582573CA436}"/>
              </a:ext>
            </a:extLst>
          </p:cNvPr>
          <p:cNvSpPr/>
          <p:nvPr/>
        </p:nvSpPr>
        <p:spPr>
          <a:xfrm>
            <a:off x="10477073" y="4257674"/>
            <a:ext cx="733425" cy="46672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919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92FF1-DC45-EA8C-6F49-85AFD5220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E5B4C5-3E09-53DD-8ED3-41778EA8E0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EE1E91D-A8BB-7FBF-1761-691EFBF191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2" y="180975"/>
            <a:ext cx="10372725" cy="64960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973434E-6E2D-4947-E5F5-BEF432E741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1491" y="109855"/>
            <a:ext cx="3563347" cy="2140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76771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188DBC-C664-01F9-4D9B-E5C33C8EAB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4923" y="254050"/>
            <a:ext cx="6388353" cy="1642970"/>
          </a:xfrm>
        </p:spPr>
        <p:txBody>
          <a:bodyPr anchor="b">
            <a:noAutofit/>
          </a:bodyPr>
          <a:lstStyle/>
          <a:p>
            <a:r>
              <a:rPr lang="en-GB" sz="5400" dirty="0"/>
              <a:t>Wealth in the Coalition Government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F0BC2-8F06-DEF4-12DF-964A8E9FEE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4923" y="2144990"/>
            <a:ext cx="6268066" cy="3919908"/>
          </a:xfrm>
        </p:spPr>
        <p:txBody>
          <a:bodyPr anchor="t">
            <a:noAutofit/>
          </a:bodyPr>
          <a:lstStyle/>
          <a:p>
            <a:r>
              <a:rPr lang="en-US" sz="2000" dirty="0"/>
              <a:t>“Over half the members of the Cameron cabinet went to private school. </a:t>
            </a:r>
          </a:p>
          <a:p>
            <a:r>
              <a:rPr lang="en-US" sz="2000" dirty="0"/>
              <a:t>Over half went to Oxford or Cambridge universities. </a:t>
            </a:r>
          </a:p>
          <a:p>
            <a:r>
              <a:rPr lang="en-US" sz="2000" dirty="0"/>
              <a:t>Over half of them have substantial wealth - that is, over £1 million without taking their family home into account  </a:t>
            </a:r>
          </a:p>
          <a:p>
            <a:r>
              <a:rPr lang="en-US" sz="2000" dirty="0"/>
              <a:t>and in 2012 the total wealth of the [then] current cabinet was estimated at nearly £70 million ... and a third of the cabinet are in some way connected to the nobility, through descent or marriage.”</a:t>
            </a:r>
          </a:p>
          <a:p>
            <a:r>
              <a:rPr lang="en-US" sz="2000" dirty="0"/>
              <a:t>Dangerous to have MPs from such a narrow pool</a:t>
            </a:r>
            <a:endParaRPr lang="en-GB" sz="20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DDAB4B8-A29C-1590-4B13-A3FC210AAE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6843" y="909081"/>
            <a:ext cx="3448777" cy="507173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46E816-9B5C-D89D-12E5-4C2AAE0DBC21}"/>
              </a:ext>
            </a:extLst>
          </p:cNvPr>
          <p:cNvSpPr txBox="1"/>
          <p:nvPr/>
        </p:nvSpPr>
        <p:spPr>
          <a:xfrm>
            <a:off x="457200" y="6248358"/>
            <a:ext cx="2463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Lucas 2015: 27/8</a:t>
            </a:r>
          </a:p>
        </p:txBody>
      </p:sp>
    </p:spTree>
    <p:extLst>
      <p:ext uri="{BB962C8B-B14F-4D97-AF65-F5344CB8AC3E}">
        <p14:creationId xmlns:p14="http://schemas.microsoft.com/office/powerpoint/2010/main" val="35812206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9283" y="971397"/>
            <a:ext cx="10213434" cy="47389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A973FC4-F9BC-DE8C-C392-56821E94B8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9525" y="3717926"/>
            <a:ext cx="8237773" cy="2799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827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480" y="228600"/>
            <a:ext cx="5303520" cy="6629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0144" y="513932"/>
            <a:ext cx="491032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Alexander Boris de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Pfeffel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Johnson was born on 19 June 1964 in New York and is still known by his family as Al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Wanted to be ‘world king’ as a child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Moved 32 times up to 1978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Dad, Stanley, was super-competitive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Eton: developed a flamboyant personality to combat bullying over Turkish heritage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Oxford: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Bullingdon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Club; SU President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Connections: first wife very wealthy; god-mother the wife of Lord Longford</a:t>
            </a:r>
          </a:p>
        </p:txBody>
      </p:sp>
    </p:spTree>
    <p:extLst>
      <p:ext uri="{BB962C8B-B14F-4D97-AF65-F5344CB8AC3E}">
        <p14:creationId xmlns:p14="http://schemas.microsoft.com/office/powerpoint/2010/main" val="3826623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7624" y="36577"/>
            <a:ext cx="12201525" cy="732091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1450" y="541402"/>
            <a:ext cx="41910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Sacked as graduate trainee with the Times for making up a quotation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 25, Brussels correspondent with the Telegraph. He developed a popular, critical EU strand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 30, assistant editor and chief political columnist, column for the Spectator (edited at 35)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Varying cited to have said he had no political beliefs, and that lying was acceptable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Guppy issue: Darius Guppy wanted Johnson to arrange for a journalist to be beaten up!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 34, guest host of Have I Got News for you. Huge popularity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MP: failed 1997; succeeded 2001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05675" y="541402"/>
            <a:ext cx="44196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2008: Mayor of London with few if any plans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Olympics 2012 and the zip wire. Again, huge publicity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Cultured his ‘man of the people’ image (Red Boris – Purnell 2019)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Leave Campaign: positioned himself with a swing to the right in the Tory party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Set himself against PM Cameron (Remain), thought the PM position was his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PM May made him Foreign Secretary, acknowledged to have been ill-prepared and disastrous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Trump consistently saw him as a future PM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15714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431D8-9146-49F0-9B86-AFCF87A0C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FD078-21A8-405C-98D9-46B878D7AD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9D5DC3-EEEF-4394-A0DA-CF03632159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9737" y="133350"/>
            <a:ext cx="8772525" cy="65913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6063CE-4553-4C84-BCC3-73DB99CBF3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180548">
            <a:off x="371664" y="3436592"/>
            <a:ext cx="3637538" cy="2047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7828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8FF64-3D09-4A08-82B6-722E0C6F5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>
                <a:solidFill>
                  <a:schemeClr val="bg1"/>
                </a:solidFill>
              </a:rPr>
              <a:t>Reflection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DA657B-19F7-234C-9F5B-8447D051AB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How significant are the social and educational backgrounds of MPs in the process of creating law, implementing policies and funding public services?</a:t>
            </a:r>
          </a:p>
          <a:p>
            <a:r>
              <a:rPr lang="en-GB" dirty="0">
                <a:solidFill>
                  <a:schemeClr val="bg1"/>
                </a:solidFill>
              </a:rPr>
              <a:t>Can the most privileged people in society understand the pressures on those who are the lower end of the socio-economic tier?</a:t>
            </a:r>
          </a:p>
          <a:p>
            <a:r>
              <a:rPr lang="en-GB" dirty="0">
                <a:solidFill>
                  <a:schemeClr val="bg1"/>
                </a:solidFill>
              </a:rPr>
              <a:t>Do professionals in people-facing public services like policing, understand the lives of the people we serve?</a:t>
            </a:r>
          </a:p>
        </p:txBody>
      </p:sp>
    </p:spTree>
    <p:extLst>
      <p:ext uri="{BB962C8B-B14F-4D97-AF65-F5344CB8AC3E}">
        <p14:creationId xmlns:p14="http://schemas.microsoft.com/office/powerpoint/2010/main" val="36568414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01E075-48A9-A077-1611-5C913BB12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550" y="246655"/>
            <a:ext cx="10515600" cy="1325563"/>
          </a:xfrm>
        </p:spPr>
        <p:txBody>
          <a:bodyPr/>
          <a:lstStyle/>
          <a:p>
            <a:r>
              <a:rPr lang="en-GB" dirty="0"/>
              <a:t>Mayors and Commissioners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2417F4-5839-230F-69AC-52738C89AC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690688"/>
            <a:ext cx="6044233" cy="4486275"/>
          </a:xfrm>
        </p:spPr>
        <p:txBody>
          <a:bodyPr>
            <a:normAutofit/>
          </a:bodyPr>
          <a:lstStyle/>
          <a:p>
            <a:r>
              <a:rPr lang="en-GB" dirty="0"/>
              <a:t>London Assembly Police and Crime Committee 16.11.22</a:t>
            </a:r>
          </a:p>
          <a:p>
            <a:r>
              <a:rPr lang="en-GB" dirty="0"/>
              <a:t>Mayor of London as Occupant of the Mayor’s Office for Policing and Crime - MOPAC</a:t>
            </a:r>
          </a:p>
          <a:p>
            <a:r>
              <a:rPr lang="en-GB" dirty="0"/>
              <a:t>Questions around the resignation of the former Commissioner Dame Cressida Dick, and the Mayor’s actions</a:t>
            </a:r>
          </a:p>
          <a:p>
            <a:r>
              <a:rPr lang="en-GB" dirty="0"/>
              <a:t>Mayor of London Sadiq Khan</a:t>
            </a:r>
          </a:p>
          <a:p>
            <a:r>
              <a:rPr lang="en-GB" dirty="0"/>
              <a:t>Sir Tom Winsor, HMCIC to April 2022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882F13-56FE-67D4-8651-FA7B12E6BB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2883" y="241892"/>
            <a:ext cx="3750466" cy="637421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88219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EAA13-5A10-3F2C-3C14-8582D07F1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4F20E2-8FFA-ABDF-1D48-6CCF9BDADB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2D3435-A64A-0742-5645-ED243E672B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1991" y="2010809"/>
            <a:ext cx="5611138" cy="3430857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C1D6194-B392-7062-A13F-31817D8A0BA9}"/>
              </a:ext>
            </a:extLst>
          </p:cNvPr>
          <p:cNvSpPr txBox="1"/>
          <p:nvPr/>
        </p:nvSpPr>
        <p:spPr>
          <a:xfrm>
            <a:off x="3956364" y="6146880"/>
            <a:ext cx="83934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https://www.gov.uk/government/publications/commissioner-accountability-review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BF1DD82-D5E6-D34C-F504-1B98755F52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2010809"/>
            <a:ext cx="4438261" cy="3328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5482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D1A7BF1-5451-EDDC-BF0B-7559A55471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298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A8E8303-AB33-0BF9-8E0A-5E4AB7151CD9}"/>
              </a:ext>
            </a:extLst>
          </p:cNvPr>
          <p:cNvSpPr txBox="1"/>
          <p:nvPr/>
        </p:nvSpPr>
        <p:spPr>
          <a:xfrm>
            <a:off x="8877099" y="4041600"/>
            <a:ext cx="30491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Home page (london.gov.uk)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1380982-3EC0-02CB-52D3-635ECC1464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6838" y="4011434"/>
            <a:ext cx="4078955" cy="284613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308F1FB-0728-A3E5-E575-67E3A51093F3}"/>
              </a:ext>
            </a:extLst>
          </p:cNvPr>
          <p:cNvSpPr txBox="1"/>
          <p:nvPr/>
        </p:nvSpPr>
        <p:spPr>
          <a:xfrm>
            <a:off x="959667" y="4011435"/>
            <a:ext cx="3714859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Excludes the City of London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City: one square mile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 wards, 9,401 residents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500,000 work there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CoL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Authority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CoL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Police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Commissioner Pete Doherty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348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1B77F-8FF4-A420-C784-7DCFD804E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4D5BBA-DA9B-5CF2-DE8C-6965C1381B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35D5FE-E21B-8C6B-98B4-EDC37ADC72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927" y="266924"/>
            <a:ext cx="10032145" cy="632415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464393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A94D8-7B6B-09B4-211A-2DBC5A286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509AA6-B60C-F8EE-2780-4B60CB2D98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FAB4AB-5F41-12CB-DE0A-C574C1C45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6394" y="365125"/>
            <a:ext cx="8899211" cy="59779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847412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A83F044B-136E-3FA2-B3E8-50021A86A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41002"/>
            <a:ext cx="3785171" cy="4186327"/>
          </a:xfrm>
        </p:spPr>
        <p:txBody>
          <a:bodyPr>
            <a:normAutofit fontScale="90000"/>
          </a:bodyPr>
          <a:lstStyle/>
          <a:p>
            <a:r>
              <a:rPr lang="en-GB" sz="3200" dirty="0"/>
              <a:t>Can politicians say whatever they like regardless of the truth, the facts and stated, confirmed processes?</a:t>
            </a:r>
            <a:br>
              <a:rPr lang="en-GB" sz="3200" dirty="0"/>
            </a:br>
            <a:r>
              <a:rPr lang="en-GB" sz="3200" dirty="0"/>
              <a:t>What authority do we have over politicians?</a:t>
            </a:r>
            <a:br>
              <a:rPr lang="en-GB" sz="3200" dirty="0"/>
            </a:br>
            <a:br>
              <a:rPr lang="en-GB" sz="3200" dirty="0"/>
            </a:br>
            <a:r>
              <a:rPr lang="en-GB" sz="3200" dirty="0"/>
              <a:t>Starts at 7m 30s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B6DAE34-BF6A-8273-DFED-A619E5C355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1905" y="1558497"/>
            <a:ext cx="6708817" cy="435133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6BC0F8-7624-321B-C069-E41922E362B5}"/>
              </a:ext>
            </a:extLst>
          </p:cNvPr>
          <p:cNvSpPr txBox="1"/>
          <p:nvPr/>
        </p:nvSpPr>
        <p:spPr>
          <a:xfrm>
            <a:off x="8439150" y="6055287"/>
            <a:ext cx="3423863" cy="3798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https://youtu.be/b2VNrrFq1Gk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E363A9A-37F3-677D-FE97-623DDF98ECA2}"/>
              </a:ext>
            </a:extLst>
          </p:cNvPr>
          <p:cNvSpPr txBox="1"/>
          <p:nvPr/>
        </p:nvSpPr>
        <p:spPr>
          <a:xfrm>
            <a:off x="1543050" y="6063688"/>
            <a:ext cx="7334250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Full recording of the three-hour London Assembly Committee meeting</a:t>
            </a:r>
          </a:p>
        </p:txBody>
      </p:sp>
    </p:spTree>
    <p:extLst>
      <p:ext uri="{BB962C8B-B14F-4D97-AF65-F5344CB8AC3E}">
        <p14:creationId xmlns:p14="http://schemas.microsoft.com/office/powerpoint/2010/main" val="22362729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9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77FFA-0B85-FCBD-6026-2F5B344A36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6" r="34898" b="9091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E8E7DE-FE10-B64F-BC5C-1026EAE39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3" y="1161288"/>
            <a:ext cx="5207773" cy="1124712"/>
          </a:xfrm>
        </p:spPr>
        <p:txBody>
          <a:bodyPr anchor="b">
            <a:noAutofit/>
          </a:bodyPr>
          <a:lstStyle/>
          <a:p>
            <a:r>
              <a:rPr lang="en-GB" sz="6000" dirty="0"/>
              <a:t>Sadiq Khan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24C8E-A0D1-4A34-83F4-E6C393ECC6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2" y="2718054"/>
            <a:ext cx="7077671" cy="3664458"/>
          </a:xfrm>
        </p:spPr>
        <p:txBody>
          <a:bodyPr anchor="t">
            <a:normAutofit/>
          </a:bodyPr>
          <a:lstStyle/>
          <a:p>
            <a:r>
              <a:rPr lang="en-GB" sz="2400" dirty="0"/>
              <a:t>Criticised Sir Tom Winsor’s investigation </a:t>
            </a:r>
          </a:p>
          <a:p>
            <a:r>
              <a:rPr lang="en-GB" sz="2400" dirty="0"/>
              <a:t>Process flawed</a:t>
            </a:r>
          </a:p>
          <a:p>
            <a:r>
              <a:rPr lang="en-GB" sz="2400" dirty="0"/>
              <a:t>Investigation is biased – ignored many facts</a:t>
            </a:r>
          </a:p>
          <a:p>
            <a:r>
              <a:rPr lang="en-GB" sz="2400" dirty="0"/>
              <a:t>Close association with Cressida Dick</a:t>
            </a:r>
          </a:p>
          <a:p>
            <a:r>
              <a:rPr lang="en-GB" sz="2400" dirty="0"/>
              <a:t>Close association with former Home Secretaries</a:t>
            </a:r>
          </a:p>
          <a:p>
            <a:r>
              <a:rPr lang="en-GB" sz="2400" dirty="0"/>
              <a:t>More weight given to police officers than others</a:t>
            </a:r>
          </a:p>
          <a:p>
            <a:r>
              <a:rPr lang="en-GB" sz="2400" dirty="0"/>
              <a:t>Conclusions no surprises</a:t>
            </a:r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9801221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D2A2D0-F611-BC23-B25E-AF6EA92F69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l="3111" r="1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2C241B1-2EA6-AAEE-9565-47379EB7E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Sir Tom 10m 30s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9BB9A0-730C-65D7-1750-595FDC0B50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These points are absurd</a:t>
            </a:r>
          </a:p>
          <a:p>
            <a:r>
              <a:rPr lang="en-GB">
                <a:solidFill>
                  <a:srgbClr val="FFFFFF"/>
                </a:solidFill>
              </a:rPr>
              <a:t>Facts have been explored painstakingly</a:t>
            </a:r>
          </a:p>
          <a:p>
            <a:r>
              <a:rPr lang="en-GB">
                <a:solidFill>
                  <a:srgbClr val="FFFFFF"/>
                </a:solidFill>
              </a:rPr>
              <a:t>The Mayor failed properly to engage until very late in the day</a:t>
            </a:r>
          </a:p>
          <a:p>
            <a:r>
              <a:rPr lang="en-GB">
                <a:solidFill>
                  <a:srgbClr val="FFFFFF"/>
                </a:solidFill>
              </a:rPr>
              <a:t>Nine requests for interviews were made</a:t>
            </a:r>
          </a:p>
          <a:p>
            <a:r>
              <a:rPr lang="en-GB">
                <a:solidFill>
                  <a:srgbClr val="FFFFFF"/>
                </a:solidFill>
              </a:rPr>
              <a:t>Late details from the Mayor’s Office caused him to revise his report</a:t>
            </a:r>
          </a:p>
          <a:p>
            <a:r>
              <a:rPr lang="en-GB">
                <a:solidFill>
                  <a:srgbClr val="FFFFFF"/>
                </a:solidFill>
              </a:rPr>
              <a:t>The process is exactly in accord with ToR</a:t>
            </a:r>
          </a:p>
          <a:p>
            <a:r>
              <a:rPr lang="en-GB">
                <a:solidFill>
                  <a:srgbClr val="FFFFFF"/>
                </a:solidFill>
              </a:rPr>
              <a:t>Process took 22 weeks rather than 6 due to Mayor delays</a:t>
            </a:r>
          </a:p>
          <a:p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1880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85E8FE-CA36-6AF3-01E7-11900F2EC5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327" r="36218" b="1764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C65E1A-23DD-2BDF-3413-82FC9E768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6142722" cy="1124712"/>
          </a:xfrm>
        </p:spPr>
        <p:txBody>
          <a:bodyPr anchor="b">
            <a:noAutofit/>
          </a:bodyPr>
          <a:lstStyle/>
          <a:p>
            <a:r>
              <a:rPr lang="en-GB" sz="6000" dirty="0"/>
              <a:t>Close associations?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242540-2042-4473-F338-E059298DBB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3" y="2718054"/>
            <a:ext cx="6705981" cy="3740658"/>
          </a:xfrm>
        </p:spPr>
        <p:txBody>
          <a:bodyPr anchor="t">
            <a:noAutofit/>
          </a:bodyPr>
          <a:lstStyle/>
          <a:p>
            <a:r>
              <a:rPr lang="en-GB" sz="2400" dirty="0"/>
              <a:t>No close association with Cressida Dick</a:t>
            </a:r>
          </a:p>
          <a:p>
            <a:r>
              <a:rPr lang="en-GB" sz="2400" dirty="0"/>
              <a:t>One social meeting with her after 12 years of service</a:t>
            </a:r>
          </a:p>
          <a:p>
            <a:r>
              <a:rPr lang="en-GB" sz="2400" dirty="0"/>
              <a:t>Home Secretaries: has close associations with Labour members</a:t>
            </a:r>
          </a:p>
          <a:p>
            <a:r>
              <a:rPr lang="en-GB" sz="2400" dirty="0"/>
              <a:t>Sir Tom’s mentors: Donald Dewar, John Smith, Clare Short</a:t>
            </a:r>
          </a:p>
          <a:p>
            <a:r>
              <a:rPr lang="en-GB" sz="2400" dirty="0"/>
              <a:t>John Prescott appointed him as Rail Regulator</a:t>
            </a:r>
          </a:p>
          <a:p>
            <a:r>
              <a:rPr lang="en-GB" sz="2400" dirty="0"/>
              <a:t>Absurd to suggest affections and allegiances</a:t>
            </a:r>
          </a:p>
        </p:txBody>
      </p:sp>
    </p:spTree>
    <p:extLst>
      <p:ext uri="{BB962C8B-B14F-4D97-AF65-F5344CB8AC3E}">
        <p14:creationId xmlns:p14="http://schemas.microsoft.com/office/powerpoint/2010/main" val="14839493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A5D5D-E24B-F9CA-3937-C62AC2C60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023421" cy="1692275"/>
          </a:xfrm>
        </p:spPr>
        <p:txBody>
          <a:bodyPr/>
          <a:lstStyle/>
          <a:p>
            <a:r>
              <a:rPr lang="en-GB" dirty="0"/>
              <a:t>19</a:t>
            </a:r>
            <a:r>
              <a:rPr lang="en-GB" baseline="30000" dirty="0"/>
              <a:t>th</a:t>
            </a:r>
            <a:r>
              <a:rPr lang="en-GB" dirty="0"/>
              <a:t> January 2022 </a:t>
            </a:r>
            <a:br>
              <a:rPr lang="en-GB" dirty="0"/>
            </a:br>
            <a:r>
              <a:rPr lang="en-GB" dirty="0"/>
              <a:t>– 32m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16344E-8B62-D52E-3CB5-665999A32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27563"/>
            <a:ext cx="4231741" cy="4049399"/>
          </a:xfrm>
        </p:spPr>
        <p:txBody>
          <a:bodyPr>
            <a:normAutofit/>
          </a:bodyPr>
          <a:lstStyle/>
          <a:p>
            <a:r>
              <a:rPr lang="en-GB" dirty="0"/>
              <a:t>Sir Tom re. Sadiq Khan expresses confidence in the future of the Met</a:t>
            </a:r>
          </a:p>
          <a:p>
            <a:r>
              <a:rPr lang="en-GB" dirty="0"/>
              <a:t>At the committee he could not be more critical</a:t>
            </a:r>
          </a:p>
          <a:p>
            <a:r>
              <a:rPr lang="en-GB" dirty="0"/>
              <a:t>Sarah Everard vigil. Legal flaws before but policing during the event was exemplary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C25E75-DAA1-B108-17C5-9EEA9A8179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1621" y="4206397"/>
            <a:ext cx="5234469" cy="24086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83F31BB-8AB8-7DCD-6A97-0E3CDBA4F7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5321" y="365125"/>
            <a:ext cx="4987068" cy="36824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9272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66BDB3A-04D3-75EA-E7C1-A45375FAF4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428625"/>
            <a:ext cx="11430000" cy="60007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C1F104A-1BFC-9D3D-B8FE-C783CA403F6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/>
          <a:lstStyle/>
          <a:p>
            <a:r>
              <a:rPr lang="en-GB" dirty="0"/>
              <a:t>Chair 2:32 and Ed Balls/ Baby 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C59682-AD36-A040-CEB8-C97EE51F28C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/>
          <a:lstStyle/>
          <a:p>
            <a:pPr marL="0" indent="0">
              <a:buNone/>
            </a:pPr>
            <a:r>
              <a:rPr lang="en-GB" dirty="0"/>
              <a:t>Sir Tom clarifies a major event:</a:t>
            </a:r>
          </a:p>
          <a:p>
            <a:r>
              <a:rPr lang="en-GB" dirty="0"/>
              <a:t>One-to-one between Commissioner and Mayor</a:t>
            </a:r>
          </a:p>
          <a:p>
            <a:r>
              <a:rPr lang="en-GB" dirty="0"/>
              <a:t>Mayor said Commissioner should have acted as Ed Balls had acted regardless of the consequences of the civil law</a:t>
            </a:r>
          </a:p>
          <a:p>
            <a:r>
              <a:rPr lang="en-GB" dirty="0"/>
              <a:t>Mayor knew a large settlement had to be made – £600k, and said it did not matter as long as the public would understand</a:t>
            </a:r>
          </a:p>
          <a:p>
            <a:r>
              <a:rPr lang="en-GB" dirty="0"/>
              <a:t>Commissioner said she had no power to dismiss</a:t>
            </a:r>
          </a:p>
          <a:p>
            <a:r>
              <a:rPr lang="en-GB" dirty="0"/>
              <a:t>What impact would this have on the morale of the MPS if the Commissioner unlawfully dismissed due to political pressure</a:t>
            </a:r>
          </a:p>
        </p:txBody>
      </p:sp>
    </p:spTree>
    <p:extLst>
      <p:ext uri="{BB962C8B-B14F-4D97-AF65-F5344CB8AC3E}">
        <p14:creationId xmlns:p14="http://schemas.microsoft.com/office/powerpoint/2010/main" val="1594759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BE62B3-558B-5DFA-825D-14FC076FD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5400"/>
              <a:t>Sir Tom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650D18FE-0824-4A46-B22C-A86B52E57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FAAD10-376F-DDE1-1382-81FA710D27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r>
              <a:rPr lang="en-GB" sz="2200" dirty="0"/>
              <a:t>It was an abuse of power</a:t>
            </a:r>
          </a:p>
          <a:p>
            <a:r>
              <a:rPr lang="en-GB" sz="2200" dirty="0"/>
              <a:t>A political ambush</a:t>
            </a:r>
          </a:p>
          <a:p>
            <a:r>
              <a:rPr lang="en-GB" sz="2200" dirty="0"/>
              <a:t>Para 210 – he accepted that the Mayor had not completely closed his mind to the Commissioner staying in post</a:t>
            </a:r>
          </a:p>
          <a:p>
            <a:r>
              <a:rPr lang="en-GB" sz="2200" dirty="0"/>
              <a:t>Actions did not follow due process – oppressive, unreasonable and brutal with threats and improper behaviour, threatening the stability of the MPS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31AA81-8FD7-6E2D-F523-03A5F8FE82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8141" y="640080"/>
            <a:ext cx="5340781" cy="55778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5646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D21B79-0AFB-C8F1-9F76-4E147CEBE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495300"/>
            <a:ext cx="6341364" cy="1626108"/>
          </a:xfrm>
        </p:spPr>
        <p:txBody>
          <a:bodyPr anchor="b">
            <a:norm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Summary &amp; Reflection</a:t>
            </a:r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650D18FE-0824-4A46-B22C-A86B52E57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958905-1239-5BE3-004A-BDBDC15EB3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5" y="2660904"/>
            <a:ext cx="7360539" cy="3547872"/>
          </a:xfrm>
        </p:spPr>
        <p:txBody>
          <a:bodyPr anchor="t">
            <a:noAutofit/>
          </a:bodyPr>
          <a:lstStyle/>
          <a:p>
            <a:r>
              <a:rPr lang="en-GB" sz="2200" dirty="0">
                <a:solidFill>
                  <a:schemeClr val="bg1"/>
                </a:solidFill>
              </a:rPr>
              <a:t>How does this incredible case highlight hey issues with the way in which politicians work with police forces?</a:t>
            </a:r>
          </a:p>
          <a:p>
            <a:r>
              <a:rPr lang="en-GB" sz="2200" dirty="0">
                <a:solidFill>
                  <a:schemeClr val="bg1"/>
                </a:solidFill>
              </a:rPr>
              <a:t>Does this show how single-minded politicians are or can be?</a:t>
            </a:r>
          </a:p>
          <a:p>
            <a:r>
              <a:rPr lang="en-GB" sz="2200" dirty="0">
                <a:solidFill>
                  <a:schemeClr val="bg1"/>
                </a:solidFill>
              </a:rPr>
              <a:t>Do you see differences at the highest – London and national level compared with the regional and local level?</a:t>
            </a:r>
          </a:p>
          <a:p>
            <a:r>
              <a:rPr lang="en-GB" sz="2200" dirty="0">
                <a:solidFill>
                  <a:schemeClr val="bg1"/>
                </a:solidFill>
              </a:rPr>
              <a:t>What was Khan’s motivation: doing the right thing – following law and correct procedure; or securing a headline in the popular media?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4ED5E7-4625-B515-0B7C-FA5FCB10F0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1474" y="1176788"/>
            <a:ext cx="3791537" cy="469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011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5705F-FF93-C0DF-CCFE-A1EEFF9F04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400" dirty="0"/>
              <a:t>Home Affairs Committee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556291-1F03-C3E6-9699-92B643A5F6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 fontScale="92500" lnSpcReduction="20000"/>
          </a:bodyPr>
          <a:lstStyle/>
          <a:p>
            <a:pPr algn="l"/>
            <a:r>
              <a:rPr lang="en-GB" sz="2000" dirty="0"/>
              <a:t>2</a:t>
            </a:r>
            <a:r>
              <a:rPr lang="en-GB" sz="2000" baseline="30000" dirty="0"/>
              <a:t>nd</a:t>
            </a:r>
            <a:r>
              <a:rPr lang="en-GB" sz="2000" dirty="0"/>
              <a:t> November 2022</a:t>
            </a:r>
          </a:p>
          <a:p>
            <a:pPr algn="l"/>
            <a:r>
              <a:rPr lang="en-GB" sz="2000" dirty="0">
                <a:hlinkClick r:id="rId2"/>
              </a:rPr>
              <a:t>https://parliamentlive.tv/event/index/53e7e655-3088-48e6-b9a1-94a5c499801f#player-tabs</a:t>
            </a:r>
            <a:r>
              <a:rPr lang="en-GB" sz="2000" dirty="0"/>
              <a:t> 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B5DB1E-5747-51D9-3392-092BE3C298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0" r="-1" b="-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410183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DD2C8-06F4-83FA-0A25-BE3AECB03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Policing Priorities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35B455-3FD1-FB39-B816-41A87913644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Chair: Dame Diana </a:t>
            </a:r>
            <a:r>
              <a:rPr lang="en-GB" dirty="0" err="1"/>
              <a:t>Johson</a:t>
            </a:r>
            <a:endParaRPr lang="en-GB" dirty="0"/>
          </a:p>
          <a:p>
            <a:endParaRPr lang="en-GB" dirty="0"/>
          </a:p>
          <a:p>
            <a:r>
              <a:rPr lang="en-GB" dirty="0"/>
              <a:t>First Panel: Dr Rick Muir, Director, Police Foundation</a:t>
            </a:r>
          </a:p>
          <a:p>
            <a:endParaRPr lang="en-GB" dirty="0"/>
          </a:p>
          <a:p>
            <a:r>
              <a:rPr lang="en-GB" dirty="0"/>
              <a:t>Second Panel:</a:t>
            </a:r>
          </a:p>
          <a:p>
            <a:r>
              <a:rPr lang="en-GB" dirty="0"/>
              <a:t>Martin </a:t>
            </a:r>
            <a:r>
              <a:rPr lang="en-GB" dirty="0" err="1"/>
              <a:t>Hewit</a:t>
            </a:r>
            <a:r>
              <a:rPr lang="en-GB" dirty="0"/>
              <a:t> QPM, Chair, NPCC</a:t>
            </a:r>
          </a:p>
          <a:p>
            <a:r>
              <a:rPr lang="en-GB" dirty="0"/>
              <a:t>Festus </a:t>
            </a:r>
            <a:r>
              <a:rPr lang="en-GB" dirty="0" err="1"/>
              <a:t>Akinbusoye</a:t>
            </a:r>
            <a:r>
              <a:rPr lang="en-GB" dirty="0"/>
              <a:t>, Lead for Prevention, APCC</a:t>
            </a:r>
          </a:p>
          <a:p>
            <a:r>
              <a:rPr lang="en-GB" dirty="0"/>
              <a:t>Andy Marsh QPM, CEO, College of Policing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173038-F5C0-745E-F554-A864093E545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4300" dirty="0"/>
              <a:t>Inquiry Remit</a:t>
            </a:r>
          </a:p>
          <a:p>
            <a:r>
              <a:rPr lang="en-GB" dirty="0"/>
              <a:t>What a modern police service should look like</a:t>
            </a:r>
          </a:p>
          <a:p>
            <a:r>
              <a:rPr lang="en-GB" dirty="0"/>
              <a:t>What balance should forces strike between preventing and solving crime, and carrying out their other functions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7A440D-9BD0-5A28-4C39-0696AF383A77}"/>
              </a:ext>
            </a:extLst>
          </p:cNvPr>
          <p:cNvSpPr txBox="1"/>
          <p:nvPr/>
        </p:nvSpPr>
        <p:spPr>
          <a:xfrm>
            <a:off x="5801032" y="5853797"/>
            <a:ext cx="60975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https://parliamentlive.tv/event/index/53e7e655-3088-48e6-b9a1-94a5c499801f#player-tabs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553665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0FD9D-9EC3-3171-884F-A24EC7BC8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A9089-FDD5-B595-8B44-CFC2CFBCB9D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9F2716-5347-0BDA-0770-B94A352C326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A6ED8ED-ED5D-D42D-7D48-751DDDCC06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018" y="1223961"/>
            <a:ext cx="5918482" cy="44577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F6BA5A-0155-4F6A-026B-664BF60EFE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6682" y="1176337"/>
            <a:ext cx="4975855" cy="450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6771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55BC9-602C-DFB0-A30E-75C26642A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5A7B6A-B75B-F446-F5CE-885D951F3D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Home Affairs Committee (2022) Policing Priorities, 16</a:t>
            </a:r>
            <a:r>
              <a:rPr kumimoji="0" lang="en-US" sz="2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November 2022, available at </a:t>
            </a:r>
            <a:r>
              <a:rPr lang="en-GB" sz="2800" dirty="0">
                <a:hlinkClick r:id="rId2"/>
              </a:rPr>
              <a:t>https://parliamentlive.tv/event/index/53e7e655-3088-48e6-b9a1-94a5c499801f#player-tabs</a:t>
            </a:r>
            <a:r>
              <a:rPr lang="en-GB" sz="2800" dirty="0"/>
              <a:t>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Home Office (2022) Independent Report Commissioner Accountability Review 19</a:t>
            </a:r>
            <a:r>
              <a:rPr kumimoji="0" lang="en-US" sz="2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May 2022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https://www.gov.uk/government/publications/commissioner-accountability-review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House of Commons Library (2022)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Social background of Members of Parliament 1979-2019, available at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https://commonslibrary.parliament.uk/research-briefings/cbp-7483/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 panose="020F0502020204030204"/>
              </a:rPr>
              <a:t>Holt-White, E.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(2024) Sutton </a:t>
            </a:r>
            <a:r>
              <a:rPr lang="en-US" sz="2800" dirty="0">
                <a:solidFill>
                  <a:prstClr val="black"/>
                </a:solidFill>
                <a:latin typeface="Calibri" panose="020F0502020204030204"/>
              </a:rPr>
              <a:t>Trust Report: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Parliamentary Privilege, </a:t>
            </a:r>
            <a:r>
              <a:rPr lang="en-US" sz="2800" dirty="0">
                <a:solidFill>
                  <a:prstClr val="black"/>
                </a:solidFill>
                <a:latin typeface="Calibri" panose="020F0502020204030204"/>
              </a:rPr>
              <a:t>available sat </a:t>
            </a:r>
            <a:r>
              <a:rPr lang="en-US" sz="2800" dirty="0">
                <a:solidFill>
                  <a:prstClr val="black"/>
                </a:solidFill>
                <a:latin typeface="Calibri" panose="020F0502020204030204"/>
                <a:hlinkClick r:id="rId5"/>
              </a:rPr>
              <a:t>https://www.suttontrust.com/our-research/parliamentary-privilege-2019/</a:t>
            </a:r>
            <a:r>
              <a:rPr lang="en-US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London Assembly (2022) Police and Crime Committee 16</a:t>
            </a:r>
            <a:r>
              <a:rPr kumimoji="0" lang="en-GB" sz="2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November 2022, available at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6"/>
              </a:rPr>
              <a:t>https://www.youtube.com/watch?v=b2VNrrFq1Gk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Lucas, C. (2015)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Honourable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Friends: Parliament and the Fight for Change. London: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Portabello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Books.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Holt-White, E. (2024) Parliamentary Privilege: Educational backgrounds of the new House of Commons. Sutton Trust, available at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7"/>
              </a:rPr>
              <a:t>https://www.suttontrust.com/wp-content/uploads/2024/07/Parliamentary-Privilege-2024-1.pdf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119432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1468</TotalTime>
  <Words>1727</Words>
  <Application>Microsoft Office PowerPoint</Application>
  <PresentationFormat>Widescreen</PresentationFormat>
  <Paragraphs>162</Paragraphs>
  <Slides>42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42</vt:i4>
      </vt:variant>
    </vt:vector>
  </HeadingPairs>
  <TitlesOfParts>
    <vt:vector size="53" baseType="lpstr">
      <vt:lpstr>Aptos</vt:lpstr>
      <vt:lpstr>Aptos Display</vt:lpstr>
      <vt:lpstr>Arial</vt:lpstr>
      <vt:lpstr>Calibri</vt:lpstr>
      <vt:lpstr>Calibri Light</vt:lpstr>
      <vt:lpstr>1_Office Theme</vt:lpstr>
      <vt:lpstr>2_Office Theme</vt:lpstr>
      <vt:lpstr>3_Office Theme</vt:lpstr>
      <vt:lpstr>Office Theme</vt:lpstr>
      <vt:lpstr>4_Office Theme</vt:lpstr>
      <vt:lpstr>5_Office Theme</vt:lpstr>
      <vt:lpstr>3. National Considerations</vt:lpstr>
      <vt:lpstr>Objectives</vt:lpstr>
      <vt:lpstr>Educational Background of Members of Parliament</vt:lpstr>
      <vt:lpstr>Sovereign Individuals?</vt:lpstr>
      <vt:lpstr>PowerPoint Presentation</vt:lpstr>
      <vt:lpstr>British Fascists</vt:lpstr>
      <vt:lpstr>Why is the background of MPs significant?</vt:lpstr>
      <vt:lpstr>Privilege and Power</vt:lpstr>
      <vt:lpstr>PowerPoint Presentation</vt:lpstr>
      <vt:lpstr>Social Background of MPs 1979-2019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House of Commons 2024</vt:lpstr>
      <vt:lpstr>PowerPoint Presentation</vt:lpstr>
      <vt:lpstr>PowerPoint Presentation</vt:lpstr>
      <vt:lpstr>Wealth in the Coalition Government</vt:lpstr>
      <vt:lpstr>PowerPoint Presentation</vt:lpstr>
      <vt:lpstr>PowerPoint Presentation</vt:lpstr>
      <vt:lpstr>PowerPoint Presentation</vt:lpstr>
      <vt:lpstr>PowerPoint Presentation</vt:lpstr>
      <vt:lpstr>Reflection</vt:lpstr>
      <vt:lpstr>Mayors and Commissioners</vt:lpstr>
      <vt:lpstr>PowerPoint Presentation</vt:lpstr>
      <vt:lpstr>PowerPoint Presentation</vt:lpstr>
      <vt:lpstr>PowerPoint Presentation</vt:lpstr>
      <vt:lpstr>PowerPoint Presentation</vt:lpstr>
      <vt:lpstr>Can politicians say whatever they like regardless of the truth, the facts and stated, confirmed processes? What authority do we have over politicians?  Starts at 7m 30s</vt:lpstr>
      <vt:lpstr>Sadiq Khan</vt:lpstr>
      <vt:lpstr>Sir Tom 10m 30s</vt:lpstr>
      <vt:lpstr>Close associations?</vt:lpstr>
      <vt:lpstr>19th January 2022  – 32m</vt:lpstr>
      <vt:lpstr>Chair 2:32 and Ed Balls/ Baby P</vt:lpstr>
      <vt:lpstr>Sir Tom</vt:lpstr>
      <vt:lpstr>Summary &amp; Reflection</vt:lpstr>
      <vt:lpstr>Home Affairs Committee</vt:lpstr>
      <vt:lpstr>Policing Priorities</vt:lpstr>
      <vt:lpstr>PowerPoint Presentation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Mike Durke</dc:creator>
  <cp:lastModifiedBy>Mike Durke</cp:lastModifiedBy>
  <cp:revision>9</cp:revision>
  <dcterms:created xsi:type="dcterms:W3CDTF">2025-04-15T12:25:09Z</dcterms:created>
  <dcterms:modified xsi:type="dcterms:W3CDTF">2025-04-25T13:53:42Z</dcterms:modified>
</cp:coreProperties>
</file>