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36"/>
  </p:notesMasterIdLst>
  <p:handoutMasterIdLst>
    <p:handoutMasterId r:id="rId37"/>
  </p:handoutMasterIdLst>
  <p:sldIdLst>
    <p:sldId id="322" r:id="rId5"/>
    <p:sldId id="376" r:id="rId6"/>
    <p:sldId id="377" r:id="rId7"/>
    <p:sldId id="378" r:id="rId8"/>
    <p:sldId id="344" r:id="rId9"/>
    <p:sldId id="345" r:id="rId10"/>
    <p:sldId id="346" r:id="rId11"/>
    <p:sldId id="347" r:id="rId12"/>
    <p:sldId id="349" r:id="rId13"/>
    <p:sldId id="350" r:id="rId14"/>
    <p:sldId id="351" r:id="rId15"/>
    <p:sldId id="352" r:id="rId16"/>
    <p:sldId id="353" r:id="rId17"/>
    <p:sldId id="354" r:id="rId18"/>
    <p:sldId id="355" r:id="rId19"/>
    <p:sldId id="356" r:id="rId20"/>
    <p:sldId id="379" r:id="rId21"/>
    <p:sldId id="358" r:id="rId22"/>
    <p:sldId id="359" r:id="rId23"/>
    <p:sldId id="360" r:id="rId24"/>
    <p:sldId id="361" r:id="rId25"/>
    <p:sldId id="362" r:id="rId26"/>
    <p:sldId id="363" r:id="rId27"/>
    <p:sldId id="366" r:id="rId28"/>
    <p:sldId id="369" r:id="rId29"/>
    <p:sldId id="370" r:id="rId30"/>
    <p:sldId id="371" r:id="rId31"/>
    <p:sldId id="372" r:id="rId32"/>
    <p:sldId id="373" r:id="rId33"/>
    <p:sldId id="374" r:id="rId34"/>
    <p:sldId id="357" r:id="rId35"/>
  </p:sldIdLst>
  <p:sldSz cx="12188825" cy="6858000"/>
  <p:notesSz cx="6858000" cy="9144000"/>
  <p:custDataLst>
    <p:tags r:id="rId3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030">
          <p15:clr>
            <a:srgbClr val="A4A3A4"/>
          </p15:clr>
        </p15:guide>
        <p15:guide id="3" orient="horz" pos="1200">
          <p15:clr>
            <a:srgbClr val="A4A3A4"/>
          </p15:clr>
        </p15:guide>
        <p15:guide id="4" orient="horz" pos="1008">
          <p15:clr>
            <a:srgbClr val="A4A3A4"/>
          </p15:clr>
        </p15:guide>
        <p15:guide id="5" orient="horz" pos="3792">
          <p15:clr>
            <a:srgbClr val="A4A3A4"/>
          </p15:clr>
        </p15:guide>
        <p15:guide id="6" orient="horz">
          <p15:clr>
            <a:srgbClr val="A4A3A4"/>
          </p15:clr>
        </p15:guide>
        <p15:guide id="7" orient="horz" pos="3360">
          <p15:clr>
            <a:srgbClr val="A4A3A4"/>
          </p15:clr>
        </p15:guide>
        <p15:guide id="8" orient="horz" pos="3312">
          <p15:clr>
            <a:srgbClr val="A4A3A4"/>
          </p15:clr>
        </p15:guide>
        <p15:guide id="9" orient="horz" pos="240">
          <p15:clr>
            <a:srgbClr val="A4A3A4"/>
          </p15:clr>
        </p15:guide>
        <p15:guide id="10" orient="horz" pos="432">
          <p15:clr>
            <a:srgbClr val="A4A3A4"/>
          </p15:clr>
        </p15:guide>
        <p15:guide id="11" orient="horz" pos="2784">
          <p15:clr>
            <a:srgbClr val="A4A3A4"/>
          </p15:clr>
        </p15:guide>
        <p15:guide id="12" pos="3839">
          <p15:clr>
            <a:srgbClr val="A4A3A4"/>
          </p15:clr>
        </p15:guide>
        <p15:guide id="13" pos="959">
          <p15:clr>
            <a:srgbClr val="A4A3A4"/>
          </p15:clr>
        </p15:guide>
        <p15:guide id="14" pos="6143">
          <p15:clr>
            <a:srgbClr val="A4A3A4"/>
          </p15:clr>
        </p15:guide>
        <p15:guide id="15" pos="1247">
          <p15:clr>
            <a:srgbClr val="A4A3A4"/>
          </p15:clr>
        </p15:guide>
        <p15:guide id="16" pos="7007">
          <p15:clr>
            <a:srgbClr val="A4A3A4"/>
          </p15:clr>
        </p15:guide>
        <p15:guide id="17" pos="5855">
          <p15:clr>
            <a:srgbClr val="A4A3A4"/>
          </p15:clr>
        </p15:guide>
        <p15:guide id="18" pos="671">
          <p15:clr>
            <a:srgbClr val="A4A3A4"/>
          </p15:clr>
        </p15:guide>
        <p15:guide id="19" pos="7151">
          <p15:clr>
            <a:srgbClr val="A4A3A4"/>
          </p15:clr>
        </p15:guide>
        <p15:guide id="20" pos="311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581" autoAdjust="0"/>
  </p:normalViewPr>
  <p:slideViewPr>
    <p:cSldViewPr showGuides="1">
      <p:cViewPr varScale="1">
        <p:scale>
          <a:sx n="123" d="100"/>
          <a:sy n="123" d="100"/>
        </p:scale>
        <p:origin x="672" y="176"/>
      </p:cViewPr>
      <p:guideLst>
        <p:guide orient="horz" pos="2160"/>
        <p:guide orient="horz" pos="4030"/>
        <p:guide orient="horz" pos="1200"/>
        <p:guide orient="horz" pos="1008"/>
        <p:guide orient="horz" pos="3792"/>
        <p:guide orient="horz"/>
        <p:guide orient="horz" pos="3360"/>
        <p:guide orient="horz" pos="3312"/>
        <p:guide orient="horz" pos="240"/>
        <p:guide orient="horz" pos="432"/>
        <p:guide orient="horz" pos="2784"/>
        <p:guide pos="3839"/>
        <p:guide pos="959"/>
        <p:guide pos="6143"/>
        <p:guide pos="1247"/>
        <p:guide pos="7007"/>
        <p:guide pos="5855"/>
        <p:guide pos="671"/>
        <p:guide pos="7151"/>
        <p:guide pos="31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9" d="100"/>
          <a:sy n="79" d="100"/>
        </p:scale>
        <p:origin x="249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88EAF-6ECA-4616-85EF-35AA19C641F3}" type="datetimeFigureOut">
              <a:rPr lang="en-US"/>
              <a:t>10/14/24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912AB-2776-42F2-A957-313FC7EFEDB9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en-US"/>
              <a:t>10/14/24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2955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8C41A-CD7F-4580-9D50-EE2D0B11FF7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79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8C41A-CD7F-4580-9D50-EE2D0B11FF7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566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8C41A-CD7F-4580-9D50-EE2D0B11FF7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3881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D0A2EC98-C493-6740-B66F-BC4EE9956237}" type="slidenum">
              <a:rPr lang="en-US" sz="1200"/>
              <a:pPr/>
              <a:t>27</a:t>
            </a:fld>
            <a:endParaRPr lang="en-US" sz="1200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346ECF6-4CE4-5446-922A-28E2D19A64C3}" type="slidenum">
              <a:rPr lang="en-US" sz="1200"/>
              <a:pPr/>
              <a:t>28</a:t>
            </a:fld>
            <a:endParaRPr lang="en-US" sz="1200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4527A73D-ECB8-174B-BE1D-C0402BB56657}" type="slidenum">
              <a:rPr lang="en-US" sz="1200"/>
              <a:pPr/>
              <a:t>29</a:t>
            </a:fld>
            <a:endParaRPr lang="en-US" sz="1200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D6D0125B-B829-1B42-9EB3-A53C6C6BADF2}" type="slidenum">
              <a:rPr lang="en-US" sz="1200"/>
              <a:pPr/>
              <a:t>30</a:t>
            </a:fld>
            <a:endParaRPr lang="en-US" sz="1200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ltGray"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 b="1" cap="none" spc="0">
                <a:ln w="9525">
                  <a:noFill/>
                  <a:prstDash val="solid"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1D2498CD-A622-4ACC-98D8-8365C1B868F0}" type="datetime1">
              <a:rPr lang="en-US" smtClean="0"/>
              <a:pPr/>
              <a:t>10/14/24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80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F3DB-CE40-42F4-BAF4-5D73D1160093}" type="datetime1">
              <a:rPr lang="en-US" smtClean="0"/>
              <a:t>10/14/24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80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A6E5-33C6-44C3-9324-1BC5DF93F43F}" type="datetime1">
              <a:rPr lang="en-US" smtClean="0"/>
              <a:t>10/14/24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67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2" y="381000"/>
            <a:ext cx="9144002" cy="1371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9C1D9-07E1-4387-AF34-89EE2802766D}" type="datetime1">
              <a:rPr lang="en-US" smtClean="0"/>
              <a:t>10/14/24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89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2" y="381000"/>
            <a:ext cx="9144002" cy="1371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E85B-B39A-43E9-82DE-E3279D984288}" type="datetime1">
              <a:rPr lang="en-US" smtClean="0"/>
              <a:t>10/14/24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99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0C95-D35D-47FC-816D-E56328637043}" type="datetime1">
              <a:rPr lang="en-US" smtClean="0"/>
              <a:t>10/14/24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58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163A7-695C-4C09-B334-6924060F5B71}" type="datetime1">
              <a:rPr lang="en-US" smtClean="0"/>
              <a:t>10/14/24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6D02-49B3-41C1-9893-391F698AE757}" type="datetime1">
              <a:rPr lang="en-US" smtClean="0"/>
              <a:t>10/14/24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6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1AC91-90B4-40B7-917F-BAE86E369F96}" type="datetime1">
              <a:rPr lang="en-US" smtClean="0"/>
              <a:t>10/14/24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1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CF6B-193C-4CEB-9860-F1C5F0818FA3}" type="datetime1">
              <a:rPr lang="en-US" smtClean="0"/>
              <a:t>10/14/24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95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CBC3-4EDC-4C84-BDD0-15F2AD890B92}" type="datetime1">
              <a:rPr lang="en-US" smtClean="0"/>
              <a:t>10/14/24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30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5736" y="762000"/>
            <a:ext cx="10563648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310" y="2362201"/>
            <a:ext cx="5025775" cy="3724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6231" y="2362201"/>
            <a:ext cx="5025774" cy="3724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2FDF6-8E24-504D-A54B-964BFCA57D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678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blipFill dpi="0" rotWithShape="1">
          <a:blip r:embed="rId1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4999"/>
            <a:ext cx="9134391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19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6422" y="6400800"/>
            <a:ext cx="14493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AB525-F3F4-481A-B8D5-B732FA9EB082}" type="datetime1">
              <a:rPr lang="en-US" smtClean="0"/>
              <a:pPr/>
              <a:t>10/14/24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1" y="6400800"/>
            <a:ext cx="838201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3442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none" spc="0" baseline="0">
          <a:ln w="9525">
            <a:noFill/>
            <a:prstDash val="solid"/>
          </a:ln>
          <a:solidFill>
            <a:schemeClr val="accent5"/>
          </a:solidFill>
          <a:effectLst/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archinte.jamanetwork.com/article.aspx?articleid=413931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journals.plos.org/plosmedicine/article?id=10.1371/journal.pmed.0050012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tmedweb.com/sauna.jp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hyperlink" Target="http://images.google.com/imgres?imgurl=www.cancerhelp.org.uk/cancer_images/anger.gif&amp;imgrefurl=http://www.cancerhelp.org.uk/help/default.asp?page=220&amp;h=155&amp;w=177&amp;prev=/images?q=anger&amp;svnum=10&amp;hl=en&amp;lr=&amp;ie=UTF-8&amp;oe=UTF-8&amp;sa=G" TargetMode="External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3852" y="1124744"/>
            <a:ext cx="10297144" cy="2895600"/>
          </a:xfrm>
        </p:spPr>
        <p:txBody>
          <a:bodyPr/>
          <a:lstStyle/>
          <a:p>
            <a:r>
              <a:rPr lang="en-US" dirty="0"/>
              <a:t>Psychological Well-being: </a:t>
            </a:r>
            <a:br>
              <a:rPr lang="en-US" dirty="0"/>
            </a:br>
            <a:r>
              <a:rPr lang="en-US" dirty="0"/>
              <a:t>PA and Exercise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7868" y="4221088"/>
            <a:ext cx="8229600" cy="1219200"/>
          </a:xfrm>
        </p:spPr>
        <p:txBody>
          <a:bodyPr/>
          <a:lstStyle/>
          <a:p>
            <a:r>
              <a:rPr lang="en-US" dirty="0"/>
              <a:t>Week 2</a:t>
            </a:r>
          </a:p>
          <a:p>
            <a:r>
              <a:rPr lang="en-US" dirty="0"/>
              <a:t>Introduction to Health and Exercise Psychology</a:t>
            </a:r>
          </a:p>
        </p:txBody>
      </p:sp>
    </p:spTree>
    <p:extLst>
      <p:ext uri="{BB962C8B-B14F-4D97-AF65-F5344CB8AC3E}">
        <p14:creationId xmlns:p14="http://schemas.microsoft.com/office/powerpoint/2010/main" val="421448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229" y="116632"/>
            <a:ext cx="10969943" cy="1143000"/>
          </a:xfrm>
        </p:spPr>
        <p:txBody>
          <a:bodyPr/>
          <a:lstStyle/>
          <a:p>
            <a:r>
              <a:rPr lang="en-GB" dirty="0"/>
              <a:t>Lifestyle impacts upon health…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441" y="1268761"/>
            <a:ext cx="10969943" cy="4248473"/>
          </a:xfrm>
        </p:spPr>
        <p:txBody>
          <a:bodyPr>
            <a:normAutofit fontScale="25000" lnSpcReduction="20000"/>
          </a:bodyPr>
          <a:lstStyle/>
          <a:p>
            <a:r>
              <a:rPr lang="en-GB" sz="5100" dirty="0"/>
              <a:t>What behavioural factors do you think are associated with longevity (whilst retaining a good QOL)?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sz="6200" dirty="0"/>
              <a:t>25-year study of 2357 men. </a:t>
            </a:r>
          </a:p>
          <a:p>
            <a:r>
              <a:rPr lang="en-US" sz="6200" dirty="0"/>
              <a:t>Potentially modifiable biological and behavioral factors were associated with exceptional longevity of 90 or more years. </a:t>
            </a:r>
          </a:p>
          <a:p>
            <a:pPr lvl="1"/>
            <a:r>
              <a:rPr lang="en-US" sz="6200" dirty="0"/>
              <a:t>Smoking, diabetes, obesity, and hypertension significantly reduced the likelihood of a 90-year life span.</a:t>
            </a:r>
          </a:p>
          <a:p>
            <a:pPr marL="457200" lvl="1" indent="0">
              <a:buNone/>
            </a:pPr>
            <a:endParaRPr lang="en-US" sz="6200" dirty="0"/>
          </a:p>
          <a:p>
            <a:r>
              <a:rPr lang="en-US" sz="6200" dirty="0"/>
              <a:t>Vigorous exercise substantially improved it. </a:t>
            </a:r>
          </a:p>
          <a:p>
            <a:endParaRPr lang="en-US" sz="6200" dirty="0"/>
          </a:p>
          <a:p>
            <a:r>
              <a:rPr lang="en-US" sz="6200" dirty="0"/>
              <a:t>Adverse factors associated with reduced longevity and poorer functional status in elderly years.</a:t>
            </a:r>
          </a:p>
          <a:p>
            <a:pPr lvl="1"/>
            <a:r>
              <a:rPr lang="en-US" sz="6200" dirty="0"/>
              <a:t>Smoking, </a:t>
            </a:r>
          </a:p>
          <a:p>
            <a:pPr lvl="1"/>
            <a:r>
              <a:rPr lang="en-US" sz="6200" dirty="0"/>
              <a:t>Obesity </a:t>
            </a:r>
          </a:p>
          <a:p>
            <a:pPr lvl="1"/>
            <a:r>
              <a:rPr lang="en-US" sz="6200" dirty="0"/>
              <a:t>Sedentary lifestyle </a:t>
            </a:r>
          </a:p>
          <a:p>
            <a:pPr marL="457200" lvl="1" indent="0">
              <a:buNone/>
            </a:pPr>
            <a:endParaRPr lang="en-US" sz="6200" dirty="0"/>
          </a:p>
          <a:p>
            <a:pPr marL="457200" lvl="1" indent="0">
              <a:buNone/>
            </a:pPr>
            <a:r>
              <a:rPr lang="en-US" sz="6200" i="1" dirty="0"/>
              <a:t>Yates, et al., (2008) Arch Intern Med</a:t>
            </a:r>
          </a:p>
          <a:p>
            <a:pPr marL="457200" lvl="1" indent="0">
              <a:buNone/>
            </a:pPr>
            <a:r>
              <a:rPr lang="en-US" sz="6200" dirty="0">
                <a:hlinkClick r:id="rId3"/>
              </a:rPr>
              <a:t>http://archinte.jamanetwork.com/article.aspx?articleid=413931</a:t>
            </a:r>
            <a:endParaRPr lang="en-US" sz="6200" dirty="0"/>
          </a:p>
          <a:p>
            <a:pPr marL="457200" lvl="1" indent="0">
              <a:buNone/>
            </a:pPr>
            <a:endParaRPr lang="en-US" sz="6200" dirty="0"/>
          </a:p>
        </p:txBody>
      </p:sp>
    </p:spTree>
    <p:extLst>
      <p:ext uri="{BB962C8B-B14F-4D97-AF65-F5344CB8AC3E}">
        <p14:creationId xmlns:p14="http://schemas.microsoft.com/office/powerpoint/2010/main" val="419213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35458"/>
            <a:ext cx="9144001" cy="1371600"/>
          </a:xfrm>
        </p:spPr>
        <p:txBody>
          <a:bodyPr>
            <a:normAutofit/>
          </a:bodyPr>
          <a:lstStyle/>
          <a:p>
            <a:r>
              <a:rPr lang="en-US" b="1" dirty="0"/>
              <a:t>Combined Impact of Health </a:t>
            </a:r>
            <a:r>
              <a:rPr lang="en-US" b="1" dirty="0" err="1"/>
              <a:t>Behaviours</a:t>
            </a:r>
            <a:r>
              <a:rPr lang="en-US" b="1" dirty="0"/>
              <a:t> and Mortality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805" y="1484785"/>
            <a:ext cx="11233248" cy="45350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dirty="0"/>
              <a:t>20,244 men and women aged 45–79yrs (no disease at baseline) 1993–1997, living in the UK - followed up to 2006.</a:t>
            </a:r>
          </a:p>
          <a:p>
            <a:pPr marL="457200" lvl="1" indent="0">
              <a:buNone/>
            </a:pPr>
            <a:r>
              <a:rPr lang="en-US" sz="1600" dirty="0"/>
              <a:t>4 health </a:t>
            </a:r>
            <a:r>
              <a:rPr lang="en-US" sz="1600" dirty="0" err="1"/>
              <a:t>behaviours</a:t>
            </a:r>
            <a:endParaRPr lang="en-US" sz="1600" dirty="0"/>
          </a:p>
          <a:p>
            <a:pPr lvl="1"/>
            <a:r>
              <a:rPr lang="en-US" sz="1600" dirty="0"/>
              <a:t>not smoking, </a:t>
            </a:r>
          </a:p>
          <a:p>
            <a:pPr lvl="1"/>
            <a:r>
              <a:rPr lang="en-US" sz="1600" dirty="0"/>
              <a:t>not being physically inactive, </a:t>
            </a:r>
          </a:p>
          <a:p>
            <a:pPr lvl="1"/>
            <a:r>
              <a:rPr lang="en-US" sz="1600" dirty="0"/>
              <a:t>having a moderate alcohol intake (1–14 units a week), </a:t>
            </a:r>
          </a:p>
          <a:p>
            <a:pPr lvl="1"/>
            <a:r>
              <a:rPr lang="en-US" sz="1600" dirty="0"/>
              <a:t>having a high fruit and vegetable intake (as indicated by plasma vitamin C level)</a:t>
            </a:r>
          </a:p>
          <a:p>
            <a:pPr marL="914400" lvl="2" indent="0">
              <a:buNone/>
            </a:pPr>
            <a:endParaRPr lang="en-US" sz="1600" dirty="0"/>
          </a:p>
          <a:p>
            <a:r>
              <a:rPr lang="en-US" sz="1600" dirty="0"/>
              <a:t>Inversely related with mortality over an average 11y follow-up. </a:t>
            </a:r>
          </a:p>
          <a:p>
            <a:r>
              <a:rPr lang="en-US" sz="1600" dirty="0"/>
              <a:t>Decreased mortality risk with increased number of positive health </a:t>
            </a:r>
            <a:r>
              <a:rPr lang="en-US" sz="1600" dirty="0" err="1"/>
              <a:t>behaviours</a:t>
            </a:r>
            <a:r>
              <a:rPr lang="en-US" sz="1600" dirty="0"/>
              <a:t>. </a:t>
            </a:r>
          </a:p>
          <a:p>
            <a:r>
              <a:rPr lang="en-US" sz="1600" dirty="0"/>
              <a:t>Those who scored four reduced mortality risk by 25% compared to those who scored zero</a:t>
            </a:r>
          </a:p>
          <a:p>
            <a:r>
              <a:rPr lang="en-US" sz="1600" dirty="0"/>
              <a:t>Equivalent to approximately 14y difference in chronological age.</a:t>
            </a:r>
          </a:p>
          <a:p>
            <a:pPr marL="0" indent="0">
              <a:buNone/>
            </a:pPr>
            <a:r>
              <a:rPr lang="en-US" sz="1600" dirty="0" err="1"/>
              <a:t>Khaw</a:t>
            </a:r>
            <a:r>
              <a:rPr lang="en-US" sz="1600" dirty="0"/>
              <a:t> et al., (2008)</a:t>
            </a:r>
            <a:endParaRPr lang="en-US" sz="1600" i="1" dirty="0"/>
          </a:p>
          <a:p>
            <a:pPr marL="457200" lvl="1" indent="0">
              <a:buNone/>
            </a:pPr>
            <a:r>
              <a:rPr lang="en-US" sz="1600" dirty="0">
                <a:hlinkClick r:id="rId3"/>
              </a:rPr>
              <a:t>http://journals.plos.org/plosmedicine/article?id=10.1371/journal.pmed.0050012</a:t>
            </a:r>
            <a:endParaRPr lang="en-US" sz="1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14549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So why are we as a nation, not adhering to the recommended advice? …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r>
              <a:rPr lang="en-GB" dirty="0"/>
              <a:t>Why are we not more physically active as a nation?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Barriers despite knowledge…</a:t>
            </a:r>
          </a:p>
          <a:p>
            <a:pPr marL="231775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97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What are the proposed positive effects of being physically active?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Chronic Disease - can protect against </a:t>
            </a:r>
          </a:p>
          <a:p>
            <a:r>
              <a:rPr lang="en-GB">
                <a:latin typeface="Arial" charset="0"/>
              </a:rPr>
              <a:t>CHD (Lee et al., 2001), diabetes (Maiorana et al., 2001) &amp; breast and colon cancer (Wells, 1999).</a:t>
            </a:r>
          </a:p>
          <a:p>
            <a:r>
              <a:rPr lang="en-GB">
                <a:latin typeface="Arial" charset="0"/>
              </a:rPr>
              <a:t>Balanced diet and exercise = inc’d life expectancy (DCMS, 2002).</a:t>
            </a:r>
          </a:p>
          <a:p>
            <a:r>
              <a:rPr lang="en-GB">
                <a:latin typeface="Arial" charset="0"/>
              </a:rPr>
              <a:t>Risk factors for CHD = inactivity, smoking, hypertension and hyperlipidemia .</a:t>
            </a:r>
          </a:p>
          <a:p>
            <a:r>
              <a:rPr lang="en-GB">
                <a:latin typeface="Arial" charset="0"/>
              </a:rPr>
              <a:t>Leading cause of death in Europe </a:t>
            </a:r>
          </a:p>
        </p:txBody>
      </p:sp>
    </p:spTree>
    <p:extLst>
      <p:ext uri="{BB962C8B-B14F-4D97-AF65-F5344CB8AC3E}">
        <p14:creationId xmlns:p14="http://schemas.microsoft.com/office/powerpoint/2010/main" val="185502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Lee &amp; Skerrett (2001)</a:t>
            </a:r>
            <a:endParaRPr lang="en-US">
              <a:latin typeface="Arial" charset="0"/>
            </a:endParaRP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000">
                <a:latin typeface="Arial" charset="0"/>
              </a:rPr>
              <a:t>Dose response relationship between PA and / or aerobic fitness and premature mortality.</a:t>
            </a:r>
          </a:p>
          <a:p>
            <a:r>
              <a:rPr lang="en-GB" sz="2000">
                <a:latin typeface="Arial" charset="0"/>
              </a:rPr>
              <a:t>Protects against diseases causing premature death.</a:t>
            </a:r>
          </a:p>
          <a:p>
            <a:pPr>
              <a:buFont typeface="Wingdings" charset="0"/>
              <a:buNone/>
            </a:pPr>
            <a:r>
              <a:rPr lang="en-GB" sz="2000">
                <a:latin typeface="Arial" charset="0"/>
              </a:rPr>
              <a:t>Longitudinal study (Linstead et al. 1991) 9484 men to complete lifestyle questionnaire. Revisited over 26 years to establish deaths.</a:t>
            </a:r>
          </a:p>
          <a:p>
            <a:pPr>
              <a:buFont typeface="Wingdings" charset="0"/>
              <a:buNone/>
            </a:pPr>
            <a:r>
              <a:rPr lang="en-GB" sz="2000">
                <a:latin typeface="Arial" charset="0"/>
              </a:rPr>
              <a:t>Moderate activity associated with protective effects. </a:t>
            </a:r>
          </a:p>
          <a:p>
            <a:pPr>
              <a:buFont typeface="Wingdings" charset="0"/>
              <a:buNone/>
            </a:pPr>
            <a:r>
              <a:rPr lang="en-GB" sz="2000">
                <a:latin typeface="Arial" charset="0"/>
              </a:rPr>
              <a:t>Effects of activity last into the 70’s and 80’s.</a:t>
            </a:r>
          </a:p>
          <a:p>
            <a:pPr>
              <a:buFont typeface="Wingdings" charset="0"/>
              <a:buNone/>
            </a:pPr>
            <a:endParaRPr lang="en-GB" sz="2000">
              <a:latin typeface="Arial" charset="0"/>
            </a:endParaRPr>
          </a:p>
          <a:p>
            <a:pPr>
              <a:buFont typeface="Wingdings" charset="0"/>
              <a:buNone/>
            </a:pPr>
            <a:r>
              <a:rPr lang="en-GB" sz="2000">
                <a:latin typeface="Arial" charset="0"/>
              </a:rPr>
              <a:t>Paffenbarger (1993) found that taking up moderate intensity sports added 0.72 years to their lifespan.</a:t>
            </a:r>
          </a:p>
          <a:p>
            <a:pPr>
              <a:buFont typeface="Wingdings" charset="0"/>
              <a:buNone/>
            </a:pPr>
            <a:r>
              <a:rPr lang="en-GB" sz="2000">
                <a:latin typeface="Arial" charset="0"/>
              </a:rPr>
              <a:t>Selling point?!</a:t>
            </a:r>
          </a:p>
          <a:p>
            <a:pPr>
              <a:buFont typeface="Wingdings" charset="0"/>
              <a:buNone/>
            </a:pPr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17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Carnethon et al. (2003) Importance of active lifestyle.</a:t>
            </a:r>
            <a:endParaRPr lang="en-US">
              <a:latin typeface="Arial" charset="0"/>
            </a:endParaRP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charset="0"/>
              </a:rPr>
              <a:t>Men &amp; Women (18-30yrs)</a:t>
            </a:r>
          </a:p>
          <a:p>
            <a:r>
              <a:rPr lang="en-GB" dirty="0">
                <a:latin typeface="Arial" charset="0"/>
              </a:rPr>
              <a:t>Max treadmill test to establish low / med / highly fit.</a:t>
            </a:r>
          </a:p>
          <a:p>
            <a:r>
              <a:rPr lang="en-GB" dirty="0">
                <a:latin typeface="Arial" charset="0"/>
              </a:rPr>
              <a:t>Follow up at 2,5,7,10,15 years after the test </a:t>
            </a:r>
          </a:p>
          <a:p>
            <a:r>
              <a:rPr lang="en-GB" dirty="0">
                <a:latin typeface="Arial" charset="0"/>
              </a:rPr>
              <a:t>At follow up CVD risk factors – HTN, Diabetes, high cholesterol recorded if not </a:t>
            </a:r>
            <a:r>
              <a:rPr lang="en-GB" dirty="0" err="1">
                <a:latin typeface="Arial" charset="0"/>
              </a:rPr>
              <a:t>pres</a:t>
            </a:r>
            <a:r>
              <a:rPr lang="en-GB" dirty="0">
                <a:latin typeface="Arial" charset="0"/>
              </a:rPr>
              <a:t> at baseline.</a:t>
            </a:r>
          </a:p>
          <a:p>
            <a:r>
              <a:rPr lang="en-GB" dirty="0">
                <a:latin typeface="Arial" charset="0"/>
              </a:rPr>
              <a:t>Low / mod = 3-6 fold </a:t>
            </a:r>
            <a:r>
              <a:rPr lang="en-GB" dirty="0" err="1">
                <a:latin typeface="Arial" charset="0"/>
              </a:rPr>
              <a:t>inc</a:t>
            </a:r>
            <a:r>
              <a:rPr lang="en-GB" dirty="0">
                <a:latin typeface="Arial" charset="0"/>
              </a:rPr>
              <a:t> risk of HTN / Diabetes</a:t>
            </a:r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39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Blood pressure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>
                <a:latin typeface="Arial" charset="0"/>
              </a:rPr>
              <a:t>HTN sig risk factor for CVD and stroke. </a:t>
            </a:r>
          </a:p>
          <a:p>
            <a:r>
              <a:rPr lang="en-GB" sz="2400">
                <a:latin typeface="Arial" charset="0"/>
              </a:rPr>
              <a:t>Cardiovascular risk decreases linearly with decreased blood pressure (Lewington et al., 2002). </a:t>
            </a:r>
          </a:p>
          <a:p>
            <a:r>
              <a:rPr lang="en-GB" sz="2400">
                <a:latin typeface="Arial" charset="0"/>
              </a:rPr>
              <a:t>Exercise reduces blood pressure (Pescatello et al., 2004) by average of 15mmHg (systolic) and 4mmHg (diastolic) lasting between 4-10hrs and up to 22hrs.</a:t>
            </a:r>
          </a:p>
          <a:p>
            <a:r>
              <a:rPr lang="en-GB" sz="2400">
                <a:latin typeface="Arial" charset="0"/>
              </a:rPr>
              <a:t>Types of exercise – walking (Kelley et al., 2001) aerobic activity (Fagard, 2001) and strength training (Kelley &amp; Kelley, 2000).</a:t>
            </a:r>
          </a:p>
          <a:p>
            <a:r>
              <a:rPr lang="en-GB" sz="2400">
                <a:latin typeface="Arial" charset="0"/>
              </a:rPr>
              <a:t>Mod intensity aerobic is what is recommended.</a:t>
            </a:r>
          </a:p>
        </p:txBody>
      </p:sp>
    </p:spTree>
    <p:extLst>
      <p:ext uri="{BB962C8B-B14F-4D97-AF65-F5344CB8AC3E}">
        <p14:creationId xmlns:p14="http://schemas.microsoft.com/office/powerpoint/2010/main" val="28657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</a:rPr>
              <a:t>Type of activities beneficial…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>
                <a:latin typeface="Arial" charset="0"/>
                <a:cs typeface="+mn-cs"/>
              </a:rPr>
              <a:t>Low </a:t>
            </a:r>
            <a:r>
              <a:rPr lang="en-GB" dirty="0" err="1">
                <a:latin typeface="Arial" charset="0"/>
                <a:cs typeface="+mn-cs"/>
              </a:rPr>
              <a:t>vol</a:t>
            </a:r>
            <a:r>
              <a:rPr lang="en-GB" dirty="0">
                <a:latin typeface="Arial" charset="0"/>
                <a:cs typeface="+mn-cs"/>
              </a:rPr>
              <a:t> moderate, low </a:t>
            </a:r>
            <a:r>
              <a:rPr lang="en-GB" dirty="0" err="1">
                <a:latin typeface="Arial" charset="0"/>
                <a:cs typeface="+mn-cs"/>
              </a:rPr>
              <a:t>vol</a:t>
            </a:r>
            <a:r>
              <a:rPr lang="en-GB" dirty="0">
                <a:latin typeface="Arial" charset="0"/>
                <a:cs typeface="+mn-cs"/>
              </a:rPr>
              <a:t> high, high </a:t>
            </a:r>
            <a:r>
              <a:rPr lang="en-GB" dirty="0" err="1">
                <a:latin typeface="Arial" charset="0"/>
                <a:cs typeface="+mn-cs"/>
              </a:rPr>
              <a:t>vol</a:t>
            </a:r>
            <a:r>
              <a:rPr lang="en-GB" dirty="0">
                <a:latin typeface="Arial" charset="0"/>
                <a:cs typeface="+mn-cs"/>
              </a:rPr>
              <a:t> high intensity – all beneficial to weight, fat mass and central obesity (</a:t>
            </a:r>
            <a:r>
              <a:rPr lang="en-GB" dirty="0" err="1">
                <a:latin typeface="Arial" charset="0"/>
                <a:cs typeface="+mn-cs"/>
              </a:rPr>
              <a:t>Slentz</a:t>
            </a:r>
            <a:r>
              <a:rPr lang="en-GB" dirty="0">
                <a:latin typeface="Arial" charset="0"/>
                <a:cs typeface="+mn-cs"/>
              </a:rPr>
              <a:t> et al., 2004).</a:t>
            </a:r>
          </a:p>
          <a:p>
            <a:pPr>
              <a:defRPr/>
            </a:pPr>
            <a:r>
              <a:rPr lang="en-GB" dirty="0">
                <a:latin typeface="Arial" charset="0"/>
                <a:cs typeface="+mn-cs"/>
              </a:rPr>
              <a:t>Positive for behaviour change.</a:t>
            </a:r>
          </a:p>
          <a:p>
            <a:pPr marL="0" indent="0">
              <a:buFont typeface="Wingdings" charset="0"/>
              <a:buNone/>
              <a:defRPr/>
            </a:pPr>
            <a:endParaRPr 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630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Psychological well-being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WHO (1958)</a:t>
            </a:r>
          </a:p>
          <a:p>
            <a:r>
              <a:rPr lang="en-GB">
                <a:latin typeface="Arial" charset="0"/>
              </a:rPr>
              <a:t>‘health is a state of complete physical, mental and social well-being and not merely the absence of disease or infirmity’</a:t>
            </a:r>
          </a:p>
          <a:p>
            <a:r>
              <a:rPr lang="en-GB">
                <a:latin typeface="Arial" charset="0"/>
              </a:rPr>
              <a:t>What is psychological well being? What aspects are included in this?</a:t>
            </a:r>
          </a:p>
          <a:p>
            <a:r>
              <a:rPr lang="en-GB">
                <a:latin typeface="Arial" charset="0"/>
              </a:rPr>
              <a:t>Positive mental health, emotional state, ability to cope with stress.</a:t>
            </a:r>
          </a:p>
          <a:p>
            <a:r>
              <a:rPr lang="en-GB">
                <a:latin typeface="Arial" charset="0"/>
              </a:rPr>
              <a:t>Biopsychosocial model.</a:t>
            </a:r>
          </a:p>
          <a:p>
            <a:endParaRPr lang="en-GB">
              <a:latin typeface="Arial" charset="0"/>
            </a:endParaRPr>
          </a:p>
          <a:p>
            <a:endParaRPr lang="en-GB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41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McAuley &amp; Rudolph, 1995; Spirduso &amp; Cronin, 2001; Stewart &amp; King, 1991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Emotional wellbeing – S/T Anxiety, mood state</a:t>
            </a:r>
          </a:p>
          <a:p>
            <a:r>
              <a:rPr lang="en-GB">
                <a:latin typeface="Arial" charset="0"/>
              </a:rPr>
              <a:t>Self perceptions – self efficacy, self esteem</a:t>
            </a:r>
          </a:p>
          <a:p>
            <a:r>
              <a:rPr lang="en-GB">
                <a:latin typeface="Arial" charset="0"/>
              </a:rPr>
              <a:t>Bodily wellbeing – pain / phys symptoms</a:t>
            </a:r>
          </a:p>
          <a:p>
            <a:r>
              <a:rPr lang="en-GB">
                <a:latin typeface="Arial" charset="0"/>
              </a:rPr>
              <a:t>Global perceptions – life satisfaction overall wellbeing.</a:t>
            </a:r>
          </a:p>
        </p:txBody>
      </p:sp>
    </p:spTree>
    <p:extLst>
      <p:ext uri="{BB962C8B-B14F-4D97-AF65-F5344CB8AC3E}">
        <p14:creationId xmlns:p14="http://schemas.microsoft.com/office/powerpoint/2010/main" val="21793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Health Related Quality of Life</a:t>
            </a: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>
                <a:latin typeface="Arial" charset="0"/>
              </a:rPr>
              <a:t>Tessier et al. (2007) relationship between PA and QOL over a 3 year period. Small benefits in vitality, social functioning, mental health. </a:t>
            </a:r>
          </a:p>
          <a:p>
            <a:r>
              <a:rPr lang="en-GB" sz="2400">
                <a:latin typeface="Arial" charset="0"/>
              </a:rPr>
              <a:t>Didn’t reach significance levels. </a:t>
            </a:r>
          </a:p>
          <a:p>
            <a:r>
              <a:rPr lang="en-GB" sz="2400">
                <a:latin typeface="Arial" charset="0"/>
              </a:rPr>
              <a:t>Bize et al. (2007) meta analysis showed causal relationship between PA and QOL.</a:t>
            </a:r>
          </a:p>
          <a:p>
            <a:r>
              <a:rPr lang="en-GB" sz="2400">
                <a:latin typeface="Arial" charset="0"/>
              </a:rPr>
              <a:t>Problems with the methodology – self report / un-standardised questionnaires / flawed randomisation.</a:t>
            </a:r>
          </a:p>
        </p:txBody>
      </p:sp>
    </p:spTree>
    <p:extLst>
      <p:ext uri="{BB962C8B-B14F-4D97-AF65-F5344CB8AC3E}">
        <p14:creationId xmlns:p14="http://schemas.microsoft.com/office/powerpoint/2010/main" val="283938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Health Related Quality of Life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Measures of this?</a:t>
            </a:r>
          </a:p>
          <a:p>
            <a:pPr eaLnBrk="1" hangingPunct="1"/>
            <a:r>
              <a:rPr lang="en-GB">
                <a:latin typeface="Arial" charset="0"/>
              </a:rPr>
              <a:t>SF36</a:t>
            </a:r>
          </a:p>
          <a:p>
            <a:pPr eaLnBrk="1" hangingPunct="1">
              <a:buFont typeface="Wingdings" charset="0"/>
              <a:buNone/>
            </a:pPr>
            <a:endParaRPr lang="en-GB">
              <a:latin typeface="Arial" charset="0"/>
            </a:endParaRPr>
          </a:p>
          <a:p>
            <a:pPr eaLnBrk="1" hangingPunct="1"/>
            <a:r>
              <a:rPr lang="en-GB">
                <a:latin typeface="Arial" charset="0"/>
              </a:rPr>
              <a:t>Plus readings on Moodle…</a:t>
            </a:r>
          </a:p>
        </p:txBody>
      </p:sp>
    </p:spTree>
    <p:extLst>
      <p:ext uri="{BB962C8B-B14F-4D97-AF65-F5344CB8AC3E}">
        <p14:creationId xmlns:p14="http://schemas.microsoft.com/office/powerpoint/2010/main" val="202380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Depression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>
                <a:latin typeface="Arial" charset="0"/>
              </a:rPr>
              <a:t>De Moor et al. (2006) – regular exercisers sig less depressed than inactive.</a:t>
            </a:r>
          </a:p>
          <a:p>
            <a:r>
              <a:rPr lang="en-GB" sz="2400">
                <a:latin typeface="Arial" charset="0"/>
              </a:rPr>
              <a:t>Both aerobic and anaerobic activity beneficial. </a:t>
            </a:r>
          </a:p>
          <a:p>
            <a:r>
              <a:rPr lang="en-GB" sz="2400">
                <a:latin typeface="Arial" charset="0"/>
              </a:rPr>
              <a:t>Meta analysis of 14 studies (Lawlor &amp; Hopkin, 2001) similar effects to cognitive therapy and antidepressant medicine.</a:t>
            </a:r>
          </a:p>
          <a:p>
            <a:r>
              <a:rPr lang="en-GB" sz="2400">
                <a:latin typeface="Arial" charset="0"/>
              </a:rPr>
              <a:t>Caution needed – focus on group exercise (other benefits). </a:t>
            </a:r>
          </a:p>
          <a:p>
            <a:r>
              <a:rPr lang="en-GB" sz="2400">
                <a:latin typeface="Arial" charset="0"/>
              </a:rPr>
              <a:t>Medical intervention required in many cases – not simply a case of exercise.</a:t>
            </a:r>
          </a:p>
        </p:txBody>
      </p:sp>
    </p:spTree>
    <p:extLst>
      <p:ext uri="{BB962C8B-B14F-4D97-AF65-F5344CB8AC3E}">
        <p14:creationId xmlns:p14="http://schemas.microsoft.com/office/powerpoint/2010/main" val="361670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Longitudinal studies:</a:t>
            </a:r>
            <a:endParaRPr lang="en-US">
              <a:latin typeface="Arial" charset="0"/>
            </a:endParaRPr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Maintaining PA over several years can reduce risk of subsequent depression by up to 22% (Dunn et al., 2001).</a:t>
            </a:r>
          </a:p>
          <a:p>
            <a:r>
              <a:rPr lang="en-GB">
                <a:latin typeface="Arial" charset="0"/>
              </a:rPr>
              <a:t>Mutrie (2000) examined 4 longitudinal studies – active at baseline lower incidence of depression at follow up.</a:t>
            </a:r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73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Anxiety</a:t>
            </a:r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>
                <a:latin typeface="Arial" charset="0"/>
              </a:rPr>
              <a:t>State / trait anxiety – differences</a:t>
            </a:r>
          </a:p>
          <a:p>
            <a:r>
              <a:rPr lang="en-GB" sz="2000">
                <a:latin typeface="Arial" charset="0"/>
              </a:rPr>
              <a:t>Clinical anxiety – intensity of symptoms increase so that normal functioning is impaired (APA, 2000).</a:t>
            </a:r>
          </a:p>
          <a:p>
            <a:r>
              <a:rPr lang="en-GB" sz="2000">
                <a:latin typeface="Arial" charset="0"/>
              </a:rPr>
              <a:t>Clinical anxiety debilitating in affecting daily life but also links with HTN (Jonas &amp; Lando, 2000). </a:t>
            </a:r>
          </a:p>
          <a:p>
            <a:r>
              <a:rPr lang="en-GB" sz="2000">
                <a:latin typeface="Arial" charset="0"/>
              </a:rPr>
              <a:t>De Moor et al. (2006) found regular exercisers less likely to suffer from anxiety. </a:t>
            </a:r>
          </a:p>
          <a:p>
            <a:r>
              <a:rPr lang="en-GB" sz="2000">
                <a:latin typeface="Arial" charset="0"/>
              </a:rPr>
              <a:t>Herring et al. (2010) exercise interventions significantly reduced anxiety symptoms compared to no treatment.</a:t>
            </a:r>
          </a:p>
          <a:p>
            <a:r>
              <a:rPr lang="en-GB" sz="2000">
                <a:latin typeface="Arial" charset="0"/>
              </a:rPr>
              <a:t>Interventions - 30 mins of exercise up to 10 weeks most effective.</a:t>
            </a:r>
          </a:p>
          <a:p>
            <a:endParaRPr lang="en-GB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Mood state measures and task</a:t>
            </a:r>
            <a:r>
              <a:rPr lang="en-US" dirty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7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</a:rPr>
              <a:t>Outdoor Specific Research…</a:t>
            </a:r>
          </a:p>
        </p:txBody>
      </p:sp>
      <p:sp>
        <p:nvSpPr>
          <p:cNvPr id="419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latin typeface="Arial" charset="0"/>
              </a:rPr>
              <a:t>Is it just the activity? OR is it the environment as well?</a:t>
            </a:r>
          </a:p>
          <a:p>
            <a:r>
              <a:rPr lang="en-US">
                <a:latin typeface="Arial" charset="0"/>
              </a:rPr>
              <a:t>Other components? Challenge…Fear…Anxiety…Social Interaction.</a:t>
            </a:r>
          </a:p>
        </p:txBody>
      </p:sp>
    </p:spTree>
    <p:extLst>
      <p:ext uri="{BB962C8B-B14F-4D97-AF65-F5344CB8AC3E}">
        <p14:creationId xmlns:p14="http://schemas.microsoft.com/office/powerpoint/2010/main" val="110881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>
              <a:latin typeface="Arial" charset="0"/>
            </a:endParaRPr>
          </a:p>
        </p:txBody>
      </p:sp>
      <p:sp>
        <p:nvSpPr>
          <p:cNvPr id="430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>
                <a:latin typeface="Arial" charset="0"/>
              </a:rPr>
              <a:t>Does Participating in Physical Activity in Outdoor Natural Environments Have a Greater Effect on Physical and Mental Wellbeing than Physical Activity Indoors?</a:t>
            </a:r>
          </a:p>
          <a:p>
            <a:endParaRPr lang="en-US" b="1">
              <a:latin typeface="Arial" charset="0"/>
            </a:endParaRPr>
          </a:p>
          <a:p>
            <a:r>
              <a:rPr lang="en-US" b="1">
                <a:latin typeface="Arial" charset="0"/>
              </a:rPr>
              <a:t>Opinions??? </a:t>
            </a:r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62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le 1"/>
          <p:cNvSpPr>
            <a:spLocks noGrp="1"/>
          </p:cNvSpPr>
          <p:nvPr>
            <p:ph type="title"/>
          </p:nvPr>
        </p:nvSpPr>
        <p:spPr>
          <a:xfrm>
            <a:off x="1015736" y="1341438"/>
            <a:ext cx="10563648" cy="563562"/>
          </a:xfrm>
        </p:spPr>
        <p:txBody>
          <a:bodyPr>
            <a:normAutofit fontScale="90000"/>
          </a:bodyPr>
          <a:lstStyle/>
          <a:p>
            <a:r>
              <a:rPr lang="en-US">
                <a:latin typeface="Arial" charset="0"/>
              </a:rPr>
              <a:t>Research findings…Systematic review to June 2010. </a:t>
            </a:r>
          </a:p>
        </p:txBody>
      </p:sp>
      <p:sp>
        <p:nvSpPr>
          <p:cNvPr id="440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latin typeface="Arial" charset="0"/>
              </a:rPr>
              <a:t>The objective of the research:  Compare effects of participation in physical activity in natural environments compared with physical activity indoors. </a:t>
            </a:r>
          </a:p>
          <a:p>
            <a:r>
              <a:rPr lang="en-US">
                <a:latin typeface="Arial" charset="0"/>
              </a:rPr>
              <a:t>Examined - mental and physical wellbeing, health related quality of life and long-term adherence to physical activity.</a:t>
            </a:r>
          </a:p>
          <a:p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78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Content Placeholder 2"/>
          <p:cNvSpPr>
            <a:spLocks noGrp="1"/>
          </p:cNvSpPr>
          <p:nvPr>
            <p:ph idx="4294967295"/>
          </p:nvPr>
        </p:nvSpPr>
        <p:spPr>
          <a:xfrm>
            <a:off x="1934130" y="1196975"/>
            <a:ext cx="10254695" cy="4889500"/>
          </a:xfrm>
        </p:spPr>
        <p:txBody>
          <a:bodyPr/>
          <a:lstStyle/>
          <a:p>
            <a:r>
              <a:rPr lang="en-US" sz="2000">
                <a:latin typeface="Arial" charset="0"/>
              </a:rPr>
              <a:t>Controlled trials (randomized and nonrandomized) were included. </a:t>
            </a:r>
          </a:p>
          <a:p>
            <a:endParaRPr lang="en-US" sz="2000">
              <a:latin typeface="Arial" charset="0"/>
            </a:endParaRPr>
          </a:p>
          <a:p>
            <a:r>
              <a:rPr lang="en-US" sz="2000">
                <a:latin typeface="Arial" charset="0"/>
              </a:rPr>
              <a:t>Eligible trials had to compare the effects of outdoor exercise initiatives with those conducted indoors and report on at least one physical or mental wellbeing outcome in adults or children. </a:t>
            </a:r>
          </a:p>
          <a:p>
            <a:r>
              <a:rPr lang="en-US" sz="2000">
                <a:latin typeface="Arial" charset="0"/>
              </a:rPr>
              <a:t>Eleven trials (833 adults) were included. </a:t>
            </a:r>
          </a:p>
          <a:p>
            <a:r>
              <a:rPr lang="en-US" sz="2000">
                <a:latin typeface="Arial" charset="0"/>
              </a:rPr>
              <a:t>Most participants (6 trials; 523 adults) were young students. </a:t>
            </a:r>
          </a:p>
          <a:p>
            <a:r>
              <a:rPr lang="en-US" sz="2000">
                <a:latin typeface="Arial" charset="0"/>
              </a:rPr>
              <a:t>All interventions consisted of a single episode of walking or running indoors with the same activity at a similar level conducted outdoors on a separate occasion. </a:t>
            </a:r>
          </a:p>
          <a:p>
            <a:r>
              <a:rPr lang="en-US" sz="2000">
                <a:latin typeface="Arial" charset="0"/>
              </a:rPr>
              <a:t>Most trials (</a:t>
            </a:r>
            <a:r>
              <a:rPr lang="en-US" sz="2000" i="1">
                <a:latin typeface="Arial" charset="0"/>
              </a:rPr>
              <a:t>n</a:t>
            </a:r>
            <a:r>
              <a:rPr lang="en-US" sz="2000">
                <a:latin typeface="Arial" charset="0"/>
              </a:rPr>
              <a:t> = 9) showed some improvement in mental wellbeing on one or other of the outcome measures. </a:t>
            </a:r>
          </a:p>
          <a:p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31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>
              <a:latin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7310" y="404813"/>
            <a:ext cx="10254695" cy="568166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endParaRPr lang="en-US" sz="2400" dirty="0">
              <a:cs typeface="+mn-cs"/>
            </a:endParaRPr>
          </a:p>
          <a:p>
            <a:pPr>
              <a:defRPr/>
            </a:pPr>
            <a:r>
              <a:rPr lang="en-US" sz="2400" dirty="0">
                <a:cs typeface="+mn-cs"/>
              </a:rPr>
              <a:t>Compared with exercising indoors, exercising in natural environments was associated with:</a:t>
            </a:r>
          </a:p>
          <a:p>
            <a:pPr marL="0" indent="0">
              <a:buFont typeface="Wingdings" charset="0"/>
              <a:buNone/>
              <a:defRPr/>
            </a:pPr>
            <a:endParaRPr lang="en-US" sz="2400" dirty="0">
              <a:cs typeface="+mn-cs"/>
            </a:endParaRPr>
          </a:p>
          <a:p>
            <a:pPr marL="0" indent="0">
              <a:buFont typeface="Wingdings" charset="0"/>
              <a:buNone/>
              <a:defRPr/>
            </a:pPr>
            <a:endParaRPr lang="en-US" sz="2400" dirty="0">
              <a:cs typeface="+mn-cs"/>
            </a:endParaRPr>
          </a:p>
          <a:p>
            <a:pPr>
              <a:defRPr/>
            </a:pPr>
            <a:r>
              <a:rPr lang="en-US" sz="2400" dirty="0">
                <a:cs typeface="+mn-cs"/>
              </a:rPr>
              <a:t>Greater feelings of revitalization and positive engagement, </a:t>
            </a:r>
          </a:p>
          <a:p>
            <a:pPr>
              <a:defRPr/>
            </a:pPr>
            <a:r>
              <a:rPr lang="en-US" sz="2400" dirty="0">
                <a:cs typeface="+mn-cs"/>
              </a:rPr>
              <a:t>decreases in tension, confusion, anger, and depression, and increased energy. </a:t>
            </a:r>
          </a:p>
          <a:p>
            <a:pPr>
              <a:defRPr/>
            </a:pPr>
            <a:r>
              <a:rPr lang="en-US" sz="2400" dirty="0">
                <a:cs typeface="+mn-cs"/>
              </a:rPr>
              <a:t>Feelings of calmness may be decreased following outdoor exercise. </a:t>
            </a:r>
          </a:p>
          <a:p>
            <a:pPr>
              <a:defRPr/>
            </a:pPr>
            <a:r>
              <a:rPr lang="en-US" sz="2400" dirty="0">
                <a:cs typeface="+mn-cs"/>
              </a:rPr>
              <a:t>Participants reported greater enjoyment and satisfaction with outdoor activity and declared a greater intent to repeat the activity at a later date. </a:t>
            </a:r>
          </a:p>
          <a:p>
            <a:pPr>
              <a:defRPr/>
            </a:pPr>
            <a:r>
              <a:rPr lang="en-US" dirty="0">
                <a:cs typeface="+mn-cs"/>
              </a:rPr>
              <a:t>Importance of this…</a:t>
            </a:r>
          </a:p>
        </p:txBody>
      </p:sp>
    </p:spTree>
    <p:extLst>
      <p:ext uri="{BB962C8B-B14F-4D97-AF65-F5344CB8AC3E}">
        <p14:creationId xmlns:p14="http://schemas.microsoft.com/office/powerpoint/2010/main" val="275540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>
              <a:latin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2498" y="333375"/>
            <a:ext cx="10254695" cy="5608638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US" sz="2400" dirty="0">
                <a:cs typeface="+mn-cs"/>
              </a:rPr>
              <a:t>None of the identified studies measured the effects of physical activity on physical wellbeing or the effect of natural environments on exercise adherence.</a:t>
            </a:r>
          </a:p>
          <a:p>
            <a:pPr>
              <a:defRPr/>
            </a:pPr>
            <a:endParaRPr lang="en-US" sz="2400" dirty="0">
              <a:cs typeface="+mn-cs"/>
            </a:endParaRPr>
          </a:p>
          <a:p>
            <a:pPr marL="0" indent="0">
              <a:buFont typeface="Wingdings" charset="0"/>
              <a:buNone/>
              <a:defRPr/>
            </a:pPr>
            <a:r>
              <a:rPr lang="en-US" sz="2400" dirty="0">
                <a:cs typeface="+mn-cs"/>
              </a:rPr>
              <a:t> </a:t>
            </a:r>
          </a:p>
          <a:p>
            <a:pPr>
              <a:defRPr/>
            </a:pPr>
            <a:r>
              <a:rPr lang="en-US" sz="2400" dirty="0">
                <a:cs typeface="+mn-cs"/>
              </a:rPr>
              <a:t>Added beneficial effects to be gained from performing physical activity outdoors in natural environments…Why? More research needed.</a:t>
            </a:r>
          </a:p>
          <a:p>
            <a:pPr>
              <a:defRPr/>
            </a:pPr>
            <a:r>
              <a:rPr lang="en-US" sz="2400" dirty="0">
                <a:cs typeface="+mn-cs"/>
              </a:rPr>
              <a:t>Self-reported mental wellbeing immediately following exercise in nature better than the same exercise indoors. </a:t>
            </a:r>
          </a:p>
          <a:p>
            <a:pPr>
              <a:defRPr/>
            </a:pPr>
            <a:r>
              <a:rPr lang="en-US" sz="2400" dirty="0">
                <a:cs typeface="+mn-cs"/>
              </a:rPr>
              <a:t>Poor methodological quality of the available evidence / Different measures used.</a:t>
            </a:r>
          </a:p>
          <a:p>
            <a:pPr>
              <a:defRPr/>
            </a:pPr>
            <a:r>
              <a:rPr lang="en-US" sz="2400" dirty="0">
                <a:cs typeface="+mn-cs"/>
              </a:rPr>
              <a:t>Large, well designed, longer term trials needed.</a:t>
            </a:r>
          </a:p>
          <a:p>
            <a:pPr>
              <a:defRPr/>
            </a:pPr>
            <a:r>
              <a:rPr lang="en-US" dirty="0">
                <a:cs typeface="+mn-cs"/>
              </a:rPr>
              <a:t>What is is about the environment that leads to these additional benefits?</a:t>
            </a:r>
          </a:p>
        </p:txBody>
      </p:sp>
    </p:spTree>
    <p:extLst>
      <p:ext uri="{BB962C8B-B14F-4D97-AF65-F5344CB8AC3E}">
        <p14:creationId xmlns:p14="http://schemas.microsoft.com/office/powerpoint/2010/main" val="197389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>
              <a:latin typeface="Arial" charset="0"/>
            </a:endParaRPr>
          </a:p>
        </p:txBody>
      </p:sp>
      <p:sp>
        <p:nvSpPr>
          <p:cNvPr id="501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>
                <a:latin typeface="Arial" charset="0"/>
              </a:rPr>
              <a:t>F</a:t>
            </a:r>
            <a:r>
              <a:rPr lang="en-GB" sz="2400">
                <a:latin typeface="Arial" charset="0"/>
              </a:rPr>
              <a:t>indings highlight that being in a natural environment associated with a sense of escape from the stresses, characterising modern urban environments (e.g. buildings, uncomfortable noises). </a:t>
            </a:r>
          </a:p>
          <a:p>
            <a:r>
              <a:rPr lang="en-GB" sz="2400">
                <a:latin typeface="Arial" charset="0"/>
              </a:rPr>
              <a:t>According to Gilbert, Gilsdorf, and Ringer (2004) </a:t>
            </a:r>
            <a:r>
              <a:rPr lang="en-US" sz="2400">
                <a:latin typeface="Arial" charset="0"/>
              </a:rPr>
              <a:t>–</a:t>
            </a:r>
            <a:r>
              <a:rPr lang="en-GB" sz="2400">
                <a:latin typeface="Arial" charset="0"/>
              </a:rPr>
              <a:t> under-taking an activity based in an natural environment, being in a group, and the inherent sense of adventure, provided a ‘rich source of healing potential which in a number of ways goes beyond what therapy has to offer in a more conventional setting’ (p. 31). </a:t>
            </a:r>
          </a:p>
          <a:p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14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</a:rPr>
              <a:t>Theoretical explanations for psychological benefits…</a:t>
            </a:r>
          </a:p>
        </p:txBody>
      </p:sp>
      <p:sp>
        <p:nvSpPr>
          <p:cNvPr id="532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47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>
                <a:latin typeface="Arial" charset="0"/>
              </a:rPr>
              <a:t>Explanations for the positive effects of exercise / physical activity.</a:t>
            </a:r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 eaLnBrk="1" hangingPunct="1"/>
            <a:r>
              <a:rPr lang="en-GB">
                <a:latin typeface="Arial" charset="0"/>
              </a:rPr>
              <a:t>Social interaction hypothesis</a:t>
            </a:r>
          </a:p>
          <a:p>
            <a:pPr lvl="1" eaLnBrk="1" hangingPunct="1"/>
            <a:r>
              <a:rPr lang="en-GB">
                <a:latin typeface="Arial" charset="0"/>
              </a:rPr>
              <a:t>Distraction hypothesis</a:t>
            </a:r>
          </a:p>
          <a:p>
            <a:pPr lvl="1" eaLnBrk="1" hangingPunct="1"/>
            <a:r>
              <a:rPr lang="en-GB">
                <a:latin typeface="Arial" charset="0"/>
              </a:rPr>
              <a:t>Endorphin hypothesis</a:t>
            </a:r>
          </a:p>
          <a:p>
            <a:pPr lvl="1" eaLnBrk="1" hangingPunct="1"/>
            <a:r>
              <a:rPr lang="en-GB">
                <a:latin typeface="Arial" charset="0"/>
              </a:rPr>
              <a:t>Thermogenic hypothesis</a:t>
            </a:r>
          </a:p>
          <a:p>
            <a:pPr eaLnBrk="1" hangingPunct="1"/>
            <a:endParaRPr lang="en-GB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1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Social Interaction Hypothesis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dirty="0">
                <a:latin typeface="Arial" charset="0"/>
              </a:rPr>
              <a:t>Premise is that social interaction associated with exercising with friends and colleagues is pleasurable and improves mental health (North et al., 1990).</a:t>
            </a:r>
          </a:p>
          <a:p>
            <a:pPr eaLnBrk="1" hangingPunct="1">
              <a:lnSpc>
                <a:spcPct val="90000"/>
              </a:lnSpc>
            </a:pPr>
            <a:r>
              <a:rPr lang="en-GB" dirty="0">
                <a:latin typeface="Arial" charset="0"/>
              </a:rPr>
              <a:t>Provides </a:t>
            </a:r>
            <a:r>
              <a:rPr lang="en-GB" dirty="0">
                <a:solidFill>
                  <a:srgbClr val="FFFF00"/>
                </a:solidFill>
                <a:latin typeface="Arial" charset="0"/>
              </a:rPr>
              <a:t>partial explanation</a:t>
            </a:r>
            <a:r>
              <a:rPr lang="en-GB" dirty="0">
                <a:latin typeface="Arial" charset="0"/>
              </a:rPr>
              <a:t> – not complete</a:t>
            </a:r>
          </a:p>
          <a:p>
            <a:pPr eaLnBrk="1" hangingPunct="1">
              <a:lnSpc>
                <a:spcPct val="90000"/>
              </a:lnSpc>
            </a:pPr>
            <a:r>
              <a:rPr lang="en-GB" dirty="0">
                <a:latin typeface="Arial" charset="0"/>
              </a:rPr>
              <a:t>Exercising at home (alone) results in greater reductions in depression than exercising at other locations.</a:t>
            </a:r>
          </a:p>
          <a:p>
            <a:pPr eaLnBrk="1" hangingPunct="1">
              <a:lnSpc>
                <a:spcPct val="90000"/>
              </a:lnSpc>
            </a:pPr>
            <a:r>
              <a:rPr lang="en-GB" dirty="0">
                <a:latin typeface="Arial" charset="0"/>
              </a:rPr>
              <a:t>OA research </a:t>
            </a:r>
            <a:r>
              <a:rPr lang="en-US" dirty="0">
                <a:latin typeface="Arial" charset="0"/>
              </a:rPr>
              <a:t>–</a:t>
            </a:r>
            <a:r>
              <a:rPr lang="en-GB" dirty="0">
                <a:latin typeface="Arial" charset="0"/>
              </a:rPr>
              <a:t> social aspects mentioned. </a:t>
            </a:r>
          </a:p>
          <a:p>
            <a:pPr eaLnBrk="1" hangingPunct="1">
              <a:lnSpc>
                <a:spcPct val="90000"/>
              </a:lnSpc>
              <a:buFont typeface="Wingdings" charset="0"/>
              <a:buNone/>
            </a:pPr>
            <a:endParaRPr lang="en-GB" dirty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94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98" decel="100000" fill="hold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98" decel="100000" fill="hold"/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98" decel="100000" fill="hold"/>
                                        <p:tgtEl>
                                          <p:spTgt spid="15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8" grpId="0"/>
      <p:bldP spid="15257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AutoShape 2"/>
          <p:cNvSpPr>
            <a:spLocks noGrp="1" noChangeArrowheads="1"/>
          </p:cNvSpPr>
          <p:nvPr>
            <p:ph type="title"/>
          </p:nvPr>
        </p:nvSpPr>
        <p:spPr>
          <a:xfrm>
            <a:off x="912046" y="1052513"/>
            <a:ext cx="10969943" cy="774700"/>
          </a:xfrm>
        </p:spPr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Distraction Hypothesis</a:t>
            </a:r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441" y="1988841"/>
            <a:ext cx="10969943" cy="4535786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sz="2000" dirty="0">
                <a:latin typeface="Arial" charset="0"/>
              </a:rPr>
              <a:t>Distraction from stressful events, rather than the activity itself, accounts for the improved feelings associated with exercise.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>
                <a:latin typeface="Arial" charset="0"/>
              </a:rPr>
              <a:t>Resting quietly in an area free from distractions for 20-45 </a:t>
            </a:r>
            <a:r>
              <a:rPr lang="en-GB" sz="2000" dirty="0" err="1">
                <a:latin typeface="Arial" charset="0"/>
              </a:rPr>
              <a:t>mins</a:t>
            </a:r>
            <a:r>
              <a:rPr lang="en-GB" sz="2000" dirty="0">
                <a:latin typeface="Arial" charset="0"/>
              </a:rPr>
              <a:t> is associated with significant reductions in state anxiety and blood pressure.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>
                <a:latin typeface="Arial" charset="0"/>
              </a:rPr>
              <a:t>Hypothesis formulated on the </a:t>
            </a:r>
            <a:r>
              <a:rPr lang="en-GB" sz="2000" dirty="0" err="1">
                <a:latin typeface="Arial" charset="0"/>
              </a:rPr>
              <a:t>Bahrke</a:t>
            </a:r>
            <a:r>
              <a:rPr lang="en-GB" sz="2000" dirty="0">
                <a:latin typeface="Arial" charset="0"/>
              </a:rPr>
              <a:t> &amp; Morgan (1978) experiment: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>
                <a:latin typeface="Arial" charset="0"/>
              </a:rPr>
              <a:t>3 groups of subjects were placed into a situation for 20 minutes.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800" dirty="0">
                <a:solidFill>
                  <a:schemeClr val="hlink"/>
                </a:solidFill>
                <a:latin typeface="Arial" charset="0"/>
              </a:rPr>
              <a:t>An exercise group running on  a treadmill at 70% VO2 max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800" dirty="0">
                <a:solidFill>
                  <a:schemeClr val="hlink"/>
                </a:solidFill>
                <a:latin typeface="Arial" charset="0"/>
              </a:rPr>
              <a:t>A meditation group practising relaxation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800" dirty="0">
                <a:solidFill>
                  <a:schemeClr val="hlink"/>
                </a:solidFill>
                <a:latin typeface="Arial" charset="0"/>
              </a:rPr>
              <a:t>A group sitting in easy chairs in a quiet room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endParaRPr lang="en-GB" sz="1800" dirty="0">
              <a:solidFill>
                <a:schemeClr val="hlink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sz="2000" dirty="0">
                <a:latin typeface="Arial" charset="0"/>
              </a:rPr>
              <a:t>All groups were equally effective in reducing anxiety immediately after the treatment…….but the reductions in anxiety last longer for exercisers than just rest.</a:t>
            </a:r>
          </a:p>
        </p:txBody>
      </p:sp>
    </p:spTree>
    <p:extLst>
      <p:ext uri="{BB962C8B-B14F-4D97-AF65-F5344CB8AC3E}">
        <p14:creationId xmlns:p14="http://schemas.microsoft.com/office/powerpoint/2010/main" val="314959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4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4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54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4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54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6" grpId="0"/>
      <p:bldP spid="154627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AutoShape 2"/>
          <p:cNvSpPr>
            <a:spLocks noGrp="1" noChangeArrowheads="1"/>
          </p:cNvSpPr>
          <p:nvPr>
            <p:ph type="title"/>
          </p:nvPr>
        </p:nvSpPr>
        <p:spPr>
          <a:xfrm>
            <a:off x="1102497" y="1052514"/>
            <a:ext cx="10563648" cy="77628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sz="2800">
                <a:latin typeface="Arial" charset="0"/>
              </a:rPr>
              <a:t>Endorphin Hypothesis </a:t>
            </a:r>
            <a:br>
              <a:rPr lang="en-GB" sz="2800">
                <a:latin typeface="Arial" charset="0"/>
              </a:rPr>
            </a:br>
            <a:r>
              <a:rPr lang="en-GB" sz="2800">
                <a:latin typeface="Arial" charset="0"/>
              </a:rPr>
              <a:t>Most appropriate for outdoor activities?</a:t>
            </a:r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6913" y="2276475"/>
            <a:ext cx="10969943" cy="53990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400">
                <a:latin typeface="Arial" charset="0"/>
              </a:rPr>
              <a:t>Most popular physiological explanation for enhanced mood.</a:t>
            </a:r>
          </a:p>
          <a:p>
            <a:pPr eaLnBrk="1" hangingPunct="1">
              <a:lnSpc>
                <a:spcPct val="80000"/>
              </a:lnSpc>
            </a:pPr>
            <a:r>
              <a:rPr lang="en-GB" sz="2400">
                <a:latin typeface="Arial" charset="0"/>
              </a:rPr>
              <a:t>Endorphins produced by brain, pituitary gland and other tissues, reduce the sensation of pain and produce a state of euphoria similar to that obtained from opiates.</a:t>
            </a:r>
          </a:p>
          <a:p>
            <a:pPr eaLnBrk="1" hangingPunct="1">
              <a:lnSpc>
                <a:spcPct val="80000"/>
              </a:lnSpc>
            </a:pPr>
            <a:r>
              <a:rPr lang="en-GB" sz="2400">
                <a:latin typeface="Arial" charset="0"/>
              </a:rPr>
              <a:t>Euphoric states associated with ‘runners high’ have been compared to the feeling states induced by opiate based drugs (Morgan, 1985)</a:t>
            </a:r>
          </a:p>
          <a:p>
            <a:pPr eaLnBrk="1" hangingPunct="1">
              <a:lnSpc>
                <a:spcPct val="80000"/>
              </a:lnSpc>
            </a:pPr>
            <a:r>
              <a:rPr lang="en-GB" sz="2400">
                <a:latin typeface="Arial" charset="0"/>
              </a:rPr>
              <a:t>Measure mood states (POMS) and endorphins before and after exercise.</a:t>
            </a:r>
          </a:p>
          <a:p>
            <a:pPr eaLnBrk="1" hangingPunct="1">
              <a:lnSpc>
                <a:spcPct val="80000"/>
              </a:lnSpc>
            </a:pPr>
            <a:r>
              <a:rPr lang="en-GB" sz="2400">
                <a:latin typeface="Arial" charset="0"/>
              </a:rPr>
              <a:t>Post-exercise improvements in mood are accompanied by increases in endorphins.</a:t>
            </a:r>
          </a:p>
        </p:txBody>
      </p:sp>
    </p:spTree>
    <p:extLst>
      <p:ext uri="{BB962C8B-B14F-4D97-AF65-F5344CB8AC3E}">
        <p14:creationId xmlns:p14="http://schemas.microsoft.com/office/powerpoint/2010/main" val="185874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6" dur="indefinite"/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mph" presetSubtype="0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.0"/>
                                      </p:to>
                                    </p:set>
                                    <p:animEffect filter="image" prLst="opacity: 1.0">
                                      <p:cBhvr rctx="IE">
                                        <p:cTn id="24" dur="indefinite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mph" presetSubtype="0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.0"/>
                                      </p:to>
                                    </p:set>
                                    <p:animEffect filter="image" prLst="opacity: 1.0">
                                      <p:cBhvr rctx="IE">
                                        <p:cTn id="29" dur="indefinite"/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mph" presetSubtype="0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.0"/>
                                      </p:to>
                                    </p:set>
                                    <p:animEffect filter="image" prLst="opacity: 1.0">
                                      <p:cBhvr rctx="IE">
                                        <p:cTn id="34" dur="indefinite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mph" presetSubtype="0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38" dur="indefinite"/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.0"/>
                                      </p:to>
                                    </p:set>
                                    <p:animEffect filter="image" prLst="opacity: 1.0">
                                      <p:cBhvr rctx="IE">
                                        <p:cTn id="39" dur="indefinite"/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mph" presetSubtype="0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43" dur="indefinite"/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.0"/>
                                      </p:to>
                                    </p:set>
                                    <p:animEffect filter="image" prLst="opacity: 1.0">
                                      <p:cBhvr rctx="IE">
                                        <p:cTn id="44" dur="indefinite"/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 build="allAtOnce"/>
      <p:bldP spid="156675" grpI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400">
                <a:latin typeface="Arial" charset="0"/>
              </a:rPr>
              <a:t>Thermogenic Hypothesis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99838" y="2420938"/>
            <a:ext cx="10462075" cy="44370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sz="180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sz="2000">
                <a:latin typeface="Arial" charset="0"/>
              </a:rPr>
              <a:t>Use of elevated body temp to produce therapeutic effects is ‘pyrogen’ effect. </a:t>
            </a:r>
          </a:p>
          <a:p>
            <a:pPr eaLnBrk="1" hangingPunct="1">
              <a:lnSpc>
                <a:spcPct val="80000"/>
              </a:lnSpc>
            </a:pPr>
            <a:r>
              <a:rPr lang="en-GB" sz="2000">
                <a:latin typeface="Arial" charset="0"/>
              </a:rPr>
              <a:t>For example – somatic anxiety reduces after a sauna and a 5 minute shower at 38.5</a:t>
            </a:r>
            <a:r>
              <a:rPr lang="en-US" sz="2000">
                <a:latin typeface="Arial" charset="0"/>
                <a:cs typeface="Arial" charset="0"/>
              </a:rPr>
              <a:t>°C can decrease state anxiety.</a:t>
            </a:r>
          </a:p>
          <a:p>
            <a:pPr eaLnBrk="1" hangingPunct="1">
              <a:lnSpc>
                <a:spcPct val="80000"/>
              </a:lnSpc>
            </a:pPr>
            <a:r>
              <a:rPr lang="en-US" sz="2000">
                <a:latin typeface="Arial" charset="0"/>
                <a:cs typeface="Arial" charset="0"/>
              </a:rPr>
              <a:t>Vigorous exercise produces an elevation in body temperature up to 40°C and this elevation can last for several hours after exercise.</a:t>
            </a:r>
          </a:p>
          <a:p>
            <a:pPr eaLnBrk="1" hangingPunct="1">
              <a:lnSpc>
                <a:spcPct val="80000"/>
              </a:lnSpc>
            </a:pPr>
            <a:r>
              <a:rPr lang="en-US" sz="2000">
                <a:latin typeface="Arial" charset="0"/>
                <a:cs typeface="Arial" charset="0"/>
              </a:rPr>
              <a:t>Enhanced well being could be due to reductions in muscle tension caused by an elevation in body temperature.</a:t>
            </a:r>
          </a:p>
          <a:p>
            <a:pPr eaLnBrk="1" hangingPunct="1">
              <a:lnSpc>
                <a:spcPct val="80000"/>
              </a:lnSpc>
            </a:pPr>
            <a:r>
              <a:rPr lang="en-US" sz="2000">
                <a:latin typeface="Arial" charset="0"/>
                <a:cs typeface="Arial" charset="0"/>
              </a:rPr>
              <a:t>After exercise the temperature elevations influence the release of brain monoamines.</a:t>
            </a:r>
          </a:p>
          <a:p>
            <a:pPr eaLnBrk="1" hangingPunct="1">
              <a:lnSpc>
                <a:spcPct val="80000"/>
              </a:lnSpc>
            </a:pPr>
            <a:r>
              <a:rPr lang="en-US" sz="2000">
                <a:latin typeface="Arial" charset="0"/>
                <a:cs typeface="Arial" charset="0"/>
              </a:rPr>
              <a:t>Increases in temperature have a negative affect upon memory and reasoning tasks and result in raised irritability.</a:t>
            </a:r>
          </a:p>
          <a:p>
            <a:pPr eaLnBrk="1" hangingPunct="1">
              <a:lnSpc>
                <a:spcPct val="80000"/>
              </a:lnSpc>
              <a:buFont typeface="Wingdings" charset="0"/>
              <a:buNone/>
            </a:pPr>
            <a:endParaRPr lang="en-US" sz="2000">
              <a:latin typeface="Arial" charset="0"/>
              <a:cs typeface="Arial" charset="0"/>
            </a:endParaRPr>
          </a:p>
          <a:p>
            <a:pPr eaLnBrk="1" hangingPunct="1">
              <a:lnSpc>
                <a:spcPct val="80000"/>
              </a:lnSpc>
            </a:pPr>
            <a:endParaRPr lang="en-GB" sz="1600">
              <a:latin typeface="Arial" charset="0"/>
            </a:endParaRPr>
          </a:p>
        </p:txBody>
      </p:sp>
      <p:pic>
        <p:nvPicPr>
          <p:cNvPr id="36867" name="Picture 4" descr="sauna">
            <a:hlinkClick r:id="rId3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37822" y="260351"/>
            <a:ext cx="1836788" cy="1368425"/>
          </a:xfrm>
        </p:spPr>
      </p:pic>
      <p:pic>
        <p:nvPicPr>
          <p:cNvPr id="36868" name="Picture 5" descr="anger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070484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250746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0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0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0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0" grpId="0"/>
      <p:bldP spid="16077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charset="0"/>
              </a:rPr>
              <a:t>Task Sheet: For your chosen activity, identify the following:</a:t>
            </a:r>
            <a:endParaRPr lang="en-US" dirty="0">
              <a:latin typeface="Arial" charset="0"/>
            </a:endParaRPr>
          </a:p>
        </p:txBody>
      </p:sp>
      <p:sp>
        <p:nvSpPr>
          <p:cNvPr id="409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charset="0"/>
              </a:rPr>
              <a:t>Activity ____________</a:t>
            </a:r>
          </a:p>
          <a:p>
            <a:r>
              <a:rPr lang="en-GB" dirty="0">
                <a:latin typeface="Arial" charset="0"/>
              </a:rPr>
              <a:t>What are the physical requirements of the activity? (e.g. steady cycling for 30 minutes, hard climbing for 20 minutes, rest periods?)…Aerobic components / Anaerobic components.</a:t>
            </a:r>
          </a:p>
          <a:p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64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Blue atom design templat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a:style>
    </a:spDef>
    <a:lnDef>
      <a:spPr>
        <a:ln>
          <a:solidFill>
            <a:schemeClr val="accent5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Blue atom design slides.potx" id="{20958743-FA80-43E5-9586-B48EF2BE42B5}" vid="{6B9132C0-2E4C-4DF6-B21A-C2322474BD21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51F78577-2839-4BFF-9EC7-673BD8FEBD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75BD71-4A33-4FB7-88CA-777C4D9E6E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49C11C-71DC-49B6-ACD8-27E3AE088D14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40262f94-9f35-4ac3-9a90-690165a166b7"/>
    <ds:schemaRef ds:uri="a4f35948-e619-41b3-aa29-22878b09cfd2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Blue atom design slides</Template>
  <TotalTime>2482</TotalTime>
  <Words>2037</Words>
  <Application>Microsoft Macintosh PowerPoint</Application>
  <PresentationFormat>Custom</PresentationFormat>
  <Paragraphs>186</Paragraphs>
  <Slides>31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Century Gothic</vt:lpstr>
      <vt:lpstr>Wingdings</vt:lpstr>
      <vt:lpstr>Blue atom design template</vt:lpstr>
      <vt:lpstr>Psychological Well-being:  PA and Exercise</vt:lpstr>
      <vt:lpstr>Lifestyle impacts upon health…</vt:lpstr>
      <vt:lpstr>Combined Impact of Health Behaviours and Mortality </vt:lpstr>
      <vt:lpstr>So why are we as a nation, not adhering to the recommended advice? …</vt:lpstr>
      <vt:lpstr>What are the proposed positive effects of being physically active?</vt:lpstr>
      <vt:lpstr>Lee &amp; Skerrett (2001)</vt:lpstr>
      <vt:lpstr>Carnethon et al. (2003) Importance of active lifestyle.</vt:lpstr>
      <vt:lpstr>Blood pressure</vt:lpstr>
      <vt:lpstr>Type of activities beneficial…</vt:lpstr>
      <vt:lpstr>Psychological well-being</vt:lpstr>
      <vt:lpstr>McAuley &amp; Rudolph, 1995; Spirduso &amp; Cronin, 2001; Stewart &amp; King, 1991</vt:lpstr>
      <vt:lpstr>Health Related Quality of Life</vt:lpstr>
      <vt:lpstr>Health Related Quality of Life</vt:lpstr>
      <vt:lpstr>Depression</vt:lpstr>
      <vt:lpstr>Longitudinal studies:</vt:lpstr>
      <vt:lpstr>Anxiety</vt:lpstr>
      <vt:lpstr>Mood state measures and task…</vt:lpstr>
      <vt:lpstr>Outdoor Specific Research…</vt:lpstr>
      <vt:lpstr>PowerPoint Presentation</vt:lpstr>
      <vt:lpstr>Research findings…Systematic review to June 2010. </vt:lpstr>
      <vt:lpstr>PowerPoint Presentation</vt:lpstr>
      <vt:lpstr>PowerPoint Presentation</vt:lpstr>
      <vt:lpstr>PowerPoint Presentation</vt:lpstr>
      <vt:lpstr>PowerPoint Presentation</vt:lpstr>
      <vt:lpstr>Theoretical explanations for psychological benefits…</vt:lpstr>
      <vt:lpstr>Explanations for the positive effects of exercise / physical activity.</vt:lpstr>
      <vt:lpstr>Social Interaction Hypothesis</vt:lpstr>
      <vt:lpstr>Distraction Hypothesis</vt:lpstr>
      <vt:lpstr>Endorphin Hypothesis  Most appropriate for outdoor activities?</vt:lpstr>
      <vt:lpstr>Thermogenic Hypothesis</vt:lpstr>
      <vt:lpstr>Task Sheet: For your chosen activity, identify the following: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Injury</dc:title>
  <dc:creator>Connaughton, Declan</dc:creator>
  <cp:lastModifiedBy>Alison Connaughton</cp:lastModifiedBy>
  <cp:revision>31</cp:revision>
  <dcterms:created xsi:type="dcterms:W3CDTF">2019-02-03T11:36:12Z</dcterms:created>
  <dcterms:modified xsi:type="dcterms:W3CDTF">2024-10-14T19:43:37Z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74069000</vt:r8>
  </property>
  <property fmtid="{D5CDD505-2E9C-101B-9397-08002B2CF9AE}" pid="3" name="HiddenCategoryTags">
    <vt:lpwstr/>
  </property>
  <property fmtid="{D5CDD505-2E9C-101B-9397-08002B2CF9AE}" pid="4" name="InternalTags">
    <vt:lpwstr/>
  </property>
  <property fmtid="{D5CDD505-2E9C-101B-9397-08002B2CF9AE}" pid="5" name="CategoryTags">
    <vt:lpwstr/>
  </property>
  <property fmtid="{D5CDD505-2E9C-101B-9397-08002B2CF9AE}" pid="6" name="Applications">
    <vt:lpwstr/>
  </property>
  <property fmtid="{D5CDD505-2E9C-101B-9397-08002B2CF9AE}" pid="7" name="CampaignTags">
    <vt:lpwstr/>
  </property>
  <property fmtid="{D5CDD505-2E9C-101B-9397-08002B2CF9AE}" pid="8" name="ScenarioTags">
    <vt:lpwstr/>
  </property>
  <property fmtid="{D5CDD505-2E9C-101B-9397-08002B2CF9AE}" pid="9" name="ContentTypeId">
    <vt:lpwstr>0x010100AA3F7D94069FF64A86F7DFF56D60E3BE</vt:lpwstr>
  </property>
  <property fmtid="{D5CDD505-2E9C-101B-9397-08002B2CF9AE}" pid="10" name="FeatureTags">
    <vt:lpwstr/>
  </property>
  <property fmtid="{D5CDD505-2E9C-101B-9397-08002B2CF9AE}" pid="11" name="LocalizationTags">
    <vt:lpwstr/>
  </property>
</Properties>
</file>