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rels" ContentType="application/vnd.openxmlformats-package.relationships+xml"/>
  <Default Extension="wdp" ContentType="image/vnd.ms-photo"/>
  <Default Extension="gif" ContentType="image/gif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09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08" d="100"/>
          <a:sy n="108" d="100"/>
        </p:scale>
        <p:origin x="-1640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printerSettings" Target="printerSettings/printerSettings1.bin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2933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0" y="2925286"/>
            <a:ext cx="9144000" cy="1588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2514600" y="2362200"/>
            <a:ext cx="4114800" cy="1127760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/>
          <a:p>
            <a:pPr algn="ctr" defTabSz="914400" rtl="0" eaLnBrk="1" latinLnBrk="0" hangingPunct="1">
              <a:spcBef>
                <a:spcPts val="400"/>
              </a:spcBef>
              <a:buNone/>
            </a:pPr>
            <a:endParaRPr lang="en-US" sz="1800" b="1" kern="1200" cap="all" spc="0" baseline="0" dirty="0" smtClean="0">
              <a:solidFill>
                <a:schemeClr val="bg1"/>
              </a:solidFill>
              <a:latin typeface="+mj-lt"/>
              <a:ea typeface="+mj-ea"/>
              <a:cs typeface="Tunga" pitchFamily="2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65400" y="3045460"/>
            <a:ext cx="4013200" cy="428625"/>
          </a:xfrm>
        </p:spPr>
        <p:txBody>
          <a:bodyPr tIns="0" anchor="t">
            <a:noAutofit/>
          </a:bodyPr>
          <a:lstStyle>
            <a:lvl1pPr marL="0" indent="0" algn="ctr">
              <a:buNone/>
              <a:defRPr sz="1600" b="0" i="0" cap="none" spc="0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2565400" y="2397760"/>
            <a:ext cx="4013200" cy="599440"/>
          </a:xfrm>
          <a:noFill/>
          <a:ln>
            <a:noFill/>
          </a:ln>
        </p:spPr>
        <p:txBody>
          <a:bodyPr bIns="0" anchor="b"/>
          <a:lstStyle>
            <a:lvl1pPr>
              <a:defRPr>
                <a:effectLst>
                  <a:glow rad="88900">
                    <a:schemeClr val="tx1">
                      <a:alpha val="60000"/>
                    </a:schemeClr>
                  </a:glow>
                </a:effectLst>
              </a:defRPr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 bwMode="black"/>
        <p:txBody>
          <a:bodyPr/>
          <a:lstStyle/>
          <a:p>
            <a:fld id="{25AE17C7-B787-4E50-994D-5E804113A1E9}" type="datetime4">
              <a:rPr lang="en-US" smtClean="0"/>
              <a:pPr/>
              <a:t>October 25, 2015</a:t>
            </a:fld>
            <a:endParaRPr lang="en-US" dirty="0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744759D-0EFF-4FB2-9CCE-04E00944F0F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457200" y="2020824"/>
            <a:ext cx="8229600" cy="4075176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8995D68B-21AC-438B-BECE-4F17DA129F19}" type="datetime4">
              <a:rPr lang="en-US" smtClean="0"/>
              <a:pPr/>
              <a:t>October 25, 2015</a:t>
            </a:fld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5744759D-0EFF-4FB2-9CCE-04E00944F0F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922776"/>
            <a:ext cx="9144000" cy="29352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3921760"/>
            <a:ext cx="9144000" cy="1588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2514600" y="3368040"/>
            <a:ext cx="4114800" cy="1127760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/>
          <a:p>
            <a:pPr algn="ctr" defTabSz="914400" rtl="0" eaLnBrk="1" latinLnBrk="0" hangingPunct="1">
              <a:spcBef>
                <a:spcPts val="400"/>
              </a:spcBef>
              <a:buNone/>
            </a:pPr>
            <a:endParaRPr lang="en-US" sz="1800" b="1" kern="1200" cap="all" spc="0" baseline="0" dirty="0" smtClean="0">
              <a:solidFill>
                <a:schemeClr val="bg1"/>
              </a:solidFill>
              <a:latin typeface="+mj-lt"/>
              <a:ea typeface="+mj-ea"/>
              <a:cs typeface="Tunga" pitchFamily="2"/>
            </a:endParaRPr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 bwMode="black">
          <a:xfrm>
            <a:off x="2529052" y="3367246"/>
            <a:ext cx="4085897" cy="706821"/>
          </a:xfrm>
          <a:prstGeom prst="rect">
            <a:avLst/>
          </a:prstGeom>
          <a:noFill/>
          <a:ln w="98425" cmpd="thinThick">
            <a:noFill/>
            <a:miter lim="800000"/>
          </a:ln>
        </p:spPr>
        <p:txBody>
          <a:bodyPr vert="horz" lIns="91440" tIns="45720" rIns="91440" bIns="0" rtlCol="0" anchor="b" anchorCtr="0">
            <a:normAutofit/>
          </a:bodyPr>
          <a:lstStyle>
            <a:lvl1pPr>
              <a:defRPr kumimoji="0" lang="en-US" sz="18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10" name="Subtitle 2"/>
          <p:cNvSpPr>
            <a:spLocks noGrp="1"/>
          </p:cNvSpPr>
          <p:nvPr>
            <p:ph type="subTitle" idx="1"/>
          </p:nvPr>
        </p:nvSpPr>
        <p:spPr bwMode="black">
          <a:xfrm>
            <a:off x="2518542" y="4084577"/>
            <a:ext cx="4106917" cy="397094"/>
          </a:xfrm>
        </p:spPr>
        <p:txBody>
          <a:bodyPr tIns="0" anchor="t" anchorCtr="0">
            <a:normAutofit/>
          </a:bodyPr>
          <a:lstStyle>
            <a:lvl1pPr marL="0" indent="0" algn="ctr">
              <a:buNone/>
              <a:def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Tahoma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F0FCF-2EA5-4FF5-AF14-1CA9C8854AAB}" type="datetime4">
              <a:rPr lang="en-US" smtClean="0"/>
              <a:pPr/>
              <a:t>October 25, 2015</a:t>
            </a:fld>
            <a:endParaRPr lang="en-US" dirty="0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744759D-0EFF-4FB2-9CCE-04E00944F0F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30"/>
          <p:cNvSpPr>
            <a:spLocks noGrp="1"/>
          </p:cNvSpPr>
          <p:nvPr>
            <p:ph sz="quarter" idx="13"/>
          </p:nvPr>
        </p:nvSpPr>
        <p:spPr>
          <a:xfrm>
            <a:off x="457201" y="2020824"/>
            <a:ext cx="4023360" cy="4005072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15" name="Content Placeholder 30"/>
          <p:cNvSpPr>
            <a:spLocks noGrp="1"/>
          </p:cNvSpPr>
          <p:nvPr>
            <p:ph sz="quarter" idx="14"/>
          </p:nvPr>
        </p:nvSpPr>
        <p:spPr>
          <a:xfrm>
            <a:off x="4663440" y="2020824"/>
            <a:ext cx="4023360" cy="4005072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F9E781C6-1634-4A56-B2BE-62150BE83935}" type="datetime4">
              <a:rPr lang="en-US" smtClean="0"/>
              <a:pPr/>
              <a:t>October 25, 2015</a:t>
            </a:fld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5744759D-0EFF-4FB2-9CCE-04E00944F0F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Content Placeholder 30"/>
          <p:cNvSpPr>
            <a:spLocks noGrp="1"/>
          </p:cNvSpPr>
          <p:nvPr>
            <p:ph sz="quarter" idx="13"/>
          </p:nvPr>
        </p:nvSpPr>
        <p:spPr>
          <a:xfrm>
            <a:off x="457201" y="2819400"/>
            <a:ext cx="4023360" cy="3209544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24" name="Content Placeholder 30"/>
          <p:cNvSpPr>
            <a:spLocks noGrp="1"/>
          </p:cNvSpPr>
          <p:nvPr>
            <p:ph sz="quarter" idx="14"/>
          </p:nvPr>
        </p:nvSpPr>
        <p:spPr>
          <a:xfrm>
            <a:off x="4663440" y="2816352"/>
            <a:ext cx="4023360" cy="3209544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020824"/>
            <a:ext cx="4023360" cy="704088"/>
          </a:xfrm>
          <a:noFill/>
          <a:ln w="98425" cmpd="thinThick">
            <a:noFill/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1" kern="1200" cap="none" spc="200" baseline="0" smtClean="0">
                <a:solidFill>
                  <a:schemeClr val="tx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5"/>
          </p:nvPr>
        </p:nvSpPr>
        <p:spPr>
          <a:xfrm>
            <a:off x="4663440" y="2020824"/>
            <a:ext cx="4023360" cy="704088"/>
          </a:xfrm>
          <a:noFill/>
          <a:ln w="98425" cmpd="thinThick">
            <a:noFill/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1" i="0" kern="1200" cap="none" spc="200" baseline="0" dirty="0" smtClean="0">
                <a:solidFill>
                  <a:schemeClr val="tx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lnSpc>
                <a:spcPct val="11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FontTx/>
              <a:buNone/>
            </a:pPr>
            <a:r>
              <a:rPr lang="en-GB" smtClean="0"/>
              <a:t>Click to edit Master text styles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A9372AC2-3C75-4F5F-A929-48958086FE36}" type="datetime4">
              <a:rPr lang="en-US" smtClean="0"/>
              <a:pPr/>
              <a:t>October 25, 2015</a:t>
            </a:fld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5744759D-0EFF-4FB2-9CCE-04E00944F0F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509CF4-4C1A-45DC-BADA-6EFF91CB9ABB}" type="datetime4">
              <a:rPr lang="en-US" smtClean="0"/>
              <a:pPr/>
              <a:t>October 25, 2015</a:t>
            </a:fld>
            <a:endParaRPr lang="en-US" dirty="0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744759D-0EFF-4FB2-9CCE-04E00944F0F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951C0-B478-4858-ABC7-96406A1C0480}" type="datetime4">
              <a:rPr lang="en-US" smtClean="0"/>
              <a:pPr/>
              <a:t>October 25, 2015</a:t>
            </a:fld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744759D-0EFF-4FB2-9CCE-04E00944F0F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30"/>
          <p:cNvSpPr>
            <a:spLocks noGrp="1"/>
          </p:cNvSpPr>
          <p:nvPr>
            <p:ph sz="quarter" idx="14"/>
          </p:nvPr>
        </p:nvSpPr>
        <p:spPr>
          <a:xfrm>
            <a:off x="1485900" y="1914525"/>
            <a:ext cx="6172200" cy="3510915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1737360" y="5513832"/>
            <a:ext cx="5669280" cy="548640"/>
          </a:xfrm>
        </p:spPr>
        <p:txBody>
          <a:bodyPr vert="horz" lIns="91440" tIns="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buFont typeface="Arial" pitchFamily="34" charset="0"/>
              <a:buNone/>
              <a:defRPr lang="en-US" sz="1400" b="0" i="0" kern="1200" cap="none" spc="0" baseline="0" smtClean="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B867641A-9D94-4BD6-862F-F651067079BC}" type="datetime4">
              <a:rPr lang="en-US" smtClean="0"/>
              <a:pPr/>
              <a:t>October 25, 2015</a:t>
            </a:fld>
            <a:endParaRPr lang="en-US" dirty="0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5744759D-0EFF-4FB2-9CCE-04E00944F0F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52209" y="2026918"/>
            <a:ext cx="5439582" cy="3263750"/>
          </a:xfrm>
          <a:solidFill>
            <a:schemeClr val="tx1"/>
          </a:solidFill>
          <a:ln w="69850" cmpd="dbl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0" kern="1200" cap="none" spc="0" baseline="0" dirty="0">
                <a:solidFill>
                  <a:schemeClr val="bg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dirty="0" smtClean="0"/>
              <a:t>Drag picture to placeholder or click icon to add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1737360" y="5516880"/>
            <a:ext cx="5669280" cy="548640"/>
          </a:xfrm>
        </p:spPr>
        <p:txBody>
          <a:bodyPr vert="horz" lIns="91440" tIns="0" rIns="91440" bIns="0" rtlCol="0" anchor="ctr" anchorCtr="0">
            <a:normAutofit/>
          </a:bodyPr>
          <a:lstStyle>
            <a:lvl1pPr marL="0" indent="0">
              <a:spcBef>
                <a:spcPts val="0"/>
              </a:spcBef>
              <a:buNone/>
              <a:defRPr lang="en-US" sz="1400" b="0" i="0" kern="1200" cap="none" spc="30" baseline="0" smtClean="0">
                <a:solidFill>
                  <a:schemeClr val="tx2"/>
                </a:solidFill>
                <a:latin typeface="+mn-lt"/>
                <a:ea typeface="+mn-ea"/>
                <a:cs typeface="Tahoma" pitchFamily="34" charset="0"/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marL="0" lvl="0" indent="0" algn="ctr" defTabSz="914400" rtl="0" eaLnBrk="1" latinLnBrk="0" hangingPunct="1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GB" smtClean="0"/>
              <a:t>Click to edit Master text styles</a:t>
            </a: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2514600" y="975360"/>
            <a:ext cx="4114800" cy="701040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4"/>
          </p:nvPr>
        </p:nvSpPr>
        <p:spPr>
          <a:xfrm>
            <a:off x="2981325" y="273180"/>
            <a:ext cx="3181350" cy="292100"/>
          </a:xfrm>
        </p:spPr>
        <p:txBody>
          <a:bodyPr/>
          <a:lstStyle/>
          <a:p>
            <a:fld id="{D74F0C02-0EF4-4745-9D82-E8D3F59464E3}" type="datetime4">
              <a:rPr lang="en-US" smtClean="0"/>
              <a:pPr/>
              <a:t>October 25, 2015</a:t>
            </a:fld>
            <a:endParaRPr lang="en-US" dirty="0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5"/>
          </p:nvPr>
        </p:nvSpPr>
        <p:spPr>
          <a:xfrm>
            <a:off x="4038600" y="6172200"/>
            <a:ext cx="1066800" cy="304800"/>
          </a:xfrm>
        </p:spPr>
        <p:txBody>
          <a:bodyPr/>
          <a:lstStyle/>
          <a:p>
            <a:fld id="{5744759D-0EFF-4FB2-9CCE-04E00944F0F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6"/>
          </p:nvPr>
        </p:nvSpPr>
        <p:spPr>
          <a:xfrm>
            <a:off x="1447800" y="6486525"/>
            <a:ext cx="6248400" cy="292100"/>
          </a:xfrm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D7A28-FA93-4136-BDC1-BCCB2687E678}" type="datetimeFigureOut">
              <a:rPr lang="en-US" smtClean="0"/>
              <a:pPr/>
              <a:t>25/10/15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2FBC0-13B8-4B1E-B170-BBEED4A77C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/>
          <p:cNvCxnSpPr/>
          <p:nvPr/>
        </p:nvCxnSpPr>
        <p:spPr>
          <a:xfrm rot="5400000">
            <a:off x="4267200" y="3429000"/>
            <a:ext cx="6858000" cy="1588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 bwMode="hidden">
          <a:xfrm>
            <a:off x="0" y="1"/>
            <a:ext cx="76962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629400" cy="5029200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D7A28-FA93-4136-BDC1-BCCB2687E678}" type="datetimeFigureOut">
              <a:rPr lang="en-US" smtClean="0"/>
              <a:pPr/>
              <a:t>25/10/15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2FBC0-13B8-4B1E-B170-BBEED4A77C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39000" y="914401"/>
            <a:ext cx="926980" cy="5029200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 bwMode="hidden">
          <a:xfrm>
            <a:off x="0" y="1335973"/>
            <a:ext cx="9144000" cy="55220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019301"/>
            <a:ext cx="8229600" cy="41173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981325" y="273180"/>
            <a:ext cx="318135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 b="0" cap="all" spc="300" baseline="0">
                <a:solidFill>
                  <a:schemeClr val="tx1"/>
                </a:solidFill>
              </a:defRPr>
            </a:lvl1pPr>
          </a:lstStyle>
          <a:p>
            <a:fld id="{87367800-479D-41B0-B3F2-2DCE95BA1381}" type="datetime4">
              <a:rPr lang="en-US" smtClean="0"/>
              <a:pPr/>
              <a:t>October 25, 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47800" y="6486525"/>
            <a:ext cx="62484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100" b="0" cap="all" spc="300" baseline="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038600" y="6172200"/>
            <a:ext cx="1066800" cy="304800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 anchor="ctr">
            <a:normAutofit/>
          </a:bodyPr>
          <a:lstStyle>
            <a:lvl1pPr algn="ctr">
              <a:defRPr sz="1200" b="1">
                <a:solidFill>
                  <a:schemeClr val="tx1"/>
                </a:solidFill>
              </a:defRPr>
            </a:lvl1pPr>
          </a:lstStyle>
          <a:p>
            <a:fld id="{5744759D-0EFF-4FB2-9CCE-04E00944F0FE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1331436"/>
            <a:ext cx="9144000" cy="1588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14600" y="975360"/>
            <a:ext cx="4114800" cy="701040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210" r:id="rId1"/>
    <p:sldLayoutId id="2147484211" r:id="rId2"/>
    <p:sldLayoutId id="2147484212" r:id="rId3"/>
    <p:sldLayoutId id="2147484213" r:id="rId4"/>
    <p:sldLayoutId id="2147484214" r:id="rId5"/>
    <p:sldLayoutId id="2147484215" r:id="rId6"/>
    <p:sldLayoutId id="2147484216" r:id="rId7"/>
    <p:sldLayoutId id="2147484217" r:id="rId8"/>
    <p:sldLayoutId id="2147484218" r:id="rId9"/>
    <p:sldLayoutId id="2147484219" r:id="rId10"/>
    <p:sldLayoutId id="2147484220" r:id="rId11"/>
  </p:sldLayoutIdLst>
  <p:hf sldNum="0" hdr="0" ftr="0" dt="0"/>
  <p:txStyles>
    <p:titleStyle>
      <a:lvl1pPr algn="ctr" defTabSz="914400" rtl="0" eaLnBrk="1" latinLnBrk="0" hangingPunct="1">
        <a:spcBef>
          <a:spcPts val="400"/>
        </a:spcBef>
        <a:buNone/>
        <a:defRPr sz="1800" b="1" kern="1200" cap="all" spc="0" baseline="0">
          <a:solidFill>
            <a:schemeClr val="bg1">
              <a:lumMod val="75000"/>
              <a:lumOff val="25000"/>
            </a:schemeClr>
          </a:solidFill>
          <a:effectLst/>
          <a:latin typeface="+mj-lt"/>
          <a:ea typeface="+mj-ea"/>
          <a:cs typeface="Tunga" pitchFamily="2"/>
        </a:defRPr>
      </a:lvl1pPr>
    </p:titleStyle>
    <p:bodyStyle>
      <a:lvl1pPr marL="0" indent="0" algn="ctr" defTabSz="914400" rtl="0" eaLnBrk="1" latinLnBrk="0" hangingPunct="1">
        <a:lnSpc>
          <a:spcPct val="100000"/>
        </a:lnSpc>
        <a:spcBef>
          <a:spcPts val="600"/>
        </a:spcBef>
        <a:spcAft>
          <a:spcPts val="0"/>
        </a:spcAft>
        <a:buClr>
          <a:schemeClr val="accent1"/>
        </a:buClr>
        <a:buFontTx/>
        <a:buNone/>
        <a:defRPr sz="2000" b="0" i="0" kern="1200" cap="none" spc="30" baseline="0">
          <a:solidFill>
            <a:schemeClr val="tx1"/>
          </a:solidFill>
          <a:latin typeface="+mn-lt"/>
          <a:ea typeface="+mn-ea"/>
          <a:cs typeface="Tahoma" pitchFamily="34" charset="0"/>
        </a:defRPr>
      </a:lvl1pPr>
      <a:lvl2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800" kern="1200">
          <a:solidFill>
            <a:schemeClr val="tx2"/>
          </a:solidFill>
          <a:latin typeface="+mn-lt"/>
          <a:ea typeface="+mn-ea"/>
          <a:cs typeface="Tahoma" pitchFamily="34" charset="0"/>
        </a:defRPr>
      </a:lvl2pPr>
      <a:lvl3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3pPr>
      <a:lvl4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400" kern="1200">
          <a:solidFill>
            <a:schemeClr val="tx2"/>
          </a:solidFill>
          <a:latin typeface="+mn-lt"/>
          <a:ea typeface="+mn-ea"/>
          <a:cs typeface="Tahoma" pitchFamily="34" charset="0"/>
        </a:defRPr>
      </a:lvl4pPr>
      <a:lvl5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400" kern="1200" baseline="0">
          <a:solidFill>
            <a:schemeClr val="tx1"/>
          </a:solidFill>
          <a:latin typeface="+mn-lt"/>
          <a:ea typeface="+mn-ea"/>
          <a:cs typeface="Tahoma" pitchFamily="34" charset="0"/>
        </a:defRPr>
      </a:lvl5pPr>
      <a:lvl6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png"/><Relationship Id="rId3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6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8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0.gi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Adam-James Laveaux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Stereo Microphone techniques</a:t>
            </a:r>
            <a:endParaRPr lang="en-US" dirty="0"/>
          </a:p>
        </p:txBody>
      </p:sp>
      <p:pic>
        <p:nvPicPr>
          <p:cNvPr id="4" name="Picture 3" descr="Untitled.png"/>
          <p:cNvPicPr>
            <a:picLocks noChangeAspect="1"/>
          </p:cNvPicPr>
          <p:nvPr/>
        </p:nvPicPr>
        <p:blipFill>
          <a:blip r:embed="rId2">
            <a:lum bright="70000" contrast="-70000"/>
            <a:alphaModFix amt="5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100000"/>
                    </a14:imgEffect>
                    <a14:imgEffect>
                      <a14:saturation sat="400000"/>
                    </a14:imgEffect>
                    <a14:imgEffect>
                      <a14:brightnessContrast bright="100000" contrast="2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29" y="5271642"/>
            <a:ext cx="4066032" cy="140208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0"/>
          </a:sp3d>
        </p:spPr>
      </p:pic>
    </p:spTree>
    <p:extLst>
      <p:ext uri="{BB962C8B-B14F-4D97-AF65-F5344CB8AC3E}">
        <p14:creationId xmlns:p14="http://schemas.microsoft.com/office/powerpoint/2010/main" val="21566684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In order to hear width, depth and spaciousness we need to hear in two-channel stereo. </a:t>
            </a:r>
            <a:endParaRPr lang="en-US" sz="2800" dirty="0" smtClean="0"/>
          </a:p>
          <a:p>
            <a:r>
              <a:rPr lang="en-US" sz="2800" dirty="0" smtClean="0"/>
              <a:t>Our </a:t>
            </a:r>
            <a:r>
              <a:rPr lang="en-US" sz="2800" dirty="0"/>
              <a:t>brain uses different cues to detect </a:t>
            </a:r>
            <a:r>
              <a:rPr lang="en-US" sz="2800" dirty="0" smtClean="0"/>
              <a:t>localization:</a:t>
            </a:r>
          </a:p>
          <a:p>
            <a:pPr marL="342900" indent="-342900">
              <a:buFont typeface="Arial"/>
              <a:buChar char="•"/>
            </a:pPr>
            <a:r>
              <a:rPr lang="en-US" sz="2800" dirty="0" smtClean="0"/>
              <a:t>Time</a:t>
            </a:r>
            <a:r>
              <a:rPr lang="en-US" sz="2800" dirty="0"/>
              <a:t>.</a:t>
            </a:r>
            <a:r>
              <a:rPr lang="en-US" sz="2800" dirty="0" smtClean="0"/>
              <a:t> </a:t>
            </a:r>
          </a:p>
          <a:p>
            <a:pPr marL="342900" indent="-342900">
              <a:buFont typeface="Arial"/>
              <a:buChar char="•"/>
            </a:pPr>
            <a:r>
              <a:rPr lang="en-US" sz="2800" dirty="0" smtClean="0"/>
              <a:t>Level.</a:t>
            </a:r>
          </a:p>
          <a:p>
            <a:pPr marL="342900" indent="-342900">
              <a:buFont typeface="Arial"/>
              <a:buChar char="•"/>
            </a:pPr>
            <a:r>
              <a:rPr lang="en-US" sz="2800" dirty="0" smtClean="0"/>
              <a:t>Spectral.</a:t>
            </a:r>
            <a:endParaRPr lang="en-US" sz="28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Stereo recording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21137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4800" dirty="0" smtClean="0"/>
              <a:t>Spaced</a:t>
            </a:r>
          </a:p>
          <a:p>
            <a:pPr marL="342900" indent="-342900">
              <a:buFont typeface="Arial"/>
              <a:buChar char="•"/>
            </a:pPr>
            <a:r>
              <a:rPr lang="en-US" sz="4800" dirty="0" smtClean="0"/>
              <a:t>Near-Coincident</a:t>
            </a:r>
          </a:p>
          <a:p>
            <a:pPr marL="342900" indent="-342900">
              <a:buFont typeface="Arial"/>
              <a:buChar char="•"/>
            </a:pPr>
            <a:r>
              <a:rPr lang="en-US" sz="4800" dirty="0" smtClean="0"/>
              <a:t>Coincident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Types of stereo setups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2351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342900" indent="-342900">
              <a:buFont typeface="Arial"/>
              <a:buChar char="•"/>
            </a:pPr>
            <a:r>
              <a:rPr lang="en-US" dirty="0" smtClean="0"/>
              <a:t>Two spaced </a:t>
            </a:r>
            <a:r>
              <a:rPr lang="en-US" dirty="0"/>
              <a:t>(often omnidirectional) </a:t>
            </a:r>
            <a:r>
              <a:rPr lang="en-US" dirty="0" smtClean="0"/>
              <a:t>microphones.</a:t>
            </a:r>
          </a:p>
          <a:p>
            <a:pPr marL="342900" indent="-342900">
              <a:buFont typeface="Arial"/>
              <a:buChar char="•"/>
            </a:pPr>
            <a:r>
              <a:rPr lang="en-US" dirty="0"/>
              <a:t>O</a:t>
            </a:r>
            <a:r>
              <a:rPr lang="en-US" dirty="0" smtClean="0"/>
              <a:t>ptimal </a:t>
            </a:r>
            <a:r>
              <a:rPr lang="en-US" dirty="0"/>
              <a:t>microphone spacing of between 40 and 60 </a:t>
            </a:r>
            <a:r>
              <a:rPr lang="en-US" dirty="0" smtClean="0"/>
              <a:t>cm.</a:t>
            </a:r>
          </a:p>
          <a:p>
            <a:pPr marL="342900" indent="-342900">
              <a:buFont typeface="Arial"/>
              <a:buChar char="•"/>
            </a:pPr>
            <a:r>
              <a:rPr lang="en-US" dirty="0"/>
              <a:t>A</a:t>
            </a:r>
            <a:r>
              <a:rPr lang="en-US" dirty="0" smtClean="0"/>
              <a:t>n </a:t>
            </a:r>
            <a:r>
              <a:rPr lang="en-US" dirty="0"/>
              <a:t>increase in microphone spacing will decrease the system's ability to reproduce the signals from sound-sources positioned directly between the </a:t>
            </a:r>
            <a:r>
              <a:rPr lang="en-US" dirty="0" smtClean="0"/>
              <a:t>microphones.</a:t>
            </a:r>
          </a:p>
          <a:p>
            <a:pPr marL="342900" indent="-342900">
              <a:buFont typeface="Arial"/>
              <a:buChar char="•"/>
            </a:pPr>
            <a:r>
              <a:rPr lang="en-US" dirty="0" smtClean="0"/>
              <a:t>Low mono-compatibility.</a:t>
            </a:r>
            <a:endParaRPr lang="en-US" dirty="0"/>
          </a:p>
        </p:txBody>
      </p:sp>
      <p:pic>
        <p:nvPicPr>
          <p:cNvPr id="5" name="Content Placeholder 4" descr="DPA Stereo setup.jpg"/>
          <p:cNvPicPr>
            <a:picLocks noGrp="1" noChangeAspect="1"/>
          </p:cNvPicPr>
          <p:nvPr>
            <p:ph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3435" b="-33435"/>
          <a:stretch>
            <a:fillRect/>
          </a:stretch>
        </p:blipFill>
        <p:spPr>
          <a:xfrm>
            <a:off x="4664075" y="2020888"/>
            <a:ext cx="4022725" cy="4005262"/>
          </a:xfr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Spaced</a:t>
            </a:r>
            <a:br>
              <a:rPr lang="en-US" dirty="0" smtClean="0"/>
            </a:br>
            <a:r>
              <a:rPr lang="en-US" i="1" dirty="0" smtClean="0"/>
              <a:t>A-B Stereo</a:t>
            </a:r>
            <a:endParaRPr lang="en-US" i="1" dirty="0"/>
          </a:p>
        </p:txBody>
      </p:sp>
      <p:sp>
        <p:nvSpPr>
          <p:cNvPr id="6" name="Rectangle 5"/>
          <p:cNvSpPr/>
          <p:nvPr/>
        </p:nvSpPr>
        <p:spPr>
          <a:xfrm>
            <a:off x="5830204" y="6026150"/>
            <a:ext cx="28565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(Dpamicrophones.com, 2015)</a:t>
            </a:r>
          </a:p>
        </p:txBody>
      </p:sp>
    </p:spTree>
    <p:extLst>
      <p:ext uri="{BB962C8B-B14F-4D97-AF65-F5344CB8AC3E}">
        <p14:creationId xmlns:p14="http://schemas.microsoft.com/office/powerpoint/2010/main" val="9013067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pPr marL="342900" indent="-342900">
              <a:buFont typeface="Arial"/>
              <a:buChar char="•"/>
            </a:pPr>
            <a:r>
              <a:rPr lang="en-US" dirty="0" smtClean="0"/>
              <a:t>3 omnis in a triangle.</a:t>
            </a:r>
          </a:p>
          <a:p>
            <a:pPr marL="342900" indent="-342900">
              <a:buFont typeface="Arial"/>
              <a:buChar char="•"/>
            </a:pPr>
            <a:r>
              <a:rPr lang="en-US" dirty="0"/>
              <a:t>The two outside microphones are so far apart that a "hole in the middle" will occur without adding the centre mic</a:t>
            </a:r>
            <a:r>
              <a:rPr lang="en-US" dirty="0" smtClean="0"/>
              <a:t>.</a:t>
            </a:r>
          </a:p>
          <a:p>
            <a:pPr marL="342900" indent="-342900">
              <a:buFont typeface="Arial"/>
              <a:buChar char="•"/>
            </a:pPr>
            <a:r>
              <a:rPr lang="en-US" dirty="0"/>
              <a:t>The centre mic should be mixed in to fill up this </a:t>
            </a:r>
            <a:r>
              <a:rPr lang="en-US" dirty="0" smtClean="0"/>
              <a:t>hole.</a:t>
            </a:r>
          </a:p>
          <a:p>
            <a:pPr marL="342900" indent="-342900">
              <a:buFont typeface="Arial"/>
              <a:buChar char="•"/>
            </a:pPr>
            <a:r>
              <a:rPr lang="en-US" dirty="0"/>
              <a:t>Outer distances are seen from 60 cm to 120 cm</a:t>
            </a:r>
            <a:r>
              <a:rPr lang="en-US" dirty="0" smtClean="0"/>
              <a:t>.</a:t>
            </a:r>
          </a:p>
          <a:p>
            <a:pPr marL="342900" indent="-342900">
              <a:buFont typeface="Arial"/>
              <a:buChar char="•"/>
            </a:pPr>
            <a:r>
              <a:rPr lang="en-US" dirty="0"/>
              <a:t>The third, in the centre, can be slightly lower than and in front of the outside pair.</a:t>
            </a:r>
            <a:endParaRPr lang="en-US" dirty="0"/>
          </a:p>
        </p:txBody>
      </p:sp>
      <p:pic>
        <p:nvPicPr>
          <p:cNvPr id="5" name="Content Placeholder 4" descr="decca-tree.jpg"/>
          <p:cNvPicPr>
            <a:picLocks noGrp="1" noChangeAspect="1"/>
          </p:cNvPicPr>
          <p:nvPr>
            <p:ph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1437" b="-11437"/>
          <a:stretch>
            <a:fillRect/>
          </a:stretch>
        </p:blipFill>
        <p:spPr>
          <a:xfrm>
            <a:off x="4664075" y="2020888"/>
            <a:ext cx="4022725" cy="4005262"/>
          </a:xfr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Spaced</a:t>
            </a:r>
            <a:br>
              <a:rPr lang="en-US" dirty="0" smtClean="0"/>
            </a:br>
            <a:r>
              <a:rPr lang="en-US" i="1" dirty="0" smtClean="0"/>
              <a:t>Decca Tree</a:t>
            </a:r>
            <a:endParaRPr lang="en-US" i="1" dirty="0"/>
          </a:p>
        </p:txBody>
      </p:sp>
      <p:sp>
        <p:nvSpPr>
          <p:cNvPr id="6" name="Rectangle 5"/>
          <p:cNvSpPr/>
          <p:nvPr/>
        </p:nvSpPr>
        <p:spPr>
          <a:xfrm>
            <a:off x="5830204" y="6025896"/>
            <a:ext cx="28565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(Dpamicrophones.com, 2015)</a:t>
            </a:r>
          </a:p>
        </p:txBody>
      </p:sp>
    </p:spTree>
    <p:extLst>
      <p:ext uri="{BB962C8B-B14F-4D97-AF65-F5344CB8AC3E}">
        <p14:creationId xmlns:p14="http://schemas.microsoft.com/office/powerpoint/2010/main" val="22900540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pPr marL="342900" indent="-342900">
              <a:buFont typeface="Arial"/>
              <a:buChar char="•"/>
            </a:pPr>
            <a:r>
              <a:rPr lang="en-US" dirty="0"/>
              <a:t>When placed between the two microphones in a spaced stereo set-up like A-B </a:t>
            </a:r>
            <a:r>
              <a:rPr lang="en-US" dirty="0" smtClean="0"/>
              <a:t>stereo</a:t>
            </a:r>
            <a:r>
              <a:rPr lang="en-US" dirty="0"/>
              <a:t>,</a:t>
            </a:r>
            <a:r>
              <a:rPr lang="en-US" dirty="0" smtClean="0"/>
              <a:t> the </a:t>
            </a:r>
            <a:r>
              <a:rPr lang="en-US" dirty="0"/>
              <a:t>shadow effect from the baffle will have a positive influence on the attenuation of off-axis sound sources and thereby enhancing the channel separation</a:t>
            </a:r>
            <a:r>
              <a:rPr lang="en-US" dirty="0" smtClean="0"/>
              <a:t>.</a:t>
            </a:r>
          </a:p>
          <a:p>
            <a:pPr marL="342900" indent="-342900">
              <a:buFont typeface="Arial"/>
              <a:buChar char="•"/>
            </a:pPr>
            <a:r>
              <a:rPr lang="en-US" dirty="0" smtClean="0"/>
              <a:t>Most common form is the Jecklin Disc.</a:t>
            </a:r>
          </a:p>
          <a:p>
            <a:pPr marL="342900" indent="-342900">
              <a:buFont typeface="Arial"/>
              <a:buChar char="•"/>
            </a:pPr>
            <a:r>
              <a:rPr lang="en-US" dirty="0" smtClean="0"/>
              <a:t>Baffle should be made </a:t>
            </a:r>
            <a:r>
              <a:rPr lang="en-US" dirty="0"/>
              <a:t>from an acoustic absorbent and non-reflective </a:t>
            </a:r>
            <a:r>
              <a:rPr lang="en-US" dirty="0" smtClean="0"/>
              <a:t>material.</a:t>
            </a:r>
            <a:endParaRPr lang="en-US" dirty="0"/>
          </a:p>
        </p:txBody>
      </p:sp>
      <p:pic>
        <p:nvPicPr>
          <p:cNvPr id="5" name="Content Placeholder 4" descr="DM00582.jpg"/>
          <p:cNvPicPr>
            <a:picLocks noGrp="1" noChangeAspect="1"/>
          </p:cNvPicPr>
          <p:nvPr>
            <p:ph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3920" b="-23920"/>
          <a:stretch>
            <a:fillRect/>
          </a:stretch>
        </p:blipFill>
        <p:spPr/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Spaced</a:t>
            </a:r>
            <a:br>
              <a:rPr lang="en-US" dirty="0" smtClean="0"/>
            </a:br>
            <a:r>
              <a:rPr lang="en-US" i="1" dirty="0" smtClean="0"/>
              <a:t>Baffled Stereo (</a:t>
            </a:r>
            <a:r>
              <a:rPr lang="en-US" i="1" dirty="0"/>
              <a:t>J</a:t>
            </a:r>
            <a:r>
              <a:rPr lang="en-US" i="1" dirty="0" smtClean="0"/>
              <a:t>ecklin)</a:t>
            </a:r>
            <a:endParaRPr lang="en-US" i="1" dirty="0"/>
          </a:p>
        </p:txBody>
      </p:sp>
      <p:sp>
        <p:nvSpPr>
          <p:cNvPr id="6" name="Rectangle 5"/>
          <p:cNvSpPr/>
          <p:nvPr/>
        </p:nvSpPr>
        <p:spPr>
          <a:xfrm>
            <a:off x="5830204" y="6025896"/>
            <a:ext cx="28565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(Dpamicrophones.com, 2015)</a:t>
            </a:r>
          </a:p>
        </p:txBody>
      </p:sp>
    </p:spTree>
    <p:extLst>
      <p:ext uri="{BB962C8B-B14F-4D97-AF65-F5344CB8AC3E}">
        <p14:creationId xmlns:p14="http://schemas.microsoft.com/office/powerpoint/2010/main" val="4398895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342900" indent="-342900">
              <a:buFont typeface="Arial"/>
              <a:buChar char="•"/>
            </a:pPr>
            <a:r>
              <a:rPr lang="en-US" dirty="0" smtClean="0"/>
              <a:t>Two cardioid </a:t>
            </a:r>
            <a:r>
              <a:rPr lang="en-US" dirty="0"/>
              <a:t>microphones with a spacing of 17 cm between the microphone diaphragms, and with an 110° angle between the capsules</a:t>
            </a:r>
            <a:r>
              <a:rPr lang="en-US" dirty="0" smtClean="0"/>
              <a:t>.</a:t>
            </a:r>
          </a:p>
          <a:p>
            <a:pPr marL="342900" indent="-342900">
              <a:buFont typeface="Arial"/>
              <a:buChar char="•"/>
            </a:pPr>
            <a:r>
              <a:rPr lang="en-US" dirty="0"/>
              <a:t>The spacing of the microphones emulates the distance between the human </a:t>
            </a:r>
            <a:r>
              <a:rPr lang="en-US" dirty="0" smtClean="0"/>
              <a:t>ears.</a:t>
            </a:r>
          </a:p>
          <a:p>
            <a:pPr marL="342900" indent="-342900">
              <a:buFont typeface="Arial"/>
              <a:buChar char="•"/>
            </a:pPr>
            <a:r>
              <a:rPr lang="en-US" dirty="0"/>
              <a:t>T</a:t>
            </a:r>
            <a:r>
              <a:rPr lang="en-US" dirty="0" smtClean="0"/>
              <a:t>he </a:t>
            </a:r>
            <a:r>
              <a:rPr lang="en-US" dirty="0"/>
              <a:t>angle between the two directional microphones emulates the shadow effect of the human head. </a:t>
            </a:r>
          </a:p>
          <a:p>
            <a:pPr marL="342900" indent="-342900">
              <a:buFont typeface="Arial"/>
              <a:buChar char="•"/>
            </a:pPr>
            <a:endParaRPr lang="en-US" dirty="0" smtClean="0"/>
          </a:p>
          <a:p>
            <a:pPr marL="342900" indent="-342900">
              <a:buFont typeface="Arial"/>
              <a:buChar char="•"/>
            </a:pP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4075" y="2270760"/>
            <a:ext cx="4022725" cy="3505517"/>
          </a:xfr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Near Coincident</a:t>
            </a:r>
            <a:br>
              <a:rPr lang="en-US" dirty="0" smtClean="0"/>
            </a:br>
            <a:r>
              <a:rPr lang="en-US" i="1" dirty="0" smtClean="0"/>
              <a:t>ORTF</a:t>
            </a:r>
            <a:endParaRPr lang="en-US" i="1" dirty="0"/>
          </a:p>
        </p:txBody>
      </p:sp>
      <p:sp>
        <p:nvSpPr>
          <p:cNvPr id="6" name="Rectangle 5"/>
          <p:cNvSpPr/>
          <p:nvPr/>
        </p:nvSpPr>
        <p:spPr>
          <a:xfrm>
            <a:off x="5830204" y="6025896"/>
            <a:ext cx="28565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(Dpamicrophones.com, 2015)</a:t>
            </a:r>
          </a:p>
        </p:txBody>
      </p:sp>
    </p:spTree>
    <p:extLst>
      <p:ext uri="{BB962C8B-B14F-4D97-AF65-F5344CB8AC3E}">
        <p14:creationId xmlns:p14="http://schemas.microsoft.com/office/powerpoint/2010/main" val="21121196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342900" indent="-342900">
              <a:buFont typeface="Arial"/>
              <a:buChar char="•"/>
            </a:pPr>
            <a:r>
              <a:rPr lang="en-US" dirty="0"/>
              <a:t>T</a:t>
            </a:r>
            <a:r>
              <a:rPr lang="en-US" dirty="0" smtClean="0"/>
              <a:t>wo </a:t>
            </a:r>
            <a:r>
              <a:rPr lang="en-US" dirty="0"/>
              <a:t>cardioid microphones spaced 30 cm apart and angled at 90° to create a stereo </a:t>
            </a:r>
            <a:r>
              <a:rPr lang="en-US" dirty="0" smtClean="0"/>
              <a:t>image.</a:t>
            </a:r>
          </a:p>
          <a:p>
            <a:pPr marL="342900" indent="-342900">
              <a:buFont typeface="Arial"/>
              <a:buChar char="•"/>
            </a:pPr>
            <a:r>
              <a:rPr lang="en-US" dirty="0"/>
              <a:t>If used at larger distances to the sound source the NOS stereo technique will </a:t>
            </a:r>
            <a:r>
              <a:rPr lang="en-US" dirty="0" smtClean="0"/>
              <a:t>lose </a:t>
            </a:r>
            <a:r>
              <a:rPr lang="en-US" dirty="0"/>
              <a:t>the low </a:t>
            </a:r>
            <a:r>
              <a:rPr lang="en-US" dirty="0" smtClean="0"/>
              <a:t>frequencies.</a:t>
            </a:r>
          </a:p>
          <a:p>
            <a:pPr marL="342900" indent="-342900">
              <a:buFont typeface="Arial"/>
              <a:buChar char="•"/>
            </a:pPr>
            <a:r>
              <a:rPr lang="en-US" dirty="0" smtClean="0"/>
              <a:t>More </a:t>
            </a:r>
            <a:r>
              <a:rPr lang="en-US" dirty="0"/>
              <a:t>useful at shorter distances, for example on piano, small ensembles or used for creating stereo on a instrument section in a classical orchestra. </a:t>
            </a:r>
            <a:endParaRPr lang="en-US" dirty="0" smtClean="0"/>
          </a:p>
        </p:txBody>
      </p:sp>
      <p:pic>
        <p:nvPicPr>
          <p:cNvPr id="5" name="Content Placeholder 4" descr="2000px-NOS-Stereo.png"/>
          <p:cNvPicPr>
            <a:picLocks noGrp="1" noChangeAspect="1"/>
          </p:cNvPicPr>
          <p:nvPr>
            <p:ph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56716" b="-56716"/>
          <a:stretch>
            <a:fillRect/>
          </a:stretch>
        </p:blipFill>
        <p:spPr>
          <a:xfrm>
            <a:off x="4664075" y="2020888"/>
            <a:ext cx="4022725" cy="4005262"/>
          </a:xfrm>
          <a:solidFill>
            <a:schemeClr val="tx1"/>
          </a:solidFill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Near Coincident</a:t>
            </a:r>
            <a:br>
              <a:rPr lang="en-US" dirty="0" smtClean="0"/>
            </a:br>
            <a:r>
              <a:rPr lang="en-US" i="1" dirty="0" smtClean="0"/>
              <a:t>NOS Stereo</a:t>
            </a:r>
            <a:endParaRPr lang="en-US" i="1" dirty="0"/>
          </a:p>
        </p:txBody>
      </p:sp>
      <p:sp>
        <p:nvSpPr>
          <p:cNvPr id="6" name="Rectangle 5"/>
          <p:cNvSpPr/>
          <p:nvPr/>
        </p:nvSpPr>
        <p:spPr>
          <a:xfrm>
            <a:off x="5830204" y="6036966"/>
            <a:ext cx="28565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(Dpamicrophones.com, 2015)</a:t>
            </a:r>
          </a:p>
        </p:txBody>
      </p:sp>
    </p:spTree>
    <p:extLst>
      <p:ext uri="{BB962C8B-B14F-4D97-AF65-F5344CB8AC3E}">
        <p14:creationId xmlns:p14="http://schemas.microsoft.com/office/powerpoint/2010/main" val="32011606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pPr marL="342900" indent="-342900">
              <a:buFont typeface="Arial"/>
              <a:buChar char="•"/>
            </a:pPr>
            <a:r>
              <a:rPr lang="en-US" dirty="0"/>
              <a:t>Two microphones </a:t>
            </a:r>
            <a:r>
              <a:rPr lang="en-US" dirty="0" smtClean="0"/>
              <a:t>(cardioids</a:t>
            </a:r>
            <a:r>
              <a:rPr lang="en-US" dirty="0"/>
              <a:t>) in the same point (coincident) and angled to create the stereo </a:t>
            </a:r>
            <a:r>
              <a:rPr lang="en-US" dirty="0" smtClean="0"/>
              <a:t>image.</a:t>
            </a:r>
          </a:p>
          <a:p>
            <a:pPr marL="342900" indent="-342900">
              <a:buFont typeface="Arial"/>
              <a:buChar char="•"/>
            </a:pPr>
            <a:r>
              <a:rPr lang="en-US" dirty="0" smtClean="0"/>
              <a:t>Angled at </a:t>
            </a:r>
            <a:r>
              <a:rPr lang="en-US" dirty="0"/>
              <a:t>typically 90° </a:t>
            </a:r>
            <a:endParaRPr lang="en-US" dirty="0" smtClean="0"/>
          </a:p>
          <a:p>
            <a:pPr marL="342900" indent="-342900">
              <a:buFont typeface="Arial"/>
              <a:buChar char="•"/>
            </a:pPr>
            <a:r>
              <a:rPr lang="en-US" dirty="0"/>
              <a:t>XY stereo is a difference-in-level stereo</a:t>
            </a:r>
            <a:r>
              <a:rPr lang="en-US" dirty="0" smtClean="0"/>
              <a:t>.</a:t>
            </a:r>
          </a:p>
          <a:p>
            <a:pPr marL="342900" indent="-342900">
              <a:buFont typeface="Arial"/>
              <a:buChar char="•"/>
            </a:pPr>
            <a:r>
              <a:rPr lang="en-US" dirty="0"/>
              <a:t>Opening angles of 120° to 135° or even up to 180° between the capsules are also seen, which will change the recording angle and stereo spread</a:t>
            </a:r>
            <a:r>
              <a:rPr lang="en-US" dirty="0" smtClean="0"/>
              <a:t>.</a:t>
            </a:r>
          </a:p>
          <a:p>
            <a:pPr marL="342900" indent="-342900">
              <a:buFont typeface="Arial"/>
              <a:buChar char="•"/>
            </a:pPr>
            <a:r>
              <a:rPr lang="en-US" dirty="0"/>
              <a:t>O</a:t>
            </a:r>
            <a:r>
              <a:rPr lang="en-US" dirty="0" smtClean="0"/>
              <a:t>ften </a:t>
            </a:r>
            <a:r>
              <a:rPr lang="en-US" dirty="0"/>
              <a:t>a close-miking application choice. </a:t>
            </a:r>
            <a:endParaRPr lang="en-US" dirty="0"/>
          </a:p>
        </p:txBody>
      </p:sp>
      <p:pic>
        <p:nvPicPr>
          <p:cNvPr id="5" name="Content Placeholder 4" descr="xy_stereo.jpg"/>
          <p:cNvPicPr>
            <a:picLocks noGrp="1" noChangeAspect="1"/>
          </p:cNvPicPr>
          <p:nvPr>
            <p:ph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1996" b="-11996"/>
          <a:stretch>
            <a:fillRect/>
          </a:stretch>
        </p:blipFill>
        <p:spPr/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Coincident</a:t>
            </a:r>
            <a:br>
              <a:rPr lang="en-US" dirty="0" smtClean="0"/>
            </a:br>
            <a:r>
              <a:rPr lang="en-US" i="1" dirty="0" smtClean="0"/>
              <a:t>XY Stereo</a:t>
            </a:r>
            <a:endParaRPr lang="en-US" i="1" dirty="0"/>
          </a:p>
        </p:txBody>
      </p:sp>
      <p:sp>
        <p:nvSpPr>
          <p:cNvPr id="6" name="Rectangle 5"/>
          <p:cNvSpPr/>
          <p:nvPr/>
        </p:nvSpPr>
        <p:spPr>
          <a:xfrm>
            <a:off x="5830204" y="6025896"/>
            <a:ext cx="28565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(Dpamicrophones.com, 2015)</a:t>
            </a:r>
          </a:p>
        </p:txBody>
      </p:sp>
    </p:spTree>
    <p:extLst>
      <p:ext uri="{BB962C8B-B14F-4D97-AF65-F5344CB8AC3E}">
        <p14:creationId xmlns:p14="http://schemas.microsoft.com/office/powerpoint/2010/main" val="3132551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342900" indent="-342900">
              <a:buFont typeface="Arial"/>
              <a:buChar char="•"/>
            </a:pPr>
            <a:r>
              <a:rPr lang="en-US" dirty="0"/>
              <a:t>Two bi-directional microphones placed in the same point and angled 90° creating the stereo </a:t>
            </a:r>
            <a:r>
              <a:rPr lang="en-US" dirty="0" smtClean="0"/>
              <a:t>image.</a:t>
            </a:r>
          </a:p>
          <a:p>
            <a:pPr marL="342900" indent="-342900">
              <a:buFont typeface="Arial"/>
              <a:buChar char="•"/>
            </a:pPr>
            <a:r>
              <a:rPr lang="en-US" dirty="0"/>
              <a:t>It has a higher channel separation than the XY </a:t>
            </a:r>
            <a:r>
              <a:rPr lang="en-US" dirty="0" smtClean="0"/>
              <a:t>stereo</a:t>
            </a:r>
          </a:p>
          <a:p>
            <a:pPr marL="342900" indent="-342900">
              <a:buFont typeface="Arial"/>
              <a:buChar char="•"/>
            </a:pPr>
            <a:r>
              <a:rPr lang="en-US" dirty="0"/>
              <a:t>H</a:t>
            </a:r>
            <a:r>
              <a:rPr lang="en-US" dirty="0" smtClean="0"/>
              <a:t>as </a:t>
            </a:r>
            <a:r>
              <a:rPr lang="en-US" dirty="0"/>
              <a:t>the disadvantage, that sound sources located behind the stereo pair also will be picked up and even be reproduced with inverted phase</a:t>
            </a:r>
            <a:r>
              <a:rPr lang="en-US" dirty="0" smtClean="0"/>
              <a:t>.</a:t>
            </a:r>
          </a:p>
        </p:txBody>
      </p:sp>
      <p:pic>
        <p:nvPicPr>
          <p:cNvPr id="5" name="Content Placeholder 4" descr="Blumlein_-Stereo.png"/>
          <p:cNvPicPr>
            <a:picLocks noGrp="1" noChangeAspect="1"/>
          </p:cNvPicPr>
          <p:nvPr>
            <p:ph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333" b="-1333"/>
          <a:stretch>
            <a:fillRect/>
          </a:stretch>
        </p:blipFill>
        <p:spPr/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Coincident</a:t>
            </a:r>
            <a:br>
              <a:rPr lang="en-US" dirty="0" smtClean="0"/>
            </a:br>
            <a:r>
              <a:rPr lang="en-US" i="1" dirty="0" smtClean="0"/>
              <a:t>Blumlein Pair</a:t>
            </a:r>
            <a:endParaRPr lang="en-US" i="1" dirty="0"/>
          </a:p>
        </p:txBody>
      </p:sp>
      <p:sp>
        <p:nvSpPr>
          <p:cNvPr id="6" name="Rectangle 5"/>
          <p:cNvSpPr/>
          <p:nvPr/>
        </p:nvSpPr>
        <p:spPr>
          <a:xfrm>
            <a:off x="5830204" y="6060227"/>
            <a:ext cx="28565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(Dpamicrophones.com, 2015)</a:t>
            </a:r>
          </a:p>
        </p:txBody>
      </p:sp>
    </p:spTree>
    <p:extLst>
      <p:ext uri="{BB962C8B-B14F-4D97-AF65-F5344CB8AC3E}">
        <p14:creationId xmlns:p14="http://schemas.microsoft.com/office/powerpoint/2010/main" val="22182361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342900" indent="-342900">
              <a:buFont typeface="Arial"/>
              <a:buChar char="•"/>
            </a:pPr>
            <a:r>
              <a:rPr lang="en-US" dirty="0"/>
              <a:t>One cardioid microphone and one bi-directional microphone in the same point and angled 90° creating a stereo </a:t>
            </a:r>
            <a:r>
              <a:rPr lang="en-US" dirty="0" smtClean="0"/>
              <a:t>image.</a:t>
            </a:r>
          </a:p>
          <a:p>
            <a:pPr marL="342900" indent="-342900">
              <a:buFont typeface="Arial"/>
              <a:buChar char="•"/>
            </a:pPr>
            <a:r>
              <a:rPr lang="en-US" dirty="0"/>
              <a:t>M means Mid mic and S means Side mic</a:t>
            </a:r>
            <a:r>
              <a:rPr lang="en-US" dirty="0" smtClean="0"/>
              <a:t>.</a:t>
            </a:r>
            <a:endParaRPr lang="en-US" dirty="0"/>
          </a:p>
          <a:p>
            <a:pPr marL="342900" indent="-342900">
              <a:buFont typeface="Arial"/>
              <a:buChar char="•"/>
            </a:pPr>
            <a:r>
              <a:rPr lang="en-US" dirty="0"/>
              <a:t>W</a:t>
            </a:r>
            <a:r>
              <a:rPr lang="en-US" dirty="0" smtClean="0"/>
              <a:t>ell </a:t>
            </a:r>
            <a:r>
              <a:rPr lang="en-US" dirty="0"/>
              <a:t>suited for stereo recordings where a good mono-compatibility is </a:t>
            </a:r>
            <a:r>
              <a:rPr lang="en-US" dirty="0" smtClean="0"/>
              <a:t>needed</a:t>
            </a:r>
          </a:p>
          <a:p>
            <a:pPr marL="342900" indent="-342900">
              <a:buFont typeface="Arial"/>
              <a:buChar char="•"/>
            </a:pPr>
            <a:r>
              <a:rPr lang="en-US" dirty="0" smtClean="0"/>
              <a:t>Requires an inverted copy of the Side mic in order to achieve the stereo image.</a:t>
            </a:r>
          </a:p>
        </p:txBody>
      </p:sp>
      <p:pic>
        <p:nvPicPr>
          <p:cNvPr id="5" name="Content Placeholder 4" descr="basics_diagram.gif"/>
          <p:cNvPicPr>
            <a:picLocks noGrp="1" noChangeAspect="1"/>
          </p:cNvPicPr>
          <p:nvPr>
            <p:ph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6259" b="-6259"/>
          <a:stretch>
            <a:fillRect/>
          </a:stretch>
        </p:blipFill>
        <p:spPr/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Coincident</a:t>
            </a:r>
            <a:br>
              <a:rPr lang="en-US" dirty="0" smtClean="0"/>
            </a:br>
            <a:r>
              <a:rPr lang="en-US" i="1" dirty="0" smtClean="0"/>
              <a:t>M-S Stereo (Mid-Side)</a:t>
            </a:r>
            <a:endParaRPr lang="en-US" i="1" dirty="0"/>
          </a:p>
        </p:txBody>
      </p:sp>
      <p:sp>
        <p:nvSpPr>
          <p:cNvPr id="6" name="Rectangle 5"/>
          <p:cNvSpPr/>
          <p:nvPr/>
        </p:nvSpPr>
        <p:spPr>
          <a:xfrm>
            <a:off x="5830204" y="6048469"/>
            <a:ext cx="28565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(Dpamicrophones.com, 2015)</a:t>
            </a:r>
          </a:p>
        </p:txBody>
      </p:sp>
    </p:spTree>
    <p:extLst>
      <p:ext uri="{BB962C8B-B14F-4D97-AF65-F5344CB8AC3E}">
        <p14:creationId xmlns:p14="http://schemas.microsoft.com/office/powerpoint/2010/main" val="33039776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702248170"/>
              </p:ext>
            </p:extLst>
          </p:nvPr>
        </p:nvGraphicFramePr>
        <p:xfrm>
          <a:off x="457200" y="2020888"/>
          <a:ext cx="8229600" cy="34584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85988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Spaced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Near-Coincident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Coincident</a:t>
                      </a:r>
                      <a:endParaRPr lang="en-US" dirty="0"/>
                    </a:p>
                  </a:txBody>
                  <a:tcPr anchor="ctr"/>
                </a:tc>
              </a:tr>
              <a:tr h="88882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A-B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ORTF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X-Y</a:t>
                      </a:r>
                      <a:endParaRPr lang="en-US" dirty="0"/>
                    </a:p>
                  </a:txBody>
                  <a:tcPr anchor="ctr"/>
                </a:tc>
              </a:tr>
              <a:tr h="792605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Decca Tree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NOS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Blumlein</a:t>
                      </a:r>
                      <a:r>
                        <a:rPr lang="en-US" baseline="0" dirty="0" smtClean="0"/>
                        <a:t> Pair</a:t>
                      </a:r>
                      <a:endParaRPr lang="en-US" dirty="0"/>
                    </a:p>
                  </a:txBody>
                  <a:tcPr anchor="ctr"/>
                </a:tc>
              </a:tr>
              <a:tr h="91714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Baffled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DIN </a:t>
                      </a:r>
                    </a:p>
                    <a:p>
                      <a:pPr algn="ctr"/>
                      <a:r>
                        <a:rPr lang="en-US" sz="1400" dirty="0" smtClean="0"/>
                        <a:t>(Similar to NOS)</a:t>
                      </a:r>
                      <a:endParaRPr 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MS (Mid-Side)</a:t>
                      </a:r>
                      <a:endParaRPr lang="en-US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457200" y="5681341"/>
            <a:ext cx="8229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1200" dirty="0"/>
              <a:t>Dpamicrophones.com, (2015). DPA Microphones :: Microphone University: Stereo Techniques. [online] Available at: http://www.dpamicrophones.com/en/Mic-University/StereoTechniques.aspx [Accessed 25 Oct. 2015].</a:t>
            </a:r>
          </a:p>
        </p:txBody>
      </p:sp>
    </p:spTree>
    <p:extLst>
      <p:ext uri="{BB962C8B-B14F-4D97-AF65-F5344CB8AC3E}">
        <p14:creationId xmlns:p14="http://schemas.microsoft.com/office/powerpoint/2010/main" val="85100371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lack Tie">
  <a:themeElements>
    <a:clrScheme name="BlackTie">
      <a:dk1>
        <a:srgbClr val="000000"/>
      </a:dk1>
      <a:lt1>
        <a:srgbClr val="FFFFFF"/>
      </a:lt1>
      <a:dk2>
        <a:srgbClr val="46464A"/>
      </a:dk2>
      <a:lt2>
        <a:srgbClr val="E3DCCF"/>
      </a:lt2>
      <a:accent1>
        <a:srgbClr val="6F6F74"/>
      </a:accent1>
      <a:accent2>
        <a:srgbClr val="A7B789"/>
      </a:accent2>
      <a:accent3>
        <a:srgbClr val="BEAE98"/>
      </a:accent3>
      <a:accent4>
        <a:srgbClr val="92A9B9"/>
      </a:accent4>
      <a:accent5>
        <a:srgbClr val="9C8265"/>
      </a:accent5>
      <a:accent6>
        <a:srgbClr val="8D6974"/>
      </a:accent6>
      <a:hlink>
        <a:srgbClr val="67AABF"/>
      </a:hlink>
      <a:folHlink>
        <a:srgbClr val="B1B5AB"/>
      </a:folHlink>
    </a:clrScheme>
    <a:fontScheme name="BlackTie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20000"/>
              </a:schemeClr>
            </a:duotone>
          </a:blip>
          <a:stretch/>
        </a:blip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30000"/>
                <a:satMod val="255000"/>
              </a:schemeClr>
            </a:gs>
          </a:gsLst>
          <a:path path="circle">
            <a:fillToRect l="50000" t="-80000" r="50000" b="18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Black Tie.thmx</Template>
  <TotalTime>59</TotalTime>
  <Words>672</Words>
  <Application>Microsoft Macintosh PowerPoint</Application>
  <PresentationFormat>On-screen Show (4:3)</PresentationFormat>
  <Paragraphs>73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Black Tie</vt:lpstr>
      <vt:lpstr>Stereo Microphone techniques</vt:lpstr>
      <vt:lpstr>Stereo recording</vt:lpstr>
      <vt:lpstr>Types of stereo setups</vt:lpstr>
      <vt:lpstr>Spaced A-B Stereo</vt:lpstr>
      <vt:lpstr>Spaced Decca Tree</vt:lpstr>
      <vt:lpstr>Spaced Baffled Stereo (Jecklin)</vt:lpstr>
      <vt:lpstr>Near Coincident ORTF</vt:lpstr>
      <vt:lpstr>Near Coincident NOS Stereo</vt:lpstr>
      <vt:lpstr>Coincident XY Stereo</vt:lpstr>
      <vt:lpstr>Coincident Blumlein Pair</vt:lpstr>
      <vt:lpstr>Coincident M-S Stereo (Mid-Side)</vt:lpstr>
      <vt:lpstr>Summary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Stereo Microphone techniques</dc:title>
  <dc:creator>AJ</dc:creator>
  <cp:lastModifiedBy>AJ</cp:lastModifiedBy>
  <cp:revision>9</cp:revision>
  <dcterms:created xsi:type="dcterms:W3CDTF">2015-10-25T16:24:38Z</dcterms:created>
  <dcterms:modified xsi:type="dcterms:W3CDTF">2015-10-25T17:23:44Z</dcterms:modified>
</cp:coreProperties>
</file>