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1" r:id="rId1"/>
  </p:sldMasterIdLst>
  <p:notesMasterIdLst>
    <p:notesMasterId r:id="rId32"/>
  </p:notesMasterIdLst>
  <p:sldIdLst>
    <p:sldId id="256" r:id="rId2"/>
    <p:sldId id="453" r:id="rId3"/>
    <p:sldId id="454" r:id="rId4"/>
    <p:sldId id="455" r:id="rId5"/>
    <p:sldId id="465" r:id="rId6"/>
    <p:sldId id="456" r:id="rId7"/>
    <p:sldId id="457" r:id="rId8"/>
    <p:sldId id="467" r:id="rId9"/>
    <p:sldId id="468" r:id="rId10"/>
    <p:sldId id="458" r:id="rId11"/>
    <p:sldId id="466" r:id="rId12"/>
    <p:sldId id="488" r:id="rId13"/>
    <p:sldId id="469" r:id="rId14"/>
    <p:sldId id="470" r:id="rId15"/>
    <p:sldId id="471" r:id="rId16"/>
    <p:sldId id="473" r:id="rId17"/>
    <p:sldId id="472" r:id="rId18"/>
    <p:sldId id="474" r:id="rId19"/>
    <p:sldId id="475" r:id="rId20"/>
    <p:sldId id="487" r:id="rId21"/>
    <p:sldId id="477" r:id="rId22"/>
    <p:sldId id="478" r:id="rId23"/>
    <p:sldId id="476" r:id="rId24"/>
    <p:sldId id="479" r:id="rId25"/>
    <p:sldId id="481" r:id="rId26"/>
    <p:sldId id="482" r:id="rId27"/>
    <p:sldId id="483" r:id="rId28"/>
    <p:sldId id="484" r:id="rId29"/>
    <p:sldId id="485" r:id="rId30"/>
    <p:sldId id="414" r:id="rId3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29" autoAdjust="0"/>
    <p:restoredTop sz="93178" autoAdjust="0"/>
  </p:normalViewPr>
  <p:slideViewPr>
    <p:cSldViewPr>
      <p:cViewPr varScale="1">
        <p:scale>
          <a:sx n="63" d="100"/>
          <a:sy n="63" d="100"/>
        </p:scale>
        <p:origin x="52" y="8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fld id="{5935F687-2456-4FD4-AB3E-7F8BD25B84FD}" type="datetime1">
              <a:rPr lang="en-US"/>
              <a:pPr>
                <a:defRPr/>
              </a:pPr>
              <a:t>1/30/2020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y-GB" noProof="0" smtClean="0"/>
              <a:t>Click to edit Master text styles</a:t>
            </a:r>
          </a:p>
          <a:p>
            <a:pPr lvl="1"/>
            <a:r>
              <a:rPr lang="cy-GB" noProof="0" smtClean="0"/>
              <a:t>Second level</a:t>
            </a:r>
          </a:p>
          <a:p>
            <a:pPr lvl="2"/>
            <a:r>
              <a:rPr lang="cy-GB" noProof="0" smtClean="0"/>
              <a:t>Third level</a:t>
            </a:r>
          </a:p>
          <a:p>
            <a:pPr lvl="3"/>
            <a:r>
              <a:rPr lang="cy-GB" noProof="0" smtClean="0"/>
              <a:t>Fourth level</a:t>
            </a:r>
          </a:p>
          <a:p>
            <a:pPr lvl="4"/>
            <a:r>
              <a:rPr lang="cy-GB" noProof="0" smtClean="0"/>
              <a:t>Fifth level</a:t>
            </a:r>
            <a:endParaRPr lang="en-US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83A9E85-EC72-4F8E-B22C-67600B2D219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32821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Bachgen</a:t>
            </a:r>
            <a:r>
              <a:rPr lang="en-GB" baseline="0" dirty="0" smtClean="0"/>
              <a:t> da?</a:t>
            </a:r>
          </a:p>
          <a:p>
            <a:r>
              <a:rPr lang="en-GB" baseline="0" dirty="0" smtClean="0"/>
              <a:t>Rwyt ti </a:t>
            </a:r>
            <a:r>
              <a:rPr lang="en-GB" baseline="0" dirty="0" err="1" smtClean="0"/>
              <a:t>mor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glyfar</a:t>
            </a:r>
            <a:r>
              <a:rPr lang="en-GB" baseline="0" dirty="0" smtClean="0"/>
              <a:t>?</a:t>
            </a:r>
          </a:p>
          <a:p>
            <a:r>
              <a:rPr lang="en-GB" baseline="0" dirty="0" smtClean="0"/>
              <a:t>Rwy’n </a:t>
            </a:r>
            <a:r>
              <a:rPr lang="en-GB" baseline="0" dirty="0" err="1" smtClean="0"/>
              <a:t>hoffi</a:t>
            </a:r>
            <a:r>
              <a:rPr lang="en-GB" baseline="0" dirty="0" smtClean="0"/>
              <a:t> sut </a:t>
            </a:r>
            <a:r>
              <a:rPr lang="en-GB" baseline="0" dirty="0" err="1" smtClean="0"/>
              <a:t>rwyt</a:t>
            </a:r>
            <a:r>
              <a:rPr lang="en-GB" baseline="0" dirty="0" smtClean="0"/>
              <a:t> ti wedi </a:t>
            </a:r>
            <a:r>
              <a:rPr lang="en-GB" baseline="0" dirty="0" err="1" smtClean="0"/>
              <a:t>defnyddio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ansoddeiriau</a:t>
            </a:r>
            <a:r>
              <a:rPr lang="en-GB" baseline="0" dirty="0" smtClean="0"/>
              <a:t> WOW?</a:t>
            </a:r>
          </a:p>
          <a:p>
            <a:r>
              <a:rPr lang="en-GB" baseline="0" dirty="0" err="1" smtClean="0"/>
              <a:t>Gwelais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ti yn bod yn </a:t>
            </a:r>
            <a:r>
              <a:rPr lang="en-GB" baseline="0" dirty="0" err="1" smtClean="0"/>
              <a:t>garedig</a:t>
            </a:r>
            <a:r>
              <a:rPr lang="en-GB" baseline="0" dirty="0" smtClean="0"/>
              <a:t> iawn pan wnes di </a:t>
            </a:r>
            <a:r>
              <a:rPr lang="en-GB" baseline="0" dirty="0" err="1" smtClean="0"/>
              <a:t>helpu</a:t>
            </a:r>
            <a:r>
              <a:rPr lang="en-GB" baseline="0" dirty="0" smtClean="0"/>
              <a:t> Mari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ol </a:t>
            </a:r>
            <a:r>
              <a:rPr lang="en-GB" baseline="0" dirty="0" err="1" smtClean="0"/>
              <a:t>iddi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syrthio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iard</a:t>
            </a:r>
            <a:r>
              <a:rPr lang="en-GB" baseline="0" dirty="0" smtClean="0"/>
              <a:t>.</a:t>
            </a:r>
          </a:p>
          <a:p>
            <a:r>
              <a:rPr lang="en-GB" baseline="0" dirty="0" smtClean="0"/>
              <a:t>Pa un sy’n </a:t>
            </a:r>
            <a:r>
              <a:rPr lang="en-GB" baseline="0" dirty="0" err="1" smtClean="0"/>
              <a:t>fwyaf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effeithiol</a:t>
            </a:r>
            <a:r>
              <a:rPr lang="en-GB" baseline="0" dirty="0" smtClean="0"/>
              <a:t>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83A9E85-EC72-4F8E-B22C-67600B2D219B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422133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8860A11-5276-478D-B5C7-649ECDDB367A}" type="slidenum">
              <a:rPr lang="en-GB" altLang="en-US">
                <a:cs typeface="Arial" panose="020B0604020202020204" pitchFamily="34" charset="0"/>
              </a:rPr>
              <a:pPr/>
              <a:t>30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28294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7895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pPr>
              <a:defRPr/>
            </a:pPr>
            <a:fld id="{7946C161-5AF0-4349-8AF2-D2136A99D30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5296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2795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9431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276E7-674F-41A9-9114-138D5A6E37F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378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CC64C2-1CFD-4428-AEC4-C859229C735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052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FDAFF4-E9BA-4223-8577-CAC70B47491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8546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2761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7F5783-BCC5-464B-83BA-AF67B3E7BDB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9224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8947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04413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63213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33364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8448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2291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DA6DFE-FBE2-4761-A01D-2C415E0171A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4204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E40F8F-B7EC-4298-9A0B-3F8AA2145C2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381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F79818C-8D0B-4687-B455-6ACC9EF2DD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949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2" r:id="rId1"/>
    <p:sldLayoutId id="2147484233" r:id="rId2"/>
    <p:sldLayoutId id="2147484234" r:id="rId3"/>
    <p:sldLayoutId id="2147484235" r:id="rId4"/>
    <p:sldLayoutId id="2147484236" r:id="rId5"/>
    <p:sldLayoutId id="2147484237" r:id="rId6"/>
    <p:sldLayoutId id="2147484238" r:id="rId7"/>
    <p:sldLayoutId id="2147484239" r:id="rId8"/>
    <p:sldLayoutId id="2147484240" r:id="rId9"/>
    <p:sldLayoutId id="2147484241" r:id="rId10"/>
    <p:sldLayoutId id="2147484242" r:id="rId11"/>
    <p:sldLayoutId id="2147484243" r:id="rId12"/>
    <p:sldLayoutId id="2147484244" r:id="rId13"/>
    <p:sldLayoutId id="2147484245" r:id="rId14"/>
    <p:sldLayoutId id="2147484246" r:id="rId15"/>
    <p:sldLayoutId id="2147484247" r:id="rId16"/>
    <p:sldLayoutId id="214748424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www.llanmiloe.amdro.org.uk/media/73090/Involving_pupils_in_school_policies_.pdf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resources/improvementareas/behaviourandattendance/behaviour/?skip=1&amp;lang=cy" TargetMode="External"/><Relationship Id="rId7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docs/dcells/publications/120713primaryen.pdf" TargetMode="External"/><Relationship Id="rId5" Type="http://schemas.openxmlformats.org/officeDocument/2006/relationships/hyperlink" Target="http://learning.wales.gov.uk/resources/improvementareas/behaviourandattendance/behaviour/?lang=en" TargetMode="External"/><Relationship Id="rId4" Type="http://schemas.openxmlformats.org/officeDocument/2006/relationships/hyperlink" Target="http://wales.gov.uk/docs/dcells/publications/120713primary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752601"/>
            <a:ext cx="7772400" cy="2252463"/>
          </a:xfrm>
        </p:spPr>
        <p:txBody>
          <a:bodyPr anchor="b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ea typeface="+mj-ea"/>
                <a:cs typeface="+mj-cs"/>
              </a:rPr>
              <a:t> </a:t>
            </a:r>
            <a:r>
              <a:rPr lang="en-GB" sz="4000" dirty="0">
                <a:ea typeface="+mj-ea"/>
                <a:cs typeface="+mj-cs"/>
              </a:rPr>
              <a:t/>
            </a:r>
            <a:br>
              <a:rPr lang="en-GB" sz="4000" dirty="0">
                <a:ea typeface="+mj-ea"/>
                <a:cs typeface="+mj-cs"/>
              </a:rPr>
            </a:br>
            <a:r>
              <a:rPr lang="en-GB" sz="4800" dirty="0" smtClean="0">
                <a:ea typeface="+mj-ea"/>
                <a:cs typeface="+mj-cs"/>
              </a:rPr>
              <a:t/>
            </a:r>
            <a:br>
              <a:rPr lang="en-GB" sz="4800" dirty="0" smtClean="0">
                <a:ea typeface="+mj-ea"/>
                <a:cs typeface="+mj-cs"/>
              </a:rPr>
            </a:br>
            <a:r>
              <a:rPr lang="en-GB" sz="4900" dirty="0" smtClean="0">
                <a:effectLst/>
              </a:rPr>
              <a:t/>
            </a:r>
            <a:br>
              <a:rPr lang="en-GB" sz="4900" dirty="0" smtClean="0">
                <a:effectLst/>
              </a:rPr>
            </a:br>
            <a:r>
              <a:rPr lang="en-GB" sz="4900" dirty="0" smtClean="0">
                <a:effectLst/>
              </a:rPr>
              <a:t/>
            </a:r>
            <a:br>
              <a:rPr lang="en-GB" sz="4900" dirty="0" smtClean="0">
                <a:effectLst/>
              </a:rPr>
            </a:br>
            <a:r>
              <a:rPr lang="en-GB" sz="4900" dirty="0">
                <a:effectLst/>
              </a:rPr>
              <a:t/>
            </a:r>
            <a:br>
              <a:rPr lang="en-GB" sz="4900" dirty="0">
                <a:effectLst/>
              </a:rPr>
            </a:br>
            <a:r>
              <a:rPr lang="en-GB" sz="4900" dirty="0" smtClean="0">
                <a:effectLst/>
              </a:rPr>
              <a:t/>
            </a:r>
            <a:br>
              <a:rPr lang="en-GB" sz="4900" dirty="0" smtClean="0">
                <a:effectLst/>
              </a:rPr>
            </a:br>
            <a:r>
              <a:rPr lang="en-GB" sz="4900" dirty="0">
                <a:effectLst/>
              </a:rPr>
              <a:t/>
            </a:r>
            <a:br>
              <a:rPr lang="en-GB" sz="4900" dirty="0">
                <a:effectLst/>
              </a:rPr>
            </a:br>
            <a:r>
              <a:rPr lang="en-GB" sz="4900" dirty="0" smtClean="0">
                <a:effectLst/>
              </a:rPr>
              <a:t/>
            </a:r>
            <a:br>
              <a:rPr lang="en-GB" sz="4900" dirty="0" smtClean="0">
                <a:effectLst/>
              </a:rPr>
            </a:br>
            <a:r>
              <a:rPr lang="en-GB" sz="4800" dirty="0">
                <a:effectLst/>
              </a:rPr>
              <a:t/>
            </a:r>
            <a:br>
              <a:rPr lang="en-GB" sz="4800" dirty="0">
                <a:effectLst/>
              </a:rPr>
            </a:br>
            <a:r>
              <a:rPr lang="en-US" sz="4900" dirty="0" smtClean="0">
                <a:effectLst/>
              </a:rPr>
              <a:t/>
            </a:r>
            <a:br>
              <a:rPr lang="en-US" sz="4900" dirty="0" smtClean="0">
                <a:effectLst/>
              </a:rPr>
            </a:br>
            <a:r>
              <a:rPr lang="en-US" sz="4900" dirty="0" smtClean="0">
                <a:effectLst/>
              </a:rPr>
              <a:t/>
            </a:r>
            <a:br>
              <a:rPr lang="en-US" sz="4900" dirty="0" smtClean="0">
                <a:effectLst/>
              </a:rPr>
            </a:br>
            <a:r>
              <a:rPr lang="en-US" sz="3600" dirty="0">
                <a:effectLst/>
              </a:rPr>
              <a:t/>
            </a:r>
            <a:br>
              <a:rPr lang="en-US" sz="3600" dirty="0">
                <a:effectLst/>
              </a:rPr>
            </a:br>
            <a:r>
              <a:rPr lang="en-US" sz="3600" dirty="0" smtClean="0">
                <a:effectLst/>
              </a:rPr>
              <a:t>ECES5007/C</a:t>
            </a:r>
            <a:br>
              <a:rPr lang="en-US" sz="3600" dirty="0" smtClean="0">
                <a:effectLst/>
              </a:rPr>
            </a:br>
            <a:r>
              <a:rPr lang="en-US" sz="4000" dirty="0" smtClean="0">
                <a:effectLst/>
              </a:rPr>
              <a:t>Lines of </a:t>
            </a:r>
            <a:r>
              <a:rPr lang="en-US" sz="4000" i="1" dirty="0" smtClean="0">
                <a:effectLst/>
              </a:rPr>
              <a:t>Enquiry</a:t>
            </a:r>
            <a:r>
              <a:rPr lang="en-GB" sz="4000" dirty="0">
                <a:effectLst/>
              </a:rPr>
              <a:t/>
            </a:r>
            <a:br>
              <a:rPr lang="en-GB" sz="4000" dirty="0">
                <a:effectLst/>
              </a:rPr>
            </a:br>
            <a:r>
              <a:rPr lang="en-GB" sz="4000" dirty="0" err="1">
                <a:effectLst/>
              </a:rPr>
              <a:t>Llwybrau</a:t>
            </a:r>
            <a:r>
              <a:rPr lang="en-GB" sz="4000" dirty="0">
                <a:effectLst/>
              </a:rPr>
              <a:t> </a:t>
            </a:r>
            <a:r>
              <a:rPr lang="en-GB" sz="4000" dirty="0" err="1">
                <a:effectLst/>
              </a:rPr>
              <a:t>Y</a:t>
            </a:r>
            <a:r>
              <a:rPr lang="en-GB" sz="4000" dirty="0" err="1" smtClean="0">
                <a:effectLst/>
              </a:rPr>
              <a:t>mholi</a:t>
            </a:r>
            <a:r>
              <a:rPr lang="en-GB" sz="4000" dirty="0" smtClean="0">
                <a:effectLst/>
              </a:rPr>
              <a:t/>
            </a:r>
            <a:br>
              <a:rPr lang="en-GB" sz="4000" dirty="0" smtClean="0">
                <a:effectLst/>
              </a:rPr>
            </a:br>
            <a:endParaRPr lang="en-GB" sz="4000" i="1" dirty="0">
              <a:effectLst/>
              <a:ea typeface="+mj-ea"/>
              <a:cs typeface="+mj-cs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39750" y="3644900"/>
            <a:ext cx="7772400" cy="1200150"/>
          </a:xfrm>
        </p:spPr>
        <p:txBody>
          <a:bodyPr lIns="45720" rIns="45720">
            <a:normAutofit lnSpcReduction="10000"/>
          </a:bodyPr>
          <a:lstStyle/>
          <a:p>
            <a:pPr marL="0" indent="0" algn="r" eaLnBrk="1" hangingPunct="1">
              <a:buFont typeface="Wingdings 2" panose="05020102010507070707" pitchFamily="18" charset="2"/>
              <a:buNone/>
            </a:pPr>
            <a:r>
              <a:rPr lang="en-GB" sz="2800" dirty="0"/>
              <a:t>Sesiwn 12/Session </a:t>
            </a:r>
            <a:r>
              <a:rPr lang="en-GB" sz="2800" dirty="0" smtClean="0"/>
              <a:t>12</a:t>
            </a:r>
          </a:p>
          <a:p>
            <a:pPr marL="0" indent="0" algn="r" eaLnBrk="1" hangingPunct="1">
              <a:buFont typeface="Wingdings 2" panose="05020102010507070707" pitchFamily="18" charset="2"/>
              <a:buNone/>
            </a:pPr>
            <a:r>
              <a:rPr lang="en-GB" altLang="en-US" sz="2800" dirty="0" smtClean="0">
                <a:solidFill>
                  <a:schemeClr val="tx2"/>
                </a:solidFill>
                <a:ea typeface="ＭＳ Ｐゴシック" panose="020B0600070205080204" pitchFamily="34" charset="-128"/>
              </a:rPr>
              <a:t>Ymddygiad/Behaviour</a:t>
            </a:r>
            <a:endParaRPr lang="en-GB" altLang="en-US" dirty="0" smtClean="0">
              <a:solidFill>
                <a:schemeClr val="tx2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5124" name="Picture 5" descr="C:\Users\s.ainsworth\AppData\Local\Microsoft\Windows\Temporary Internet Files\Content.IE5\BMIHAV5B\MC900048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99525"/>
            <a:ext cx="1922462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4400" dirty="0" smtClean="0"/>
              <a:t>NOD/Aim</a:t>
            </a:r>
            <a:endParaRPr lang="cy-GB" dirty="0"/>
          </a:p>
        </p:txBody>
      </p:sp>
      <p:sp>
        <p:nvSpPr>
          <p:cNvPr id="614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 </a:t>
            </a:r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werthuso</a:t>
            </a:r>
            <a:r>
              <a:rPr lang="en-GB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materion</a:t>
            </a:r>
            <a:r>
              <a:rPr lang="en-GB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ynghylch</a:t>
            </a:r>
            <a:r>
              <a:rPr lang="en-GB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endParaRPr lang="cy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15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To evaluate the key issues surrounding behaviour </a:t>
            </a:r>
            <a:endParaRPr lang="en-US" altLang="en-US" sz="3200" i="1" dirty="0" smtClean="0">
              <a:solidFill>
                <a:srgbClr val="00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endParaRPr lang="cy-GB" altLang="en-US" sz="3200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6151" name="Picture 7" descr="C:\Users\s.ainsworth\AppData\Local\Microsoft\Windows\Temporary Internet Files\Content.IE5\ONCMXCPX\MC9004415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938" y="123825"/>
            <a:ext cx="1911350" cy="17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YMDDYGIAD/Behaviour</a:t>
            </a:r>
            <a:endParaRPr lang="cy-GB" i="1" dirty="0"/>
          </a:p>
        </p:txBody>
      </p:sp>
      <p:sp>
        <p:nvSpPr>
          <p:cNvPr id="717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math o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gyfathrebu</a:t>
            </a: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bwysig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pobl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gweithio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phlant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cymryd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amser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ddeall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negesuon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endParaRPr lang="cy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15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  <a:defRPr/>
            </a:pPr>
            <a:r>
              <a:rPr lang="cy-GB" altLang="en-US" i="1" dirty="0" smtClean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All behaviours are a form of communication</a:t>
            </a:r>
          </a:p>
          <a:p>
            <a:pPr>
              <a:spcBef>
                <a:spcPct val="0"/>
              </a:spcBef>
              <a:defRPr/>
            </a:pPr>
            <a:r>
              <a:rPr lang="cy-GB" altLang="en-US" i="1" dirty="0" smtClean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It is important that those who work with children take the time to understand what messages are being given </a:t>
            </a:r>
          </a:p>
        </p:txBody>
      </p:sp>
      <p:pic>
        <p:nvPicPr>
          <p:cNvPr id="7175" name="Picture 12" descr="C:\Users\Dave\AppData\Local\Microsoft\Windows\Temporary Internet Files\Content.IE5\BP5W2LPY\Five_Happy_Kids_1998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2878560" cy="1093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sz="2000" dirty="0" smtClean="0"/>
              <a:t>Agenda llywodraeth Cymru 2014/</a:t>
            </a:r>
            <a:br>
              <a:rPr lang="cy-GB" sz="2000" dirty="0" smtClean="0"/>
            </a:br>
            <a:r>
              <a:rPr lang="cy-GB" sz="2000" dirty="0" smtClean="0"/>
              <a:t>Welsh </a:t>
            </a:r>
            <a:r>
              <a:rPr lang="cy-GB" sz="2000" dirty="0" smtClean="0"/>
              <a:t>Government </a:t>
            </a:r>
            <a:br>
              <a:rPr lang="cy-GB" sz="2000" dirty="0" smtClean="0"/>
            </a:br>
            <a:r>
              <a:rPr lang="cy-GB" sz="2000" dirty="0" smtClean="0"/>
              <a:t>Agenda 2014</a:t>
            </a:r>
            <a:endParaRPr lang="cy-GB" sz="2000" dirty="0"/>
          </a:p>
        </p:txBody>
      </p:sp>
      <p:sp>
        <p:nvSpPr>
          <p:cNvPr id="819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Hybu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dysgu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addysgu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sgiliau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angenrheidiol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athrawon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lleihau’r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tebygolrwydd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blant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ymddwyn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anaddas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athrawon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gael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sgiliau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ymatebion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pan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heriol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digwydd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8198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34786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Promoting effective learning and teaching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Teachers need the necessary skills to reduce the likelihood of children misbehaving.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Teachers need to be equipped with effective skills and responses when challenging behaviour occurs</a:t>
            </a:r>
            <a:r>
              <a:rPr lang="en-GB" altLang="en-US" sz="2000" i="1" dirty="0" smtClean="0">
                <a:ea typeface="ＭＳ Ｐゴシック" panose="020B0600070205080204" pitchFamily="34" charset="-128"/>
              </a:rPr>
              <a:t>. </a:t>
            </a:r>
            <a:endParaRPr lang="en-US" altLang="en-US" sz="2000" i="1" dirty="0" smtClean="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8199" name="Picture 2" descr="C:\Users\Dave\AppData\Local\Microsoft\Windows\Temporary Internet Files\Content.IE5\S531DOBB\Welsh_Dragon_by_aethers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058" y="385467"/>
            <a:ext cx="2779838" cy="1408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>
              <a:defRPr/>
            </a:pPr>
            <a:r>
              <a:rPr lang="cy-GB" sz="3600" dirty="0" smtClean="0">
                <a:effectLst/>
              </a:rPr>
              <a:t>MODELAU O YMDDYGIAD PLANT</a:t>
            </a:r>
            <a:br>
              <a:rPr lang="cy-GB" sz="3600" dirty="0" smtClean="0">
                <a:effectLst/>
              </a:rPr>
            </a:br>
            <a:r>
              <a:rPr lang="cy-GB" sz="3600" dirty="0" err="1" smtClean="0">
                <a:effectLst/>
              </a:rPr>
              <a:t>Models</a:t>
            </a:r>
            <a:r>
              <a:rPr lang="cy-GB" sz="3600" dirty="0" smtClean="0">
                <a:effectLst/>
              </a:rPr>
              <a:t> </a:t>
            </a:r>
            <a:r>
              <a:rPr lang="cy-GB" sz="3600" dirty="0" smtClean="0">
                <a:effectLst/>
              </a:rPr>
              <a:t>of </a:t>
            </a:r>
            <a:br>
              <a:rPr lang="cy-GB" sz="3600" dirty="0" smtClean="0">
                <a:effectLst/>
              </a:rPr>
            </a:br>
            <a:r>
              <a:rPr lang="cy-GB" sz="3600" dirty="0" smtClean="0">
                <a:effectLst/>
              </a:rPr>
              <a:t>child behaviour</a:t>
            </a:r>
            <a:endParaRPr lang="cy-GB" sz="3600" dirty="0">
              <a:effectLst/>
            </a:endParaRPr>
          </a:p>
        </p:txBody>
      </p:sp>
      <p:sp>
        <p:nvSpPr>
          <p:cNvPr id="9221" name="Content Placeholder 4"/>
          <p:cNvSpPr>
            <a:spLocks noGrp="1"/>
          </p:cNvSpPr>
          <p:nvPr>
            <p:ph sz="half" idx="1"/>
          </p:nvPr>
        </p:nvSpPr>
        <p:spPr>
          <a:xfrm>
            <a:off x="964555" y="3631331"/>
            <a:ext cx="3658792" cy="261967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biolegol</a:t>
            </a:r>
            <a:endParaRPr lang="en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ymddygiadol</a:t>
            </a:r>
            <a:endParaRPr lang="en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gwybyddol</a:t>
            </a:r>
            <a:endParaRPr lang="en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systemig</a:t>
            </a:r>
            <a:endParaRPr lang="en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seicodeinamig</a:t>
            </a:r>
            <a:endParaRPr lang="cy-GB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9222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852936"/>
            <a:ext cx="3656408" cy="305172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biological </a:t>
            </a:r>
          </a:p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behavioural </a:t>
            </a:r>
          </a:p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cognitive </a:t>
            </a:r>
          </a:p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systemic </a:t>
            </a:r>
          </a:p>
          <a:p>
            <a:pPr>
              <a:spcBef>
                <a:spcPct val="0"/>
              </a:spcBef>
            </a:pPr>
            <a:r>
              <a:rPr lang="en-GB" altLang="en-US" sz="30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psychodynamic </a:t>
            </a:r>
            <a:endParaRPr lang="en-US" altLang="en-US" sz="3000" i="1" dirty="0" smtClean="0">
              <a:solidFill>
                <a:srgbClr val="00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cy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     </a:t>
            </a:r>
            <a:r>
              <a:rPr lang="cy-GB" altLang="en-US" sz="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(Welsh Government, 2012)</a:t>
            </a:r>
            <a:endParaRPr lang="cy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9223" name="Picture 7" descr="C:\Users\Dave\AppData\Local\Microsoft\Windows\Temporary Internet Files\Content.IE5\18Y0NM93\toddler-behavior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4784"/>
            <a:ext cx="2431479" cy="162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dirty="0" smtClean="0"/>
              <a:t>BIOLEGOL/</a:t>
            </a:r>
            <a:r>
              <a:rPr lang="cy-GB" dirty="0" err="1" smtClean="0"/>
              <a:t>Biological</a:t>
            </a:r>
            <a:endParaRPr lang="cy-GB" dirty="0"/>
          </a:p>
        </p:txBody>
      </p:sp>
      <p:sp>
        <p:nvSpPr>
          <p:cNvPr id="10245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hyngweithio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gyda</a:t>
            </a:r>
            <a:r>
              <a:rPr lang="en-GB" altLang="en-US" sz="20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dylanwadau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egluro ymddygiad</a:t>
            </a:r>
          </a:p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Magwraeth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ynghlwm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datblygiad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Angenrheidiol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fod sylw yn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ei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roi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greu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phrofiadau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hybu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ymddygiad da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024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27585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Interaction with environmental influences informs behaviour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Both nature and nurture involved in development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Vital that attention paid to creating a positive environment and experiences to promote good behaviour </a:t>
            </a:r>
          </a:p>
          <a:p>
            <a:pPr>
              <a:spcBef>
                <a:spcPct val="0"/>
              </a:spcBef>
            </a:pPr>
            <a:r>
              <a:rPr lang="cy-GB" altLang="en-US" sz="1500" i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cy-GB" altLang="en-US" sz="1600" i="1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0247" name="Picture 9" descr="C:\Users\Dave\AppData\Local\Microsoft\Windows\Temporary Internet Files\Content.IE5\18Y0NM93\childsmiling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2936875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sz="3200" b="0" dirty="0" smtClean="0">
                <a:effectLst/>
              </a:rPr>
              <a:t>YMDDYGIADOL/</a:t>
            </a:r>
            <a:r>
              <a:rPr lang="cy-GB" sz="3200" b="0" dirty="0" err="1" smtClean="0">
                <a:effectLst/>
              </a:rPr>
              <a:t>Behavioura</a:t>
            </a:r>
            <a:r>
              <a:rPr lang="cy-GB" sz="3200" dirty="0" err="1" smtClean="0">
                <a:effectLst/>
              </a:rPr>
              <a:t>l</a:t>
            </a:r>
            <a:endParaRPr lang="cy-GB" sz="3200" dirty="0">
              <a:effectLst/>
            </a:endParaRPr>
          </a:p>
        </p:txBody>
      </p:sp>
      <p:sp>
        <p:nvSpPr>
          <p:cNvPr id="1126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Medrir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addasu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ymddygiad drwy 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‘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gyflyru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fath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‘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gyflyru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1. </a:t>
            </a:r>
            <a:r>
              <a:rPr lang="en-GB" altLang="en-US" sz="2000" b="1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Cyflyru</a:t>
            </a:r>
            <a:r>
              <a:rPr lang="en-GB" altLang="en-US" sz="2000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b="1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clasurol</a:t>
            </a:r>
            <a:r>
              <a:rPr lang="en-GB" altLang="en-US" sz="2000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- 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ynghlwm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gyda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symbyliad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penodol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e.e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hapus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gyffrous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bnawn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Gwener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amser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‘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Joio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Gwener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yw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hi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275858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can be modified through ‘conditioning‘.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Two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types of ‘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conditioning’: 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737" indent="-457200">
              <a:buFont typeface="Wingdings 3" panose="05040102010807070707" pitchFamily="18" charset="2"/>
              <a:buAutoNum type="arabicPeriod"/>
              <a:defRPr/>
            </a:pPr>
            <a:r>
              <a:rPr lang="en-GB" sz="2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Classical 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conditioning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behaviour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connected with a certain stimulus, for example a child feels happy and excited on a Friday afternoon as this is the time the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has ‘Fun Friday‘.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537" indent="0">
              <a:buNone/>
              <a:defRPr/>
            </a:pPr>
            <a:r>
              <a:rPr lang="en-GB" sz="2000" i="1" dirty="0" smtClean="0"/>
              <a:t>(Welsh Government 2012)</a:t>
            </a:r>
            <a:endParaRPr lang="en-GB" sz="2000" i="1" dirty="0"/>
          </a:p>
        </p:txBody>
      </p:sp>
      <p:pic>
        <p:nvPicPr>
          <p:cNvPr id="11271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2575"/>
            <a:ext cx="2459037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sz="3200" b="0" dirty="0" smtClean="0">
                <a:effectLst/>
              </a:rPr>
              <a:t>YMDDYGIADOL/</a:t>
            </a:r>
            <a:r>
              <a:rPr lang="cy-GB" sz="3200" b="0" dirty="0" err="1" smtClean="0">
                <a:effectLst/>
              </a:rPr>
              <a:t>Behavioura</a:t>
            </a:r>
            <a:r>
              <a:rPr lang="cy-GB" sz="3200" dirty="0" err="1" smtClean="0">
                <a:effectLst/>
              </a:rPr>
              <a:t>l</a:t>
            </a:r>
            <a:endParaRPr lang="cy-GB" sz="3200" dirty="0">
              <a:effectLst/>
            </a:endParaRPr>
          </a:p>
        </p:txBody>
      </p:sp>
      <p:sp>
        <p:nvSpPr>
          <p:cNvPr id="1229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2. </a:t>
            </a:r>
            <a:r>
              <a:rPr lang="en-GB" altLang="en-US" b="1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Cyflyru</a:t>
            </a:r>
            <a:r>
              <a:rPr lang="en-GB" altLang="en-US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b="1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gweithredol</a:t>
            </a:r>
            <a:r>
              <a:rPr lang="en-GB" altLang="en-US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-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cysylltir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ymddygiad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ail wneud wrth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wobrwyo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ymddygiad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rhoi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canlyniadau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ymddygiad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negyddol</a:t>
            </a: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ddamcaniaethydd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ynghlwm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</a:t>
            </a:r>
            <a:r>
              <a:rPr lang="en-GB" altLang="en-US" sz="20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?</a:t>
            </a:r>
            <a:endParaRPr lang="cy-GB" altLang="en-US" sz="2000" dirty="0" smtClean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491882"/>
          </a:xfrm>
        </p:spPr>
        <p:txBody>
          <a:bodyPr>
            <a:normAutofit lnSpcReduction="10000"/>
          </a:bodyPr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2. Operant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conditioning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– a behaviour is connected and repeated by rewarding the positive behaviour and issuing sanctions for the negative behaviour. </a:t>
            </a:r>
            <a:endParaRPr lang="cy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y-GB" sz="20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theorist is this associated with?</a:t>
            </a: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295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2575"/>
            <a:ext cx="2459037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09537" algn="r">
              <a:spcBef>
                <a:spcPts val="400"/>
              </a:spcBef>
              <a:defRPr/>
            </a:pPr>
            <a:r>
              <a:rPr lang="cy-GB" sz="2800" dirty="0" smtClean="0"/>
              <a:t>GWYBYDDOL/</a:t>
            </a:r>
            <a:r>
              <a:rPr lang="cy-GB" sz="2800" dirty="0" err="1" smtClean="0"/>
              <a:t>Cognitive</a:t>
            </a:r>
            <a:r>
              <a:rPr lang="cy-GB" sz="2800" dirty="0" smtClean="0"/>
              <a:t> </a:t>
            </a:r>
            <a:endParaRPr lang="cy-GB" sz="2800" dirty="0"/>
          </a:p>
        </p:txBody>
      </p:sp>
      <p:sp>
        <p:nvSpPr>
          <p:cNvPr id="13317" name="Content Placeholder 4"/>
          <p:cNvSpPr>
            <a:spLocks noGrp="1"/>
          </p:cNvSpPr>
          <p:nvPr>
            <p:ph sz="half" idx="1"/>
          </p:nvPr>
        </p:nvSpPr>
        <p:spPr>
          <a:xfrm>
            <a:off x="856058" y="1699941"/>
            <a:ext cx="3658792" cy="4091259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Cynorthwyo’r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farnu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resymu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medru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canfod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hamgylchedd</a:t>
            </a:r>
            <a:endParaRPr lang="en-GB" altLang="en-US" sz="20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ffordd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ydym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ymddwyn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ddylanwadu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meddwl</a:t>
            </a:r>
            <a:endParaRPr lang="en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cortecs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yw’r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ymwybodol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meddwl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rhesymegol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o’r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ymennydd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penderfynu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ymateb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sefyllfaoedd</a:t>
            </a:r>
            <a:r>
              <a:rPr lang="en-GB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penodol</a:t>
            </a:r>
            <a:endParaRPr lang="cy-GB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1270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1699941"/>
            <a:ext cx="3656408" cy="504142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US" altLang="en-US" sz="800" i="1" dirty="0" smtClean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elps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the child judge and reason effectively 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have a perception of their surroundings.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way in which we behave is influenced by our thinking.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cortex is the conscious, rational-thinking part of the brain and determines the child‘s response to certain situations.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None/>
              <a:defRPr/>
            </a:pPr>
            <a:r>
              <a:rPr lang="cy-GB" altLang="en-US" sz="800" i="1" dirty="0">
                <a:ea typeface="ＭＳ Ｐゴシック" pitchFamily="34" charset="-128"/>
              </a:rPr>
              <a:t>(Welsh Government, 2012)</a:t>
            </a: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Font typeface="Wingdings 3" panose="05040102010807070707" pitchFamily="18" charset="2"/>
              <a:buNone/>
              <a:defRPr/>
            </a:pPr>
            <a:endParaRPr lang="cy-GB" altLang="en-US" sz="800" i="1" dirty="0" smtClean="0">
              <a:ea typeface="ＭＳ Ｐゴシック" pitchFamily="34" charset="-128"/>
            </a:endParaRPr>
          </a:p>
        </p:txBody>
      </p:sp>
      <p:pic>
        <p:nvPicPr>
          <p:cNvPr id="13319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2914650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09537" algn="r">
              <a:spcBef>
                <a:spcPts val="400"/>
              </a:spcBef>
              <a:defRPr/>
            </a:pPr>
            <a:r>
              <a:rPr lang="cy-GB" sz="2400" dirty="0" smtClean="0"/>
              <a:t>GWYBYDDOL/</a:t>
            </a:r>
            <a:r>
              <a:rPr lang="cy-GB" sz="2400" dirty="0" err="1" smtClean="0"/>
              <a:t>Cognitive</a:t>
            </a:r>
            <a:r>
              <a:rPr lang="cy-GB" sz="2400" dirty="0" smtClean="0"/>
              <a:t> </a:t>
            </a:r>
            <a:endParaRPr lang="cy-GB" sz="2400" dirty="0"/>
          </a:p>
        </p:txBody>
      </p:sp>
      <p:sp>
        <p:nvSpPr>
          <p:cNvPr id="14341" name="Content Placeholder 4"/>
          <p:cNvSpPr>
            <a:spLocks noGrp="1"/>
          </p:cNvSpPr>
          <p:nvPr>
            <p:ph sz="half" idx="1"/>
          </p:nvPr>
        </p:nvSpPr>
        <p:spPr>
          <a:xfrm>
            <a:off x="856058" y="1916832"/>
            <a:ext cx="3658792" cy="345638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yw’r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gyson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profi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sefyllfaoedd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negyddol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fydd y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cysylltiadau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sydd yn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creu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y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cortecs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 ymwneud gyda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delio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 ffordd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rhesymegol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gyda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sefyllfaoedd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gyfyng</a:t>
            </a:r>
            <a:endParaRPr lang="en-GB" altLang="en-US" sz="16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Rhaid i’r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ddibynnu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system ‘limbic’ 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cloc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larwm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corff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)</a:t>
            </a:r>
          </a:p>
          <a:p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Pan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fyddant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wynebu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hyd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oed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ysgafn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fydd y system ‘limbic’ yn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ei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sbarduno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 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arddangos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ymateb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ymladd</a:t>
            </a:r>
            <a:r>
              <a:rPr lang="en-GB" altLang="en-US" sz="16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neu </a:t>
            </a:r>
            <a:r>
              <a:rPr lang="en-GB" altLang="en-US" sz="16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ffoi</a:t>
            </a:r>
            <a:endParaRPr lang="cy-GB" altLang="en-US" sz="16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4342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1916832"/>
            <a:ext cx="3656408" cy="475252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If a child is constantly subjected to negative situations, the connections forming the cortex to deal with situations in a rational way, are limited.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child has to rely on the limbic system (the body‘s alarm system) 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When  they are faced with  even a mild situation the limbic system is triggered displaying the flight/fight reaction.</a:t>
            </a:r>
            <a:r>
              <a:rPr lang="en-GB" altLang="en-US" sz="2000" i="1" dirty="0" smtClean="0">
                <a:ea typeface="ＭＳ Ｐゴシック" panose="020B0600070205080204" pitchFamily="34" charset="-128"/>
              </a:rPr>
              <a:t> </a:t>
            </a:r>
            <a:endParaRPr lang="en-GB" altLang="en-US" sz="2000" i="1" dirty="0">
              <a:ea typeface="ＭＳ Ｐゴシック" panose="020B0600070205080204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000" i="1" dirty="0" smtClean="0">
                <a:solidFill>
                  <a:srgbClr val="000000"/>
                </a:solidFill>
                <a:ea typeface="ＭＳ Ｐゴシック" panose="020B0600070205080204" pitchFamily="34" charset="-128"/>
              </a:rPr>
              <a:t>The Amazing Brain lecture L4</a:t>
            </a:r>
            <a:endParaRPr lang="en-US" altLang="en-US" sz="2000" i="1" dirty="0" smtClean="0">
              <a:solidFill>
                <a:srgbClr val="000000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cy-GB" altLang="en-US" sz="800" i="1" dirty="0" smtClean="0">
                <a:ea typeface="ＭＳ Ｐゴシック" panose="020B0600070205080204" pitchFamily="34" charset="-128"/>
              </a:rPr>
              <a:t>                                                                   (Welsh Government, 2012)</a:t>
            </a:r>
          </a:p>
        </p:txBody>
      </p:sp>
      <p:pic>
        <p:nvPicPr>
          <p:cNvPr id="14343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7251"/>
            <a:ext cx="2914650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7" name="Picture 8" descr="C:\Users\Dave\AppData\Local\Microsoft\Windows\Temporary Internet Files\Content.IE5\HSAD368W\puzzle_piec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332657"/>
            <a:ext cx="2496476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b="0" dirty="0" smtClean="0"/>
              <a:t>CYFUNDREFNOL/</a:t>
            </a:r>
            <a:r>
              <a:rPr lang="cy-GB" b="0" dirty="0" err="1" smtClean="0"/>
              <a:t>Systematic</a:t>
            </a:r>
            <a:endParaRPr lang="cy-GB" b="0" dirty="0"/>
          </a:p>
        </p:txBody>
      </p:sp>
      <p:sp>
        <p:nvSpPr>
          <p:cNvPr id="15365" name="Content Placeholder 4"/>
          <p:cNvSpPr>
            <a:spLocks noGrp="1"/>
          </p:cNvSpPr>
          <p:nvPr>
            <p:ph sz="half" idx="1"/>
          </p:nvPr>
        </p:nvSpPr>
        <p:spPr>
          <a:xfrm>
            <a:off x="828924" y="2097088"/>
            <a:ext cx="3658792" cy="354171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Targedu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ymddygiad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unigolyn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fewn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cyfundrefn</a:t>
            </a:r>
            <a:endParaRPr lang="en-GB" altLang="en-US" sz="1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Cyfundrefnau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 cynnwys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teulu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ffrindiau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ysgol,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cymuned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clybiau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allan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i’r ysgol</a:t>
            </a:r>
            <a:endParaRPr lang="en-GB" altLang="en-US" sz="1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Ansawdd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cyfundrefnau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yma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endParaRPr lang="en-GB" altLang="en-US" sz="1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 fydd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hi’n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anodd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fewn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cyfundrefn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arall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ydy’r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1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cartref</a:t>
            </a:r>
            <a:r>
              <a:rPr lang="en-GB" altLang="en-US" sz="1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wahanol iawn</a:t>
            </a:r>
            <a:endParaRPr lang="cy-GB" altLang="en-US" sz="1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2294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41987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Targets the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individual‘s behaviour within 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 ‘system’</a:t>
            </a:r>
          </a:p>
          <a:p>
            <a:pPr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ystems include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family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friends, school, community 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outside school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clubs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uality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of these systems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influences a child‘s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behaviour. </a:t>
            </a: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 child will struggle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within another system if their home environment  is very different </a:t>
            </a:r>
          </a:p>
          <a:p>
            <a:pPr>
              <a:defRPr/>
            </a:pPr>
            <a:r>
              <a:rPr lang="cy-GB" altLang="en-US" sz="1600" i="1" dirty="0">
                <a:ea typeface="ＭＳ Ｐゴシック" panose="020B0600070205080204" pitchFamily="34" charset="-128"/>
              </a:rPr>
              <a:t>(Welsh Government, 2012)</a:t>
            </a:r>
          </a:p>
          <a:p>
            <a:pPr>
              <a:defRPr/>
            </a:pPr>
            <a:endParaRPr lang="en-GB" sz="16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dirty="0" smtClean="0"/>
              <a:t>CYFUNDREFNOL/</a:t>
            </a:r>
            <a:r>
              <a:rPr lang="cy-GB" dirty="0" err="1" smtClean="0"/>
              <a:t>Systematic</a:t>
            </a:r>
            <a:endParaRPr lang="en-US" dirty="0"/>
          </a:p>
        </p:txBody>
      </p:sp>
      <p:sp>
        <p:nvSpPr>
          <p:cNvPr id="1638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fyddai’r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ymddygiad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yn ei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brofi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adref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e.e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gweiddi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) 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 gweithio mewn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cyd-destun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ysgol felly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gallai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achosi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problemau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i’r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Angenrheidiol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gweithio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gyda’r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teulu</a:t>
            </a: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6390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27585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en-GB" altLang="en-US" sz="2600" i="1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behaviour the child experiences at home, (e.g. shouting) will not work in a school context and so causes problems for the child. </a:t>
            </a:r>
          </a:p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en-GB" altLang="en-US" sz="2600" i="1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Essential to work with the family </a:t>
            </a:r>
          </a:p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cy-GB" altLang="en-US" i="1" dirty="0">
                <a:ea typeface="ＭＳ Ｐゴシック" panose="020B0600070205080204" pitchFamily="34" charset="-128"/>
              </a:rPr>
              <a:t>(</a:t>
            </a:r>
            <a:r>
              <a:rPr lang="cy-GB" altLang="en-US" sz="1600" i="1" dirty="0">
                <a:ea typeface="ＭＳ Ｐゴシック" panose="020B0600070205080204" pitchFamily="34" charset="-128"/>
              </a:rPr>
              <a:t>Welsh Government, 2012)</a:t>
            </a: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i="1" dirty="0" smtClean="0">
              <a:solidFill>
                <a:srgbClr val="000000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cy-GB" altLang="en-US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6391" name="Picture 3" descr="C:\Users\l.roberts\AppData\Local\Microsoft\Windows\Temporary Internet Files\Content.IE5\N7NKQ001\child-and-rai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1394"/>
            <a:ext cx="2771279" cy="934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SEICODEINAMEG/Psychodynamic</a:t>
            </a:r>
            <a:endParaRPr lang="en-GB" sz="2800" dirty="0"/>
          </a:p>
        </p:txBody>
      </p:sp>
      <p:sp>
        <p:nvSpPr>
          <p:cNvPr id="1741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ddefnyddio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sefyllfa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clinigol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canolbwyntio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ddeall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ymyrryd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ddatod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profiadau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gorffennol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cymorth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ddelio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nhw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7414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34786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Used in a clinical setting </a:t>
            </a:r>
          </a:p>
          <a:p>
            <a:pPr>
              <a:spcBef>
                <a:spcPct val="0"/>
              </a:spcBef>
            </a:pPr>
            <a:r>
              <a:rPr lang="en-GB" altLang="en-US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Focuses on understanding and intervening by unravelling past experiences in order to help the child deal with them</a:t>
            </a:r>
          </a:p>
          <a:p>
            <a:pPr>
              <a:spcBef>
                <a:spcPct val="0"/>
              </a:spcBef>
            </a:pPr>
            <a:r>
              <a:rPr lang="cy-GB" altLang="en-US" sz="1600" i="1" dirty="0">
                <a:ea typeface="ＭＳ Ｐゴシック" panose="020B0600070205080204" pitchFamily="34" charset="-128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en-GB" altLang="en-US" i="1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7415" name="Picture 2" descr="C:\Users\Dave\AppData\Local\Microsoft\Windows\Temporary Internet Files\Content.IE5\HSAD368W\mother_child_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84" y="260648"/>
            <a:ext cx="2159000" cy="140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>
              <a:defRPr/>
            </a:pPr>
            <a:r>
              <a:rPr lang="en-GB" b="1" dirty="0" smtClean="0"/>
              <a:t>DAMCANIAETH YMDDYGIAD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Behaviour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1843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ailadrodd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caiff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wobrwyo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llai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tebygol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ailadrodd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caiff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cosb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ddefnyddio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8438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 child will repeat a behaviour if it is being rewarded.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 child will be less likely to repeat a behaviour if sanctions are issued</a:t>
            </a:r>
            <a:r>
              <a:rPr lang="en-GB" altLang="en-US" sz="3200" i="1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sz="800" i="1" dirty="0" smtClean="0">
                <a:ea typeface="ＭＳ Ｐゴシック" panose="020B0600070205080204" pitchFamily="34" charset="-128"/>
              </a:rPr>
              <a:t>(Welsh Government, 2012)</a:t>
            </a:r>
            <a:endParaRPr lang="en-GB" altLang="en-US" sz="3200" i="1" dirty="0" smtClean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3200" i="1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8439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1657350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>
              <a:defRPr/>
            </a:pPr>
            <a:r>
              <a:rPr lang="en-GB" b="1" dirty="0" smtClean="0"/>
              <a:t>DAMCANIAETH YMDDYGIAD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Behaviour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19461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nad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oes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cysondeb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gwobrau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chosbau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debygol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barhau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arddangos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annerbyniol</a:t>
            </a:r>
            <a:endParaRPr lang="en-US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mwyaf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sylw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gaiff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mwyaf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tebygol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hi y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sz="20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0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ailadrodd</a:t>
            </a:r>
            <a:endParaRPr lang="en-US" altLang="en-US" sz="20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9462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60851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If there is no consistency with rewards and sanctions the child will continue to display the unwanted behaviour.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more attention the teacher gives to a child‘s behaviour the more likely it is that that behaviour will be repeated.</a:t>
            </a:r>
            <a:r>
              <a:rPr lang="en-GB" altLang="en-US" i="1" dirty="0" smtClean="0">
                <a:ea typeface="ＭＳ Ｐゴシック" panose="020B0600070205080204" pitchFamily="34" charset="-128"/>
              </a:rPr>
              <a:t>	</a:t>
            </a:r>
            <a:r>
              <a:rPr lang="en-GB" altLang="en-US" sz="800" i="1" dirty="0" smtClean="0">
                <a:ea typeface="ＭＳ Ｐゴシック" panose="020B0600070205080204" pitchFamily="34" charset="-128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en-GB" altLang="en-US" i="1" dirty="0" smtClean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i="1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9463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794" y="260648"/>
            <a:ext cx="1657350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b="1" dirty="0" smtClean="0"/>
              <a:t>RHEOLAETH DOSBARTH EFFEITHIOL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Effective </a:t>
            </a:r>
            <a:r>
              <a:rPr lang="en-GB" sz="2800" dirty="0" smtClean="0"/>
              <a:t>classroom </a:t>
            </a:r>
            <a:br>
              <a:rPr lang="en-GB" sz="2800" dirty="0" smtClean="0"/>
            </a:br>
            <a:r>
              <a:rPr lang="en-GB" sz="2800" dirty="0" smtClean="0"/>
              <a:t>management</a:t>
            </a:r>
            <a:endParaRPr lang="en-GB" sz="2800" dirty="0"/>
          </a:p>
        </p:txBody>
      </p:sp>
      <p:sp>
        <p:nvSpPr>
          <p:cNvPr id="20485" name="Content Placeholder 4"/>
          <p:cNvSpPr>
            <a:spLocks noGrp="1"/>
          </p:cNvSpPr>
          <p:nvPr>
            <p:ph sz="half" idx="1"/>
          </p:nvPr>
        </p:nvSpPr>
        <p:spPr>
          <a:xfrm>
            <a:off x="856058" y="1988840"/>
            <a:ext cx="3658792" cy="302433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mwyn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diwylliant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ddysgu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angen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gweithredu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strategaethau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048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1988840"/>
            <a:ext cx="3656408" cy="302433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In order to create a positive learning culture, effective strategies need to be implemented  </a:t>
            </a:r>
          </a:p>
        </p:txBody>
      </p:sp>
      <p:pic>
        <p:nvPicPr>
          <p:cNvPr id="20487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5013176"/>
            <a:ext cx="8280400" cy="184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b="1" dirty="0" smtClean="0"/>
              <a:t>DIWYLLIANT O </a:t>
            </a:r>
            <a:r>
              <a:rPr lang="en-GB" sz="2800" b="1" dirty="0" smtClean="0"/>
              <a:t>DDYSGU POSITIF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Positive </a:t>
            </a:r>
            <a:r>
              <a:rPr lang="en-GB" sz="2800" dirty="0" smtClean="0"/>
              <a:t>learning </a:t>
            </a:r>
            <a:br>
              <a:rPr lang="en-GB" sz="2800" dirty="0" smtClean="0"/>
            </a:br>
            <a:r>
              <a:rPr lang="en-GB" sz="2800" dirty="0"/>
              <a:t>c</a:t>
            </a:r>
            <a:r>
              <a:rPr lang="en-GB" sz="2800" dirty="0" smtClean="0"/>
              <a:t>ulture</a:t>
            </a:r>
            <a:endParaRPr lang="en-GB" sz="2800" dirty="0"/>
          </a:p>
        </p:txBody>
      </p:sp>
      <p:sp>
        <p:nvSpPr>
          <p:cNvPr id="2150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Rheolaeth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endParaRPr lang="en-US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Perthnasau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endParaRPr lang="en-US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Yr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ystafell</a:t>
            </a:r>
            <a:r>
              <a:rPr lang="en-US" altLang="en-US" sz="32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2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ddosbarth</a:t>
            </a:r>
            <a:endParaRPr lang="en-US" altLang="en-US" sz="32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151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3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Effective classroom management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Positive relationships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classroom</a:t>
            </a:r>
          </a:p>
        </p:txBody>
      </p:sp>
      <p:pic>
        <p:nvPicPr>
          <p:cNvPr id="21511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5" y="5661248"/>
            <a:ext cx="8537575" cy="1196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 smtClean="0"/>
              <a:t>RHEOLAETH DOSBARTH/Classroom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management</a:t>
            </a:r>
            <a:endParaRPr lang="en-GB" sz="2800" dirty="0"/>
          </a:p>
        </p:txBody>
      </p:sp>
      <p:sp>
        <p:nvSpPr>
          <p:cNvPr id="2253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Gallu’r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athro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greu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strwythuredig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bod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dysgu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gallu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digwydd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dysgu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nifer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blant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anghenion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chyfnod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canolbwyntio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gwahanol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heriol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22534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Teacher‘s ability to successfully create a well-managed, structured classroom environment so that learning can occur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Teaching a number of children with different needs, behaviours and attention spans is challenging </a:t>
            </a:r>
          </a:p>
        </p:txBody>
      </p:sp>
      <p:pic>
        <p:nvPicPr>
          <p:cNvPr id="22535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14" y="618518"/>
            <a:ext cx="2482040" cy="1116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>
              <a:defRPr/>
            </a:pPr>
            <a:r>
              <a:rPr lang="en-GB" sz="4400" dirty="0" smtClean="0"/>
              <a:t>RHEOLAETH DOSBARTH/</a:t>
            </a:r>
            <a:br>
              <a:rPr lang="en-GB" sz="4400" dirty="0" smtClean="0"/>
            </a:br>
            <a:r>
              <a:rPr lang="en-GB" sz="4400" dirty="0" smtClean="0"/>
              <a:t>Classroom 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management</a:t>
            </a:r>
            <a:endParaRPr lang="en-GB" dirty="0"/>
          </a:p>
        </p:txBody>
      </p:sp>
      <p:sp>
        <p:nvSpPr>
          <p:cNvPr id="23557" name="Content Placeholder 4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405983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Pan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gaiff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diwylliant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ddysgu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greu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plant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dysgu’n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well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oherwydd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byddant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gwybod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ddisgwylir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oddi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wrthynt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Rhestrwch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engrhreifftiau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sut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gellir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cyflawni</a:t>
            </a:r>
            <a:r>
              <a:rPr lang="en-US" altLang="en-US" b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b="1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</a:t>
            </a:r>
            <a:endParaRPr lang="en-US" altLang="en-US" b="1" dirty="0" smtClean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3558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84381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When a positive learning culture is created, children will learn better because they will know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List examples of how this can be achieved.</a:t>
            </a:r>
          </a:p>
          <a:p>
            <a:pPr>
              <a:spcBef>
                <a:spcPct val="0"/>
              </a:spcBef>
            </a:pP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23559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6120"/>
            <a:ext cx="285750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>
              <a:defRPr/>
            </a:pPr>
            <a:r>
              <a:rPr lang="en-GB" dirty="0" smtClean="0"/>
              <a:t>                 </a:t>
            </a:r>
            <a:r>
              <a:rPr lang="en-GB" dirty="0" smtClean="0"/>
              <a:t>YMARFER ORAU</a:t>
            </a:r>
            <a:br>
              <a:rPr lang="en-GB" dirty="0" smtClean="0"/>
            </a:br>
            <a:r>
              <a:rPr lang="en-GB" dirty="0" smtClean="0"/>
              <a:t>Estyn </a:t>
            </a:r>
            <a:br>
              <a:rPr lang="en-GB" dirty="0" smtClean="0"/>
            </a:br>
            <a:r>
              <a:rPr lang="en-GB" dirty="0" smtClean="0"/>
              <a:t>Best </a:t>
            </a:r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24581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Caiff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disgyblion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haddysgu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sut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ysgrifennu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polisïau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waith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ac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maent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wedi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datblygu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‘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Polisi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Disgyblion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Ysgol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Llanmiloe</a:t>
            </a:r>
            <a:r>
              <a:rPr lang="en-GB" altLang="cy-GB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Sir </a:t>
            </a:r>
            <a:r>
              <a:rPr lang="en-GB" altLang="cy-GB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Gâr</a:t>
            </a:r>
            <a:endParaRPr lang="en-GB" altLang="cy-GB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cy-GB" b="1" dirty="0" err="1" smtClean="0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  <a:hlinkClick r:id="rId2"/>
              </a:rPr>
              <a:t>Llanmiloe</a:t>
            </a:r>
            <a:r>
              <a:rPr lang="en-GB" altLang="cy-GB" b="1" dirty="0" smtClean="0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  <a:hlinkClick r:id="rId2"/>
              </a:rPr>
              <a:t> School best practice</a:t>
            </a:r>
            <a:endParaRPr lang="en-GB" altLang="cy-GB" b="1" dirty="0" smtClean="0">
              <a:solidFill>
                <a:schemeClr val="tx2">
                  <a:lumMod val="75000"/>
                </a:schemeClr>
              </a:solidFill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cy-GB" dirty="0" smtClean="0">
              <a:ea typeface="ＭＳ Ｐゴシック" panose="020B0600070205080204" pitchFamily="34" charset="-128"/>
            </a:endParaRPr>
          </a:p>
        </p:txBody>
      </p:sp>
      <p:sp>
        <p:nvSpPr>
          <p:cNvPr id="24582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 marL="109537" indent="0">
              <a:spcBef>
                <a:spcPct val="0"/>
              </a:spcBef>
              <a:buNone/>
            </a:pPr>
            <a:endParaRPr lang="en-GB" altLang="cy-GB" sz="1200" i="1" dirty="0" smtClean="0"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cy-GB" sz="26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Pupils taught to write policies and have written own School Behaviour Policy</a:t>
            </a:r>
          </a:p>
          <a:p>
            <a:pPr>
              <a:spcBef>
                <a:spcPct val="0"/>
              </a:spcBef>
            </a:pPr>
            <a:r>
              <a:rPr lang="en-GB" altLang="cy-GB" sz="2600" i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Llanmiloe</a:t>
            </a:r>
            <a:r>
              <a:rPr lang="en-GB" altLang="cy-GB" sz="2600" i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Primary School, Carmarthenshire</a:t>
            </a:r>
          </a:p>
          <a:p>
            <a:pPr>
              <a:spcBef>
                <a:spcPct val="0"/>
              </a:spcBef>
            </a:pPr>
            <a:endParaRPr lang="en-GB" altLang="cy-GB" sz="2600" i="1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618518"/>
            <a:ext cx="2859272" cy="12863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sz="2500" b="1" dirty="0" smtClean="0"/>
              <a:t>DOSBARTHIADAU WEDI EU RHEOLI YN DDA</a:t>
            </a:r>
            <a:r>
              <a:rPr lang="en-GB" sz="2500" dirty="0" smtClean="0"/>
              <a:t/>
            </a:r>
            <a:br>
              <a:rPr lang="en-GB" sz="2500" dirty="0" smtClean="0"/>
            </a:br>
            <a:r>
              <a:rPr lang="en-GB" sz="2500" dirty="0" smtClean="0"/>
              <a:t>Well </a:t>
            </a:r>
            <a:r>
              <a:rPr lang="en-GB" sz="2500" dirty="0"/>
              <a:t>managed </a:t>
            </a:r>
            <a:br>
              <a:rPr lang="en-GB" sz="2500" dirty="0"/>
            </a:br>
            <a:r>
              <a:rPr lang="en-GB" sz="2500" dirty="0"/>
              <a:t>classrooms</a:t>
            </a:r>
          </a:p>
        </p:txBody>
      </p:sp>
      <p:sp>
        <p:nvSpPr>
          <p:cNvPr id="25605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62500" lnSpcReduction="20000"/>
          </a:bodyPr>
          <a:lstStyle/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Dechrau’r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flwyddyn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set o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reolau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wedi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cyd-ysgrifennu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s’yn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ddealladwy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bob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disgybl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Cytuno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wobrau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chanlyniadau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ddilyn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rheolau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Gosod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sancsiynau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wedi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cyd-ysgrifennu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a’u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cytuno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flaen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llaw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disgyblion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am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beidio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dilyn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rheolau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5606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62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Begin the year with a set of rules understood by all children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Agreed rewards and positive reinforcements for following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Set sanctions for not following rules</a:t>
            </a:r>
          </a:p>
        </p:txBody>
      </p:sp>
      <p:pic>
        <p:nvPicPr>
          <p:cNvPr id="25607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228431"/>
            <a:ext cx="2857500" cy="112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>
              <a:defRPr/>
            </a:pPr>
            <a:r>
              <a:rPr lang="en-GB" sz="3100" b="1" dirty="0" smtClean="0"/>
              <a:t>DOSBARTHIADAU WEDI EU RHEOLI YN DDA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Well </a:t>
            </a:r>
            <a:r>
              <a:rPr lang="en-GB" dirty="0" smtClean="0"/>
              <a:t>managed </a:t>
            </a:r>
            <a:br>
              <a:rPr lang="en-GB" dirty="0" smtClean="0"/>
            </a:br>
            <a:r>
              <a:rPr lang="en-GB" dirty="0" smtClean="0"/>
              <a:t>classrooms</a:t>
            </a:r>
            <a:endParaRPr lang="en-GB" dirty="0"/>
          </a:p>
        </p:txBody>
      </p:sp>
      <p:sp>
        <p:nvSpPr>
          <p:cNvPr id="26629" name="Content Placeholder 4"/>
          <p:cNvSpPr>
            <a:spLocks noGrp="1"/>
          </p:cNvSpPr>
          <p:nvPr>
            <p:ph sz="half" idx="1"/>
          </p:nvPr>
        </p:nvSpPr>
        <p:spPr>
          <a:xfrm>
            <a:off x="856060" y="2142886"/>
            <a:ext cx="3658792" cy="354171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cytuno’r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rheolau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Gwneud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defnydd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gorau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gofod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gael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Gwersi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wedi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cynllunio’n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dda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Annog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parch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datblygu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perthnasau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6630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111374"/>
            <a:ext cx="3656408" cy="354171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Class agree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Make full use of their physical space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Well-planned lessons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Encourage respect and develop positive relationships. </a:t>
            </a:r>
          </a:p>
        </p:txBody>
      </p:sp>
      <p:pic>
        <p:nvPicPr>
          <p:cNvPr id="26631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201442"/>
            <a:ext cx="2857500" cy="148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b="1" dirty="0" smtClean="0"/>
              <a:t>PERTHNASAU POSITIF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Positive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relationships</a:t>
            </a:r>
            <a:endParaRPr lang="en-GB" sz="2800" dirty="0"/>
          </a:p>
        </p:txBody>
      </p:sp>
      <p:sp>
        <p:nvSpPr>
          <p:cNvPr id="27653" name="Content Placeholder 4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84381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rheolaeth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ymddygiad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effeithiol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ymwneud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gydag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adeiladu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perthnasau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phlant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Rhestrwch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ffyrdd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gallai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staff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ysgol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wneud</a:t>
            </a:r>
            <a:r>
              <a:rPr lang="en-US" altLang="en-US" sz="2800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hyn</a:t>
            </a:r>
            <a:endParaRPr lang="en-US" altLang="en-US" sz="2800" dirty="0" smtClean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7654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84381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Effective behaviour management concerns building positive relationships with children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List ways in which school staff can do this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618518"/>
            <a:ext cx="2859272" cy="12863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b="1" dirty="0" smtClean="0"/>
              <a:t>PETHNASAU POSITIF/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Positive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relationships</a:t>
            </a:r>
            <a:endParaRPr lang="en-GB" sz="2800" dirty="0"/>
          </a:p>
        </p:txBody>
      </p:sp>
      <p:sp>
        <p:nvSpPr>
          <p:cNvPr id="2867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100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groeso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plant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iddynt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gyrraedd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Sicrhewch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gwybod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ddisgwyledig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ohonynt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Crewch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amgylchedd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ositif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teimlo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wedi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ymlacio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dderbyn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8678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413184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Welcome the children as they enter the classroom. 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Ensure all children understand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Create a positive environment where each child feels relaxed and accepted. </a:t>
            </a:r>
          </a:p>
        </p:txBody>
      </p:sp>
      <p:pic>
        <p:nvPicPr>
          <p:cNvPr id="28679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38" y="260648"/>
            <a:ext cx="2271712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b="1" dirty="0" smtClean="0"/>
              <a:t>PERTHNASAU POSITIF/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Positive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relationships</a:t>
            </a:r>
            <a:endParaRPr lang="en-GB" sz="2800" dirty="0"/>
          </a:p>
        </p:txBody>
      </p:sp>
      <p:sp>
        <p:nvSpPr>
          <p:cNvPr id="29701" name="Content Placeholder 4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427585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Trin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pob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pharch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odi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cywilydd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arnynt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neu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gwawdio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Rhannu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llwyddiannau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Cydnabod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fod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bob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gallu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ddysgu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chyflawni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yfle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blant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gyrannu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at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wneud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penderfyniadau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o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fewn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Treat each child with respect, never embarrass or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ridicule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Share successes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with the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Recognise every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child has the ability to learn and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achieve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Involve children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 making decisions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within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classroom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i="1" dirty="0"/>
          </a:p>
        </p:txBody>
      </p:sp>
      <p:pic>
        <p:nvPicPr>
          <p:cNvPr id="29703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641" y="466120"/>
            <a:ext cx="2271712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b="1" dirty="0" smtClean="0"/>
              <a:t>PERTHNASAU POSITIF/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Positive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relationships</a:t>
            </a:r>
            <a:endParaRPr lang="en-GB" sz="2800" dirty="0"/>
          </a:p>
        </p:txBody>
      </p:sp>
      <p:sp>
        <p:nvSpPr>
          <p:cNvPr id="30725" name="Content Placeholder 4"/>
          <p:cNvSpPr>
            <a:spLocks noGrp="1"/>
          </p:cNvSpPr>
          <p:nvPr>
            <p:ph sz="half" idx="1"/>
          </p:nvPr>
        </p:nvSpPr>
        <p:spPr>
          <a:xfrm>
            <a:off x="856058" y="1772816"/>
            <a:ext cx="3658792" cy="468052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Dangos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diddordeb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nheulu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talentau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goliau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hoffterau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châs-bethau’r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plentyn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Ymgysylltu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gyda’r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plant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amser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chwarae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amser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cinio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Datganiadau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positif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- </a:t>
            </a:r>
            <a:r>
              <a:rPr lang="en-US" altLang="en-US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rhowch</a:t>
            </a:r>
            <a:r>
              <a:rPr lang="en-US" altLang="en-US" dirty="0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enghreifftiau</a:t>
            </a:r>
            <a:endParaRPr lang="en-US" altLang="en-US" dirty="0" smtClean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1" y="1772816"/>
            <a:ext cx="3656408" cy="468052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Show an interest in each child‘s family, talents, goals, likes and dislikes. </a:t>
            </a:r>
          </a:p>
          <a:p>
            <a:pPr>
              <a:defRPr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Engage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with the children during lunchtime and playtime.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statements - 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an example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i="1" dirty="0"/>
          </a:p>
        </p:txBody>
      </p:sp>
      <p:pic>
        <p:nvPicPr>
          <p:cNvPr id="30727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2271712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980728"/>
            <a:ext cx="7429499" cy="1478570"/>
          </a:xfrm>
        </p:spPr>
        <p:txBody>
          <a:bodyPr/>
          <a:lstStyle/>
          <a:p>
            <a:pPr algn="r">
              <a:defRPr/>
            </a:pPr>
            <a:r>
              <a:rPr lang="en-GB" dirty="0" smtClean="0"/>
              <a:t>Y DOSBARTH/The </a:t>
            </a:r>
            <a:r>
              <a:rPr lang="en-GB" dirty="0" smtClean="0"/>
              <a:t>classroom</a:t>
            </a:r>
            <a:endParaRPr lang="en-GB" dirty="0"/>
          </a:p>
        </p:txBody>
      </p:sp>
      <p:sp>
        <p:nvSpPr>
          <p:cNvPr id="31749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10000"/>
          </a:bodyPr>
          <a:lstStyle/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Eistedd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strategol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Dechrau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diwedd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wers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sz="28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Get them in, get on with them, get them out!</a:t>
            </a:r>
          </a:p>
        </p:txBody>
      </p:sp>
      <p:sp>
        <p:nvSpPr>
          <p:cNvPr id="31750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Entry into classroom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Strategic seating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Start and end of lessons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Get them in, get on with them, get them out</a:t>
            </a:r>
          </a:p>
        </p:txBody>
      </p:sp>
      <p:pic>
        <p:nvPicPr>
          <p:cNvPr id="31751" name="Picture 2" descr="C:\Users\Dave\AppData\Local\Microsoft\Windows\Temporary Internet Files\Content.IE5\Q54IWVZT\classroom_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3"/>
            <a:ext cx="428466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>
              <a:defRPr/>
            </a:pPr>
            <a:r>
              <a:rPr lang="en-GB" sz="3200" b="1" dirty="0" smtClean="0"/>
              <a:t>RHAGLENNI RHEOLI YMDDYGIAD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Behaviour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management </a:t>
            </a:r>
            <a:br>
              <a:rPr lang="en-GB" sz="3200" dirty="0" smtClean="0"/>
            </a:br>
            <a:r>
              <a:rPr lang="en-GB" sz="3200" dirty="0" smtClean="0"/>
              <a:t>programmes</a:t>
            </a:r>
            <a:endParaRPr lang="en-GB" sz="3200" dirty="0"/>
          </a:p>
        </p:txBody>
      </p:sp>
      <p:sp>
        <p:nvSpPr>
          <p:cNvPr id="32773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Rhaglen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heoli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Dosbarth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Blynyddoedd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Rhyfeddol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&amp; Ysgol </a:t>
            </a:r>
            <a:r>
              <a:rPr lang="en-US" altLang="en-US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Deinosor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SEAL 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(Social </a:t>
            </a:r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and Emotional Aspects of Learning)</a:t>
            </a:r>
          </a:p>
          <a:p>
            <a:r>
              <a:rPr lang="en-US" altLang="en-US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‘Assertive Discipline’</a:t>
            </a:r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2774" name="Content Placeholder 5"/>
          <p:cNvSpPr>
            <a:spLocks noGrp="1"/>
          </p:cNvSpPr>
          <p:nvPr>
            <p:ph sz="half" idx="2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/>
          </a:bodyPr>
          <a:lstStyle/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Incredible Years Teacher Classroom Management Programme &amp;Dinosaur School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SEAL (Social &amp; Emotional Aspects of Learning)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‘Assertive Discipline’</a:t>
            </a:r>
            <a:endParaRPr lang="en-GB" altLang="en-US" i="1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2775" name="Picture 2" descr="C:\Users\Dave\AppData\Local\Microsoft\Windows\Temporary Internet Files\Content.IE5\18Y0NM93\4479701959_11730d481c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2601229" cy="1340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    </a:t>
            </a:r>
            <a:r>
              <a:rPr lang="en-GB" dirty="0" err="1" smtClean="0"/>
              <a:t>Tasg</a:t>
            </a:r>
            <a:r>
              <a:rPr lang="en-GB" dirty="0" smtClean="0"/>
              <a:t>                   Task                 </a:t>
            </a:r>
            <a:endParaRPr lang="en-GB" dirty="0"/>
          </a:p>
        </p:txBody>
      </p:sp>
      <p:sp>
        <p:nvSpPr>
          <p:cNvPr id="33797" name="Content Placeholder 4"/>
          <p:cNvSpPr>
            <a:spLocks noGrp="1"/>
          </p:cNvSpPr>
          <p:nvPr>
            <p:ph sz="half" idx="1"/>
          </p:nvPr>
        </p:nvSpPr>
        <p:spPr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Mewn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grwpiau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ymchwiliwch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adroddwch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‘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nôl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un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o’r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rhaglenni</a:t>
            </a:r>
            <a:r>
              <a:rPr lang="en-US" altLang="en-US" sz="28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2800" dirty="0" err="1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yma</a:t>
            </a:r>
            <a:endParaRPr lang="en-US" altLang="en-US" sz="2800" dirty="0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 groups, research and feedback on one of these programmes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sz="3200" dirty="0"/>
          </a:p>
        </p:txBody>
      </p:sp>
      <p:pic>
        <p:nvPicPr>
          <p:cNvPr id="33799" name="Picture 2" descr="C:\Users\Dave\AppData\Local\Microsoft\Windows\Temporary Internet Files\Content.IE5\BP5W2LPY\android-task-kille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829" y="4869160"/>
            <a:ext cx="2381250" cy="1527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Llyfryddiaeth</a:t>
            </a:r>
            <a:r>
              <a:rPr lang="en-GB" dirty="0" smtClean="0"/>
              <a:t> / Bibliography</a:t>
            </a:r>
            <a:endParaRPr lang="en-GB" dirty="0"/>
          </a:p>
        </p:txBody>
      </p:sp>
      <p:sp>
        <p:nvSpPr>
          <p:cNvPr id="34818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268413"/>
            <a:ext cx="8229600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Llywodraeth Cymru – Dsygu Cymru: Ymddygiad. Available at </a:t>
            </a:r>
            <a:r>
              <a:rPr lang="en-GB" altLang="en-US" sz="1800" smtClean="0">
                <a:ea typeface="ＭＳ Ｐゴシック" panose="020B0600070205080204" pitchFamily="34" charset="-128"/>
                <a:hlinkClick r:id="rId3"/>
              </a:rPr>
              <a:t>http://learning.wales.gov.uk/resources/improvementareas/behaviourandattendance/behaviour/?skip=1&amp;lang=cy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 (Accessed 08.02.15)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Llywodraeth Cymru (2012) Llawlyfr ar Reoli Ymddygiad ar gyfer Ysgolion Gynradd. Available at </a:t>
            </a:r>
            <a:r>
              <a:rPr lang="en-GB" altLang="en-US" sz="1800" smtClean="0">
                <a:ea typeface="ＭＳ Ｐゴシック" panose="020B0600070205080204" pitchFamily="34" charset="-128"/>
                <a:hlinkClick r:id="rId4"/>
              </a:rPr>
              <a:t>http://wales.gov.uk/docs/dcells/publications/120713primarycy.pdf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 (Accessed 08.02.15)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Rogers, B. (2007) </a:t>
            </a:r>
            <a:r>
              <a:rPr lang="en-GB" altLang="en-US" sz="1800" i="1" smtClean="0">
                <a:ea typeface="ＭＳ Ｐゴシック" panose="020B0600070205080204" pitchFamily="34" charset="-128"/>
              </a:rPr>
              <a:t>Behaviour Management 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Rogers, B. (2012) </a:t>
            </a:r>
            <a:r>
              <a:rPr lang="en-GB" altLang="en-US" sz="1800" i="1" smtClean="0">
                <a:ea typeface="ＭＳ Ｐゴシック" panose="020B0600070205080204" pitchFamily="34" charset="-128"/>
              </a:rPr>
              <a:t>Classroom Behaviour  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Rogers, B. (2009) </a:t>
            </a:r>
            <a:r>
              <a:rPr lang="en-GB" altLang="en-US" sz="1800" i="1" smtClean="0">
                <a:ea typeface="ＭＳ Ｐゴシック" panose="020B0600070205080204" pitchFamily="34" charset="-128"/>
              </a:rPr>
              <a:t>How to Manage Children’s Challenging Behaviour  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Welsh Government - Learning Wales: Behaviour. Available at </a:t>
            </a:r>
            <a:r>
              <a:rPr lang="en-GB" altLang="en-US" sz="1800" smtClean="0">
                <a:ea typeface="ＭＳ Ｐゴシック" panose="020B0600070205080204" pitchFamily="34" charset="-128"/>
                <a:hlinkClick r:id="rId5"/>
              </a:rPr>
              <a:t>http://learning.wales.gov.uk/resources/improvementareas/behaviourandattendance/behaviour/?lang=en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 (Accessed 08.02.15)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smtClean="0">
                <a:ea typeface="ＭＳ Ｐゴシック" panose="020B0600070205080204" pitchFamily="34" charset="-128"/>
              </a:rPr>
              <a:t>Welsh Government (2012) Practical Approaches to Behaviour Management in the Classroom. Available at </a:t>
            </a:r>
            <a:r>
              <a:rPr lang="en-GB" altLang="en-US" sz="1800" smtClean="0">
                <a:ea typeface="ＭＳ Ｐゴシック" panose="020B0600070205080204" pitchFamily="34" charset="-128"/>
                <a:hlinkClick r:id="rId6"/>
              </a:rPr>
              <a:t>http://wales.gov.uk/docs/dcells/publications/120713primaryen.pdf</a:t>
            </a:r>
            <a:r>
              <a:rPr lang="en-GB" altLang="en-US" sz="1800" smtClean="0">
                <a:ea typeface="ＭＳ Ｐゴシック" panose="020B0600070205080204" pitchFamily="34" charset="-128"/>
              </a:rPr>
              <a:t> (Accessed 08.02.15)   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smtClean="0">
              <a:ea typeface="ＭＳ Ｐゴシック" panose="020B0600070205080204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smtClean="0">
              <a:ea typeface="ＭＳ Ｐゴシック" panose="020B0600070205080204" pitchFamily="34" charset="-128"/>
              <a:hlinkClick r:id="rId7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5238</TotalTime>
  <Words>1912</Words>
  <Application>Microsoft Office PowerPoint</Application>
  <PresentationFormat>On-screen Show (4:3)</PresentationFormat>
  <Paragraphs>214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ＭＳ Ｐゴシック</vt:lpstr>
      <vt:lpstr>Arial</vt:lpstr>
      <vt:lpstr>Calibri</vt:lpstr>
      <vt:lpstr>Trebuchet MS</vt:lpstr>
      <vt:lpstr>Tw Cen MT</vt:lpstr>
      <vt:lpstr>Wingdings</vt:lpstr>
      <vt:lpstr>Wingdings 2</vt:lpstr>
      <vt:lpstr>Wingdings 3</vt:lpstr>
      <vt:lpstr>Circuit</vt:lpstr>
      <vt:lpstr>             ECES5007/C Lines of Enquiry Llwybrau Ymholi </vt:lpstr>
      <vt:lpstr>NOD/Aim</vt:lpstr>
      <vt:lpstr> YMDDYGIAD/Behaviour</vt:lpstr>
      <vt:lpstr>Agenda llywodraeth Cymru 2014/ Welsh Government  Agenda 2014</vt:lpstr>
      <vt:lpstr>MODELAU O YMDDYGIAD PLANT Models of  child behaviour</vt:lpstr>
      <vt:lpstr>BIOLEGOL/Biological</vt:lpstr>
      <vt:lpstr>YMDDYGIADOL/Behavioural</vt:lpstr>
      <vt:lpstr>YMDDYGIADOL/Behavioural</vt:lpstr>
      <vt:lpstr>GWYBYDDOL/Cognitive </vt:lpstr>
      <vt:lpstr>GWYBYDDOL/Cognitive </vt:lpstr>
      <vt:lpstr>CYFUNDREFNOL/Systematic</vt:lpstr>
      <vt:lpstr>CYFUNDREFNOL/Systematic</vt:lpstr>
      <vt:lpstr>SEICODEINAMEG/Psychodynamic</vt:lpstr>
      <vt:lpstr>DAMCANIAETH YMDDYGIAD Behaviour  Theory</vt:lpstr>
      <vt:lpstr>DAMCANIAETH YMDDYGIAD Behaviour  Theory</vt:lpstr>
      <vt:lpstr>RHEOLAETH DOSBARTH EFFEITHIOL Effective classroom  management</vt:lpstr>
      <vt:lpstr>DIWYLLIANT O DDYSGU POSITIF Positive learning  culture</vt:lpstr>
      <vt:lpstr>RHEOLAETH DOSBARTH/Classroom  management</vt:lpstr>
      <vt:lpstr>RHEOLAETH DOSBARTH/ Classroom  management</vt:lpstr>
      <vt:lpstr>                 YMARFER ORAU Estyn  Best Practice</vt:lpstr>
      <vt:lpstr>DOSBARTHIADAU WEDI EU RHEOLI YN DDA Well managed  classrooms</vt:lpstr>
      <vt:lpstr>DOSBARTHIADAU WEDI EU RHEOLI YN DDA Well managed  classrooms</vt:lpstr>
      <vt:lpstr>PERTHNASAU POSITIF Positive  relationships</vt:lpstr>
      <vt:lpstr>PETHNASAU POSITIF/ Positive  relationships</vt:lpstr>
      <vt:lpstr>PERTHNASAU POSITIF/ Positive  relationships</vt:lpstr>
      <vt:lpstr>PERTHNASAU POSITIF/ Positive  relationships</vt:lpstr>
      <vt:lpstr>Y DOSBARTH/The classroom</vt:lpstr>
      <vt:lpstr>RHAGLENNI RHEOLI YMDDYGIAD Behaviour  management  programmes</vt:lpstr>
      <vt:lpstr>      Tasg                   Task                 </vt:lpstr>
      <vt:lpstr>Llyfryddiaeth / Bibliography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ED-418 Session 1 Education as Moral Practice</dc:title>
  <dc:creator>IT</dc:creator>
  <cp:lastModifiedBy>Helen A Griffiths</cp:lastModifiedBy>
  <cp:revision>259</cp:revision>
  <dcterms:created xsi:type="dcterms:W3CDTF">2013-01-23T16:02:24Z</dcterms:created>
  <dcterms:modified xsi:type="dcterms:W3CDTF">2020-01-30T22:39:34Z</dcterms:modified>
</cp:coreProperties>
</file>