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8"/>
  </p:notesMasterIdLst>
  <p:sldIdLst>
    <p:sldId id="282" r:id="rId2"/>
    <p:sldId id="256" r:id="rId3"/>
    <p:sldId id="261" r:id="rId4"/>
    <p:sldId id="260" r:id="rId5"/>
    <p:sldId id="262" r:id="rId6"/>
    <p:sldId id="263" r:id="rId7"/>
    <p:sldId id="264" r:id="rId8"/>
    <p:sldId id="265" r:id="rId9"/>
    <p:sldId id="266" r:id="rId10"/>
    <p:sldId id="257" r:id="rId11"/>
    <p:sldId id="273" r:id="rId12"/>
    <p:sldId id="258" r:id="rId13"/>
    <p:sldId id="259" r:id="rId14"/>
    <p:sldId id="268" r:id="rId15"/>
    <p:sldId id="269" r:id="rId16"/>
    <p:sldId id="270" r:id="rId17"/>
    <p:sldId id="271" r:id="rId18"/>
    <p:sldId id="267" r:id="rId19"/>
    <p:sldId id="272" r:id="rId20"/>
    <p:sldId id="274" r:id="rId21"/>
    <p:sldId id="275" r:id="rId22"/>
    <p:sldId id="276" r:id="rId23"/>
    <p:sldId id="277" r:id="rId24"/>
    <p:sldId id="278" r:id="rId25"/>
    <p:sldId id="280" r:id="rId26"/>
    <p:sldId id="27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6739" autoAdjust="0"/>
  </p:normalViewPr>
  <p:slideViewPr>
    <p:cSldViewPr>
      <p:cViewPr varScale="1">
        <p:scale>
          <a:sx n="45" d="100"/>
          <a:sy n="45" d="100"/>
        </p:scale>
        <p:origin x="235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C967E4-0075-4AA9-953C-4AD4B419E738}"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54025B26-CBB9-4EF5-916D-22D714C34DD0}">
      <dgm:prSet phldrT="[Text]"/>
      <dgm:spPr/>
      <dgm:t>
        <a:bodyPr/>
        <a:lstStyle/>
        <a:p>
          <a:r>
            <a:rPr lang="en-US"/>
            <a:t>Induction and Socialisation</a:t>
          </a:r>
        </a:p>
      </dgm:t>
    </dgm:pt>
    <dgm:pt modelId="{B75ADD9F-3308-4DEB-8626-7C3107BCC44D}" type="parTrans" cxnId="{69878299-5725-4F7B-87F5-230F840D06DE}">
      <dgm:prSet/>
      <dgm:spPr/>
      <dgm:t>
        <a:bodyPr/>
        <a:lstStyle/>
        <a:p>
          <a:endParaRPr lang="en-US"/>
        </a:p>
      </dgm:t>
    </dgm:pt>
    <dgm:pt modelId="{918DDF83-469C-4038-AD93-598363FC7BDA}" type="sibTrans" cxnId="{69878299-5725-4F7B-87F5-230F840D06DE}">
      <dgm:prSet/>
      <dgm:spPr/>
      <dgm:t>
        <a:bodyPr/>
        <a:lstStyle/>
        <a:p>
          <a:endParaRPr lang="en-US"/>
        </a:p>
      </dgm:t>
    </dgm:pt>
    <dgm:pt modelId="{13BFF83E-8686-4B3D-A401-A86918D15113}">
      <dgm:prSet phldrT="[Text]"/>
      <dgm:spPr/>
      <dgm:t>
        <a:bodyPr/>
        <a:lstStyle/>
        <a:p>
          <a:r>
            <a:rPr lang="en-US"/>
            <a:t>Reviewing and Appraising Performance</a:t>
          </a:r>
        </a:p>
      </dgm:t>
    </dgm:pt>
    <dgm:pt modelId="{A14B1EFA-7FDF-47C5-9847-8FF9BB4DC555}" type="parTrans" cxnId="{EBA7D16B-A5C1-41FC-AD53-81FC10A18299}">
      <dgm:prSet/>
      <dgm:spPr/>
      <dgm:t>
        <a:bodyPr/>
        <a:lstStyle/>
        <a:p>
          <a:endParaRPr lang="en-US"/>
        </a:p>
      </dgm:t>
    </dgm:pt>
    <dgm:pt modelId="{925B2035-E159-45C2-BB14-317BECB41368}" type="sibTrans" cxnId="{EBA7D16B-A5C1-41FC-AD53-81FC10A18299}">
      <dgm:prSet/>
      <dgm:spPr/>
      <dgm:t>
        <a:bodyPr/>
        <a:lstStyle/>
        <a:p>
          <a:endParaRPr lang="en-US"/>
        </a:p>
      </dgm:t>
    </dgm:pt>
    <dgm:pt modelId="{CDCA83B0-CF0B-4A2B-85AB-11EBA0E9F182}">
      <dgm:prSet phldrT="[Text]"/>
      <dgm:spPr/>
      <dgm:t>
        <a:bodyPr/>
        <a:lstStyle/>
        <a:p>
          <a:r>
            <a:rPr lang="en-US"/>
            <a:t>Enhancing and Reinforcing Performance Standards</a:t>
          </a:r>
        </a:p>
      </dgm:t>
    </dgm:pt>
    <dgm:pt modelId="{AF725D48-8613-49DF-86A1-36A973215C91}" type="parTrans" cxnId="{E114F4A5-EC9A-47CA-885A-E8F968FECCA3}">
      <dgm:prSet/>
      <dgm:spPr/>
      <dgm:t>
        <a:bodyPr/>
        <a:lstStyle/>
        <a:p>
          <a:endParaRPr lang="en-US"/>
        </a:p>
      </dgm:t>
    </dgm:pt>
    <dgm:pt modelId="{476C259E-9622-4B2A-86D7-FECD8324A1ED}" type="sibTrans" cxnId="{E114F4A5-EC9A-47CA-885A-E8F968FECCA3}">
      <dgm:prSet/>
      <dgm:spPr/>
      <dgm:t>
        <a:bodyPr/>
        <a:lstStyle/>
        <a:p>
          <a:endParaRPr lang="en-US"/>
        </a:p>
      </dgm:t>
    </dgm:pt>
    <dgm:pt modelId="{1556F732-C8DF-462E-9022-19E94F7CC0D4}">
      <dgm:prSet phldrT="[Text]"/>
      <dgm:spPr/>
      <dgm:t>
        <a:bodyPr/>
        <a:lstStyle/>
        <a:p>
          <a:r>
            <a:rPr lang="en-US"/>
            <a:t>Counselling and Support</a:t>
          </a:r>
        </a:p>
      </dgm:t>
    </dgm:pt>
    <dgm:pt modelId="{C44A81FE-A213-4BAC-8229-FA5C6DEF2700}" type="parTrans" cxnId="{DE0CB674-9516-41AE-87FD-34E624796206}">
      <dgm:prSet/>
      <dgm:spPr/>
      <dgm:t>
        <a:bodyPr/>
        <a:lstStyle/>
        <a:p>
          <a:endParaRPr lang="en-US"/>
        </a:p>
      </dgm:t>
    </dgm:pt>
    <dgm:pt modelId="{56CEC902-7263-4C84-B0DF-1A2A8B510954}" type="sibTrans" cxnId="{DE0CB674-9516-41AE-87FD-34E624796206}">
      <dgm:prSet/>
      <dgm:spPr/>
      <dgm:t>
        <a:bodyPr/>
        <a:lstStyle/>
        <a:p>
          <a:endParaRPr lang="en-US"/>
        </a:p>
      </dgm:t>
    </dgm:pt>
    <dgm:pt modelId="{EF6B796F-F7D0-4DC0-A4BE-C6A7D766F455}">
      <dgm:prSet phldrT="[Text]"/>
      <dgm:spPr/>
      <dgm:t>
        <a:bodyPr/>
        <a:lstStyle/>
        <a:p>
          <a:r>
            <a:rPr lang="en-US"/>
            <a:t>Recruitment and Selection</a:t>
          </a:r>
        </a:p>
      </dgm:t>
    </dgm:pt>
    <dgm:pt modelId="{01F46098-76A6-4143-B886-F7987AF89222}" type="parTrans" cxnId="{383CD6B8-A98E-417D-A2E5-7CC361EC5BCB}">
      <dgm:prSet/>
      <dgm:spPr/>
      <dgm:t>
        <a:bodyPr/>
        <a:lstStyle/>
        <a:p>
          <a:endParaRPr lang="en-US"/>
        </a:p>
      </dgm:t>
    </dgm:pt>
    <dgm:pt modelId="{A9E7FA0E-33B4-4E46-9CB7-2305A10A2295}" type="sibTrans" cxnId="{383CD6B8-A98E-417D-A2E5-7CC361EC5BCB}">
      <dgm:prSet/>
      <dgm:spPr/>
      <dgm:t>
        <a:bodyPr/>
        <a:lstStyle/>
        <a:p>
          <a:endParaRPr lang="en-US"/>
        </a:p>
      </dgm:t>
    </dgm:pt>
    <dgm:pt modelId="{2E432A12-8BCD-4254-94BB-418D8AB0C8D2}" type="pres">
      <dgm:prSet presAssocID="{67C967E4-0075-4AA9-953C-4AD4B419E738}" presName="cycle" presStyleCnt="0">
        <dgm:presLayoutVars>
          <dgm:dir/>
          <dgm:resizeHandles val="exact"/>
        </dgm:presLayoutVars>
      </dgm:prSet>
      <dgm:spPr/>
    </dgm:pt>
    <dgm:pt modelId="{C54B3D19-0AC4-406F-84F2-0FDC8FBA0286}" type="pres">
      <dgm:prSet presAssocID="{54025B26-CBB9-4EF5-916D-22D714C34DD0}" presName="dummy" presStyleCnt="0"/>
      <dgm:spPr/>
    </dgm:pt>
    <dgm:pt modelId="{E2919D8B-1EDC-4D2C-910B-56A7D112A3A9}" type="pres">
      <dgm:prSet presAssocID="{54025B26-CBB9-4EF5-916D-22D714C34DD0}" presName="node" presStyleLbl="revTx" presStyleIdx="0" presStyleCnt="5">
        <dgm:presLayoutVars>
          <dgm:bulletEnabled val="1"/>
        </dgm:presLayoutVars>
      </dgm:prSet>
      <dgm:spPr/>
    </dgm:pt>
    <dgm:pt modelId="{DE715ABB-60BE-4A1E-8BD2-0339D1118DF4}" type="pres">
      <dgm:prSet presAssocID="{918DDF83-469C-4038-AD93-598363FC7BDA}" presName="sibTrans" presStyleLbl="node1" presStyleIdx="0" presStyleCnt="5"/>
      <dgm:spPr/>
    </dgm:pt>
    <dgm:pt modelId="{90A8BDE8-347C-4563-B5C9-DFD87076E397}" type="pres">
      <dgm:prSet presAssocID="{13BFF83E-8686-4B3D-A401-A86918D15113}" presName="dummy" presStyleCnt="0"/>
      <dgm:spPr/>
    </dgm:pt>
    <dgm:pt modelId="{6185CB1E-52EC-4253-ADCF-439456136F1E}" type="pres">
      <dgm:prSet presAssocID="{13BFF83E-8686-4B3D-A401-A86918D15113}" presName="node" presStyleLbl="revTx" presStyleIdx="1" presStyleCnt="5">
        <dgm:presLayoutVars>
          <dgm:bulletEnabled val="1"/>
        </dgm:presLayoutVars>
      </dgm:prSet>
      <dgm:spPr/>
    </dgm:pt>
    <dgm:pt modelId="{631E278E-6C8E-4ED0-B28F-F2828B505A19}" type="pres">
      <dgm:prSet presAssocID="{925B2035-E159-45C2-BB14-317BECB41368}" presName="sibTrans" presStyleLbl="node1" presStyleIdx="1" presStyleCnt="5"/>
      <dgm:spPr/>
    </dgm:pt>
    <dgm:pt modelId="{E34AD45B-1EE1-437C-B57B-9583884860D0}" type="pres">
      <dgm:prSet presAssocID="{CDCA83B0-CF0B-4A2B-85AB-11EBA0E9F182}" presName="dummy" presStyleCnt="0"/>
      <dgm:spPr/>
    </dgm:pt>
    <dgm:pt modelId="{F7612265-DAA6-4038-A2C6-099B22C5759A}" type="pres">
      <dgm:prSet presAssocID="{CDCA83B0-CF0B-4A2B-85AB-11EBA0E9F182}" presName="node" presStyleLbl="revTx" presStyleIdx="2" presStyleCnt="5">
        <dgm:presLayoutVars>
          <dgm:bulletEnabled val="1"/>
        </dgm:presLayoutVars>
      </dgm:prSet>
      <dgm:spPr/>
    </dgm:pt>
    <dgm:pt modelId="{09680B97-AD05-4E7E-9452-6AF47C91B53C}" type="pres">
      <dgm:prSet presAssocID="{476C259E-9622-4B2A-86D7-FECD8324A1ED}" presName="sibTrans" presStyleLbl="node1" presStyleIdx="2" presStyleCnt="5"/>
      <dgm:spPr/>
    </dgm:pt>
    <dgm:pt modelId="{0AEAA692-F25C-4DF5-BE77-8CA74F37B649}" type="pres">
      <dgm:prSet presAssocID="{1556F732-C8DF-462E-9022-19E94F7CC0D4}" presName="dummy" presStyleCnt="0"/>
      <dgm:spPr/>
    </dgm:pt>
    <dgm:pt modelId="{C23B4CDE-047D-44B3-819A-DF34C59BD13A}" type="pres">
      <dgm:prSet presAssocID="{1556F732-C8DF-462E-9022-19E94F7CC0D4}" presName="node" presStyleLbl="revTx" presStyleIdx="3" presStyleCnt="5">
        <dgm:presLayoutVars>
          <dgm:bulletEnabled val="1"/>
        </dgm:presLayoutVars>
      </dgm:prSet>
      <dgm:spPr/>
    </dgm:pt>
    <dgm:pt modelId="{7F03A5AD-5D96-432B-BADC-1392C07162C2}" type="pres">
      <dgm:prSet presAssocID="{56CEC902-7263-4C84-B0DF-1A2A8B510954}" presName="sibTrans" presStyleLbl="node1" presStyleIdx="3" presStyleCnt="5"/>
      <dgm:spPr/>
    </dgm:pt>
    <dgm:pt modelId="{C4547441-FF79-40E0-9DFB-BCA53F868CD7}" type="pres">
      <dgm:prSet presAssocID="{EF6B796F-F7D0-4DC0-A4BE-C6A7D766F455}" presName="dummy" presStyleCnt="0"/>
      <dgm:spPr/>
    </dgm:pt>
    <dgm:pt modelId="{5C521F27-52C5-44D4-B94F-108D22EF910B}" type="pres">
      <dgm:prSet presAssocID="{EF6B796F-F7D0-4DC0-A4BE-C6A7D766F455}" presName="node" presStyleLbl="revTx" presStyleIdx="4" presStyleCnt="5">
        <dgm:presLayoutVars>
          <dgm:bulletEnabled val="1"/>
        </dgm:presLayoutVars>
      </dgm:prSet>
      <dgm:spPr/>
    </dgm:pt>
    <dgm:pt modelId="{BC08DA4F-EB94-42E0-A42E-84A797F2288E}" type="pres">
      <dgm:prSet presAssocID="{A9E7FA0E-33B4-4E46-9CB7-2305A10A2295}" presName="sibTrans" presStyleLbl="node1" presStyleIdx="4" presStyleCnt="5"/>
      <dgm:spPr/>
    </dgm:pt>
  </dgm:ptLst>
  <dgm:cxnLst>
    <dgm:cxn modelId="{84E3D311-666A-42B9-B598-B61F69E574B0}" type="presOf" srcId="{CDCA83B0-CF0B-4A2B-85AB-11EBA0E9F182}" destId="{F7612265-DAA6-4038-A2C6-099B22C5759A}" srcOrd="0" destOrd="0" presId="urn:microsoft.com/office/officeart/2005/8/layout/cycle1"/>
    <dgm:cxn modelId="{4C476F26-6749-4592-8BE4-23EC155EF29E}" type="presOf" srcId="{918DDF83-469C-4038-AD93-598363FC7BDA}" destId="{DE715ABB-60BE-4A1E-8BD2-0339D1118DF4}" srcOrd="0" destOrd="0" presId="urn:microsoft.com/office/officeart/2005/8/layout/cycle1"/>
    <dgm:cxn modelId="{A311D936-4A4A-4DA6-9228-61B727622725}" type="presOf" srcId="{476C259E-9622-4B2A-86D7-FECD8324A1ED}" destId="{09680B97-AD05-4E7E-9452-6AF47C91B53C}" srcOrd="0" destOrd="0" presId="urn:microsoft.com/office/officeart/2005/8/layout/cycle1"/>
    <dgm:cxn modelId="{5F8B6C5B-BA8E-41B6-A38F-C9EFD9A5FEBD}" type="presOf" srcId="{EF6B796F-F7D0-4DC0-A4BE-C6A7D766F455}" destId="{5C521F27-52C5-44D4-B94F-108D22EF910B}" srcOrd="0" destOrd="0" presId="urn:microsoft.com/office/officeart/2005/8/layout/cycle1"/>
    <dgm:cxn modelId="{EBA7D16B-A5C1-41FC-AD53-81FC10A18299}" srcId="{67C967E4-0075-4AA9-953C-4AD4B419E738}" destId="{13BFF83E-8686-4B3D-A401-A86918D15113}" srcOrd="1" destOrd="0" parTransId="{A14B1EFA-7FDF-47C5-9847-8FF9BB4DC555}" sibTransId="{925B2035-E159-45C2-BB14-317BECB41368}"/>
    <dgm:cxn modelId="{5BD0156D-2DB0-444E-9713-AE8DF0FB881D}" type="presOf" srcId="{67C967E4-0075-4AA9-953C-4AD4B419E738}" destId="{2E432A12-8BCD-4254-94BB-418D8AB0C8D2}" srcOrd="0" destOrd="0" presId="urn:microsoft.com/office/officeart/2005/8/layout/cycle1"/>
    <dgm:cxn modelId="{DE0CB674-9516-41AE-87FD-34E624796206}" srcId="{67C967E4-0075-4AA9-953C-4AD4B419E738}" destId="{1556F732-C8DF-462E-9022-19E94F7CC0D4}" srcOrd="3" destOrd="0" parTransId="{C44A81FE-A213-4BAC-8229-FA5C6DEF2700}" sibTransId="{56CEC902-7263-4C84-B0DF-1A2A8B510954}"/>
    <dgm:cxn modelId="{DFF65277-6363-4D2E-959C-E7EC3CD53C3F}" type="presOf" srcId="{56CEC902-7263-4C84-B0DF-1A2A8B510954}" destId="{7F03A5AD-5D96-432B-BADC-1392C07162C2}" srcOrd="0" destOrd="0" presId="urn:microsoft.com/office/officeart/2005/8/layout/cycle1"/>
    <dgm:cxn modelId="{69878299-5725-4F7B-87F5-230F840D06DE}" srcId="{67C967E4-0075-4AA9-953C-4AD4B419E738}" destId="{54025B26-CBB9-4EF5-916D-22D714C34DD0}" srcOrd="0" destOrd="0" parTransId="{B75ADD9F-3308-4DEB-8626-7C3107BCC44D}" sibTransId="{918DDF83-469C-4038-AD93-598363FC7BDA}"/>
    <dgm:cxn modelId="{871BDF9B-C612-457D-9675-596B42920CD6}" type="presOf" srcId="{1556F732-C8DF-462E-9022-19E94F7CC0D4}" destId="{C23B4CDE-047D-44B3-819A-DF34C59BD13A}" srcOrd="0" destOrd="0" presId="urn:microsoft.com/office/officeart/2005/8/layout/cycle1"/>
    <dgm:cxn modelId="{E114F4A5-EC9A-47CA-885A-E8F968FECCA3}" srcId="{67C967E4-0075-4AA9-953C-4AD4B419E738}" destId="{CDCA83B0-CF0B-4A2B-85AB-11EBA0E9F182}" srcOrd="2" destOrd="0" parTransId="{AF725D48-8613-49DF-86A1-36A973215C91}" sibTransId="{476C259E-9622-4B2A-86D7-FECD8324A1ED}"/>
    <dgm:cxn modelId="{383CD6B8-A98E-417D-A2E5-7CC361EC5BCB}" srcId="{67C967E4-0075-4AA9-953C-4AD4B419E738}" destId="{EF6B796F-F7D0-4DC0-A4BE-C6A7D766F455}" srcOrd="4" destOrd="0" parTransId="{01F46098-76A6-4143-B886-F7987AF89222}" sibTransId="{A9E7FA0E-33B4-4E46-9CB7-2305A10A2295}"/>
    <dgm:cxn modelId="{74CCF4BF-DF86-42A1-99BE-ECC86C19522E}" type="presOf" srcId="{A9E7FA0E-33B4-4E46-9CB7-2305A10A2295}" destId="{BC08DA4F-EB94-42E0-A42E-84A797F2288E}" srcOrd="0" destOrd="0" presId="urn:microsoft.com/office/officeart/2005/8/layout/cycle1"/>
    <dgm:cxn modelId="{405E46CA-11A4-44DD-A1E3-5FA90FB7B959}" type="presOf" srcId="{13BFF83E-8686-4B3D-A401-A86918D15113}" destId="{6185CB1E-52EC-4253-ADCF-439456136F1E}" srcOrd="0" destOrd="0" presId="urn:microsoft.com/office/officeart/2005/8/layout/cycle1"/>
    <dgm:cxn modelId="{D05CFDDA-C690-4884-B334-5F360CA104FD}" type="presOf" srcId="{925B2035-E159-45C2-BB14-317BECB41368}" destId="{631E278E-6C8E-4ED0-B28F-F2828B505A19}" srcOrd="0" destOrd="0" presId="urn:microsoft.com/office/officeart/2005/8/layout/cycle1"/>
    <dgm:cxn modelId="{C1DB88F4-3A08-496B-96BE-98B10E19B6CB}" type="presOf" srcId="{54025B26-CBB9-4EF5-916D-22D714C34DD0}" destId="{E2919D8B-1EDC-4D2C-910B-56A7D112A3A9}" srcOrd="0" destOrd="0" presId="urn:microsoft.com/office/officeart/2005/8/layout/cycle1"/>
    <dgm:cxn modelId="{92A04142-1218-4CA3-97CB-3CD9C7DF1C4E}" type="presParOf" srcId="{2E432A12-8BCD-4254-94BB-418D8AB0C8D2}" destId="{C54B3D19-0AC4-406F-84F2-0FDC8FBA0286}" srcOrd="0" destOrd="0" presId="urn:microsoft.com/office/officeart/2005/8/layout/cycle1"/>
    <dgm:cxn modelId="{0C6D0656-0DEC-4250-9C70-8A26F1FE7AD7}" type="presParOf" srcId="{2E432A12-8BCD-4254-94BB-418D8AB0C8D2}" destId="{E2919D8B-1EDC-4D2C-910B-56A7D112A3A9}" srcOrd="1" destOrd="0" presId="urn:microsoft.com/office/officeart/2005/8/layout/cycle1"/>
    <dgm:cxn modelId="{C29FE386-E385-46E7-ABDA-FB47B6FB0FE5}" type="presParOf" srcId="{2E432A12-8BCD-4254-94BB-418D8AB0C8D2}" destId="{DE715ABB-60BE-4A1E-8BD2-0339D1118DF4}" srcOrd="2" destOrd="0" presId="urn:microsoft.com/office/officeart/2005/8/layout/cycle1"/>
    <dgm:cxn modelId="{29F4DB47-A845-4BC9-9CE3-E58307FEC900}" type="presParOf" srcId="{2E432A12-8BCD-4254-94BB-418D8AB0C8D2}" destId="{90A8BDE8-347C-4563-B5C9-DFD87076E397}" srcOrd="3" destOrd="0" presId="urn:microsoft.com/office/officeart/2005/8/layout/cycle1"/>
    <dgm:cxn modelId="{771F3419-1374-4B4D-884B-BEA352A1DBA2}" type="presParOf" srcId="{2E432A12-8BCD-4254-94BB-418D8AB0C8D2}" destId="{6185CB1E-52EC-4253-ADCF-439456136F1E}" srcOrd="4" destOrd="0" presId="urn:microsoft.com/office/officeart/2005/8/layout/cycle1"/>
    <dgm:cxn modelId="{FF1F39DD-AA9C-4D72-A41D-634FDCCD3E5F}" type="presParOf" srcId="{2E432A12-8BCD-4254-94BB-418D8AB0C8D2}" destId="{631E278E-6C8E-4ED0-B28F-F2828B505A19}" srcOrd="5" destOrd="0" presId="urn:microsoft.com/office/officeart/2005/8/layout/cycle1"/>
    <dgm:cxn modelId="{AECB2D11-7F8D-49E4-992E-198BDB724336}" type="presParOf" srcId="{2E432A12-8BCD-4254-94BB-418D8AB0C8D2}" destId="{E34AD45B-1EE1-437C-B57B-9583884860D0}" srcOrd="6" destOrd="0" presId="urn:microsoft.com/office/officeart/2005/8/layout/cycle1"/>
    <dgm:cxn modelId="{D70A5888-585F-4754-9BB1-8530F9BEC062}" type="presParOf" srcId="{2E432A12-8BCD-4254-94BB-418D8AB0C8D2}" destId="{F7612265-DAA6-4038-A2C6-099B22C5759A}" srcOrd="7" destOrd="0" presId="urn:microsoft.com/office/officeart/2005/8/layout/cycle1"/>
    <dgm:cxn modelId="{AF6C9584-9CE5-4BF8-B805-B257A773B00F}" type="presParOf" srcId="{2E432A12-8BCD-4254-94BB-418D8AB0C8D2}" destId="{09680B97-AD05-4E7E-9452-6AF47C91B53C}" srcOrd="8" destOrd="0" presId="urn:microsoft.com/office/officeart/2005/8/layout/cycle1"/>
    <dgm:cxn modelId="{067DF74B-E8AA-4229-888B-FB96451D86BA}" type="presParOf" srcId="{2E432A12-8BCD-4254-94BB-418D8AB0C8D2}" destId="{0AEAA692-F25C-4DF5-BE77-8CA74F37B649}" srcOrd="9" destOrd="0" presId="urn:microsoft.com/office/officeart/2005/8/layout/cycle1"/>
    <dgm:cxn modelId="{80601B8F-FF7B-4EEA-8B52-69F298AEC33D}" type="presParOf" srcId="{2E432A12-8BCD-4254-94BB-418D8AB0C8D2}" destId="{C23B4CDE-047D-44B3-819A-DF34C59BD13A}" srcOrd="10" destOrd="0" presId="urn:microsoft.com/office/officeart/2005/8/layout/cycle1"/>
    <dgm:cxn modelId="{F055F266-86E8-47DC-B126-23430EC8A99B}" type="presParOf" srcId="{2E432A12-8BCD-4254-94BB-418D8AB0C8D2}" destId="{7F03A5AD-5D96-432B-BADC-1392C07162C2}" srcOrd="11" destOrd="0" presId="urn:microsoft.com/office/officeart/2005/8/layout/cycle1"/>
    <dgm:cxn modelId="{E04F1F2B-6379-4B2E-9F17-F945A0EFDF48}" type="presParOf" srcId="{2E432A12-8BCD-4254-94BB-418D8AB0C8D2}" destId="{C4547441-FF79-40E0-9DFB-BCA53F868CD7}" srcOrd="12" destOrd="0" presId="urn:microsoft.com/office/officeart/2005/8/layout/cycle1"/>
    <dgm:cxn modelId="{1BD9BAAF-7B80-4014-89B2-898B0C21AC82}" type="presParOf" srcId="{2E432A12-8BCD-4254-94BB-418D8AB0C8D2}" destId="{5C521F27-52C5-44D4-B94F-108D22EF910B}" srcOrd="13" destOrd="0" presId="urn:microsoft.com/office/officeart/2005/8/layout/cycle1"/>
    <dgm:cxn modelId="{CDB1ECB2-9153-43DA-9C78-C4240D32FF4C}" type="presParOf" srcId="{2E432A12-8BCD-4254-94BB-418D8AB0C8D2}" destId="{BC08DA4F-EB94-42E0-A42E-84A797F2288E}"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19D8B-1EDC-4D2C-910B-56A7D112A3A9}">
      <dsp:nvSpPr>
        <dsp:cNvPr id="0" name=""/>
        <dsp:cNvSpPr/>
      </dsp:nvSpPr>
      <dsp:spPr>
        <a:xfrm>
          <a:off x="4322691" y="26300"/>
          <a:ext cx="898304" cy="898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Induction and Socialisation</a:t>
          </a:r>
        </a:p>
      </dsp:txBody>
      <dsp:txXfrm>
        <a:off x="4322691" y="26300"/>
        <a:ext cx="898304" cy="898304"/>
      </dsp:txXfrm>
    </dsp:sp>
    <dsp:sp modelId="{DE715ABB-60BE-4A1E-8BD2-0339D1118DF4}">
      <dsp:nvSpPr>
        <dsp:cNvPr id="0" name=""/>
        <dsp:cNvSpPr/>
      </dsp:nvSpPr>
      <dsp:spPr>
        <a:xfrm>
          <a:off x="2209686" y="328"/>
          <a:ext cx="3367834" cy="3367834"/>
        </a:xfrm>
        <a:prstGeom prst="circularArrow">
          <a:avLst>
            <a:gd name="adj1" fmla="val 5201"/>
            <a:gd name="adj2" fmla="val 335992"/>
            <a:gd name="adj3" fmla="val 21292919"/>
            <a:gd name="adj4" fmla="val 19766522"/>
            <a:gd name="adj5" fmla="val 606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85CB1E-52EC-4253-ADCF-439456136F1E}">
      <dsp:nvSpPr>
        <dsp:cNvPr id="0" name=""/>
        <dsp:cNvSpPr/>
      </dsp:nvSpPr>
      <dsp:spPr>
        <a:xfrm>
          <a:off x="4865472" y="1696810"/>
          <a:ext cx="898304" cy="898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Reviewing and Appraising Performance</a:t>
          </a:r>
        </a:p>
      </dsp:txBody>
      <dsp:txXfrm>
        <a:off x="4865472" y="1696810"/>
        <a:ext cx="898304" cy="898304"/>
      </dsp:txXfrm>
    </dsp:sp>
    <dsp:sp modelId="{631E278E-6C8E-4ED0-B28F-F2828B505A19}">
      <dsp:nvSpPr>
        <dsp:cNvPr id="0" name=""/>
        <dsp:cNvSpPr/>
      </dsp:nvSpPr>
      <dsp:spPr>
        <a:xfrm>
          <a:off x="2209686" y="328"/>
          <a:ext cx="3367834" cy="3367834"/>
        </a:xfrm>
        <a:prstGeom prst="circularArrow">
          <a:avLst>
            <a:gd name="adj1" fmla="val 5201"/>
            <a:gd name="adj2" fmla="val 335992"/>
            <a:gd name="adj3" fmla="val 4014363"/>
            <a:gd name="adj4" fmla="val 2253740"/>
            <a:gd name="adj5" fmla="val 606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612265-DAA6-4038-A2C6-099B22C5759A}">
      <dsp:nvSpPr>
        <dsp:cNvPr id="0" name=""/>
        <dsp:cNvSpPr/>
      </dsp:nvSpPr>
      <dsp:spPr>
        <a:xfrm>
          <a:off x="3444451" y="2729243"/>
          <a:ext cx="898304" cy="898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Enhancing and Reinforcing Performance Standards</a:t>
          </a:r>
        </a:p>
      </dsp:txBody>
      <dsp:txXfrm>
        <a:off x="3444451" y="2729243"/>
        <a:ext cx="898304" cy="898304"/>
      </dsp:txXfrm>
    </dsp:sp>
    <dsp:sp modelId="{09680B97-AD05-4E7E-9452-6AF47C91B53C}">
      <dsp:nvSpPr>
        <dsp:cNvPr id="0" name=""/>
        <dsp:cNvSpPr/>
      </dsp:nvSpPr>
      <dsp:spPr>
        <a:xfrm>
          <a:off x="2209686" y="328"/>
          <a:ext cx="3367834" cy="3367834"/>
        </a:xfrm>
        <a:prstGeom prst="circularArrow">
          <a:avLst>
            <a:gd name="adj1" fmla="val 5201"/>
            <a:gd name="adj2" fmla="val 335992"/>
            <a:gd name="adj3" fmla="val 8210267"/>
            <a:gd name="adj4" fmla="val 6449645"/>
            <a:gd name="adj5" fmla="val 606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3B4CDE-047D-44B3-819A-DF34C59BD13A}">
      <dsp:nvSpPr>
        <dsp:cNvPr id="0" name=""/>
        <dsp:cNvSpPr/>
      </dsp:nvSpPr>
      <dsp:spPr>
        <a:xfrm>
          <a:off x="2023430" y="1696810"/>
          <a:ext cx="898304" cy="898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Counselling and Support</a:t>
          </a:r>
        </a:p>
      </dsp:txBody>
      <dsp:txXfrm>
        <a:off x="2023430" y="1696810"/>
        <a:ext cx="898304" cy="898304"/>
      </dsp:txXfrm>
    </dsp:sp>
    <dsp:sp modelId="{7F03A5AD-5D96-432B-BADC-1392C07162C2}">
      <dsp:nvSpPr>
        <dsp:cNvPr id="0" name=""/>
        <dsp:cNvSpPr/>
      </dsp:nvSpPr>
      <dsp:spPr>
        <a:xfrm>
          <a:off x="2209686" y="328"/>
          <a:ext cx="3367834" cy="3367834"/>
        </a:xfrm>
        <a:prstGeom prst="circularArrow">
          <a:avLst>
            <a:gd name="adj1" fmla="val 5201"/>
            <a:gd name="adj2" fmla="val 335992"/>
            <a:gd name="adj3" fmla="val 12297485"/>
            <a:gd name="adj4" fmla="val 10771089"/>
            <a:gd name="adj5" fmla="val 606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521F27-52C5-44D4-B94F-108D22EF910B}">
      <dsp:nvSpPr>
        <dsp:cNvPr id="0" name=""/>
        <dsp:cNvSpPr/>
      </dsp:nvSpPr>
      <dsp:spPr>
        <a:xfrm>
          <a:off x="2566212" y="26300"/>
          <a:ext cx="898304" cy="898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Recruitment and Selection</a:t>
          </a:r>
        </a:p>
      </dsp:txBody>
      <dsp:txXfrm>
        <a:off x="2566212" y="26300"/>
        <a:ext cx="898304" cy="898304"/>
      </dsp:txXfrm>
    </dsp:sp>
    <dsp:sp modelId="{BC08DA4F-EB94-42E0-A42E-84A797F2288E}">
      <dsp:nvSpPr>
        <dsp:cNvPr id="0" name=""/>
        <dsp:cNvSpPr/>
      </dsp:nvSpPr>
      <dsp:spPr>
        <a:xfrm>
          <a:off x="2209686" y="328"/>
          <a:ext cx="3367834" cy="3367834"/>
        </a:xfrm>
        <a:prstGeom prst="circularArrow">
          <a:avLst>
            <a:gd name="adj1" fmla="val 5201"/>
            <a:gd name="adj2" fmla="val 335992"/>
            <a:gd name="adj3" fmla="val 16865353"/>
            <a:gd name="adj4" fmla="val 15198655"/>
            <a:gd name="adj5" fmla="val 6068"/>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C4C60E-144F-482F-B85C-C4A93B95D869}" type="datetimeFigureOut">
              <a:rPr lang="en-GB" smtClean="0"/>
              <a:t>15/09/2021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E51C61-3879-47DA-9267-6F0034C1EE22}" type="slidenum">
              <a:rPr lang="en-GB" smtClean="0"/>
              <a:t>‹#›</a:t>
            </a:fld>
            <a:endParaRPr lang="en-GB"/>
          </a:p>
        </p:txBody>
      </p:sp>
    </p:spTree>
    <p:extLst>
      <p:ext uri="{BB962C8B-B14F-4D97-AF65-F5344CB8AC3E}">
        <p14:creationId xmlns:p14="http://schemas.microsoft.com/office/powerpoint/2010/main" val="2193007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8" Type="http://schemas.openxmlformats.org/officeDocument/2006/relationships/hyperlink" Target="https://scienceforwork.com/blog/alan-colquitt-performance-management/?a1=4" TargetMode="External"/><Relationship Id="rId13" Type="http://schemas.openxmlformats.org/officeDocument/2006/relationships/hyperlink" Target="https://assets.publishing.service.gov.uk/government/uploads/system/uploads/attachment_data/file/209547/hwwb-dwp-wellness-report-public.pdf" TargetMode="External"/><Relationship Id="rId3" Type="http://schemas.openxmlformats.org/officeDocument/2006/relationships/hyperlink" Target="https://www.researchgate.net/profile/Vicki-Belt/publication/242773757_High_Performance_Working_A_Synthesis_of_Key_Literature/links/5564381308ae9963a11f0988/High-Performance-Working-A-Synthesis-of-Key-Literature.pdf" TargetMode="External"/><Relationship Id="rId7" Type="http://schemas.openxmlformats.org/officeDocument/2006/relationships/hyperlink" Target="https://soundcloud.com/cipd/podcast-72-implementing-effective-performance-management" TargetMode="External"/><Relationship Id="rId12" Type="http://schemas.openxmlformats.org/officeDocument/2006/relationships/hyperlink" Target="https://www.peoplemanagement.co.uk/voices/comment/why-walking-the-talk-is-key-to-being-a-good-manager#gref"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cipd.co.uk/knowledge/culture/well-being/factsheet#gref" TargetMode="External"/><Relationship Id="rId11" Type="http://schemas.openxmlformats.org/officeDocument/2006/relationships/hyperlink" Target="https://www.cipd.co.uk/Images/performance-conversations-summary-report_tcm18-29744.pdf" TargetMode="External"/><Relationship Id="rId5" Type="http://schemas.openxmlformats.org/officeDocument/2006/relationships/hyperlink" Target="https://www.cipd.co.uk/knowledge/culture/well-being/health-well-being-work#gref" TargetMode="External"/><Relationship Id="rId10" Type="http://schemas.openxmlformats.org/officeDocument/2006/relationships/hyperlink" Target="https://www.cipd.co.uk/knowledge/fundamentals/people/performance/factsheet" TargetMode="External"/><Relationship Id="rId4" Type="http://schemas.openxmlformats.org/officeDocument/2006/relationships/hyperlink" Target="https://www.cipd.co.uk/knowledge/fundamentals/people/performance/what-works-in-performance-management-report" TargetMode="External"/><Relationship Id="rId9" Type="http://schemas.openxmlformats.org/officeDocument/2006/relationships/hyperlink" Target="https://youtu.be/PfXEceZzND0" TargetMode="External"/><Relationship Id="rId14" Type="http://schemas.openxmlformats.org/officeDocument/2006/relationships/hyperlink" Target="https://www.cipd.co.uk/podcasts/well-being-remote-worker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E51C61-3879-47DA-9267-6F0034C1EE22}" type="slidenum">
              <a:rPr lang="en-GB" smtClean="0"/>
              <a:t>1</a:t>
            </a:fld>
            <a:endParaRPr lang="en-GB"/>
          </a:p>
        </p:txBody>
      </p:sp>
    </p:spTree>
    <p:extLst>
      <p:ext uri="{BB962C8B-B14F-4D97-AF65-F5344CB8AC3E}">
        <p14:creationId xmlns:p14="http://schemas.microsoft.com/office/powerpoint/2010/main" val="42275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a:t>
            </a:fld>
            <a:endParaRPr lang="en-GB"/>
          </a:p>
        </p:txBody>
      </p:sp>
    </p:spTree>
    <p:extLst>
      <p:ext uri="{BB962C8B-B14F-4D97-AF65-F5344CB8AC3E}">
        <p14:creationId xmlns:p14="http://schemas.microsoft.com/office/powerpoint/2010/main" val="139771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3</a:t>
            </a:fld>
            <a:endParaRPr lang="en-GB"/>
          </a:p>
        </p:txBody>
      </p:sp>
    </p:spTree>
    <p:extLst>
      <p:ext uri="{BB962C8B-B14F-4D97-AF65-F5344CB8AC3E}">
        <p14:creationId xmlns:p14="http://schemas.microsoft.com/office/powerpoint/2010/main" val="2473860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HPW approach is designed to specifically enhance the discretionary effort afforded by the employees to make full use of their skills and to even develop these further (</a:t>
            </a:r>
            <a:r>
              <a:rPr lang="en-GB" sz="1200" kern="1200" dirty="0" err="1">
                <a:solidFill>
                  <a:schemeClr val="tx1"/>
                </a:solidFill>
                <a:effectLst/>
                <a:latin typeface="+mn-lt"/>
                <a:ea typeface="+mn-ea"/>
                <a:cs typeface="+mn-cs"/>
              </a:rPr>
              <a:t>Holbeche</a:t>
            </a:r>
            <a:r>
              <a:rPr lang="en-GB" sz="1200" kern="1200" dirty="0">
                <a:solidFill>
                  <a:schemeClr val="tx1"/>
                </a:solidFill>
                <a:effectLst/>
                <a:latin typeface="+mn-lt"/>
                <a:ea typeface="+mn-ea"/>
                <a:cs typeface="+mn-cs"/>
              </a:rPr>
              <a:t>, 2005). </a:t>
            </a:r>
          </a:p>
        </p:txBody>
      </p:sp>
      <p:sp>
        <p:nvSpPr>
          <p:cNvPr id="4" name="Slide Number Placeholder 3"/>
          <p:cNvSpPr>
            <a:spLocks noGrp="1"/>
          </p:cNvSpPr>
          <p:nvPr>
            <p:ph type="sldNum" sz="quarter" idx="10"/>
          </p:nvPr>
        </p:nvSpPr>
        <p:spPr/>
        <p:txBody>
          <a:bodyPr/>
          <a:lstStyle/>
          <a:p>
            <a:fld id="{ADE51C61-3879-47DA-9267-6F0034C1EE22}" type="slidenum">
              <a:rPr lang="en-GB" smtClean="0"/>
              <a:t>6</a:t>
            </a:fld>
            <a:endParaRPr lang="en-GB"/>
          </a:p>
        </p:txBody>
      </p:sp>
    </p:spTree>
    <p:extLst>
      <p:ext uri="{BB962C8B-B14F-4D97-AF65-F5344CB8AC3E}">
        <p14:creationId xmlns:p14="http://schemas.microsoft.com/office/powerpoint/2010/main" val="2184286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key elements within the bundle has never been agreed (</a:t>
            </a:r>
            <a:r>
              <a:rPr lang="en-GB" sz="1200" kern="1200" dirty="0" err="1">
                <a:solidFill>
                  <a:schemeClr val="tx1"/>
                </a:solidFill>
                <a:effectLst/>
                <a:latin typeface="+mn-lt"/>
                <a:ea typeface="+mn-ea"/>
                <a:cs typeface="+mn-cs"/>
              </a:rPr>
              <a:t>Paauwe</a:t>
            </a:r>
            <a:r>
              <a:rPr lang="en-GB" sz="1200" kern="1200" dirty="0">
                <a:solidFill>
                  <a:schemeClr val="tx1"/>
                </a:solidFill>
                <a:effectLst/>
                <a:latin typeface="+mn-lt"/>
                <a:ea typeface="+mn-ea"/>
                <a:cs typeface="+mn-cs"/>
              </a:rPr>
              <a:t> et al, 2013), although it is widely considered that the most meaningful combination would be context-specific or ‘best fit’ so that the specific needs of the organisation may be met (Belt and Giles, 2009). </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7</a:t>
            </a:fld>
            <a:endParaRPr lang="en-GB"/>
          </a:p>
        </p:txBody>
      </p:sp>
    </p:spTree>
    <p:extLst>
      <p:ext uri="{BB962C8B-B14F-4D97-AF65-F5344CB8AC3E}">
        <p14:creationId xmlns:p14="http://schemas.microsoft.com/office/powerpoint/2010/main" val="3093160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clear to see that when looking at these elements in greater detail, the importance that each of these are likely to have on performance.  They are not standalone and need to be delivered together.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Consider for instance the sixth on the list: Performance Review.  This would rely heavily on having a clear strategy and effective leadership to be of value as without this individuals would be working at odds with each other as opposed to working to a common strategic objective which ensures that the whole of the organisation is going in the same direction with all contributing to the final goal (</a:t>
            </a:r>
            <a:r>
              <a:rPr lang="en-GB" sz="1200" kern="1200" dirty="0" err="1">
                <a:solidFill>
                  <a:schemeClr val="tx1"/>
                </a:solidFill>
                <a:effectLst/>
                <a:latin typeface="+mn-lt"/>
                <a:ea typeface="+mn-ea"/>
                <a:cs typeface="+mn-cs"/>
              </a:rPr>
              <a:t>Seddon</a:t>
            </a:r>
            <a:r>
              <a:rPr lang="en-GB" sz="1200" kern="1200" dirty="0">
                <a:solidFill>
                  <a:schemeClr val="tx1"/>
                </a:solidFill>
                <a:effectLst/>
                <a:latin typeface="+mn-lt"/>
                <a:ea typeface="+mn-ea"/>
                <a:cs typeface="+mn-cs"/>
              </a:rPr>
              <a:t>, 2008).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Having a clear direction also helps with ensuring a team-based approach is achieved, allowing teams to work together to address a particular issue and ultimately continually improve their own particular business area which allows managers to work on the system and removing barriers to high performance (</a:t>
            </a:r>
            <a:r>
              <a:rPr lang="en-GB" sz="1200" kern="1200" dirty="0" err="1">
                <a:solidFill>
                  <a:schemeClr val="tx1"/>
                </a:solidFill>
                <a:effectLst/>
                <a:latin typeface="+mn-lt"/>
                <a:ea typeface="+mn-ea"/>
                <a:cs typeface="+mn-cs"/>
              </a:rPr>
              <a:t>Guilfoyle</a:t>
            </a:r>
            <a:r>
              <a:rPr lang="en-GB" sz="1200" kern="1200" dirty="0">
                <a:solidFill>
                  <a:schemeClr val="tx1"/>
                </a:solidFill>
                <a:effectLst/>
                <a:latin typeface="+mn-lt"/>
                <a:ea typeface="+mn-ea"/>
                <a:cs typeface="+mn-cs"/>
              </a:rPr>
              <a:t>, 2013).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review against meaningful individual objectives would rely on honest, objective, supportive and unbiased conversations.  A growing train of thought is that the annual appraisals are irrelevant and ineffective and should be replaced by more regular coaching-style conversations (</a:t>
            </a:r>
            <a:r>
              <a:rPr lang="en-GB" sz="1200" kern="1200" dirty="0" err="1">
                <a:solidFill>
                  <a:schemeClr val="tx1"/>
                </a:solidFill>
                <a:effectLst/>
                <a:latin typeface="+mn-lt"/>
                <a:ea typeface="+mn-ea"/>
                <a:cs typeface="+mn-cs"/>
              </a:rPr>
              <a:t>Cappelli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Tavis</a:t>
            </a:r>
            <a:r>
              <a:rPr lang="en-GB" sz="1200" kern="1200" dirty="0">
                <a:solidFill>
                  <a:schemeClr val="tx1"/>
                </a:solidFill>
                <a:effectLst/>
                <a:latin typeface="+mn-lt"/>
                <a:ea typeface="+mn-ea"/>
                <a:cs typeface="+mn-cs"/>
              </a:rPr>
              <a:t> 2016, </a:t>
            </a:r>
            <a:r>
              <a:rPr lang="en-GB" sz="1200" kern="1200" dirty="0" err="1">
                <a:solidFill>
                  <a:schemeClr val="tx1"/>
                </a:solidFill>
                <a:effectLst/>
                <a:latin typeface="+mn-lt"/>
                <a:ea typeface="+mn-ea"/>
                <a:cs typeface="+mn-cs"/>
              </a:rPr>
              <a:t>Kinley</a:t>
            </a:r>
            <a:r>
              <a:rPr lang="en-GB" sz="1200" kern="1200" dirty="0">
                <a:solidFill>
                  <a:schemeClr val="tx1"/>
                </a:solidFill>
                <a:effectLst/>
                <a:latin typeface="+mn-lt"/>
                <a:ea typeface="+mn-ea"/>
                <a:cs typeface="+mn-cs"/>
              </a:rPr>
              <a:t> 2016) undertaken more continuously (Gifford, 2017) with performance conversations taking place using a strength-based approach coming out of appreciative enquiry, as opposed to focusing on the individual’s weaknesses (Gifford et al, 2017).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Baker (2013) views the more traditional appraisal to be outdated and considers ‘that new approaches need to be applied……..which are much more flexible, informal, innovative and unpredictable’.  To support this, Baker provides his Five Conversations Framework which is based on five conversations.  Baker</a:t>
            </a:r>
            <a:r>
              <a:rPr lang="en-GB" sz="1200" kern="1200" baseline="0" dirty="0">
                <a:solidFill>
                  <a:schemeClr val="tx1"/>
                </a:solidFill>
                <a:effectLst/>
                <a:latin typeface="+mn-lt"/>
                <a:ea typeface="+mn-ea"/>
                <a:cs typeface="+mn-cs"/>
              </a:rPr>
              <a:t> provides 5 suggestions.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DE51C61-3879-47DA-9267-6F0034C1EE22}" type="slidenum">
              <a:rPr lang="en-GB" smtClean="0"/>
              <a:t>8</a:t>
            </a:fld>
            <a:endParaRPr lang="en-GB"/>
          </a:p>
        </p:txBody>
      </p:sp>
    </p:spTree>
    <p:extLst>
      <p:ext uri="{BB962C8B-B14F-4D97-AF65-F5344CB8AC3E}">
        <p14:creationId xmlns:p14="http://schemas.microsoft.com/office/powerpoint/2010/main" val="1584519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Investment in extensive training and development is another key element of HPW as this is a vital tool for an organisation in gaining competitive advantage (</a:t>
            </a:r>
            <a:r>
              <a:rPr lang="en-GB" sz="1200" kern="1200" dirty="0" err="1">
                <a:solidFill>
                  <a:schemeClr val="tx1"/>
                </a:solidFill>
                <a:effectLst/>
                <a:latin typeface="+mn-lt"/>
                <a:ea typeface="+mn-ea"/>
                <a:cs typeface="+mn-cs"/>
              </a:rPr>
              <a:t>Boxall</a:t>
            </a:r>
            <a:r>
              <a:rPr lang="en-GB" sz="1200" kern="1200" dirty="0">
                <a:solidFill>
                  <a:schemeClr val="tx1"/>
                </a:solidFill>
                <a:effectLst/>
                <a:latin typeface="+mn-lt"/>
                <a:ea typeface="+mn-ea"/>
                <a:cs typeface="+mn-cs"/>
              </a:rPr>
              <a:t>, 1996), not only developing its staff in skill-based learning but also in interpersonal relations, contributing to good teamwork. This area has changed significantly, particularly through the pandemic, with less and less reliance being placed on traditional methods of learning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classroom based) and greater use being made of technology (dependent on type of training).  Location used to determine the numbers attending, however, using virtual platforms allow organisations to deliver similar training to a greater number of staff for minimal cost.</a:t>
            </a:r>
          </a:p>
          <a:p>
            <a:r>
              <a:rPr lang="en-GB" sz="1200" kern="1200" dirty="0">
                <a:solidFill>
                  <a:schemeClr val="tx1"/>
                </a:solidFill>
                <a:effectLst/>
                <a:latin typeface="+mn-lt"/>
                <a:ea typeface="+mn-ea"/>
                <a:cs typeface="+mn-cs"/>
              </a:rPr>
              <a:t>Conversations around learning and development need be kept separate from performance within their role (Baker,2013) to allow them to focus on their own behaviour in order to enable them to grow into the professional they aim to be.  This is about equipping them with the skills they need to improve as an individual as opposed to the skills they need to undertake their role which ultimately contributes to career development.</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9</a:t>
            </a:fld>
            <a:endParaRPr lang="en-GB"/>
          </a:p>
        </p:txBody>
      </p:sp>
    </p:spTree>
    <p:extLst>
      <p:ext uri="{BB962C8B-B14F-4D97-AF65-F5344CB8AC3E}">
        <p14:creationId xmlns:p14="http://schemas.microsoft.com/office/powerpoint/2010/main" val="4162137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looking at the link between HPW and organisational performance, it is important to look at the theories behind it.  Those most relevant are: </a:t>
            </a:r>
          </a:p>
          <a:p>
            <a:pPr lvl="0"/>
            <a:r>
              <a:rPr lang="en-GB" sz="1200" kern="1200" dirty="0">
                <a:solidFill>
                  <a:schemeClr val="tx1"/>
                </a:solidFill>
                <a:effectLst/>
                <a:latin typeface="+mn-lt"/>
                <a:ea typeface="+mn-ea"/>
                <a:cs typeface="+mn-cs"/>
              </a:rPr>
              <a:t>Goal Theory – Edwin Locke considered that those who set higher objectives for themselves, together with appropriate feedback, are likely to achieve more than settling for easier objectives</a:t>
            </a:r>
          </a:p>
          <a:p>
            <a:pPr lvl="0"/>
            <a:r>
              <a:rPr lang="en-GB" sz="1200" kern="1200" dirty="0">
                <a:solidFill>
                  <a:schemeClr val="tx1"/>
                </a:solidFill>
                <a:effectLst/>
                <a:latin typeface="+mn-lt"/>
                <a:ea typeface="+mn-ea"/>
                <a:cs typeface="+mn-cs"/>
              </a:rPr>
              <a:t>Control Theory – the theory of motivation (Glasser,1990) considers that behaviour is never caused by a response of outside influence but rather inspired by a person’s wants and needs</a:t>
            </a:r>
          </a:p>
          <a:p>
            <a:pPr lvl="0"/>
            <a:r>
              <a:rPr lang="en-GB" sz="1200" kern="1200" dirty="0">
                <a:solidFill>
                  <a:schemeClr val="tx1"/>
                </a:solidFill>
                <a:effectLst/>
                <a:latin typeface="+mn-lt"/>
                <a:ea typeface="+mn-ea"/>
                <a:cs typeface="+mn-cs"/>
              </a:rPr>
              <a:t>Social Cognitive Theory - Bandura (2002) describes the influence of individual experiences, the actions of others and environmental factors on individual behaviours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Modelling oneself on another</a:t>
            </a:r>
          </a:p>
          <a:p>
            <a:pPr lvl="0"/>
            <a:r>
              <a:rPr lang="en-GB" sz="1200" kern="1200" dirty="0">
                <a:solidFill>
                  <a:schemeClr val="tx1"/>
                </a:solidFill>
                <a:effectLst/>
                <a:latin typeface="+mn-lt"/>
                <a:ea typeface="+mn-ea"/>
                <a:cs typeface="+mn-cs"/>
              </a:rPr>
              <a:t>Theory of Best Practice - this theory determines that a distinctive set of coherent HR practices can be developed and used by any organisation, irrespective of its setting. This leads to ‘high-performance work systems’ (</a:t>
            </a:r>
            <a:r>
              <a:rPr lang="en-GB" sz="1200" kern="1200" dirty="0" err="1">
                <a:solidFill>
                  <a:schemeClr val="tx1"/>
                </a:solidFill>
                <a:effectLst/>
                <a:latin typeface="+mn-lt"/>
                <a:ea typeface="+mn-ea"/>
                <a:cs typeface="+mn-cs"/>
              </a:rPr>
              <a:t>Appelbaum</a:t>
            </a:r>
            <a:r>
              <a:rPr lang="en-GB" sz="1200" kern="1200" dirty="0">
                <a:solidFill>
                  <a:schemeClr val="tx1"/>
                </a:solidFill>
                <a:effectLst/>
                <a:latin typeface="+mn-lt"/>
                <a:ea typeface="+mn-ea"/>
                <a:cs typeface="+mn-cs"/>
              </a:rPr>
              <a:t> et al, 2000). In contrast, introducing individual performance related pay whilst focusing on team-work would be a deadly combination (Becker et al, 1997) likely to see a reduction in organisational performance as opposed to the increase desired </a:t>
            </a:r>
          </a:p>
          <a:p>
            <a:pPr lvl="0"/>
            <a:r>
              <a:rPr lang="en-GB" sz="1200" kern="1200" dirty="0">
                <a:solidFill>
                  <a:schemeClr val="tx1"/>
                </a:solidFill>
                <a:effectLst/>
                <a:latin typeface="+mn-lt"/>
                <a:ea typeface="+mn-ea"/>
                <a:cs typeface="+mn-cs"/>
              </a:rPr>
              <a:t>Theory of Best Fit – this theory determines that there is not one best approach for managing people and the HR practices need to be aligned to the internal and external environment of the organisation (</a:t>
            </a:r>
            <a:r>
              <a:rPr lang="en-GB" sz="1200" kern="1200" dirty="0" err="1">
                <a:solidFill>
                  <a:schemeClr val="tx1"/>
                </a:solidFill>
                <a:effectLst/>
                <a:latin typeface="+mn-lt"/>
                <a:ea typeface="+mn-ea"/>
                <a:cs typeface="+mn-cs"/>
              </a:rPr>
              <a:t>Boxall</a:t>
            </a:r>
            <a:r>
              <a:rPr lang="en-GB" sz="1200" kern="1200" dirty="0">
                <a:solidFill>
                  <a:schemeClr val="tx1"/>
                </a:solidFill>
                <a:effectLst/>
                <a:latin typeface="+mn-lt"/>
                <a:ea typeface="+mn-ea"/>
                <a:cs typeface="+mn-cs"/>
              </a:rPr>
              <a:t> and Purcell, 2011).  The better aligned they are, the more effective they will be in managing performance.  Truss et al (2012) considers there is little evidence for aligning HR practices to strategy and all the empirical evidence favours high performance work practices (Combs et al, 2006) which focus on such things as employee empowerment, participation, training, incentives and flexible working arrangements which help to strengthen the psychological contract</a:t>
            </a:r>
          </a:p>
        </p:txBody>
      </p:sp>
      <p:sp>
        <p:nvSpPr>
          <p:cNvPr id="4" name="Slide Number Placeholder 3"/>
          <p:cNvSpPr>
            <a:spLocks noGrp="1"/>
          </p:cNvSpPr>
          <p:nvPr>
            <p:ph type="sldNum" sz="quarter" idx="10"/>
          </p:nvPr>
        </p:nvSpPr>
        <p:spPr/>
        <p:txBody>
          <a:bodyPr/>
          <a:lstStyle/>
          <a:p>
            <a:fld id="{ADE51C61-3879-47DA-9267-6F0034C1EE22}" type="slidenum">
              <a:rPr lang="en-GB" smtClean="0"/>
              <a:t>10</a:t>
            </a:fld>
            <a:endParaRPr lang="en-GB"/>
          </a:p>
        </p:txBody>
      </p:sp>
    </p:spTree>
    <p:extLst>
      <p:ext uri="{BB962C8B-B14F-4D97-AF65-F5344CB8AC3E}">
        <p14:creationId xmlns:p14="http://schemas.microsoft.com/office/powerpoint/2010/main" val="3536197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how and why a mix of HR policies and practices influence theory is not known (Purcell and </a:t>
            </a:r>
            <a:r>
              <a:rPr lang="en-GB" sz="1200" kern="1200" dirty="0" err="1">
                <a:solidFill>
                  <a:schemeClr val="tx1"/>
                </a:solidFill>
                <a:effectLst/>
                <a:latin typeface="+mn-lt"/>
                <a:ea typeface="+mn-ea"/>
                <a:cs typeface="+mn-cs"/>
              </a:rPr>
              <a:t>Kinnie</a:t>
            </a:r>
            <a:r>
              <a:rPr lang="en-GB" sz="1200" kern="1200" dirty="0">
                <a:solidFill>
                  <a:schemeClr val="tx1"/>
                </a:solidFill>
                <a:effectLst/>
                <a:latin typeface="+mn-lt"/>
                <a:ea typeface="+mn-ea"/>
                <a:cs typeface="+mn-cs"/>
              </a:rPr>
              <a:t>, 2007). </a:t>
            </a:r>
          </a:p>
          <a:p>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(1995) made a comparison of the effectiveness of HPWS with the reported performance of an organisation to calculate the following: </a:t>
            </a:r>
          </a:p>
          <a:p>
            <a:r>
              <a:rPr lang="en-GB" sz="1200" kern="1200" dirty="0">
                <a:solidFill>
                  <a:schemeClr val="tx1"/>
                </a:solidFill>
                <a:effectLst/>
                <a:latin typeface="+mn-lt"/>
                <a:ea typeface="+mn-ea"/>
                <a:cs typeface="+mn-cs"/>
              </a:rPr>
              <a:t>The Black Box Studies (Purcell et al, 2003) also attempted to provide a link and found</a:t>
            </a:r>
          </a:p>
          <a:p>
            <a:pPr marL="171450" lvl="0" indent="-171450">
              <a:buFont typeface="Arial" pitchFamily="34" charset="0"/>
              <a:buChar char="•"/>
            </a:pPr>
            <a:r>
              <a:rPr lang="en-GB" sz="1200" kern="1200" dirty="0">
                <a:solidFill>
                  <a:schemeClr val="tx1"/>
                </a:solidFill>
                <a:effectLst/>
                <a:latin typeface="+mn-lt"/>
                <a:ea typeface="+mn-ea"/>
                <a:cs typeface="+mn-cs"/>
              </a:rPr>
              <a:t>Staff responded favourably to HPWS which resulted in discretionary effort (going the extra mile)</a:t>
            </a:r>
          </a:p>
          <a:p>
            <a:pPr marL="171450" lvl="0" indent="-171450">
              <a:buFont typeface="Arial" pitchFamily="34" charset="0"/>
              <a:buChar char="•"/>
            </a:pPr>
            <a:r>
              <a:rPr lang="en-GB" sz="1200" kern="1200" dirty="0">
                <a:solidFill>
                  <a:schemeClr val="tx1"/>
                </a:solidFill>
                <a:effectLst/>
                <a:latin typeface="+mn-lt"/>
                <a:ea typeface="+mn-ea"/>
                <a:cs typeface="+mn-cs"/>
              </a:rPr>
              <a:t>There was a strong sense of shared purpose when staff could see their involvement in the mission of the organisation</a:t>
            </a:r>
          </a:p>
          <a:p>
            <a:pPr marL="171450" lvl="0" indent="-171450">
              <a:buFont typeface="Arial" pitchFamily="34" charset="0"/>
              <a:buChar char="•"/>
            </a:pPr>
            <a:r>
              <a:rPr lang="en-GB" sz="1200" kern="1200" dirty="0">
                <a:solidFill>
                  <a:schemeClr val="tx1"/>
                </a:solidFill>
                <a:effectLst/>
                <a:latin typeface="+mn-lt"/>
                <a:ea typeface="+mn-ea"/>
                <a:cs typeface="+mn-cs"/>
              </a:rPr>
              <a:t>Effective line management was key in bringing the policies to life.  Not having this was worse than not having the policies in place at all.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Similar results were seen from the Gallup Studies (Harter et al,2002)</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11</a:t>
            </a:fld>
            <a:endParaRPr lang="en-GB"/>
          </a:p>
        </p:txBody>
      </p:sp>
    </p:spTree>
    <p:extLst>
      <p:ext uri="{BB962C8B-B14F-4D97-AF65-F5344CB8AC3E}">
        <p14:creationId xmlns:p14="http://schemas.microsoft.com/office/powerpoint/2010/main" val="3686469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can be helped by looking at the HR causal chain which focuses on the effectiveness of HR practices on employee attitudes and behaviours (Purcell and </a:t>
            </a:r>
            <a:r>
              <a:rPr lang="en-GB" sz="1200" kern="1200" dirty="0" err="1">
                <a:solidFill>
                  <a:schemeClr val="tx1"/>
                </a:solidFill>
                <a:effectLst/>
                <a:latin typeface="+mn-lt"/>
                <a:ea typeface="+mn-ea"/>
                <a:cs typeface="+mn-cs"/>
              </a:rPr>
              <a:t>Kinnie</a:t>
            </a:r>
            <a:r>
              <a:rPr lang="en-GB" sz="1200" kern="1200" dirty="0">
                <a:solidFill>
                  <a:schemeClr val="tx1"/>
                </a:solidFill>
                <a:effectLst/>
                <a:latin typeface="+mn-lt"/>
                <a:ea typeface="+mn-ea"/>
                <a:cs typeface="+mn-cs"/>
              </a:rPr>
              <a:t>, 2007), although Guest (2011) considers it to be by association rather than that of causation. </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12</a:t>
            </a:fld>
            <a:endParaRPr lang="en-GB"/>
          </a:p>
        </p:txBody>
      </p:sp>
    </p:spTree>
    <p:extLst>
      <p:ext uri="{BB962C8B-B14F-4D97-AF65-F5344CB8AC3E}">
        <p14:creationId xmlns:p14="http://schemas.microsoft.com/office/powerpoint/2010/main" val="3014376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Boxall</a:t>
            </a:r>
            <a:r>
              <a:rPr lang="en-GB" sz="1200" kern="1200" dirty="0">
                <a:solidFill>
                  <a:schemeClr val="tx1"/>
                </a:solidFill>
                <a:effectLst/>
                <a:latin typeface="+mn-lt"/>
                <a:ea typeface="+mn-ea"/>
                <a:cs typeface="+mn-cs"/>
              </a:rPr>
              <a:t> and Purcell (2003, p20) state that performance is a function of Ability + Motivation + Opportunity and therefore introduced the AMO Model (the use advocated by the Black Box Studies).   However, discretional behaviour is a key factor in the success of the model as individuals are usually provided with an element of freedom on determining how the job is to be undertaken and the level of effort applied and is not just about the question of what sort of policies and practices are required.  The study by John Purcell and colleagues at Bath University showed that a positive response is received from employees when an organisation has HPW as their discretionary effort leads to going above and beyond for the company.  The study also showed that a shared vision and values lead to a strong sense of purpose and a willingness to support the line managers who have brought the policies and practices to life.  As Fleetwood and </a:t>
            </a:r>
            <a:r>
              <a:rPr lang="en-GB" sz="1200" kern="1200" dirty="0" err="1">
                <a:solidFill>
                  <a:schemeClr val="tx1"/>
                </a:solidFill>
                <a:effectLst/>
                <a:latin typeface="+mn-lt"/>
                <a:ea typeface="+mn-ea"/>
                <a:cs typeface="+mn-cs"/>
              </a:rPr>
              <a:t>Hesketh</a:t>
            </a:r>
            <a:r>
              <a:rPr lang="en-GB" sz="1200" kern="1200" dirty="0">
                <a:solidFill>
                  <a:schemeClr val="tx1"/>
                </a:solidFill>
                <a:effectLst/>
                <a:latin typeface="+mn-lt"/>
                <a:ea typeface="+mn-ea"/>
                <a:cs typeface="+mn-cs"/>
              </a:rPr>
              <a:t> (2010) are keen to point out, it is the people who shape the performance of the organisation which leads to sustainable improvement and competitive advantage, and not the bundle of HR policies and practices.  Without the people they simply would not be brought to life.</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13</a:t>
            </a:fld>
            <a:endParaRPr lang="en-GB"/>
          </a:p>
        </p:txBody>
      </p:sp>
    </p:spTree>
    <p:extLst>
      <p:ext uri="{BB962C8B-B14F-4D97-AF65-F5344CB8AC3E}">
        <p14:creationId xmlns:p14="http://schemas.microsoft.com/office/powerpoint/2010/main" val="3964029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Investing in employee wellbeing can lead not only to increased performance and productivity but also to reduced sickness, increased resilience, and better employee engagement  (CIPD, 2021(2)).  </a:t>
            </a:r>
          </a:p>
          <a:p>
            <a:r>
              <a:rPr lang="en-GB" sz="1200" kern="1200" dirty="0">
                <a:solidFill>
                  <a:schemeClr val="tx1"/>
                </a:solidFill>
                <a:effectLst/>
                <a:latin typeface="+mn-lt"/>
                <a:ea typeface="+mn-ea"/>
                <a:cs typeface="+mn-cs"/>
              </a:rPr>
              <a:t>PricewaterhouseCoopers LLP (2008) was commissioned to build a business case for workplace wellness programmes in the UK by the Health Work Wellbeing Executive and found that although uptake was slow, there were companies who were able to demonstrate an improvement in key performance measures which often led to financial benefit, although the report did emphasise this very much depended on how well the wellbeing programmes were planned and implemented. </a:t>
            </a:r>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14</a:t>
            </a:fld>
            <a:endParaRPr lang="en-GB"/>
          </a:p>
        </p:txBody>
      </p:sp>
    </p:spTree>
    <p:extLst>
      <p:ext uri="{BB962C8B-B14F-4D97-AF65-F5344CB8AC3E}">
        <p14:creationId xmlns:p14="http://schemas.microsoft.com/office/powerpoint/2010/main" val="4022637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pandemic has helped in this respect as the Health and Wellbeing at Work Survey (CIPD, 2021) has found that more and more employers are now committing to their employees’ health, particularly their mental health in relation to work-related stress, although there is still significant room for improvement.  One area identified is line manager support. </a:t>
            </a:r>
          </a:p>
        </p:txBody>
      </p:sp>
      <p:sp>
        <p:nvSpPr>
          <p:cNvPr id="4" name="Slide Number Placeholder 3"/>
          <p:cNvSpPr>
            <a:spLocks noGrp="1"/>
          </p:cNvSpPr>
          <p:nvPr>
            <p:ph type="sldNum" sz="quarter" idx="10"/>
          </p:nvPr>
        </p:nvSpPr>
        <p:spPr/>
        <p:txBody>
          <a:bodyPr/>
          <a:lstStyle/>
          <a:p>
            <a:fld id="{ADE51C61-3879-47DA-9267-6F0034C1EE22}" type="slidenum">
              <a:rPr lang="en-GB" smtClean="0"/>
              <a:t>15</a:t>
            </a:fld>
            <a:endParaRPr lang="en-GB"/>
          </a:p>
        </p:txBody>
      </p:sp>
    </p:spTree>
    <p:extLst>
      <p:ext uri="{BB962C8B-B14F-4D97-AF65-F5344CB8AC3E}">
        <p14:creationId xmlns:p14="http://schemas.microsoft.com/office/powerpoint/2010/main" val="1638594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Armstrong and Baron provides one of the best known definitions for performance management - adopted by CIPD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Armstrong (2016) usefully adds “If carried out properly performance management can reward people by recognition through feedback, the provision of opportunities to achieve, the scope to develop skills and guidance on career paths”.  </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16</a:t>
            </a:fld>
            <a:endParaRPr lang="en-GB"/>
          </a:p>
        </p:txBody>
      </p:sp>
    </p:spTree>
    <p:extLst>
      <p:ext uri="{BB962C8B-B14F-4D97-AF65-F5344CB8AC3E}">
        <p14:creationId xmlns:p14="http://schemas.microsoft.com/office/powerpoint/2010/main" val="1684820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 common misconception that the performance management process is purely about the annual review but this is started much earlier – before the individual has started with the organisation, as can be seen in the diagram above: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management process considers the people it wishes to attract in order to recruit the right people with the right skills and matching values at the very outset.  </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 then sets the expectations, standards and goals of the organisation through an induction programme, detailing how the individual is to fit into this through its policies and practices.  Gifford (2020) considers a framework is needed to ensure that everyone is going in the same direction.  This framework starts with the goals of the organisation which are then divided into departmental plans and ultimately feed into individual performance and development plan of the individual.  This plan is then regularly reviewed and measured against achievement of their objectives whilst identifying any training or development need.  At the end of the performance year they would then be typically evaluated and rated accordingly.</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17</a:t>
            </a:fld>
            <a:endParaRPr lang="en-GB"/>
          </a:p>
        </p:txBody>
      </p:sp>
    </p:spTree>
    <p:extLst>
      <p:ext uri="{BB962C8B-B14F-4D97-AF65-F5344CB8AC3E}">
        <p14:creationId xmlns:p14="http://schemas.microsoft.com/office/powerpoint/2010/main" val="154725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Management Cycle is designed to work in a continuous improvement manner – Plan, Act, Monitor, Review, although more organisations are placing greater focus on looking forward than looking back.  The key in today’s ever changing environment is to be flexible in order to adapt to the current climate which has been emphasised by the Pandemic. </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18</a:t>
            </a:fld>
            <a:endParaRPr lang="en-GB"/>
          </a:p>
        </p:txBody>
      </p:sp>
    </p:spTree>
    <p:extLst>
      <p:ext uri="{BB962C8B-B14F-4D97-AF65-F5344CB8AC3E}">
        <p14:creationId xmlns:p14="http://schemas.microsoft.com/office/powerpoint/2010/main" val="3025232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Gifford (2020) views employee involvement in the setting of their own goals is not supported by research, however, engagement is generally considered to be a key part of intrinsic motivation which is by far the most effective form of motivation as it comes from within and is not imposed upon the individual.  There is a difference of opinion between economists and psychologists when considering performance as the view of the former is that individuals respond to incentives (a typical form of extrinsic motivation) whereas psychologists and sociologists consider rewards and punishment often to be counterproductive as they undermine intrinsic motivation which can be a negative influence, particularly in the long term, as it can undermine confidence in their own ability or the value of the rewarded task (</a:t>
            </a:r>
            <a:r>
              <a:rPr lang="en-GB" sz="1200" kern="1200" dirty="0" err="1">
                <a:solidFill>
                  <a:schemeClr val="tx1"/>
                </a:solidFill>
                <a:effectLst/>
                <a:latin typeface="+mn-lt"/>
                <a:ea typeface="+mn-ea"/>
                <a:cs typeface="+mn-cs"/>
              </a:rPr>
              <a:t>Benabou</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Tirole</a:t>
            </a:r>
            <a:r>
              <a:rPr lang="en-GB" sz="1200" kern="1200" dirty="0">
                <a:solidFill>
                  <a:schemeClr val="tx1"/>
                </a:solidFill>
                <a:effectLst/>
                <a:latin typeface="+mn-lt"/>
                <a:ea typeface="+mn-ea"/>
                <a:cs typeface="+mn-cs"/>
              </a:rPr>
              <a:t>, 2003).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Deming (1982) criticised the present style of management by illustrating how targets and other arbitrary measures sub-optimised systems.   He pointed to the absurdity of failing to understand that employees’ performance was governed by the system.  Targets not only encourage cheating or ‘gaming’ but allows parts to ‘win’ at the expense of the whole </a:t>
            </a:r>
            <a:r>
              <a:rPr lang="en-GB" sz="1200" kern="1200" dirty="0" err="1">
                <a:solidFill>
                  <a:schemeClr val="tx1"/>
                </a:solidFill>
                <a:effectLst/>
                <a:latin typeface="+mn-lt"/>
                <a:ea typeface="+mn-ea"/>
                <a:cs typeface="+mn-cs"/>
              </a:rPr>
              <a:t>Seddon</a:t>
            </a:r>
            <a:r>
              <a:rPr lang="en-GB" sz="1200" kern="1200" dirty="0">
                <a:solidFill>
                  <a:schemeClr val="tx1"/>
                </a:solidFill>
                <a:effectLst/>
                <a:latin typeface="+mn-lt"/>
                <a:ea typeface="+mn-ea"/>
                <a:cs typeface="+mn-cs"/>
              </a:rPr>
              <a:t> (2008).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Certainly allowing individuals the freedom to fail which provides the opportunity to learn, to invest in their development and to empower them to identify and implement change as part of a continuous improvement culture helps to foster innovation and secure buy-in from employees.  </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19</a:t>
            </a:fld>
            <a:endParaRPr lang="en-GB"/>
          </a:p>
        </p:txBody>
      </p:sp>
    </p:spTree>
    <p:extLst>
      <p:ext uri="{BB962C8B-B14F-4D97-AF65-F5344CB8AC3E}">
        <p14:creationId xmlns:p14="http://schemas.microsoft.com/office/powerpoint/2010/main" val="19463906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kern="1200" dirty="0">
                <a:solidFill>
                  <a:schemeClr val="tx1"/>
                </a:solidFill>
                <a:effectLst/>
                <a:latin typeface="+mn-lt"/>
                <a:ea typeface="+mn-ea"/>
                <a:cs typeface="+mn-cs"/>
              </a:rPr>
              <a:t>There is little quality evidence on what actually improves performance.  CIPD attempts to address this within its report ‘Could do better? Assessing what works in performance management’ (CIPD, 2016) and provides an overview of how best to set goals (which don’t always fit into the SMART mnemonic), perform reviews that get the best out of individuals (which may sometimes be just do your best) and aims to prevent bias when assessing performance (not easy to achieve in a line manager/employee relationship). The report concludes that whatever type of goal is set, yearly objectives are not considered sensible.  </a:t>
            </a:r>
          </a:p>
          <a:p>
            <a:r>
              <a:rPr lang="en-GB" sz="1200" i="0" kern="1200" dirty="0">
                <a:solidFill>
                  <a:schemeClr val="tx1"/>
                </a:solidFill>
                <a:effectLst/>
                <a:latin typeface="+mn-lt"/>
                <a:ea typeface="+mn-ea"/>
                <a:cs typeface="+mn-cs"/>
              </a:rPr>
              <a:t>Both employers and HR departments need to be very clear on the particular aim of the performance management tools and their expectations of the conversations to take place around performance with developmental conversations being kept separate to those around assessment and reward.   In effect, a process which includes setting goals, monitoring progress, learning and development, assessing performance and giving feedback is worthwhile as long as it has staff engagement which ultimately leads to employee capability and commitment.</a:t>
            </a:r>
          </a:p>
          <a:p>
            <a:r>
              <a:rPr lang="en-GB" sz="1200" i="0" kern="1200" dirty="0">
                <a:solidFill>
                  <a:schemeClr val="tx1"/>
                </a:solidFill>
                <a:effectLst/>
                <a:latin typeface="+mn-lt"/>
                <a:ea typeface="+mn-ea"/>
                <a:cs typeface="+mn-cs"/>
              </a:rPr>
              <a:t>Through the performance management process it is possible to recognise and reward talent, particularly when it comes to setting and measuring objectives as these can be used to develop the individual and provide opportunities to prepare them for promotion, with the Line Manager devolving responsibility whilst coaching that individual in the task.  It also identifies any skills gaps which are then recorded and addressed or can provide the opportunity to discuss career development within the organisation.  This again can lead to staff engagement as the organisation is demonstrating its commitment to that individual.</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20</a:t>
            </a:fld>
            <a:endParaRPr lang="en-GB"/>
          </a:p>
        </p:txBody>
      </p:sp>
    </p:spTree>
    <p:extLst>
      <p:ext uri="{BB962C8B-B14F-4D97-AF65-F5344CB8AC3E}">
        <p14:creationId xmlns:p14="http://schemas.microsoft.com/office/powerpoint/2010/main" val="38676215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can be seen in the previous slides, the 1:1 meetings are becoming increasingly important and the Line Manager has an important role to play particularly in the role as Coach, even if it is not in a recognised capacity.  Coaching works well with the performance management process as they are in a good position to identify issues in terms of welfare, development opportunities to help drive career development and agree objectives that help to deliver the departmental plan and allow them to work well together as a team.  </a:t>
            </a:r>
          </a:p>
          <a:p>
            <a:r>
              <a:rPr lang="en-GB" sz="1200" kern="1200" dirty="0">
                <a:solidFill>
                  <a:schemeClr val="tx1"/>
                </a:solidFill>
                <a:effectLst/>
                <a:latin typeface="+mn-lt"/>
                <a:ea typeface="+mn-ea"/>
                <a:cs typeface="+mn-cs"/>
              </a:rPr>
              <a:t>discipline v coach; decisions on pay v open conversations about performance and career progression; short-term goals v mid to long-term career plans (</a:t>
            </a:r>
            <a:r>
              <a:rPr lang="en-GB" sz="1200" kern="1200" dirty="0" err="1">
                <a:solidFill>
                  <a:schemeClr val="tx1"/>
                </a:solidFill>
                <a:effectLst/>
                <a:latin typeface="+mn-lt"/>
                <a:ea typeface="+mn-ea"/>
                <a:cs typeface="+mn-cs"/>
              </a:rPr>
              <a:t>Clutterbuck</a:t>
            </a:r>
            <a:r>
              <a:rPr lang="en-GB" sz="1200" kern="1200" dirty="0">
                <a:solidFill>
                  <a:schemeClr val="tx1"/>
                </a:solidFill>
                <a:effectLst/>
                <a:latin typeface="+mn-lt"/>
                <a:ea typeface="+mn-ea"/>
                <a:cs typeface="+mn-cs"/>
              </a:rPr>
              <a:t>, 2018).  Equality is also key and needs to be carefully balanced to ensure fairness within the team. </a:t>
            </a:r>
          </a:p>
          <a:p>
            <a:r>
              <a:rPr lang="en-GB" sz="1200" kern="1200" dirty="0">
                <a:solidFill>
                  <a:schemeClr val="tx1"/>
                </a:solidFill>
                <a:effectLst/>
                <a:latin typeface="+mn-lt"/>
                <a:ea typeface="+mn-ea"/>
                <a:cs typeface="+mn-cs"/>
              </a:rPr>
              <a:t>However, the Line Manager has responsibility for the overall performance of their team and pressure to deliver which can influence their ability to Coach effectively (Cox et al, 2018) as the ‘tell’ is often easier and quicker than the ‘ask’ when targets dictate delivery (</a:t>
            </a:r>
            <a:r>
              <a:rPr lang="en-GB" sz="1200" kern="1200" dirty="0" err="1">
                <a:solidFill>
                  <a:schemeClr val="tx1"/>
                </a:solidFill>
                <a:effectLst/>
                <a:latin typeface="+mn-lt"/>
                <a:ea typeface="+mn-ea"/>
                <a:cs typeface="+mn-cs"/>
              </a:rPr>
              <a:t>Clutterbuck</a:t>
            </a:r>
            <a:r>
              <a:rPr lang="en-GB" sz="1200" kern="1200" dirty="0">
                <a:solidFill>
                  <a:schemeClr val="tx1"/>
                </a:solidFill>
                <a:effectLst/>
                <a:latin typeface="+mn-lt"/>
                <a:ea typeface="+mn-ea"/>
                <a:cs typeface="+mn-cs"/>
              </a:rPr>
              <a:t> et al, 2018).  </a:t>
            </a:r>
          </a:p>
          <a:p>
            <a:r>
              <a:rPr lang="en-GB" sz="1200" kern="1200" dirty="0">
                <a:solidFill>
                  <a:schemeClr val="tx1"/>
                </a:solidFill>
                <a:effectLst/>
                <a:latin typeface="+mn-lt"/>
                <a:ea typeface="+mn-ea"/>
                <a:cs typeface="+mn-cs"/>
              </a:rPr>
              <a:t>Mentoring tends to require a deeper understanding of the individual (</a:t>
            </a:r>
            <a:r>
              <a:rPr lang="en-GB" sz="1200" kern="1200" dirty="0" err="1">
                <a:solidFill>
                  <a:schemeClr val="tx1"/>
                </a:solidFill>
                <a:effectLst/>
                <a:latin typeface="+mn-lt"/>
                <a:ea typeface="+mn-ea"/>
                <a:cs typeface="+mn-cs"/>
              </a:rPr>
              <a:t>Fritts</a:t>
            </a:r>
            <a:r>
              <a:rPr lang="en-GB" sz="1200" kern="1200" dirty="0">
                <a:solidFill>
                  <a:schemeClr val="tx1"/>
                </a:solidFill>
                <a:effectLst/>
                <a:latin typeface="+mn-lt"/>
                <a:ea typeface="+mn-ea"/>
                <a:cs typeface="+mn-cs"/>
              </a:rPr>
              <a:t>, 1998) which can also be difficult in the Line Manager/employee relationship as there is often a need for the manager to keep some distance so as to balance the requirements of their Line Management responsibilities with developing their staff.  For this reason, there is often a reluctance for the team member to open up and disclose information to their Line Manager, rendering Mentoring ineffective as it’s a relationship built on trust.  </a:t>
            </a:r>
          </a:p>
          <a:p>
            <a:r>
              <a:rPr lang="en-GB" sz="1200" kern="1200" dirty="0">
                <a:solidFill>
                  <a:schemeClr val="tx1"/>
                </a:solidFill>
                <a:effectLst/>
                <a:latin typeface="+mn-lt"/>
                <a:ea typeface="+mn-ea"/>
                <a:cs typeface="+mn-cs"/>
              </a:rPr>
              <a:t>The Line Manager, however, can ensure that each team member has an effective performance and development plan (</a:t>
            </a:r>
            <a:r>
              <a:rPr lang="en-GB" sz="1200" kern="1200" dirty="0" err="1">
                <a:solidFill>
                  <a:schemeClr val="tx1"/>
                </a:solidFill>
                <a:effectLst/>
                <a:latin typeface="+mn-lt"/>
                <a:ea typeface="+mn-ea"/>
                <a:cs typeface="+mn-cs"/>
              </a:rPr>
              <a:t>Clutterbuck</a:t>
            </a:r>
            <a:r>
              <a:rPr lang="en-GB" sz="1200" kern="1200" dirty="0">
                <a:solidFill>
                  <a:schemeClr val="tx1"/>
                </a:solidFill>
                <a:effectLst/>
                <a:latin typeface="+mn-lt"/>
                <a:ea typeface="+mn-ea"/>
                <a:cs typeface="+mn-cs"/>
              </a:rPr>
              <a:t> et al, 2018) and use this to Coach their team in a number of activities and act as a guide for others, where this is not possible, by suggesting who may be suitable as a Mentor/Coach and the topics that they may like to consider to discuss.  </a:t>
            </a:r>
          </a:p>
        </p:txBody>
      </p:sp>
      <p:sp>
        <p:nvSpPr>
          <p:cNvPr id="4" name="Slide Number Placeholder 3"/>
          <p:cNvSpPr>
            <a:spLocks noGrp="1"/>
          </p:cNvSpPr>
          <p:nvPr>
            <p:ph type="sldNum" sz="quarter" idx="10"/>
          </p:nvPr>
        </p:nvSpPr>
        <p:spPr/>
        <p:txBody>
          <a:bodyPr/>
          <a:lstStyle/>
          <a:p>
            <a:fld id="{ADE51C61-3879-47DA-9267-6F0034C1EE22}" type="slidenum">
              <a:rPr lang="en-GB" smtClean="0"/>
              <a:t>21</a:t>
            </a:fld>
            <a:endParaRPr lang="en-GB"/>
          </a:p>
        </p:txBody>
      </p:sp>
    </p:spTree>
    <p:extLst>
      <p:ext uri="{BB962C8B-B14F-4D97-AF65-F5344CB8AC3E}">
        <p14:creationId xmlns:p14="http://schemas.microsoft.com/office/powerpoint/2010/main" val="350325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They also need to be a good role model (</a:t>
            </a:r>
            <a:r>
              <a:rPr lang="en-GB" sz="1200" kern="1200" dirty="0" err="1">
                <a:solidFill>
                  <a:schemeClr val="tx1"/>
                </a:solidFill>
                <a:effectLst/>
                <a:latin typeface="+mn-lt"/>
                <a:ea typeface="+mn-ea"/>
                <a:cs typeface="+mn-cs"/>
              </a:rPr>
              <a:t>Melkonian</a:t>
            </a:r>
            <a:r>
              <a:rPr lang="en-GB" sz="1200" kern="1200" dirty="0">
                <a:solidFill>
                  <a:schemeClr val="tx1"/>
                </a:solidFill>
                <a:effectLst/>
                <a:latin typeface="+mn-lt"/>
                <a:ea typeface="+mn-ea"/>
                <a:cs typeface="+mn-cs"/>
              </a:rPr>
              <a:t>, 2020) to allow them to work effectively and provide the motivation needed to succeed, particularly in a VUCA (Volatility, Uncertainty, Complexity, Ambiguity) world and to provide greater purpose for their team (Gino and Cable, 2020). The relationship should allow two-way feedback to help improve both parties in such an environment as described by </a:t>
            </a:r>
            <a:r>
              <a:rPr lang="en-GB" sz="1200" kern="1200" dirty="0" err="1">
                <a:solidFill>
                  <a:schemeClr val="tx1"/>
                </a:solidFill>
                <a:effectLst/>
                <a:latin typeface="+mn-lt"/>
                <a:ea typeface="+mn-ea"/>
                <a:cs typeface="+mn-cs"/>
              </a:rPr>
              <a:t>Fessell</a:t>
            </a:r>
            <a:r>
              <a:rPr lang="en-GB" sz="1200" kern="1200" dirty="0">
                <a:solidFill>
                  <a:schemeClr val="tx1"/>
                </a:solidFill>
                <a:effectLst/>
                <a:latin typeface="+mn-lt"/>
                <a:ea typeface="+mn-ea"/>
                <a:cs typeface="+mn-cs"/>
              </a:rPr>
              <a:t> et al (2020) who urges the need for Line Managers to fortify themselves. </a:t>
            </a:r>
            <a:endParaRPr lang="en-GB" dirty="0"/>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22</a:t>
            </a:fld>
            <a:endParaRPr lang="en-GB"/>
          </a:p>
        </p:txBody>
      </p:sp>
    </p:spTree>
    <p:extLst>
      <p:ext uri="{BB962C8B-B14F-4D97-AF65-F5344CB8AC3E}">
        <p14:creationId xmlns:p14="http://schemas.microsoft.com/office/powerpoint/2010/main" val="1579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has a critical role in ensuring that support is provided to Line Managers through the Performance Management process and providing the framework in which it operates.  HR has the responsibility of ensuring fairness is upheld across the whole of the process and needs to work closely with Line Managers to ensure they have the correct skills and knowledge to deliver on this.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Providing support includes: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Identifying/delivering training needs for management </a:t>
            </a:r>
          </a:p>
          <a:p>
            <a:pPr lvl="1"/>
            <a:r>
              <a:rPr lang="en-GB" sz="1200" kern="1200" dirty="0">
                <a:solidFill>
                  <a:schemeClr val="tx1"/>
                </a:solidFill>
                <a:effectLst/>
                <a:latin typeface="+mn-lt"/>
                <a:ea typeface="+mn-ea"/>
                <a:cs typeface="+mn-cs"/>
              </a:rPr>
              <a:t>Importance of engagement, coaching techniques, performance management system, team development, identifying poor performance and related disciplinary processes (formal/informal), promoting training courses, sickness management, trend identification.</a:t>
            </a:r>
          </a:p>
          <a:p>
            <a:pPr lvl="0"/>
            <a:r>
              <a:rPr lang="en-GB" sz="1200" kern="1200" dirty="0">
                <a:solidFill>
                  <a:schemeClr val="tx1"/>
                </a:solidFill>
                <a:effectLst/>
                <a:latin typeface="+mn-lt"/>
                <a:ea typeface="+mn-ea"/>
                <a:cs typeface="+mn-cs"/>
              </a:rPr>
              <a:t>Providing advice </a:t>
            </a:r>
          </a:p>
          <a:p>
            <a:pPr lvl="1"/>
            <a:r>
              <a:rPr lang="en-GB" sz="1200" kern="1200" dirty="0">
                <a:solidFill>
                  <a:schemeClr val="tx1"/>
                </a:solidFill>
                <a:effectLst/>
                <a:latin typeface="+mn-lt"/>
                <a:ea typeface="+mn-ea"/>
                <a:cs typeface="+mn-cs"/>
              </a:rPr>
              <a:t>Case reviews, identifying and responding to trends, employment law, management styles, sharing best practice, welfare, signposting</a:t>
            </a:r>
          </a:p>
          <a:p>
            <a:pPr lvl="0"/>
            <a:r>
              <a:rPr lang="en-GB" sz="1200" kern="1200" dirty="0">
                <a:solidFill>
                  <a:schemeClr val="tx1"/>
                </a:solidFill>
                <a:effectLst/>
                <a:latin typeface="+mn-lt"/>
                <a:ea typeface="+mn-ea"/>
                <a:cs typeface="+mn-cs"/>
              </a:rPr>
              <a:t>Helping line managers to identify and address staff training needs </a:t>
            </a:r>
          </a:p>
          <a:p>
            <a:pPr lvl="1"/>
            <a:r>
              <a:rPr lang="en-GB" sz="1200" kern="1200" dirty="0">
                <a:solidFill>
                  <a:schemeClr val="tx1"/>
                </a:solidFill>
                <a:effectLst/>
                <a:latin typeface="+mn-lt"/>
                <a:ea typeface="+mn-ea"/>
                <a:cs typeface="+mn-cs"/>
              </a:rPr>
              <a:t>Recommendations for training courses, online resources, </a:t>
            </a:r>
            <a:r>
              <a:rPr lang="en-GB" sz="1200" kern="1200" dirty="0" err="1">
                <a:solidFill>
                  <a:schemeClr val="tx1"/>
                </a:solidFill>
                <a:effectLst/>
                <a:latin typeface="+mn-lt"/>
                <a:ea typeface="+mn-ea"/>
                <a:cs typeface="+mn-cs"/>
              </a:rPr>
              <a:t>inhouse</a:t>
            </a:r>
            <a:r>
              <a:rPr lang="en-GB" sz="1200" kern="1200" dirty="0">
                <a:solidFill>
                  <a:schemeClr val="tx1"/>
                </a:solidFill>
                <a:effectLst/>
                <a:latin typeface="+mn-lt"/>
                <a:ea typeface="+mn-ea"/>
                <a:cs typeface="+mn-cs"/>
              </a:rPr>
              <a:t> resources, training needs analysis, improvement plans</a:t>
            </a:r>
          </a:p>
          <a:p>
            <a:pPr lvl="0"/>
            <a:r>
              <a:rPr lang="en-GB" sz="1200" kern="1200" dirty="0">
                <a:solidFill>
                  <a:schemeClr val="tx1"/>
                </a:solidFill>
                <a:effectLst/>
                <a:latin typeface="+mn-lt"/>
                <a:ea typeface="+mn-ea"/>
                <a:cs typeface="+mn-cs"/>
              </a:rPr>
              <a:t>Co-ordinating the performance management process </a:t>
            </a:r>
          </a:p>
          <a:p>
            <a:pPr lvl="1"/>
            <a:r>
              <a:rPr lang="en-GB" sz="1200" kern="1200" dirty="0" err="1">
                <a:solidFill>
                  <a:schemeClr val="tx1"/>
                </a:solidFill>
                <a:effectLst/>
                <a:latin typeface="+mn-lt"/>
                <a:ea typeface="+mn-ea"/>
                <a:cs typeface="+mn-cs"/>
              </a:rPr>
              <a:t>Recrutiment</a:t>
            </a:r>
            <a:r>
              <a:rPr lang="en-GB" sz="1200" kern="1200" dirty="0">
                <a:solidFill>
                  <a:schemeClr val="tx1"/>
                </a:solidFill>
                <a:effectLst/>
                <a:latin typeface="+mn-lt"/>
                <a:ea typeface="+mn-ea"/>
                <a:cs typeface="+mn-cs"/>
              </a:rPr>
              <a:t>/selection,</a:t>
            </a:r>
            <a:r>
              <a:rPr lang="en-GB" sz="1200" kern="1200" baseline="0" dirty="0">
                <a:solidFill>
                  <a:schemeClr val="tx1"/>
                </a:solidFill>
                <a:effectLst/>
                <a:latin typeface="+mn-lt"/>
                <a:ea typeface="+mn-ea"/>
                <a:cs typeface="+mn-cs"/>
              </a:rPr>
              <a:t> m</a:t>
            </a:r>
            <a:r>
              <a:rPr lang="en-GB" sz="1200" kern="1200" dirty="0">
                <a:solidFill>
                  <a:schemeClr val="tx1"/>
                </a:solidFill>
                <a:effectLst/>
                <a:latin typeface="+mn-lt"/>
                <a:ea typeface="+mn-ea"/>
                <a:cs typeface="+mn-cs"/>
              </a:rPr>
              <a:t>aintaining/updating policies, reviewing processes, identifying errors in systems, quality assure performance plans/development plans, check/chase compliance, sickness</a:t>
            </a:r>
            <a:r>
              <a:rPr lang="en-GB" sz="1200" kern="1200" baseline="0" dirty="0">
                <a:solidFill>
                  <a:schemeClr val="tx1"/>
                </a:solidFill>
                <a:effectLst/>
                <a:latin typeface="+mn-lt"/>
                <a:ea typeface="+mn-ea"/>
                <a:cs typeface="+mn-cs"/>
              </a:rPr>
              <a:t>/attendance management, fairness at work</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Influencing change within performance management culture</a:t>
            </a:r>
          </a:p>
          <a:p>
            <a:pPr lvl="1"/>
            <a:r>
              <a:rPr lang="en-GB" sz="1200" kern="1200" dirty="0">
                <a:solidFill>
                  <a:schemeClr val="tx1"/>
                </a:solidFill>
                <a:effectLst/>
                <a:latin typeface="+mn-lt"/>
                <a:ea typeface="+mn-ea"/>
                <a:cs typeface="+mn-cs"/>
              </a:rPr>
              <a:t>Identifying new concepts, looking at what works, identifying research and ways in which to motivate staff, guardians for fairness at work. </a:t>
            </a:r>
          </a:p>
        </p:txBody>
      </p:sp>
      <p:sp>
        <p:nvSpPr>
          <p:cNvPr id="4" name="Slide Number Placeholder 3"/>
          <p:cNvSpPr>
            <a:spLocks noGrp="1"/>
          </p:cNvSpPr>
          <p:nvPr>
            <p:ph type="sldNum" sz="quarter" idx="10"/>
          </p:nvPr>
        </p:nvSpPr>
        <p:spPr/>
        <p:txBody>
          <a:bodyPr/>
          <a:lstStyle/>
          <a:p>
            <a:fld id="{ADE51C61-3879-47DA-9267-6F0034C1EE22}" type="slidenum">
              <a:rPr lang="en-GB" smtClean="0"/>
              <a:t>23</a:t>
            </a:fld>
            <a:endParaRPr lang="en-GB"/>
          </a:p>
        </p:txBody>
      </p:sp>
    </p:spTree>
    <p:extLst>
      <p:ext uri="{BB962C8B-B14F-4D97-AF65-F5344CB8AC3E}">
        <p14:creationId xmlns:p14="http://schemas.microsoft.com/office/powerpoint/2010/main" val="2503497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lot of scientific research which shows that employees are not motivated by financial incentives yet the current system of performance review and assessment relies on this.  Alan Colquitt, Director of Global Assessment in Workforce Research has provided 4 ways in which to improve performance management (</a:t>
            </a:r>
            <a:r>
              <a:rPr lang="en-GB" sz="1200" kern="1200" dirty="0" err="1">
                <a:solidFill>
                  <a:schemeClr val="tx1"/>
                </a:solidFill>
                <a:effectLst/>
                <a:latin typeface="+mn-lt"/>
                <a:ea typeface="+mn-ea"/>
                <a:cs typeface="+mn-cs"/>
              </a:rPr>
              <a:t>Galli</a:t>
            </a:r>
            <a:r>
              <a:rPr lang="en-GB" sz="1200" kern="1200" dirty="0">
                <a:solidFill>
                  <a:schemeClr val="tx1"/>
                </a:solidFill>
                <a:effectLst/>
                <a:latin typeface="+mn-lt"/>
                <a:ea typeface="+mn-ea"/>
                <a:cs typeface="+mn-cs"/>
              </a:rPr>
              <a:t>, 2017):</a:t>
            </a:r>
          </a:p>
          <a:p>
            <a:pPr lvl="0"/>
            <a:r>
              <a:rPr lang="en-GB" sz="1200" kern="1200" dirty="0">
                <a:solidFill>
                  <a:schemeClr val="tx1"/>
                </a:solidFill>
                <a:effectLst/>
                <a:latin typeface="+mn-lt"/>
                <a:ea typeface="+mn-ea"/>
                <a:cs typeface="+mn-cs"/>
              </a:rPr>
              <a:t>Look in the longer term when looking to improve performance 	</a:t>
            </a:r>
          </a:p>
          <a:p>
            <a:pPr lvl="1"/>
            <a:r>
              <a:rPr lang="en-GB" sz="1200" kern="1200" dirty="0">
                <a:solidFill>
                  <a:schemeClr val="tx1"/>
                </a:solidFill>
                <a:effectLst/>
                <a:latin typeface="+mn-lt"/>
                <a:ea typeface="+mn-ea"/>
                <a:cs typeface="+mn-cs"/>
              </a:rPr>
              <a:t>Look for long-term gain and not short-term tactical fixes – Motivation is the key</a:t>
            </a:r>
          </a:p>
          <a:p>
            <a:pPr lvl="0"/>
            <a:r>
              <a:rPr lang="en-GB" sz="1200" kern="1200" dirty="0">
                <a:solidFill>
                  <a:schemeClr val="tx1"/>
                </a:solidFill>
                <a:effectLst/>
                <a:latin typeface="+mn-lt"/>
                <a:ea typeface="+mn-ea"/>
                <a:cs typeface="+mn-cs"/>
              </a:rPr>
              <a:t>Make goals, meaning and purpose the centre of performance management</a:t>
            </a:r>
          </a:p>
          <a:p>
            <a:pPr lvl="1"/>
            <a:r>
              <a:rPr lang="en-GB" sz="1200" kern="1200" dirty="0">
                <a:solidFill>
                  <a:schemeClr val="tx1"/>
                </a:solidFill>
                <a:effectLst/>
                <a:latin typeface="+mn-lt"/>
                <a:ea typeface="+mn-ea"/>
                <a:cs typeface="+mn-cs"/>
              </a:rPr>
              <a:t>Purpose and meaning are more powerful in motivating employees</a:t>
            </a:r>
          </a:p>
          <a:p>
            <a:pPr lvl="0"/>
            <a:r>
              <a:rPr lang="en-GB" sz="1200" kern="1200" dirty="0">
                <a:solidFill>
                  <a:schemeClr val="tx1"/>
                </a:solidFill>
                <a:effectLst/>
                <a:latin typeface="+mn-lt"/>
                <a:ea typeface="+mn-ea"/>
                <a:cs typeface="+mn-cs"/>
              </a:rPr>
              <a:t>Focus less on feedback and more on progress</a:t>
            </a:r>
          </a:p>
          <a:p>
            <a:pPr lvl="1"/>
            <a:r>
              <a:rPr lang="en-GB" sz="1200" kern="1200" dirty="0">
                <a:solidFill>
                  <a:schemeClr val="tx1"/>
                </a:solidFill>
                <a:effectLst/>
                <a:latin typeface="+mn-lt"/>
                <a:ea typeface="+mn-ea"/>
                <a:cs typeface="+mn-cs"/>
              </a:rPr>
              <a:t>Progress against goals motivates, not feedback</a:t>
            </a:r>
          </a:p>
          <a:p>
            <a:pPr lvl="0"/>
            <a:r>
              <a:rPr lang="en-GB" sz="1200" kern="1200" dirty="0">
                <a:solidFill>
                  <a:schemeClr val="tx1"/>
                </a:solidFill>
                <a:effectLst/>
                <a:latin typeface="+mn-lt"/>
                <a:ea typeface="+mn-ea"/>
                <a:cs typeface="+mn-cs"/>
              </a:rPr>
              <a:t>Put Teams at the centre of performance management and not the individual</a:t>
            </a:r>
          </a:p>
          <a:p>
            <a:pPr lvl="1"/>
            <a:r>
              <a:rPr lang="en-GB" sz="1200" kern="1200" dirty="0">
                <a:solidFill>
                  <a:schemeClr val="tx1"/>
                </a:solidFill>
                <a:effectLst/>
                <a:latin typeface="+mn-lt"/>
                <a:ea typeface="+mn-ea"/>
                <a:cs typeface="+mn-cs"/>
              </a:rPr>
              <a:t>People like to be a part of something bigger</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24</a:t>
            </a:fld>
            <a:endParaRPr lang="en-GB"/>
          </a:p>
        </p:txBody>
      </p:sp>
    </p:spTree>
    <p:extLst>
      <p:ext uri="{BB962C8B-B14F-4D97-AF65-F5344CB8AC3E}">
        <p14:creationId xmlns:p14="http://schemas.microsoft.com/office/powerpoint/2010/main" val="2821382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fits well with the Systems Thinking ethos.   </a:t>
            </a:r>
            <a:endParaRPr lang="en-GB" dirty="0"/>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25</a:t>
            </a:fld>
            <a:endParaRPr lang="en-GB"/>
          </a:p>
        </p:txBody>
      </p:sp>
    </p:spTree>
    <p:extLst>
      <p:ext uri="{BB962C8B-B14F-4D97-AF65-F5344CB8AC3E}">
        <p14:creationId xmlns:p14="http://schemas.microsoft.com/office/powerpoint/2010/main" val="2567071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References</a:t>
            </a:r>
          </a:p>
          <a:p>
            <a:r>
              <a:rPr lang="en-GB" sz="1200" kern="1200" dirty="0" err="1">
                <a:solidFill>
                  <a:schemeClr val="tx1"/>
                </a:solidFill>
                <a:effectLst/>
                <a:latin typeface="+mn-lt"/>
                <a:ea typeface="+mn-ea"/>
                <a:cs typeface="+mn-cs"/>
              </a:rPr>
              <a:t>Appelbaum</a:t>
            </a:r>
            <a:r>
              <a:rPr lang="en-GB" sz="1200" kern="1200" dirty="0">
                <a:solidFill>
                  <a:schemeClr val="tx1"/>
                </a:solidFill>
                <a:effectLst/>
                <a:latin typeface="+mn-lt"/>
                <a:ea typeface="+mn-ea"/>
                <a:cs typeface="+mn-cs"/>
              </a:rPr>
              <a:t>, E. Bailey, T. Berg, P. and </a:t>
            </a:r>
            <a:r>
              <a:rPr lang="en-GB" sz="1200" kern="1200" dirty="0" err="1">
                <a:solidFill>
                  <a:schemeClr val="tx1"/>
                </a:solidFill>
                <a:effectLst/>
                <a:latin typeface="+mn-lt"/>
                <a:ea typeface="+mn-ea"/>
                <a:cs typeface="+mn-cs"/>
              </a:rPr>
              <a:t>Kalleberg</a:t>
            </a:r>
            <a:r>
              <a:rPr lang="en-GB" sz="1200" kern="1200" dirty="0">
                <a:solidFill>
                  <a:schemeClr val="tx1"/>
                </a:solidFill>
                <a:effectLst/>
                <a:latin typeface="+mn-lt"/>
                <a:ea typeface="+mn-ea"/>
                <a:cs typeface="+mn-cs"/>
              </a:rPr>
              <a:t>, A. (2000) </a:t>
            </a:r>
            <a:r>
              <a:rPr lang="en-GB" sz="1200" i="1" kern="1200" dirty="0">
                <a:solidFill>
                  <a:schemeClr val="tx1"/>
                </a:solidFill>
                <a:effectLst/>
                <a:latin typeface="+mn-lt"/>
                <a:ea typeface="+mn-ea"/>
                <a:cs typeface="+mn-cs"/>
              </a:rPr>
              <a:t>Manufacturing Advantage: Why High-Performance Work Systems Pay Off.</a:t>
            </a:r>
            <a:r>
              <a:rPr lang="en-GB" sz="1200" kern="1200" dirty="0">
                <a:solidFill>
                  <a:schemeClr val="tx1"/>
                </a:solidFill>
                <a:effectLst/>
                <a:latin typeface="+mn-lt"/>
                <a:ea typeface="+mn-ea"/>
                <a:cs typeface="+mn-cs"/>
              </a:rPr>
              <a:t> IRL Press. London</a:t>
            </a:r>
          </a:p>
          <a:p>
            <a:r>
              <a:rPr lang="en-GB" sz="1200" kern="1200" dirty="0">
                <a:solidFill>
                  <a:schemeClr val="tx1"/>
                </a:solidFill>
                <a:effectLst/>
                <a:latin typeface="+mn-lt"/>
                <a:ea typeface="+mn-ea"/>
                <a:cs typeface="+mn-cs"/>
              </a:rPr>
              <a:t>Armstrong, M. (2016) </a:t>
            </a:r>
            <a:r>
              <a:rPr lang="en-GB" sz="1200" i="1" kern="1200" dirty="0">
                <a:solidFill>
                  <a:schemeClr val="tx1"/>
                </a:solidFill>
                <a:effectLst/>
                <a:latin typeface="+mn-lt"/>
                <a:ea typeface="+mn-ea"/>
                <a:cs typeface="+mn-cs"/>
              </a:rPr>
              <a:t>Armstrong’s Handbook of Strategic Human Resource Management, </a:t>
            </a:r>
            <a:r>
              <a:rPr lang="en-GB" sz="1200" kern="1200" dirty="0">
                <a:solidFill>
                  <a:schemeClr val="tx1"/>
                </a:solidFill>
                <a:effectLst/>
                <a:latin typeface="+mn-lt"/>
                <a:ea typeface="+mn-ea"/>
                <a:cs typeface="+mn-cs"/>
              </a:rPr>
              <a:t>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a:t>
            </a:r>
            <a:r>
              <a:rPr lang="en-GB" sz="1200" kern="1200" dirty="0" err="1">
                <a:solidFill>
                  <a:schemeClr val="tx1"/>
                </a:solidFill>
                <a:effectLst/>
                <a:latin typeface="+mn-lt"/>
                <a:ea typeface="+mn-ea"/>
                <a:cs typeface="+mn-cs"/>
              </a:rPr>
              <a:t>Kogan</a:t>
            </a:r>
            <a:r>
              <a:rPr lang="en-GB" sz="1200" kern="1200" dirty="0">
                <a:solidFill>
                  <a:schemeClr val="tx1"/>
                </a:solidFill>
                <a:effectLst/>
                <a:latin typeface="+mn-lt"/>
                <a:ea typeface="+mn-ea"/>
                <a:cs typeface="+mn-cs"/>
              </a:rPr>
              <a:t> Page</a:t>
            </a:r>
          </a:p>
          <a:p>
            <a:r>
              <a:rPr lang="en-GB" sz="1200" kern="1200" dirty="0">
                <a:solidFill>
                  <a:schemeClr val="tx1"/>
                </a:solidFill>
                <a:effectLst/>
                <a:latin typeface="+mn-lt"/>
                <a:ea typeface="+mn-ea"/>
                <a:cs typeface="+mn-cs"/>
              </a:rPr>
              <a:t>Armstrong, M. and Baron, A. (2005) </a:t>
            </a:r>
            <a:r>
              <a:rPr lang="en-GB" sz="1200" i="1" kern="1200" dirty="0">
                <a:solidFill>
                  <a:schemeClr val="tx1"/>
                </a:solidFill>
                <a:effectLst/>
                <a:latin typeface="+mn-lt"/>
                <a:ea typeface="+mn-ea"/>
                <a:cs typeface="+mn-cs"/>
              </a:rPr>
              <a:t>Managing performance:  Performance Management in Action</a:t>
            </a:r>
            <a:r>
              <a:rPr lang="en-GB" sz="1200" kern="1200" dirty="0">
                <a:solidFill>
                  <a:schemeClr val="tx1"/>
                </a:solidFill>
                <a:effectLst/>
                <a:latin typeface="+mn-lt"/>
                <a:ea typeface="+mn-ea"/>
                <a:cs typeface="+mn-cs"/>
              </a:rPr>
              <a:t>. London, Chartered Institute of Personnel Development</a:t>
            </a:r>
          </a:p>
          <a:p>
            <a:r>
              <a:rPr lang="en-GB" sz="1200" kern="1200" dirty="0">
                <a:solidFill>
                  <a:schemeClr val="tx1"/>
                </a:solidFill>
                <a:effectLst/>
                <a:latin typeface="+mn-lt"/>
                <a:ea typeface="+mn-ea"/>
                <a:cs typeface="+mn-cs"/>
              </a:rPr>
              <a:t>Baker, T. (2013) </a:t>
            </a:r>
            <a:r>
              <a:rPr lang="en-GB" sz="1200" i="1" kern="1200" dirty="0">
                <a:solidFill>
                  <a:schemeClr val="tx1"/>
                </a:solidFill>
                <a:effectLst/>
                <a:latin typeface="+mn-lt"/>
                <a:ea typeface="+mn-ea"/>
                <a:cs typeface="+mn-cs"/>
              </a:rPr>
              <a:t>The end of Performance Review. </a:t>
            </a:r>
            <a:r>
              <a:rPr lang="en-GB" sz="1200" kern="1200" dirty="0">
                <a:solidFill>
                  <a:schemeClr val="tx1"/>
                </a:solidFill>
                <a:effectLst/>
                <a:latin typeface="+mn-lt"/>
                <a:ea typeface="+mn-ea"/>
                <a:cs typeface="+mn-cs"/>
              </a:rPr>
              <a:t>Basingstoke. Palgrave Macmillan</a:t>
            </a:r>
          </a:p>
          <a:p>
            <a:r>
              <a:rPr lang="en-GB" sz="1200" kern="1200" dirty="0">
                <a:solidFill>
                  <a:schemeClr val="tx1"/>
                </a:solidFill>
                <a:effectLst/>
                <a:latin typeface="+mn-lt"/>
                <a:ea typeface="+mn-ea"/>
                <a:cs typeface="+mn-cs"/>
              </a:rPr>
              <a:t>Bandura, A. (2002) Social Cognitive Theory in Cultural Context</a:t>
            </a:r>
            <a:r>
              <a:rPr lang="en-GB" sz="1200" i="1" kern="1200" dirty="0">
                <a:solidFill>
                  <a:schemeClr val="tx1"/>
                </a:solidFill>
                <a:effectLst/>
                <a:latin typeface="+mn-lt"/>
                <a:ea typeface="+mn-ea"/>
                <a:cs typeface="+mn-cs"/>
              </a:rPr>
              <a:t> Applied Psychology: An International Review</a:t>
            </a:r>
            <a:r>
              <a:rPr lang="en-GB" sz="1200" kern="1200" dirty="0">
                <a:solidFill>
                  <a:schemeClr val="tx1"/>
                </a:solidFill>
                <a:effectLst/>
                <a:latin typeface="+mn-lt"/>
                <a:ea typeface="+mn-ea"/>
                <a:cs typeface="+mn-cs"/>
              </a:rPr>
              <a:t>, 2002, 51 (2), 269–290</a:t>
            </a:r>
          </a:p>
          <a:p>
            <a:r>
              <a:rPr lang="en-GB" sz="1200" kern="1200" dirty="0">
                <a:solidFill>
                  <a:schemeClr val="tx1"/>
                </a:solidFill>
                <a:effectLst/>
                <a:latin typeface="+mn-lt"/>
                <a:ea typeface="+mn-ea"/>
                <a:cs typeface="+mn-cs"/>
              </a:rPr>
              <a:t>Becker, B.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Pickus</a:t>
            </a:r>
            <a:r>
              <a:rPr lang="en-GB" sz="1200" kern="1200" dirty="0">
                <a:solidFill>
                  <a:schemeClr val="tx1"/>
                </a:solidFill>
                <a:effectLst/>
                <a:latin typeface="+mn-lt"/>
                <a:ea typeface="+mn-ea"/>
                <a:cs typeface="+mn-cs"/>
              </a:rPr>
              <a:t>, P, Spratt, M. (1997) </a:t>
            </a:r>
            <a:r>
              <a:rPr lang="en-GB" sz="1200" i="1" kern="1200" dirty="0">
                <a:solidFill>
                  <a:schemeClr val="tx1"/>
                </a:solidFill>
                <a:effectLst/>
                <a:latin typeface="+mn-lt"/>
                <a:ea typeface="+mn-ea"/>
                <a:cs typeface="+mn-cs"/>
              </a:rPr>
              <a:t>Human Resources as a source of shareholder value: research and recommendations </a:t>
            </a:r>
            <a:r>
              <a:rPr lang="en-GB" sz="1200" kern="1200" dirty="0">
                <a:solidFill>
                  <a:schemeClr val="tx1"/>
                </a:solidFill>
                <a:effectLst/>
                <a:latin typeface="+mn-lt"/>
                <a:ea typeface="+mn-ea"/>
                <a:cs typeface="+mn-cs"/>
              </a:rPr>
              <a:t>New York, Wiley</a:t>
            </a:r>
          </a:p>
          <a:p>
            <a:r>
              <a:rPr lang="en-GB" sz="1200" kern="1200" dirty="0" err="1">
                <a:solidFill>
                  <a:schemeClr val="tx1"/>
                </a:solidFill>
                <a:effectLst/>
                <a:latin typeface="+mn-lt"/>
                <a:ea typeface="+mn-ea"/>
                <a:cs typeface="+mn-cs"/>
              </a:rPr>
              <a:t>Belt,V</a:t>
            </a:r>
            <a:r>
              <a:rPr lang="en-GB" sz="1200" kern="1200" dirty="0">
                <a:solidFill>
                  <a:schemeClr val="tx1"/>
                </a:solidFill>
                <a:effectLst/>
                <a:latin typeface="+mn-lt"/>
                <a:ea typeface="+mn-ea"/>
                <a:cs typeface="+mn-cs"/>
              </a:rPr>
              <a:t>. and Giles, L. (2009) </a:t>
            </a:r>
            <a:r>
              <a:rPr lang="en-GB" sz="1200" i="1" kern="1200" dirty="0">
                <a:solidFill>
                  <a:schemeClr val="tx1"/>
                </a:solidFill>
                <a:effectLst/>
                <a:latin typeface="+mn-lt"/>
                <a:ea typeface="+mn-ea"/>
                <a:cs typeface="+mn-cs"/>
              </a:rPr>
              <a:t>High Performance Working: A synthesis of key literature.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3"/>
              </a:rPr>
              <a:t>15601.1 UKCES Evidence Report 4 (researchgate.net)</a:t>
            </a:r>
            <a:r>
              <a:rPr lang="en-GB" sz="1200" kern="1200" dirty="0">
                <a:solidFill>
                  <a:schemeClr val="tx1"/>
                </a:solidFill>
                <a:effectLst/>
                <a:latin typeface="+mn-lt"/>
                <a:ea typeface="+mn-ea"/>
                <a:cs typeface="+mn-cs"/>
              </a:rPr>
              <a:t> (Accessed: 24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2021)</a:t>
            </a:r>
          </a:p>
          <a:p>
            <a:r>
              <a:rPr lang="en-GB" sz="1200" kern="1200" dirty="0" err="1">
                <a:solidFill>
                  <a:schemeClr val="tx1"/>
                </a:solidFill>
                <a:effectLst/>
                <a:latin typeface="+mn-lt"/>
                <a:ea typeface="+mn-ea"/>
                <a:cs typeface="+mn-cs"/>
              </a:rPr>
              <a:t>Benabou</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Tirole</a:t>
            </a:r>
            <a:r>
              <a:rPr lang="en-GB" sz="1200" kern="1200" dirty="0">
                <a:solidFill>
                  <a:schemeClr val="tx1"/>
                </a:solidFill>
                <a:effectLst/>
                <a:latin typeface="+mn-lt"/>
                <a:ea typeface="+mn-ea"/>
                <a:cs typeface="+mn-cs"/>
              </a:rPr>
              <a:t>, J. (2003) Intrinsic and Extrinsic Motivation, </a:t>
            </a:r>
            <a:r>
              <a:rPr lang="en-GB" sz="1200" i="1" kern="1200" dirty="0">
                <a:solidFill>
                  <a:schemeClr val="tx1"/>
                </a:solidFill>
                <a:effectLst/>
                <a:latin typeface="+mn-lt"/>
                <a:ea typeface="+mn-ea"/>
                <a:cs typeface="+mn-cs"/>
              </a:rPr>
              <a:t> Review of Economic Studies (2003). </a:t>
            </a:r>
            <a:r>
              <a:rPr lang="en-GB" sz="1200" kern="1200" dirty="0">
                <a:solidFill>
                  <a:schemeClr val="tx1"/>
                </a:solidFill>
                <a:effectLst/>
                <a:latin typeface="+mn-lt"/>
                <a:ea typeface="+mn-ea"/>
                <a:cs typeface="+mn-cs"/>
              </a:rPr>
              <a:t>70, p489-520</a:t>
            </a:r>
          </a:p>
          <a:p>
            <a:r>
              <a:rPr lang="en-GB" sz="1200" kern="1200" dirty="0" err="1">
                <a:solidFill>
                  <a:schemeClr val="tx1"/>
                </a:solidFill>
                <a:effectLst/>
                <a:latin typeface="+mn-lt"/>
                <a:ea typeface="+mn-ea"/>
                <a:cs typeface="+mn-cs"/>
              </a:rPr>
              <a:t>Boxall</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Macky</a:t>
            </a:r>
            <a:r>
              <a:rPr lang="en-GB" sz="1200" kern="1200" dirty="0">
                <a:solidFill>
                  <a:schemeClr val="tx1"/>
                </a:solidFill>
                <a:effectLst/>
                <a:latin typeface="+mn-lt"/>
                <a:ea typeface="+mn-ea"/>
                <a:cs typeface="+mn-cs"/>
              </a:rPr>
              <a:t>, K (2009) Research and theory in high performance work systems: progressing the high involvement stream, </a:t>
            </a:r>
            <a:r>
              <a:rPr lang="en-GB" sz="1200" i="1" kern="1200" dirty="0">
                <a:solidFill>
                  <a:schemeClr val="tx1"/>
                </a:solidFill>
                <a:effectLst/>
                <a:latin typeface="+mn-lt"/>
                <a:ea typeface="+mn-ea"/>
                <a:cs typeface="+mn-cs"/>
              </a:rPr>
              <a:t>Human Resource Management Journal, </a:t>
            </a:r>
            <a:r>
              <a:rPr lang="en-GB" sz="1200" kern="1200" dirty="0">
                <a:solidFill>
                  <a:schemeClr val="tx1"/>
                </a:solidFill>
                <a:effectLst/>
                <a:latin typeface="+mn-lt"/>
                <a:ea typeface="+mn-ea"/>
                <a:cs typeface="+mn-cs"/>
              </a:rPr>
              <a:t>Vol.19: No.1: 3-23</a:t>
            </a:r>
          </a:p>
          <a:p>
            <a:r>
              <a:rPr lang="en-GB" sz="1200" kern="1200" dirty="0" err="1">
                <a:solidFill>
                  <a:schemeClr val="tx1"/>
                </a:solidFill>
                <a:effectLst/>
                <a:latin typeface="+mn-lt"/>
                <a:ea typeface="+mn-ea"/>
                <a:cs typeface="+mn-cs"/>
              </a:rPr>
              <a:t>Boxall</a:t>
            </a:r>
            <a:r>
              <a:rPr lang="en-GB" sz="1200" kern="1200" dirty="0">
                <a:solidFill>
                  <a:schemeClr val="tx1"/>
                </a:solidFill>
                <a:effectLst/>
                <a:latin typeface="+mn-lt"/>
                <a:ea typeface="+mn-ea"/>
                <a:cs typeface="+mn-cs"/>
              </a:rPr>
              <a:t>, P. and Purcell, J. (2011) </a:t>
            </a:r>
            <a:r>
              <a:rPr lang="en-GB" sz="1200" i="1" kern="1200" dirty="0">
                <a:solidFill>
                  <a:schemeClr val="tx1"/>
                </a:solidFill>
                <a:effectLst/>
                <a:latin typeface="+mn-lt"/>
                <a:ea typeface="+mn-ea"/>
                <a:cs typeface="+mn-cs"/>
              </a:rPr>
              <a:t>Strategy and Human Resource Management, </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 Basingstoke. </a:t>
            </a:r>
            <a:r>
              <a:rPr lang="en-GB" sz="1200" kern="1200" dirty="0" err="1">
                <a:solidFill>
                  <a:schemeClr val="tx1"/>
                </a:solidFill>
                <a:effectLst/>
                <a:latin typeface="+mn-lt"/>
                <a:ea typeface="+mn-ea"/>
                <a:cs typeface="+mn-cs"/>
              </a:rPr>
              <a:t>Palgrove</a:t>
            </a:r>
            <a:r>
              <a:rPr lang="en-GB" sz="1200" kern="1200" dirty="0">
                <a:solidFill>
                  <a:schemeClr val="tx1"/>
                </a:solidFill>
                <a:effectLst/>
                <a:latin typeface="+mn-lt"/>
                <a:ea typeface="+mn-ea"/>
                <a:cs typeface="+mn-cs"/>
              </a:rPr>
              <a:t> Macmillan</a:t>
            </a:r>
          </a:p>
          <a:p>
            <a:r>
              <a:rPr lang="en-GB" sz="1200" kern="1200" dirty="0" err="1">
                <a:solidFill>
                  <a:schemeClr val="tx1"/>
                </a:solidFill>
                <a:effectLst/>
                <a:latin typeface="+mn-lt"/>
                <a:ea typeface="+mn-ea"/>
                <a:cs typeface="+mn-cs"/>
              </a:rPr>
              <a:t>Cappelli</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Tavis</a:t>
            </a:r>
            <a:r>
              <a:rPr lang="en-GB" sz="1200" kern="1200" dirty="0">
                <a:solidFill>
                  <a:schemeClr val="tx1"/>
                </a:solidFill>
                <a:effectLst/>
                <a:latin typeface="+mn-lt"/>
                <a:ea typeface="+mn-ea"/>
                <a:cs typeface="+mn-cs"/>
              </a:rPr>
              <a:t>, A. (2016) The performance management revolution. Harvard Business Review. October. pp58–67.</a:t>
            </a:r>
          </a:p>
          <a:p>
            <a:r>
              <a:rPr lang="en-GB" sz="1200" i="1" kern="1200" dirty="0">
                <a:solidFill>
                  <a:schemeClr val="tx1"/>
                </a:solidFill>
                <a:effectLst/>
                <a:latin typeface="+mn-lt"/>
                <a:ea typeface="+mn-ea"/>
                <a:cs typeface="+mn-cs"/>
              </a:rPr>
              <a:t>CIPD (2016) Could do better? Assessing what works in performance management. Available at: </a:t>
            </a:r>
            <a:r>
              <a:rPr lang="en-GB" sz="1200" u="sng" kern="1200" dirty="0">
                <a:solidFill>
                  <a:schemeClr val="tx1"/>
                </a:solidFill>
                <a:effectLst/>
                <a:latin typeface="+mn-lt"/>
                <a:ea typeface="+mn-ea"/>
                <a:cs typeface="+mn-cs"/>
                <a:hlinkClick r:id="rId4"/>
              </a:rPr>
              <a:t>Could do better? Assessing what works in performance management | Report | CIPD</a:t>
            </a:r>
            <a:r>
              <a:rPr lang="en-GB" sz="1200" kern="1200" dirty="0">
                <a:solidFill>
                  <a:schemeClr val="tx1"/>
                </a:solidFill>
                <a:effectLst/>
                <a:latin typeface="+mn-lt"/>
                <a:ea typeface="+mn-ea"/>
                <a:cs typeface="+mn-cs"/>
              </a:rPr>
              <a:t> (Accessed:  24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2021)</a:t>
            </a:r>
          </a:p>
          <a:p>
            <a:r>
              <a:rPr lang="en-GB" sz="1200" kern="1200" dirty="0">
                <a:solidFill>
                  <a:schemeClr val="tx1"/>
                </a:solidFill>
                <a:effectLst/>
                <a:latin typeface="+mn-lt"/>
                <a:ea typeface="+mn-ea"/>
                <a:cs typeface="+mn-cs"/>
              </a:rPr>
              <a:t>CIPD (2021 (1)) </a:t>
            </a:r>
            <a:r>
              <a:rPr lang="en-GB" sz="1200" i="1" kern="1200" dirty="0">
                <a:solidFill>
                  <a:schemeClr val="tx1"/>
                </a:solidFill>
                <a:effectLst/>
                <a:latin typeface="+mn-lt"/>
                <a:ea typeface="+mn-ea"/>
                <a:cs typeface="+mn-cs"/>
              </a:rPr>
              <a:t>Health and Wellbeing at Work Survey</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5"/>
              </a:rPr>
              <a:t>Health and wellbeing at work | CIPD</a:t>
            </a:r>
            <a:r>
              <a:rPr lang="en-GB" sz="1200" kern="1200" dirty="0">
                <a:solidFill>
                  <a:schemeClr val="tx1"/>
                </a:solidFill>
                <a:effectLst/>
                <a:latin typeface="+mn-lt"/>
                <a:ea typeface="+mn-ea"/>
                <a:cs typeface="+mn-cs"/>
              </a:rPr>
              <a:t> (Accessed: 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2021)</a:t>
            </a:r>
          </a:p>
          <a:p>
            <a:r>
              <a:rPr lang="en-GB" sz="1200" kern="1200" dirty="0">
                <a:solidFill>
                  <a:schemeClr val="tx1"/>
                </a:solidFill>
                <a:effectLst/>
                <a:latin typeface="+mn-lt"/>
                <a:ea typeface="+mn-ea"/>
                <a:cs typeface="+mn-cs"/>
              </a:rPr>
              <a:t>CIPD (2021 (2)) </a:t>
            </a:r>
            <a:r>
              <a:rPr lang="en-GB" sz="1200" i="1" kern="1200" dirty="0">
                <a:solidFill>
                  <a:schemeClr val="tx1"/>
                </a:solidFill>
                <a:effectLst/>
                <a:latin typeface="+mn-lt"/>
                <a:ea typeface="+mn-ea"/>
                <a:cs typeface="+mn-cs"/>
              </a:rPr>
              <a:t>Wellbeing at work factsheet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6"/>
              </a:rPr>
              <a:t>Wellbeing at Work | Factsheets | CIPD</a:t>
            </a:r>
            <a:r>
              <a:rPr lang="en-GB" sz="1200" kern="1200" dirty="0">
                <a:solidFill>
                  <a:schemeClr val="tx1"/>
                </a:solidFill>
                <a:effectLst/>
                <a:latin typeface="+mn-lt"/>
                <a:ea typeface="+mn-ea"/>
                <a:cs typeface="+mn-cs"/>
              </a:rPr>
              <a:t> (Accessed: 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2021)</a:t>
            </a:r>
          </a:p>
          <a:p>
            <a:r>
              <a:rPr lang="en-GB" sz="1200" kern="1200" dirty="0">
                <a:solidFill>
                  <a:schemeClr val="tx1"/>
                </a:solidFill>
                <a:effectLst/>
                <a:latin typeface="+mn-lt"/>
                <a:ea typeface="+mn-ea"/>
                <a:cs typeface="+mn-cs"/>
              </a:rPr>
              <a:t>CIPD Podcast (2012) </a:t>
            </a:r>
            <a:r>
              <a:rPr lang="en-GB" sz="1200" i="1" kern="1200" dirty="0">
                <a:solidFill>
                  <a:schemeClr val="tx1"/>
                </a:solidFill>
                <a:effectLst/>
                <a:latin typeface="+mn-lt"/>
                <a:ea typeface="+mn-ea"/>
                <a:cs typeface="+mn-cs"/>
              </a:rPr>
              <a:t>Implementing Effective Performance Management, </a:t>
            </a:r>
            <a:r>
              <a:rPr lang="en-GB" sz="1200" kern="1200" dirty="0">
                <a:solidFill>
                  <a:schemeClr val="tx1"/>
                </a:solidFill>
                <a:effectLst/>
                <a:latin typeface="+mn-lt"/>
                <a:ea typeface="+mn-ea"/>
                <a:cs typeface="+mn-cs"/>
              </a:rPr>
              <a:t>Podcast 72, Available at: </a:t>
            </a:r>
            <a:r>
              <a:rPr lang="en-GB" sz="1200" u="sng" kern="1200" dirty="0">
                <a:solidFill>
                  <a:schemeClr val="tx1"/>
                </a:solidFill>
                <a:effectLst/>
                <a:latin typeface="+mn-lt"/>
                <a:ea typeface="+mn-ea"/>
                <a:cs typeface="+mn-cs"/>
                <a:hlinkClick r:id="rId7"/>
              </a:rPr>
              <a:t>5 Minutes EP 245 Result VS Process </a:t>
            </a:r>
            <a:r>
              <a:rPr lang="en-GB" sz="1200" u="sng" kern="1200" dirty="0" err="1">
                <a:solidFill>
                  <a:schemeClr val="tx1"/>
                </a:solidFill>
                <a:effectLst/>
                <a:latin typeface="+mn-lt"/>
                <a:ea typeface="+mn-ea"/>
                <a:cs typeface="+mn-cs"/>
                <a:hlinkClick r:id="rId7"/>
              </a:rPr>
              <a:t>เอา</a:t>
            </a:r>
            <a:r>
              <a:rPr lang="en-GB" sz="1200" u="sng" kern="1200" dirty="0">
                <a:solidFill>
                  <a:schemeClr val="tx1"/>
                </a:solidFill>
                <a:effectLst/>
                <a:latin typeface="+mn-lt"/>
                <a:ea typeface="+mn-ea"/>
                <a:cs typeface="+mn-cs"/>
                <a:hlinkClick r:id="rId7"/>
              </a:rPr>
              <a:t> </a:t>
            </a:r>
            <a:r>
              <a:rPr lang="en-GB" sz="1200" u="sng" kern="1200" dirty="0" err="1">
                <a:solidFill>
                  <a:schemeClr val="tx1"/>
                </a:solidFill>
                <a:effectLst/>
                <a:latin typeface="+mn-lt"/>
                <a:ea typeface="+mn-ea"/>
                <a:cs typeface="+mn-cs"/>
                <a:hlinkClick r:id="rId7"/>
              </a:rPr>
              <a:t>Mindset</a:t>
            </a:r>
            <a:r>
              <a:rPr lang="en-GB" sz="1200" u="sng" kern="1200" dirty="0">
                <a:solidFill>
                  <a:schemeClr val="tx1"/>
                </a:solidFill>
                <a:effectLst/>
                <a:latin typeface="+mn-lt"/>
                <a:ea typeface="+mn-ea"/>
                <a:cs typeface="+mn-cs"/>
                <a:hlinkClick r:id="rId7"/>
              </a:rPr>
              <a:t> </a:t>
            </a:r>
            <a:r>
              <a:rPr lang="en-GB" sz="1200" u="sng" kern="1200" dirty="0" err="1">
                <a:solidFill>
                  <a:schemeClr val="tx1"/>
                </a:solidFill>
                <a:effectLst/>
                <a:latin typeface="+mn-lt"/>
                <a:ea typeface="+mn-ea"/>
                <a:cs typeface="+mn-cs"/>
                <a:hlinkClick r:id="rId7"/>
              </a:rPr>
              <a:t>แบบไหนดี</a:t>
            </a:r>
            <a:r>
              <a:rPr lang="en-GB" sz="1200" u="sng" kern="1200" dirty="0">
                <a:solidFill>
                  <a:schemeClr val="tx1"/>
                </a:solidFill>
                <a:effectLst/>
                <a:latin typeface="+mn-lt"/>
                <a:ea typeface="+mn-ea"/>
                <a:cs typeface="+mn-cs"/>
                <a:hlinkClick r:id="rId7"/>
              </a:rPr>
              <a:t> by Mission to the Moon Podcast (soundcloud.com)</a:t>
            </a:r>
            <a:r>
              <a:rPr lang="en-GB" sz="1200" kern="1200" dirty="0">
                <a:solidFill>
                  <a:schemeClr val="tx1"/>
                </a:solidFill>
                <a:effectLst/>
                <a:latin typeface="+mn-lt"/>
                <a:ea typeface="+mn-ea"/>
                <a:cs typeface="+mn-cs"/>
              </a:rPr>
              <a:t>. (Accessed: 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2021)</a:t>
            </a:r>
          </a:p>
          <a:p>
            <a:r>
              <a:rPr lang="en-GB" sz="1200" kern="1200" dirty="0" err="1">
                <a:solidFill>
                  <a:schemeClr val="tx1"/>
                </a:solidFill>
                <a:effectLst/>
                <a:latin typeface="+mn-lt"/>
                <a:ea typeface="+mn-ea"/>
                <a:cs typeface="+mn-cs"/>
              </a:rPr>
              <a:t>Clutterbuck</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Megginson</a:t>
            </a:r>
            <a:r>
              <a:rPr lang="en-GB" sz="1200" kern="1200" dirty="0">
                <a:solidFill>
                  <a:schemeClr val="tx1"/>
                </a:solidFill>
                <a:effectLst/>
                <a:latin typeface="+mn-lt"/>
                <a:ea typeface="+mn-ea"/>
                <a:cs typeface="+mn-cs"/>
              </a:rPr>
              <a:t>, D and Bajer, A. (2016) </a:t>
            </a:r>
            <a:r>
              <a:rPr lang="en-GB" sz="1200" i="1" kern="1200" dirty="0">
                <a:solidFill>
                  <a:schemeClr val="tx1"/>
                </a:solidFill>
                <a:effectLst/>
                <a:latin typeface="+mn-lt"/>
                <a:ea typeface="+mn-ea"/>
                <a:cs typeface="+mn-cs"/>
              </a:rPr>
              <a:t>Building and Sustaining a Coaching Culture, </a:t>
            </a:r>
            <a:r>
              <a:rPr lang="en-GB" sz="1200" kern="1200" dirty="0">
                <a:solidFill>
                  <a:schemeClr val="tx1"/>
                </a:solidFill>
                <a:effectLst/>
                <a:latin typeface="+mn-lt"/>
                <a:ea typeface="+mn-ea"/>
                <a:cs typeface="+mn-cs"/>
              </a:rPr>
              <a:t>London, Chartered Institute of Personnel and Development</a:t>
            </a:r>
          </a:p>
          <a:p>
            <a:r>
              <a:rPr lang="en-GB" sz="1200" kern="1200" dirty="0" err="1">
                <a:solidFill>
                  <a:schemeClr val="tx1"/>
                </a:solidFill>
                <a:effectLst/>
                <a:latin typeface="+mn-lt"/>
                <a:ea typeface="+mn-ea"/>
                <a:cs typeface="+mn-cs"/>
              </a:rPr>
              <a:t>Combs,C.Liu</a:t>
            </a:r>
            <a:r>
              <a:rPr lang="en-GB" sz="1200" kern="1200" dirty="0">
                <a:solidFill>
                  <a:schemeClr val="tx1"/>
                </a:solidFill>
                <a:effectLst/>
                <a:latin typeface="+mn-lt"/>
                <a:ea typeface="+mn-ea"/>
                <a:cs typeface="+mn-cs"/>
              </a:rPr>
              <a:t>, Y. Hall, A Kitchen, D. (2006) How much do high-performance systems matter? A meta-analysis of their effects on organisational performance, </a:t>
            </a:r>
            <a:r>
              <a:rPr lang="en-GB" sz="1200" i="1" kern="1200" dirty="0">
                <a:solidFill>
                  <a:schemeClr val="tx1"/>
                </a:solidFill>
                <a:effectLst/>
                <a:latin typeface="+mn-lt"/>
                <a:ea typeface="+mn-ea"/>
                <a:cs typeface="+mn-cs"/>
              </a:rPr>
              <a:t>Personnel Psychology. </a:t>
            </a:r>
            <a:r>
              <a:rPr lang="en-GB" sz="1200" kern="1200" dirty="0">
                <a:solidFill>
                  <a:schemeClr val="tx1"/>
                </a:solidFill>
                <a:effectLst/>
                <a:latin typeface="+mn-lt"/>
                <a:ea typeface="+mn-ea"/>
                <a:cs typeface="+mn-cs"/>
              </a:rPr>
              <a:t>Vol.59, No.3:501-28</a:t>
            </a:r>
          </a:p>
          <a:p>
            <a:r>
              <a:rPr lang="en-GB" sz="1200" kern="1200" dirty="0">
                <a:solidFill>
                  <a:schemeClr val="tx1"/>
                </a:solidFill>
                <a:effectLst/>
                <a:latin typeface="+mn-lt"/>
                <a:ea typeface="+mn-ea"/>
                <a:cs typeface="+mn-cs"/>
              </a:rPr>
              <a:t>Cox, E. and </a:t>
            </a:r>
            <a:r>
              <a:rPr lang="en-GB" sz="1200" kern="1200" dirty="0" err="1">
                <a:solidFill>
                  <a:schemeClr val="tx1"/>
                </a:solidFill>
                <a:effectLst/>
                <a:latin typeface="+mn-lt"/>
                <a:ea typeface="+mn-ea"/>
                <a:cs typeface="+mn-cs"/>
              </a:rPr>
              <a:t>Bachkriova</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Clutterbuck</a:t>
            </a:r>
            <a:r>
              <a:rPr lang="en-GB" sz="1200" kern="1200" dirty="0">
                <a:solidFill>
                  <a:schemeClr val="tx1"/>
                </a:solidFill>
                <a:effectLst/>
                <a:latin typeface="+mn-lt"/>
                <a:ea typeface="+mn-ea"/>
                <a:cs typeface="+mn-cs"/>
              </a:rPr>
              <a:t>, D.(2018) The Complete Handbook of Coaching, 3rd Ed. London: SAGE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Deming, W. (1982) </a:t>
            </a:r>
            <a:r>
              <a:rPr lang="en-GB" sz="1200" i="1" kern="1200" dirty="0">
                <a:solidFill>
                  <a:schemeClr val="tx1"/>
                </a:solidFill>
                <a:effectLst/>
                <a:latin typeface="+mn-lt"/>
                <a:ea typeface="+mn-ea"/>
                <a:cs typeface="+mn-cs"/>
              </a:rPr>
              <a:t>Out of the Crisis, </a:t>
            </a:r>
            <a:r>
              <a:rPr lang="en-GB" sz="1200" kern="1200" dirty="0">
                <a:solidFill>
                  <a:schemeClr val="tx1"/>
                </a:solidFill>
                <a:effectLst/>
                <a:latin typeface="+mn-lt"/>
                <a:ea typeface="+mn-ea"/>
                <a:cs typeface="+mn-cs"/>
              </a:rPr>
              <a:t>Massachusetts. MIT Press</a:t>
            </a:r>
          </a:p>
          <a:p>
            <a:r>
              <a:rPr lang="en-GB" sz="1200" u="none" strike="noStrike" kern="1200" dirty="0" err="1">
                <a:solidFill>
                  <a:schemeClr val="tx1"/>
                </a:solidFill>
                <a:effectLst/>
                <a:latin typeface="+mn-lt"/>
                <a:ea typeface="+mn-ea"/>
                <a:cs typeface="+mn-cs"/>
              </a:rPr>
              <a:t>Fessell</a:t>
            </a:r>
            <a:r>
              <a:rPr lang="en-GB" sz="1200" u="none" strike="noStrike" kern="1200" dirty="0">
                <a:solidFill>
                  <a:schemeClr val="tx1"/>
                </a:solidFill>
                <a:effectLst/>
                <a:latin typeface="+mn-lt"/>
                <a:ea typeface="+mn-ea"/>
                <a:cs typeface="+mn-cs"/>
              </a:rPr>
              <a:t>, D.P. Chopra, V. and Sanjay, S (2020) </a:t>
            </a:r>
            <a:r>
              <a:rPr lang="en-GB" sz="1200" i="1" u="none" strike="noStrike" kern="1200" dirty="0">
                <a:solidFill>
                  <a:schemeClr val="tx1"/>
                </a:solidFill>
                <a:effectLst/>
                <a:latin typeface="+mn-lt"/>
                <a:ea typeface="+mn-ea"/>
                <a:cs typeface="+mn-cs"/>
              </a:rPr>
              <a:t>Mentoring During a Crisis, Emotional Intelligence</a:t>
            </a:r>
            <a:r>
              <a:rPr lang="en-GB" sz="1200" u="none" strike="noStrike" kern="1200" dirty="0">
                <a:solidFill>
                  <a:schemeClr val="tx1"/>
                </a:solidFill>
                <a:effectLst/>
                <a:latin typeface="+mn-lt"/>
                <a:ea typeface="+mn-ea"/>
                <a:cs typeface="+mn-cs"/>
              </a:rPr>
              <a:t>, Harvard Business Review, 29</a:t>
            </a:r>
            <a:r>
              <a:rPr lang="en-GB" sz="1200" u="none" strike="noStrike" kern="1200" baseline="30000" dirty="0">
                <a:solidFill>
                  <a:schemeClr val="tx1"/>
                </a:solidFill>
                <a:effectLst/>
                <a:latin typeface="+mn-lt"/>
                <a:ea typeface="+mn-ea"/>
                <a:cs typeface="+mn-cs"/>
              </a:rPr>
              <a:t>th</a:t>
            </a:r>
            <a:r>
              <a:rPr lang="en-GB" sz="1200" u="none" strike="noStrike" kern="1200" dirty="0">
                <a:solidFill>
                  <a:schemeClr val="tx1"/>
                </a:solidFill>
                <a:effectLst/>
                <a:latin typeface="+mn-lt"/>
                <a:ea typeface="+mn-ea"/>
                <a:cs typeface="+mn-cs"/>
              </a:rPr>
              <a:t> October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Fleetwood, S. and </a:t>
            </a:r>
            <a:r>
              <a:rPr lang="en-GB" sz="1200" kern="1200" dirty="0" err="1">
                <a:solidFill>
                  <a:schemeClr val="tx1"/>
                </a:solidFill>
                <a:effectLst/>
                <a:latin typeface="+mn-lt"/>
                <a:ea typeface="+mn-ea"/>
                <a:cs typeface="+mn-cs"/>
              </a:rPr>
              <a:t>Hesketh</a:t>
            </a:r>
            <a:r>
              <a:rPr lang="en-GB" sz="1200" kern="1200" dirty="0">
                <a:solidFill>
                  <a:schemeClr val="tx1"/>
                </a:solidFill>
                <a:effectLst/>
                <a:latin typeface="+mn-lt"/>
                <a:ea typeface="+mn-ea"/>
                <a:cs typeface="+mn-cs"/>
              </a:rPr>
              <a:t>, A. (2010) </a:t>
            </a:r>
            <a:r>
              <a:rPr lang="en-GB" sz="1200" i="1" kern="1200" dirty="0">
                <a:solidFill>
                  <a:schemeClr val="tx1"/>
                </a:solidFill>
                <a:effectLst/>
                <a:latin typeface="+mn-lt"/>
                <a:ea typeface="+mn-ea"/>
                <a:cs typeface="+mn-cs"/>
              </a:rPr>
              <a:t>Explaining the performance of human resource management. </a:t>
            </a:r>
            <a:r>
              <a:rPr lang="en-GB" sz="1200" kern="1200" dirty="0">
                <a:solidFill>
                  <a:schemeClr val="tx1"/>
                </a:solidFill>
                <a:effectLst/>
                <a:latin typeface="+mn-lt"/>
                <a:ea typeface="+mn-ea"/>
                <a:cs typeface="+mn-cs"/>
              </a:rPr>
              <a:t>Cambridge, Cambridge University Press</a:t>
            </a:r>
          </a:p>
          <a:p>
            <a:r>
              <a:rPr lang="en-GB" sz="1200" kern="1200" dirty="0" err="1">
                <a:solidFill>
                  <a:schemeClr val="tx1"/>
                </a:solidFill>
                <a:effectLst/>
                <a:latin typeface="+mn-lt"/>
                <a:ea typeface="+mn-ea"/>
                <a:cs typeface="+mn-cs"/>
              </a:rPr>
              <a:t>Fritts</a:t>
            </a:r>
            <a:r>
              <a:rPr lang="en-GB" sz="1200" kern="1200" dirty="0">
                <a:solidFill>
                  <a:schemeClr val="tx1"/>
                </a:solidFill>
                <a:effectLst/>
                <a:latin typeface="+mn-lt"/>
                <a:ea typeface="+mn-ea"/>
                <a:cs typeface="+mn-cs"/>
              </a:rPr>
              <a:t>, P. (1998) </a:t>
            </a:r>
            <a:r>
              <a:rPr lang="en-GB" sz="1200" i="1" kern="1200" dirty="0">
                <a:solidFill>
                  <a:schemeClr val="tx1"/>
                </a:solidFill>
                <a:effectLst/>
                <a:latin typeface="+mn-lt"/>
                <a:ea typeface="+mn-ea"/>
                <a:cs typeface="+mn-cs"/>
              </a:rPr>
              <a:t>The New Managerial Mentor, </a:t>
            </a:r>
            <a:r>
              <a:rPr lang="en-GB" sz="1200" kern="1200" dirty="0">
                <a:solidFill>
                  <a:schemeClr val="tx1"/>
                </a:solidFill>
                <a:effectLst/>
                <a:latin typeface="+mn-lt"/>
                <a:ea typeface="+mn-ea"/>
                <a:cs typeface="+mn-cs"/>
              </a:rPr>
              <a:t>David Black Publishing, England</a:t>
            </a:r>
          </a:p>
          <a:p>
            <a:r>
              <a:rPr lang="en-GB" sz="1200" kern="1200" dirty="0" err="1">
                <a:solidFill>
                  <a:schemeClr val="tx1"/>
                </a:solidFill>
                <a:effectLst/>
                <a:latin typeface="+mn-lt"/>
                <a:ea typeface="+mn-ea"/>
                <a:cs typeface="+mn-cs"/>
              </a:rPr>
              <a:t>Galli</a:t>
            </a:r>
            <a:r>
              <a:rPr lang="en-GB" sz="1200" kern="1200" dirty="0">
                <a:solidFill>
                  <a:schemeClr val="tx1"/>
                </a:solidFill>
                <a:effectLst/>
                <a:latin typeface="+mn-lt"/>
                <a:ea typeface="+mn-ea"/>
                <a:cs typeface="+mn-cs"/>
              </a:rPr>
              <a:t>, L. (2017)  </a:t>
            </a:r>
            <a:r>
              <a:rPr lang="en-GB" sz="1200" i="1" kern="1200" dirty="0">
                <a:solidFill>
                  <a:schemeClr val="tx1"/>
                </a:solidFill>
                <a:effectLst/>
                <a:latin typeface="+mn-lt"/>
                <a:ea typeface="+mn-ea"/>
                <a:cs typeface="+mn-cs"/>
              </a:rPr>
              <a:t>Next Generation Performance Management: An interview with Alan Colquitt, Director at Eli Lilly.  </a:t>
            </a:r>
            <a:r>
              <a:rPr lang="en-GB" sz="1200" kern="1200" dirty="0">
                <a:solidFill>
                  <a:schemeClr val="tx1"/>
                </a:solidFill>
                <a:effectLst/>
                <a:latin typeface="+mn-lt"/>
                <a:ea typeface="+mn-ea"/>
                <a:cs typeface="+mn-cs"/>
              </a:rPr>
              <a:t>Available at:</a:t>
            </a:r>
            <a:r>
              <a:rPr lang="en-GB" sz="1200" i="1"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8"/>
              </a:rPr>
              <a:t>Next Generation Performance Management: Interview with Alan Colquitt, Director at Eli Lilly. • </a:t>
            </a:r>
            <a:r>
              <a:rPr lang="en-GB" sz="1200" u="sng" kern="1200" dirty="0" err="1">
                <a:solidFill>
                  <a:schemeClr val="tx1"/>
                </a:solidFill>
                <a:effectLst/>
                <a:latin typeface="+mn-lt"/>
                <a:ea typeface="+mn-ea"/>
                <a:cs typeface="+mn-cs"/>
                <a:hlinkClick r:id="rId8"/>
              </a:rPr>
              <a:t>ScienceForWork</a:t>
            </a:r>
            <a:r>
              <a:rPr lang="en-GB" sz="1200" kern="1200" dirty="0">
                <a:solidFill>
                  <a:schemeClr val="tx1"/>
                </a:solidFill>
                <a:effectLst/>
                <a:latin typeface="+mn-lt"/>
                <a:ea typeface="+mn-ea"/>
                <a:cs typeface="+mn-cs"/>
              </a:rPr>
              <a:t> (Accessed:11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2021)</a:t>
            </a:r>
          </a:p>
          <a:p>
            <a:r>
              <a:rPr lang="en-GB" sz="1200" kern="1200" dirty="0">
                <a:solidFill>
                  <a:schemeClr val="tx1"/>
                </a:solidFill>
                <a:effectLst/>
                <a:latin typeface="+mn-lt"/>
                <a:ea typeface="+mn-ea"/>
                <a:cs typeface="+mn-cs"/>
              </a:rPr>
              <a:t>Gifford, J. (2017) </a:t>
            </a:r>
            <a:r>
              <a:rPr lang="en-GB" sz="1200" i="1" kern="1200" dirty="0">
                <a:solidFill>
                  <a:schemeClr val="tx1"/>
                </a:solidFill>
                <a:effectLst/>
                <a:latin typeface="+mn-lt"/>
                <a:ea typeface="+mn-ea"/>
                <a:cs typeface="+mn-cs"/>
              </a:rPr>
              <a:t>Changing trends in performance management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9"/>
              </a:rPr>
              <a:t>https://youtu.be/PfXEceZzND0</a:t>
            </a:r>
            <a:r>
              <a:rPr lang="en-GB" sz="1200" kern="1200" dirty="0">
                <a:solidFill>
                  <a:schemeClr val="tx1"/>
                </a:solidFill>
                <a:effectLst/>
                <a:latin typeface="+mn-lt"/>
                <a:ea typeface="+mn-ea"/>
                <a:cs typeface="+mn-cs"/>
              </a:rPr>
              <a:t>  (Date Accessed: 23 August 2021)</a:t>
            </a:r>
          </a:p>
          <a:p>
            <a:r>
              <a:rPr lang="en-GB" sz="1200" kern="1200" dirty="0">
                <a:solidFill>
                  <a:schemeClr val="tx1"/>
                </a:solidFill>
                <a:effectLst/>
                <a:latin typeface="+mn-lt"/>
                <a:ea typeface="+mn-ea"/>
                <a:cs typeface="+mn-cs"/>
              </a:rPr>
              <a:t>Gifford, J. (2020) </a:t>
            </a:r>
            <a:r>
              <a:rPr lang="en-GB" sz="1200" i="1" kern="1200" dirty="0">
                <a:solidFill>
                  <a:schemeClr val="tx1"/>
                </a:solidFill>
                <a:effectLst/>
                <a:latin typeface="+mn-lt"/>
                <a:ea typeface="+mn-ea"/>
                <a:cs typeface="+mn-cs"/>
              </a:rPr>
              <a:t>Performance Management: An introduction</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0"/>
              </a:rPr>
              <a:t>https://www.cipd.co.uk/knowledge/fundamentals/people/performance/factsheet</a:t>
            </a:r>
            <a:r>
              <a:rPr lang="en-GB" sz="1200" kern="1200" dirty="0">
                <a:solidFill>
                  <a:schemeClr val="tx1"/>
                </a:solidFill>
                <a:effectLst/>
                <a:latin typeface="+mn-lt"/>
                <a:ea typeface="+mn-ea"/>
                <a:cs typeface="+mn-cs"/>
              </a:rPr>
              <a:t> (Accessed: 23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August 2021)</a:t>
            </a:r>
          </a:p>
          <a:p>
            <a:r>
              <a:rPr lang="en-GB" sz="1200" kern="1200" dirty="0">
                <a:solidFill>
                  <a:schemeClr val="tx1"/>
                </a:solidFill>
                <a:effectLst/>
                <a:latin typeface="+mn-lt"/>
                <a:ea typeface="+mn-ea"/>
                <a:cs typeface="+mn-cs"/>
              </a:rPr>
              <a:t>Gifford, J. </a:t>
            </a:r>
            <a:r>
              <a:rPr lang="en-GB" sz="1200" kern="1200" dirty="0" err="1">
                <a:solidFill>
                  <a:schemeClr val="tx1"/>
                </a:solidFill>
                <a:effectLst/>
                <a:latin typeface="+mn-lt"/>
                <a:ea typeface="+mn-ea"/>
                <a:cs typeface="+mn-cs"/>
              </a:rPr>
              <a:t>Urwin</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Cerqua</a:t>
            </a:r>
            <a:r>
              <a:rPr lang="en-GB" sz="1200" kern="1200" dirty="0">
                <a:solidFill>
                  <a:schemeClr val="tx1"/>
                </a:solidFill>
                <a:effectLst/>
                <a:latin typeface="+mn-lt"/>
                <a:ea typeface="+mn-ea"/>
                <a:cs typeface="+mn-cs"/>
              </a:rPr>
              <a:t>, A. (2017) </a:t>
            </a:r>
            <a:r>
              <a:rPr lang="en-GB" sz="1200" i="1" kern="1200" dirty="0">
                <a:solidFill>
                  <a:schemeClr val="tx1"/>
                </a:solidFill>
                <a:effectLst/>
                <a:latin typeface="+mn-lt"/>
                <a:ea typeface="+mn-ea"/>
                <a:cs typeface="+mn-cs"/>
              </a:rPr>
              <a:t>Strength-based performance conversations: an organisational field trial.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11"/>
              </a:rPr>
              <a:t>performance-conversations-summary-report_tcm18-29744.pdf (cipd.co.uk)</a:t>
            </a:r>
            <a:r>
              <a:rPr lang="en-GB" sz="1200" kern="1200" dirty="0">
                <a:solidFill>
                  <a:schemeClr val="tx1"/>
                </a:solidFill>
                <a:effectLst/>
                <a:latin typeface="+mn-lt"/>
                <a:ea typeface="+mn-ea"/>
                <a:cs typeface="+mn-cs"/>
              </a:rPr>
              <a:t>  (Accessed: 24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2021)</a:t>
            </a:r>
          </a:p>
          <a:p>
            <a:r>
              <a:rPr lang="en-GB" sz="1200" kern="1200" dirty="0">
                <a:solidFill>
                  <a:schemeClr val="tx1"/>
                </a:solidFill>
                <a:effectLst/>
                <a:latin typeface="+mn-lt"/>
                <a:ea typeface="+mn-ea"/>
                <a:cs typeface="+mn-cs"/>
              </a:rPr>
              <a:t>Gino, F. and Cable, D. (2020) </a:t>
            </a:r>
            <a:r>
              <a:rPr lang="en-GB" sz="1200" i="1" kern="1200" dirty="0">
                <a:solidFill>
                  <a:schemeClr val="tx1"/>
                </a:solidFill>
                <a:effectLst/>
                <a:latin typeface="+mn-lt"/>
                <a:ea typeface="+mn-ea"/>
                <a:cs typeface="+mn-cs"/>
              </a:rPr>
              <a:t>Coaching Your Teams Through Uncertain Times, </a:t>
            </a:r>
            <a:r>
              <a:rPr lang="en-GB" sz="1200" kern="1200" dirty="0">
                <a:solidFill>
                  <a:schemeClr val="tx1"/>
                </a:solidFill>
                <a:effectLst/>
                <a:latin typeface="+mn-lt"/>
                <a:ea typeface="+mn-ea"/>
                <a:cs typeface="+mn-cs"/>
              </a:rPr>
              <a:t> Leadership and Management. Harvard Business Review 24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April 2020</a:t>
            </a:r>
          </a:p>
          <a:p>
            <a:r>
              <a:rPr lang="en-GB" sz="1200" kern="1200" dirty="0" err="1">
                <a:solidFill>
                  <a:schemeClr val="tx1"/>
                </a:solidFill>
                <a:effectLst/>
                <a:latin typeface="+mn-lt"/>
                <a:ea typeface="+mn-ea"/>
                <a:cs typeface="+mn-cs"/>
              </a:rPr>
              <a:t>Glasser</a:t>
            </a:r>
            <a:r>
              <a:rPr lang="en-GB" sz="1200" kern="1200" dirty="0">
                <a:solidFill>
                  <a:schemeClr val="tx1"/>
                </a:solidFill>
                <a:effectLst/>
                <a:latin typeface="+mn-lt"/>
                <a:ea typeface="+mn-ea"/>
                <a:cs typeface="+mn-cs"/>
              </a:rPr>
              <a:t>, W. (1990) </a:t>
            </a:r>
            <a:r>
              <a:rPr lang="en-GB" sz="1200" i="1" kern="1200" dirty="0">
                <a:solidFill>
                  <a:schemeClr val="tx1"/>
                </a:solidFill>
                <a:effectLst/>
                <a:latin typeface="+mn-lt"/>
                <a:ea typeface="+mn-ea"/>
                <a:cs typeface="+mn-cs"/>
              </a:rPr>
              <a:t>The Quality School:  Managing Students without Coercion</a:t>
            </a:r>
            <a:r>
              <a:rPr lang="en-GB" sz="1200" kern="1200" dirty="0">
                <a:solidFill>
                  <a:schemeClr val="tx1"/>
                </a:solidFill>
                <a:effectLst/>
                <a:latin typeface="+mn-lt"/>
                <a:ea typeface="+mn-ea"/>
                <a:cs typeface="+mn-cs"/>
              </a:rPr>
              <a:t>, Harper and Row Publishers, New York</a:t>
            </a:r>
          </a:p>
          <a:p>
            <a:r>
              <a:rPr lang="en-GB" sz="1200" kern="1200" dirty="0">
                <a:solidFill>
                  <a:schemeClr val="tx1"/>
                </a:solidFill>
                <a:effectLst/>
                <a:latin typeface="+mn-lt"/>
                <a:ea typeface="+mn-ea"/>
                <a:cs typeface="+mn-cs"/>
              </a:rPr>
              <a:t>Guest, D. (2011) Human resource management and performance: still searching for some answers, </a:t>
            </a:r>
            <a:r>
              <a:rPr lang="en-GB" sz="1200" i="1" kern="1200" dirty="0">
                <a:solidFill>
                  <a:schemeClr val="tx1"/>
                </a:solidFill>
                <a:effectLst/>
                <a:latin typeface="+mn-lt"/>
                <a:ea typeface="+mn-ea"/>
                <a:cs typeface="+mn-cs"/>
              </a:rPr>
              <a:t>Human Resources Journal, </a:t>
            </a:r>
            <a:r>
              <a:rPr lang="en-GB" sz="1200" kern="1200" dirty="0" err="1">
                <a:solidFill>
                  <a:schemeClr val="tx1"/>
                </a:solidFill>
                <a:effectLst/>
                <a:latin typeface="+mn-lt"/>
                <a:ea typeface="+mn-ea"/>
                <a:cs typeface="+mn-cs"/>
              </a:rPr>
              <a:t>Vol</a:t>
            </a:r>
            <a:r>
              <a:rPr lang="en-GB" sz="1200" kern="1200" dirty="0">
                <a:solidFill>
                  <a:schemeClr val="tx1"/>
                </a:solidFill>
                <a:effectLst/>
                <a:latin typeface="+mn-lt"/>
                <a:ea typeface="+mn-ea"/>
                <a:cs typeface="+mn-cs"/>
              </a:rPr>
              <a:t> 21, No 1: 3-13</a:t>
            </a:r>
          </a:p>
          <a:p>
            <a:r>
              <a:rPr lang="en-GB" sz="1200" kern="1200" dirty="0" err="1">
                <a:solidFill>
                  <a:schemeClr val="tx1"/>
                </a:solidFill>
                <a:effectLst/>
                <a:latin typeface="+mn-lt"/>
                <a:ea typeface="+mn-ea"/>
                <a:cs typeface="+mn-cs"/>
              </a:rPr>
              <a:t>Guilfoyle</a:t>
            </a:r>
            <a:r>
              <a:rPr lang="en-GB" sz="1200" kern="1200" dirty="0">
                <a:solidFill>
                  <a:schemeClr val="tx1"/>
                </a:solidFill>
                <a:effectLst/>
                <a:latin typeface="+mn-lt"/>
                <a:ea typeface="+mn-ea"/>
                <a:cs typeface="+mn-cs"/>
              </a:rPr>
              <a:t>, S. (2013) </a:t>
            </a:r>
            <a:r>
              <a:rPr lang="en-GB" sz="1200" i="1" kern="1200" dirty="0">
                <a:solidFill>
                  <a:schemeClr val="tx1"/>
                </a:solidFill>
                <a:effectLst/>
                <a:latin typeface="+mn-lt"/>
                <a:ea typeface="+mn-ea"/>
                <a:cs typeface="+mn-cs"/>
              </a:rPr>
              <a:t>Intelligent Policing – How Systems Thinking Methods Eclipse Conventional Management Practice,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Axminster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Triarchy</a:t>
            </a:r>
            <a:r>
              <a:rPr lang="en-GB" sz="1200" kern="1200" dirty="0">
                <a:solidFill>
                  <a:schemeClr val="tx1"/>
                </a:solidFill>
                <a:effectLst/>
                <a:latin typeface="+mn-lt"/>
                <a:ea typeface="+mn-ea"/>
                <a:cs typeface="+mn-cs"/>
              </a:rPr>
              <a:t> Press</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Holbeche</a:t>
            </a:r>
            <a:r>
              <a:rPr lang="en-GB" sz="1200" kern="1200" dirty="0">
                <a:solidFill>
                  <a:schemeClr val="tx1"/>
                </a:solidFill>
                <a:effectLst/>
                <a:latin typeface="+mn-lt"/>
                <a:ea typeface="+mn-ea"/>
                <a:cs typeface="+mn-cs"/>
              </a:rPr>
              <a:t>, L (2005) </a:t>
            </a:r>
            <a:r>
              <a:rPr lang="en-GB" sz="1200" i="1" kern="1200" dirty="0">
                <a:solidFill>
                  <a:schemeClr val="tx1"/>
                </a:solidFill>
                <a:effectLst/>
                <a:latin typeface="+mn-lt"/>
                <a:ea typeface="+mn-ea"/>
                <a:cs typeface="+mn-cs"/>
              </a:rPr>
              <a:t>High performance organization; creating dynamic stability and sustainable success.  </a:t>
            </a:r>
            <a:r>
              <a:rPr lang="en-GB" sz="1200" kern="1200" dirty="0">
                <a:solidFill>
                  <a:schemeClr val="tx1"/>
                </a:solidFill>
                <a:effectLst/>
                <a:latin typeface="+mn-lt"/>
                <a:ea typeface="+mn-ea"/>
                <a:cs typeface="+mn-cs"/>
              </a:rPr>
              <a:t>London: </a:t>
            </a:r>
            <a:r>
              <a:rPr lang="en-GB" sz="1200" kern="1200" dirty="0" err="1">
                <a:solidFill>
                  <a:schemeClr val="tx1"/>
                </a:solidFill>
                <a:effectLst/>
                <a:latin typeface="+mn-lt"/>
                <a:ea typeface="+mn-ea"/>
                <a:cs typeface="+mn-cs"/>
              </a:rPr>
              <a:t>Routledge</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Kinley</a:t>
            </a:r>
            <a:r>
              <a:rPr lang="en-GB" sz="1200" kern="1200" dirty="0">
                <a:solidFill>
                  <a:schemeClr val="tx1"/>
                </a:solidFill>
                <a:effectLst/>
                <a:latin typeface="+mn-lt"/>
                <a:ea typeface="+mn-ea"/>
                <a:cs typeface="+mn-cs"/>
              </a:rPr>
              <a:t>, N. (2016) The end of performance management: sorting the facts from the hype. Strategic HR Review. </a:t>
            </a:r>
            <a:r>
              <a:rPr lang="en-GB" sz="1200" kern="1200" dirty="0" err="1">
                <a:solidFill>
                  <a:schemeClr val="tx1"/>
                </a:solidFill>
                <a:effectLst/>
                <a:latin typeface="+mn-lt"/>
                <a:ea typeface="+mn-ea"/>
                <a:cs typeface="+mn-cs"/>
              </a:rPr>
              <a:t>Vol</a:t>
            </a:r>
            <a:r>
              <a:rPr lang="en-GB" sz="1200" kern="1200" dirty="0">
                <a:solidFill>
                  <a:schemeClr val="tx1"/>
                </a:solidFill>
                <a:effectLst/>
                <a:latin typeface="+mn-lt"/>
                <a:ea typeface="+mn-ea"/>
                <a:cs typeface="+mn-cs"/>
              </a:rPr>
              <a:t> 15, No 2. pp90–94.</a:t>
            </a:r>
          </a:p>
          <a:p>
            <a:r>
              <a:rPr lang="en-GB" sz="1200" kern="1200" dirty="0" err="1">
                <a:solidFill>
                  <a:schemeClr val="tx1"/>
                </a:solidFill>
                <a:effectLst/>
                <a:latin typeface="+mn-lt"/>
                <a:ea typeface="+mn-ea"/>
                <a:cs typeface="+mn-cs"/>
              </a:rPr>
              <a:t>Melkonian</a:t>
            </a:r>
            <a:r>
              <a:rPr lang="en-GB" sz="1200" kern="1200" dirty="0">
                <a:solidFill>
                  <a:schemeClr val="tx1"/>
                </a:solidFill>
                <a:effectLst/>
                <a:latin typeface="+mn-lt"/>
                <a:ea typeface="+mn-ea"/>
                <a:cs typeface="+mn-cs"/>
              </a:rPr>
              <a:t>, T. (2020) </a:t>
            </a:r>
            <a:r>
              <a:rPr lang="en-GB" sz="1200" i="1" kern="1200" dirty="0">
                <a:solidFill>
                  <a:schemeClr val="tx1"/>
                </a:solidFill>
                <a:effectLst/>
                <a:latin typeface="+mn-lt"/>
                <a:ea typeface="+mn-ea"/>
                <a:cs typeface="+mn-cs"/>
              </a:rPr>
              <a:t>Why managers should be good role models,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12"/>
              </a:rPr>
              <a:t>Why managers should be good role models (peoplemanagement.co.uk)</a:t>
            </a:r>
            <a:r>
              <a:rPr lang="en-GB" sz="1200" kern="1200" dirty="0">
                <a:solidFill>
                  <a:schemeClr val="tx1"/>
                </a:solidFill>
                <a:effectLst/>
                <a:latin typeface="+mn-lt"/>
                <a:ea typeface="+mn-ea"/>
                <a:cs typeface="+mn-cs"/>
              </a:rPr>
              <a:t> (Accessed: 10/09/2021)</a:t>
            </a:r>
          </a:p>
          <a:p>
            <a:r>
              <a:rPr lang="en-GB" sz="1200" kern="1200" dirty="0" err="1">
                <a:solidFill>
                  <a:schemeClr val="tx1"/>
                </a:solidFill>
                <a:effectLst/>
                <a:latin typeface="+mn-lt"/>
                <a:ea typeface="+mn-ea"/>
                <a:cs typeface="+mn-cs"/>
              </a:rPr>
              <a:t>Messersmith</a:t>
            </a:r>
            <a:r>
              <a:rPr lang="en-GB" sz="1200" kern="1200" dirty="0">
                <a:solidFill>
                  <a:schemeClr val="tx1"/>
                </a:solidFill>
                <a:effectLst/>
                <a:latin typeface="+mn-lt"/>
                <a:ea typeface="+mn-ea"/>
                <a:cs typeface="+mn-cs"/>
              </a:rPr>
              <a:t>, J. and Guthrie, J. (2010) High performance work systems in emergent organizations: Implications for firm performance.</a:t>
            </a:r>
            <a:r>
              <a:rPr lang="en-GB" sz="1200" i="1" kern="1200" dirty="0">
                <a:solidFill>
                  <a:schemeClr val="tx1"/>
                </a:solidFill>
                <a:effectLst/>
                <a:latin typeface="+mn-lt"/>
                <a:ea typeface="+mn-ea"/>
                <a:cs typeface="+mn-cs"/>
              </a:rPr>
              <a:t> Human Resource Management,  49, pp.241-264</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Paauwe</a:t>
            </a:r>
            <a:r>
              <a:rPr lang="en-GB" sz="1200" kern="1200" dirty="0">
                <a:solidFill>
                  <a:schemeClr val="tx1"/>
                </a:solidFill>
                <a:effectLst/>
                <a:latin typeface="+mn-lt"/>
                <a:ea typeface="+mn-ea"/>
                <a:cs typeface="+mn-cs"/>
              </a:rPr>
              <a:t>, J. Wright, P. and Guest, D. (2013) </a:t>
            </a:r>
            <a:r>
              <a:rPr lang="en-GB" sz="1200" i="1" kern="1200" dirty="0">
                <a:solidFill>
                  <a:schemeClr val="tx1"/>
                </a:solidFill>
                <a:effectLst/>
                <a:latin typeface="+mn-lt"/>
                <a:ea typeface="+mn-ea"/>
                <a:cs typeface="+mn-cs"/>
              </a:rPr>
              <a:t>HRM and Performance: what we do know and where should we go?</a:t>
            </a:r>
            <a:r>
              <a:rPr lang="en-GB" sz="1200" kern="1200" dirty="0">
                <a:solidFill>
                  <a:schemeClr val="tx1"/>
                </a:solidFill>
                <a:effectLst/>
                <a:latin typeface="+mn-lt"/>
                <a:ea typeface="+mn-ea"/>
                <a:cs typeface="+mn-cs"/>
              </a:rPr>
              <a:t> Chichester, Wiley#</a:t>
            </a:r>
          </a:p>
          <a:p>
            <a:r>
              <a:rPr lang="en-GB" sz="1200" kern="1200" dirty="0">
                <a:solidFill>
                  <a:schemeClr val="tx1"/>
                </a:solidFill>
                <a:effectLst/>
                <a:latin typeface="+mn-lt"/>
                <a:ea typeface="+mn-ea"/>
                <a:cs typeface="+mn-cs"/>
              </a:rPr>
              <a:t>PricewaterhouseCoopers (2008) </a:t>
            </a:r>
            <a:r>
              <a:rPr lang="en-GB" sz="1200" i="1" kern="1200" dirty="0">
                <a:solidFill>
                  <a:schemeClr val="tx1"/>
                </a:solidFill>
                <a:effectLst/>
                <a:latin typeface="+mn-lt"/>
                <a:ea typeface="+mn-ea"/>
                <a:cs typeface="+mn-cs"/>
              </a:rPr>
              <a:t>Building the case for wellness.,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13"/>
              </a:rPr>
              <a:t>Building the case for wellness (publishing.service.gov.uk)</a:t>
            </a:r>
            <a:r>
              <a:rPr lang="en-GB" sz="1200" kern="1200" dirty="0">
                <a:solidFill>
                  <a:schemeClr val="tx1"/>
                </a:solidFill>
                <a:effectLst/>
                <a:latin typeface="+mn-lt"/>
                <a:ea typeface="+mn-ea"/>
                <a:cs typeface="+mn-cs"/>
              </a:rPr>
              <a:t> (Accessed:10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2021)</a:t>
            </a:r>
          </a:p>
          <a:p>
            <a:r>
              <a:rPr lang="en-GB" sz="1200" kern="1200" dirty="0">
                <a:solidFill>
                  <a:schemeClr val="tx1"/>
                </a:solidFill>
                <a:effectLst/>
                <a:latin typeface="+mn-lt"/>
                <a:ea typeface="+mn-ea"/>
                <a:cs typeface="+mn-cs"/>
              </a:rPr>
              <a:t>Purcell, J. </a:t>
            </a:r>
            <a:r>
              <a:rPr lang="en-GB" sz="1200" kern="1200" dirty="0" err="1">
                <a:solidFill>
                  <a:schemeClr val="tx1"/>
                </a:solidFill>
                <a:effectLst/>
                <a:latin typeface="+mn-lt"/>
                <a:ea typeface="+mn-ea"/>
                <a:cs typeface="+mn-cs"/>
              </a:rPr>
              <a:t>Kinnie</a:t>
            </a:r>
            <a:r>
              <a:rPr lang="en-GB" sz="1200" kern="1200" dirty="0">
                <a:solidFill>
                  <a:schemeClr val="tx1"/>
                </a:solidFill>
                <a:effectLst/>
                <a:latin typeface="+mn-lt"/>
                <a:ea typeface="+mn-ea"/>
                <a:cs typeface="+mn-cs"/>
              </a:rPr>
              <a:t>, N. Hutchinson, S. </a:t>
            </a:r>
            <a:r>
              <a:rPr lang="en-GB" sz="1200" kern="1200" dirty="0" err="1">
                <a:solidFill>
                  <a:schemeClr val="tx1"/>
                </a:solidFill>
                <a:effectLst/>
                <a:latin typeface="+mn-lt"/>
                <a:ea typeface="+mn-ea"/>
                <a:cs typeface="+mn-cs"/>
              </a:rPr>
              <a:t>Rayton</a:t>
            </a:r>
            <a:r>
              <a:rPr lang="en-GB" sz="1200" kern="1200" dirty="0">
                <a:solidFill>
                  <a:schemeClr val="tx1"/>
                </a:solidFill>
                <a:effectLst/>
                <a:latin typeface="+mn-lt"/>
                <a:ea typeface="+mn-ea"/>
                <a:cs typeface="+mn-cs"/>
              </a:rPr>
              <a:t>, B. and Swart, J. (2003) </a:t>
            </a:r>
            <a:r>
              <a:rPr lang="en-GB" sz="1200" i="1" kern="1200" dirty="0">
                <a:solidFill>
                  <a:schemeClr val="tx1"/>
                </a:solidFill>
                <a:effectLst/>
                <a:latin typeface="+mn-lt"/>
                <a:ea typeface="+mn-ea"/>
                <a:cs typeface="+mn-cs"/>
              </a:rPr>
              <a:t>Understanding the people and performance link: unlocking the black box. </a:t>
            </a:r>
            <a:r>
              <a:rPr lang="en-GB" sz="1200" kern="1200" dirty="0">
                <a:solidFill>
                  <a:schemeClr val="tx1"/>
                </a:solidFill>
                <a:effectLst/>
                <a:latin typeface="+mn-lt"/>
                <a:ea typeface="+mn-ea"/>
                <a:cs typeface="+mn-cs"/>
              </a:rPr>
              <a:t>London: CIPD</a:t>
            </a:r>
          </a:p>
          <a:p>
            <a:r>
              <a:rPr lang="en-GB" sz="1200" kern="1200" dirty="0" err="1">
                <a:solidFill>
                  <a:schemeClr val="tx1"/>
                </a:solidFill>
                <a:effectLst/>
                <a:latin typeface="+mn-lt"/>
                <a:ea typeface="+mn-ea"/>
                <a:cs typeface="+mn-cs"/>
              </a:rPr>
              <a:t>Seddon</a:t>
            </a:r>
            <a:r>
              <a:rPr lang="en-GB" sz="1200" kern="1200" dirty="0">
                <a:solidFill>
                  <a:schemeClr val="tx1"/>
                </a:solidFill>
                <a:effectLst/>
                <a:latin typeface="+mn-lt"/>
                <a:ea typeface="+mn-ea"/>
                <a:cs typeface="+mn-cs"/>
              </a:rPr>
              <a:t>, J. (2008) </a:t>
            </a:r>
            <a:r>
              <a:rPr lang="en-GB" sz="1200" i="1" kern="1200" dirty="0">
                <a:solidFill>
                  <a:schemeClr val="tx1"/>
                </a:solidFill>
                <a:effectLst/>
                <a:latin typeface="+mn-lt"/>
                <a:ea typeface="+mn-ea"/>
                <a:cs typeface="+mn-cs"/>
              </a:rPr>
              <a:t>Systems Thinking in the Public Sector – the failure of the reform regime...and a manifesto for a better way. </a:t>
            </a:r>
            <a:r>
              <a:rPr lang="en-GB" sz="1200" kern="1200" dirty="0" err="1">
                <a:solidFill>
                  <a:schemeClr val="tx1"/>
                </a:solidFill>
                <a:effectLst/>
                <a:latin typeface="+mn-lt"/>
                <a:ea typeface="+mn-ea"/>
                <a:cs typeface="+mn-cs"/>
              </a:rPr>
              <a:t>Axminster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Triarchy</a:t>
            </a:r>
            <a:r>
              <a:rPr lang="en-GB" sz="1200" kern="1200" dirty="0">
                <a:solidFill>
                  <a:schemeClr val="tx1"/>
                </a:solidFill>
                <a:effectLst/>
                <a:latin typeface="+mn-lt"/>
                <a:ea typeface="+mn-ea"/>
                <a:cs typeface="+mn-cs"/>
              </a:rPr>
              <a:t> Press.</a:t>
            </a:r>
          </a:p>
          <a:p>
            <a:r>
              <a:rPr lang="en-GB" sz="1200" kern="1200" dirty="0" err="1">
                <a:solidFill>
                  <a:schemeClr val="tx1"/>
                </a:solidFill>
                <a:effectLst/>
                <a:latin typeface="+mn-lt"/>
                <a:ea typeface="+mn-ea"/>
                <a:cs typeface="+mn-cs"/>
              </a:rPr>
              <a:t>Suff</a:t>
            </a:r>
            <a:r>
              <a:rPr lang="en-GB" sz="1200" kern="1200" dirty="0">
                <a:solidFill>
                  <a:schemeClr val="tx1"/>
                </a:solidFill>
                <a:effectLst/>
                <a:latin typeface="+mn-lt"/>
                <a:ea typeface="+mn-ea"/>
                <a:cs typeface="+mn-cs"/>
              </a:rPr>
              <a:t>, R. (2020) </a:t>
            </a:r>
            <a:r>
              <a:rPr lang="en-GB" sz="1200" i="1" kern="1200" dirty="0">
                <a:solidFill>
                  <a:schemeClr val="tx1"/>
                </a:solidFill>
                <a:effectLst/>
                <a:latin typeface="+mn-lt"/>
                <a:ea typeface="+mn-ea"/>
                <a:cs typeface="+mn-cs"/>
              </a:rPr>
              <a:t>Managing the Wellbeing of Remote Workers </a:t>
            </a:r>
            <a:r>
              <a:rPr lang="en-GB" sz="1200" kern="1200" dirty="0">
                <a:solidFill>
                  <a:schemeClr val="tx1"/>
                </a:solidFill>
                <a:effectLst/>
                <a:latin typeface="+mn-lt"/>
                <a:ea typeface="+mn-ea"/>
                <a:cs typeface="+mn-cs"/>
              </a:rPr>
              <a:t> CIPD Podcast 159,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May 2020 [Online] Available at: </a:t>
            </a:r>
            <a:r>
              <a:rPr lang="en-GB" sz="1200" u="sng" kern="1200" dirty="0">
                <a:solidFill>
                  <a:schemeClr val="tx1"/>
                </a:solidFill>
                <a:effectLst/>
                <a:latin typeface="+mn-lt"/>
                <a:ea typeface="+mn-ea"/>
                <a:cs typeface="+mn-cs"/>
                <a:hlinkClick r:id="rId14"/>
              </a:rPr>
              <a:t>https://www.cipd.co.uk/podcasts/well-being-remote-workers</a:t>
            </a:r>
            <a:r>
              <a:rPr lang="en-GB" sz="1200" u="sng" kern="1200" dirty="0">
                <a:solidFill>
                  <a:schemeClr val="tx1"/>
                </a:solidFill>
                <a:effectLst/>
                <a:latin typeface="+mn-lt"/>
                <a:ea typeface="+mn-ea"/>
                <a:cs typeface="+mn-cs"/>
              </a:rPr>
              <a:t> </a:t>
            </a:r>
            <a:r>
              <a:rPr lang="en-GB" sz="1200" u="none" strike="noStrike" kern="1200" dirty="0">
                <a:solidFill>
                  <a:schemeClr val="tx1"/>
                </a:solidFill>
                <a:effectLst/>
                <a:latin typeface="+mn-lt"/>
                <a:ea typeface="+mn-ea"/>
                <a:cs typeface="+mn-cs"/>
              </a:rPr>
              <a:t>(Accessed: 15 May 2021)</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Truss, C. </a:t>
            </a:r>
            <a:r>
              <a:rPr lang="en-GB" sz="1200" kern="1200" dirty="0" err="1">
                <a:solidFill>
                  <a:schemeClr val="tx1"/>
                </a:solidFill>
                <a:effectLst/>
                <a:latin typeface="+mn-lt"/>
                <a:ea typeface="+mn-ea"/>
                <a:cs typeface="+mn-cs"/>
              </a:rPr>
              <a:t>Mankin</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Kelliher</a:t>
            </a:r>
            <a:r>
              <a:rPr lang="en-GB" sz="1200" kern="1200" dirty="0">
                <a:solidFill>
                  <a:schemeClr val="tx1"/>
                </a:solidFill>
                <a:effectLst/>
                <a:latin typeface="+mn-lt"/>
                <a:ea typeface="+mn-ea"/>
                <a:cs typeface="+mn-cs"/>
              </a:rPr>
              <a:t>, C. (2012) </a:t>
            </a:r>
            <a:r>
              <a:rPr lang="en-GB" sz="1200" i="1" kern="1200" dirty="0">
                <a:solidFill>
                  <a:schemeClr val="tx1"/>
                </a:solidFill>
                <a:effectLst/>
                <a:latin typeface="+mn-lt"/>
                <a:ea typeface="+mn-ea"/>
                <a:cs typeface="+mn-cs"/>
              </a:rPr>
              <a:t>Strategic Human Resource Management. </a:t>
            </a:r>
            <a:r>
              <a:rPr lang="en-GB" sz="1200" kern="1200" dirty="0">
                <a:solidFill>
                  <a:schemeClr val="tx1"/>
                </a:solidFill>
                <a:effectLst/>
                <a:latin typeface="+mn-lt"/>
                <a:ea typeface="+mn-ea"/>
                <a:cs typeface="+mn-cs"/>
              </a:rPr>
              <a:t>Oxford. </a:t>
            </a:r>
            <a:r>
              <a:rPr lang="en-GB" sz="1200" kern="1200">
                <a:solidFill>
                  <a:schemeClr val="tx1"/>
                </a:solidFill>
                <a:effectLst/>
                <a:latin typeface="+mn-lt"/>
                <a:ea typeface="+mn-ea"/>
                <a:cs typeface="+mn-cs"/>
              </a:rPr>
              <a:t>Oxford University Press</a:t>
            </a:r>
          </a:p>
          <a:p>
            <a:endParaRPr lang="en-GB" dirty="0"/>
          </a:p>
        </p:txBody>
      </p:sp>
      <p:sp>
        <p:nvSpPr>
          <p:cNvPr id="4" name="Slide Number Placeholder 3"/>
          <p:cNvSpPr>
            <a:spLocks noGrp="1"/>
          </p:cNvSpPr>
          <p:nvPr>
            <p:ph type="sldNum" sz="quarter" idx="10"/>
          </p:nvPr>
        </p:nvSpPr>
        <p:spPr/>
        <p:txBody>
          <a:bodyPr/>
          <a:lstStyle/>
          <a:p>
            <a:fld id="{ADE51C61-3879-47DA-9267-6F0034C1EE22}" type="slidenum">
              <a:rPr lang="en-GB" smtClean="0"/>
              <a:t>26</a:t>
            </a:fld>
            <a:endParaRPr lang="en-GB"/>
          </a:p>
        </p:txBody>
      </p:sp>
    </p:spTree>
    <p:extLst>
      <p:ext uri="{BB962C8B-B14F-4D97-AF65-F5344CB8AC3E}">
        <p14:creationId xmlns:p14="http://schemas.microsoft.com/office/powerpoint/2010/main" val="3991798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01DA2D-5F3B-4A05-B29E-B9CC29FE5AA9}" type="datetimeFigureOut">
              <a:rPr lang="en-GB" smtClean="0"/>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01DA2D-5F3B-4A05-B29E-B9CC29FE5AA9}" type="datetimeFigureOut">
              <a:rPr lang="en-GB" smtClean="0"/>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F38A2-22B1-4DA0-B98E-623E0A056104}"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01DA2D-5F3B-4A05-B29E-B9CC29FE5AA9}" type="datetimeFigureOut">
              <a:rPr lang="en-GB" smtClean="0"/>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9A01DA2D-5F3B-4A05-B29E-B9CC29FE5AA9}" type="datetimeFigureOut">
              <a:rPr lang="en-GB" smtClean="0"/>
              <a:t>15/09/2021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F38A2-22B1-4DA0-B98E-623E0A056104}"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01DA2D-5F3B-4A05-B29E-B9CC29FE5AA9}" type="datetimeFigureOut">
              <a:rPr lang="en-GB" smtClean="0"/>
              <a:t>15/09/2021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A01DA2D-5F3B-4A05-B29E-B9CC29FE5AA9}" type="datetimeFigureOut">
              <a:rPr lang="en-GB" smtClean="0"/>
              <a:t>15/09/2021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A01DA2D-5F3B-4A05-B29E-B9CC29FE5AA9}" type="datetimeFigureOut">
              <a:rPr lang="en-GB" smtClean="0"/>
              <a:t>15/09/2021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A01DA2D-5F3B-4A05-B29E-B9CC29FE5AA9}" type="datetimeFigureOut">
              <a:rPr lang="en-GB" smtClean="0"/>
              <a:t>15/09/2021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F38A2-22B1-4DA0-B98E-623E0A056104}"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01DA2D-5F3B-4A05-B29E-B9CC29FE5AA9}" type="datetimeFigureOut">
              <a:rPr lang="en-GB" smtClean="0"/>
              <a:t>15/09/2021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F38A2-22B1-4DA0-B98E-623E0A056104}"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01DA2D-5F3B-4A05-B29E-B9CC29FE5AA9}" type="datetimeFigureOut">
              <a:rPr lang="en-GB" smtClean="0"/>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F38A2-22B1-4DA0-B98E-623E0A05610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A01DA2D-5F3B-4A05-B29E-B9CC29FE5AA9}" type="datetimeFigureOut">
              <a:rPr lang="en-GB" smtClean="0"/>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F38A2-22B1-4DA0-B98E-623E0A056104}"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A01DA2D-5F3B-4A05-B29E-B9CC29FE5AA9}" type="datetimeFigureOut">
              <a:rPr lang="en-GB" smtClean="0"/>
              <a:t>15/09/2021</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8AF38A2-22B1-4DA0-B98E-623E0A056104}"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8D4257-2A30-42AA-A588-B4317BD3A52A}"/>
              </a:ext>
            </a:extLst>
          </p:cNvPr>
          <p:cNvSpPr txBox="1"/>
          <p:nvPr/>
        </p:nvSpPr>
        <p:spPr>
          <a:xfrm>
            <a:off x="2286000" y="338894"/>
            <a:ext cx="4572000" cy="6186309"/>
          </a:xfrm>
          <a:prstGeom prst="rect">
            <a:avLst/>
          </a:prstGeom>
          <a:noFill/>
        </p:spPr>
        <p:txBody>
          <a:bodyPr wrap="square">
            <a:spAutoFit/>
          </a:bodyPr>
          <a:lstStyle/>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Qualification: CIPD Diploma in Applied Human Resources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Module Name: </a:t>
            </a:r>
            <a:r>
              <a:rPr lang="en-GB" dirty="0">
                <a:solidFill>
                  <a:srgbClr val="58595B"/>
                </a:solidFill>
                <a:latin typeface="Calibri" panose="020F0502020204030204" pitchFamily="34" charset="0"/>
                <a:ea typeface="Calibri" panose="020F0502020204030204" pitchFamily="34" charset="0"/>
                <a:cs typeface="Arial" panose="020B0604020202020204" pitchFamily="34" charset="0"/>
              </a:rPr>
              <a:t>Understanding </a:t>
            </a: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Individual and Organisational Performance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Assignment 1:  Presentation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Word Count: 3306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Student Name:  Mrs Angela May Procter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Student Number:  2015609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CIPD Membership Number:  54466106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By signing below, I confirm that the work/evidence presented is my own, unaided work. I understand the regulations pertaining to candidate malpractice and the action that may be taken as a result.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Signed:  A M Procter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Wingdings" panose="05000000000000000000" pitchFamily="2" charset="2"/>
              <a:buChar char=""/>
            </a:pPr>
            <a:r>
              <a:rPr lang="en-GB" sz="1800" dirty="0">
                <a:solidFill>
                  <a:srgbClr val="58595B"/>
                </a:solidFill>
                <a:effectLst/>
                <a:latin typeface="Calibri" panose="020F0502020204030204" pitchFamily="34" charset="0"/>
                <a:ea typeface="Calibri" panose="020F0502020204030204" pitchFamily="34" charset="0"/>
                <a:cs typeface="Arial" panose="020B0604020202020204" pitchFamily="34" charset="0"/>
              </a:rPr>
              <a:t>Date:   15/09/2021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8943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Managing and Improving Performance</a:t>
            </a:r>
          </a:p>
        </p:txBody>
      </p:sp>
      <p:sp>
        <p:nvSpPr>
          <p:cNvPr id="3" name="Subtitle 2"/>
          <p:cNvSpPr>
            <a:spLocks noGrp="1"/>
          </p:cNvSpPr>
          <p:nvPr>
            <p:ph type="subTitle" idx="1"/>
          </p:nvPr>
        </p:nvSpPr>
        <p:spPr/>
        <p:txBody>
          <a:bodyPr/>
          <a:lstStyle/>
          <a:p>
            <a:r>
              <a:rPr lang="en-GB" dirty="0"/>
              <a:t>- A guide for managers</a:t>
            </a:r>
          </a:p>
        </p:txBody>
      </p:sp>
    </p:spTree>
    <p:extLst>
      <p:ext uri="{BB962C8B-B14F-4D97-AF65-F5344CB8AC3E}">
        <p14:creationId xmlns:p14="http://schemas.microsoft.com/office/powerpoint/2010/main" val="3829798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To provide a deeper understanding of performance management</a:t>
            </a:r>
          </a:p>
          <a:p>
            <a:r>
              <a:rPr lang="en-GB" dirty="0"/>
              <a:t>How your role fits into this</a:t>
            </a:r>
          </a:p>
          <a:p>
            <a:r>
              <a:rPr lang="en-GB" dirty="0"/>
              <a:t>How you can support your teams to get the best out of them</a:t>
            </a:r>
          </a:p>
        </p:txBody>
      </p:sp>
      <p:sp>
        <p:nvSpPr>
          <p:cNvPr id="2" name="Title 1"/>
          <p:cNvSpPr>
            <a:spLocks noGrp="1"/>
          </p:cNvSpPr>
          <p:nvPr>
            <p:ph type="title"/>
          </p:nvPr>
        </p:nvSpPr>
        <p:spPr/>
        <p:txBody>
          <a:bodyPr/>
          <a:lstStyle/>
          <a:p>
            <a:pPr algn="l"/>
            <a:r>
              <a:rPr lang="en-GB" dirty="0"/>
              <a:t>Aim of the Presentation</a:t>
            </a:r>
          </a:p>
        </p:txBody>
      </p:sp>
    </p:spTree>
    <p:extLst>
      <p:ext uri="{BB962C8B-B14F-4D97-AF65-F5344CB8AC3E}">
        <p14:creationId xmlns:p14="http://schemas.microsoft.com/office/powerpoint/2010/main" val="3383473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b="1" dirty="0"/>
              <a:t>High Performance Working</a:t>
            </a:r>
            <a:endParaRPr lang="en-GB" dirty="0"/>
          </a:p>
          <a:p>
            <a:pPr lvl="0"/>
            <a:r>
              <a:rPr lang="en-GB" dirty="0"/>
              <a:t>What is it?</a:t>
            </a:r>
          </a:p>
          <a:p>
            <a:pPr lvl="0"/>
            <a:r>
              <a:rPr lang="en-GB" dirty="0"/>
              <a:t>The link between </a:t>
            </a:r>
          </a:p>
          <a:p>
            <a:pPr lvl="1"/>
            <a:r>
              <a:rPr lang="en-GB" dirty="0"/>
              <a:t>HPW and organisational performance</a:t>
            </a:r>
          </a:p>
          <a:p>
            <a:pPr lvl="1"/>
            <a:r>
              <a:rPr lang="en-GB" dirty="0"/>
              <a:t>HPW and employee well-being</a:t>
            </a:r>
          </a:p>
          <a:p>
            <a:r>
              <a:rPr lang="en-GB" dirty="0"/>
              <a:t> </a:t>
            </a:r>
            <a:r>
              <a:rPr lang="en-GB" b="1" dirty="0"/>
              <a:t>Performance Management</a:t>
            </a:r>
            <a:endParaRPr lang="en-GB" dirty="0"/>
          </a:p>
          <a:p>
            <a:pPr lvl="0"/>
            <a:r>
              <a:rPr lang="en-GB" dirty="0"/>
              <a:t>Understanding the performance management cycle</a:t>
            </a:r>
          </a:p>
          <a:p>
            <a:pPr lvl="0"/>
            <a:r>
              <a:rPr lang="en-GB" dirty="0"/>
              <a:t>How performance management contributes to:</a:t>
            </a:r>
          </a:p>
          <a:p>
            <a:pPr lvl="1"/>
            <a:r>
              <a:rPr lang="en-GB" dirty="0"/>
              <a:t>Employee capability and commitment</a:t>
            </a:r>
          </a:p>
          <a:p>
            <a:pPr lvl="1"/>
            <a:r>
              <a:rPr lang="en-GB" dirty="0"/>
              <a:t>Recognising and rewarding talent</a:t>
            </a:r>
          </a:p>
          <a:p>
            <a:pPr lvl="1"/>
            <a:r>
              <a:rPr lang="en-GB" dirty="0"/>
              <a:t>The role of line managers</a:t>
            </a:r>
          </a:p>
          <a:p>
            <a:pPr lvl="1"/>
            <a:r>
              <a:rPr lang="en-GB" dirty="0"/>
              <a:t>How HR and Line managers can work together</a:t>
            </a:r>
          </a:p>
          <a:p>
            <a:pPr marL="0" indent="0">
              <a:buNone/>
            </a:pPr>
            <a:endParaRPr lang="en-GB" dirty="0"/>
          </a:p>
        </p:txBody>
      </p:sp>
      <p:sp>
        <p:nvSpPr>
          <p:cNvPr id="2" name="Title 1"/>
          <p:cNvSpPr>
            <a:spLocks noGrp="1"/>
          </p:cNvSpPr>
          <p:nvPr>
            <p:ph type="title"/>
          </p:nvPr>
        </p:nvSpPr>
        <p:spPr/>
        <p:txBody>
          <a:bodyPr>
            <a:normAutofit/>
          </a:bodyPr>
          <a:lstStyle/>
          <a:p>
            <a:pPr algn="l"/>
            <a:r>
              <a:rPr lang="en-GB" dirty="0"/>
              <a:t>We will be looking at:</a:t>
            </a:r>
          </a:p>
        </p:txBody>
      </p:sp>
    </p:spTree>
    <p:extLst>
      <p:ext uri="{BB962C8B-B14F-4D97-AF65-F5344CB8AC3E}">
        <p14:creationId xmlns:p14="http://schemas.microsoft.com/office/powerpoint/2010/main" val="345942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dirty="0"/>
              <a:t>High Performance Work Systems  (HPWS):</a:t>
            </a:r>
          </a:p>
          <a:p>
            <a:pPr marL="0" indent="0">
              <a:buNone/>
            </a:pPr>
            <a:endParaRPr lang="en-GB" dirty="0"/>
          </a:p>
          <a:p>
            <a:pPr marL="0" indent="0" algn="ctr">
              <a:buNone/>
            </a:pPr>
            <a:r>
              <a:rPr lang="en-GB" sz="2800" i="1" dirty="0"/>
              <a:t>‘A set, or bundle, of human resource management practices related to selection, training, performance management, compensation, and information sharing that are designed to attract, retain and motivate employees’ </a:t>
            </a:r>
          </a:p>
          <a:p>
            <a:pPr marL="0" indent="0" algn="r">
              <a:buNone/>
            </a:pPr>
            <a:r>
              <a:rPr lang="en-GB" sz="2400" dirty="0"/>
              <a:t>(</a:t>
            </a:r>
            <a:r>
              <a:rPr lang="en-GB" sz="2400" dirty="0" err="1"/>
              <a:t>Messersmith</a:t>
            </a:r>
            <a:r>
              <a:rPr lang="en-GB" sz="2400" dirty="0"/>
              <a:t> and Guthrie, 2010, p. 242)</a:t>
            </a:r>
          </a:p>
        </p:txBody>
      </p:sp>
      <p:sp>
        <p:nvSpPr>
          <p:cNvPr id="2" name="Title 1"/>
          <p:cNvSpPr>
            <a:spLocks noGrp="1"/>
          </p:cNvSpPr>
          <p:nvPr>
            <p:ph type="title"/>
          </p:nvPr>
        </p:nvSpPr>
        <p:spPr/>
        <p:txBody>
          <a:bodyPr/>
          <a:lstStyle/>
          <a:p>
            <a:r>
              <a:rPr lang="en-GB" dirty="0"/>
              <a:t>High Performance Working</a:t>
            </a:r>
          </a:p>
        </p:txBody>
      </p:sp>
    </p:spTree>
    <p:extLst>
      <p:ext uri="{BB962C8B-B14F-4D97-AF65-F5344CB8AC3E}">
        <p14:creationId xmlns:p14="http://schemas.microsoft.com/office/powerpoint/2010/main" val="3312273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916832"/>
            <a:ext cx="8229600" cy="4525963"/>
          </a:xfrm>
        </p:spPr>
        <p:txBody>
          <a:bodyPr/>
          <a:lstStyle/>
          <a:p>
            <a:pPr marL="0" indent="0">
              <a:buNone/>
            </a:pPr>
            <a:r>
              <a:rPr lang="en-GB" dirty="0"/>
              <a:t>or:</a:t>
            </a:r>
          </a:p>
          <a:p>
            <a:pPr marL="0" indent="0">
              <a:buNone/>
            </a:pPr>
            <a:r>
              <a:rPr lang="en-GB" dirty="0"/>
              <a:t> </a:t>
            </a:r>
          </a:p>
          <a:p>
            <a:pPr marL="0" indent="0" algn="ctr">
              <a:buNone/>
            </a:pPr>
            <a:r>
              <a:rPr lang="en-GB" i="1" dirty="0"/>
              <a:t>‘A general approach to managing organisations that aims to stimulate more effective employee involvement and commitment to achieve high levels of performance’</a:t>
            </a:r>
            <a:r>
              <a:rPr lang="en-GB" dirty="0"/>
              <a:t> </a:t>
            </a:r>
          </a:p>
          <a:p>
            <a:pPr marL="0" indent="0" algn="r">
              <a:buNone/>
            </a:pPr>
            <a:r>
              <a:rPr lang="en-GB" sz="2400" dirty="0"/>
              <a:t>(Belt and Giles,2009 </a:t>
            </a:r>
            <a:r>
              <a:rPr lang="en-GB" sz="2400" dirty="0" err="1"/>
              <a:t>pii</a:t>
            </a:r>
            <a:r>
              <a:rPr lang="en-GB" sz="2400" dirty="0"/>
              <a:t>)</a:t>
            </a:r>
            <a:r>
              <a:rPr lang="en-GB" sz="2800" dirty="0"/>
              <a:t>  </a:t>
            </a:r>
          </a:p>
          <a:p>
            <a:pPr marL="0" indent="0">
              <a:buNone/>
            </a:pPr>
            <a:endParaRPr lang="en-GB" dirty="0"/>
          </a:p>
        </p:txBody>
      </p:sp>
    </p:spTree>
    <p:extLst>
      <p:ext uri="{BB962C8B-B14F-4D97-AF65-F5344CB8AC3E}">
        <p14:creationId xmlns:p14="http://schemas.microsoft.com/office/powerpoint/2010/main" val="3122692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lvl="0">
              <a:buFont typeface="Wingdings" pitchFamily="2" charset="2"/>
              <a:buChar char="Ø"/>
            </a:pPr>
            <a:r>
              <a:rPr lang="en-GB" dirty="0"/>
              <a:t>Employment security</a:t>
            </a:r>
          </a:p>
          <a:p>
            <a:pPr lvl="0">
              <a:buFont typeface="Wingdings" pitchFamily="2" charset="2"/>
              <a:buChar char="Ø"/>
            </a:pPr>
            <a:r>
              <a:rPr lang="en-GB" dirty="0"/>
              <a:t>Robust recruitment and selection</a:t>
            </a:r>
          </a:p>
          <a:p>
            <a:pPr lvl="0">
              <a:buFont typeface="Wingdings" pitchFamily="2" charset="2"/>
              <a:buChar char="Ø"/>
            </a:pPr>
            <a:r>
              <a:rPr lang="en-GB" dirty="0"/>
              <a:t>Investment in extensive training, learning and development</a:t>
            </a:r>
          </a:p>
          <a:p>
            <a:pPr lvl="0">
              <a:buFont typeface="Wingdings" pitchFamily="2" charset="2"/>
              <a:buChar char="Ø"/>
            </a:pPr>
            <a:r>
              <a:rPr lang="en-GB" dirty="0"/>
              <a:t>Engagement and participation</a:t>
            </a:r>
          </a:p>
          <a:p>
            <a:pPr lvl="0">
              <a:buFont typeface="Wingdings" pitchFamily="2" charset="2"/>
              <a:buChar char="Ø"/>
            </a:pPr>
            <a:r>
              <a:rPr lang="en-GB" dirty="0"/>
              <a:t>Team-based approach/self-managed teams</a:t>
            </a:r>
          </a:p>
          <a:p>
            <a:pPr lvl="0">
              <a:buFont typeface="Wingdings" pitchFamily="2" charset="2"/>
              <a:buChar char="Ø"/>
            </a:pPr>
            <a:r>
              <a:rPr lang="en-GB" dirty="0"/>
              <a:t>Performance review</a:t>
            </a:r>
          </a:p>
          <a:p>
            <a:pPr lvl="0">
              <a:buFont typeface="Wingdings" pitchFamily="2" charset="2"/>
              <a:buChar char="Ø"/>
            </a:pPr>
            <a:r>
              <a:rPr lang="en-GB" dirty="0"/>
              <a:t>Reward and recognition</a:t>
            </a:r>
          </a:p>
          <a:p>
            <a:pPr lvl="0">
              <a:buFont typeface="Wingdings" pitchFamily="2" charset="2"/>
              <a:buChar char="Ø"/>
            </a:pPr>
            <a:r>
              <a:rPr lang="en-GB" dirty="0"/>
              <a:t>Career development</a:t>
            </a:r>
          </a:p>
          <a:p>
            <a:pPr lvl="0">
              <a:buFont typeface="Wingdings" pitchFamily="2" charset="2"/>
              <a:buChar char="Ø"/>
            </a:pPr>
            <a:r>
              <a:rPr lang="en-GB" dirty="0"/>
              <a:t>Flexible working/multi-skilling</a:t>
            </a:r>
          </a:p>
          <a:p>
            <a:pPr lvl="0">
              <a:buFont typeface="Wingdings" pitchFamily="2" charset="2"/>
              <a:buChar char="Ø"/>
            </a:pPr>
            <a:r>
              <a:rPr lang="en-GB" dirty="0"/>
              <a:t>Good work-life balance </a:t>
            </a:r>
          </a:p>
          <a:p>
            <a:pPr lvl="0">
              <a:buFont typeface="Wingdings" pitchFamily="2" charset="2"/>
              <a:buChar char="Ø"/>
            </a:pPr>
            <a:r>
              <a:rPr lang="en-GB" dirty="0"/>
              <a:t>Harmonisation - equitable</a:t>
            </a:r>
          </a:p>
        </p:txBody>
      </p:sp>
      <p:sp>
        <p:nvSpPr>
          <p:cNvPr id="2" name="Title 1"/>
          <p:cNvSpPr>
            <a:spLocks noGrp="1"/>
          </p:cNvSpPr>
          <p:nvPr>
            <p:ph type="title"/>
          </p:nvPr>
        </p:nvSpPr>
        <p:spPr/>
        <p:txBody>
          <a:bodyPr/>
          <a:lstStyle/>
          <a:p>
            <a:pPr algn="l"/>
            <a:r>
              <a:rPr lang="en-GB" dirty="0"/>
              <a:t>HPWS to include:</a:t>
            </a:r>
          </a:p>
        </p:txBody>
      </p:sp>
    </p:spTree>
    <p:extLst>
      <p:ext uri="{BB962C8B-B14F-4D97-AF65-F5344CB8AC3E}">
        <p14:creationId xmlns:p14="http://schemas.microsoft.com/office/powerpoint/2010/main" val="2687727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Performance Review – depends on </a:t>
            </a:r>
          </a:p>
          <a:p>
            <a:pPr lvl="1"/>
            <a:r>
              <a:rPr lang="en-GB" dirty="0"/>
              <a:t>A common goal/clear direction</a:t>
            </a:r>
          </a:p>
          <a:p>
            <a:pPr lvl="1"/>
            <a:r>
              <a:rPr lang="en-GB" dirty="0"/>
              <a:t>Honest and </a:t>
            </a:r>
            <a:r>
              <a:rPr lang="en-GB" dirty="0" err="1"/>
              <a:t>ongoing</a:t>
            </a:r>
            <a:r>
              <a:rPr lang="en-GB" dirty="0"/>
              <a:t> conversations</a:t>
            </a:r>
          </a:p>
          <a:p>
            <a:pPr lvl="1"/>
            <a:r>
              <a:rPr lang="en-GB" dirty="0"/>
              <a:t>Annual review outdated?</a:t>
            </a:r>
          </a:p>
          <a:p>
            <a:pPr lvl="1"/>
            <a:r>
              <a:rPr lang="en-GB" dirty="0"/>
              <a:t>The Five Conversations Framework (Baker, 2013)</a:t>
            </a:r>
          </a:p>
          <a:p>
            <a:pPr lvl="2"/>
            <a:r>
              <a:rPr lang="en-GB" dirty="0"/>
              <a:t>Job satisfaction and commitment</a:t>
            </a:r>
          </a:p>
          <a:p>
            <a:pPr lvl="2"/>
            <a:r>
              <a:rPr lang="en-GB" dirty="0"/>
              <a:t>Training and Development</a:t>
            </a:r>
          </a:p>
          <a:p>
            <a:pPr lvl="2"/>
            <a:r>
              <a:rPr lang="en-GB" dirty="0"/>
              <a:t>Improving efficiency and effectiveness</a:t>
            </a:r>
          </a:p>
          <a:p>
            <a:pPr lvl="2"/>
            <a:r>
              <a:rPr lang="en-GB" dirty="0"/>
              <a:t>Improving individual performance</a:t>
            </a:r>
          </a:p>
          <a:p>
            <a:pPr lvl="2"/>
            <a:r>
              <a:rPr lang="en-GB" dirty="0"/>
              <a:t>Longer term career aspirations</a:t>
            </a:r>
          </a:p>
          <a:p>
            <a:pPr lvl="2"/>
            <a:endParaRPr lang="en-GB" dirty="0"/>
          </a:p>
          <a:p>
            <a:pPr lvl="1"/>
            <a:endParaRPr lang="en-GB" dirty="0"/>
          </a:p>
          <a:p>
            <a:endParaRPr lang="en-GB" dirty="0"/>
          </a:p>
          <a:p>
            <a:pPr lvl="1"/>
            <a:endParaRPr lang="en-GB" dirty="0"/>
          </a:p>
        </p:txBody>
      </p:sp>
      <p:sp>
        <p:nvSpPr>
          <p:cNvPr id="2" name="Title 1"/>
          <p:cNvSpPr>
            <a:spLocks noGrp="1"/>
          </p:cNvSpPr>
          <p:nvPr>
            <p:ph type="title"/>
          </p:nvPr>
        </p:nvSpPr>
        <p:spPr/>
        <p:txBody>
          <a:bodyPr>
            <a:normAutofit/>
          </a:bodyPr>
          <a:lstStyle/>
          <a:p>
            <a:r>
              <a:rPr lang="en-GB" dirty="0"/>
              <a:t>All elements are interlinked </a:t>
            </a:r>
          </a:p>
        </p:txBody>
      </p:sp>
    </p:spTree>
    <p:extLst>
      <p:ext uri="{BB962C8B-B14F-4D97-AF65-F5344CB8AC3E}">
        <p14:creationId xmlns:p14="http://schemas.microsoft.com/office/powerpoint/2010/main" val="326494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Wingdings" pitchFamily="2" charset="2"/>
              <a:buChar char="Ø"/>
            </a:pPr>
            <a:r>
              <a:rPr lang="en-GB" dirty="0"/>
              <a:t>Investment in extensive training, learning and development</a:t>
            </a:r>
          </a:p>
          <a:p>
            <a:pPr lvl="1">
              <a:buFont typeface="Wingdings" pitchFamily="2" charset="2"/>
              <a:buChar char="Ø"/>
            </a:pPr>
            <a:r>
              <a:rPr lang="en-GB" dirty="0"/>
              <a:t>Gain competitive advantage</a:t>
            </a:r>
          </a:p>
          <a:p>
            <a:pPr lvl="1">
              <a:buFont typeface="Wingdings" pitchFamily="2" charset="2"/>
              <a:buChar char="Ø"/>
            </a:pPr>
            <a:r>
              <a:rPr lang="en-GB" dirty="0"/>
              <a:t>Skill-based</a:t>
            </a:r>
          </a:p>
          <a:p>
            <a:pPr lvl="1">
              <a:buFont typeface="Wingdings" pitchFamily="2" charset="2"/>
              <a:buChar char="Ø"/>
            </a:pPr>
            <a:r>
              <a:rPr lang="en-GB" dirty="0"/>
              <a:t>Interpersonal</a:t>
            </a:r>
          </a:p>
          <a:p>
            <a:pPr lvl="1">
              <a:buFont typeface="Wingdings" pitchFamily="2" charset="2"/>
              <a:buChar char="Ø"/>
            </a:pPr>
            <a:r>
              <a:rPr lang="en-GB" dirty="0"/>
              <a:t>Behavioural</a:t>
            </a:r>
          </a:p>
          <a:p>
            <a:pPr lvl="1">
              <a:buFont typeface="Wingdings" pitchFamily="2" charset="2"/>
              <a:buChar char="Ø"/>
            </a:pPr>
            <a:r>
              <a:rPr lang="en-GB" dirty="0"/>
              <a:t>Separate conversations to performance</a:t>
            </a:r>
          </a:p>
          <a:p>
            <a:pPr marL="800100" lvl="1" indent="-342900">
              <a:buFont typeface="Wingdings" pitchFamily="2" charset="2"/>
              <a:buChar char="Ø"/>
            </a:pPr>
            <a:endParaRPr lang="en-GB" dirty="0"/>
          </a:p>
          <a:p>
            <a:pPr lvl="1">
              <a:buFont typeface="Wingdings" pitchFamily="2" charset="2"/>
              <a:buChar char="Ø"/>
            </a:pPr>
            <a:endParaRPr lang="en-GB" dirty="0"/>
          </a:p>
        </p:txBody>
      </p:sp>
      <p:sp>
        <p:nvSpPr>
          <p:cNvPr id="2" name="Title 1"/>
          <p:cNvSpPr>
            <a:spLocks noGrp="1"/>
          </p:cNvSpPr>
          <p:nvPr>
            <p:ph type="title"/>
          </p:nvPr>
        </p:nvSpPr>
        <p:spPr/>
        <p:txBody>
          <a:bodyPr>
            <a:normAutofit/>
          </a:bodyPr>
          <a:lstStyle/>
          <a:p>
            <a:r>
              <a:rPr lang="en-GB" dirty="0"/>
              <a:t>L&amp;D links to Performance Review</a:t>
            </a:r>
          </a:p>
        </p:txBody>
      </p:sp>
    </p:spTree>
    <p:extLst>
      <p:ext uri="{BB962C8B-B14F-4D97-AF65-F5344CB8AC3E}">
        <p14:creationId xmlns:p14="http://schemas.microsoft.com/office/powerpoint/2010/main" val="4145593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Wingdings" pitchFamily="2" charset="2"/>
              <a:buChar char="Ø"/>
            </a:pPr>
            <a:r>
              <a:rPr lang="en-GB" dirty="0"/>
              <a:t>Goal Theory</a:t>
            </a:r>
          </a:p>
          <a:p>
            <a:pPr>
              <a:buFont typeface="Wingdings" pitchFamily="2" charset="2"/>
              <a:buChar char="Ø"/>
            </a:pPr>
            <a:r>
              <a:rPr lang="en-GB" dirty="0"/>
              <a:t>Control Theory</a:t>
            </a:r>
          </a:p>
          <a:p>
            <a:pPr>
              <a:buFont typeface="Wingdings" pitchFamily="2" charset="2"/>
              <a:buChar char="Ø"/>
            </a:pPr>
            <a:r>
              <a:rPr lang="en-GB" dirty="0"/>
              <a:t>Social Cognitive Theory</a:t>
            </a:r>
          </a:p>
          <a:p>
            <a:pPr>
              <a:buFont typeface="Wingdings" pitchFamily="2" charset="2"/>
              <a:buChar char="Ø"/>
            </a:pPr>
            <a:r>
              <a:rPr lang="en-GB" dirty="0"/>
              <a:t>Theory of Best Practice</a:t>
            </a:r>
          </a:p>
          <a:p>
            <a:pPr>
              <a:buFont typeface="Wingdings" pitchFamily="2" charset="2"/>
              <a:buChar char="Ø"/>
            </a:pPr>
            <a:r>
              <a:rPr lang="en-GB" dirty="0"/>
              <a:t>Theory of Best Fit</a:t>
            </a:r>
          </a:p>
          <a:p>
            <a:endParaRPr lang="en-GB" dirty="0"/>
          </a:p>
        </p:txBody>
      </p:sp>
      <p:sp>
        <p:nvSpPr>
          <p:cNvPr id="2" name="Title 1"/>
          <p:cNvSpPr>
            <a:spLocks noGrp="1"/>
          </p:cNvSpPr>
          <p:nvPr>
            <p:ph type="title"/>
          </p:nvPr>
        </p:nvSpPr>
        <p:spPr/>
        <p:txBody>
          <a:bodyPr>
            <a:normAutofit/>
          </a:bodyPr>
          <a:lstStyle/>
          <a:p>
            <a:r>
              <a:rPr lang="en-GB" dirty="0"/>
              <a:t>Theories behind Performance</a:t>
            </a:r>
          </a:p>
        </p:txBody>
      </p:sp>
    </p:spTree>
    <p:extLst>
      <p:ext uri="{BB962C8B-B14F-4D97-AF65-F5344CB8AC3E}">
        <p14:creationId xmlns:p14="http://schemas.microsoft.com/office/powerpoint/2010/main" val="632631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Influential links:</a:t>
            </a:r>
          </a:p>
          <a:p>
            <a:pPr lvl="1"/>
            <a:r>
              <a:rPr lang="en-GB" dirty="0" err="1"/>
              <a:t>Huselid</a:t>
            </a:r>
            <a:r>
              <a:rPr lang="en-GB" dirty="0"/>
              <a:t> (1995) showed</a:t>
            </a:r>
          </a:p>
          <a:p>
            <a:pPr lvl="1"/>
            <a:r>
              <a:rPr lang="en-GB" dirty="0"/>
              <a:t>a 1 standard deviation increase in HR practices yields:</a:t>
            </a:r>
          </a:p>
          <a:p>
            <a:pPr lvl="2"/>
            <a:r>
              <a:rPr lang="en-GB" dirty="0"/>
              <a:t>7.05% decrease in staff turnover</a:t>
            </a:r>
          </a:p>
          <a:p>
            <a:pPr lvl="2"/>
            <a:r>
              <a:rPr lang="en-GB" dirty="0"/>
              <a:t>$27,044 increase in individual employee sales</a:t>
            </a:r>
          </a:p>
          <a:p>
            <a:pPr lvl="2"/>
            <a:r>
              <a:rPr lang="en-GB" dirty="0"/>
              <a:t>$18,641 increase in market value per employee</a:t>
            </a:r>
          </a:p>
          <a:p>
            <a:pPr lvl="2"/>
            <a:r>
              <a:rPr lang="en-GB" dirty="0"/>
              <a:t>$3,814 increase in profit per employee</a:t>
            </a:r>
          </a:p>
          <a:p>
            <a:pPr lvl="1"/>
            <a:r>
              <a:rPr lang="en-GB" dirty="0"/>
              <a:t>The Black Box Studies (Purcell et al, 2003)</a:t>
            </a:r>
          </a:p>
          <a:p>
            <a:pPr lvl="2"/>
            <a:r>
              <a:rPr lang="en-GB" dirty="0"/>
              <a:t>Positive response of staff</a:t>
            </a:r>
          </a:p>
          <a:p>
            <a:pPr lvl="2"/>
            <a:r>
              <a:rPr lang="en-GB" dirty="0"/>
              <a:t>Sense of shared purpose</a:t>
            </a:r>
          </a:p>
          <a:p>
            <a:pPr lvl="2"/>
            <a:r>
              <a:rPr lang="en-GB" dirty="0"/>
              <a:t>Effective line management – a key enabler</a:t>
            </a:r>
          </a:p>
          <a:p>
            <a:pPr lvl="1"/>
            <a:endParaRPr lang="en-GB" dirty="0"/>
          </a:p>
        </p:txBody>
      </p:sp>
      <p:sp>
        <p:nvSpPr>
          <p:cNvPr id="2" name="Title 1"/>
          <p:cNvSpPr>
            <a:spLocks noGrp="1"/>
          </p:cNvSpPr>
          <p:nvPr>
            <p:ph type="title"/>
          </p:nvPr>
        </p:nvSpPr>
        <p:spPr/>
        <p:txBody>
          <a:bodyPr>
            <a:normAutofit fontScale="90000"/>
          </a:bodyPr>
          <a:lstStyle/>
          <a:p>
            <a:r>
              <a:rPr lang="en-GB" dirty="0"/>
              <a:t>The Link between HPW and Organisational Performance</a:t>
            </a:r>
          </a:p>
        </p:txBody>
      </p:sp>
    </p:spTree>
    <p:extLst>
      <p:ext uri="{BB962C8B-B14F-4D97-AF65-F5344CB8AC3E}">
        <p14:creationId xmlns:p14="http://schemas.microsoft.com/office/powerpoint/2010/main" val="2087880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1691680" y="3284984"/>
            <a:ext cx="5732895" cy="2194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normAutofit fontScale="90000"/>
          </a:bodyPr>
          <a:lstStyle/>
          <a:p>
            <a:br>
              <a:rPr lang="en-GB" dirty="0"/>
            </a:br>
            <a:r>
              <a:rPr lang="en-GB" dirty="0"/>
              <a:t>Model of the HR Causal Chain </a:t>
            </a:r>
            <a:br>
              <a:rPr lang="en-GB" dirty="0"/>
            </a:br>
            <a:endParaRPr lang="en-GB" dirty="0"/>
          </a:p>
        </p:txBody>
      </p:sp>
    </p:spTree>
    <p:extLst>
      <p:ext uri="{BB962C8B-B14F-4D97-AF65-F5344CB8AC3E}">
        <p14:creationId xmlns:p14="http://schemas.microsoft.com/office/powerpoint/2010/main" val="4107523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2204864"/>
            <a:ext cx="6667346" cy="4155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3"/>
          <p:cNvSpPr>
            <a:spLocks noGrp="1"/>
          </p:cNvSpPr>
          <p:nvPr>
            <p:ph type="title"/>
          </p:nvPr>
        </p:nvSpPr>
        <p:spPr>
          <a:xfrm>
            <a:off x="467544" y="332656"/>
            <a:ext cx="8229600" cy="1252728"/>
          </a:xfrm>
        </p:spPr>
        <p:txBody>
          <a:bodyPr>
            <a:normAutofit/>
          </a:bodyPr>
          <a:lstStyle/>
          <a:p>
            <a:r>
              <a:rPr lang="en-GB" dirty="0"/>
              <a:t>The People Performance Model</a:t>
            </a:r>
          </a:p>
        </p:txBody>
      </p:sp>
    </p:spTree>
    <p:extLst>
      <p:ext uri="{BB962C8B-B14F-4D97-AF65-F5344CB8AC3E}">
        <p14:creationId xmlns:p14="http://schemas.microsoft.com/office/powerpoint/2010/main" val="1644217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9592" y="2420888"/>
            <a:ext cx="7056784" cy="4098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457200" y="274638"/>
            <a:ext cx="8219256" cy="850106"/>
          </a:xfrm>
        </p:spPr>
        <p:txBody>
          <a:bodyPr>
            <a:normAutofit fontScale="90000"/>
          </a:bodyPr>
          <a:lstStyle/>
          <a:p>
            <a:r>
              <a:rPr lang="en-GB" dirty="0"/>
              <a:t>The Link between HPW and Employee Well-being</a:t>
            </a:r>
          </a:p>
        </p:txBody>
      </p:sp>
    </p:spTree>
    <p:extLst>
      <p:ext uri="{BB962C8B-B14F-4D97-AF65-F5344CB8AC3E}">
        <p14:creationId xmlns:p14="http://schemas.microsoft.com/office/powerpoint/2010/main" val="2242317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a:t>Leadership – involves active and visible participation of senior management </a:t>
            </a:r>
          </a:p>
          <a:p>
            <a:pPr lvl="0"/>
            <a:r>
              <a:rPr lang="en-GB" dirty="0"/>
              <a:t>Culture – aligned to business goals, values and mission</a:t>
            </a:r>
          </a:p>
          <a:p>
            <a:pPr lvl="0"/>
            <a:r>
              <a:rPr lang="en-GB" dirty="0"/>
              <a:t>Communication – effective channels to consult and inform employees on wellness initiatives</a:t>
            </a:r>
          </a:p>
          <a:p>
            <a:pPr marL="0" indent="0" algn="r">
              <a:buNone/>
            </a:pPr>
            <a:r>
              <a:rPr lang="en-GB" sz="2400" dirty="0"/>
              <a:t>PricewaterhouseCoopers LLP (2008) </a:t>
            </a:r>
          </a:p>
        </p:txBody>
      </p:sp>
      <p:sp>
        <p:nvSpPr>
          <p:cNvPr id="2" name="Title 1"/>
          <p:cNvSpPr>
            <a:spLocks noGrp="1"/>
          </p:cNvSpPr>
          <p:nvPr>
            <p:ph type="title"/>
          </p:nvPr>
        </p:nvSpPr>
        <p:spPr/>
        <p:txBody>
          <a:bodyPr>
            <a:normAutofit fontScale="90000"/>
          </a:bodyPr>
          <a:lstStyle/>
          <a:p>
            <a:r>
              <a:rPr lang="en-GB" dirty="0"/>
              <a:t>Key enablers to successful wellbeing programmes</a:t>
            </a:r>
          </a:p>
        </p:txBody>
      </p:sp>
    </p:spTree>
    <p:extLst>
      <p:ext uri="{BB962C8B-B14F-4D97-AF65-F5344CB8AC3E}">
        <p14:creationId xmlns:p14="http://schemas.microsoft.com/office/powerpoint/2010/main" val="2633870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i="1" dirty="0"/>
              <a:t>‘A process which contributes to the effective management of individuals and teams in order to achieve high levels of organisational performance.  As such, it establishes shared understanding about what is to be achieved and an approach to leading on developing people which will ensure that it is achieved’	</a:t>
            </a:r>
          </a:p>
          <a:p>
            <a:pPr marL="0" indent="0" algn="r">
              <a:buNone/>
            </a:pPr>
            <a:r>
              <a:rPr lang="en-GB" sz="2400" dirty="0"/>
              <a:t>Armstrong and Baron (2005) </a:t>
            </a:r>
          </a:p>
        </p:txBody>
      </p:sp>
      <p:sp>
        <p:nvSpPr>
          <p:cNvPr id="2" name="Title 1"/>
          <p:cNvSpPr>
            <a:spLocks noGrp="1"/>
          </p:cNvSpPr>
          <p:nvPr>
            <p:ph type="title"/>
          </p:nvPr>
        </p:nvSpPr>
        <p:spPr/>
        <p:txBody>
          <a:bodyPr>
            <a:normAutofit fontScale="90000"/>
          </a:bodyPr>
          <a:lstStyle/>
          <a:p>
            <a:r>
              <a:rPr lang="en-GB" dirty="0"/>
              <a:t>Performance Management</a:t>
            </a:r>
            <a:br>
              <a:rPr lang="en-GB" dirty="0"/>
            </a:br>
            <a:endParaRPr lang="en-GB" dirty="0"/>
          </a:p>
        </p:txBody>
      </p:sp>
    </p:spTree>
    <p:extLst>
      <p:ext uri="{BB962C8B-B14F-4D97-AF65-F5344CB8AC3E}">
        <p14:creationId xmlns:p14="http://schemas.microsoft.com/office/powerpoint/2010/main" val="4148104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171957706"/>
              </p:ext>
            </p:extLst>
          </p:nvPr>
        </p:nvGraphicFramePr>
        <p:xfrm>
          <a:off x="467544" y="2492896"/>
          <a:ext cx="7787208" cy="362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normAutofit fontScale="90000"/>
          </a:bodyPr>
          <a:lstStyle/>
          <a:p>
            <a:r>
              <a:rPr lang="en-GB" dirty="0"/>
              <a:t>Performance Management Process</a:t>
            </a:r>
          </a:p>
        </p:txBody>
      </p:sp>
      <p:sp>
        <p:nvSpPr>
          <p:cNvPr id="3" name="TextBox 2"/>
          <p:cNvSpPr txBox="1"/>
          <p:nvPr/>
        </p:nvSpPr>
        <p:spPr>
          <a:xfrm>
            <a:off x="5436096" y="5157192"/>
            <a:ext cx="1656184" cy="369332"/>
          </a:xfrm>
          <a:prstGeom prst="rect">
            <a:avLst/>
          </a:prstGeom>
          <a:noFill/>
        </p:spPr>
        <p:txBody>
          <a:bodyPr wrap="square" rtlCol="0">
            <a:spAutoFit/>
          </a:bodyPr>
          <a:lstStyle/>
          <a:p>
            <a:r>
              <a:rPr lang="en-GB" dirty="0"/>
              <a:t>CIPD</a:t>
            </a:r>
          </a:p>
        </p:txBody>
      </p:sp>
    </p:spTree>
    <p:extLst>
      <p:ext uri="{BB962C8B-B14F-4D97-AF65-F5344CB8AC3E}">
        <p14:creationId xmlns:p14="http://schemas.microsoft.com/office/powerpoint/2010/main" val="4138250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1464896" y="2674938"/>
            <a:ext cx="6222146" cy="34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normAutofit/>
          </a:bodyPr>
          <a:lstStyle/>
          <a:p>
            <a:r>
              <a:rPr lang="en-GB" dirty="0"/>
              <a:t>Performance Management Cycle</a:t>
            </a:r>
          </a:p>
        </p:txBody>
      </p:sp>
    </p:spTree>
    <p:extLst>
      <p:ext uri="{BB962C8B-B14F-4D97-AF65-F5344CB8AC3E}">
        <p14:creationId xmlns:p14="http://schemas.microsoft.com/office/powerpoint/2010/main" val="2849573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Staff engagement is critical to success</a:t>
            </a:r>
          </a:p>
          <a:p>
            <a:r>
              <a:rPr lang="en-GB" dirty="0"/>
              <a:t>Team working </a:t>
            </a:r>
          </a:p>
          <a:p>
            <a:r>
              <a:rPr lang="en-GB" dirty="0"/>
              <a:t>Devolved responsibility </a:t>
            </a:r>
          </a:p>
          <a:p>
            <a:r>
              <a:rPr lang="en-GB" dirty="0"/>
              <a:t>Organisational trust</a:t>
            </a:r>
          </a:p>
          <a:p>
            <a:r>
              <a:rPr lang="en-GB" dirty="0"/>
              <a:t>Transparency</a:t>
            </a:r>
          </a:p>
          <a:p>
            <a:r>
              <a:rPr lang="en-GB" dirty="0"/>
              <a:t>Correct motivators</a:t>
            </a:r>
          </a:p>
          <a:p>
            <a:endParaRPr lang="en-GB" dirty="0"/>
          </a:p>
          <a:p>
            <a:endParaRPr lang="en-GB" dirty="0"/>
          </a:p>
        </p:txBody>
      </p:sp>
      <p:sp>
        <p:nvSpPr>
          <p:cNvPr id="2" name="Title 1"/>
          <p:cNvSpPr>
            <a:spLocks noGrp="1"/>
          </p:cNvSpPr>
          <p:nvPr>
            <p:ph type="title"/>
          </p:nvPr>
        </p:nvSpPr>
        <p:spPr/>
        <p:txBody>
          <a:bodyPr>
            <a:normAutofit fontScale="90000"/>
          </a:bodyPr>
          <a:lstStyle/>
          <a:p>
            <a:r>
              <a:rPr lang="en-GB" dirty="0"/>
              <a:t>Employee Capability and Commitment</a:t>
            </a:r>
          </a:p>
        </p:txBody>
      </p:sp>
    </p:spTree>
    <p:extLst>
      <p:ext uri="{BB962C8B-B14F-4D97-AF65-F5344CB8AC3E}">
        <p14:creationId xmlns:p14="http://schemas.microsoft.com/office/powerpoint/2010/main" val="2597679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780928"/>
            <a:ext cx="8435280" cy="4525963"/>
          </a:xfrm>
        </p:spPr>
        <p:txBody>
          <a:bodyPr/>
          <a:lstStyle/>
          <a:p>
            <a:pPr>
              <a:buFont typeface="Wingdings" pitchFamily="2" charset="2"/>
              <a:buChar char="Ø"/>
            </a:pPr>
            <a:r>
              <a:rPr lang="en-GB" i="1" dirty="0"/>
              <a:t>Goal setting – to suit the individual</a:t>
            </a:r>
          </a:p>
          <a:p>
            <a:pPr>
              <a:buFont typeface="Wingdings" pitchFamily="2" charset="2"/>
              <a:buChar char="Ø"/>
            </a:pPr>
            <a:r>
              <a:rPr lang="en-GB" i="1" dirty="0"/>
              <a:t>Perform reviews – get the best out of the employee</a:t>
            </a:r>
          </a:p>
          <a:p>
            <a:pPr>
              <a:buFont typeface="Wingdings" pitchFamily="2" charset="2"/>
              <a:buChar char="Ø"/>
            </a:pPr>
            <a:r>
              <a:rPr lang="en-GB" i="1" dirty="0"/>
              <a:t>Assess performance – fairly and without bias</a:t>
            </a:r>
          </a:p>
          <a:p>
            <a:pPr>
              <a:buFont typeface="Wingdings" pitchFamily="2" charset="2"/>
              <a:buChar char="Ø"/>
            </a:pPr>
            <a:r>
              <a:rPr lang="en-GB" i="1" dirty="0"/>
              <a:t>Conversations –  performance/development</a:t>
            </a:r>
          </a:p>
          <a:p>
            <a:pPr marL="0" indent="0">
              <a:buNone/>
            </a:pPr>
            <a:endParaRPr lang="en-GB" i="1" dirty="0"/>
          </a:p>
        </p:txBody>
      </p:sp>
      <p:sp>
        <p:nvSpPr>
          <p:cNvPr id="2" name="Title 1"/>
          <p:cNvSpPr>
            <a:spLocks noGrp="1"/>
          </p:cNvSpPr>
          <p:nvPr>
            <p:ph type="title"/>
          </p:nvPr>
        </p:nvSpPr>
        <p:spPr/>
        <p:txBody>
          <a:bodyPr>
            <a:normAutofit fontScale="90000"/>
          </a:bodyPr>
          <a:lstStyle/>
          <a:p>
            <a:r>
              <a:rPr lang="en-GB" dirty="0"/>
              <a:t>Recognising and Rewarding Talent</a:t>
            </a:r>
          </a:p>
        </p:txBody>
      </p:sp>
    </p:spTree>
    <p:extLst>
      <p:ext uri="{BB962C8B-B14F-4D97-AF65-F5344CB8AC3E}">
        <p14:creationId xmlns:p14="http://schemas.microsoft.com/office/powerpoint/2010/main" val="1050205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a:t>Coach/Mentor</a:t>
            </a:r>
          </a:p>
          <a:p>
            <a:pPr marL="457200" lvl="1" indent="0">
              <a:buNone/>
            </a:pPr>
            <a:r>
              <a:rPr lang="en-GB" dirty="0"/>
              <a:t>Factors: </a:t>
            </a:r>
          </a:p>
          <a:p>
            <a:pPr lvl="1"/>
            <a:r>
              <a:rPr lang="en-GB" dirty="0"/>
              <a:t>discipline v coach</a:t>
            </a:r>
          </a:p>
          <a:p>
            <a:pPr lvl="1"/>
            <a:r>
              <a:rPr lang="en-GB" dirty="0"/>
              <a:t>decisions on pay v open conversations about performance and career progression</a:t>
            </a:r>
          </a:p>
          <a:p>
            <a:pPr lvl="1"/>
            <a:r>
              <a:rPr lang="en-GB" dirty="0"/>
              <a:t>short-term goals v mid to long-term career plans</a:t>
            </a:r>
          </a:p>
          <a:p>
            <a:pPr marL="457200" lvl="1" indent="0">
              <a:buNone/>
            </a:pPr>
            <a:r>
              <a:rPr lang="en-GB" dirty="0"/>
              <a:t>Benefits:</a:t>
            </a:r>
          </a:p>
          <a:p>
            <a:pPr lvl="1"/>
            <a:r>
              <a:rPr lang="en-GB" dirty="0"/>
              <a:t>Improved team performance</a:t>
            </a:r>
          </a:p>
          <a:p>
            <a:pPr lvl="1"/>
            <a:r>
              <a:rPr lang="en-GB" dirty="0"/>
              <a:t>Improved communication</a:t>
            </a:r>
          </a:p>
          <a:p>
            <a:pPr lvl="1"/>
            <a:r>
              <a:rPr lang="en-GB" dirty="0"/>
              <a:t>Good team dynamics</a:t>
            </a:r>
          </a:p>
          <a:p>
            <a:pPr lvl="1"/>
            <a:r>
              <a:rPr lang="en-GB" dirty="0"/>
              <a:t>Increased innovation</a:t>
            </a:r>
          </a:p>
          <a:p>
            <a:pPr lvl="1"/>
            <a:r>
              <a:rPr lang="en-GB" dirty="0"/>
              <a:t>Long-term gains</a:t>
            </a:r>
          </a:p>
        </p:txBody>
      </p:sp>
      <p:sp>
        <p:nvSpPr>
          <p:cNvPr id="2" name="Title 1"/>
          <p:cNvSpPr>
            <a:spLocks noGrp="1"/>
          </p:cNvSpPr>
          <p:nvPr>
            <p:ph type="title"/>
          </p:nvPr>
        </p:nvSpPr>
        <p:spPr/>
        <p:txBody>
          <a:bodyPr>
            <a:normAutofit fontScale="90000"/>
          </a:bodyPr>
          <a:lstStyle/>
          <a:p>
            <a:r>
              <a:rPr lang="en-GB" dirty="0"/>
              <a:t>The Line Manager’s Role in Performance Management</a:t>
            </a:r>
          </a:p>
        </p:txBody>
      </p:sp>
    </p:spTree>
    <p:extLst>
      <p:ext uri="{BB962C8B-B14F-4D97-AF65-F5344CB8AC3E}">
        <p14:creationId xmlns:p14="http://schemas.microsoft.com/office/powerpoint/2010/main" val="16726509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a:t>Role Model</a:t>
            </a:r>
          </a:p>
          <a:p>
            <a:pPr marL="457200" lvl="1" indent="0">
              <a:buNone/>
            </a:pPr>
            <a:r>
              <a:rPr lang="en-GB" dirty="0"/>
              <a:t>Key requirements: </a:t>
            </a:r>
          </a:p>
          <a:p>
            <a:pPr lvl="1"/>
            <a:r>
              <a:rPr lang="en-GB" dirty="0"/>
              <a:t>Earn respect</a:t>
            </a:r>
          </a:p>
          <a:p>
            <a:pPr lvl="1"/>
            <a:r>
              <a:rPr lang="en-GB" dirty="0"/>
              <a:t>Demonstrate desired behaviours </a:t>
            </a:r>
          </a:p>
          <a:p>
            <a:pPr lvl="1"/>
            <a:r>
              <a:rPr lang="en-GB" dirty="0"/>
              <a:t>Effective leadership</a:t>
            </a:r>
          </a:p>
          <a:p>
            <a:pPr marL="457200" lvl="1" indent="0">
              <a:buNone/>
            </a:pPr>
            <a:r>
              <a:rPr lang="en-GB" dirty="0"/>
              <a:t>Benefits:</a:t>
            </a:r>
          </a:p>
          <a:p>
            <a:pPr lvl="1"/>
            <a:r>
              <a:rPr lang="en-GB" dirty="0"/>
              <a:t>Improves employee cooperation – if not adopted this could mean many employees will do the opposite from what they are asked of them and strongly disengage, whereas respect leads to cooperation and the desire to adapt and reflect the behaviours being demonstrated</a:t>
            </a:r>
          </a:p>
          <a:p>
            <a:pPr lvl="1"/>
            <a:r>
              <a:rPr lang="en-GB" dirty="0"/>
              <a:t>Encourages employee adaptability and new learning – A manager who works alongside them, helping them to develop, helps to improve their self-belief</a:t>
            </a:r>
          </a:p>
          <a:p>
            <a:pPr lvl="1"/>
            <a:r>
              <a:rPr lang="en-GB" dirty="0"/>
              <a:t>Reinforces community in an organisation – when a manager reinforces themselves as part of a team and not above it then it makes the team stronger</a:t>
            </a:r>
          </a:p>
          <a:p>
            <a:pPr marL="457200" lvl="1" indent="0">
              <a:buNone/>
            </a:pPr>
            <a:endParaRPr lang="en-GB" dirty="0"/>
          </a:p>
        </p:txBody>
      </p:sp>
      <p:sp>
        <p:nvSpPr>
          <p:cNvPr id="2" name="Title 1"/>
          <p:cNvSpPr>
            <a:spLocks noGrp="1"/>
          </p:cNvSpPr>
          <p:nvPr>
            <p:ph type="title"/>
          </p:nvPr>
        </p:nvSpPr>
        <p:spPr/>
        <p:txBody>
          <a:bodyPr>
            <a:normAutofit fontScale="90000"/>
          </a:bodyPr>
          <a:lstStyle/>
          <a:p>
            <a:r>
              <a:rPr lang="en-GB" dirty="0"/>
              <a:t>The Line Manager’s Role in Performance Management</a:t>
            </a:r>
          </a:p>
        </p:txBody>
      </p:sp>
    </p:spTree>
    <p:extLst>
      <p:ext uri="{BB962C8B-B14F-4D97-AF65-F5344CB8AC3E}">
        <p14:creationId xmlns:p14="http://schemas.microsoft.com/office/powerpoint/2010/main" val="1628152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GB" dirty="0"/>
              <a:t>Identifying/delivering training needs for managers </a:t>
            </a:r>
          </a:p>
          <a:p>
            <a:pPr lvl="0"/>
            <a:r>
              <a:rPr lang="en-GB" dirty="0"/>
              <a:t>Providing advice on all aspects of HR</a:t>
            </a:r>
          </a:p>
          <a:p>
            <a:pPr lvl="0"/>
            <a:r>
              <a:rPr lang="en-GB" dirty="0"/>
              <a:t>Supporting line managers with staff training needs </a:t>
            </a:r>
          </a:p>
          <a:p>
            <a:pPr lvl="0"/>
            <a:r>
              <a:rPr lang="en-GB" dirty="0"/>
              <a:t>Co-ordinating the performance management process </a:t>
            </a:r>
          </a:p>
          <a:p>
            <a:pPr lvl="0"/>
            <a:r>
              <a:rPr lang="en-GB" dirty="0"/>
              <a:t>Influencing change within the performance management culture </a:t>
            </a:r>
          </a:p>
          <a:p>
            <a:endParaRPr lang="en-GB" dirty="0"/>
          </a:p>
        </p:txBody>
      </p:sp>
      <p:sp>
        <p:nvSpPr>
          <p:cNvPr id="2" name="Title 1"/>
          <p:cNvSpPr>
            <a:spLocks noGrp="1"/>
          </p:cNvSpPr>
          <p:nvPr>
            <p:ph type="title"/>
          </p:nvPr>
        </p:nvSpPr>
        <p:spPr/>
        <p:txBody>
          <a:bodyPr>
            <a:normAutofit fontScale="90000"/>
          </a:bodyPr>
          <a:lstStyle/>
          <a:p>
            <a:r>
              <a:rPr lang="en-GB" dirty="0"/>
              <a:t>How HR and Line Managers can work together</a:t>
            </a:r>
          </a:p>
        </p:txBody>
      </p:sp>
    </p:spTree>
    <p:extLst>
      <p:ext uri="{BB962C8B-B14F-4D97-AF65-F5344CB8AC3E}">
        <p14:creationId xmlns:p14="http://schemas.microsoft.com/office/powerpoint/2010/main" val="2763509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36912"/>
            <a:ext cx="8435280" cy="4525963"/>
          </a:xfrm>
        </p:spPr>
        <p:txBody>
          <a:bodyPr>
            <a:normAutofit/>
          </a:bodyPr>
          <a:lstStyle/>
          <a:p>
            <a:pPr lvl="1">
              <a:buFont typeface="Wingdings" pitchFamily="2" charset="2"/>
              <a:buChar char="Ø"/>
            </a:pPr>
            <a:r>
              <a:rPr lang="en-GB" dirty="0"/>
              <a:t>Improvements in the performance culture – systems approach</a:t>
            </a:r>
          </a:p>
          <a:p>
            <a:pPr lvl="1">
              <a:buFont typeface="Wingdings" pitchFamily="2" charset="2"/>
              <a:buChar char="Ø"/>
            </a:pPr>
            <a:r>
              <a:rPr lang="en-GB" dirty="0"/>
              <a:t>Performance management is based on review and reward</a:t>
            </a:r>
          </a:p>
          <a:p>
            <a:pPr lvl="1">
              <a:buFont typeface="Wingdings" pitchFamily="2" charset="2"/>
              <a:buChar char="Ø"/>
            </a:pPr>
            <a:r>
              <a:rPr lang="en-GB" dirty="0"/>
              <a:t>Scientific research shows this does not motivate employees</a:t>
            </a:r>
          </a:p>
          <a:p>
            <a:pPr lvl="1">
              <a:buFont typeface="Wingdings" pitchFamily="2" charset="2"/>
              <a:buChar char="Ø"/>
            </a:pPr>
            <a:r>
              <a:rPr lang="en-GB" dirty="0"/>
              <a:t>Managers are expected to assess performance – this says more about them than the employee (Galli,2017)</a:t>
            </a:r>
          </a:p>
          <a:p>
            <a:pPr lvl="1">
              <a:buFont typeface="Wingdings" pitchFamily="2" charset="2"/>
              <a:buChar char="Ø"/>
            </a:pPr>
            <a:r>
              <a:rPr lang="en-GB" dirty="0"/>
              <a:t>Purpose and meaning are greater motivators</a:t>
            </a:r>
          </a:p>
        </p:txBody>
      </p:sp>
      <p:sp>
        <p:nvSpPr>
          <p:cNvPr id="2" name="Title 1"/>
          <p:cNvSpPr>
            <a:spLocks noGrp="1"/>
          </p:cNvSpPr>
          <p:nvPr>
            <p:ph type="title"/>
          </p:nvPr>
        </p:nvSpPr>
        <p:spPr>
          <a:xfrm>
            <a:off x="467544" y="332656"/>
            <a:ext cx="8229600" cy="1252728"/>
          </a:xfrm>
        </p:spPr>
        <p:txBody>
          <a:bodyPr>
            <a:normAutofit fontScale="90000"/>
          </a:bodyPr>
          <a:lstStyle/>
          <a:p>
            <a:r>
              <a:rPr lang="en-GB" dirty="0"/>
              <a:t>How HR and Line Managers can work together</a:t>
            </a:r>
          </a:p>
        </p:txBody>
      </p:sp>
    </p:spTree>
    <p:extLst>
      <p:ext uri="{BB962C8B-B14F-4D97-AF65-F5344CB8AC3E}">
        <p14:creationId xmlns:p14="http://schemas.microsoft.com/office/powerpoint/2010/main" val="2522091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lgn="ctr">
              <a:buNone/>
            </a:pPr>
            <a:r>
              <a:rPr lang="en-GB" dirty="0">
                <a:solidFill>
                  <a:schemeClr val="tx1"/>
                </a:solidFill>
              </a:rPr>
              <a:t>‘The systems approach fosters clear continuous improvement through a programme of innovation, meaningful performance measurement and worker engagement.  It promotes evidence-based priorities, devolved responsibility, organisational trust and a culture of </a:t>
            </a:r>
            <a:r>
              <a:rPr lang="en-GB" dirty="0" err="1">
                <a:solidFill>
                  <a:schemeClr val="tx1"/>
                </a:solidFill>
              </a:rPr>
              <a:t>ongoing</a:t>
            </a:r>
            <a:r>
              <a:rPr lang="en-GB" dirty="0">
                <a:solidFill>
                  <a:schemeClr val="tx1"/>
                </a:solidFill>
              </a:rPr>
              <a:t> learning to engender an organisational climate where energy is focused on achieving overall purpose from the customer’s or service user’s perspective.  In short, the adoption of systems principles results in a superior model ……. that eclipses conventional management in every respect’.</a:t>
            </a:r>
          </a:p>
          <a:p>
            <a:pPr lvl="0"/>
            <a:r>
              <a:rPr lang="en-GB" dirty="0" err="1">
                <a:solidFill>
                  <a:schemeClr val="tx1"/>
                </a:solidFill>
              </a:rPr>
              <a:t>Guilfoyle</a:t>
            </a:r>
            <a:r>
              <a:rPr lang="en-GB" dirty="0">
                <a:solidFill>
                  <a:schemeClr val="tx1"/>
                </a:solidFill>
              </a:rPr>
              <a:t> (2013:p10)</a:t>
            </a:r>
          </a:p>
        </p:txBody>
      </p:sp>
      <p:sp>
        <p:nvSpPr>
          <p:cNvPr id="3" name="Title 2"/>
          <p:cNvSpPr>
            <a:spLocks noGrp="1"/>
          </p:cNvSpPr>
          <p:nvPr>
            <p:ph type="title"/>
          </p:nvPr>
        </p:nvSpPr>
        <p:spPr/>
        <p:txBody>
          <a:bodyPr>
            <a:normAutofit fontScale="90000"/>
          </a:bodyPr>
          <a:lstStyle/>
          <a:p>
            <a:r>
              <a:rPr lang="en-GB" dirty="0"/>
              <a:t>How HR and Line Managers can work together</a:t>
            </a:r>
          </a:p>
        </p:txBody>
      </p:sp>
    </p:spTree>
    <p:extLst>
      <p:ext uri="{BB962C8B-B14F-4D97-AF65-F5344CB8AC3E}">
        <p14:creationId xmlns:p14="http://schemas.microsoft.com/office/powerpoint/2010/main" val="16998894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Link between HPWS tends to show  association rather than causal</a:t>
            </a:r>
          </a:p>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HPWS needs to be brought to life by line management to be effective - this achieves a positive response by employees</a:t>
            </a:r>
          </a:p>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Shared sense of purpose, engagement and commitment are stronger motivators than incentives</a:t>
            </a:r>
          </a:p>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Line management needs to be respected to be effective  - lead by example</a:t>
            </a:r>
          </a:p>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Change is required in performance management to be truly effective.</a:t>
            </a:r>
          </a:p>
          <a:p>
            <a:pPr marL="171450" indent="-171450">
              <a:lnSpc>
                <a:spcPct val="120000"/>
              </a:lnSpc>
              <a:spcBef>
                <a:spcPct val="0"/>
              </a:spcBef>
              <a:buFont typeface="Wingdings" panose="05000000000000000000" pitchFamily="2" charset="2"/>
              <a:buChar char="Ø"/>
              <a:defRPr/>
            </a:pPr>
            <a:r>
              <a:rPr lang="en-US" altLang="en-US" dirty="0">
                <a:latin typeface="Franklin Gothic Book" panose="020B0503020102020204" pitchFamily="34" charset="0"/>
              </a:rPr>
              <a:t>HR can be influential in improving performance management within an </a:t>
            </a:r>
            <a:r>
              <a:rPr lang="en-US" altLang="en-US" dirty="0" err="1">
                <a:latin typeface="Franklin Gothic Book" panose="020B0503020102020204" pitchFamily="34" charset="0"/>
              </a:rPr>
              <a:t>organisation</a:t>
            </a:r>
            <a:endParaRPr lang="en-US" altLang="en-US" dirty="0">
              <a:latin typeface="Franklin Gothic Book" panose="020B0503020102020204" pitchFamily="34" charset="0"/>
            </a:endParaRPr>
          </a:p>
          <a:p>
            <a:endParaRPr lang="en-GB" dirty="0"/>
          </a:p>
        </p:txBody>
      </p:sp>
      <p:sp>
        <p:nvSpPr>
          <p:cNvPr id="2" name="Title 1"/>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4291101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4385</TotalTime>
  <Words>5622</Words>
  <Application>Microsoft Office PowerPoint</Application>
  <PresentationFormat>On-screen Show (4:3)</PresentationFormat>
  <Paragraphs>314</Paragraphs>
  <Slides>26</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Candara</vt:lpstr>
      <vt:lpstr>Franklin Gothic Book</vt:lpstr>
      <vt:lpstr>Symbol</vt:lpstr>
      <vt:lpstr>Wingdings</vt:lpstr>
      <vt:lpstr>Waveform</vt:lpstr>
      <vt:lpstr>PowerPoint Presentation</vt:lpstr>
      <vt:lpstr>Managing and Improving Performance</vt:lpstr>
      <vt:lpstr>Aim of the Presentation</vt:lpstr>
      <vt:lpstr>We will be looking at:</vt:lpstr>
      <vt:lpstr>High Performance Working</vt:lpstr>
      <vt:lpstr>PowerPoint Presentation</vt:lpstr>
      <vt:lpstr>HPWS to include:</vt:lpstr>
      <vt:lpstr>All elements are interlinked </vt:lpstr>
      <vt:lpstr>L&amp;D links to Performance Review</vt:lpstr>
      <vt:lpstr>Theories behind Performance</vt:lpstr>
      <vt:lpstr>The Link between HPW and Organisational Performance</vt:lpstr>
      <vt:lpstr> Model of the HR Causal Chain  </vt:lpstr>
      <vt:lpstr>The People Performance Model</vt:lpstr>
      <vt:lpstr>The Link between HPW and Employee Well-being</vt:lpstr>
      <vt:lpstr>Key enablers to successful wellbeing programmes</vt:lpstr>
      <vt:lpstr>Performance Management </vt:lpstr>
      <vt:lpstr>Performance Management Process</vt:lpstr>
      <vt:lpstr>Performance Management Cycle</vt:lpstr>
      <vt:lpstr>Employee Capability and Commitment</vt:lpstr>
      <vt:lpstr>Recognising and Rewarding Talent</vt:lpstr>
      <vt:lpstr>The Line Manager’s Role in Performance Management</vt:lpstr>
      <vt:lpstr>The Line Manager’s Role in Performance Management</vt:lpstr>
      <vt:lpstr>How HR and Line Managers can work together</vt:lpstr>
      <vt:lpstr>How HR and Line Managers can work together</vt:lpstr>
      <vt:lpstr>How HR and Line Managers can work together</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and Improving Performance</dc:title>
  <dc:creator>email4amp Procter</dc:creator>
  <cp:lastModifiedBy>Angela May Procter (2015609)</cp:lastModifiedBy>
  <cp:revision>67</cp:revision>
  <dcterms:created xsi:type="dcterms:W3CDTF">2021-09-09T09:33:26Z</dcterms:created>
  <dcterms:modified xsi:type="dcterms:W3CDTF">2021-09-15T15:33:47Z</dcterms:modified>
</cp:coreProperties>
</file>