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1" r:id="rId5"/>
    <p:sldId id="269" r:id="rId6"/>
    <p:sldId id="266" r:id="rId7"/>
    <p:sldId id="268" r:id="rId8"/>
    <p:sldId id="267" r:id="rId9"/>
    <p:sldId id="270" r:id="rId10"/>
    <p:sldId id="262" r:id="rId11"/>
    <p:sldId id="272" r:id="rId12"/>
    <p:sldId id="273" r:id="rId13"/>
    <p:sldId id="274" r:id="rId14"/>
    <p:sldId id="263" r:id="rId15"/>
    <p:sldId id="264" r:id="rId16"/>
    <p:sldId id="275" r:id="rId17"/>
    <p:sldId id="276" r:id="rId18"/>
    <p:sldId id="278" r:id="rId19"/>
    <p:sldId id="277" r:id="rId20"/>
    <p:sldId id="279" r:id="rId21"/>
    <p:sldId id="280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646"/>
    <p:restoredTop sz="94719"/>
  </p:normalViewPr>
  <p:slideViewPr>
    <p:cSldViewPr snapToGrid="0">
      <p:cViewPr>
        <p:scale>
          <a:sx n="90" d="100"/>
          <a:sy n="90" d="100"/>
        </p:scale>
        <p:origin x="1664" y="8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hillis Atswei Annan (2441126)" userId="e7dd9262-ea14-49d6-80aa-c2184e72ab16" providerId="ADAL" clId="{B554F3A9-AF61-E044-856A-B5558751AA26}"/>
    <pc:docChg chg="modSld">
      <pc:chgData name="Phillis Atswei Annan (2441126)" userId="e7dd9262-ea14-49d6-80aa-c2184e72ab16" providerId="ADAL" clId="{B554F3A9-AF61-E044-856A-B5558751AA26}" dt="2026-02-16T01:58:26.027" v="54" actId="12"/>
      <pc:docMkLst>
        <pc:docMk/>
      </pc:docMkLst>
      <pc:sldChg chg="modSp mod">
        <pc:chgData name="Phillis Atswei Annan (2441126)" userId="e7dd9262-ea14-49d6-80aa-c2184e72ab16" providerId="ADAL" clId="{B554F3A9-AF61-E044-856A-B5558751AA26}" dt="2026-02-16T01:58:26.027" v="54" actId="12"/>
        <pc:sldMkLst>
          <pc:docMk/>
          <pc:sldMk cId="941049925" sldId="276"/>
        </pc:sldMkLst>
        <pc:spChg chg="mod">
          <ac:chgData name="Phillis Atswei Annan (2441126)" userId="e7dd9262-ea14-49d6-80aa-c2184e72ab16" providerId="ADAL" clId="{B554F3A9-AF61-E044-856A-B5558751AA26}" dt="2026-02-16T01:58:26.027" v="54" actId="12"/>
          <ac:spMkLst>
            <pc:docMk/>
            <pc:sldMk cId="941049925" sldId="276"/>
            <ac:spMk id="3" creationId="{ECE9EC1C-26B8-6832-791A-960C07827FED}"/>
          </ac:spMkLst>
        </pc:spChg>
      </pc:sldChg>
      <pc:sldChg chg="modSp mod">
        <pc:chgData name="Phillis Atswei Annan (2441126)" userId="e7dd9262-ea14-49d6-80aa-c2184e72ab16" providerId="ADAL" clId="{B554F3A9-AF61-E044-856A-B5558751AA26}" dt="2026-02-16T01:57:15.264" v="17" actId="20577"/>
        <pc:sldMkLst>
          <pc:docMk/>
          <pc:sldMk cId="2262744933" sldId="278"/>
        </pc:sldMkLst>
        <pc:spChg chg="mod">
          <ac:chgData name="Phillis Atswei Annan (2441126)" userId="e7dd9262-ea14-49d6-80aa-c2184e72ab16" providerId="ADAL" clId="{B554F3A9-AF61-E044-856A-B5558751AA26}" dt="2026-02-16T01:57:15.264" v="17" actId="20577"/>
          <ac:spMkLst>
            <pc:docMk/>
            <pc:sldMk cId="2262744933" sldId="278"/>
            <ac:spMk id="3" creationId="{C4AE367D-CF7C-DD43-FFCE-7525FCC0E804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357D380-4A2F-4E41-A392-29EE3D3E0624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4BB88624-488B-4355-9574-E64E3312860F}">
      <dgm:prSet/>
      <dgm:spPr/>
      <dgm:t>
        <a:bodyPr/>
        <a:lstStyle/>
        <a:p>
          <a:r>
            <a:rPr lang="en-US"/>
            <a:t>Loss of her father – attachment disruption (Bowlby, 1980)</a:t>
          </a:r>
        </a:p>
      </dgm:t>
    </dgm:pt>
    <dgm:pt modelId="{DAA96E4B-2E46-4CA5-A2F9-386B4A90178C}" type="parTrans" cxnId="{3504C4E1-9B59-4393-B7C3-8722F55E1E4E}">
      <dgm:prSet/>
      <dgm:spPr/>
      <dgm:t>
        <a:bodyPr/>
        <a:lstStyle/>
        <a:p>
          <a:endParaRPr lang="en-US"/>
        </a:p>
      </dgm:t>
    </dgm:pt>
    <dgm:pt modelId="{97A0ED89-65A2-47C2-908D-A2F700388FC5}" type="sibTrans" cxnId="{3504C4E1-9B59-4393-B7C3-8722F55E1E4E}">
      <dgm:prSet/>
      <dgm:spPr/>
      <dgm:t>
        <a:bodyPr/>
        <a:lstStyle/>
        <a:p>
          <a:endParaRPr lang="en-US"/>
        </a:p>
      </dgm:t>
    </dgm:pt>
    <dgm:pt modelId="{D93CB0C8-2D85-4005-8D25-53E67465826F}">
      <dgm:prSet/>
      <dgm:spPr/>
      <dgm:t>
        <a:bodyPr/>
        <a:lstStyle/>
        <a:p>
          <a:r>
            <a:rPr lang="en-US"/>
            <a:t>Parentification and role reversal</a:t>
          </a:r>
        </a:p>
      </dgm:t>
    </dgm:pt>
    <dgm:pt modelId="{2AD35BEE-56B0-4046-B7CD-E5136003C3BD}" type="parTrans" cxnId="{D10A57C4-ACDD-488B-ABD7-D975473B6227}">
      <dgm:prSet/>
      <dgm:spPr/>
      <dgm:t>
        <a:bodyPr/>
        <a:lstStyle/>
        <a:p>
          <a:endParaRPr lang="en-US"/>
        </a:p>
      </dgm:t>
    </dgm:pt>
    <dgm:pt modelId="{B2657025-DCCE-4659-AC14-5197F4D8CA8E}" type="sibTrans" cxnId="{D10A57C4-ACDD-488B-ABD7-D975473B6227}">
      <dgm:prSet/>
      <dgm:spPr/>
      <dgm:t>
        <a:bodyPr/>
        <a:lstStyle/>
        <a:p>
          <a:endParaRPr lang="en-US"/>
        </a:p>
      </dgm:t>
    </dgm:pt>
    <dgm:pt modelId="{3AEB22C1-4258-4E14-A5A6-6306F8BCEA3C}">
      <dgm:prSet/>
      <dgm:spPr/>
      <dgm:t>
        <a:bodyPr/>
        <a:lstStyle/>
        <a:p>
          <a:r>
            <a:rPr lang="en-US"/>
            <a:t>Impact of the mother’s low mood and cognitive difficulties </a:t>
          </a:r>
        </a:p>
      </dgm:t>
    </dgm:pt>
    <dgm:pt modelId="{E9F2BFDA-5462-4886-8467-045669844E88}" type="parTrans" cxnId="{534C8354-8BAE-4F30-92E7-B1B640793EB2}">
      <dgm:prSet/>
      <dgm:spPr/>
      <dgm:t>
        <a:bodyPr/>
        <a:lstStyle/>
        <a:p>
          <a:endParaRPr lang="en-US"/>
        </a:p>
      </dgm:t>
    </dgm:pt>
    <dgm:pt modelId="{6CF253E9-9F44-4A98-9E66-F038ADC17354}" type="sibTrans" cxnId="{534C8354-8BAE-4F30-92E7-B1B640793EB2}">
      <dgm:prSet/>
      <dgm:spPr/>
      <dgm:t>
        <a:bodyPr/>
        <a:lstStyle/>
        <a:p>
          <a:endParaRPr lang="en-US"/>
        </a:p>
      </dgm:t>
    </dgm:pt>
    <dgm:pt modelId="{9994149A-CD5A-3147-8BBD-28F95A10B954}" type="pres">
      <dgm:prSet presAssocID="{3357D380-4A2F-4E41-A392-29EE3D3E0624}" presName="vert0" presStyleCnt="0">
        <dgm:presLayoutVars>
          <dgm:dir/>
          <dgm:animOne val="branch"/>
          <dgm:animLvl val="lvl"/>
        </dgm:presLayoutVars>
      </dgm:prSet>
      <dgm:spPr/>
    </dgm:pt>
    <dgm:pt modelId="{7C93DF44-9825-DC45-8656-EDE9B9B2C5F4}" type="pres">
      <dgm:prSet presAssocID="{4BB88624-488B-4355-9574-E64E3312860F}" presName="thickLine" presStyleLbl="alignNode1" presStyleIdx="0" presStyleCnt="3"/>
      <dgm:spPr/>
    </dgm:pt>
    <dgm:pt modelId="{F3A0AB01-3839-9949-8681-1735C19C18C0}" type="pres">
      <dgm:prSet presAssocID="{4BB88624-488B-4355-9574-E64E3312860F}" presName="horz1" presStyleCnt="0"/>
      <dgm:spPr/>
    </dgm:pt>
    <dgm:pt modelId="{7C0DD0EB-D702-3444-977E-FC18409656F8}" type="pres">
      <dgm:prSet presAssocID="{4BB88624-488B-4355-9574-E64E3312860F}" presName="tx1" presStyleLbl="revTx" presStyleIdx="0" presStyleCnt="3"/>
      <dgm:spPr/>
    </dgm:pt>
    <dgm:pt modelId="{32B41817-3727-9C49-BA79-88DCE59AAA77}" type="pres">
      <dgm:prSet presAssocID="{4BB88624-488B-4355-9574-E64E3312860F}" presName="vert1" presStyleCnt="0"/>
      <dgm:spPr/>
    </dgm:pt>
    <dgm:pt modelId="{1B831C8F-E849-C840-BA95-F238302AE2CA}" type="pres">
      <dgm:prSet presAssocID="{D93CB0C8-2D85-4005-8D25-53E67465826F}" presName="thickLine" presStyleLbl="alignNode1" presStyleIdx="1" presStyleCnt="3"/>
      <dgm:spPr/>
    </dgm:pt>
    <dgm:pt modelId="{A57C1CF6-62E1-F946-821B-629D4BC71FFD}" type="pres">
      <dgm:prSet presAssocID="{D93CB0C8-2D85-4005-8D25-53E67465826F}" presName="horz1" presStyleCnt="0"/>
      <dgm:spPr/>
    </dgm:pt>
    <dgm:pt modelId="{B68ADAE2-9CAC-5941-B166-9AF23383E5BD}" type="pres">
      <dgm:prSet presAssocID="{D93CB0C8-2D85-4005-8D25-53E67465826F}" presName="tx1" presStyleLbl="revTx" presStyleIdx="1" presStyleCnt="3"/>
      <dgm:spPr/>
    </dgm:pt>
    <dgm:pt modelId="{653BDA9E-7E12-D842-B947-AC2B41C5FBD9}" type="pres">
      <dgm:prSet presAssocID="{D93CB0C8-2D85-4005-8D25-53E67465826F}" presName="vert1" presStyleCnt="0"/>
      <dgm:spPr/>
    </dgm:pt>
    <dgm:pt modelId="{2A75F08E-FA1A-AC40-A5B2-811EDE8A7FE1}" type="pres">
      <dgm:prSet presAssocID="{3AEB22C1-4258-4E14-A5A6-6306F8BCEA3C}" presName="thickLine" presStyleLbl="alignNode1" presStyleIdx="2" presStyleCnt="3"/>
      <dgm:spPr/>
    </dgm:pt>
    <dgm:pt modelId="{DE9BE537-921C-0246-87C9-D7E12C5612A1}" type="pres">
      <dgm:prSet presAssocID="{3AEB22C1-4258-4E14-A5A6-6306F8BCEA3C}" presName="horz1" presStyleCnt="0"/>
      <dgm:spPr/>
    </dgm:pt>
    <dgm:pt modelId="{5B4E034F-E59D-8E47-8BC6-25DDCA88C768}" type="pres">
      <dgm:prSet presAssocID="{3AEB22C1-4258-4E14-A5A6-6306F8BCEA3C}" presName="tx1" presStyleLbl="revTx" presStyleIdx="2" presStyleCnt="3"/>
      <dgm:spPr/>
    </dgm:pt>
    <dgm:pt modelId="{0BAE71BC-1F66-FF44-B388-6CFCAD8CE088}" type="pres">
      <dgm:prSet presAssocID="{3AEB22C1-4258-4E14-A5A6-6306F8BCEA3C}" presName="vert1" presStyleCnt="0"/>
      <dgm:spPr/>
    </dgm:pt>
  </dgm:ptLst>
  <dgm:cxnLst>
    <dgm:cxn modelId="{534C8354-8BAE-4F30-92E7-B1B640793EB2}" srcId="{3357D380-4A2F-4E41-A392-29EE3D3E0624}" destId="{3AEB22C1-4258-4E14-A5A6-6306F8BCEA3C}" srcOrd="2" destOrd="0" parTransId="{E9F2BFDA-5462-4886-8467-045669844E88}" sibTransId="{6CF253E9-9F44-4A98-9E66-F038ADC17354}"/>
    <dgm:cxn modelId="{A7E1BBB4-6C08-5641-BD93-90569B6F58DA}" type="presOf" srcId="{3AEB22C1-4258-4E14-A5A6-6306F8BCEA3C}" destId="{5B4E034F-E59D-8E47-8BC6-25DDCA88C768}" srcOrd="0" destOrd="0" presId="urn:microsoft.com/office/officeart/2008/layout/LinedList"/>
    <dgm:cxn modelId="{97091BB5-D86B-6945-9E36-4D538F4D4625}" type="presOf" srcId="{3357D380-4A2F-4E41-A392-29EE3D3E0624}" destId="{9994149A-CD5A-3147-8BBD-28F95A10B954}" srcOrd="0" destOrd="0" presId="urn:microsoft.com/office/officeart/2008/layout/LinedList"/>
    <dgm:cxn modelId="{012D30C4-E9EE-DE43-826F-1DE2C5DC9358}" type="presOf" srcId="{D93CB0C8-2D85-4005-8D25-53E67465826F}" destId="{B68ADAE2-9CAC-5941-B166-9AF23383E5BD}" srcOrd="0" destOrd="0" presId="urn:microsoft.com/office/officeart/2008/layout/LinedList"/>
    <dgm:cxn modelId="{D10A57C4-ACDD-488B-ABD7-D975473B6227}" srcId="{3357D380-4A2F-4E41-A392-29EE3D3E0624}" destId="{D93CB0C8-2D85-4005-8D25-53E67465826F}" srcOrd="1" destOrd="0" parTransId="{2AD35BEE-56B0-4046-B7CD-E5136003C3BD}" sibTransId="{B2657025-DCCE-4659-AC14-5197F4D8CA8E}"/>
    <dgm:cxn modelId="{C08AB8D2-3F6B-3244-B850-520FEC7167A9}" type="presOf" srcId="{4BB88624-488B-4355-9574-E64E3312860F}" destId="{7C0DD0EB-D702-3444-977E-FC18409656F8}" srcOrd="0" destOrd="0" presId="urn:microsoft.com/office/officeart/2008/layout/LinedList"/>
    <dgm:cxn modelId="{3504C4E1-9B59-4393-B7C3-8722F55E1E4E}" srcId="{3357D380-4A2F-4E41-A392-29EE3D3E0624}" destId="{4BB88624-488B-4355-9574-E64E3312860F}" srcOrd="0" destOrd="0" parTransId="{DAA96E4B-2E46-4CA5-A2F9-386B4A90178C}" sibTransId="{97A0ED89-65A2-47C2-908D-A2F700388FC5}"/>
    <dgm:cxn modelId="{ED262711-BBAC-8646-845D-5D346256538F}" type="presParOf" srcId="{9994149A-CD5A-3147-8BBD-28F95A10B954}" destId="{7C93DF44-9825-DC45-8656-EDE9B9B2C5F4}" srcOrd="0" destOrd="0" presId="urn:microsoft.com/office/officeart/2008/layout/LinedList"/>
    <dgm:cxn modelId="{BECD5B45-9ACD-C64C-B1B7-51B4108AEFD7}" type="presParOf" srcId="{9994149A-CD5A-3147-8BBD-28F95A10B954}" destId="{F3A0AB01-3839-9949-8681-1735C19C18C0}" srcOrd="1" destOrd="0" presId="urn:microsoft.com/office/officeart/2008/layout/LinedList"/>
    <dgm:cxn modelId="{41C80E89-27D0-0D4B-8238-A09C1E33AAD0}" type="presParOf" srcId="{F3A0AB01-3839-9949-8681-1735C19C18C0}" destId="{7C0DD0EB-D702-3444-977E-FC18409656F8}" srcOrd="0" destOrd="0" presId="urn:microsoft.com/office/officeart/2008/layout/LinedList"/>
    <dgm:cxn modelId="{91DC0BC2-053F-EE45-81FF-1BB12615A08E}" type="presParOf" srcId="{F3A0AB01-3839-9949-8681-1735C19C18C0}" destId="{32B41817-3727-9C49-BA79-88DCE59AAA77}" srcOrd="1" destOrd="0" presId="urn:microsoft.com/office/officeart/2008/layout/LinedList"/>
    <dgm:cxn modelId="{02DA5377-4DAA-644B-8E1E-E94524142211}" type="presParOf" srcId="{9994149A-CD5A-3147-8BBD-28F95A10B954}" destId="{1B831C8F-E849-C840-BA95-F238302AE2CA}" srcOrd="2" destOrd="0" presId="urn:microsoft.com/office/officeart/2008/layout/LinedList"/>
    <dgm:cxn modelId="{4495F817-AF76-0943-A68F-865C6F1775F5}" type="presParOf" srcId="{9994149A-CD5A-3147-8BBD-28F95A10B954}" destId="{A57C1CF6-62E1-F946-821B-629D4BC71FFD}" srcOrd="3" destOrd="0" presId="urn:microsoft.com/office/officeart/2008/layout/LinedList"/>
    <dgm:cxn modelId="{3ED7C305-36F0-6C4D-A62B-EB76B5B7E7C8}" type="presParOf" srcId="{A57C1CF6-62E1-F946-821B-629D4BC71FFD}" destId="{B68ADAE2-9CAC-5941-B166-9AF23383E5BD}" srcOrd="0" destOrd="0" presId="urn:microsoft.com/office/officeart/2008/layout/LinedList"/>
    <dgm:cxn modelId="{9190F074-DFC5-F24A-ABE7-5836007D7859}" type="presParOf" srcId="{A57C1CF6-62E1-F946-821B-629D4BC71FFD}" destId="{653BDA9E-7E12-D842-B947-AC2B41C5FBD9}" srcOrd="1" destOrd="0" presId="urn:microsoft.com/office/officeart/2008/layout/LinedList"/>
    <dgm:cxn modelId="{45F51D7D-5AE1-E64A-A09A-CDD4BE1A59E8}" type="presParOf" srcId="{9994149A-CD5A-3147-8BBD-28F95A10B954}" destId="{2A75F08E-FA1A-AC40-A5B2-811EDE8A7FE1}" srcOrd="4" destOrd="0" presId="urn:microsoft.com/office/officeart/2008/layout/LinedList"/>
    <dgm:cxn modelId="{507018D4-C88A-514B-9431-1A9B9D1F2238}" type="presParOf" srcId="{9994149A-CD5A-3147-8BBD-28F95A10B954}" destId="{DE9BE537-921C-0246-87C9-D7E12C5612A1}" srcOrd="5" destOrd="0" presId="urn:microsoft.com/office/officeart/2008/layout/LinedList"/>
    <dgm:cxn modelId="{8A383C3F-D3AE-874D-B002-39486F4EC16B}" type="presParOf" srcId="{DE9BE537-921C-0246-87C9-D7E12C5612A1}" destId="{5B4E034F-E59D-8E47-8BC6-25DDCA88C768}" srcOrd="0" destOrd="0" presId="urn:microsoft.com/office/officeart/2008/layout/LinedList"/>
    <dgm:cxn modelId="{4770DC90-4A82-3949-B13D-F744F5515065}" type="presParOf" srcId="{DE9BE537-921C-0246-87C9-D7E12C5612A1}" destId="{0BAE71BC-1F66-FF44-B388-6CFCAD8CE08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387D9E-475C-4650-843A-93457F48956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83C91069-0E6B-43E6-B068-F4E294A9108A}">
      <dgm:prSet/>
      <dgm:spPr/>
      <dgm:t>
        <a:bodyPr/>
        <a:lstStyle/>
        <a:p>
          <a:r>
            <a:rPr lang="en-US"/>
            <a:t>Bowlby’s theory is very useful for Jenny's situation as it highlights </a:t>
          </a:r>
        </a:p>
      </dgm:t>
    </dgm:pt>
    <dgm:pt modelId="{DD0E33B8-7EE0-43F3-819E-E4E9EA776BCA}" type="parTrans" cxnId="{49491534-E89A-4A26-8913-89785EDEC3AA}">
      <dgm:prSet/>
      <dgm:spPr/>
      <dgm:t>
        <a:bodyPr/>
        <a:lstStyle/>
        <a:p>
          <a:endParaRPr lang="en-US"/>
        </a:p>
      </dgm:t>
    </dgm:pt>
    <dgm:pt modelId="{65A1D4E3-4D11-4F30-A4B9-103E811F11D6}" type="sibTrans" cxnId="{49491534-E89A-4A26-8913-89785EDEC3AA}">
      <dgm:prSet/>
      <dgm:spPr/>
      <dgm:t>
        <a:bodyPr/>
        <a:lstStyle/>
        <a:p>
          <a:endParaRPr lang="en-US"/>
        </a:p>
      </dgm:t>
    </dgm:pt>
    <dgm:pt modelId="{7419EED7-90AE-4FFB-8E4F-091400E90D4E}">
      <dgm:prSet/>
      <dgm:spPr/>
      <dgm:t>
        <a:bodyPr/>
        <a:lstStyle/>
        <a:p>
          <a:r>
            <a:rPr lang="en-US"/>
            <a:t>The importance of early relationship</a:t>
          </a:r>
        </a:p>
      </dgm:t>
    </dgm:pt>
    <dgm:pt modelId="{1E063F42-0D34-4162-8881-055E4AB9459B}" type="parTrans" cxnId="{AB451F3D-3E73-49F3-8B7E-3AD3911651A0}">
      <dgm:prSet/>
      <dgm:spPr/>
      <dgm:t>
        <a:bodyPr/>
        <a:lstStyle/>
        <a:p>
          <a:endParaRPr lang="en-US"/>
        </a:p>
      </dgm:t>
    </dgm:pt>
    <dgm:pt modelId="{5D881BFC-A7A9-420D-BEFE-5CA6D50E48AB}" type="sibTrans" cxnId="{AB451F3D-3E73-49F3-8B7E-3AD3911651A0}">
      <dgm:prSet/>
      <dgm:spPr/>
      <dgm:t>
        <a:bodyPr/>
        <a:lstStyle/>
        <a:p>
          <a:endParaRPr lang="en-US"/>
        </a:p>
      </dgm:t>
    </dgm:pt>
    <dgm:pt modelId="{3FC30B83-E4AF-4536-B08B-803F6B89FC83}">
      <dgm:prSet/>
      <dgm:spPr/>
      <dgm:t>
        <a:bodyPr/>
        <a:lstStyle/>
        <a:p>
          <a:r>
            <a:rPr lang="en-US"/>
            <a:t>The impact of loss</a:t>
          </a:r>
        </a:p>
      </dgm:t>
    </dgm:pt>
    <dgm:pt modelId="{241C6C58-E207-484B-972D-57FDF7540941}" type="parTrans" cxnId="{8860430A-D593-4E51-B936-1B24B621F907}">
      <dgm:prSet/>
      <dgm:spPr/>
      <dgm:t>
        <a:bodyPr/>
        <a:lstStyle/>
        <a:p>
          <a:endParaRPr lang="en-US"/>
        </a:p>
      </dgm:t>
    </dgm:pt>
    <dgm:pt modelId="{C194CC0A-CEEC-4353-BA09-ED8070E83F6D}" type="sibTrans" cxnId="{8860430A-D593-4E51-B936-1B24B621F907}">
      <dgm:prSet/>
      <dgm:spPr/>
      <dgm:t>
        <a:bodyPr/>
        <a:lstStyle/>
        <a:p>
          <a:endParaRPr lang="en-US"/>
        </a:p>
      </dgm:t>
    </dgm:pt>
    <dgm:pt modelId="{FC658001-549D-4CAD-9C05-E6D8F3FBC113}">
      <dgm:prSet/>
      <dgm:spPr/>
      <dgm:t>
        <a:bodyPr/>
        <a:lstStyle/>
        <a:p>
          <a:r>
            <a:rPr lang="en-US"/>
            <a:t>Consequences of inconsistent caregiving </a:t>
          </a:r>
        </a:p>
      </dgm:t>
    </dgm:pt>
    <dgm:pt modelId="{E49AC670-4972-47EA-8AB1-BA50C47779B1}" type="parTrans" cxnId="{B02C9207-42C0-4A6F-9131-88F4FF2215C7}">
      <dgm:prSet/>
      <dgm:spPr/>
      <dgm:t>
        <a:bodyPr/>
        <a:lstStyle/>
        <a:p>
          <a:endParaRPr lang="en-US"/>
        </a:p>
      </dgm:t>
    </dgm:pt>
    <dgm:pt modelId="{D839A9D4-CD30-4F5E-AF45-E330BACE0513}" type="sibTrans" cxnId="{B02C9207-42C0-4A6F-9131-88F4FF2215C7}">
      <dgm:prSet/>
      <dgm:spPr/>
      <dgm:t>
        <a:bodyPr/>
        <a:lstStyle/>
        <a:p>
          <a:endParaRPr lang="en-US"/>
        </a:p>
      </dgm:t>
    </dgm:pt>
    <dgm:pt modelId="{49D9B53F-165A-3143-BA8C-7A00A3BF8D8A}" type="pres">
      <dgm:prSet presAssocID="{04387D9E-475C-4650-843A-93457F48956F}" presName="vert0" presStyleCnt="0">
        <dgm:presLayoutVars>
          <dgm:dir/>
          <dgm:animOne val="branch"/>
          <dgm:animLvl val="lvl"/>
        </dgm:presLayoutVars>
      </dgm:prSet>
      <dgm:spPr/>
    </dgm:pt>
    <dgm:pt modelId="{E4524563-3C79-6B4E-946C-4CDFC1D3A903}" type="pres">
      <dgm:prSet presAssocID="{83C91069-0E6B-43E6-B068-F4E294A9108A}" presName="thickLine" presStyleLbl="alignNode1" presStyleIdx="0" presStyleCnt="1"/>
      <dgm:spPr/>
    </dgm:pt>
    <dgm:pt modelId="{AF70571F-279C-094E-898A-B4FA207F1565}" type="pres">
      <dgm:prSet presAssocID="{83C91069-0E6B-43E6-B068-F4E294A9108A}" presName="horz1" presStyleCnt="0"/>
      <dgm:spPr/>
    </dgm:pt>
    <dgm:pt modelId="{04A0829A-42D7-DB47-96D1-2DDBA43E2CB8}" type="pres">
      <dgm:prSet presAssocID="{83C91069-0E6B-43E6-B068-F4E294A9108A}" presName="tx1" presStyleLbl="revTx" presStyleIdx="0" presStyleCnt="4"/>
      <dgm:spPr/>
    </dgm:pt>
    <dgm:pt modelId="{21B2408C-4FC8-8F47-81F1-29DF3B892A40}" type="pres">
      <dgm:prSet presAssocID="{83C91069-0E6B-43E6-B068-F4E294A9108A}" presName="vert1" presStyleCnt="0"/>
      <dgm:spPr/>
    </dgm:pt>
    <dgm:pt modelId="{AB806905-8785-A642-B908-3550910EDA54}" type="pres">
      <dgm:prSet presAssocID="{7419EED7-90AE-4FFB-8E4F-091400E90D4E}" presName="vertSpace2a" presStyleCnt="0"/>
      <dgm:spPr/>
    </dgm:pt>
    <dgm:pt modelId="{E9D6D08B-48E2-EC4C-A636-6913712A8E90}" type="pres">
      <dgm:prSet presAssocID="{7419EED7-90AE-4FFB-8E4F-091400E90D4E}" presName="horz2" presStyleCnt="0"/>
      <dgm:spPr/>
    </dgm:pt>
    <dgm:pt modelId="{4CB30087-A19F-1F4F-ACD9-D139ADB85771}" type="pres">
      <dgm:prSet presAssocID="{7419EED7-90AE-4FFB-8E4F-091400E90D4E}" presName="horzSpace2" presStyleCnt="0"/>
      <dgm:spPr/>
    </dgm:pt>
    <dgm:pt modelId="{5359BFA2-6606-F847-9642-BCCCD7B29925}" type="pres">
      <dgm:prSet presAssocID="{7419EED7-90AE-4FFB-8E4F-091400E90D4E}" presName="tx2" presStyleLbl="revTx" presStyleIdx="1" presStyleCnt="4"/>
      <dgm:spPr/>
    </dgm:pt>
    <dgm:pt modelId="{94995AD5-5AF9-AF47-B867-0506AD4EE7D5}" type="pres">
      <dgm:prSet presAssocID="{7419EED7-90AE-4FFB-8E4F-091400E90D4E}" presName="vert2" presStyleCnt="0"/>
      <dgm:spPr/>
    </dgm:pt>
    <dgm:pt modelId="{1CC9067A-E091-B74C-8D92-D8B7B6C85BD8}" type="pres">
      <dgm:prSet presAssocID="{7419EED7-90AE-4FFB-8E4F-091400E90D4E}" presName="thinLine2b" presStyleLbl="callout" presStyleIdx="0" presStyleCnt="3"/>
      <dgm:spPr/>
    </dgm:pt>
    <dgm:pt modelId="{A73748FF-1D50-6144-8DA6-E1D93E778ADC}" type="pres">
      <dgm:prSet presAssocID="{7419EED7-90AE-4FFB-8E4F-091400E90D4E}" presName="vertSpace2b" presStyleCnt="0"/>
      <dgm:spPr/>
    </dgm:pt>
    <dgm:pt modelId="{5F5B70FE-F5E4-6D43-9C7A-D218E3D97430}" type="pres">
      <dgm:prSet presAssocID="{3FC30B83-E4AF-4536-B08B-803F6B89FC83}" presName="horz2" presStyleCnt="0"/>
      <dgm:spPr/>
    </dgm:pt>
    <dgm:pt modelId="{E6BE1334-E21A-1B4D-96A2-D43DDF20AE98}" type="pres">
      <dgm:prSet presAssocID="{3FC30B83-E4AF-4536-B08B-803F6B89FC83}" presName="horzSpace2" presStyleCnt="0"/>
      <dgm:spPr/>
    </dgm:pt>
    <dgm:pt modelId="{0D74EC21-79F5-5E47-B4EB-A66459519551}" type="pres">
      <dgm:prSet presAssocID="{3FC30B83-E4AF-4536-B08B-803F6B89FC83}" presName="tx2" presStyleLbl="revTx" presStyleIdx="2" presStyleCnt="4"/>
      <dgm:spPr/>
    </dgm:pt>
    <dgm:pt modelId="{DEFAE961-5CDF-1F4F-AE26-78E8D2289975}" type="pres">
      <dgm:prSet presAssocID="{3FC30B83-E4AF-4536-B08B-803F6B89FC83}" presName="vert2" presStyleCnt="0"/>
      <dgm:spPr/>
    </dgm:pt>
    <dgm:pt modelId="{18F2A6E8-00AA-F345-AF3D-FCDFA4E5AEBE}" type="pres">
      <dgm:prSet presAssocID="{3FC30B83-E4AF-4536-B08B-803F6B89FC83}" presName="thinLine2b" presStyleLbl="callout" presStyleIdx="1" presStyleCnt="3"/>
      <dgm:spPr/>
    </dgm:pt>
    <dgm:pt modelId="{A0E47AAA-A058-874B-BC82-85F97FAA332B}" type="pres">
      <dgm:prSet presAssocID="{3FC30B83-E4AF-4536-B08B-803F6B89FC83}" presName="vertSpace2b" presStyleCnt="0"/>
      <dgm:spPr/>
    </dgm:pt>
    <dgm:pt modelId="{358EA009-47A9-204A-BC1B-AE31E71431D7}" type="pres">
      <dgm:prSet presAssocID="{FC658001-549D-4CAD-9C05-E6D8F3FBC113}" presName="horz2" presStyleCnt="0"/>
      <dgm:spPr/>
    </dgm:pt>
    <dgm:pt modelId="{5CC9A1E9-26C5-C94C-B593-FF986E506BA0}" type="pres">
      <dgm:prSet presAssocID="{FC658001-549D-4CAD-9C05-E6D8F3FBC113}" presName="horzSpace2" presStyleCnt="0"/>
      <dgm:spPr/>
    </dgm:pt>
    <dgm:pt modelId="{76D529DA-3585-1345-AB24-61BC559BB686}" type="pres">
      <dgm:prSet presAssocID="{FC658001-549D-4CAD-9C05-E6D8F3FBC113}" presName="tx2" presStyleLbl="revTx" presStyleIdx="3" presStyleCnt="4"/>
      <dgm:spPr/>
    </dgm:pt>
    <dgm:pt modelId="{0E1194D4-1877-F74F-80BB-1EF80F33DA2F}" type="pres">
      <dgm:prSet presAssocID="{FC658001-549D-4CAD-9C05-E6D8F3FBC113}" presName="vert2" presStyleCnt="0"/>
      <dgm:spPr/>
    </dgm:pt>
    <dgm:pt modelId="{83609213-AA5D-ED45-BEC6-DDD1EB506FB0}" type="pres">
      <dgm:prSet presAssocID="{FC658001-549D-4CAD-9C05-E6D8F3FBC113}" presName="thinLine2b" presStyleLbl="callout" presStyleIdx="2" presStyleCnt="3"/>
      <dgm:spPr/>
    </dgm:pt>
    <dgm:pt modelId="{E829494C-9B45-9E40-A0C8-490BB0094D38}" type="pres">
      <dgm:prSet presAssocID="{FC658001-549D-4CAD-9C05-E6D8F3FBC113}" presName="vertSpace2b" presStyleCnt="0"/>
      <dgm:spPr/>
    </dgm:pt>
  </dgm:ptLst>
  <dgm:cxnLst>
    <dgm:cxn modelId="{B02C9207-42C0-4A6F-9131-88F4FF2215C7}" srcId="{83C91069-0E6B-43E6-B068-F4E294A9108A}" destId="{FC658001-549D-4CAD-9C05-E6D8F3FBC113}" srcOrd="2" destOrd="0" parTransId="{E49AC670-4972-47EA-8AB1-BA50C47779B1}" sibTransId="{D839A9D4-CD30-4F5E-AF45-E330BACE0513}"/>
    <dgm:cxn modelId="{8860430A-D593-4E51-B936-1B24B621F907}" srcId="{83C91069-0E6B-43E6-B068-F4E294A9108A}" destId="{3FC30B83-E4AF-4536-B08B-803F6B89FC83}" srcOrd="1" destOrd="0" parTransId="{241C6C58-E207-484B-972D-57FDF7540941}" sibTransId="{C194CC0A-CEEC-4353-BA09-ED8070E83F6D}"/>
    <dgm:cxn modelId="{921C442F-E28C-9E45-B0BF-E720AF3DAC59}" type="presOf" srcId="{7419EED7-90AE-4FFB-8E4F-091400E90D4E}" destId="{5359BFA2-6606-F847-9642-BCCCD7B29925}" srcOrd="0" destOrd="0" presId="urn:microsoft.com/office/officeart/2008/layout/LinedList"/>
    <dgm:cxn modelId="{49491534-E89A-4A26-8913-89785EDEC3AA}" srcId="{04387D9E-475C-4650-843A-93457F48956F}" destId="{83C91069-0E6B-43E6-B068-F4E294A9108A}" srcOrd="0" destOrd="0" parTransId="{DD0E33B8-7EE0-43F3-819E-E4E9EA776BCA}" sibTransId="{65A1D4E3-4D11-4F30-A4B9-103E811F11D6}"/>
    <dgm:cxn modelId="{AB451F3D-3E73-49F3-8B7E-3AD3911651A0}" srcId="{83C91069-0E6B-43E6-B068-F4E294A9108A}" destId="{7419EED7-90AE-4FFB-8E4F-091400E90D4E}" srcOrd="0" destOrd="0" parTransId="{1E063F42-0D34-4162-8881-055E4AB9459B}" sibTransId="{5D881BFC-A7A9-420D-BEFE-5CA6D50E48AB}"/>
    <dgm:cxn modelId="{2E7AF794-B745-7149-A3A2-4C4972E3EC2C}" type="presOf" srcId="{04387D9E-475C-4650-843A-93457F48956F}" destId="{49D9B53F-165A-3143-BA8C-7A00A3BF8D8A}" srcOrd="0" destOrd="0" presId="urn:microsoft.com/office/officeart/2008/layout/LinedList"/>
    <dgm:cxn modelId="{B47D0BA7-1494-EE40-B48F-839F7097AF04}" type="presOf" srcId="{3FC30B83-E4AF-4536-B08B-803F6B89FC83}" destId="{0D74EC21-79F5-5E47-B4EB-A66459519551}" srcOrd="0" destOrd="0" presId="urn:microsoft.com/office/officeart/2008/layout/LinedList"/>
    <dgm:cxn modelId="{28E94CFB-1916-FE46-922B-4FB8B641B3E3}" type="presOf" srcId="{83C91069-0E6B-43E6-B068-F4E294A9108A}" destId="{04A0829A-42D7-DB47-96D1-2DDBA43E2CB8}" srcOrd="0" destOrd="0" presId="urn:microsoft.com/office/officeart/2008/layout/LinedList"/>
    <dgm:cxn modelId="{9164A6FB-60CC-A541-B991-F700190CF7FF}" type="presOf" srcId="{FC658001-549D-4CAD-9C05-E6D8F3FBC113}" destId="{76D529DA-3585-1345-AB24-61BC559BB686}" srcOrd="0" destOrd="0" presId="urn:microsoft.com/office/officeart/2008/layout/LinedList"/>
    <dgm:cxn modelId="{54D849D1-D152-6A4B-8612-1E0839A7F3FF}" type="presParOf" srcId="{49D9B53F-165A-3143-BA8C-7A00A3BF8D8A}" destId="{E4524563-3C79-6B4E-946C-4CDFC1D3A903}" srcOrd="0" destOrd="0" presId="urn:microsoft.com/office/officeart/2008/layout/LinedList"/>
    <dgm:cxn modelId="{3707EDBF-4135-3F46-A258-024D2EAE19C7}" type="presParOf" srcId="{49D9B53F-165A-3143-BA8C-7A00A3BF8D8A}" destId="{AF70571F-279C-094E-898A-B4FA207F1565}" srcOrd="1" destOrd="0" presId="urn:microsoft.com/office/officeart/2008/layout/LinedList"/>
    <dgm:cxn modelId="{7A1BDAE5-819B-BF48-9EEF-6FCD36F531EE}" type="presParOf" srcId="{AF70571F-279C-094E-898A-B4FA207F1565}" destId="{04A0829A-42D7-DB47-96D1-2DDBA43E2CB8}" srcOrd="0" destOrd="0" presId="urn:microsoft.com/office/officeart/2008/layout/LinedList"/>
    <dgm:cxn modelId="{8FE43770-20F7-AF4C-BB80-65567D514B8E}" type="presParOf" srcId="{AF70571F-279C-094E-898A-B4FA207F1565}" destId="{21B2408C-4FC8-8F47-81F1-29DF3B892A40}" srcOrd="1" destOrd="0" presId="urn:microsoft.com/office/officeart/2008/layout/LinedList"/>
    <dgm:cxn modelId="{59B2C1C1-7FD2-354D-9BDE-9B80D78EA7F5}" type="presParOf" srcId="{21B2408C-4FC8-8F47-81F1-29DF3B892A40}" destId="{AB806905-8785-A642-B908-3550910EDA54}" srcOrd="0" destOrd="0" presId="urn:microsoft.com/office/officeart/2008/layout/LinedList"/>
    <dgm:cxn modelId="{16B36998-08D7-AB4E-9C70-F458CC104972}" type="presParOf" srcId="{21B2408C-4FC8-8F47-81F1-29DF3B892A40}" destId="{E9D6D08B-48E2-EC4C-A636-6913712A8E90}" srcOrd="1" destOrd="0" presId="urn:microsoft.com/office/officeart/2008/layout/LinedList"/>
    <dgm:cxn modelId="{87601818-8237-C842-A407-198B716D391A}" type="presParOf" srcId="{E9D6D08B-48E2-EC4C-A636-6913712A8E90}" destId="{4CB30087-A19F-1F4F-ACD9-D139ADB85771}" srcOrd="0" destOrd="0" presId="urn:microsoft.com/office/officeart/2008/layout/LinedList"/>
    <dgm:cxn modelId="{E0A789EC-D7F1-4E41-B486-D4D2D0F51304}" type="presParOf" srcId="{E9D6D08B-48E2-EC4C-A636-6913712A8E90}" destId="{5359BFA2-6606-F847-9642-BCCCD7B29925}" srcOrd="1" destOrd="0" presId="urn:microsoft.com/office/officeart/2008/layout/LinedList"/>
    <dgm:cxn modelId="{DEB42418-E366-2047-83DB-4AD1E6E83C5B}" type="presParOf" srcId="{E9D6D08B-48E2-EC4C-A636-6913712A8E90}" destId="{94995AD5-5AF9-AF47-B867-0506AD4EE7D5}" srcOrd="2" destOrd="0" presId="urn:microsoft.com/office/officeart/2008/layout/LinedList"/>
    <dgm:cxn modelId="{C9307CAE-2F58-BA46-A697-CF444EC0856B}" type="presParOf" srcId="{21B2408C-4FC8-8F47-81F1-29DF3B892A40}" destId="{1CC9067A-E091-B74C-8D92-D8B7B6C85BD8}" srcOrd="2" destOrd="0" presId="urn:microsoft.com/office/officeart/2008/layout/LinedList"/>
    <dgm:cxn modelId="{868734A2-E01C-514B-A0C3-E74F762F5DF8}" type="presParOf" srcId="{21B2408C-4FC8-8F47-81F1-29DF3B892A40}" destId="{A73748FF-1D50-6144-8DA6-E1D93E778ADC}" srcOrd="3" destOrd="0" presId="urn:microsoft.com/office/officeart/2008/layout/LinedList"/>
    <dgm:cxn modelId="{3138E1BC-14B7-A549-A855-E2ADF50D0739}" type="presParOf" srcId="{21B2408C-4FC8-8F47-81F1-29DF3B892A40}" destId="{5F5B70FE-F5E4-6D43-9C7A-D218E3D97430}" srcOrd="4" destOrd="0" presId="urn:microsoft.com/office/officeart/2008/layout/LinedList"/>
    <dgm:cxn modelId="{D50B9E28-D806-2E41-B151-7BE0A1C41632}" type="presParOf" srcId="{5F5B70FE-F5E4-6D43-9C7A-D218E3D97430}" destId="{E6BE1334-E21A-1B4D-96A2-D43DDF20AE98}" srcOrd="0" destOrd="0" presId="urn:microsoft.com/office/officeart/2008/layout/LinedList"/>
    <dgm:cxn modelId="{E686978F-483F-BD45-B2FD-BB6DEFC1E588}" type="presParOf" srcId="{5F5B70FE-F5E4-6D43-9C7A-D218E3D97430}" destId="{0D74EC21-79F5-5E47-B4EB-A66459519551}" srcOrd="1" destOrd="0" presId="urn:microsoft.com/office/officeart/2008/layout/LinedList"/>
    <dgm:cxn modelId="{B7C33D91-2B35-9B46-A82B-6CA5488450B5}" type="presParOf" srcId="{5F5B70FE-F5E4-6D43-9C7A-D218E3D97430}" destId="{DEFAE961-5CDF-1F4F-AE26-78E8D2289975}" srcOrd="2" destOrd="0" presId="urn:microsoft.com/office/officeart/2008/layout/LinedList"/>
    <dgm:cxn modelId="{77AF156F-B2D2-F546-A207-E2EF30E23AF7}" type="presParOf" srcId="{21B2408C-4FC8-8F47-81F1-29DF3B892A40}" destId="{18F2A6E8-00AA-F345-AF3D-FCDFA4E5AEBE}" srcOrd="5" destOrd="0" presId="urn:microsoft.com/office/officeart/2008/layout/LinedList"/>
    <dgm:cxn modelId="{ED7EB8E4-5895-5340-BE1D-32B96A6763A2}" type="presParOf" srcId="{21B2408C-4FC8-8F47-81F1-29DF3B892A40}" destId="{A0E47AAA-A058-874B-BC82-85F97FAA332B}" srcOrd="6" destOrd="0" presId="urn:microsoft.com/office/officeart/2008/layout/LinedList"/>
    <dgm:cxn modelId="{1E38CA9C-C052-D64D-B8D0-5840397D4276}" type="presParOf" srcId="{21B2408C-4FC8-8F47-81F1-29DF3B892A40}" destId="{358EA009-47A9-204A-BC1B-AE31E71431D7}" srcOrd="7" destOrd="0" presId="urn:microsoft.com/office/officeart/2008/layout/LinedList"/>
    <dgm:cxn modelId="{E04D5208-AC94-4049-A7F5-416A0FF399A2}" type="presParOf" srcId="{358EA009-47A9-204A-BC1B-AE31E71431D7}" destId="{5CC9A1E9-26C5-C94C-B593-FF986E506BA0}" srcOrd="0" destOrd="0" presId="urn:microsoft.com/office/officeart/2008/layout/LinedList"/>
    <dgm:cxn modelId="{E10622AF-C118-024F-9F50-A80738762979}" type="presParOf" srcId="{358EA009-47A9-204A-BC1B-AE31E71431D7}" destId="{76D529DA-3585-1345-AB24-61BC559BB686}" srcOrd="1" destOrd="0" presId="urn:microsoft.com/office/officeart/2008/layout/LinedList"/>
    <dgm:cxn modelId="{FD75BBFA-089A-ED44-9E6E-0AD104F9E850}" type="presParOf" srcId="{358EA009-47A9-204A-BC1B-AE31E71431D7}" destId="{0E1194D4-1877-F74F-80BB-1EF80F33DA2F}" srcOrd="2" destOrd="0" presId="urn:microsoft.com/office/officeart/2008/layout/LinedList"/>
    <dgm:cxn modelId="{A331B642-05E6-C54F-BE84-D747F43E2C53}" type="presParOf" srcId="{21B2408C-4FC8-8F47-81F1-29DF3B892A40}" destId="{83609213-AA5D-ED45-BEC6-DDD1EB506FB0}" srcOrd="8" destOrd="0" presId="urn:microsoft.com/office/officeart/2008/layout/LinedList"/>
    <dgm:cxn modelId="{1AD2D377-9986-8946-9A60-A3D75AA33573}" type="presParOf" srcId="{21B2408C-4FC8-8F47-81F1-29DF3B892A40}" destId="{E829494C-9B45-9E40-A0C8-490BB0094D38}" srcOrd="9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93DF44-9825-DC45-8656-EDE9B9B2C5F4}">
      <dsp:nvSpPr>
        <dsp:cNvPr id="0" name=""/>
        <dsp:cNvSpPr/>
      </dsp:nvSpPr>
      <dsp:spPr>
        <a:xfrm>
          <a:off x="0" y="2124"/>
          <a:ext cx="105156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0DD0EB-D702-3444-977E-FC18409656F8}">
      <dsp:nvSpPr>
        <dsp:cNvPr id="0" name=""/>
        <dsp:cNvSpPr/>
      </dsp:nvSpPr>
      <dsp:spPr>
        <a:xfrm>
          <a:off x="0" y="212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Loss of her father – attachment disruption (Bowlby, 1980)</a:t>
          </a:r>
        </a:p>
      </dsp:txBody>
      <dsp:txXfrm>
        <a:off x="0" y="2124"/>
        <a:ext cx="10515600" cy="1449029"/>
      </dsp:txXfrm>
    </dsp:sp>
    <dsp:sp modelId="{1B831C8F-E849-C840-BA95-F238302AE2CA}">
      <dsp:nvSpPr>
        <dsp:cNvPr id="0" name=""/>
        <dsp:cNvSpPr/>
      </dsp:nvSpPr>
      <dsp:spPr>
        <a:xfrm>
          <a:off x="0" y="1451154"/>
          <a:ext cx="10515600" cy="0"/>
        </a:xfrm>
        <a:prstGeom prst="line">
          <a:avLst/>
        </a:prstGeom>
        <a:solidFill>
          <a:schemeClr val="accent2">
            <a:hueOff val="3221806"/>
            <a:satOff val="-9246"/>
            <a:lumOff val="-14805"/>
            <a:alphaOff val="0"/>
          </a:schemeClr>
        </a:solidFill>
        <a:ln w="19050" cap="flat" cmpd="sng" algn="ctr">
          <a:solidFill>
            <a:schemeClr val="accent2">
              <a:hueOff val="3221806"/>
              <a:satOff val="-9246"/>
              <a:lumOff val="-1480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8ADAE2-9CAC-5941-B166-9AF23383E5BD}">
      <dsp:nvSpPr>
        <dsp:cNvPr id="0" name=""/>
        <dsp:cNvSpPr/>
      </dsp:nvSpPr>
      <dsp:spPr>
        <a:xfrm>
          <a:off x="0" y="1451154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Parentification and role reversal</a:t>
          </a:r>
        </a:p>
      </dsp:txBody>
      <dsp:txXfrm>
        <a:off x="0" y="1451154"/>
        <a:ext cx="10515600" cy="1449029"/>
      </dsp:txXfrm>
    </dsp:sp>
    <dsp:sp modelId="{2A75F08E-FA1A-AC40-A5B2-811EDE8A7FE1}">
      <dsp:nvSpPr>
        <dsp:cNvPr id="0" name=""/>
        <dsp:cNvSpPr/>
      </dsp:nvSpPr>
      <dsp:spPr>
        <a:xfrm>
          <a:off x="0" y="2900183"/>
          <a:ext cx="10515600" cy="0"/>
        </a:xfrm>
        <a:prstGeom prst="line">
          <a:avLst/>
        </a:prstGeom>
        <a:solidFill>
          <a:schemeClr val="accent2">
            <a:hueOff val="6443612"/>
            <a:satOff val="-18493"/>
            <a:lumOff val="-29609"/>
            <a:alphaOff val="0"/>
          </a:schemeClr>
        </a:solidFill>
        <a:ln w="19050" cap="flat" cmpd="sng" algn="ctr">
          <a:solidFill>
            <a:schemeClr val="accent2">
              <a:hueOff val="6443612"/>
              <a:satOff val="-18493"/>
              <a:lumOff val="-2960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4E034F-E59D-8E47-8BC6-25DDCA88C768}">
      <dsp:nvSpPr>
        <dsp:cNvPr id="0" name=""/>
        <dsp:cNvSpPr/>
      </dsp:nvSpPr>
      <dsp:spPr>
        <a:xfrm>
          <a:off x="0" y="2900183"/>
          <a:ext cx="10515600" cy="144902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/>
            <a:t>Impact of the mother’s low mood and cognitive difficulties </a:t>
          </a:r>
        </a:p>
      </dsp:txBody>
      <dsp:txXfrm>
        <a:off x="0" y="2900183"/>
        <a:ext cx="10515600" cy="144902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524563-3C79-6B4E-946C-4CDFC1D3A903}">
      <dsp:nvSpPr>
        <dsp:cNvPr id="0" name=""/>
        <dsp:cNvSpPr/>
      </dsp:nvSpPr>
      <dsp:spPr>
        <a:xfrm>
          <a:off x="0" y="0"/>
          <a:ext cx="1051560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A0829A-42D7-DB47-96D1-2DDBA43E2CB8}">
      <dsp:nvSpPr>
        <dsp:cNvPr id="0" name=""/>
        <dsp:cNvSpPr/>
      </dsp:nvSpPr>
      <dsp:spPr>
        <a:xfrm>
          <a:off x="0" y="0"/>
          <a:ext cx="2103120" cy="435133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9540" tIns="129540" rIns="129540" bIns="129540" numCol="1" spcCol="1270" anchor="t" anchorCtr="0">
          <a:noAutofit/>
        </a:bodyPr>
        <a:lstStyle/>
        <a:p>
          <a:pPr marL="0" lvl="0" indent="0" algn="l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400" kern="1200"/>
            <a:t>Bowlby’s theory is very useful for Jenny's situation as it highlights </a:t>
          </a:r>
        </a:p>
      </dsp:txBody>
      <dsp:txXfrm>
        <a:off x="0" y="0"/>
        <a:ext cx="2103120" cy="4351338"/>
      </dsp:txXfrm>
    </dsp:sp>
    <dsp:sp modelId="{5359BFA2-6606-F847-9642-BCCCD7B29925}">
      <dsp:nvSpPr>
        <dsp:cNvPr id="0" name=""/>
        <dsp:cNvSpPr/>
      </dsp:nvSpPr>
      <dsp:spPr>
        <a:xfrm>
          <a:off x="2260854" y="67989"/>
          <a:ext cx="8254746" cy="1359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The importance of early relationship</a:t>
          </a:r>
        </a:p>
      </dsp:txBody>
      <dsp:txXfrm>
        <a:off x="2260854" y="67989"/>
        <a:ext cx="8254746" cy="1359793"/>
      </dsp:txXfrm>
    </dsp:sp>
    <dsp:sp modelId="{1CC9067A-E091-B74C-8D92-D8B7B6C85BD8}">
      <dsp:nvSpPr>
        <dsp:cNvPr id="0" name=""/>
        <dsp:cNvSpPr/>
      </dsp:nvSpPr>
      <dsp:spPr>
        <a:xfrm>
          <a:off x="2103120" y="1427782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74EC21-79F5-5E47-B4EB-A66459519551}">
      <dsp:nvSpPr>
        <dsp:cNvPr id="0" name=""/>
        <dsp:cNvSpPr/>
      </dsp:nvSpPr>
      <dsp:spPr>
        <a:xfrm>
          <a:off x="2260854" y="1495772"/>
          <a:ext cx="8254746" cy="1359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The impact of loss</a:t>
          </a:r>
        </a:p>
      </dsp:txBody>
      <dsp:txXfrm>
        <a:off x="2260854" y="1495772"/>
        <a:ext cx="8254746" cy="1359793"/>
      </dsp:txXfrm>
    </dsp:sp>
    <dsp:sp modelId="{18F2A6E8-00AA-F345-AF3D-FCDFA4E5AEBE}">
      <dsp:nvSpPr>
        <dsp:cNvPr id="0" name=""/>
        <dsp:cNvSpPr/>
      </dsp:nvSpPr>
      <dsp:spPr>
        <a:xfrm>
          <a:off x="2103120" y="2855565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D529DA-3585-1345-AB24-61BC559BB686}">
      <dsp:nvSpPr>
        <dsp:cNvPr id="0" name=""/>
        <dsp:cNvSpPr/>
      </dsp:nvSpPr>
      <dsp:spPr>
        <a:xfrm>
          <a:off x="2260854" y="2923555"/>
          <a:ext cx="8254746" cy="13597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Consequences of inconsistent caregiving </a:t>
          </a:r>
        </a:p>
      </dsp:txBody>
      <dsp:txXfrm>
        <a:off x="2260854" y="2923555"/>
        <a:ext cx="8254746" cy="1359793"/>
      </dsp:txXfrm>
    </dsp:sp>
    <dsp:sp modelId="{83609213-AA5D-ED45-BEC6-DDD1EB506FB0}">
      <dsp:nvSpPr>
        <dsp:cNvPr id="0" name=""/>
        <dsp:cNvSpPr/>
      </dsp:nvSpPr>
      <dsp:spPr>
        <a:xfrm>
          <a:off x="2103120" y="4283348"/>
          <a:ext cx="8412480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tint val="5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281FF-8460-4B2A-C015-6430798419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82B8842-166F-D269-6678-32010B3C18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847E0-9E3D-7D20-AE95-CDF8B12ABB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734BA-BE28-3B43-9EDB-71B7B91C92F3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C4758-C188-0D92-80D7-9A02934728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57F456-581C-9A49-DBCB-15121F302F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C20C-15E0-2648-B6C7-FA5074745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1440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3D6DCC-40B2-3258-49B2-3C5CEF240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CF5308-A555-CE77-D945-55B0D311C7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2D973A-A56F-840D-1E93-FC66A4F6C9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734BA-BE28-3B43-9EDB-71B7B91C92F3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73E641-9924-6E5D-788D-75C0B8E15D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42A9E8-21A4-7B9E-64BA-C5092484C3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C20C-15E0-2648-B6C7-FA5074745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8715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DBD552-D44A-0E6A-EE70-6E529378B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964989-4DC6-3C87-BE56-BBE147E0F3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09E33-F0C4-250C-FF47-5429C908F5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734BA-BE28-3B43-9EDB-71B7B91C92F3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72A404-7CB7-7FAF-0719-64CA813257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10B70A-52B3-5FF6-48B2-9EECF9540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C20C-15E0-2648-B6C7-FA5074745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7367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58B764-5ACE-F8F3-526B-59BD28E7BE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5C4802-D1BF-00A1-F83D-27711DB29E1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F19157-93BC-0B57-F375-2715549C21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DAB9F5-0FA8-55F4-CE3D-F0D18062A4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734BA-BE28-3B43-9EDB-71B7B91C92F3}" type="datetimeFigureOut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9850CCF-A6AA-4EEA-9B05-4EA10FFDF3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09EE83-D956-E489-B17A-6227250987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C20C-15E0-2648-B6C7-FA5074745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6310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F7998-1DA2-6C38-3EE3-45AE8D377E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E3A40-7798-B0BC-9531-094654504B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7AFE435-D34A-4860-35D6-442FA1BD435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243D867-38EE-A3D3-A990-7CE2A85A01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1209A7-216D-E4E5-00A0-9AAD0728E2D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DB27A4-002E-1431-8B09-84B2B4FEA4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734BA-BE28-3B43-9EDB-71B7B91C92F3}" type="datetimeFigureOut">
              <a:rPr lang="en-US" smtClean="0"/>
              <a:t>2/14/26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012203-322C-E6BA-BD8F-25458F95D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FAB78E-07FD-5A9E-A9CB-A5F9004594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C20C-15E0-2648-B6C7-FA5074745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27339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1FABB3-1852-097E-E568-82F654D56A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B4F27A-9EED-A166-D9FC-88B492AE68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734BA-BE28-3B43-9EDB-71B7B91C92F3}" type="datetimeFigureOut">
              <a:rPr lang="en-US" smtClean="0"/>
              <a:t>2/14/26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2F52616-A064-8B0B-C89F-A6ED0E9D5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B36001F-8646-60E5-159D-824E051081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C20C-15E0-2648-B6C7-FA5074745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4574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BEE71D-960D-AAC3-57F3-D745E0DD0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734BA-BE28-3B43-9EDB-71B7B91C92F3}" type="datetimeFigureOut">
              <a:rPr lang="en-US" smtClean="0"/>
              <a:t>2/14/26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A92C0E9-CF83-1AEC-DFC6-A0D0B55BA7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936651-F9E6-C64B-0FA4-4F76DD0D3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C20C-15E0-2648-B6C7-FA5074745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26991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84DCC5-161C-15A4-C46F-F1D5117046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B26AF9-256F-5760-C75B-F3266ABA0A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D30BB7-ACCD-AFF0-925C-36E2E2BC09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E3FEA7-367F-82FF-39C8-CE2A965BED5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734BA-BE28-3B43-9EDB-71B7B91C92F3}" type="datetimeFigureOut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76E518-BD4C-6873-9B27-F453A62E90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CA03734-1C3C-D2FA-6371-C06FFCB545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C20C-15E0-2648-B6C7-FA5074745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9684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6EE0AE-0D67-A0C4-8FBE-A2FED693FD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ECEDDB3-4C73-FA52-8FC8-4A82DB5FDF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7F07208-FE98-1CB7-2448-E6161D740CB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5B6C16-A22F-5D3C-C989-E2E5C95919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734BA-BE28-3B43-9EDB-71B7B91C92F3}" type="datetimeFigureOut">
              <a:rPr lang="en-US" smtClean="0"/>
              <a:t>2/14/26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516CB83-1ECF-0EA3-73AF-3D49FA6489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A94010-52C1-FC51-7FFE-C26A08A2D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C20C-15E0-2648-B6C7-FA5074745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82909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EF3FA-B348-5BFD-B54D-E309FA7952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7545C1-A8FA-B544-A7FC-0F8AD56A3B3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6EB386-A269-7AD8-0284-BD0F2AFF01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734BA-BE28-3B43-9EDB-71B7B91C92F3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48A75-C439-ECA1-2999-F853CCF036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57A01D-87CF-5D18-7508-FB83E9598B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C20C-15E0-2648-B6C7-FA5074745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82993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7010A7-71EF-650C-C9CF-5FC62E2BE54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E31B344-91B0-6503-61F9-CE65DEC311A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D5E6A9-8982-56C0-0C14-FE8AE091F0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C734BA-BE28-3B43-9EDB-71B7B91C92F3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0635B8-81BF-8979-A7CC-2CF846FDF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BF86E8-32BC-BFFF-43CE-E94D0022C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7FBC20C-15E0-2648-B6C7-FA5074745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45689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B3AC11-A01A-E0E9-379C-7A6D4697E7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FD8BC7-991D-3458-CB62-0EBFC19D23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260B8D-8BB5-466C-05D1-E8EB029CE91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3C734BA-BE28-3B43-9EDB-71B7B91C92F3}" type="datetimeFigureOut">
              <a:rPr lang="en-US" smtClean="0"/>
              <a:t>2/14/26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92D6DB-D448-CD51-3BA6-7C323EACC6A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903EA4-9A55-A0E8-D1CD-8EA44AE0A8C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7FBC20C-15E0-2648-B6C7-FA5074745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2994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hutterstock.com/search/attachment-parents?image_type=illustration&amp;dd_referrer=https%3A%2F%2Fwww.google.com%2F" TargetMode="External"/><Relationship Id="rId2" Type="http://schemas.openxmlformats.org/officeDocument/2006/relationships/hyperlink" Target="https://clipart-library.com/clipart/attachment-cliparts-16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artoon of a child standing in front of a house&#10;&#10;Description automatically generated">
            <a:extLst>
              <a:ext uri="{FF2B5EF4-FFF2-40B4-BE49-F238E27FC236}">
                <a16:creationId xmlns:a16="http://schemas.microsoft.com/office/drawing/2014/main" id="{BCA51EC6-A1B4-7884-5F24-6AA1FB8158D7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5438" b="38312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A8E61D-0B81-EBA9-B344-96F619772E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5200" y="965200"/>
            <a:ext cx="10261600" cy="3564869"/>
          </a:xfrm>
        </p:spPr>
        <p:txBody>
          <a:bodyPr>
            <a:normAutofit/>
          </a:bodyPr>
          <a:lstStyle/>
          <a:p>
            <a:pPr algn="l"/>
            <a:r>
              <a:rPr lang="en-US" sz="11500" dirty="0">
                <a:ln w="22225">
                  <a:solidFill>
                    <a:schemeClr val="tx1"/>
                  </a:solidFill>
                  <a:miter lim="800000"/>
                </a:ln>
                <a:noFill/>
              </a:rPr>
              <a:t>CASE STUDY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72353C4-0E7D-7ED0-A37B-31B6E62E25E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5200" y="4572002"/>
            <a:ext cx="10261600" cy="1202995"/>
          </a:xfrm>
        </p:spPr>
        <p:txBody>
          <a:bodyPr>
            <a:normAutofit/>
          </a:bodyPr>
          <a:lstStyle/>
          <a:p>
            <a:pPr algn="l"/>
            <a:r>
              <a:rPr lang="en-US" sz="3200" dirty="0"/>
              <a:t>JENNY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ECA3709-0C9A-F2C1-E2AF-8D751DE1F23A}"/>
              </a:ext>
            </a:extLst>
          </p:cNvPr>
          <p:cNvSpPr txBox="1"/>
          <p:nvPr/>
        </p:nvSpPr>
        <p:spPr>
          <a:xfrm>
            <a:off x="9395791" y="5950226"/>
            <a:ext cx="1817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 err="1"/>
              <a:t>Pixella</a:t>
            </a:r>
            <a:r>
              <a:rPr lang="en-US" dirty="0"/>
              <a:t> AI (2026).</a:t>
            </a:r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854449-07F4-968D-15F1-7EAD14144113}"/>
              </a:ext>
            </a:extLst>
          </p:cNvPr>
          <p:cNvSpPr txBox="1"/>
          <p:nvPr/>
        </p:nvSpPr>
        <p:spPr>
          <a:xfrm>
            <a:off x="7658100" y="538442"/>
            <a:ext cx="4533879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Psychology</a:t>
            </a:r>
            <a:r>
              <a:rPr lang="en-US" sz="1800" b="1" spc="-3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in</a:t>
            </a:r>
            <a:r>
              <a:rPr lang="en-US" sz="1800" b="1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Health</a:t>
            </a:r>
            <a:r>
              <a:rPr lang="en-US" sz="1800" b="1" spc="-15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and</a:t>
            </a:r>
            <a:r>
              <a:rPr lang="en-US" sz="1800" b="1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</a:t>
            </a:r>
            <a:r>
              <a:rPr lang="en-US" sz="1800" b="1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Social</a:t>
            </a:r>
            <a:r>
              <a:rPr lang="en-US" sz="1800" b="1" spc="-2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 Care</a:t>
            </a:r>
            <a:endParaRPr lang="en-US" sz="1800" b="1" spc="-10" dirty="0">
              <a:effectLst/>
              <a:latin typeface="Arial" panose="020B0604020202020204" pitchFamily="34" charset="0"/>
              <a:ea typeface="Arial" panose="020B0604020202020204" pitchFamily="34" charset="0"/>
            </a:endParaRPr>
          </a:p>
          <a:p>
            <a:r>
              <a:rPr lang="en-US" sz="1800" b="1" spc="-10" dirty="0">
                <a:effectLst/>
                <a:latin typeface="Arial" panose="020B0604020202020204" pitchFamily="34" charset="0"/>
                <a:ea typeface="Arial" panose="020B0604020202020204" pitchFamily="34" charset="0"/>
              </a:rPr>
              <a:t>LCHS4010</a:t>
            </a:r>
          </a:p>
          <a:p>
            <a:r>
              <a:rPr lang="en-US" b="1" spc="-10" dirty="0">
                <a:latin typeface="Arial" panose="020B0604020202020204" pitchFamily="34" charset="0"/>
              </a:rPr>
              <a:t>Phillis Annan</a:t>
            </a:r>
          </a:p>
          <a:p>
            <a:r>
              <a:rPr lang="en-US" b="1" spc="-10" dirty="0">
                <a:latin typeface="Arial" panose="020B0604020202020204" pitchFamily="34" charset="0"/>
              </a:rPr>
              <a:t>2114426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83122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9AA72BD9-2C5A-4EDC-931F-5AA08EACA0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cartoon of a nurse and an old person in a wheelchair&#10;&#10;Description automatically generated">
            <a:extLst>
              <a:ext uri="{FF2B5EF4-FFF2-40B4-BE49-F238E27FC236}">
                <a16:creationId xmlns:a16="http://schemas.microsoft.com/office/drawing/2014/main" id="{6B82D388-5CEC-4B85-ED90-8552F56482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4592" r="9090" b="23494"/>
          <a:stretch>
            <a:fillRect/>
          </a:stretch>
        </p:blipFill>
        <p:spPr>
          <a:xfrm>
            <a:off x="3522468" y="10"/>
            <a:ext cx="8669532" cy="6857990"/>
          </a:xfrm>
          <a:prstGeom prst="rect">
            <a:avLst/>
          </a:prstGeom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DD3981AC-7B61-4947-BCF3-F7AA7FA385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9756601" cy="6858000"/>
          </a:xfrm>
          <a:prstGeom prst="rect">
            <a:avLst/>
          </a:prstGeom>
          <a:gradFill>
            <a:gsLst>
              <a:gs pos="58000">
                <a:schemeClr val="tx1"/>
              </a:gs>
              <a:gs pos="35000">
                <a:schemeClr val="tx1">
                  <a:alpha val="78000"/>
                </a:schemeClr>
              </a:gs>
              <a:gs pos="19000">
                <a:schemeClr val="tx1">
                  <a:alpha val="38000"/>
                </a:schemeClr>
              </a:gs>
              <a:gs pos="0">
                <a:schemeClr val="tx1">
                  <a:alpha val="0"/>
                </a:schemeClr>
              </a:gs>
              <a:gs pos="100000">
                <a:schemeClr val="tx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44A0EA-B06D-0650-8DF0-2CE1FC62A1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094" y="1161288"/>
            <a:ext cx="3438144" cy="1124712"/>
          </a:xfrm>
        </p:spPr>
        <p:txBody>
          <a:bodyPr anchor="b">
            <a:normAutofit/>
          </a:bodyPr>
          <a:lstStyle/>
          <a:p>
            <a:r>
              <a:rPr lang="en-US" sz="2800">
                <a:ln w="22225">
                  <a:solidFill>
                    <a:srgbClr val="FFFFFF"/>
                  </a:solidFill>
                </a:ln>
                <a:solidFill>
                  <a:schemeClr val="bg1"/>
                </a:solidFill>
              </a:rPr>
              <a:t>WHO IS JENNY?</a:t>
            </a: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55D4142C-5077-457F-A6AD-3FECFDB396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62559" y="605790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7A5F0580-5EE9-419F-96EE-B6529EF6E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8244" y="2443480"/>
            <a:ext cx="3300984" cy="9144"/>
          </a:xfrm>
          <a:prstGeom prst="rect">
            <a:avLst/>
          </a:prstGeom>
          <a:solidFill>
            <a:schemeClr val="tx1"/>
          </a:solidFill>
          <a:ln w="3175">
            <a:solidFill>
              <a:schemeClr val="bg1"/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8D609-DFBA-1DB6-7A70-2A7967B6A5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1094" y="2718054"/>
            <a:ext cx="3438906" cy="3207258"/>
          </a:xfrm>
        </p:spPr>
        <p:txBody>
          <a:bodyPr anchor="t">
            <a:normAutofit/>
          </a:bodyPr>
          <a:lstStyle/>
          <a:p>
            <a:r>
              <a:rPr lang="en-US" sz="1700">
                <a:solidFill>
                  <a:schemeClr val="bg1"/>
                </a:solidFill>
              </a:rPr>
              <a:t>16 year old teenager</a:t>
            </a:r>
          </a:p>
          <a:p>
            <a:r>
              <a:rPr lang="en-US" sz="1700">
                <a:solidFill>
                  <a:schemeClr val="bg1"/>
                </a:solidFill>
              </a:rPr>
              <a:t>Caregiver for mum past 5 years </a:t>
            </a:r>
          </a:p>
          <a:p>
            <a:r>
              <a:rPr lang="en-US" sz="1700">
                <a:solidFill>
                  <a:schemeClr val="bg1"/>
                </a:solidFill>
              </a:rPr>
              <a:t>Responsible for the mother's emotional and physical well-being</a:t>
            </a:r>
          </a:p>
          <a:p>
            <a:pPr marL="0" indent="0">
              <a:buNone/>
            </a:pPr>
            <a:endParaRPr lang="en-US" sz="170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656CCF5-2189-6507-8285-0575AFF3A020}"/>
              </a:ext>
            </a:extLst>
          </p:cNvPr>
          <p:cNvSpPr txBox="1"/>
          <p:nvPr/>
        </p:nvSpPr>
        <p:spPr>
          <a:xfrm>
            <a:off x="838201" y="6056243"/>
            <a:ext cx="13500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la AI (2026).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EF07B6A-06EE-42B7-A771-2BA9150ABE78}"/>
              </a:ext>
            </a:extLst>
          </p:cNvPr>
          <p:cNvSpPr txBox="1"/>
          <p:nvPr/>
        </p:nvSpPr>
        <p:spPr>
          <a:xfrm>
            <a:off x="9756603" y="5925312"/>
            <a:ext cx="18833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</a:t>
            </a:r>
            <a:r>
              <a:rPr lang="en-US" dirty="0" err="1"/>
              <a:t>Pixella</a:t>
            </a:r>
            <a:r>
              <a:rPr lang="en-US" dirty="0"/>
              <a:t> AI, 2026).</a:t>
            </a:r>
          </a:p>
        </p:txBody>
      </p:sp>
    </p:spTree>
    <p:extLst>
      <p:ext uri="{BB962C8B-B14F-4D97-AF65-F5344CB8AC3E}">
        <p14:creationId xmlns:p14="http://schemas.microsoft.com/office/powerpoint/2010/main" val="36416503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artoon of a person in a wheelchair&#10;&#10;Description automatically generated">
            <a:extLst>
              <a:ext uri="{FF2B5EF4-FFF2-40B4-BE49-F238E27FC236}">
                <a16:creationId xmlns:a16="http://schemas.microsoft.com/office/drawing/2014/main" id="{E1827C7F-2921-8714-1C2D-0CCC10CF8B1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9077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DF16BD-43F8-1A6F-59ED-B6A35F1CA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JENNY’S MOTHER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CD7A81-2ABB-78CE-AE86-1E1BED23C1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 dirty="0"/>
              <a:t>Has mobility issues </a:t>
            </a:r>
          </a:p>
          <a:p>
            <a:r>
              <a:rPr lang="en-US" sz="2000" dirty="0"/>
              <a:t>Memory loss </a:t>
            </a:r>
          </a:p>
          <a:p>
            <a:r>
              <a:rPr lang="en-US" sz="2000" dirty="0"/>
              <a:t>Mood swings</a:t>
            </a:r>
          </a:p>
          <a:p>
            <a:pPr marL="0" indent="0">
              <a:buNone/>
            </a:pPr>
            <a:endParaRPr lang="en-US" sz="2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CD274C4-DFA0-D5ED-D005-08A20CD7C087}"/>
              </a:ext>
            </a:extLst>
          </p:cNvPr>
          <p:cNvSpPr txBox="1"/>
          <p:nvPr/>
        </p:nvSpPr>
        <p:spPr>
          <a:xfrm>
            <a:off x="9909569" y="6016487"/>
            <a:ext cx="2163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err="1"/>
              <a:t>Pixella</a:t>
            </a:r>
            <a:r>
              <a:rPr lang="en-US" dirty="0"/>
              <a:t> AI (2026)</a:t>
            </a:r>
          </a:p>
        </p:txBody>
      </p:sp>
    </p:spTree>
    <p:extLst>
      <p:ext uri="{BB962C8B-B14F-4D97-AF65-F5344CB8AC3E}">
        <p14:creationId xmlns:p14="http://schemas.microsoft.com/office/powerpoint/2010/main" val="16692063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erson holding a baby&#10;&#10;Description automatically generated">
            <a:extLst>
              <a:ext uri="{FF2B5EF4-FFF2-40B4-BE49-F238E27FC236}">
                <a16:creationId xmlns:a16="http://schemas.microsoft.com/office/drawing/2014/main" id="{47F4C8BD-173D-6990-A4EC-81D32884703B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</a:blip>
          <a:srcRect b="8537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6B7946-131D-5C79-C0D0-3CCABF5C5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122362"/>
            <a:ext cx="9144000" cy="2900518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dirty="0">
                <a:solidFill>
                  <a:srgbClr val="FFFFFF"/>
                </a:solidFill>
              </a:rPr>
              <a:t>BOWLBY’S ATTACHEMENT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94BFE-5DB3-F0ED-CEAB-C1AB3FE7771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4159404"/>
            <a:ext cx="9144000" cy="1098395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 algn="ctr">
              <a:buNone/>
            </a:pPr>
            <a:r>
              <a:rPr lang="en-US" sz="2400" dirty="0">
                <a:solidFill>
                  <a:srgbClr val="FFFFFF"/>
                </a:solidFill>
              </a:rPr>
              <a:t> What is it?</a:t>
            </a:r>
          </a:p>
          <a:p>
            <a:pPr marL="0" indent="0" algn="ctr">
              <a:buNone/>
            </a:pPr>
            <a:endParaRPr lang="en-US" sz="2400" dirty="0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BF1915C-4924-1144-A065-CC7D1BE079F6}"/>
              </a:ext>
            </a:extLst>
          </p:cNvPr>
          <p:cNvSpPr txBox="1"/>
          <p:nvPr/>
        </p:nvSpPr>
        <p:spPr>
          <a:xfrm>
            <a:off x="9558338" y="6129338"/>
            <a:ext cx="22867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1800" dirty="0">
                <a:solidFill>
                  <a:srgbClr val="FFFFFF"/>
                </a:solidFill>
              </a:rPr>
              <a:t>(Clipart-library, 2026)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3780902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11CA62A-2497-D1D2-FFC7-F3CAFBEB4D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1474666"/>
          </a:xfrm>
        </p:spPr>
        <p:txBody>
          <a:bodyPr anchor="b">
            <a:normAutofit/>
          </a:bodyPr>
          <a:lstStyle/>
          <a:p>
            <a:pPr algn="ctr"/>
            <a:r>
              <a:rPr lang="en-US" sz="3200" dirty="0">
                <a:solidFill>
                  <a:srgbClr val="595959"/>
                </a:solidFill>
              </a:rPr>
              <a:t>BOWLBY’S THEORY PROPOSES THAT…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6BFB2-79F4-69EB-609D-36BA01C9A0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2447337"/>
            <a:ext cx="4353116" cy="3770434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595959"/>
                </a:solidFill>
              </a:rPr>
              <a:t>Children are biologically predisposed to attachment with caregivers. ( Bowlby, 1969).</a:t>
            </a:r>
          </a:p>
          <a:p>
            <a:r>
              <a:rPr lang="en-US" sz="2000" dirty="0">
                <a:solidFill>
                  <a:srgbClr val="595959"/>
                </a:solidFill>
              </a:rPr>
              <a:t>Secure</a:t>
            </a:r>
          </a:p>
          <a:p>
            <a:r>
              <a:rPr lang="en-US" sz="2000" dirty="0">
                <a:solidFill>
                  <a:srgbClr val="595959"/>
                </a:solidFill>
              </a:rPr>
              <a:t>Avoidant</a:t>
            </a:r>
          </a:p>
          <a:p>
            <a:r>
              <a:rPr lang="en-US" sz="2000" dirty="0">
                <a:solidFill>
                  <a:srgbClr val="595959"/>
                </a:solidFill>
              </a:rPr>
              <a:t>Resistant/Ambivalent ( J Holmes, 2014). </a:t>
            </a:r>
          </a:p>
          <a:p>
            <a:r>
              <a:rPr lang="en-US" sz="2000" dirty="0">
                <a:solidFill>
                  <a:srgbClr val="595959"/>
                </a:solidFill>
              </a:rPr>
              <a:t>This ensures safety and survival, and it shapes the child’s internal working models. (Bretherton,1992).</a:t>
            </a:r>
          </a:p>
          <a:p>
            <a:pPr marL="0" indent="0">
              <a:buNone/>
            </a:pPr>
            <a:endParaRPr lang="en-US" sz="2000" dirty="0">
              <a:solidFill>
                <a:srgbClr val="595959"/>
              </a:solidFill>
            </a:endParaRPr>
          </a:p>
        </p:txBody>
      </p:sp>
      <p:pic>
        <p:nvPicPr>
          <p:cNvPr id="5" name="Picture 4" descr="A person holding a child&#10;&#10;Description automatically generated">
            <a:extLst>
              <a:ext uri="{FF2B5EF4-FFF2-40B4-BE49-F238E27FC236}">
                <a16:creationId xmlns:a16="http://schemas.microsoft.com/office/drawing/2014/main" id="{37B6C328-6F24-2782-2529-26D9E17056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27118" y="685799"/>
            <a:ext cx="3706421" cy="55319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09A849D-CE87-06AE-1296-C286D8ED043F}"/>
              </a:ext>
            </a:extLst>
          </p:cNvPr>
          <p:cNvSpPr txBox="1"/>
          <p:nvPr/>
        </p:nvSpPr>
        <p:spPr>
          <a:xfrm>
            <a:off x="9899374" y="6387548"/>
            <a:ext cx="229262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(Shutterstock.2026)</a:t>
            </a:r>
          </a:p>
        </p:txBody>
      </p:sp>
    </p:spTree>
    <p:extLst>
      <p:ext uri="{BB962C8B-B14F-4D97-AF65-F5344CB8AC3E}">
        <p14:creationId xmlns:p14="http://schemas.microsoft.com/office/powerpoint/2010/main" val="32151582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56688E73-49B9-4052-A836-D248C825D7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5B6AEE0C-07FE-4154-BC7C-2F20530BC5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5" name="Picture 14" descr="A person and person holding a baby&#10;&#10;Description automatically generated">
            <a:extLst>
              <a:ext uri="{FF2B5EF4-FFF2-40B4-BE49-F238E27FC236}">
                <a16:creationId xmlns:a16="http://schemas.microsoft.com/office/drawing/2014/main" id="{6F12B0C2-C8BC-F0B2-084D-1D80093E360F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b="15730"/>
          <a:stretch>
            <a:fillRect/>
          </a:stretch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D67958B-E1A8-0E2A-E79C-ABAECF0F3B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57189"/>
            <a:ext cx="5155263" cy="5571899"/>
          </a:xfrm>
        </p:spPr>
        <p:txBody>
          <a:bodyPr>
            <a:normAutofit/>
          </a:bodyPr>
          <a:lstStyle/>
          <a:p>
            <a:r>
              <a:rPr lang="en-US">
                <a:ln w="22225">
                  <a:solidFill>
                    <a:srgbClr val="FFFFFF"/>
                  </a:solidFill>
                </a:ln>
                <a:solidFill>
                  <a:srgbClr val="FFFFFF"/>
                </a:solidFill>
              </a:rPr>
              <a:t>When care givers are…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ECC973-A4AE-DE02-013F-C0278D9942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95375" y="557189"/>
            <a:ext cx="5158424" cy="5571899"/>
          </a:xfrm>
        </p:spPr>
        <p:txBody>
          <a:bodyPr anchor="ctr">
            <a:normAutofit/>
          </a:bodyPr>
          <a:lstStyle/>
          <a:p>
            <a:r>
              <a:rPr lang="en-US" sz="2000" dirty="0">
                <a:solidFill>
                  <a:srgbClr val="FFFFFF"/>
                </a:solidFill>
              </a:rPr>
              <a:t>Responsible</a:t>
            </a:r>
          </a:p>
          <a:p>
            <a:r>
              <a:rPr lang="en-US" sz="2000" dirty="0">
                <a:solidFill>
                  <a:srgbClr val="FFFFFF"/>
                </a:solidFill>
              </a:rPr>
              <a:t>Physically and emotionally available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FFFFFF"/>
                </a:solidFill>
              </a:rPr>
              <a:t>It leads to </a:t>
            </a:r>
          </a:p>
          <a:p>
            <a:pPr marL="0" indent="0">
              <a:buNone/>
            </a:pPr>
            <a:r>
              <a:rPr lang="en-US" sz="2000" b="1" u="sng" dirty="0">
                <a:solidFill>
                  <a:srgbClr val="FFFFFF"/>
                </a:solidFill>
              </a:rPr>
              <a:t>Secure attachment  (Ainsworth 1978).</a:t>
            </a:r>
          </a:p>
          <a:p>
            <a:endParaRPr lang="en-US" sz="2000" dirty="0">
              <a:solidFill>
                <a:srgbClr val="FFFFFF"/>
              </a:solidFill>
            </a:endParaRPr>
          </a:p>
          <a:p>
            <a:pPr marL="0" indent="0">
              <a:buNone/>
            </a:pPr>
            <a:endParaRPr lang="en-US" sz="2000" dirty="0">
              <a:solidFill>
                <a:srgbClr val="FFFFFF"/>
              </a:solidFill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21DEA94-EEC9-41D3-9A4D-2C95CFEBECAE}"/>
              </a:ext>
            </a:extLst>
          </p:cNvPr>
          <p:cNvSpPr txBox="1"/>
          <p:nvPr/>
        </p:nvSpPr>
        <p:spPr>
          <a:xfrm>
            <a:off x="8971722" y="5870713"/>
            <a:ext cx="2201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(Shutterstock. 2026)</a:t>
            </a:r>
          </a:p>
        </p:txBody>
      </p:sp>
    </p:spTree>
    <p:extLst>
      <p:ext uri="{BB962C8B-B14F-4D97-AF65-F5344CB8AC3E}">
        <p14:creationId xmlns:p14="http://schemas.microsoft.com/office/powerpoint/2010/main" val="33618824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One in a crowd">
            <a:extLst>
              <a:ext uri="{FF2B5EF4-FFF2-40B4-BE49-F238E27FC236}">
                <a16:creationId xmlns:a16="http://schemas.microsoft.com/office/drawing/2014/main" id="{BD64BEB9-1102-E8C9-C9B3-D2454ABC466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5436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612B73-5751-2197-9F9B-91D3AB8708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Which promotes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2CF16B-70DD-224A-52CF-229923EADB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 dirty="0"/>
              <a:t>Confidence</a:t>
            </a:r>
          </a:p>
          <a:p>
            <a:r>
              <a:rPr lang="en-US" sz="2000" dirty="0"/>
              <a:t>Emotional regulation</a:t>
            </a:r>
          </a:p>
          <a:p>
            <a:r>
              <a:rPr lang="en-US" sz="2000" dirty="0"/>
              <a:t>Trust in others (Ainsworth et al, 1978).</a:t>
            </a:r>
          </a:p>
          <a:p>
            <a:r>
              <a:rPr lang="en-US" sz="2000" dirty="0"/>
              <a:t>Secure </a:t>
            </a:r>
          </a:p>
        </p:txBody>
      </p:sp>
    </p:spTree>
    <p:extLst>
      <p:ext uri="{BB962C8B-B14F-4D97-AF65-F5344CB8AC3E}">
        <p14:creationId xmlns:p14="http://schemas.microsoft.com/office/powerpoint/2010/main" val="21946035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5AA03EDC-7067-4DFF-B672-541D016AAA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0EBF3E39-B0BE-496A-8604-9007470FFA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6000" cy="6865473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1E07E7-5892-65D1-34AE-FAE4216282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442" y="685800"/>
            <a:ext cx="4353116" cy="1474666"/>
          </a:xfrm>
        </p:spPr>
        <p:txBody>
          <a:bodyPr anchor="b">
            <a:normAutofit/>
          </a:bodyPr>
          <a:lstStyle/>
          <a:p>
            <a:pPr algn="ctr"/>
            <a:r>
              <a:rPr lang="en-US" sz="3200">
                <a:solidFill>
                  <a:srgbClr val="595959"/>
                </a:solidFill>
              </a:rPr>
              <a:t>When care givers are…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CDAD77-51EF-A983-258E-97AA22FCE2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1442" y="2447337"/>
            <a:ext cx="4353116" cy="3770434"/>
          </a:xfrm>
        </p:spPr>
        <p:txBody>
          <a:bodyPr anchor="t">
            <a:normAutofit/>
          </a:bodyPr>
          <a:lstStyle/>
          <a:p>
            <a:r>
              <a:rPr lang="en-US" sz="2000" dirty="0">
                <a:solidFill>
                  <a:srgbClr val="595959"/>
                </a:solidFill>
              </a:rPr>
              <a:t>Inconsistent</a:t>
            </a:r>
          </a:p>
          <a:p>
            <a:r>
              <a:rPr lang="en-US" sz="2000" dirty="0">
                <a:solidFill>
                  <a:srgbClr val="595959"/>
                </a:solidFill>
              </a:rPr>
              <a:t>Unavailable or distressed</a:t>
            </a:r>
          </a:p>
          <a:p>
            <a:pPr marL="0" indent="0">
              <a:buNone/>
            </a:pPr>
            <a:r>
              <a:rPr lang="en-US" sz="2000" dirty="0">
                <a:solidFill>
                  <a:srgbClr val="595959"/>
                </a:solidFill>
              </a:rPr>
              <a:t>It leads to</a:t>
            </a:r>
          </a:p>
          <a:p>
            <a:pPr marL="0" indent="0">
              <a:buNone/>
            </a:pPr>
            <a:r>
              <a:rPr lang="en-US" sz="2000" b="1" u="sng" dirty="0">
                <a:solidFill>
                  <a:srgbClr val="595959"/>
                </a:solidFill>
              </a:rPr>
              <a:t>Insecure attachment  (Howe,2011).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9BC7C9A-7EB2-6D23-743F-2D357BDE5C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81801" y="886514"/>
            <a:ext cx="4797056" cy="51305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1708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 descr="A cartoon of a child sitting in a classroom&#10;&#10;Description automatically generated">
            <a:extLst>
              <a:ext uri="{FF2B5EF4-FFF2-40B4-BE49-F238E27FC236}">
                <a16:creationId xmlns:a16="http://schemas.microsoft.com/office/drawing/2014/main" id="{0819DCB2-EA5F-73CF-3BFD-2875A07FDC7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3796" b="2528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8" name="Rectangle 27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070D08-3610-4898-BABB-E73F008FD0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Which may manifest in…</a:t>
            </a:r>
            <a:br>
              <a:rPr lang="en-US" sz="4000"/>
            </a:br>
            <a:endParaRPr lang="en-US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AAAF2A-B247-C1FA-D7B4-3968ADA29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Avoidance </a:t>
            </a:r>
          </a:p>
          <a:p>
            <a:r>
              <a:rPr lang="en-US" sz="2000"/>
              <a:t>Anxiety </a:t>
            </a:r>
          </a:p>
          <a:p>
            <a:r>
              <a:rPr lang="en-US" sz="2000"/>
              <a:t>Hesitation (Howe,2011).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347652D8-BE6F-4A41-D857-17F3E0B2A0D3}"/>
              </a:ext>
            </a:extLst>
          </p:cNvPr>
          <p:cNvSpPr txBox="1"/>
          <p:nvPr/>
        </p:nvSpPr>
        <p:spPr>
          <a:xfrm>
            <a:off x="838201" y="5943600"/>
            <a:ext cx="1817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Pixella</a:t>
            </a:r>
            <a:r>
              <a:rPr lang="en-US" dirty="0"/>
              <a:t> AI, (2026)</a:t>
            </a:r>
          </a:p>
        </p:txBody>
      </p:sp>
    </p:spTree>
    <p:extLst>
      <p:ext uri="{BB962C8B-B14F-4D97-AF65-F5344CB8AC3E}">
        <p14:creationId xmlns:p14="http://schemas.microsoft.com/office/powerpoint/2010/main" val="314575163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AB25D61E-0264-BCBD-E824-893B76C191D7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5730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A64CD98-3FD3-48F4-7C44-A3EACF2414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APPLICATION OF ATTATCHMENT THEORY TO JENNY’S EXPERIENCES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14396BA-1B84-9749-3B4C-5B86D24DB70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2592723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865471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silhouette of a person and a child holding hands with birds flying out of it&#10;&#10;Description automatically generated">
            <a:extLst>
              <a:ext uri="{FF2B5EF4-FFF2-40B4-BE49-F238E27FC236}">
                <a16:creationId xmlns:a16="http://schemas.microsoft.com/office/drawing/2014/main" id="{B0A47505-AF26-D8EF-5ABB-7B015DF2342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3244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1" name="Rectangle 20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C7AD1-920B-FD2D-ACC6-83055FC19F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LOSS OF HER FATHER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1C84CA-1CF7-5E16-D8A3-D11A6F6B8F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Bereavement can trigger anxiety and difficulty in trusting (Bowlby, 1980)</a:t>
            </a:r>
          </a:p>
          <a:p>
            <a:r>
              <a:rPr lang="en-US" sz="2000"/>
              <a:t>Increase in vulnerability </a:t>
            </a:r>
          </a:p>
          <a:p>
            <a:r>
              <a:rPr lang="en-US" sz="2000"/>
              <a:t>Emotional distress </a:t>
            </a:r>
          </a:p>
          <a:p>
            <a:r>
              <a:rPr lang="en-US" sz="2000"/>
              <a:t>Bereavement during childhood can disrupt attachment security</a:t>
            </a:r>
          </a:p>
          <a:p>
            <a:r>
              <a:rPr lang="en-US" sz="2000"/>
              <a:t>Long-term emotional difficulties (Bowlby, 1998, p.7-9)</a:t>
            </a:r>
          </a:p>
          <a:p>
            <a:pPr marL="0" indent="0">
              <a:buNone/>
            </a:pPr>
            <a:endParaRPr lang="en-US" sz="20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5A4AF65-7386-1BC9-36CC-4974B02FB902}"/>
              </a:ext>
            </a:extLst>
          </p:cNvPr>
          <p:cNvSpPr txBox="1"/>
          <p:nvPr/>
        </p:nvSpPr>
        <p:spPr>
          <a:xfrm>
            <a:off x="8701088" y="6492875"/>
            <a:ext cx="2267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(Shutterstock, 2026).</a:t>
            </a:r>
          </a:p>
        </p:txBody>
      </p:sp>
    </p:spTree>
    <p:extLst>
      <p:ext uri="{BB962C8B-B14F-4D97-AF65-F5344CB8AC3E}">
        <p14:creationId xmlns:p14="http://schemas.microsoft.com/office/powerpoint/2010/main" val="21997919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hild sitting on the floor with her hands on her head&#10;&#10;Description automatically generated">
            <a:extLst>
              <a:ext uri="{FF2B5EF4-FFF2-40B4-BE49-F238E27FC236}">
                <a16:creationId xmlns:a16="http://schemas.microsoft.com/office/drawing/2014/main" id="{49E76E0F-F969-8867-526C-0351460DB9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28573" r="1" b="4938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3" name="Rectangle 2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521AAB-50BC-B8A5-1BCC-9C9D8BF68B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3700"/>
              <a:t>PARENTIFICATION AND ROLE REVERSAL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0F8FB-8E29-0ADE-B1C8-299EC680B0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Parentification (Early, L. and Cushway, D. 2002).</a:t>
            </a:r>
          </a:p>
          <a:p>
            <a:r>
              <a:rPr lang="en-US" sz="2000"/>
              <a:t>Insecure attachment patterns </a:t>
            </a:r>
          </a:p>
          <a:p>
            <a:r>
              <a:rPr lang="en-US" sz="2000"/>
              <a:t>Self sacrifice </a:t>
            </a:r>
          </a:p>
          <a:p>
            <a:r>
              <a:rPr lang="en-US" sz="2000"/>
              <a:t>Hyper- responsibility (Hooper, 2007)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0B3CCD-6B45-3CB4-F476-297E05672EA9}"/>
              </a:ext>
            </a:extLst>
          </p:cNvPr>
          <p:cNvSpPr txBox="1"/>
          <p:nvPr/>
        </p:nvSpPr>
        <p:spPr>
          <a:xfrm>
            <a:off x="1228725" y="5786438"/>
            <a:ext cx="226748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(Shutterstock, 2026).</a:t>
            </a:r>
          </a:p>
        </p:txBody>
      </p:sp>
    </p:spTree>
    <p:extLst>
      <p:ext uri="{BB962C8B-B14F-4D97-AF65-F5344CB8AC3E}">
        <p14:creationId xmlns:p14="http://schemas.microsoft.com/office/powerpoint/2010/main" val="388112987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hand of two adults and a kid on top of each other">
            <a:extLst>
              <a:ext uri="{FF2B5EF4-FFF2-40B4-BE49-F238E27FC236}">
                <a16:creationId xmlns:a16="http://schemas.microsoft.com/office/drawing/2014/main" id="{D94608D7-CEF8-78D4-F017-8841F8BF5C2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884" r="-1" b="-1"/>
          <a:stretch>
            <a:fillRect/>
          </a:stretch>
        </p:blipFill>
        <p:spPr>
          <a:xfrm>
            <a:off x="1" y="10"/>
            <a:ext cx="9669642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54B7A8-BD64-C005-63EC-CAFE7A5DD6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3161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IMPACT OF MOTHERS LOW MOOD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170A9-2A3C-AFFD-9593-D50C6CA44C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3161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Inconsistent caregiving</a:t>
            </a:r>
          </a:p>
          <a:p>
            <a:r>
              <a:rPr lang="en-US" sz="2000"/>
              <a:t>Ambivalent attachment (Ainsworth,1978).	</a:t>
            </a:r>
          </a:p>
          <a:p>
            <a:r>
              <a:rPr lang="en-US" sz="2000"/>
              <a:t>Fear of abandonment </a:t>
            </a:r>
          </a:p>
          <a:p>
            <a:r>
              <a:rPr lang="en-US" sz="2000"/>
              <a:t>Difficulty regulating emotions ( Ainsworth, 1978).</a:t>
            </a:r>
          </a:p>
          <a:p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44016797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D5C4330-C44A-435E-8E7B-CF183E4CBA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428A00-6AB2-7EB2-2969-2A5BDA2D7C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7602" y="1409956"/>
            <a:ext cx="3694421" cy="4038088"/>
          </a:xfrm>
        </p:spPr>
        <p:txBody>
          <a:bodyPr>
            <a:normAutofit/>
          </a:bodyPr>
          <a:lstStyle/>
          <a:p>
            <a:pPr algn="ctr"/>
            <a:r>
              <a:rPr lang="en-US" sz="3200">
                <a:solidFill>
                  <a:schemeClr val="tx1">
                    <a:lumMod val="65000"/>
                    <a:lumOff val="35000"/>
                  </a:schemeClr>
                </a:solidFill>
              </a:rPr>
              <a:t>BIOLOGICAL AND ENVIORNMENTAL INFLUENCES ON JENNY’S DEVELOPMENT 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6B9FAF4-4B18-4D7E-AF38-5EDDA8A6A0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096000" y="0"/>
            <a:ext cx="6096000" cy="685800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1E1BB2-8918-367E-BBB2-75397140A8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96081" y="851497"/>
            <a:ext cx="4389193" cy="5155007"/>
          </a:xfrm>
        </p:spPr>
        <p:txBody>
          <a:bodyPr anchor="ctr">
            <a:normAutofit/>
          </a:bodyPr>
          <a:lstStyle/>
          <a:p>
            <a:r>
              <a:rPr lang="en-US" sz="2000">
                <a:solidFill>
                  <a:srgbClr val="595959"/>
                </a:solidFill>
              </a:rPr>
              <a:t>Biological (nature)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>
                <a:solidFill>
                  <a:srgbClr val="595959"/>
                </a:solidFill>
              </a:rPr>
              <a:t>Chronic stress 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>
                <a:solidFill>
                  <a:srgbClr val="595959"/>
                </a:solidFill>
              </a:rPr>
              <a:t>Neurological development (emotion regulation and decision making)</a:t>
            </a:r>
          </a:p>
          <a:p>
            <a:pPr marL="971550" lvl="1" indent="-514350">
              <a:buFont typeface="+mj-lt"/>
              <a:buAutoNum type="arabicPeriod"/>
            </a:pPr>
            <a:r>
              <a:rPr lang="en-US" sz="2000">
                <a:solidFill>
                  <a:srgbClr val="595959"/>
                </a:solidFill>
              </a:rPr>
              <a:t>Sleep, concentration and mood swing </a:t>
            </a:r>
          </a:p>
          <a:p>
            <a:pPr marL="457200" lvl="1" indent="0">
              <a:buNone/>
            </a:pPr>
            <a:r>
              <a:rPr lang="en-US" sz="2000">
                <a:solidFill>
                  <a:srgbClr val="595959"/>
                </a:solidFill>
              </a:rPr>
              <a:t>(Steinberg,2017)</a:t>
            </a:r>
          </a:p>
          <a:p>
            <a:r>
              <a:rPr lang="en-US" sz="2000">
                <a:solidFill>
                  <a:srgbClr val="595959"/>
                </a:solidFill>
              </a:rPr>
              <a:t>Environmental (Nurture)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000">
                <a:solidFill>
                  <a:srgbClr val="595959"/>
                </a:solidFill>
              </a:rPr>
              <a:t>Limited adult emotional support 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000">
                <a:solidFill>
                  <a:srgbClr val="595959"/>
                </a:solidFill>
              </a:rPr>
              <a:t>Exposure to mother's low mood</a:t>
            </a:r>
          </a:p>
          <a:p>
            <a:pPr marL="914400" lvl="1" indent="-457200">
              <a:buFont typeface="+mj-lt"/>
              <a:buAutoNum type="arabicPeriod"/>
            </a:pPr>
            <a:r>
              <a:rPr lang="en-US" sz="2000">
                <a:solidFill>
                  <a:srgbClr val="595959"/>
                </a:solidFill>
              </a:rPr>
              <a:t>Restricted peer interactions</a:t>
            </a:r>
          </a:p>
          <a:p>
            <a:pPr marL="457200" lvl="1" indent="0">
              <a:buNone/>
            </a:pPr>
            <a:r>
              <a:rPr lang="en-US" sz="2000">
                <a:solidFill>
                  <a:srgbClr val="595959"/>
                </a:solidFill>
              </a:rPr>
              <a:t>(Newman and Newman,2017)</a:t>
            </a:r>
          </a:p>
        </p:txBody>
      </p:sp>
    </p:spTree>
    <p:extLst>
      <p:ext uri="{BB962C8B-B14F-4D97-AF65-F5344CB8AC3E}">
        <p14:creationId xmlns:p14="http://schemas.microsoft.com/office/powerpoint/2010/main" val="26665433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1" name="Rectangle 3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Figures of houses in different position and sizes">
            <a:extLst>
              <a:ext uri="{FF2B5EF4-FFF2-40B4-BE49-F238E27FC236}">
                <a16:creationId xmlns:a16="http://schemas.microsoft.com/office/drawing/2014/main" id="{2460D9E5-89F5-E66C-9D03-5FA05E243E2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666" r="19023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DE8BAC-D268-652B-978F-11175C47E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US" sz="4000"/>
              <a:t>SUPPORT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61760A-8F0B-B505-DA63-44B18033611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US" sz="2000"/>
              <a:t>Rebuilding a secure base</a:t>
            </a:r>
          </a:p>
          <a:p>
            <a:r>
              <a:rPr lang="en-US" sz="2000"/>
              <a:t>Reduction of inappropriate caregiving responsibilities </a:t>
            </a:r>
          </a:p>
          <a:p>
            <a:r>
              <a:rPr lang="en-US" sz="2000"/>
              <a:t>Support with emotional regulation and confidence </a:t>
            </a:r>
          </a:p>
          <a:p>
            <a:r>
              <a:rPr lang="en-US" sz="2000"/>
              <a:t>Support the mother in a better home environment</a:t>
            </a:r>
          </a:p>
        </p:txBody>
      </p:sp>
    </p:spTree>
    <p:extLst>
      <p:ext uri="{BB962C8B-B14F-4D97-AF65-F5344CB8AC3E}">
        <p14:creationId xmlns:p14="http://schemas.microsoft.com/office/powerpoint/2010/main" val="10412710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9741E1-B314-8E71-758C-3F6DF49D79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EVALUATION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FDBB983-45D5-076B-44E9-E9A030522208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7176933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88350-2C0E-E133-EA8E-DDF7A7C531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LIMITATIONS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9EC1C-26B8-6832-791A-960C07827F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US" sz="2200" dirty="0"/>
              <a:t>Underplays the role and influence of wider social systems such as schools, peers and communities (Cassidy and Shaver,2016).</a:t>
            </a:r>
          </a:p>
          <a:p>
            <a:r>
              <a:rPr lang="en-US" sz="2200" dirty="0"/>
              <a:t>Does not account for physical impact, such as chronic illness or cultural expectations around caregiving. </a:t>
            </a:r>
          </a:p>
          <a:p>
            <a:r>
              <a:rPr lang="en-US" sz="2200"/>
              <a:t>Social-cultural development </a:t>
            </a:r>
          </a:p>
        </p:txBody>
      </p:sp>
    </p:spTree>
    <p:extLst>
      <p:ext uri="{BB962C8B-B14F-4D97-AF65-F5344CB8AC3E}">
        <p14:creationId xmlns:p14="http://schemas.microsoft.com/office/powerpoint/2010/main" val="9410499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950C94-7174-39F2-AE0A-B5E05A1295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AE367D-CF7C-DD43-FFCE-7525FCC0E8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/>
              <a:t>Bowlby helped us understand the developmental impact on Jenny’s current life,</a:t>
            </a:r>
          </a:p>
          <a:p>
            <a:pPr marL="0" indent="0">
              <a:buNone/>
            </a:pPr>
            <a:r>
              <a:rPr lang="en-US" dirty="0"/>
              <a:t>His theory gave some Support plans to help her rebuild relationships, regain confidence, reduce inappropriate responsibilities and most importantly, promote emotional well-being. </a:t>
            </a:r>
          </a:p>
          <a:p>
            <a:pPr marL="0" indent="0">
              <a:buNone/>
            </a:pPr>
            <a:r>
              <a:rPr lang="en-US" dirty="0"/>
              <a:t>While Bowlby’s theory has some limitations, it gives a strong foundation for understanding of attachment and adolescent development. </a:t>
            </a:r>
          </a:p>
        </p:txBody>
      </p:sp>
    </p:spTree>
    <p:extLst>
      <p:ext uri="{BB962C8B-B14F-4D97-AF65-F5344CB8AC3E}">
        <p14:creationId xmlns:p14="http://schemas.microsoft.com/office/powerpoint/2010/main" val="22627449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77B759-ED5C-DAC7-FB0A-D4878CEE20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REFERENCE LIST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1F2F8D-623C-7DE9-71C3-3E56758F4E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000" b="0" i="0" u="none" strike="noStrike">
                <a:effectLst/>
              </a:rPr>
              <a:t>Ainsworth, M.D.S., Blehar, M.C., Waters, E. and Wall, S. (1978) </a:t>
            </a:r>
            <a:r>
              <a:rPr lang="en-GB" sz="2000" b="0" i="1" u="none" strike="noStrike">
                <a:effectLst/>
              </a:rPr>
              <a:t>Patterns of Attachment: A Psychological Study of the Strange Situation</a:t>
            </a:r>
            <a:r>
              <a:rPr lang="en-GB" sz="2000" b="0" i="0" u="none" strike="noStrike">
                <a:effectLst/>
              </a:rPr>
              <a:t>. Hillsdale, NJ: Erlbaum.</a:t>
            </a:r>
          </a:p>
          <a:p>
            <a:r>
              <a:rPr lang="en-GB" sz="2000" b="0" i="0" u="none" strike="noStrike">
                <a:effectLst/>
                <a:latin typeface="-webkit-standard"/>
              </a:rPr>
              <a:t>Bowlby, J. (1969) </a:t>
            </a:r>
            <a:r>
              <a:rPr lang="en-GB" sz="2000" b="0" i="1" u="none" strike="noStrike">
                <a:effectLst/>
              </a:rPr>
              <a:t>Attachment and Loss: Volume 1 – Attachment</a:t>
            </a:r>
            <a:r>
              <a:rPr lang="en-GB" sz="2000" b="0" i="0" u="none" strike="noStrike">
                <a:effectLst/>
                <a:latin typeface="-webkit-standard"/>
              </a:rPr>
              <a:t>. London: Hogarth Press.</a:t>
            </a:r>
          </a:p>
          <a:p>
            <a:r>
              <a:rPr lang="en-GB" sz="2000" b="0" i="0" u="none" strike="noStrike">
                <a:effectLst/>
                <a:latin typeface="-webkit-standard"/>
              </a:rPr>
              <a:t>Bowlby, J. (1973) </a:t>
            </a:r>
            <a:r>
              <a:rPr lang="en-GB" sz="2000" b="0" i="1" u="none" strike="noStrike">
                <a:effectLst/>
              </a:rPr>
              <a:t>Attachment and Loss: Volume 2 – Separation: Anxiety and Anger</a:t>
            </a:r>
            <a:r>
              <a:rPr lang="en-GB" sz="2000" b="0" i="0" u="none" strike="noStrike">
                <a:effectLst/>
                <a:latin typeface="-webkit-standard"/>
              </a:rPr>
              <a:t>. London: Hogarth Press.</a:t>
            </a:r>
          </a:p>
          <a:p>
            <a:r>
              <a:rPr lang="en-GB" sz="2000" b="0" i="0" u="none" strike="noStrike">
                <a:effectLst/>
              </a:rPr>
              <a:t>Bowlby, J. (1980) </a:t>
            </a:r>
            <a:r>
              <a:rPr lang="en-GB" sz="2000" b="0" i="1" u="none" strike="noStrike">
                <a:effectLst/>
              </a:rPr>
              <a:t>Attachment and Loss: Volume 3 – Loss: Sadness and Depression</a:t>
            </a:r>
            <a:r>
              <a:rPr lang="en-GB" sz="2000" b="0" i="0" u="none" strike="noStrike">
                <a:effectLst/>
              </a:rPr>
              <a:t>. London: Hogarth Press.</a:t>
            </a:r>
          </a:p>
          <a:p>
            <a:r>
              <a:rPr lang="en-GB" sz="2000" b="0" i="0" u="none" strike="noStrike">
                <a:effectLst/>
                <a:latin typeface="-webkit-standard"/>
              </a:rPr>
              <a:t>Bowlby, J. (1988) </a:t>
            </a:r>
            <a:r>
              <a:rPr lang="en-GB" sz="2000" b="0" i="1" u="none" strike="noStrike">
                <a:effectLst/>
              </a:rPr>
              <a:t>A Secure Base: Parent-Child Attachment and Healthy Human Development</a:t>
            </a:r>
            <a:r>
              <a:rPr lang="en-GB" sz="2000" b="0" i="0" u="none" strike="noStrike">
                <a:effectLst/>
                <a:latin typeface="-webkit-standard"/>
              </a:rPr>
              <a:t>. London: Routledge.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247658905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EE6879-E254-5F6E-C09D-ED6EB5417A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REFERENCE LIST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8084AE-26E1-750F-BA9C-4F4B4DF204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 b="0" i="0" u="none" strike="noStrike">
                <a:effectLst/>
                <a:latin typeface="-webkit-standard"/>
              </a:rPr>
              <a:t>Bretherton, I. (1992) ‘The Origins of Attachment Theory: John Bowlby and Mary Ainsworth’, </a:t>
            </a:r>
            <a:r>
              <a:rPr lang="en-GB" sz="2200" b="0" i="1" u="none" strike="noStrike">
                <a:effectLst/>
              </a:rPr>
              <a:t>Developmental Psychology</a:t>
            </a:r>
            <a:r>
              <a:rPr lang="en-GB" sz="2200" b="0" i="0" u="none" strike="noStrike">
                <a:effectLst/>
                <a:latin typeface="-webkit-standard"/>
              </a:rPr>
              <a:t>, 28(5), pp. 759–775. </a:t>
            </a:r>
          </a:p>
          <a:p>
            <a:r>
              <a:rPr lang="en-GB" sz="2200" b="0" i="0" u="none" strike="noStrike">
                <a:effectLst/>
              </a:rPr>
              <a:t>Early, L. and Cushway, D. (2002) ‘The Parentified Child’, </a:t>
            </a:r>
            <a:r>
              <a:rPr lang="en-GB" sz="2200" b="0" i="1" u="none" strike="noStrike">
                <a:effectLst/>
              </a:rPr>
              <a:t>Clinical Child Psychology and Psychiatry</a:t>
            </a:r>
            <a:r>
              <a:rPr lang="en-GB" sz="2200" b="0" i="0" u="none" strike="noStrike">
                <a:effectLst/>
              </a:rPr>
              <a:t>, 7(2), pp. 163–178. </a:t>
            </a:r>
          </a:p>
          <a:p>
            <a:r>
              <a:rPr lang="en-GB" sz="2200" b="0" i="0" u="none" strike="noStrike">
                <a:effectLst/>
                <a:latin typeface="-webkit-standard"/>
              </a:rPr>
              <a:t>Holmes, J. (2014) </a:t>
            </a:r>
            <a:r>
              <a:rPr lang="en-GB" sz="2200" b="0" i="1" u="none" strike="noStrike">
                <a:effectLst/>
              </a:rPr>
              <a:t>John Bowlby and Attachment Theory</a:t>
            </a:r>
            <a:r>
              <a:rPr lang="en-GB" sz="2200" b="0" i="0" u="none" strike="noStrike">
                <a:effectLst/>
                <a:latin typeface="-webkit-standard"/>
              </a:rPr>
              <a:t>. 2nd edn. London: Routledge.</a:t>
            </a:r>
          </a:p>
          <a:p>
            <a:r>
              <a:rPr lang="en-GB" sz="2200" b="0" i="0" u="none" strike="noStrike">
                <a:effectLst/>
              </a:rPr>
              <a:t>Newman, B.M. and Newman, P.R. (2017) </a:t>
            </a:r>
            <a:r>
              <a:rPr lang="en-GB" sz="2200" b="0" i="1" u="none" strike="noStrike">
                <a:effectLst/>
              </a:rPr>
              <a:t>Development Through Life: A Psychosocial Approach</a:t>
            </a:r>
            <a:r>
              <a:rPr lang="en-GB" sz="2200" b="0" i="0" u="none" strike="noStrike">
                <a:effectLst/>
              </a:rPr>
              <a:t>. 13th edn. Boston: Cengage Learning.</a:t>
            </a:r>
          </a:p>
          <a:p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323532621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AF1966E-FD40-4A4A-B61B-C4DF7FA05F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BFA19-D45E-416B-A404-7AF2F3F27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rgbClr val="E1E1E1"/>
            </a:solidFill>
          </a:ln>
          <a:effectLst>
            <a:outerShdw blurRad="50800" dist="38100" dir="2700000" algn="t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8E0105E7-23DB-4CF2-8258-FF47C762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3DA832-9848-1026-0F02-EDA976C095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/>
          <a:p>
            <a:r>
              <a:rPr lang="en-US" sz="4000"/>
              <a:t>REFERENCE LIST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74B4F7D-14B2-478B-8BF5-01E4E0C5D2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758952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D37FCA-EBD7-5DAA-0B74-553858E03F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81943"/>
            <a:ext cx="10168128" cy="3695020"/>
          </a:xfrm>
        </p:spPr>
        <p:txBody>
          <a:bodyPr>
            <a:normAutofit/>
          </a:bodyPr>
          <a:lstStyle/>
          <a:p>
            <a:r>
              <a:rPr lang="en-GB" sz="2200" b="0" i="0" u="none" strike="noStrike">
                <a:effectLst/>
              </a:rPr>
              <a:t>Steinberg, L. (2017) </a:t>
            </a:r>
            <a:r>
              <a:rPr lang="en-GB" sz="2200" b="0" i="1" u="none" strike="noStrike">
                <a:effectLst/>
              </a:rPr>
              <a:t>Adolescence</a:t>
            </a:r>
            <a:r>
              <a:rPr lang="en-GB" sz="2200" b="0" i="0" u="none" strike="noStrike">
                <a:effectLst/>
              </a:rPr>
              <a:t>. 11th edn. New York: McGraw-Hill.</a:t>
            </a:r>
          </a:p>
          <a:p>
            <a:r>
              <a:rPr lang="en-US" sz="2200"/>
              <a:t>Clipart-Library (2026) Image available at: </a:t>
            </a:r>
            <a:r>
              <a:rPr lang="en-US" sz="2200">
                <a:hlinkClick r:id="rId2"/>
              </a:rPr>
              <a:t>https://clipart-library.com/clipart/attachment-cliparts-16.htm</a:t>
            </a:r>
            <a:r>
              <a:rPr lang="en-US" sz="2200"/>
              <a:t>, Accessed 10 February 2026.</a:t>
            </a:r>
          </a:p>
          <a:p>
            <a:r>
              <a:rPr lang="en-GB" sz="2200" b="0" i="0" u="none" strike="noStrike">
                <a:effectLst/>
                <a:highlight>
                  <a:srgbClr val="FBFBFB"/>
                </a:highlight>
                <a:latin typeface="avenir-regular-class"/>
              </a:rPr>
              <a:t>Pixella AI (2026). Generated image, 10 February 2026.</a:t>
            </a:r>
          </a:p>
          <a:p>
            <a:r>
              <a:rPr lang="en-GB" sz="2200">
                <a:highlight>
                  <a:srgbClr val="FBFBFB"/>
                </a:highlight>
                <a:latin typeface="avenir-regular-class"/>
              </a:rPr>
              <a:t>Shutterstock (2026) Image available at: </a:t>
            </a:r>
            <a:r>
              <a:rPr lang="en-GB" sz="2200">
                <a:highlight>
                  <a:srgbClr val="FBFBFB"/>
                </a:highlight>
                <a:latin typeface="avenir-regular-class"/>
                <a:hlinkClick r:id="rId3"/>
              </a:rPr>
              <a:t>https://www.shutterstock.com/search/attachment-parents?image_type=illustration&amp;dd_referrer=https%3A%2F%2Fwww.google.com%2F</a:t>
            </a:r>
            <a:r>
              <a:rPr lang="en-GB" sz="2200">
                <a:highlight>
                  <a:srgbClr val="FBFBFB"/>
                </a:highlight>
                <a:latin typeface="avenir-regular-class"/>
              </a:rPr>
              <a:t>, Accessed 10 February </a:t>
            </a:r>
            <a:endParaRPr lang="en-GB" sz="2200" b="0" i="0" u="none" strike="noStrike">
              <a:effectLst/>
              <a:highlight>
                <a:srgbClr val="FBFBFB"/>
              </a:highlight>
              <a:latin typeface="avenir-regular-class"/>
            </a:endParaRPr>
          </a:p>
          <a:p>
            <a:pPr marL="0" indent="0">
              <a:buNone/>
            </a:pPr>
            <a:endParaRPr lang="en-US" sz="2200"/>
          </a:p>
        </p:txBody>
      </p:sp>
    </p:spTree>
    <p:extLst>
      <p:ext uri="{BB962C8B-B14F-4D97-AF65-F5344CB8AC3E}">
        <p14:creationId xmlns:p14="http://schemas.microsoft.com/office/powerpoint/2010/main" val="177928707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2007</TotalTime>
  <Words>912</Words>
  <Application>Microsoft Macintosh PowerPoint</Application>
  <PresentationFormat>Widescreen</PresentationFormat>
  <Paragraphs>116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8" baseType="lpstr">
      <vt:lpstr>-webkit-standard</vt:lpstr>
      <vt:lpstr>Aptos</vt:lpstr>
      <vt:lpstr>Aptos Display</vt:lpstr>
      <vt:lpstr>Arial</vt:lpstr>
      <vt:lpstr>avenir-regular-class</vt:lpstr>
      <vt:lpstr>Calibri</vt:lpstr>
      <vt:lpstr>Office Theme</vt:lpstr>
      <vt:lpstr>CASE STUDY</vt:lpstr>
      <vt:lpstr>WHO IS JENNY?</vt:lpstr>
      <vt:lpstr>JENNY’S MOTHER </vt:lpstr>
      <vt:lpstr>BOWLBY’S ATTACHEMENT THEORY</vt:lpstr>
      <vt:lpstr>BOWLBY’S THEORY PROPOSES THAT…</vt:lpstr>
      <vt:lpstr>When care givers are…</vt:lpstr>
      <vt:lpstr>Which promotes </vt:lpstr>
      <vt:lpstr>When care givers are…</vt:lpstr>
      <vt:lpstr>Which may manifest in… </vt:lpstr>
      <vt:lpstr>APPLICATION OF ATTATCHMENT THEORY TO JENNY’S EXPERIENCES</vt:lpstr>
      <vt:lpstr>LOSS OF HER FATHER </vt:lpstr>
      <vt:lpstr>PARENTIFICATION AND ROLE REVERSAL</vt:lpstr>
      <vt:lpstr>IMPACT OF MOTHERS LOW MOOD</vt:lpstr>
      <vt:lpstr>BIOLOGICAL AND ENVIORNMENTAL INFLUENCES ON JENNY’S DEVELOPMENT </vt:lpstr>
      <vt:lpstr>SUPPORT PLAN</vt:lpstr>
      <vt:lpstr>EVALUATION</vt:lpstr>
      <vt:lpstr>LIMITATIONS</vt:lpstr>
      <vt:lpstr>Conclusion</vt:lpstr>
      <vt:lpstr>REFERENCE LIST</vt:lpstr>
      <vt:lpstr>REFERENCE LIST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CASE STUDY</dc:title>
  <dc:creator>Phillis Atswei Annan (2441126)</dc:creator>
  <cp:lastModifiedBy>Phillis Atswei Annan (2441126)</cp:lastModifiedBy>
  <cp:revision>1</cp:revision>
  <dcterms:created xsi:type="dcterms:W3CDTF">2026-02-14T16:31:35Z</dcterms:created>
  <dcterms:modified xsi:type="dcterms:W3CDTF">2026-02-16T01:58:36Z</dcterms:modified>
</cp:coreProperties>
</file>