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0"/>
  </p:notesMasterIdLst>
  <p:handoutMasterIdLst>
    <p:handoutMasterId r:id="rId51"/>
  </p:handoutMasterIdLst>
  <p:sldIdLst>
    <p:sldId id="312" r:id="rId5"/>
    <p:sldId id="313" r:id="rId6"/>
    <p:sldId id="314" r:id="rId7"/>
    <p:sldId id="316" r:id="rId8"/>
    <p:sldId id="259" r:id="rId9"/>
    <p:sldId id="260" r:id="rId10"/>
    <p:sldId id="261" r:id="rId11"/>
    <p:sldId id="262" r:id="rId12"/>
    <p:sldId id="298" r:id="rId13"/>
    <p:sldId id="263" r:id="rId14"/>
    <p:sldId id="264" r:id="rId15"/>
    <p:sldId id="265" r:id="rId16"/>
    <p:sldId id="266" r:id="rId17"/>
    <p:sldId id="299" r:id="rId18"/>
    <p:sldId id="268" r:id="rId19"/>
    <p:sldId id="269" r:id="rId20"/>
    <p:sldId id="300" r:id="rId21"/>
    <p:sldId id="272" r:id="rId22"/>
    <p:sldId id="271" r:id="rId23"/>
    <p:sldId id="270" r:id="rId24"/>
    <p:sldId id="301" r:id="rId25"/>
    <p:sldId id="273" r:id="rId26"/>
    <p:sldId id="274" r:id="rId27"/>
    <p:sldId id="302" r:id="rId28"/>
    <p:sldId id="275" r:id="rId29"/>
    <p:sldId id="276" r:id="rId30"/>
    <p:sldId id="277" r:id="rId31"/>
    <p:sldId id="278" r:id="rId32"/>
    <p:sldId id="303" r:id="rId33"/>
    <p:sldId id="279" r:id="rId34"/>
    <p:sldId id="305" r:id="rId35"/>
    <p:sldId id="281" r:id="rId36"/>
    <p:sldId id="304" r:id="rId37"/>
    <p:sldId id="283" r:id="rId38"/>
    <p:sldId id="306" r:id="rId39"/>
    <p:sldId id="286" r:id="rId40"/>
    <p:sldId id="287" r:id="rId41"/>
    <p:sldId id="307" r:id="rId42"/>
    <p:sldId id="289" r:id="rId43"/>
    <p:sldId id="291" r:id="rId44"/>
    <p:sldId id="317" r:id="rId45"/>
    <p:sldId id="290" r:id="rId46"/>
    <p:sldId id="293" r:id="rId47"/>
    <p:sldId id="294" r:id="rId48"/>
    <p:sldId id="296"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B5DC22-60F3-4E68-B6F3-F337A50EE952}" v="154" dt="2023-10-05T18:34:03.738"/>
    <p1510:client id="{D7670548-C0EC-4CFC-95A3-A71079E96FEF}" v="1" dt="2023-10-05T20:03:31.7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784" autoAdjust="0"/>
  </p:normalViewPr>
  <p:slideViewPr>
    <p:cSldViewPr>
      <p:cViewPr varScale="1">
        <p:scale>
          <a:sx n="61" d="100"/>
          <a:sy n="61" d="100"/>
        </p:scale>
        <p:origin x="72" y="40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D7670548-C0EC-4CFC-95A3-A71079E96FEF}"/>
    <pc:docChg chg="custSel addSld modSld">
      <pc:chgData name="Helen A Griffiths" userId="970ac652-efaf-451a-9e9c-3191bf6940a9" providerId="ADAL" clId="{D7670548-C0EC-4CFC-95A3-A71079E96FEF}" dt="2023-10-05T20:10:17.568" v="1081" actId="20577"/>
      <pc:docMkLst>
        <pc:docMk/>
      </pc:docMkLst>
      <pc:sldChg chg="modSp add mod">
        <pc:chgData name="Helen A Griffiths" userId="970ac652-efaf-451a-9e9c-3191bf6940a9" providerId="ADAL" clId="{D7670548-C0EC-4CFC-95A3-A71079E96FEF}" dt="2023-10-05T20:10:17.568" v="1081" actId="20577"/>
        <pc:sldMkLst>
          <pc:docMk/>
          <pc:sldMk cId="1416277202" sldId="317"/>
        </pc:sldMkLst>
        <pc:spChg chg="mod">
          <ac:chgData name="Helen A Griffiths" userId="970ac652-efaf-451a-9e9c-3191bf6940a9" providerId="ADAL" clId="{D7670548-C0EC-4CFC-95A3-A71079E96FEF}" dt="2023-10-05T20:01:26.990" v="459" actId="20577"/>
          <ac:spMkLst>
            <pc:docMk/>
            <pc:sldMk cId="1416277202" sldId="317"/>
            <ac:spMk id="4" creationId="{00000000-0000-0000-0000-000000000000}"/>
          </ac:spMkLst>
        </pc:spChg>
        <pc:spChg chg="mod">
          <ac:chgData name="Helen A Griffiths" userId="970ac652-efaf-451a-9e9c-3191bf6940a9" providerId="ADAL" clId="{D7670548-C0EC-4CFC-95A3-A71079E96FEF}" dt="2023-10-05T20:10:17.568" v="1081" actId="20577"/>
          <ac:spMkLst>
            <pc:docMk/>
            <pc:sldMk cId="1416277202" sldId="317"/>
            <ac:spMk id="5" creationId="{00000000-0000-0000-0000-000000000000}"/>
          </ac:spMkLst>
        </pc:spChg>
        <pc:spChg chg="mod">
          <ac:chgData name="Helen A Griffiths" userId="970ac652-efaf-451a-9e9c-3191bf6940a9" providerId="ADAL" clId="{D7670548-C0EC-4CFC-95A3-A71079E96FEF}" dt="2023-10-05T20:09:49.292" v="1050" actId="20577"/>
          <ac:spMkLst>
            <pc:docMk/>
            <pc:sldMk cId="1416277202" sldId="317"/>
            <ac:spMk id="6"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087852E-8268-4210-9B9B-D7FF0DFDF33D}" type="datetimeFigureOut">
              <a:rPr lang="cy-GB" smtClean="0"/>
              <a:t>05/10/2023</a:t>
            </a:fld>
            <a:endParaRPr lang="cy-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y-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898268B-F713-4C99-9999-0BF322DA78DE}" type="slidenum">
              <a:rPr lang="cy-GB" smtClean="0"/>
              <a:t>‹#›</a:t>
            </a:fld>
            <a:endParaRPr lang="cy-GB"/>
          </a:p>
        </p:txBody>
      </p:sp>
    </p:spTree>
    <p:extLst>
      <p:ext uri="{BB962C8B-B14F-4D97-AF65-F5344CB8AC3E}">
        <p14:creationId xmlns:p14="http://schemas.microsoft.com/office/powerpoint/2010/main" val="34826026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E6A5102-AA86-4AF9-9228-F02C396F4DF8}" type="datetimeFigureOut">
              <a:rPr lang="en-GB" smtClean="0"/>
              <a:pPr/>
              <a:t>05/10/2023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2692B32-E601-4310-B94C-085FBC3ABB39}" type="slidenum">
              <a:rPr lang="en-GB" smtClean="0"/>
              <a:pPr/>
              <a:t>‹#›</a:t>
            </a:fld>
            <a:endParaRPr lang="en-GB"/>
          </a:p>
        </p:txBody>
      </p:sp>
    </p:spTree>
    <p:extLst>
      <p:ext uri="{BB962C8B-B14F-4D97-AF65-F5344CB8AC3E}">
        <p14:creationId xmlns:p14="http://schemas.microsoft.com/office/powerpoint/2010/main" val="24221727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pPr/>
              <a:t>1</a:t>
            </a:fld>
            <a:endParaRPr lang="en-GB"/>
          </a:p>
        </p:txBody>
      </p:sp>
    </p:spTree>
    <p:extLst>
      <p:ext uri="{BB962C8B-B14F-4D97-AF65-F5344CB8AC3E}">
        <p14:creationId xmlns:p14="http://schemas.microsoft.com/office/powerpoint/2010/main" val="1137433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9</a:t>
            </a:fld>
            <a:endParaRPr lang="en-GB"/>
          </a:p>
        </p:txBody>
      </p:sp>
    </p:spTree>
    <p:extLst>
      <p:ext uri="{BB962C8B-B14F-4D97-AF65-F5344CB8AC3E}">
        <p14:creationId xmlns:p14="http://schemas.microsoft.com/office/powerpoint/2010/main" val="32087376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10</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12</a:t>
            </a:fld>
            <a:endParaRPr lang="en-GB"/>
          </a:p>
        </p:txBody>
      </p:sp>
    </p:spTree>
    <p:extLst>
      <p:ext uri="{BB962C8B-B14F-4D97-AF65-F5344CB8AC3E}">
        <p14:creationId xmlns:p14="http://schemas.microsoft.com/office/powerpoint/2010/main" val="20616322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13</a:t>
            </a:fld>
            <a:endParaRPr lang="en-GB"/>
          </a:p>
        </p:txBody>
      </p:sp>
    </p:spTree>
    <p:extLst>
      <p:ext uri="{BB962C8B-B14F-4D97-AF65-F5344CB8AC3E}">
        <p14:creationId xmlns:p14="http://schemas.microsoft.com/office/powerpoint/2010/main" val="42223672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14</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15</a:t>
            </a:fld>
            <a:endParaRPr lang="en-GB"/>
          </a:p>
        </p:txBody>
      </p:sp>
    </p:spTree>
    <p:extLst>
      <p:ext uri="{BB962C8B-B14F-4D97-AF65-F5344CB8AC3E}">
        <p14:creationId xmlns:p14="http://schemas.microsoft.com/office/powerpoint/2010/main" val="1768180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fld id="{648233A2-787A-4513-97A0-1D63662AC848}" type="slidenum">
              <a:rPr lang="en-GB" altLang="en-US" smtClean="0"/>
              <a:pPr eaLnBrk="1" hangingPunct="1"/>
              <a:t>16</a:t>
            </a:fld>
            <a:endParaRPr lang="en-GB" altLang="en-US"/>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41719430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17</a:t>
            </a:fld>
            <a:endParaRPr lang="en-GB"/>
          </a:p>
        </p:txBody>
      </p:sp>
    </p:spTree>
    <p:extLst>
      <p:ext uri="{BB962C8B-B14F-4D97-AF65-F5344CB8AC3E}">
        <p14:creationId xmlns:p14="http://schemas.microsoft.com/office/powerpoint/2010/main" val="2812167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18</a:t>
            </a:fld>
            <a:endParaRPr lang="en-GB"/>
          </a:p>
        </p:txBody>
      </p:sp>
    </p:spTree>
    <p:extLst>
      <p:ext uri="{BB962C8B-B14F-4D97-AF65-F5344CB8AC3E}">
        <p14:creationId xmlns:p14="http://schemas.microsoft.com/office/powerpoint/2010/main" val="27547182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20</a:t>
            </a:fld>
            <a:endParaRPr lang="en-GB"/>
          </a:p>
        </p:txBody>
      </p:sp>
    </p:spTree>
    <p:extLst>
      <p:ext uri="{BB962C8B-B14F-4D97-AF65-F5344CB8AC3E}">
        <p14:creationId xmlns:p14="http://schemas.microsoft.com/office/powerpoint/2010/main" val="3789917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23</a:t>
            </a:fld>
            <a:endParaRPr lang="en-GB"/>
          </a:p>
        </p:txBody>
      </p:sp>
    </p:spTree>
    <p:extLst>
      <p:ext uri="{BB962C8B-B14F-4D97-AF65-F5344CB8AC3E}">
        <p14:creationId xmlns:p14="http://schemas.microsoft.com/office/powerpoint/2010/main" val="1137342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26</a:t>
            </a:fld>
            <a:endParaRPr lang="en-GB"/>
          </a:p>
        </p:txBody>
      </p:sp>
    </p:spTree>
    <p:extLst>
      <p:ext uri="{BB962C8B-B14F-4D97-AF65-F5344CB8AC3E}">
        <p14:creationId xmlns:p14="http://schemas.microsoft.com/office/powerpoint/2010/main" val="34789394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31</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35</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38</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39</a:t>
            </a:fld>
            <a:endParaRPr lang="en-GB"/>
          </a:p>
        </p:txBody>
      </p:sp>
    </p:spTree>
    <p:extLst>
      <p:ext uri="{BB962C8B-B14F-4D97-AF65-F5344CB8AC3E}">
        <p14:creationId xmlns:p14="http://schemas.microsoft.com/office/powerpoint/2010/main" val="35932472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92B32-E601-4310-B94C-085FBC3ABB39}" type="slidenum">
              <a:rPr lang="en-GB" smtClean="0"/>
              <a:pPr/>
              <a:t>42</a:t>
            </a:fld>
            <a:endParaRPr lang="en-GB"/>
          </a:p>
        </p:txBody>
      </p:sp>
    </p:spTree>
    <p:extLst>
      <p:ext uri="{BB962C8B-B14F-4D97-AF65-F5344CB8AC3E}">
        <p14:creationId xmlns:p14="http://schemas.microsoft.com/office/powerpoint/2010/main" val="39229055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D910256-AA1F-45E7-9332-174294B017E0}" type="datetimeFigureOut">
              <a:rPr lang="en-GB" smtClean="0">
                <a:solidFill>
                  <a:srgbClr val="464646"/>
                </a:solidFill>
              </a:rPr>
              <a:pPr/>
              <a:t>05/10/2023</a:t>
            </a:fld>
            <a:endParaRPr lang="en-GB">
              <a:solidFill>
                <a:srgbClr val="464646"/>
              </a:solidFill>
            </a:endParaRPr>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solidFill>
                <a:srgbClr val="464646"/>
              </a:solidFill>
            </a:endParaRPr>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bwMode="auto">
          <a:xfrm>
            <a:off x="1325544" y="4928702"/>
            <a:ext cx="609600" cy="517524"/>
          </a:xfrm>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247244998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D910256-AA1F-45E7-9332-174294B017E0}" type="datetimeFigureOut">
              <a:rPr lang="en-GB" smtClean="0">
                <a:solidFill>
                  <a:srgbClr val="464646"/>
                </a:solidFill>
              </a:rPr>
              <a:pPr/>
              <a:t>05/10/2023</a:t>
            </a:fld>
            <a:endParaRPr lang="en-GB">
              <a:solidFill>
                <a:srgbClr val="464646"/>
              </a:solidFill>
            </a:endParaRPr>
          </a:p>
        </p:txBody>
      </p:sp>
      <p:sp>
        <p:nvSpPr>
          <p:cNvPr id="9" name="Slide Number Placeholder 8"/>
          <p:cNvSpPr>
            <a:spLocks noGrp="1"/>
          </p:cNvSpPr>
          <p:nvPr>
            <p:ph type="sldNum" sz="quarter" idx="15"/>
          </p:nvPr>
        </p:nvSpPr>
        <p:spPr/>
        <p:txBody>
          <a:bodyPr rtlCol="0"/>
          <a:lstStyle/>
          <a:p>
            <a:fld id="{3CF19CE5-3B6D-4CDB-A886-C88CF57D7E52}" type="slidenum">
              <a:rPr lang="en-GB" smtClean="0"/>
              <a:pPr/>
              <a:t>‹#›</a:t>
            </a:fld>
            <a:endParaRPr lang="en-GB"/>
          </a:p>
        </p:txBody>
      </p:sp>
      <p:sp>
        <p:nvSpPr>
          <p:cNvPr id="10" name="Footer Placeholder 9"/>
          <p:cNvSpPr>
            <a:spLocks noGrp="1"/>
          </p:cNvSpPr>
          <p:nvPr>
            <p:ph type="ftr" sz="quarter" idx="16"/>
          </p:nvPr>
        </p:nvSpPr>
        <p:spPr/>
        <p:txBody>
          <a:bodyPr rtlCol="0"/>
          <a:lstStyle/>
          <a:p>
            <a:endParaRPr lang="en-GB">
              <a:solidFill>
                <a:srgbClr val="464646"/>
              </a:solidFill>
            </a:endParaRPr>
          </a:p>
        </p:txBody>
      </p:sp>
    </p:spTree>
    <p:extLst>
      <p:ext uri="{BB962C8B-B14F-4D97-AF65-F5344CB8AC3E}">
        <p14:creationId xmlns:p14="http://schemas.microsoft.com/office/powerpoint/2010/main" val="522922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D910256-AA1F-45E7-9332-174294B017E0}" type="datetimeFigureOut">
              <a:rPr lang="en-GB" smtClean="0">
                <a:solidFill>
                  <a:srgbClr val="DEF5FA"/>
                </a:solidFill>
              </a:rPr>
              <a:pPr/>
              <a:t>05/10/2023</a:t>
            </a:fld>
            <a:endParaRPr lang="en-GB">
              <a:solidFill>
                <a:srgbClr val="DEF5FA"/>
              </a:solidFill>
            </a:endParaRPr>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solidFill>
                <a:srgbClr val="DEF5FA"/>
              </a:solidFill>
            </a:endParaRPr>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6" name="Slide Number Placeholder 5"/>
          <p:cNvSpPr>
            <a:spLocks noGrp="1"/>
          </p:cNvSpPr>
          <p:nvPr>
            <p:ph type="sldNum" sz="quarter" idx="12"/>
          </p:nvPr>
        </p:nvSpPr>
        <p:spPr bwMode="auto">
          <a:xfrm>
            <a:off x="1340616" y="4928702"/>
            <a:ext cx="609600" cy="517524"/>
          </a:xfrm>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97633256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D910256-AA1F-45E7-9332-174294B017E0}" type="datetimeFigureOut">
              <a:rPr lang="en-GB" smtClean="0">
                <a:solidFill>
                  <a:srgbClr val="464646"/>
                </a:solidFill>
              </a:rPr>
              <a:pPr/>
              <a:t>05/10/2023</a:t>
            </a:fld>
            <a:endParaRPr lang="en-GB">
              <a:solidFill>
                <a:srgbClr val="464646"/>
              </a:solidFill>
            </a:endParaRPr>
          </a:p>
        </p:txBody>
      </p:sp>
      <p:sp>
        <p:nvSpPr>
          <p:cNvPr id="6" name="Footer Placeholder 5"/>
          <p:cNvSpPr>
            <a:spLocks noGrp="1"/>
          </p:cNvSpPr>
          <p:nvPr>
            <p:ph type="ftr" sz="quarter" idx="11"/>
          </p:nvPr>
        </p:nvSpPr>
        <p:spPr/>
        <p:txBody>
          <a:bodyPr/>
          <a:lstStyle/>
          <a:p>
            <a:endParaRPr lang="en-GB">
              <a:solidFill>
                <a:srgbClr val="464646"/>
              </a:solidFill>
            </a:endParaRPr>
          </a:p>
        </p:txBody>
      </p:sp>
      <p:sp>
        <p:nvSpPr>
          <p:cNvPr id="7" name="Slide Number Placeholder 6"/>
          <p:cNvSpPr>
            <a:spLocks noGrp="1"/>
          </p:cNvSpPr>
          <p:nvPr>
            <p:ph type="sldNum" sz="quarter" idx="12"/>
          </p:nvPr>
        </p:nvSpPr>
        <p:spPr/>
        <p:txBody>
          <a:bodyPr/>
          <a:lstStyle/>
          <a:p>
            <a:fld id="{3CF19CE5-3B6D-4CDB-A886-C88CF57D7E52}"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609003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D910256-AA1F-45E7-9332-174294B017E0}" type="datetimeFigureOut">
              <a:rPr lang="en-GB" smtClean="0">
                <a:solidFill>
                  <a:srgbClr val="464646"/>
                </a:solidFill>
              </a:rPr>
              <a:pPr/>
              <a:t>05/10/2023</a:t>
            </a:fld>
            <a:endParaRPr lang="en-GB">
              <a:solidFill>
                <a:srgbClr val="464646"/>
              </a:solidFill>
            </a:endParaRPr>
          </a:p>
        </p:txBody>
      </p:sp>
      <p:sp>
        <p:nvSpPr>
          <p:cNvPr id="8" name="Footer Placeholder 7"/>
          <p:cNvSpPr>
            <a:spLocks noGrp="1"/>
          </p:cNvSpPr>
          <p:nvPr>
            <p:ph type="ftr" sz="quarter" idx="11"/>
          </p:nvPr>
        </p:nvSpPr>
        <p:spPr/>
        <p:txBody>
          <a:bodyPr/>
          <a:lstStyle/>
          <a:p>
            <a:endParaRPr lang="en-GB">
              <a:solidFill>
                <a:srgbClr val="464646"/>
              </a:solidFill>
            </a:endParaRPr>
          </a:p>
        </p:txBody>
      </p:sp>
      <p:sp>
        <p:nvSpPr>
          <p:cNvPr id="9" name="Slide Number Placeholder 8"/>
          <p:cNvSpPr>
            <a:spLocks noGrp="1"/>
          </p:cNvSpPr>
          <p:nvPr>
            <p:ph type="sldNum" sz="quarter" idx="12"/>
          </p:nvPr>
        </p:nvSpPr>
        <p:spPr/>
        <p:txBody>
          <a:bodyPr/>
          <a:lstStyle/>
          <a:p>
            <a:fld id="{3CF19CE5-3B6D-4CDB-A886-C88CF57D7E52}"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extLst>
      <p:ext uri="{BB962C8B-B14F-4D97-AF65-F5344CB8AC3E}">
        <p14:creationId xmlns:p14="http://schemas.microsoft.com/office/powerpoint/2010/main" val="409116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D910256-AA1F-45E7-9332-174294B017E0}" type="datetimeFigureOut">
              <a:rPr lang="en-GB" smtClean="0">
                <a:solidFill>
                  <a:srgbClr val="464646"/>
                </a:solidFill>
              </a:rPr>
              <a:pPr/>
              <a:t>05/10/2023</a:t>
            </a:fld>
            <a:endParaRPr lang="en-GB">
              <a:solidFill>
                <a:srgbClr val="464646"/>
              </a:solidFill>
            </a:endParaRPr>
          </a:p>
        </p:txBody>
      </p:sp>
      <p:sp>
        <p:nvSpPr>
          <p:cNvPr id="7" name="Slide Number Placeholder 6"/>
          <p:cNvSpPr>
            <a:spLocks noGrp="1"/>
          </p:cNvSpPr>
          <p:nvPr>
            <p:ph type="sldNum" sz="quarter" idx="11"/>
          </p:nvPr>
        </p:nvSpPr>
        <p:spPr/>
        <p:txBody>
          <a:bodyPr rtlCol="0"/>
          <a:lstStyle/>
          <a:p>
            <a:fld id="{3CF19CE5-3B6D-4CDB-A886-C88CF57D7E52}" type="slidenum">
              <a:rPr lang="en-GB" smtClean="0"/>
              <a:pPr/>
              <a:t>‹#›</a:t>
            </a:fld>
            <a:endParaRPr lang="en-GB"/>
          </a:p>
        </p:txBody>
      </p:sp>
      <p:sp>
        <p:nvSpPr>
          <p:cNvPr id="8" name="Footer Placeholder 7"/>
          <p:cNvSpPr>
            <a:spLocks noGrp="1"/>
          </p:cNvSpPr>
          <p:nvPr>
            <p:ph type="ftr" sz="quarter" idx="12"/>
          </p:nvPr>
        </p:nvSpPr>
        <p:spPr/>
        <p:txBody>
          <a:bodyPr rtlCol="0"/>
          <a:lstStyle/>
          <a:p>
            <a:endParaRPr lang="en-GB">
              <a:solidFill>
                <a:srgbClr val="464646"/>
              </a:solidFill>
            </a:endParaRPr>
          </a:p>
        </p:txBody>
      </p:sp>
    </p:spTree>
    <p:extLst>
      <p:ext uri="{BB962C8B-B14F-4D97-AF65-F5344CB8AC3E}">
        <p14:creationId xmlns:p14="http://schemas.microsoft.com/office/powerpoint/2010/main" val="2604466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910256-AA1F-45E7-9332-174294B017E0}" type="datetimeFigureOut">
              <a:rPr lang="en-GB" smtClean="0">
                <a:solidFill>
                  <a:srgbClr val="464646"/>
                </a:solidFill>
              </a:rPr>
              <a:pPr/>
              <a:t>05/10/2023</a:t>
            </a:fld>
            <a:endParaRPr lang="en-GB">
              <a:solidFill>
                <a:srgbClr val="464646"/>
              </a:solidFill>
            </a:endParaRPr>
          </a:p>
        </p:txBody>
      </p:sp>
      <p:sp>
        <p:nvSpPr>
          <p:cNvPr id="3" name="Footer Placeholder 2"/>
          <p:cNvSpPr>
            <a:spLocks noGrp="1"/>
          </p:cNvSpPr>
          <p:nvPr>
            <p:ph type="ftr" sz="quarter" idx="11"/>
          </p:nvPr>
        </p:nvSpPr>
        <p:spPr/>
        <p:txBody>
          <a:bodyPr/>
          <a:lstStyle/>
          <a:p>
            <a:endParaRPr lang="en-GB">
              <a:solidFill>
                <a:srgbClr val="464646"/>
              </a:solidFill>
            </a:endParaRPr>
          </a:p>
        </p:txBody>
      </p:sp>
      <p:sp>
        <p:nvSpPr>
          <p:cNvPr id="4" name="Slide Number Placeholder 3"/>
          <p:cNvSpPr>
            <a:spLocks noGrp="1"/>
          </p:cNvSpPr>
          <p:nvPr>
            <p:ph type="sldNum" sz="quarter" idx="12"/>
          </p:nvPr>
        </p:nvSpPr>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2433610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D910256-AA1F-45E7-9332-174294B017E0}" type="datetimeFigureOut">
              <a:rPr lang="en-GB" smtClean="0">
                <a:solidFill>
                  <a:srgbClr val="464646"/>
                </a:solidFill>
              </a:rPr>
              <a:pPr/>
              <a:t>05/10/2023</a:t>
            </a:fld>
            <a:endParaRPr lang="en-GB">
              <a:solidFill>
                <a:srgbClr val="464646"/>
              </a:solidFill>
            </a:endParaRPr>
          </a:p>
        </p:txBody>
      </p:sp>
      <p:sp>
        <p:nvSpPr>
          <p:cNvPr id="22" name="Slide Number Placeholder 21"/>
          <p:cNvSpPr>
            <a:spLocks noGrp="1"/>
          </p:cNvSpPr>
          <p:nvPr>
            <p:ph type="sldNum" sz="quarter" idx="15"/>
          </p:nvPr>
        </p:nvSpPr>
        <p:spPr/>
        <p:txBody>
          <a:bodyPr rtlCol="0"/>
          <a:lstStyle/>
          <a:p>
            <a:fld id="{3CF19CE5-3B6D-4CDB-A886-C88CF57D7E52}" type="slidenum">
              <a:rPr lang="en-GB" smtClean="0"/>
              <a:pPr/>
              <a:t>‹#›</a:t>
            </a:fld>
            <a:endParaRPr lang="en-GB"/>
          </a:p>
        </p:txBody>
      </p:sp>
      <p:sp>
        <p:nvSpPr>
          <p:cNvPr id="23" name="Footer Placeholder 22"/>
          <p:cNvSpPr>
            <a:spLocks noGrp="1"/>
          </p:cNvSpPr>
          <p:nvPr>
            <p:ph type="ftr" sz="quarter" idx="16"/>
          </p:nvPr>
        </p:nvSpPr>
        <p:spPr/>
        <p:txBody>
          <a:bodyPr rtlCol="0"/>
          <a:lstStyle/>
          <a:p>
            <a:endParaRPr lang="en-GB">
              <a:solidFill>
                <a:srgbClr val="464646"/>
              </a:solidFill>
            </a:endParaRPr>
          </a:p>
        </p:txBody>
      </p:sp>
    </p:spTree>
    <p:extLst>
      <p:ext uri="{BB962C8B-B14F-4D97-AF65-F5344CB8AC3E}">
        <p14:creationId xmlns:p14="http://schemas.microsoft.com/office/powerpoint/2010/main" val="4232985710"/>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17" name="Date Placeholder 16"/>
          <p:cNvSpPr>
            <a:spLocks noGrp="1"/>
          </p:cNvSpPr>
          <p:nvPr>
            <p:ph type="dt" sz="half" idx="10"/>
          </p:nvPr>
        </p:nvSpPr>
        <p:spPr/>
        <p:txBody>
          <a:bodyPr rtlCol="0"/>
          <a:lstStyle/>
          <a:p>
            <a:fld id="{BD910256-AA1F-45E7-9332-174294B017E0}" type="datetimeFigureOut">
              <a:rPr lang="en-GB" smtClean="0">
                <a:solidFill>
                  <a:srgbClr val="464646"/>
                </a:solidFill>
              </a:rPr>
              <a:pPr/>
              <a:t>05/10/2023</a:t>
            </a:fld>
            <a:endParaRPr lang="en-GB">
              <a:solidFill>
                <a:srgbClr val="464646"/>
              </a:solidFill>
            </a:endParaRPr>
          </a:p>
        </p:txBody>
      </p:sp>
      <p:sp>
        <p:nvSpPr>
          <p:cNvPr id="18" name="Slide Number Placeholder 17"/>
          <p:cNvSpPr>
            <a:spLocks noGrp="1"/>
          </p:cNvSpPr>
          <p:nvPr>
            <p:ph type="sldNum" sz="quarter" idx="11"/>
          </p:nvPr>
        </p:nvSpPr>
        <p:spPr/>
        <p:txBody>
          <a:bodyPr rtlCol="0"/>
          <a:lstStyle/>
          <a:p>
            <a:fld id="{3CF19CE5-3B6D-4CDB-A886-C88CF57D7E52}" type="slidenum">
              <a:rPr lang="en-GB" smtClean="0"/>
              <a:pPr/>
              <a:t>‹#›</a:t>
            </a:fld>
            <a:endParaRPr lang="en-GB"/>
          </a:p>
        </p:txBody>
      </p:sp>
      <p:sp>
        <p:nvSpPr>
          <p:cNvPr id="21" name="Footer Placeholder 20"/>
          <p:cNvSpPr>
            <a:spLocks noGrp="1"/>
          </p:cNvSpPr>
          <p:nvPr>
            <p:ph type="ftr" sz="quarter" idx="12"/>
          </p:nvPr>
        </p:nvSpPr>
        <p:spPr/>
        <p:txBody>
          <a:bodyPr rtlCol="0"/>
          <a:lstStyle/>
          <a:p>
            <a:endParaRPr lang="en-GB">
              <a:solidFill>
                <a:srgbClr val="464646"/>
              </a:solidFill>
            </a:endParaRPr>
          </a:p>
        </p:txBody>
      </p:sp>
    </p:spTree>
    <p:extLst>
      <p:ext uri="{BB962C8B-B14F-4D97-AF65-F5344CB8AC3E}">
        <p14:creationId xmlns:p14="http://schemas.microsoft.com/office/powerpoint/2010/main" val="355599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solidFill>
                  <a:srgbClr val="464646"/>
                </a:solidFill>
              </a:rPr>
              <a:pPr/>
              <a:t>05/10/2023</a:t>
            </a:fld>
            <a:endParaRPr lang="en-GB">
              <a:solidFill>
                <a:srgbClr val="464646"/>
              </a:solidFill>
            </a:endParaRPr>
          </a:p>
        </p:txBody>
      </p:sp>
      <p:sp>
        <p:nvSpPr>
          <p:cNvPr id="5" name="Footer Placeholder 4"/>
          <p:cNvSpPr>
            <a:spLocks noGrp="1"/>
          </p:cNvSpPr>
          <p:nvPr>
            <p:ph type="ftr" sz="quarter" idx="11"/>
          </p:nvPr>
        </p:nvSpPr>
        <p:spPr/>
        <p:txBody>
          <a:bodyPr/>
          <a:lstStyle/>
          <a:p>
            <a:endParaRPr lang="en-GB">
              <a:solidFill>
                <a:srgbClr val="464646"/>
              </a:solidFill>
            </a:endParaRPr>
          </a:p>
        </p:txBody>
      </p:sp>
      <p:sp>
        <p:nvSpPr>
          <p:cNvPr id="6" name="Slide Number Placeholder 5"/>
          <p:cNvSpPr>
            <a:spLocks noGrp="1"/>
          </p:cNvSpPr>
          <p:nvPr>
            <p:ph type="sldNum" sz="quarter" idx="12"/>
          </p:nvPr>
        </p:nvSpPr>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1726332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solidFill>
                  <a:srgbClr val="464646"/>
                </a:solidFill>
              </a:rPr>
              <a:pPr/>
              <a:t>05/10/2023</a:t>
            </a:fld>
            <a:endParaRPr lang="en-GB">
              <a:solidFill>
                <a:srgbClr val="464646"/>
              </a:solidFill>
            </a:endParaRPr>
          </a:p>
        </p:txBody>
      </p:sp>
      <p:sp>
        <p:nvSpPr>
          <p:cNvPr id="5" name="Footer Placeholder 4"/>
          <p:cNvSpPr>
            <a:spLocks noGrp="1"/>
          </p:cNvSpPr>
          <p:nvPr>
            <p:ph type="ftr" sz="quarter" idx="11"/>
          </p:nvPr>
        </p:nvSpPr>
        <p:spPr/>
        <p:txBody>
          <a:bodyPr/>
          <a:lstStyle/>
          <a:p>
            <a:endParaRPr lang="en-GB">
              <a:solidFill>
                <a:srgbClr val="464646"/>
              </a:solidFill>
            </a:endParaRPr>
          </a:p>
        </p:txBody>
      </p:sp>
      <p:sp>
        <p:nvSpPr>
          <p:cNvPr id="6" name="Slide Number Placeholder 5"/>
          <p:cNvSpPr>
            <a:spLocks noGrp="1"/>
          </p:cNvSpPr>
          <p:nvPr>
            <p:ph type="sldNum" sz="quarter" idx="12"/>
          </p:nvPr>
        </p:nvSpPr>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3473463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D910256-AA1F-45E7-9332-174294B017E0}" type="datetimeFigureOut">
              <a:rPr lang="en-GB" smtClean="0">
                <a:solidFill>
                  <a:srgbClr val="464646"/>
                </a:solidFill>
              </a:rPr>
              <a:pPr/>
              <a:t>05/10/2023</a:t>
            </a:fld>
            <a:endParaRPr lang="en-GB">
              <a:solidFill>
                <a:srgbClr val="464646"/>
              </a:solidFill>
            </a:endParaRPr>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solidFill>
                <a:srgbClr val="464646"/>
              </a:solidFill>
            </a:endParaRPr>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CF19CE5-3B6D-4CDB-A886-C88CF57D7E52}" type="slidenum">
              <a:rPr lang="en-GB" smtClean="0"/>
              <a:pPr/>
              <a:t>‹#›</a:t>
            </a:fld>
            <a:endParaRPr lang="en-GB"/>
          </a:p>
        </p:txBody>
      </p:sp>
    </p:spTree>
    <p:extLst>
      <p:ext uri="{BB962C8B-B14F-4D97-AF65-F5344CB8AC3E}">
        <p14:creationId xmlns:p14="http://schemas.microsoft.com/office/powerpoint/2010/main" val="4882336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amazon.co.uk/Education-Very-Short-Introduction-Introductions/dp/0199643261/ref=sr_1_1?ie=UTF8&amp;qid=1470825760&amp;sr=8-1&amp;keywords=gary+thomas+education"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amazon.co.uk/Introduction-Education-Studies-Educational-Issues/dp/1473919002/ref=sr_1_1?ie=UTF8&amp;qid=1470825788&amp;sr=8-1&amp;keywords=bartlett+and+burton"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amazon.co.uk/Learning-Teach-Primary-School/dp/0415818192/ref=sr_1_2?ie=UTF8&amp;qid=1470825832&amp;sr=8-2&amp;keywords=primary+teaching"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amazon.co.uk/How-Children-Learn-Montessori-Educational-ebook/dp/B008EK6NFO/ref=sr_1_fkmr1_3?ie=UTF8&amp;qid=1470825862&amp;sr=8-3-fkmr1&amp;keywords=lynda+pound+learning"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hyperlink" Target="http://www.disabilityandsociety.uk/" TargetMode="Externa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hyperlink" Target="http://webspace.ship.edu/cgboer/piaget.html" TargetMode="Externa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hyperlink" Target="http://www.nhs.uk/news/2008/11November/Pages/Tomatoesandfertility.aspx"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71800" y="457200"/>
            <a:ext cx="6222848" cy="4648200"/>
          </a:xfrm>
        </p:spPr>
        <p:txBody>
          <a:bodyPr vert="horz" lIns="91440" tIns="45720" rIns="91440" bIns="45720" anchor="b">
            <a:normAutofit/>
          </a:bodyPr>
          <a:lstStyle/>
          <a:p>
            <a:pPr algn="ctr"/>
            <a:r>
              <a:rPr lang="en-GB" sz="3600" dirty="0">
                <a:solidFill>
                  <a:schemeClr val="accent1"/>
                </a:solidFill>
                <a:latin typeface="Arial"/>
                <a:cs typeface="Arial"/>
              </a:rPr>
              <a:t>ECES4012/C</a:t>
            </a:r>
            <a:br>
              <a:rPr lang="en-GB" sz="3600" dirty="0">
                <a:latin typeface="Arial" panose="020B0604020202020204" pitchFamily="34" charset="0"/>
                <a:cs typeface="Arial" panose="020B0604020202020204" pitchFamily="34" charset="0"/>
              </a:rPr>
            </a:br>
            <a:r>
              <a:rPr lang="en-GB" sz="3600" dirty="0" err="1">
                <a:solidFill>
                  <a:schemeClr val="accent1"/>
                </a:solidFill>
                <a:latin typeface="Arial"/>
                <a:cs typeface="Arial"/>
              </a:rPr>
              <a:t>Sicrhau</a:t>
            </a:r>
            <a:r>
              <a:rPr lang="en-GB" sz="3600" dirty="0">
                <a:solidFill>
                  <a:schemeClr val="accent1"/>
                </a:solidFill>
                <a:latin typeface="Arial"/>
                <a:cs typeface="Arial"/>
              </a:rPr>
              <a:t> </a:t>
            </a:r>
            <a:r>
              <a:rPr lang="en-GB" sz="3600" dirty="0" err="1">
                <a:solidFill>
                  <a:schemeClr val="accent1"/>
                </a:solidFill>
                <a:latin typeface="Arial"/>
                <a:cs typeface="Arial"/>
              </a:rPr>
              <a:t>Sgiliau</a:t>
            </a:r>
            <a:r>
              <a:rPr lang="en-GB" sz="3600" dirty="0">
                <a:solidFill>
                  <a:schemeClr val="accent1"/>
                </a:solidFill>
                <a:latin typeface="Arial"/>
                <a:cs typeface="Arial"/>
              </a:rPr>
              <a:t> </a:t>
            </a:r>
            <a:r>
              <a:rPr lang="en-GB" sz="3600" dirty="0" err="1">
                <a:solidFill>
                  <a:schemeClr val="accent1"/>
                </a:solidFill>
                <a:latin typeface="Arial"/>
                <a:cs typeface="Arial"/>
              </a:rPr>
              <a:t>Astudio</a:t>
            </a:r>
            <a:r>
              <a:rPr lang="en-GB" sz="3600" dirty="0">
                <a:solidFill>
                  <a:schemeClr val="accent1"/>
                </a:solidFill>
                <a:latin typeface="Arial"/>
                <a:cs typeface="Arial"/>
              </a:rPr>
              <a:t> </a:t>
            </a:r>
            <a:r>
              <a:rPr lang="en-GB" sz="3600" dirty="0" err="1">
                <a:solidFill>
                  <a:schemeClr val="accent1"/>
                </a:solidFill>
                <a:latin typeface="Arial"/>
                <a:cs typeface="Arial"/>
              </a:rPr>
              <a:t>Llwyddiannus</a:t>
            </a:r>
            <a:br>
              <a:rPr lang="en-GB" sz="3600" dirty="0">
                <a:latin typeface="Arial" panose="020B0604020202020204" pitchFamily="34" charset="0"/>
                <a:cs typeface="Arial" panose="020B0604020202020204" pitchFamily="34" charset="0"/>
              </a:rPr>
            </a:br>
            <a:r>
              <a:rPr lang="en-GB" sz="3600" dirty="0">
                <a:solidFill>
                  <a:schemeClr val="accent1"/>
                </a:solidFill>
                <a:latin typeface="Arial"/>
                <a:cs typeface="Arial"/>
              </a:rPr>
              <a:t>Securing Successful Study Skills</a:t>
            </a:r>
            <a:br>
              <a:rPr lang="en-GB" sz="3600" dirty="0">
                <a:latin typeface="Arial" panose="020B0604020202020204" pitchFamily="34" charset="0"/>
                <a:cs typeface="Arial" panose="020B0604020202020204" pitchFamily="34" charset="0"/>
              </a:rPr>
            </a:br>
            <a:endParaRPr lang="en-GB" sz="3600" dirty="0">
              <a:solidFill>
                <a:schemeClr val="accent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771800" y="5661248"/>
            <a:ext cx="6077688" cy="762000"/>
          </a:xfrm>
        </p:spPr>
        <p:txBody>
          <a:bodyPr/>
          <a:lstStyle/>
          <a:p>
            <a:r>
              <a:rPr lang="en-GB" dirty="0" err="1">
                <a:solidFill>
                  <a:schemeClr val="accent1"/>
                </a:solidFill>
                <a:latin typeface="Arial" panose="020B0604020202020204" pitchFamily="34" charset="0"/>
                <a:cs typeface="Arial" panose="020B0604020202020204" pitchFamily="34" charset="0"/>
              </a:rPr>
              <a:t>Sesiwn</a:t>
            </a:r>
            <a:r>
              <a:rPr lang="en-GB">
                <a:solidFill>
                  <a:schemeClr val="accent1"/>
                </a:solidFill>
                <a:latin typeface="Arial" panose="020B0604020202020204" pitchFamily="34" charset="0"/>
                <a:cs typeface="Arial" panose="020B0604020202020204" pitchFamily="34" charset="0"/>
              </a:rPr>
              <a:t> 5  </a:t>
            </a:r>
            <a:r>
              <a:rPr lang="en-GB" dirty="0">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Session 5</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3847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solidFill>
                <a:schemeClr val="accent1"/>
              </a:solidFill>
            </a:endParaRPr>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ymgymryd â darllen, ysgrifennu a chyfeirnodi academaidd a chydnabod pwysigrwydd hynny, a datblygu hyder wrth gyfathrebu a chyflwyno i gynulleidfaoedd gwahanol ac i ddibenion gwahanol; </a:t>
            </a:r>
            <a:endParaRPr lang="en-GB" dirty="0"/>
          </a:p>
          <a:p>
            <a:endParaRPr lang="en-GB" dirty="0"/>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normAutofit/>
          </a:bodyPr>
          <a:lstStyle/>
          <a:p>
            <a:pPr lvl="0"/>
            <a:r>
              <a:rPr lang="en-GB" dirty="0"/>
              <a:t>Engage in, and recognise the importance of academic reading, writing, referencing and develop confidence in communication and presenting to different audiences and for different purposes; </a:t>
            </a:r>
          </a:p>
          <a:p>
            <a:endParaRPr lang="en-GB" dirty="0"/>
          </a:p>
        </p:txBody>
      </p:sp>
    </p:spTree>
    <p:extLst>
      <p:ext uri="{BB962C8B-B14F-4D97-AF65-F5344CB8AC3E}">
        <p14:creationId xmlns:p14="http://schemas.microsoft.com/office/powerpoint/2010/main" val="947027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149080"/>
            <a:ext cx="3657600" cy="2023120"/>
          </a:xfrm>
        </p:spPr>
        <p:style>
          <a:lnRef idx="2">
            <a:schemeClr val="accent1"/>
          </a:lnRef>
          <a:fillRef idx="1">
            <a:schemeClr val="lt1"/>
          </a:fillRef>
          <a:effectRef idx="0">
            <a:schemeClr val="accent1"/>
          </a:effectRef>
          <a:fontRef idx="minor">
            <a:schemeClr val="dk1"/>
          </a:fontRef>
        </p:style>
        <p:txBody>
          <a:bodyPr vert="horz" lIns="91440" tIns="45720" rIns="91440" bIns="45720" anchor="t">
            <a:normAutofit/>
          </a:bodyPr>
          <a:lstStyle/>
          <a:p>
            <a:r>
              <a:rPr lang="cy-GB" sz="2000" dirty="0">
                <a:cs typeface="Arial"/>
              </a:rPr>
              <a:t>datblygu arddulliau a systemau cyfathrebu effeithiol drwy ddatblygu sgiliau cymhwysedd digidol yn unol â gofynion academaidd y rhaglen.</a:t>
            </a:r>
          </a:p>
          <a:p>
            <a:pPr hangingPunct="0"/>
            <a:endParaRPr lang="en-GB" dirty="0"/>
          </a:p>
          <a:p>
            <a:endParaRPr lang="en-GB" dirty="0"/>
          </a:p>
        </p:txBody>
      </p:sp>
      <p:sp>
        <p:nvSpPr>
          <p:cNvPr id="4" name="Content Placeholder 3"/>
          <p:cNvSpPr>
            <a:spLocks noGrp="1"/>
          </p:cNvSpPr>
          <p:nvPr>
            <p:ph sz="quarter" idx="2"/>
          </p:nvPr>
        </p:nvSpPr>
        <p:spPr>
          <a:xfrm>
            <a:off x="4270248" y="4149080"/>
            <a:ext cx="3657600" cy="2023120"/>
          </a:xfrm>
        </p:spPr>
        <p:style>
          <a:lnRef idx="2">
            <a:schemeClr val="dk1"/>
          </a:lnRef>
          <a:fillRef idx="1">
            <a:schemeClr val="lt1"/>
          </a:fillRef>
          <a:effectRef idx="0">
            <a:schemeClr val="dk1"/>
          </a:effectRef>
          <a:fontRef idx="minor">
            <a:schemeClr val="dk1"/>
          </a:fontRef>
        </p:style>
        <p:txBody>
          <a:bodyPr vert="horz" lIns="91440" tIns="45720" rIns="91440" bIns="45720" anchor="t">
            <a:normAutofit/>
          </a:bodyPr>
          <a:lstStyle/>
          <a:p>
            <a:r>
              <a:rPr lang="en-GB" sz="2000" dirty="0">
                <a:cs typeface="Arial"/>
              </a:rPr>
              <a:t>develop effective communication styles and systems and develop digital competency skills in line with the academic demands of the programme.</a:t>
            </a:r>
          </a:p>
        </p:txBody>
      </p:sp>
      <p:pic>
        <p:nvPicPr>
          <p:cNvPr id="5" name="Picture 4"/>
          <p:cNvPicPr>
            <a:picLocks noChangeAspect="1"/>
          </p:cNvPicPr>
          <p:nvPr/>
        </p:nvPicPr>
        <p:blipFill>
          <a:blip r:embed="rId2" cstate="print"/>
          <a:stretch>
            <a:fillRect/>
          </a:stretch>
        </p:blipFill>
        <p:spPr>
          <a:xfrm>
            <a:off x="3215444" y="1791779"/>
            <a:ext cx="1951112" cy="1951112"/>
          </a:xfrm>
          <a:prstGeom prst="rect">
            <a:avLst/>
          </a:prstGeom>
        </p:spPr>
      </p:pic>
    </p:spTree>
    <p:extLst>
      <p:ext uri="{BB962C8B-B14F-4D97-AF65-F5344CB8AC3E}">
        <p14:creationId xmlns:p14="http://schemas.microsoft.com/office/powerpoint/2010/main" val="2972287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077072"/>
            <a:ext cx="3657600" cy="2095128"/>
          </a:xfrm>
        </p:spPr>
        <p:style>
          <a:lnRef idx="2">
            <a:schemeClr val="accent1"/>
          </a:lnRef>
          <a:fillRef idx="1">
            <a:schemeClr val="lt1"/>
          </a:fillRef>
          <a:effectRef idx="0">
            <a:schemeClr val="accent1"/>
          </a:effectRef>
          <a:fontRef idx="minor">
            <a:schemeClr val="dk1"/>
          </a:fontRef>
        </p:style>
        <p:txBody>
          <a:bodyPr/>
          <a:lstStyle/>
          <a:p>
            <a:r>
              <a:rPr lang="cy-GB" dirty="0"/>
              <a:t>Trefnu eu dysgu’n effeithiol ac adfyfyrio ar eu cynnydd eu hunain a’u datblygiad i’r dyfodol. </a:t>
            </a:r>
            <a:endParaRPr lang="en-GB" dirty="0"/>
          </a:p>
          <a:p>
            <a:endParaRPr lang="en-GB" dirty="0"/>
          </a:p>
        </p:txBody>
      </p:sp>
      <p:sp>
        <p:nvSpPr>
          <p:cNvPr id="4" name="Content Placeholder 3"/>
          <p:cNvSpPr>
            <a:spLocks noGrp="1"/>
          </p:cNvSpPr>
          <p:nvPr>
            <p:ph sz="quarter" idx="2"/>
          </p:nvPr>
        </p:nvSpPr>
        <p:spPr>
          <a:xfrm>
            <a:off x="4270248" y="1600200"/>
            <a:ext cx="3657600" cy="2188840"/>
          </a:xfrm>
        </p:spPr>
        <p:style>
          <a:lnRef idx="2">
            <a:schemeClr val="dk1"/>
          </a:lnRef>
          <a:fillRef idx="1">
            <a:schemeClr val="lt1"/>
          </a:fillRef>
          <a:effectRef idx="0">
            <a:schemeClr val="dk1"/>
          </a:effectRef>
          <a:fontRef idx="minor">
            <a:schemeClr val="dk1"/>
          </a:fontRef>
        </p:style>
        <p:txBody>
          <a:bodyPr/>
          <a:lstStyle/>
          <a:p>
            <a:r>
              <a:rPr lang="en-GB" dirty="0"/>
              <a:t>Organise their learning effectively and reflect upon their own progress and future development. </a:t>
            </a:r>
          </a:p>
          <a:p>
            <a:endParaRPr lang="en-GB" dirty="0"/>
          </a:p>
        </p:txBody>
      </p:sp>
      <p:pic>
        <p:nvPicPr>
          <p:cNvPr id="5" name="Picture 4"/>
          <p:cNvPicPr>
            <a:picLocks noChangeAspect="1"/>
          </p:cNvPicPr>
          <p:nvPr/>
        </p:nvPicPr>
        <p:blipFill>
          <a:blip r:embed="rId2" cstate="print"/>
          <a:stretch>
            <a:fillRect/>
          </a:stretch>
        </p:blipFill>
        <p:spPr>
          <a:xfrm>
            <a:off x="5004048" y="4293096"/>
            <a:ext cx="2411338" cy="2411338"/>
          </a:xfrm>
          <a:prstGeom prst="rect">
            <a:avLst/>
          </a:prstGeom>
        </p:spPr>
      </p:pic>
      <p:pic>
        <p:nvPicPr>
          <p:cNvPr id="6" name="Picture 5"/>
          <p:cNvPicPr>
            <a:picLocks noChangeAspect="1"/>
          </p:cNvPicPr>
          <p:nvPr/>
        </p:nvPicPr>
        <p:blipFill>
          <a:blip r:embed="rId3" cstate="print"/>
          <a:stretch>
            <a:fillRect/>
          </a:stretch>
        </p:blipFill>
        <p:spPr>
          <a:xfrm>
            <a:off x="1259632" y="1700808"/>
            <a:ext cx="1700808" cy="1700808"/>
          </a:xfrm>
          <a:prstGeom prst="rect">
            <a:avLst/>
          </a:prstGeom>
        </p:spPr>
      </p:pic>
    </p:spTree>
    <p:extLst>
      <p:ext uri="{BB962C8B-B14F-4D97-AF65-F5344CB8AC3E}">
        <p14:creationId xmlns:p14="http://schemas.microsoft.com/office/powerpoint/2010/main" val="2837627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err="1">
                <a:solidFill>
                  <a:schemeClr val="accent1"/>
                </a:solidFill>
              </a:rPr>
              <a:t>Gorolwg</a:t>
            </a:r>
            <a:r>
              <a:rPr lang="en-GB" sz="4400" dirty="0">
                <a:solidFill>
                  <a:schemeClr val="accent1"/>
                </a:solidFill>
              </a:rPr>
              <a:t> </a:t>
            </a:r>
            <a:r>
              <a:rPr lang="en-GB" sz="4400" dirty="0" err="1">
                <a:solidFill>
                  <a:schemeClr val="accent1"/>
                </a:solidFill>
              </a:rPr>
              <a:t>Sesiwn</a:t>
            </a:r>
            <a:r>
              <a:rPr lang="en-GB" sz="4400" dirty="0">
                <a:solidFill>
                  <a:schemeClr val="accent1"/>
                </a:solidFill>
              </a:rPr>
              <a:t> </a:t>
            </a:r>
            <a:br>
              <a:rPr lang="en-GB" sz="4400" dirty="0">
                <a:solidFill>
                  <a:schemeClr val="accent1"/>
                </a:solidFill>
              </a:rPr>
            </a:br>
            <a:r>
              <a:rPr lang="en-GB" sz="4400" dirty="0"/>
              <a:t> Session Overview</a:t>
            </a:r>
          </a:p>
        </p:txBody>
      </p:sp>
      <p:sp>
        <p:nvSpPr>
          <p:cNvPr id="4" name="Content Placeholder 3"/>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Adolygu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cyfeirnodi</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Rhestrau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cyfeirnodi</a:t>
            </a:r>
            <a:r>
              <a:rPr lang="en-GB" dirty="0">
                <a:latin typeface="Arial" panose="020B0604020202020204" pitchFamily="34" charset="0"/>
                <a:cs typeface="Arial" panose="020B0604020202020204" pitchFamily="34" charset="0"/>
              </a:rPr>
              <a:t> &amp; </a:t>
            </a:r>
            <a:r>
              <a:rPr lang="en-GB" dirty="0" err="1">
                <a:latin typeface="Arial" panose="020B0604020202020204" pitchFamily="34" charset="0"/>
                <a:cs typeface="Arial" panose="020B0604020202020204" pitchFamily="34" charset="0"/>
              </a:rPr>
              <a:t>Llyfryddiaeth</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p:txBody>
          <a:bodyPr/>
          <a:lstStyle/>
          <a:p>
            <a:pPr>
              <a:buFont typeface="Courier New" panose="02070309020205020404" pitchFamily="49" charset="0"/>
              <a:buChar char="o"/>
            </a:pPr>
            <a:r>
              <a:rPr lang="en-GB" i="1" dirty="0">
                <a:latin typeface="Arial" panose="020B0604020202020204" pitchFamily="34" charset="0"/>
                <a:cs typeface="Arial" panose="020B0604020202020204" pitchFamily="34" charset="0"/>
              </a:rPr>
              <a:t>Reviewing referencing</a:t>
            </a:r>
          </a:p>
          <a:p>
            <a:pPr>
              <a:buFont typeface="Courier New" panose="02070309020205020404" pitchFamily="49" charset="0"/>
              <a:buChar char="o"/>
            </a:pPr>
            <a:r>
              <a:rPr lang="en-GB" i="1" dirty="0">
                <a:latin typeface="Arial" panose="020B0604020202020204" pitchFamily="34" charset="0"/>
                <a:cs typeface="Arial" panose="020B0604020202020204" pitchFamily="34" charset="0"/>
              </a:rPr>
              <a:t>Reference lists &amp; Bibliographies</a:t>
            </a:r>
          </a:p>
        </p:txBody>
      </p:sp>
      <p:pic>
        <p:nvPicPr>
          <p:cNvPr id="2050" name="Picture 2" descr="C:\Users\l.roberts\AppData\Local\Microsoft\Windows\Temporary Internet Files\Content.IE5\6IDJCSBB\MP900427685[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67000" y="3429000"/>
            <a:ext cx="3657600" cy="2895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2107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dirty="0" err="1">
                <a:solidFill>
                  <a:schemeClr val="accent1"/>
                </a:solidFill>
              </a:rPr>
              <a:t>Cyfeirio</a:t>
            </a:r>
            <a:r>
              <a:rPr lang="en-GB" dirty="0">
                <a:solidFill>
                  <a:schemeClr val="accent1"/>
                </a:solidFill>
              </a:rPr>
              <a:t> at </a:t>
            </a:r>
            <a:r>
              <a:rPr lang="en-GB" dirty="0" err="1">
                <a:solidFill>
                  <a:schemeClr val="accent1"/>
                </a:solidFill>
              </a:rPr>
              <a:t>waith</a:t>
            </a:r>
            <a:r>
              <a:rPr lang="en-GB" dirty="0">
                <a:solidFill>
                  <a:schemeClr val="accent1"/>
                </a:solidFill>
              </a:rPr>
              <a:t> </a:t>
            </a:r>
            <a:r>
              <a:rPr lang="en-GB" dirty="0" err="1">
                <a:solidFill>
                  <a:schemeClr val="accent1"/>
                </a:solidFill>
              </a:rPr>
              <a:t>awduron</a:t>
            </a:r>
            <a:r>
              <a:rPr lang="en-GB" dirty="0">
                <a:solidFill>
                  <a:schemeClr val="accent1"/>
                </a:solidFill>
              </a:rPr>
              <a:t> </a:t>
            </a:r>
            <a:r>
              <a:rPr lang="en-GB" dirty="0" err="1">
                <a:solidFill>
                  <a:schemeClr val="accent1"/>
                </a:solidFill>
              </a:rPr>
              <a:t>eraill</a:t>
            </a:r>
            <a:br>
              <a:rPr lang="en-GB" dirty="0">
                <a:solidFill>
                  <a:schemeClr val="accent1"/>
                </a:solidFill>
              </a:rPr>
            </a:br>
            <a:r>
              <a:rPr lang="en-GB" dirty="0"/>
              <a:t>Referring to other authors’ works</a:t>
            </a:r>
          </a:p>
        </p:txBody>
      </p:sp>
      <p:sp>
        <p:nvSpPr>
          <p:cNvPr id="6" name="Content Placeholder 5"/>
          <p:cNvSpPr>
            <a:spLocks noGrp="1"/>
          </p:cNvSpPr>
          <p:nvPr>
            <p:ph idx="1"/>
          </p:nvPr>
        </p:nvSpPr>
        <p:spPr/>
        <p:txBody>
          <a:bodyPr vert="horz" lIns="91440" tIns="45720" rIns="91440" bIns="45720" anchor="t">
            <a:normAutofit/>
          </a:bodyPr>
          <a:lstStyle/>
          <a:p>
            <a:pPr marL="365125" lvl="0" indent="-255270" fontAlgn="base">
              <a:spcBef>
                <a:spcPts val="400"/>
              </a:spcBef>
              <a:spcAft>
                <a:spcPct val="0"/>
              </a:spcAft>
              <a:buClr>
                <a:srgbClr val="2DA2BF"/>
              </a:buClr>
              <a:buSzPct val="68000"/>
              <a:buNone/>
            </a:pPr>
            <a:endParaRPr lang="en-US" altLang="en-US" sz="2700" dirty="0">
              <a:solidFill>
                <a:prstClr val="black"/>
              </a:solidFill>
              <a:latin typeface="Lucida Sans Unicode"/>
              <a:cs typeface="Lucida Sans Unicode"/>
            </a:endParaRPr>
          </a:p>
          <a:p>
            <a:pPr marL="365125" lvl="0" indent="-255270" fontAlgn="base">
              <a:spcBef>
                <a:spcPts val="400"/>
              </a:spcBef>
              <a:spcAft>
                <a:spcPct val="0"/>
              </a:spcAft>
              <a:buClr>
                <a:srgbClr val="2DA2BF"/>
              </a:buClr>
              <a:buSzPct val="68000"/>
              <a:buFont typeface="Wingdings 3" pitchFamily="18" charset="2"/>
              <a:buChar char=""/>
            </a:pPr>
            <a:r>
              <a:rPr lang="en-US" altLang="en-US" sz="2700" dirty="0">
                <a:solidFill>
                  <a:prstClr val="black"/>
                </a:solidFill>
                <a:latin typeface="Arial" panose="020B0604020202020204" pitchFamily="34" charset="0"/>
                <a:cs typeface="Arial" panose="020B0604020202020204" pitchFamily="34" charset="0"/>
              </a:rPr>
              <a:t>Plagiarism in higher education has been debated at length (Neville 2007).</a:t>
            </a:r>
          </a:p>
          <a:p>
            <a:pPr marL="365125" indent="-255270">
              <a:spcBef>
                <a:spcPts val="400"/>
              </a:spcBef>
              <a:spcAft>
                <a:spcPct val="0"/>
              </a:spcAft>
              <a:buClr>
                <a:srgbClr val="2DA2BF"/>
              </a:buClr>
              <a:buSzPct val="68000"/>
              <a:buFont typeface="Wingdings 3" pitchFamily="18" charset="2"/>
              <a:buChar char=""/>
            </a:pPr>
            <a:endParaRPr lang="en-US" altLang="en-US" sz="2700" dirty="0">
              <a:solidFill>
                <a:prstClr val="black"/>
              </a:solidFill>
              <a:latin typeface="Arial"/>
              <a:cs typeface="Arial"/>
            </a:endParaRPr>
          </a:p>
          <a:p>
            <a:pPr marL="365125" lvl="0" indent="-255270" fontAlgn="base">
              <a:spcBef>
                <a:spcPts val="400"/>
              </a:spcBef>
              <a:spcAft>
                <a:spcPct val="0"/>
              </a:spcAft>
              <a:buClr>
                <a:srgbClr val="2DA2BF"/>
              </a:buClr>
              <a:buSzPct val="68000"/>
              <a:buNone/>
            </a:pPr>
            <a:r>
              <a:rPr lang="en-US" altLang="en-US" sz="2700" dirty="0">
                <a:solidFill>
                  <a:schemeClr val="accent1"/>
                </a:solidFill>
                <a:latin typeface="Arial"/>
                <a:cs typeface="Arial"/>
              </a:rPr>
              <a:t>Neu</a:t>
            </a:r>
            <a:r>
              <a:rPr lang="en-US" altLang="en-US" sz="2700" dirty="0">
                <a:solidFill>
                  <a:prstClr val="black"/>
                </a:solidFill>
                <a:latin typeface="Arial"/>
                <a:cs typeface="Arial"/>
              </a:rPr>
              <a:t>/Or</a:t>
            </a:r>
          </a:p>
          <a:p>
            <a:pPr marL="365125" indent="-255270">
              <a:spcBef>
                <a:spcPts val="400"/>
              </a:spcBef>
              <a:spcAft>
                <a:spcPct val="0"/>
              </a:spcAft>
              <a:buNone/>
            </a:pPr>
            <a:endParaRPr lang="en-US" altLang="en-US" sz="2700" dirty="0">
              <a:solidFill>
                <a:prstClr val="black"/>
              </a:solidFill>
              <a:latin typeface="Arial"/>
              <a:cs typeface="Arial"/>
            </a:endParaRPr>
          </a:p>
          <a:p>
            <a:pPr marL="365125" lvl="0" indent="-255270" fontAlgn="base">
              <a:spcBef>
                <a:spcPts val="400"/>
              </a:spcBef>
              <a:spcAft>
                <a:spcPct val="0"/>
              </a:spcAft>
              <a:buClr>
                <a:srgbClr val="2DA2BF"/>
              </a:buClr>
              <a:buSzPct val="68000"/>
              <a:buFont typeface="Wingdings 3" pitchFamily="18" charset="2"/>
              <a:buChar char=""/>
            </a:pPr>
            <a:r>
              <a:rPr lang="en-US" altLang="en-US" sz="2700" dirty="0">
                <a:solidFill>
                  <a:prstClr val="black"/>
                </a:solidFill>
                <a:latin typeface="Arial" panose="020B0604020202020204" pitchFamily="34" charset="0"/>
                <a:cs typeface="Arial" panose="020B0604020202020204" pitchFamily="34" charset="0"/>
              </a:rPr>
              <a:t>According to Neville (2007) plagiarism in higher education has been debated at length.</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8697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dirty="0" err="1">
                <a:solidFill>
                  <a:schemeClr val="accent1"/>
                </a:solidFill>
              </a:rPr>
              <a:t>Dyfyniadau</a:t>
            </a:r>
            <a:r>
              <a:rPr lang="en-GB" sz="3600" dirty="0">
                <a:solidFill>
                  <a:schemeClr val="accent1"/>
                </a:solidFill>
              </a:rPr>
              <a:t> </a:t>
            </a:r>
            <a:r>
              <a:rPr lang="en-GB" sz="3600" dirty="0" err="1">
                <a:solidFill>
                  <a:schemeClr val="accent1"/>
                </a:solidFill>
              </a:rPr>
              <a:t>Uniongyrchol</a:t>
            </a:r>
            <a:br>
              <a:rPr lang="en-GB" sz="3600" dirty="0">
                <a:solidFill>
                  <a:schemeClr val="accent1"/>
                </a:solidFill>
              </a:rPr>
            </a:br>
            <a:r>
              <a:rPr lang="en-GB" sz="3600" dirty="0"/>
              <a:t>Direct Quotations</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a:bodyPr>
          <a:lstStyle/>
          <a:p>
            <a:pPr marL="365760" lvl="0" indent="-256032">
              <a:spcBef>
                <a:spcPts val="400"/>
              </a:spcBef>
              <a:buClr>
                <a:srgbClr val="2DA2BF"/>
              </a:buClr>
              <a:buSzPct val="68000"/>
              <a:buFont typeface="Wingdings 3"/>
              <a:buChar char=""/>
              <a:defRPr/>
            </a:pPr>
            <a:r>
              <a:rPr lang="en-US" sz="3200" dirty="0">
                <a:solidFill>
                  <a:prstClr val="black"/>
                </a:solidFill>
                <a:latin typeface="Arial" panose="020B0604020202020204" pitchFamily="34" charset="0"/>
                <a:cs typeface="Arial" panose="020B0604020202020204" pitchFamily="34" charset="0"/>
              </a:rPr>
              <a:t>RHAID </a:t>
            </a:r>
            <a:r>
              <a:rPr lang="en-US" sz="3200" dirty="0" err="1">
                <a:solidFill>
                  <a:prstClr val="black"/>
                </a:solidFill>
                <a:latin typeface="Arial" panose="020B0604020202020204" pitchFamily="34" charset="0"/>
                <a:cs typeface="Arial" panose="020B0604020202020204" pitchFamily="34" charset="0"/>
              </a:rPr>
              <a:t>cynnwys</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mewn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dyfynodau</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os</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llai</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na</a:t>
            </a:r>
            <a:r>
              <a:rPr lang="en-US" sz="3200" dirty="0">
                <a:solidFill>
                  <a:prstClr val="black"/>
                </a:solidFill>
                <a:latin typeface="Arial" panose="020B0604020202020204" pitchFamily="34" charset="0"/>
                <a:cs typeface="Arial" panose="020B0604020202020204" pitchFamily="34" charset="0"/>
              </a:rPr>
              <a:t> 2 </a:t>
            </a:r>
            <a:r>
              <a:rPr lang="en-US" sz="3200" dirty="0" err="1">
                <a:solidFill>
                  <a:prstClr val="black"/>
                </a:solidFill>
                <a:latin typeface="Arial" panose="020B0604020202020204" pitchFamily="34" charset="0"/>
                <a:cs typeface="Arial" panose="020B0604020202020204" pitchFamily="34" charset="0"/>
              </a:rPr>
              <a:t>llinell</a:t>
            </a:r>
            <a:r>
              <a:rPr lang="en-US" sz="3200" dirty="0">
                <a:solidFill>
                  <a:prstClr val="black"/>
                </a:solidFill>
                <a:latin typeface="Arial" panose="020B0604020202020204" pitchFamily="34" charset="0"/>
                <a:cs typeface="Arial" panose="020B0604020202020204" pitchFamily="34" charset="0"/>
              </a:rPr>
              <a:t> o </a:t>
            </a:r>
            <a:r>
              <a:rPr lang="en-US" sz="3200" dirty="0" err="1">
                <a:solidFill>
                  <a:prstClr val="black"/>
                </a:solidFill>
                <a:latin typeface="Arial" panose="020B0604020202020204" pitchFamily="34" charset="0"/>
                <a:cs typeface="Arial" panose="020B0604020202020204" pitchFamily="34" charset="0"/>
              </a:rPr>
              <a:t>hyd</a:t>
            </a:r>
            <a:r>
              <a:rPr lang="en-US" sz="3200" dirty="0">
                <a:solidFill>
                  <a:prstClr val="black"/>
                </a:solidFill>
                <a:latin typeface="Arial" panose="020B0604020202020204" pitchFamily="34" charset="0"/>
                <a:cs typeface="Arial" panose="020B0604020202020204" pitchFamily="34" charset="0"/>
              </a:rPr>
              <a:t>)</a:t>
            </a:r>
          </a:p>
          <a:p>
            <a:pPr marL="109728" lvl="0" indent="0">
              <a:spcBef>
                <a:spcPts val="400"/>
              </a:spcBef>
              <a:buClr>
                <a:srgbClr val="2DA2BF"/>
              </a:buClr>
              <a:buSzPct val="68000"/>
              <a:buNone/>
              <a:defRPr/>
            </a:pP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iaith</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wreiddiol</a:t>
            </a:r>
            <a:endParaRPr lang="en-US" sz="3200" dirty="0">
              <a:solidFill>
                <a:prstClr val="black"/>
              </a:solidFill>
              <a:latin typeface="Arial" panose="020B0604020202020204" pitchFamily="34" charset="0"/>
              <a:cs typeface="Arial" panose="020B0604020202020204" pitchFamily="34" charset="0"/>
            </a:endParaRPr>
          </a:p>
          <a:p>
            <a:endParaRPr lang="en-GB" sz="3200"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pPr marL="365760" lvl="0" indent="-256032">
              <a:spcBef>
                <a:spcPts val="400"/>
              </a:spcBef>
              <a:buClr>
                <a:srgbClr val="2DA2BF"/>
              </a:buClr>
              <a:buSzPct val="68000"/>
              <a:buFont typeface="Wingdings 3"/>
              <a:buChar char=""/>
              <a:defRPr/>
            </a:pPr>
            <a:r>
              <a:rPr lang="en-US" sz="3200" i="1" dirty="0">
                <a:solidFill>
                  <a:prstClr val="black"/>
                </a:solidFill>
                <a:latin typeface="Arial" panose="020B0604020202020204" pitchFamily="34" charset="0"/>
                <a:cs typeface="Arial" panose="020B0604020202020204" pitchFamily="34" charset="0"/>
              </a:rPr>
              <a:t>MUST be in quotation marks (if less than 2 lines long)</a:t>
            </a:r>
          </a:p>
          <a:p>
            <a:pPr marL="109728" lvl="0" indent="0">
              <a:spcBef>
                <a:spcPts val="400"/>
              </a:spcBef>
              <a:buClr>
                <a:srgbClr val="2DA2BF"/>
              </a:buClr>
              <a:buSzPct val="68000"/>
              <a:buNone/>
              <a:defRPr/>
            </a:pPr>
            <a:endParaRPr lang="en-US" sz="3200"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i="1" dirty="0">
                <a:solidFill>
                  <a:prstClr val="black"/>
                </a:solidFill>
                <a:latin typeface="Arial" panose="020B0604020202020204" pitchFamily="34" charset="0"/>
                <a:cs typeface="Arial" panose="020B0604020202020204" pitchFamily="34" charset="0"/>
              </a:rPr>
              <a:t>In the original language</a:t>
            </a:r>
          </a:p>
          <a:p>
            <a:endParaRPr lang="en-GB" dirty="0"/>
          </a:p>
        </p:txBody>
      </p:sp>
    </p:spTree>
    <p:extLst>
      <p:ext uri="{BB962C8B-B14F-4D97-AF65-F5344CB8AC3E}">
        <p14:creationId xmlns:p14="http://schemas.microsoft.com/office/powerpoint/2010/main" val="4304578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E.g.</a:t>
            </a:r>
          </a:p>
        </p:txBody>
      </p:sp>
      <p:sp>
        <p:nvSpPr>
          <p:cNvPr id="4" name="Content Placeholder 3"/>
          <p:cNvSpPr>
            <a:spLocks noGrp="1"/>
          </p:cNvSpPr>
          <p:nvPr>
            <p:ph idx="1"/>
          </p:nvPr>
        </p:nvSpPr>
        <p:spPr/>
        <p:txBody>
          <a:bodyPr/>
          <a:lstStyle/>
          <a:p>
            <a:pPr marL="109537" lvl="0" indent="0" fontAlgn="base">
              <a:spcBef>
                <a:spcPts val="400"/>
              </a:spcBef>
              <a:spcAft>
                <a:spcPct val="0"/>
              </a:spcAft>
              <a:buClr>
                <a:srgbClr val="2DA2BF"/>
              </a:buClr>
              <a:buSzPct val="68000"/>
              <a:buNone/>
            </a:pPr>
            <a:r>
              <a:rPr lang="en-US" altLang="en-US" sz="3200" dirty="0">
                <a:solidFill>
                  <a:prstClr val="black"/>
                </a:solidFill>
                <a:latin typeface="Arial" panose="020B0604020202020204" pitchFamily="34" charset="0"/>
                <a:cs typeface="Arial" panose="020B0604020202020204" pitchFamily="34" charset="0"/>
              </a:rPr>
              <a:t>‘You will no doubt be aware that plagiarism is a hot topic of discussion in higher education’ (Neville, 2007, p.27).</a:t>
            </a:r>
          </a:p>
          <a:p>
            <a:pPr marL="109537" lvl="0" indent="0" fontAlgn="base">
              <a:spcBef>
                <a:spcPts val="400"/>
              </a:spcBef>
              <a:spcAft>
                <a:spcPct val="0"/>
              </a:spcAft>
              <a:buClr>
                <a:srgbClr val="2DA2BF"/>
              </a:buClr>
              <a:buSzPct val="68000"/>
              <a:buNone/>
            </a:pPr>
            <a:endParaRPr lang="en-US" altLang="en-US" sz="3200" dirty="0">
              <a:solidFill>
                <a:prstClr val="black"/>
              </a:solidFill>
              <a:latin typeface="Arial" panose="020B0604020202020204" pitchFamily="34" charset="0"/>
              <a:cs typeface="Arial" panose="020B0604020202020204" pitchFamily="34" charset="0"/>
            </a:endParaRPr>
          </a:p>
          <a:p>
            <a:pPr>
              <a:buNone/>
            </a:pPr>
            <a:r>
              <a:rPr lang="en-US" altLang="en-US" sz="3200" dirty="0">
                <a:solidFill>
                  <a:schemeClr val="accent1"/>
                </a:solidFill>
                <a:latin typeface="Arial" panose="020B0604020202020204" pitchFamily="34" charset="0"/>
                <a:cs typeface="Arial" panose="020B0604020202020204" pitchFamily="34" charset="0"/>
              </a:rPr>
              <a:t>NEU</a:t>
            </a:r>
            <a:r>
              <a:rPr lang="en-US" altLang="en-US" sz="3200" dirty="0">
                <a:latin typeface="Arial" panose="020B0604020202020204" pitchFamily="34" charset="0"/>
                <a:cs typeface="Arial" panose="020B0604020202020204" pitchFamily="34" charset="0"/>
              </a:rPr>
              <a:t>/OR</a:t>
            </a:r>
          </a:p>
          <a:p>
            <a:pPr>
              <a:buNone/>
            </a:pPr>
            <a:endParaRPr lang="en-US" altLang="en-US" sz="3200" dirty="0">
              <a:latin typeface="Arial" panose="020B0604020202020204" pitchFamily="34" charset="0"/>
              <a:cs typeface="Arial" panose="020B0604020202020204" pitchFamily="34" charset="0"/>
            </a:endParaRPr>
          </a:p>
          <a:p>
            <a:pPr>
              <a:buNone/>
            </a:pPr>
            <a:r>
              <a:rPr lang="en-US" altLang="en-US" sz="3200" dirty="0">
                <a:latin typeface="Arial" panose="020B0604020202020204" pitchFamily="34" charset="0"/>
                <a:cs typeface="Arial" panose="020B0604020202020204" pitchFamily="34" charset="0"/>
              </a:rPr>
              <a:t>Neville (2007, p.27) believes that ‘plagiarism  is a hot topic of discussion in higher education’.</a:t>
            </a:r>
          </a:p>
          <a:p>
            <a:pPr marL="365125" lvl="0" indent="-255588" fontAlgn="base">
              <a:spcBef>
                <a:spcPts val="400"/>
              </a:spcBef>
              <a:spcAft>
                <a:spcPct val="0"/>
              </a:spcAft>
              <a:buClr>
                <a:srgbClr val="2DA2BF"/>
              </a:buClr>
              <a:buSzPct val="68000"/>
              <a:buFont typeface="Wingdings 3" pitchFamily="18" charset="2"/>
              <a:buChar char=""/>
            </a:pPr>
            <a:endParaRPr lang="en-US" altLang="en-US" sz="3200" dirty="0">
              <a:solidFill>
                <a:prstClr val="black"/>
              </a:solidFill>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224372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9220" name="Picture 4" descr="MCj0232768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11760" y="1988840"/>
            <a:ext cx="3816424" cy="366527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pPr algn="ctr"/>
            <a:r>
              <a:rPr lang="en-GB" dirty="0" err="1">
                <a:solidFill>
                  <a:schemeClr val="accent1"/>
                </a:solidFill>
              </a:rPr>
              <a:t>Dywed</a:t>
            </a:r>
            <a:r>
              <a:rPr lang="en-GB" dirty="0">
                <a:solidFill>
                  <a:schemeClr val="accent1"/>
                </a:solidFill>
              </a:rPr>
              <a:t> </a:t>
            </a:r>
            <a:r>
              <a:rPr lang="en-GB" dirty="0" err="1">
                <a:solidFill>
                  <a:schemeClr val="accent1"/>
                </a:solidFill>
              </a:rPr>
              <a:t>yr</a:t>
            </a:r>
            <a:r>
              <a:rPr lang="en-GB" dirty="0">
                <a:solidFill>
                  <a:schemeClr val="accent1"/>
                </a:solidFill>
              </a:rPr>
              <a:t> </a:t>
            </a:r>
            <a:r>
              <a:rPr lang="en-GB" dirty="0" err="1">
                <a:solidFill>
                  <a:schemeClr val="accent1"/>
                </a:solidFill>
              </a:rPr>
              <a:t>awdur</a:t>
            </a:r>
            <a:r>
              <a:rPr lang="en-GB" dirty="0">
                <a:solidFill>
                  <a:schemeClr val="accent1"/>
                </a:solidFill>
              </a:rPr>
              <a:t>…</a:t>
            </a:r>
            <a:br>
              <a:rPr lang="en-GB" dirty="0"/>
            </a:br>
            <a:r>
              <a:rPr lang="en-GB" dirty="0"/>
              <a:t>the author says…</a:t>
            </a:r>
          </a:p>
        </p:txBody>
      </p:sp>
    </p:spTree>
    <p:extLst>
      <p:ext uri="{BB962C8B-B14F-4D97-AF65-F5344CB8AC3E}">
        <p14:creationId xmlns:p14="http://schemas.microsoft.com/office/powerpoint/2010/main" val="2274043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23728" y="313034"/>
            <a:ext cx="3856856" cy="1143000"/>
          </a:xfrm>
        </p:spPr>
        <p:txBody>
          <a:bodyPr/>
          <a:lstStyle/>
          <a:p>
            <a:pPr algn="ctr"/>
            <a:r>
              <a:rPr lang="en-GB" dirty="0">
                <a:solidFill>
                  <a:schemeClr val="accent1"/>
                </a:solidFill>
              </a:rPr>
              <a:t>TASG</a:t>
            </a:r>
            <a:br>
              <a:rPr lang="en-GB" dirty="0">
                <a:solidFill>
                  <a:schemeClr val="accent1"/>
                </a:solidFill>
              </a:rPr>
            </a:br>
            <a:r>
              <a:rPr lang="en-GB" dirty="0"/>
              <a:t>TASK </a:t>
            </a:r>
          </a:p>
        </p:txBody>
      </p:sp>
      <p:sp>
        <p:nvSpPr>
          <p:cNvPr id="5" name="Content Placeholder 4"/>
          <p:cNvSpPr>
            <a:spLocks noGrp="1"/>
          </p:cNvSpPr>
          <p:nvPr>
            <p:ph sz="quarter" idx="1"/>
          </p:nvPr>
        </p:nvSpPr>
        <p:spPr>
          <a:xfrm>
            <a:off x="467544" y="1772816"/>
            <a:ext cx="3657600" cy="4572000"/>
          </a:xfrm>
        </p:spPr>
        <p:style>
          <a:lnRef idx="2">
            <a:schemeClr val="accent2"/>
          </a:lnRef>
          <a:fillRef idx="1">
            <a:schemeClr val="lt1"/>
          </a:fillRef>
          <a:effectRef idx="0">
            <a:schemeClr val="accent2"/>
          </a:effectRef>
          <a:fontRef idx="minor">
            <a:schemeClr val="dk1"/>
          </a:fontRef>
        </p:style>
        <p:txBody>
          <a:bodyPr>
            <a:normAutofit/>
          </a:bodyPr>
          <a:lstStyle/>
          <a:p>
            <a:r>
              <a:rPr lang="en-GB" dirty="0" err="1"/>
              <a:t>Dewiswch</a:t>
            </a:r>
            <a:r>
              <a:rPr lang="en-GB" dirty="0"/>
              <a:t> </a:t>
            </a:r>
            <a:r>
              <a:rPr lang="en-GB" dirty="0" err="1"/>
              <a:t>lyfr</a:t>
            </a:r>
            <a:r>
              <a:rPr lang="en-GB" dirty="0"/>
              <a:t> a </a:t>
            </a:r>
            <a:r>
              <a:rPr lang="en-GB" dirty="0" err="1"/>
              <a:t>gofynnwch</a:t>
            </a:r>
            <a:r>
              <a:rPr lang="en-GB" dirty="0"/>
              <a:t> </a:t>
            </a:r>
            <a:r>
              <a:rPr lang="en-GB" dirty="0" err="1"/>
              <a:t>i’ch</a:t>
            </a:r>
            <a:r>
              <a:rPr lang="en-GB" dirty="0"/>
              <a:t> partner </a:t>
            </a:r>
            <a:r>
              <a:rPr lang="en-GB" dirty="0" err="1"/>
              <a:t>ddewis</a:t>
            </a:r>
            <a:r>
              <a:rPr lang="en-GB" dirty="0"/>
              <a:t> </a:t>
            </a:r>
            <a:r>
              <a:rPr lang="en-GB" dirty="0" err="1"/>
              <a:t>unrhyw</a:t>
            </a:r>
            <a:r>
              <a:rPr lang="en-GB" dirty="0"/>
              <a:t> </a:t>
            </a:r>
            <a:r>
              <a:rPr lang="en-GB" dirty="0" err="1"/>
              <a:t>dudalen</a:t>
            </a:r>
            <a:r>
              <a:rPr lang="en-GB" dirty="0"/>
              <a:t>. </a:t>
            </a:r>
          </a:p>
          <a:p>
            <a:r>
              <a:rPr lang="en-GB" dirty="0" err="1"/>
              <a:t>Dewiswch</a:t>
            </a:r>
            <a:r>
              <a:rPr lang="en-GB" dirty="0"/>
              <a:t> </a:t>
            </a:r>
            <a:r>
              <a:rPr lang="en-GB" dirty="0" err="1"/>
              <a:t>frawddeg</a:t>
            </a:r>
            <a:r>
              <a:rPr lang="en-GB" dirty="0"/>
              <a:t> ac </a:t>
            </a:r>
            <a:r>
              <a:rPr lang="en-GB" dirty="0" err="1"/>
              <a:t>ymarferwch</a:t>
            </a:r>
            <a:r>
              <a:rPr lang="en-GB" dirty="0"/>
              <a:t> </a:t>
            </a:r>
            <a:r>
              <a:rPr lang="en-GB" dirty="0" err="1"/>
              <a:t>integreiddio</a:t>
            </a:r>
            <a:r>
              <a:rPr lang="en-GB" dirty="0"/>
              <a:t> </a:t>
            </a:r>
            <a:r>
              <a:rPr lang="en-GB" dirty="0" err="1"/>
              <a:t>dyfyniad</a:t>
            </a:r>
            <a:r>
              <a:rPr lang="en-GB" dirty="0"/>
              <a:t> </a:t>
            </a:r>
            <a:r>
              <a:rPr lang="en-GB" dirty="0" err="1"/>
              <a:t>i</a:t>
            </a:r>
            <a:r>
              <a:rPr lang="en-GB" dirty="0"/>
              <a:t> </a:t>
            </a:r>
            <a:r>
              <a:rPr lang="en-GB" dirty="0" err="1"/>
              <a:t>mewn</a:t>
            </a:r>
            <a:r>
              <a:rPr lang="en-GB" dirty="0"/>
              <a:t> </a:t>
            </a:r>
            <a:r>
              <a:rPr lang="en-GB" dirty="0" err="1"/>
              <a:t>i’ch</a:t>
            </a:r>
            <a:r>
              <a:rPr lang="en-GB" dirty="0"/>
              <a:t> </a:t>
            </a:r>
            <a:r>
              <a:rPr lang="en-GB" dirty="0" err="1"/>
              <a:t>brawddeg</a:t>
            </a:r>
            <a:r>
              <a:rPr lang="en-GB" dirty="0"/>
              <a:t>.</a:t>
            </a:r>
          </a:p>
          <a:p>
            <a:r>
              <a:rPr lang="en-GB" dirty="0" err="1"/>
              <a:t>Canolbwyntiwch</a:t>
            </a:r>
            <a:r>
              <a:rPr lang="en-GB" dirty="0"/>
              <a:t> </a:t>
            </a:r>
            <a:r>
              <a:rPr lang="en-GB" dirty="0" err="1"/>
              <a:t>ar</a:t>
            </a:r>
            <a:r>
              <a:rPr lang="en-GB" dirty="0"/>
              <a:t> </a:t>
            </a:r>
            <a:r>
              <a:rPr lang="en-GB" dirty="0" err="1"/>
              <a:t>ddefnyddio</a:t>
            </a:r>
            <a:r>
              <a:rPr lang="en-GB" dirty="0"/>
              <a:t> </a:t>
            </a:r>
            <a:r>
              <a:rPr lang="en-GB" dirty="0" err="1"/>
              <a:t>cyfeirnodi</a:t>
            </a:r>
            <a:r>
              <a:rPr lang="en-GB" dirty="0"/>
              <a:t> Harvard </a:t>
            </a:r>
            <a:r>
              <a:rPr lang="en-GB" dirty="0" err="1"/>
              <a:t>yn</a:t>
            </a:r>
            <a:r>
              <a:rPr lang="en-GB" dirty="0"/>
              <a:t> </a:t>
            </a:r>
            <a:r>
              <a:rPr lang="en-GB" dirty="0" err="1"/>
              <a:t>gywir</a:t>
            </a:r>
            <a:r>
              <a:rPr lang="en-GB" dirty="0"/>
              <a:t>. </a:t>
            </a:r>
          </a:p>
          <a:p>
            <a:endParaRPr lang="en-GB" dirty="0"/>
          </a:p>
        </p:txBody>
      </p:sp>
      <p:sp>
        <p:nvSpPr>
          <p:cNvPr id="6" name="Content Placeholder 5"/>
          <p:cNvSpPr>
            <a:spLocks noGrp="1"/>
          </p:cNvSpPr>
          <p:nvPr>
            <p:ph sz="quarter" idx="2"/>
          </p:nvPr>
        </p:nvSpPr>
        <p:spPr>
          <a:xfrm>
            <a:off x="4355976" y="1772816"/>
            <a:ext cx="3657600" cy="4565104"/>
          </a:xfrm>
        </p:spPr>
        <p:style>
          <a:lnRef idx="2">
            <a:schemeClr val="dk1"/>
          </a:lnRef>
          <a:fillRef idx="1">
            <a:schemeClr val="lt1"/>
          </a:fillRef>
          <a:effectRef idx="0">
            <a:schemeClr val="dk1"/>
          </a:effectRef>
          <a:fontRef idx="minor">
            <a:schemeClr val="dk1"/>
          </a:fontRef>
        </p:style>
        <p:txBody>
          <a:bodyPr>
            <a:normAutofit/>
          </a:bodyPr>
          <a:lstStyle/>
          <a:p>
            <a:r>
              <a:rPr lang="en-GB" dirty="0"/>
              <a:t>Choose any book and ask your partner to choose a random page. </a:t>
            </a:r>
          </a:p>
          <a:p>
            <a:r>
              <a:rPr lang="en-GB" dirty="0"/>
              <a:t>Choose a sentence and practice integrating a quotation into your sentence.</a:t>
            </a:r>
          </a:p>
          <a:p>
            <a:r>
              <a:rPr lang="en-GB" dirty="0"/>
              <a:t>Focus on using Harvard referencing accurately!</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5600" y="26064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76286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solidFill>
              </a:rPr>
              <a:t>Beth </a:t>
            </a:r>
            <a:r>
              <a:rPr lang="en-GB" dirty="0" err="1">
                <a:solidFill>
                  <a:schemeClr val="accent1"/>
                </a:solidFill>
              </a:rPr>
              <a:t>yw</a:t>
            </a:r>
            <a:r>
              <a:rPr lang="en-GB" dirty="0">
                <a:solidFill>
                  <a:schemeClr val="accent1"/>
                </a:solidFill>
              </a:rPr>
              <a:t> </a:t>
            </a:r>
            <a:r>
              <a:rPr lang="en-GB" dirty="0" err="1">
                <a:solidFill>
                  <a:schemeClr val="accent1"/>
                </a:solidFill>
              </a:rPr>
              <a:t>Dyfyniad</a:t>
            </a:r>
            <a:r>
              <a:rPr lang="en-GB" dirty="0">
                <a:solidFill>
                  <a:schemeClr val="accent1"/>
                </a:solidFill>
              </a:rPr>
              <a:t> </a:t>
            </a:r>
            <a:r>
              <a:rPr lang="en-GB" dirty="0" err="1">
                <a:solidFill>
                  <a:schemeClr val="accent1"/>
                </a:solidFill>
              </a:rPr>
              <a:t>Hir</a:t>
            </a:r>
            <a:r>
              <a:rPr lang="en-GB" dirty="0">
                <a:solidFill>
                  <a:schemeClr val="accent1"/>
                </a:solidFill>
              </a:rPr>
              <a:t>?</a:t>
            </a:r>
            <a:br>
              <a:rPr lang="en-GB" dirty="0">
                <a:solidFill>
                  <a:schemeClr val="accent1"/>
                </a:solidFill>
              </a:rPr>
            </a:br>
            <a:r>
              <a:rPr lang="en-GB" dirty="0"/>
              <a:t>What is a long Quotation?</a:t>
            </a:r>
          </a:p>
        </p:txBody>
      </p:sp>
      <p:sp>
        <p:nvSpPr>
          <p:cNvPr id="5" name="Content Placeholder 4"/>
          <p:cNvSpPr>
            <a:spLocks noGrp="1"/>
          </p:cNvSpPr>
          <p:nvPr>
            <p:ph sz="half" idx="4294967295"/>
          </p:nvPr>
        </p:nvSpPr>
        <p:spPr>
          <a:xfrm>
            <a:off x="425252" y="1841319"/>
            <a:ext cx="3657600" cy="2476500"/>
          </a:xfrm>
        </p:spPr>
        <p:style>
          <a:lnRef idx="2">
            <a:schemeClr val="accent2"/>
          </a:lnRef>
          <a:fillRef idx="1">
            <a:schemeClr val="lt1"/>
          </a:fillRef>
          <a:effectRef idx="0">
            <a:schemeClr val="accent2"/>
          </a:effectRef>
          <a:fontRef idx="minor">
            <a:schemeClr val="dk1"/>
          </a:fontRef>
        </p:style>
        <p:txBody>
          <a:bodyPr/>
          <a:lstStyle/>
          <a:p>
            <a:r>
              <a:rPr lang="en-GB" dirty="0" err="1">
                <a:latin typeface="Arial" panose="020B0604020202020204" pitchFamily="34" charset="0"/>
                <a:cs typeface="Arial" panose="020B0604020202020204" pitchFamily="34" charset="0"/>
              </a:rPr>
              <a:t>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linell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hyd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dylid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dyfyniadau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unioni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bylchiad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llinell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sengl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dim </a:t>
            </a:r>
            <a:r>
              <a:rPr lang="en-GB" dirty="0" err="1">
                <a:latin typeface="Arial" panose="020B0604020202020204" pitchFamily="34" charset="0"/>
                <a:cs typeface="Arial" panose="020B0604020202020204" pitchFamily="34" charset="0"/>
              </a:rPr>
              <a:t>dyfynodau</a:t>
            </a:r>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half" idx="4294967295"/>
          </p:nvPr>
        </p:nvSpPr>
        <p:spPr>
          <a:xfrm>
            <a:off x="4309777" y="4021460"/>
            <a:ext cx="3657600" cy="2476500"/>
          </a:xfrm>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If more than two lines long, quotations should be indented, justified, single line spacing, with no quotation marks</a:t>
            </a:r>
          </a:p>
        </p:txBody>
      </p:sp>
      <p:pic>
        <p:nvPicPr>
          <p:cNvPr id="2050" name="Picture 2" descr="C:\Users\TERRY\AppData\Local\Microsoft\Windows\INetCache\IE\IQSXOLVE\quotationMarks[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7584" y="4509120"/>
            <a:ext cx="2701106" cy="2026833"/>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TERRY\AppData\Local\Microsoft\Windows\INetCache\IE\RCMPPI9Y\Colourful_speech_balloon.svg[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60032" y="1791811"/>
            <a:ext cx="2132856" cy="2132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1686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E.g. </a:t>
            </a:r>
          </a:p>
        </p:txBody>
      </p:sp>
      <p:sp>
        <p:nvSpPr>
          <p:cNvPr id="5" name="Content Placeholder 4"/>
          <p:cNvSpPr>
            <a:spLocks noGrp="1"/>
          </p:cNvSpPr>
          <p:nvPr>
            <p:ph idx="1"/>
          </p:nvPr>
        </p:nvSpPr>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It does not appear to be case that all young people are rebellious as is often portrayed in the media.  As Miles (2005) states:</a:t>
            </a:r>
          </a:p>
          <a:p>
            <a:pPr marL="365760" lvl="1" indent="0" algn="just">
              <a:buNone/>
            </a:pPr>
            <a:r>
              <a:rPr lang="en-GB" dirty="0">
                <a:latin typeface="Arial" panose="020B0604020202020204" pitchFamily="34" charset="0"/>
                <a:cs typeface="Arial" panose="020B0604020202020204" pitchFamily="34" charset="0"/>
              </a:rPr>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pPr marL="0" indent="0">
              <a:buNone/>
            </a:pP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07526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lnSpc>
                <a:spcPct val="160000"/>
              </a:lnSpc>
              <a:buNone/>
            </a:pPr>
            <a:r>
              <a:rPr lang="cy-GB" dirty="0">
                <a:latin typeface="Arial" panose="020B0604020202020204" pitchFamily="34" charset="0"/>
                <a:cs typeface="Arial" panose="020B0604020202020204" pitchFamily="34" charset="0"/>
              </a:rPr>
              <a:t>Ni ymddengys fod pob person ifanc yn wrthryfelgar fel y portreadir y sefyllfa yn aml yn y cyfryngau.</a:t>
            </a:r>
            <a:r>
              <a:rPr lang="en-GB"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Fel y noda Miles (2005):</a:t>
            </a:r>
            <a:endParaRPr lang="en-GB" dirty="0">
              <a:latin typeface="Arial" panose="020B0604020202020204" pitchFamily="34" charset="0"/>
              <a:cs typeface="Arial" panose="020B0604020202020204" pitchFamily="34" charset="0"/>
            </a:endParaRPr>
          </a:p>
          <a:p>
            <a:pPr marL="365760" lvl="1" indent="0">
              <a:buNone/>
            </a:pPr>
            <a:r>
              <a:rPr lang="cy-GB" dirty="0">
                <a:latin typeface="Arial" panose="020B0604020202020204" pitchFamily="34" charset="0"/>
                <a:cs typeface="Arial" panose="020B0604020202020204" pitchFamily="34" charset="0"/>
              </a:rPr>
              <a:t>Young </a:t>
            </a:r>
            <a:r>
              <a:rPr lang="cy-GB" dirty="0" err="1">
                <a:latin typeface="Arial" panose="020B0604020202020204" pitchFamily="34" charset="0"/>
                <a:cs typeface="Arial" panose="020B0604020202020204" pitchFamily="34" charset="0"/>
              </a:rPr>
              <a:t>people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are</a:t>
            </a:r>
            <a:r>
              <a:rPr lang="cy-GB" dirty="0">
                <a:latin typeface="Arial" panose="020B0604020202020204" pitchFamily="34" charset="0"/>
                <a:cs typeface="Arial" panose="020B0604020202020204" pitchFamily="34" charset="0"/>
              </a:rPr>
              <a:t> not </a:t>
            </a:r>
            <a:r>
              <a:rPr lang="cy-GB" dirty="0" err="1">
                <a:latin typeface="Arial" panose="020B0604020202020204" pitchFamily="34" charset="0"/>
                <a:cs typeface="Arial" panose="020B0604020202020204" pitchFamily="34" charset="0"/>
              </a:rPr>
              <a:t>always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rebellious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and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are</a:t>
            </a:r>
            <a:r>
              <a:rPr lang="cy-GB" dirty="0">
                <a:latin typeface="Arial" panose="020B0604020202020204" pitchFamily="34" charset="0"/>
                <a:cs typeface="Arial" panose="020B0604020202020204" pitchFamily="34" charset="0"/>
              </a:rPr>
              <a:t> not </a:t>
            </a:r>
            <a:r>
              <a:rPr lang="cy-GB" dirty="0" err="1">
                <a:latin typeface="Arial" panose="020B0604020202020204" pitchFamily="34" charset="0"/>
                <a:cs typeface="Arial" panose="020B0604020202020204" pitchFamily="34" charset="0"/>
              </a:rPr>
              <a:t>simply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on</a:t>
            </a:r>
            <a:r>
              <a:rPr lang="cy-GB" dirty="0">
                <a:latin typeface="Arial" panose="020B0604020202020204" pitchFamily="34" charset="0"/>
                <a:cs typeface="Arial" panose="020B0604020202020204" pitchFamily="34" charset="0"/>
              </a:rPr>
              <a:t> a </a:t>
            </a:r>
            <a:r>
              <a:rPr lang="cy-GB" dirty="0" err="1">
                <a:latin typeface="Arial" panose="020B0604020202020204" pitchFamily="34" charset="0"/>
                <a:cs typeface="Arial" panose="020B0604020202020204" pitchFamily="34" charset="0"/>
              </a:rPr>
              <a:t>mission</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undermine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society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that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society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appears</a:t>
            </a:r>
            <a:r>
              <a:rPr lang="cy-GB" dirty="0">
                <a:latin typeface="Arial" panose="020B0604020202020204" pitchFamily="34" charset="0"/>
                <a:cs typeface="Arial" panose="020B0604020202020204" pitchFamily="34" charset="0"/>
              </a:rPr>
              <a:t> to be </a:t>
            </a:r>
            <a:r>
              <a:rPr lang="cy-GB" dirty="0" err="1">
                <a:latin typeface="Arial" panose="020B0604020202020204" pitchFamily="34" charset="0"/>
                <a:cs typeface="Arial" panose="020B0604020202020204" pitchFamily="34" charset="0"/>
              </a:rPr>
              <a:t>represented</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them</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by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their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parents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Nor</a:t>
            </a:r>
            <a:r>
              <a:rPr lang="cy-GB" dirty="0">
                <a:latin typeface="Arial" panose="020B0604020202020204" pitchFamily="34" charset="0"/>
                <a:cs typeface="Arial" panose="020B0604020202020204" pitchFamily="34" charset="0"/>
              </a:rPr>
              <a:t> is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possible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even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desirable</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generalise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about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is </a:t>
            </a:r>
            <a:r>
              <a:rPr lang="cy-GB" dirty="0" err="1">
                <a:latin typeface="Arial" panose="020B0604020202020204" pitchFamily="34" charset="0"/>
                <a:cs typeface="Arial" panose="020B0604020202020204" pitchFamily="34" charset="0"/>
              </a:rPr>
              <a:t>that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constitutes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youth</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because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youth</a:t>
            </a:r>
            <a:r>
              <a:rPr lang="cy-GB" dirty="0">
                <a:latin typeface="Arial" panose="020B0604020202020204" pitchFamily="34" charset="0"/>
                <a:cs typeface="Arial" panose="020B0604020202020204" pitchFamily="34" charset="0"/>
              </a:rPr>
              <a:t> is far more </a:t>
            </a:r>
            <a:r>
              <a:rPr lang="cy-GB" dirty="0" err="1">
                <a:latin typeface="Arial" panose="020B0604020202020204" pitchFamily="34" charset="0"/>
                <a:cs typeface="Arial" panose="020B0604020202020204" pitchFamily="34" charset="0"/>
              </a:rPr>
              <a:t>complicated</a:t>
            </a:r>
            <a:r>
              <a:rPr lang="cy-GB" dirty="0">
                <a:latin typeface="Arial" panose="020B0604020202020204" pitchFamily="34" charset="0"/>
                <a:cs typeface="Arial" panose="020B0604020202020204" pitchFamily="34" charset="0"/>
              </a:rPr>
              <a:t> than a </a:t>
            </a:r>
            <a:r>
              <a:rPr lang="cy-GB" dirty="0" err="1">
                <a:latin typeface="Arial" panose="020B0604020202020204" pitchFamily="34" charset="0"/>
                <a:cs typeface="Arial" panose="020B0604020202020204" pitchFamily="34" charset="0"/>
              </a:rPr>
              <a:t>single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word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inevitable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implies</a:t>
            </a:r>
            <a:r>
              <a:rPr lang="cy-GB" dirty="0">
                <a:latin typeface="Arial" panose="020B0604020202020204" pitchFamily="34" charset="0"/>
                <a:cs typeface="Arial" panose="020B0604020202020204" pitchFamily="34" charset="0"/>
              </a:rPr>
              <a:t> (Miles, 2005, t.1). </a:t>
            </a:r>
            <a:endParaRPr lang="en-GB" dirty="0">
              <a:latin typeface="Arial" panose="020B0604020202020204" pitchFamily="34" charset="0"/>
              <a:cs typeface="Arial" panose="020B0604020202020204" pitchFamily="34" charset="0"/>
            </a:endParaRPr>
          </a:p>
          <a:p>
            <a:pPr marL="365760" lvl="1" indent="0">
              <a:buNone/>
            </a:pPr>
            <a:r>
              <a:rPr lang="en-GB" b="1" dirty="0"/>
              <a:t> </a:t>
            </a:r>
            <a:endParaRPr lang="en-GB" dirty="0"/>
          </a:p>
          <a:p>
            <a:endParaRPr lang="en-GB" dirty="0"/>
          </a:p>
        </p:txBody>
      </p:sp>
    </p:spTree>
    <p:extLst>
      <p:ext uri="{BB962C8B-B14F-4D97-AF65-F5344CB8AC3E}">
        <p14:creationId xmlns:p14="http://schemas.microsoft.com/office/powerpoint/2010/main" val="6754509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23728" y="313034"/>
            <a:ext cx="3856856" cy="1143000"/>
          </a:xfrm>
        </p:spPr>
        <p:txBody>
          <a:bodyPr/>
          <a:lstStyle/>
          <a:p>
            <a:pPr algn="ctr"/>
            <a:r>
              <a:rPr lang="en-GB" dirty="0">
                <a:solidFill>
                  <a:schemeClr val="accent1"/>
                </a:solidFill>
              </a:rPr>
              <a:t>TASG</a:t>
            </a:r>
            <a:br>
              <a:rPr lang="en-GB" dirty="0">
                <a:solidFill>
                  <a:schemeClr val="accent1"/>
                </a:solidFill>
              </a:rPr>
            </a:br>
            <a:r>
              <a:rPr lang="en-GB" dirty="0"/>
              <a:t>TASK </a:t>
            </a:r>
          </a:p>
        </p:txBody>
      </p:sp>
      <p:sp>
        <p:nvSpPr>
          <p:cNvPr id="5" name="Content Placeholder 4"/>
          <p:cNvSpPr>
            <a:spLocks noGrp="1"/>
          </p:cNvSpPr>
          <p:nvPr>
            <p:ph sz="quarter" idx="1"/>
          </p:nvPr>
        </p:nvSpPr>
        <p:spPr>
          <a:xfrm>
            <a:off x="467544" y="1772816"/>
            <a:ext cx="3657600" cy="4572000"/>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dirty="0" err="1"/>
              <a:t>Dewiswch</a:t>
            </a:r>
            <a:r>
              <a:rPr lang="en-GB" dirty="0"/>
              <a:t> </a:t>
            </a:r>
            <a:r>
              <a:rPr lang="en-GB" dirty="0" err="1"/>
              <a:t>lyfr</a:t>
            </a:r>
            <a:r>
              <a:rPr lang="en-GB" dirty="0"/>
              <a:t> a </a:t>
            </a:r>
            <a:r>
              <a:rPr lang="en-GB" dirty="0" err="1"/>
              <a:t>gofynnwch</a:t>
            </a:r>
            <a:r>
              <a:rPr lang="en-GB" dirty="0"/>
              <a:t> </a:t>
            </a:r>
            <a:r>
              <a:rPr lang="en-GB" dirty="0" err="1"/>
              <a:t>i’ch</a:t>
            </a:r>
            <a:r>
              <a:rPr lang="en-GB" dirty="0"/>
              <a:t> partner </a:t>
            </a:r>
            <a:r>
              <a:rPr lang="en-GB" dirty="0" err="1"/>
              <a:t>ddewis</a:t>
            </a:r>
            <a:r>
              <a:rPr lang="en-GB" dirty="0"/>
              <a:t> </a:t>
            </a:r>
            <a:r>
              <a:rPr lang="en-GB" dirty="0" err="1"/>
              <a:t>unrhyw</a:t>
            </a:r>
            <a:r>
              <a:rPr lang="en-GB" dirty="0"/>
              <a:t> </a:t>
            </a:r>
            <a:r>
              <a:rPr lang="en-GB" dirty="0" err="1"/>
              <a:t>dudalen</a:t>
            </a:r>
            <a:r>
              <a:rPr lang="en-GB" dirty="0"/>
              <a:t>. </a:t>
            </a:r>
          </a:p>
          <a:p>
            <a:r>
              <a:rPr lang="en-GB" dirty="0" err="1"/>
              <a:t>Dewiswch</a:t>
            </a:r>
            <a:r>
              <a:rPr lang="en-GB" dirty="0"/>
              <a:t> </a:t>
            </a:r>
            <a:r>
              <a:rPr lang="en-GB" b="1" dirty="0"/>
              <a:t>DDYFYNIAD HIR </a:t>
            </a:r>
            <a:r>
              <a:rPr lang="en-GB" dirty="0"/>
              <a:t>ac </a:t>
            </a:r>
            <a:r>
              <a:rPr lang="en-GB" dirty="0" err="1"/>
              <a:t>ymarferwch</a:t>
            </a:r>
            <a:r>
              <a:rPr lang="en-GB" dirty="0"/>
              <a:t> </a:t>
            </a:r>
            <a:r>
              <a:rPr lang="en-GB" dirty="0" err="1"/>
              <a:t>integreiddio</a:t>
            </a:r>
            <a:r>
              <a:rPr lang="en-GB" dirty="0"/>
              <a:t> </a:t>
            </a:r>
            <a:r>
              <a:rPr lang="en-GB" dirty="0" err="1"/>
              <a:t>dyfyniad</a:t>
            </a:r>
            <a:r>
              <a:rPr lang="en-GB" dirty="0"/>
              <a:t> </a:t>
            </a:r>
            <a:r>
              <a:rPr lang="en-GB" dirty="0" err="1"/>
              <a:t>hir</a:t>
            </a:r>
            <a:r>
              <a:rPr lang="en-GB" dirty="0"/>
              <a:t> </a:t>
            </a:r>
            <a:r>
              <a:rPr lang="en-GB" dirty="0" err="1"/>
              <a:t>i</a:t>
            </a:r>
            <a:r>
              <a:rPr lang="en-GB" dirty="0"/>
              <a:t> </a:t>
            </a:r>
            <a:r>
              <a:rPr lang="en-GB" dirty="0" err="1"/>
              <a:t>mewn</a:t>
            </a:r>
            <a:r>
              <a:rPr lang="en-GB" dirty="0"/>
              <a:t> </a:t>
            </a:r>
            <a:r>
              <a:rPr lang="en-GB" dirty="0" err="1"/>
              <a:t>i’ch</a:t>
            </a:r>
            <a:r>
              <a:rPr lang="en-GB" dirty="0"/>
              <a:t> </a:t>
            </a:r>
            <a:r>
              <a:rPr lang="en-GB" dirty="0" err="1"/>
              <a:t>brawddeg</a:t>
            </a:r>
            <a:r>
              <a:rPr lang="en-GB" dirty="0"/>
              <a:t>.</a:t>
            </a:r>
          </a:p>
          <a:p>
            <a:r>
              <a:rPr lang="en-GB" dirty="0" err="1"/>
              <a:t>Canolbwyntiwch</a:t>
            </a:r>
            <a:r>
              <a:rPr lang="en-GB" dirty="0"/>
              <a:t> </a:t>
            </a:r>
            <a:r>
              <a:rPr lang="en-GB" dirty="0" err="1"/>
              <a:t>ar</a:t>
            </a:r>
            <a:r>
              <a:rPr lang="en-GB" dirty="0"/>
              <a:t> </a:t>
            </a:r>
            <a:r>
              <a:rPr lang="en-GB" dirty="0" err="1"/>
              <a:t>ddefnyddio</a:t>
            </a:r>
            <a:r>
              <a:rPr lang="en-GB" dirty="0"/>
              <a:t> </a:t>
            </a:r>
            <a:r>
              <a:rPr lang="en-GB" dirty="0" err="1"/>
              <a:t>cyfeirnodi</a:t>
            </a:r>
            <a:r>
              <a:rPr lang="en-GB" dirty="0"/>
              <a:t> Harvard </a:t>
            </a:r>
            <a:r>
              <a:rPr lang="en-GB" dirty="0" err="1"/>
              <a:t>yn</a:t>
            </a:r>
            <a:r>
              <a:rPr lang="en-GB" dirty="0"/>
              <a:t> </a:t>
            </a:r>
            <a:r>
              <a:rPr lang="en-GB" dirty="0" err="1"/>
              <a:t>gywir</a:t>
            </a:r>
            <a:r>
              <a:rPr lang="en-GB" dirty="0"/>
              <a:t>. </a:t>
            </a:r>
          </a:p>
          <a:p>
            <a:endParaRPr lang="en-GB" dirty="0"/>
          </a:p>
        </p:txBody>
      </p:sp>
      <p:sp>
        <p:nvSpPr>
          <p:cNvPr id="6" name="Content Placeholder 5"/>
          <p:cNvSpPr>
            <a:spLocks noGrp="1"/>
          </p:cNvSpPr>
          <p:nvPr>
            <p:ph sz="quarter" idx="2"/>
          </p:nvPr>
        </p:nvSpPr>
        <p:spPr>
          <a:xfrm>
            <a:off x="4355976" y="1772816"/>
            <a:ext cx="3657600" cy="4565104"/>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a:t>Choose any book and ask your partner to choose a random page. </a:t>
            </a:r>
          </a:p>
          <a:p>
            <a:r>
              <a:rPr lang="en-GB" dirty="0"/>
              <a:t>This time choose a </a:t>
            </a:r>
            <a:r>
              <a:rPr lang="en-GB" b="1" dirty="0"/>
              <a:t>LONG QUOTATION  </a:t>
            </a:r>
            <a:r>
              <a:rPr lang="en-GB" dirty="0"/>
              <a:t>and practice integrating a quotation into your sentence. </a:t>
            </a:r>
          </a:p>
          <a:p>
            <a:r>
              <a:rPr lang="en-GB" dirty="0"/>
              <a:t>Focus on using Harvard referencing accurately!</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5600" y="26064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762795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600" dirty="0" err="1">
                <a:solidFill>
                  <a:schemeClr val="accent1"/>
                </a:solidFill>
              </a:rPr>
              <a:t>Rhestr</a:t>
            </a:r>
            <a:r>
              <a:rPr lang="en-GB" sz="3600" dirty="0">
                <a:solidFill>
                  <a:schemeClr val="accent1"/>
                </a:solidFill>
              </a:rPr>
              <a:t> </a:t>
            </a:r>
            <a:r>
              <a:rPr lang="en-GB" sz="3600" dirty="0" err="1">
                <a:solidFill>
                  <a:schemeClr val="accent1"/>
                </a:solidFill>
              </a:rPr>
              <a:t>Gyfeirnodi</a:t>
            </a:r>
            <a:br>
              <a:rPr lang="en-GB" sz="3600" dirty="0"/>
            </a:br>
            <a:r>
              <a:rPr lang="en-GB" sz="3600" dirty="0"/>
              <a:t>Reference lists</a:t>
            </a:r>
          </a:p>
        </p:txBody>
      </p:sp>
      <p:sp>
        <p:nvSpPr>
          <p:cNvPr id="8" name="Content Placeholder 7"/>
          <p:cNvSpPr>
            <a:spLocks noGrp="1"/>
          </p:cNvSpPr>
          <p:nvPr>
            <p:ph sz="half" idx="1"/>
          </p:nvPr>
        </p:nvSpPr>
        <p:spPr>
          <a:xfrm>
            <a:off x="457200" y="2924944"/>
            <a:ext cx="3657600" cy="3247256"/>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sz="4000" dirty="0" err="1">
                <a:latin typeface="Arial" panose="020B0604020202020204" pitchFamily="34" charset="0"/>
                <a:cs typeface="Arial" panose="020B0604020202020204" pitchFamily="34" charset="0"/>
              </a:rPr>
              <a:t>Cysondeb</a:t>
            </a:r>
            <a:endParaRPr lang="en-GB" sz="4000" dirty="0">
              <a:latin typeface="Arial" panose="020B0604020202020204" pitchFamily="34" charset="0"/>
              <a:cs typeface="Arial" panose="020B0604020202020204" pitchFamily="34" charset="0"/>
            </a:endParaRPr>
          </a:p>
          <a:p>
            <a:r>
              <a:rPr lang="en-GB" sz="4000" dirty="0" err="1">
                <a:latin typeface="Arial" panose="020B0604020202020204" pitchFamily="34" charset="0"/>
                <a:cs typeface="Arial" panose="020B0604020202020204" pitchFamily="34" charset="0"/>
              </a:rPr>
              <a:t>Trefn</a:t>
            </a:r>
            <a:endParaRPr lang="en-GB" sz="4000" dirty="0">
              <a:latin typeface="Arial" panose="020B0604020202020204" pitchFamily="34" charset="0"/>
              <a:cs typeface="Arial" panose="020B0604020202020204" pitchFamily="34" charset="0"/>
            </a:endParaRPr>
          </a:p>
          <a:p>
            <a:r>
              <a:rPr lang="en-GB" sz="4000" dirty="0" err="1">
                <a:latin typeface="Arial" panose="020B0604020202020204" pitchFamily="34" charset="0"/>
                <a:cs typeface="Arial" panose="020B0604020202020204" pitchFamily="34" charset="0"/>
              </a:rPr>
              <a:t>Pob</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atalnod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yn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ei</a:t>
            </a:r>
            <a:r>
              <a:rPr lang="en-GB" sz="4000" dirty="0">
                <a:latin typeface="Arial" panose="020B0604020202020204" pitchFamily="34" charset="0"/>
                <a:cs typeface="Arial" panose="020B0604020202020204" pitchFamily="34" charset="0"/>
              </a:rPr>
              <a:t> le</a:t>
            </a:r>
          </a:p>
          <a:p>
            <a:r>
              <a:rPr lang="en-GB" sz="4000" dirty="0">
                <a:latin typeface="Arial" panose="020B0604020202020204" pitchFamily="34" charset="0"/>
                <a:cs typeface="Arial" panose="020B0604020202020204" pitchFamily="34" charset="0"/>
              </a:rPr>
              <a:t>Harvard</a:t>
            </a:r>
          </a:p>
          <a:p>
            <a:pPr marL="0" indent="0">
              <a:buNone/>
            </a:pPr>
            <a:endParaRPr lang="en-GB" dirty="0">
              <a:latin typeface="Arial" panose="020B0604020202020204" pitchFamily="34" charset="0"/>
              <a:cs typeface="Arial" panose="020B0604020202020204" pitchFamily="34" charset="0"/>
            </a:endParaRPr>
          </a:p>
        </p:txBody>
      </p:sp>
      <p:pic>
        <p:nvPicPr>
          <p:cNvPr id="3074" name="Picture 2" descr="C:\Users\TERRY\AppData\Local\Microsoft\Windows\INetCache\IE\KWYYDASA\check-list[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20922" flipH="1">
            <a:off x="3656512" y="1613456"/>
            <a:ext cx="1389382" cy="1455543"/>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8"/>
          <p:cNvSpPr>
            <a:spLocks noGrp="1"/>
          </p:cNvSpPr>
          <p:nvPr>
            <p:ph sz="half" idx="2"/>
          </p:nvPr>
        </p:nvSpPr>
        <p:spPr>
          <a:xfrm>
            <a:off x="4270248" y="2996952"/>
            <a:ext cx="3657600" cy="3175248"/>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sz="4000" i="1" dirty="0">
                <a:latin typeface="Arial" panose="020B0604020202020204" pitchFamily="34" charset="0"/>
                <a:cs typeface="Arial" panose="020B0604020202020204" pitchFamily="34" charset="0"/>
              </a:rPr>
              <a:t>Consistency</a:t>
            </a:r>
          </a:p>
          <a:p>
            <a:r>
              <a:rPr lang="en-GB" sz="4000" i="1" dirty="0">
                <a:latin typeface="Arial" panose="020B0604020202020204" pitchFamily="34" charset="0"/>
                <a:cs typeface="Arial" panose="020B0604020202020204" pitchFamily="34" charset="0"/>
              </a:rPr>
              <a:t>Order</a:t>
            </a:r>
          </a:p>
          <a:p>
            <a:r>
              <a:rPr lang="en-GB" sz="4000" i="1" dirty="0">
                <a:latin typeface="Arial" panose="020B0604020202020204" pitchFamily="34" charset="0"/>
                <a:cs typeface="Arial" panose="020B0604020202020204" pitchFamily="34" charset="0"/>
              </a:rPr>
              <a:t>Punctuation</a:t>
            </a:r>
          </a:p>
          <a:p>
            <a:r>
              <a:rPr lang="en-GB" sz="4000" i="1" dirty="0">
                <a:latin typeface="Arial" panose="020B0604020202020204" pitchFamily="34" charset="0"/>
                <a:cs typeface="Arial" panose="020B0604020202020204" pitchFamily="34" charset="0"/>
              </a:rPr>
              <a:t>Harvard</a:t>
            </a:r>
          </a:p>
        </p:txBody>
      </p:sp>
    </p:spTree>
    <p:extLst>
      <p:ext uri="{BB962C8B-B14F-4D97-AF65-F5344CB8AC3E}">
        <p14:creationId xmlns:p14="http://schemas.microsoft.com/office/powerpoint/2010/main" val="15090349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marL="484632" indent="0" algn="ctr" eaLnBrk="1" fontAlgn="auto" hangingPunct="1">
              <a:spcAft>
                <a:spcPts val="0"/>
              </a:spcAft>
              <a:defRPr/>
            </a:pPr>
            <a:r>
              <a:rPr lang="en-GB" dirty="0">
                <a:solidFill>
                  <a:schemeClr val="accent1">
                    <a:tint val="83000"/>
                    <a:satMod val="150000"/>
                  </a:schemeClr>
                </a:solidFill>
              </a:rPr>
              <a:t>Un </a:t>
            </a:r>
            <a:r>
              <a:rPr lang="en-GB" dirty="0" err="1">
                <a:solidFill>
                  <a:schemeClr val="accent1">
                    <a:tint val="83000"/>
                    <a:satMod val="150000"/>
                  </a:schemeClr>
                </a:solidFill>
              </a:rPr>
              <a:t>awdur</a:t>
            </a:r>
            <a:r>
              <a:rPr lang="en-GB" dirty="0">
                <a:solidFill>
                  <a:schemeClr val="accent1">
                    <a:tint val="83000"/>
                    <a:satMod val="150000"/>
                  </a:schemeClr>
                </a:solidFill>
              </a:rPr>
              <a:t> </a:t>
            </a:r>
            <a:br>
              <a:rPr lang="en-GB" dirty="0">
                <a:solidFill>
                  <a:schemeClr val="accent1">
                    <a:tint val="83000"/>
                    <a:satMod val="150000"/>
                  </a:schemeClr>
                </a:solidFill>
              </a:rPr>
            </a:br>
            <a:r>
              <a:rPr lang="en-GB" dirty="0">
                <a:solidFill>
                  <a:schemeClr val="accent1">
                    <a:tint val="83000"/>
                    <a:satMod val="150000"/>
                  </a:schemeClr>
                </a:solidFill>
              </a:rPr>
              <a:t> </a:t>
            </a:r>
            <a:r>
              <a:rPr lang="en-GB" dirty="0"/>
              <a:t>One author</a:t>
            </a:r>
          </a:p>
        </p:txBody>
      </p:sp>
      <p:sp>
        <p:nvSpPr>
          <p:cNvPr id="10243" name="Rectangle 3"/>
          <p:cNvSpPr>
            <a:spLocks noGrp="1" noChangeArrowheads="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a:bodyPr>
          <a:lstStyle/>
          <a:p>
            <a:pPr eaLnBrk="1" hangingPunct="1">
              <a:buFont typeface="Arial" panose="020B0604020202020204" pitchFamily="34" charset="0"/>
              <a:buChar char="•"/>
            </a:pPr>
            <a:r>
              <a:rPr lang="en-GB" altLang="en-US" sz="3200" u="sng" dirty="0" err="1">
                <a:latin typeface="Arial" panose="020B0604020202020204" pitchFamily="34" charset="0"/>
                <a:cs typeface="Arial" panose="020B0604020202020204" pitchFamily="34" charset="0"/>
              </a:rPr>
              <a:t>Yn</a:t>
            </a:r>
            <a:r>
              <a:rPr lang="en-GB" altLang="en-US" sz="3200" u="sng" dirty="0">
                <a:latin typeface="Arial" panose="020B0604020202020204" pitchFamily="34" charset="0"/>
                <a:cs typeface="Arial" panose="020B0604020202020204" pitchFamily="34" charset="0"/>
              </a:rPr>
              <a:t> y </a:t>
            </a:r>
            <a:r>
              <a:rPr lang="en-GB" altLang="en-US" sz="3200" u="sng" dirty="0" err="1">
                <a:latin typeface="Arial" panose="020B0604020202020204" pitchFamily="34" charset="0"/>
                <a:cs typeface="Arial" panose="020B0604020202020204" pitchFamily="34" charset="0"/>
              </a:rPr>
              <a:t>testun</a:t>
            </a:r>
            <a:endParaRPr lang="en-GB" altLang="en-US" sz="3200" u="sng" dirty="0">
              <a:latin typeface="Arial" panose="020B0604020202020204" pitchFamily="34" charset="0"/>
              <a:cs typeface="Arial" panose="020B0604020202020204" pitchFamily="34" charset="0"/>
            </a:endParaRPr>
          </a:p>
          <a:p>
            <a:pPr marL="0" indent="0" eaLnBrk="1" hangingPunct="1">
              <a:buNone/>
            </a:pPr>
            <a:r>
              <a:rPr lang="en-GB" altLang="en-US" sz="3200" dirty="0" err="1">
                <a:latin typeface="Arial" panose="020B0604020202020204" pitchFamily="34" charset="0"/>
                <a:cs typeface="Arial" panose="020B0604020202020204" pitchFamily="34" charset="0"/>
              </a:rPr>
              <a:t>Disgrifa</a:t>
            </a:r>
            <a:r>
              <a:rPr lang="en-GB" altLang="en-US" sz="3200" dirty="0">
                <a:latin typeface="Arial" panose="020B0604020202020204" pitchFamily="34" charset="0"/>
                <a:cs typeface="Arial" panose="020B0604020202020204" pitchFamily="34" charset="0"/>
              </a:rPr>
              <a:t> Mali ( 2010) </a:t>
            </a:r>
            <a:r>
              <a:rPr lang="en-GB" altLang="en-US" sz="3200" dirty="0" err="1">
                <a:latin typeface="Arial" panose="020B0604020202020204" pitchFamily="34" charset="0"/>
                <a:cs typeface="Arial" panose="020B0604020202020204" pitchFamily="34" charset="0"/>
              </a:rPr>
              <a:t>fywyd</a:t>
            </a:r>
            <a:r>
              <a:rPr lang="en-GB" altLang="en-US" sz="3200" dirty="0">
                <a:latin typeface="Arial" panose="020B0604020202020204" pitchFamily="34" charset="0"/>
                <a:cs typeface="Arial" panose="020B0604020202020204" pitchFamily="34" charset="0"/>
              </a:rPr>
              <a:t> </a:t>
            </a:r>
            <a:r>
              <a:rPr lang="en-GB" altLang="en-US" sz="3200" dirty="0" err="1">
                <a:latin typeface="Arial" panose="020B0604020202020204" pitchFamily="34" charset="0"/>
                <a:cs typeface="Arial" panose="020B0604020202020204" pitchFamily="34" charset="0"/>
              </a:rPr>
              <a:t>cynnar</a:t>
            </a:r>
            <a:r>
              <a:rPr lang="en-GB" altLang="en-US" sz="3200" dirty="0">
                <a:latin typeface="Arial" panose="020B0604020202020204" pitchFamily="34" charset="0"/>
                <a:cs typeface="Arial" panose="020B0604020202020204" pitchFamily="34" charset="0"/>
              </a:rPr>
              <a:t> </a:t>
            </a:r>
            <a:r>
              <a:rPr lang="en-GB" altLang="en-US" sz="3200" dirty="0" err="1">
                <a:latin typeface="Arial" panose="020B0604020202020204" pitchFamily="34" charset="0"/>
                <a:cs typeface="Arial" panose="020B0604020202020204" pitchFamily="34" charset="0"/>
              </a:rPr>
              <a:t>Jac</a:t>
            </a:r>
            <a:r>
              <a:rPr lang="en-GB" altLang="en-US" sz="3200" dirty="0">
                <a:latin typeface="Arial" panose="020B0604020202020204" pitchFamily="34" charset="0"/>
                <a:cs typeface="Arial" panose="020B0604020202020204" pitchFamily="34" charset="0"/>
              </a:rPr>
              <a:t>…</a:t>
            </a:r>
          </a:p>
          <a:p>
            <a:pPr marL="0" indent="0" eaLnBrk="1" hangingPunct="1">
              <a:buNone/>
            </a:pPr>
            <a:endParaRPr lang="en-GB" altLang="en-US" sz="3200" dirty="0">
              <a:latin typeface="Arial" panose="020B0604020202020204" pitchFamily="34" charset="0"/>
              <a:cs typeface="Arial" panose="020B0604020202020204" pitchFamily="34" charset="0"/>
            </a:endParaRPr>
          </a:p>
          <a:p>
            <a:pPr eaLnBrk="1" hangingPunct="1">
              <a:buFont typeface="Arial" panose="020B0604020202020204" pitchFamily="34" charset="0"/>
              <a:buChar char="•"/>
            </a:pPr>
            <a:r>
              <a:rPr lang="en-GB" altLang="en-US" sz="3200" u="sng" dirty="0" err="1">
                <a:latin typeface="Arial" panose="020B0604020202020204" pitchFamily="34" charset="0"/>
                <a:cs typeface="Arial" panose="020B0604020202020204" pitchFamily="34" charset="0"/>
              </a:rPr>
              <a:t>Yn</a:t>
            </a:r>
            <a:r>
              <a:rPr lang="en-GB" altLang="en-US" sz="3200" u="sng" dirty="0">
                <a:latin typeface="Arial" panose="020B0604020202020204" pitchFamily="34" charset="0"/>
                <a:cs typeface="Arial" panose="020B0604020202020204" pitchFamily="34" charset="0"/>
              </a:rPr>
              <a:t> y </a:t>
            </a:r>
            <a:r>
              <a:rPr lang="en-GB" altLang="en-US" sz="3200" u="sng" dirty="0" err="1">
                <a:latin typeface="Arial" panose="020B0604020202020204" pitchFamily="34" charset="0"/>
                <a:cs typeface="Arial" panose="020B0604020202020204" pitchFamily="34" charset="0"/>
              </a:rPr>
              <a:t>rhestr</a:t>
            </a:r>
            <a:endParaRPr lang="en-GB" altLang="en-US" sz="3200" u="sng" dirty="0">
              <a:latin typeface="Arial" panose="020B0604020202020204" pitchFamily="34" charset="0"/>
              <a:cs typeface="Arial" panose="020B0604020202020204" pitchFamily="34" charset="0"/>
            </a:endParaRPr>
          </a:p>
          <a:p>
            <a:pPr marL="0" indent="0" eaLnBrk="1" hangingPunct="1">
              <a:buNone/>
            </a:pPr>
            <a:r>
              <a:rPr lang="en-GB" altLang="en-US" sz="3200" dirty="0" err="1">
                <a:latin typeface="Arial" panose="020B0604020202020204" pitchFamily="34" charset="0"/>
                <a:cs typeface="Arial" panose="020B0604020202020204" pitchFamily="34" charset="0"/>
              </a:rPr>
              <a:t>Mali,S</a:t>
            </a:r>
            <a:r>
              <a:rPr lang="en-GB" altLang="en-US" sz="3200" dirty="0">
                <a:latin typeface="Arial" panose="020B0604020202020204" pitchFamily="34" charset="0"/>
                <a:cs typeface="Arial" panose="020B0604020202020204" pitchFamily="34" charset="0"/>
              </a:rPr>
              <a:t>. (2010) </a:t>
            </a:r>
            <a:r>
              <a:rPr lang="en-GB" altLang="en-US" sz="3200" i="1" dirty="0" err="1">
                <a:latin typeface="Arial" panose="020B0604020202020204" pitchFamily="34" charset="0"/>
                <a:cs typeface="Arial" panose="020B0604020202020204" pitchFamily="34" charset="0"/>
              </a:rPr>
              <a:t>Cofiant</a:t>
            </a:r>
            <a:r>
              <a:rPr lang="en-GB" altLang="en-US" sz="3200" i="1" dirty="0">
                <a:latin typeface="Arial" panose="020B0604020202020204" pitchFamily="34" charset="0"/>
                <a:cs typeface="Arial" panose="020B0604020202020204" pitchFamily="34" charset="0"/>
              </a:rPr>
              <a:t> </a:t>
            </a:r>
            <a:r>
              <a:rPr lang="en-GB" altLang="en-US" sz="3200" i="1" dirty="0" err="1">
                <a:latin typeface="Arial" panose="020B0604020202020204" pitchFamily="34" charset="0"/>
                <a:cs typeface="Arial" panose="020B0604020202020204" pitchFamily="34" charset="0"/>
              </a:rPr>
              <a:t>Jac</a:t>
            </a:r>
            <a:r>
              <a:rPr lang="en-GB" altLang="en-US" sz="3200" i="1" dirty="0">
                <a:latin typeface="Arial" panose="020B0604020202020204" pitchFamily="34" charset="0"/>
                <a:cs typeface="Arial" panose="020B0604020202020204" pitchFamily="34" charset="0"/>
              </a:rPr>
              <a:t> y </a:t>
            </a:r>
            <a:r>
              <a:rPr lang="en-GB" altLang="en-US" sz="3200" i="1" dirty="0" err="1">
                <a:latin typeface="Arial" panose="020B0604020202020204" pitchFamily="34" charset="0"/>
                <a:cs typeface="Arial" panose="020B0604020202020204" pitchFamily="34" charset="0"/>
              </a:rPr>
              <a:t>Jwc</a:t>
            </a:r>
            <a:r>
              <a:rPr lang="en-GB" altLang="en-US" sz="3200" i="1" dirty="0">
                <a:latin typeface="Arial" panose="020B0604020202020204" pitchFamily="34" charset="0"/>
                <a:cs typeface="Arial" panose="020B0604020202020204" pitchFamily="34" charset="0"/>
              </a:rPr>
              <a:t>, </a:t>
            </a:r>
            <a:r>
              <a:rPr lang="en-GB" altLang="en-US" sz="3200" dirty="0" err="1">
                <a:latin typeface="Arial" panose="020B0604020202020204" pitchFamily="34" charset="0"/>
                <a:cs typeface="Arial" panose="020B0604020202020204" pitchFamily="34" charset="0"/>
              </a:rPr>
              <a:t>Pentrebach</a:t>
            </a:r>
            <a:r>
              <a:rPr lang="en-GB" altLang="en-US" sz="3200" dirty="0">
                <a:latin typeface="Arial" panose="020B0604020202020204" pitchFamily="34" charset="0"/>
                <a:cs typeface="Arial" panose="020B0604020202020204" pitchFamily="34" charset="0"/>
              </a:rPr>
              <a:t>: </a:t>
            </a:r>
            <a:r>
              <a:rPr lang="en-GB" altLang="en-US" sz="3200" dirty="0" err="1">
                <a:latin typeface="Arial" panose="020B0604020202020204" pitchFamily="34" charset="0"/>
                <a:cs typeface="Arial" panose="020B0604020202020204" pitchFamily="34" charset="0"/>
              </a:rPr>
              <a:t>Gwasg</a:t>
            </a:r>
            <a:r>
              <a:rPr lang="en-GB" altLang="en-US" sz="3200" dirty="0">
                <a:latin typeface="Arial" panose="020B0604020202020204" pitchFamily="34" charset="0"/>
                <a:cs typeface="Arial" panose="020B0604020202020204" pitchFamily="34" charset="0"/>
              </a:rPr>
              <a:t> y Pry Bach </a:t>
            </a:r>
            <a:r>
              <a:rPr lang="en-GB" altLang="en-US" sz="3200" dirty="0" err="1">
                <a:latin typeface="Arial" panose="020B0604020202020204" pitchFamily="34" charset="0"/>
                <a:cs typeface="Arial" panose="020B0604020202020204" pitchFamily="34" charset="0"/>
              </a:rPr>
              <a:t>Tew</a:t>
            </a:r>
            <a:r>
              <a:rPr lang="en-GB" altLang="en-US" sz="3200" dirty="0">
                <a:latin typeface="Arial" panose="020B0604020202020204" pitchFamily="34" charset="0"/>
                <a:cs typeface="Arial" panose="020B0604020202020204" pitchFamily="34" charset="0"/>
              </a:rPr>
              <a:t>.</a:t>
            </a:r>
            <a:endParaRPr lang="en-GB" altLang="en-US" sz="3200" i="1" dirty="0">
              <a:latin typeface="Arial" panose="020B0604020202020204" pitchFamily="34" charset="0"/>
              <a:cs typeface="Arial" panose="020B0604020202020204" pitchFamily="34" charset="0"/>
            </a:endParaRPr>
          </a:p>
        </p:txBody>
      </p:sp>
      <p:sp>
        <p:nvSpPr>
          <p:cNvPr id="2" name="Content Placeholder 1"/>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a:bodyPr>
          <a:lstStyle/>
          <a:p>
            <a:r>
              <a:rPr lang="en-GB" sz="2800" u="sng" dirty="0">
                <a:latin typeface="Arial" panose="020B0604020202020204" pitchFamily="34" charset="0"/>
                <a:cs typeface="Arial" panose="020B0604020202020204" pitchFamily="34" charset="0"/>
              </a:rPr>
              <a:t>In text</a:t>
            </a:r>
          </a:p>
          <a:p>
            <a:pPr marL="0" indent="0">
              <a:buNone/>
            </a:pPr>
            <a:r>
              <a:rPr lang="en-GB" sz="2800" dirty="0" err="1">
                <a:latin typeface="Arial" panose="020B0604020202020204" pitchFamily="34" charset="0"/>
                <a:cs typeface="Arial" panose="020B0604020202020204" pitchFamily="34" charset="0"/>
              </a:rPr>
              <a:t>Bloggs</a:t>
            </a:r>
            <a:r>
              <a:rPr lang="en-GB" sz="2800" dirty="0">
                <a:latin typeface="Arial" panose="020B0604020202020204" pitchFamily="34" charset="0"/>
                <a:cs typeface="Arial" panose="020B0604020202020204" pitchFamily="34" charset="0"/>
              </a:rPr>
              <a:t> ( 2011) indicates the importance of …..</a:t>
            </a:r>
          </a:p>
          <a:p>
            <a:pPr marL="0" indent="0">
              <a:buNone/>
            </a:pPr>
            <a:endParaRPr lang="en-GB" sz="2800" dirty="0">
              <a:latin typeface="Arial" panose="020B0604020202020204" pitchFamily="34" charset="0"/>
              <a:cs typeface="Arial" panose="020B0604020202020204" pitchFamily="34" charset="0"/>
            </a:endParaRPr>
          </a:p>
          <a:p>
            <a:r>
              <a:rPr lang="en-GB" sz="2800" u="sng" dirty="0">
                <a:latin typeface="Arial" panose="020B0604020202020204" pitchFamily="34" charset="0"/>
                <a:cs typeface="Arial" panose="020B0604020202020204" pitchFamily="34" charset="0"/>
              </a:rPr>
              <a:t>In the reference list</a:t>
            </a:r>
          </a:p>
          <a:p>
            <a:pPr marL="0" indent="0">
              <a:lnSpc>
                <a:spcPct val="110000"/>
              </a:lnSpc>
              <a:buNone/>
            </a:pPr>
            <a:r>
              <a:rPr lang="en-GB" sz="2800" dirty="0" err="1">
                <a:latin typeface="Arial" panose="020B0604020202020204" pitchFamily="34" charset="0"/>
                <a:cs typeface="Arial" panose="020B0604020202020204" pitchFamily="34" charset="0"/>
              </a:rPr>
              <a:t>Bloggs</a:t>
            </a:r>
            <a:r>
              <a:rPr lang="en-GB" sz="2800" dirty="0">
                <a:latin typeface="Arial" panose="020B0604020202020204" pitchFamily="34" charset="0"/>
                <a:cs typeface="Arial" panose="020B0604020202020204" pitchFamily="34" charset="0"/>
              </a:rPr>
              <a:t>, J. ( 2011) </a:t>
            </a:r>
            <a:r>
              <a:rPr lang="en-GB" sz="2800" i="1" dirty="0">
                <a:latin typeface="Arial" panose="020B0604020202020204" pitchFamily="34" charset="0"/>
                <a:cs typeface="Arial" panose="020B0604020202020204" pitchFamily="34" charset="0"/>
              </a:rPr>
              <a:t>The Life and Times of a Town in France</a:t>
            </a:r>
            <a:r>
              <a:rPr lang="en-GB" sz="2800" dirty="0">
                <a:latin typeface="Arial" panose="020B0604020202020204" pitchFamily="34" charset="0"/>
                <a:cs typeface="Arial" panose="020B0604020202020204" pitchFamily="34" charset="0"/>
              </a:rPr>
              <a:t>, Paris: Eiffel Tower Press.</a:t>
            </a:r>
          </a:p>
        </p:txBody>
      </p:sp>
    </p:spTree>
    <p:extLst>
      <p:ext uri="{BB962C8B-B14F-4D97-AF65-F5344CB8AC3E}">
        <p14:creationId xmlns:p14="http://schemas.microsoft.com/office/powerpoint/2010/main" val="16604806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
          </p:nvPr>
        </p:nvSpPr>
        <p:spPr>
          <a:xfrm>
            <a:off x="703482" y="2579012"/>
            <a:ext cx="7467600" cy="4873752"/>
          </a:xfrm>
        </p:spPr>
        <p:txBody>
          <a:bodyPr/>
          <a:lstStyle/>
          <a:p>
            <a:r>
              <a:rPr lang="en-GB" dirty="0">
                <a:hlinkClick r:id="rId3"/>
              </a:rPr>
              <a:t>https://www.amazon.co.uk/Education-Very-Short-Introduction-Introductions/dp/0199643261/ref=sr_1_1?ie=UTF8&amp;qid=1470825760&amp;sr=8-1&amp;keywords=gary+thomas+education</a:t>
            </a:r>
            <a:r>
              <a:rPr lang="en-GB" dirty="0"/>
              <a:t> </a:t>
            </a:r>
          </a:p>
        </p:txBody>
      </p:sp>
      <p:sp>
        <p:nvSpPr>
          <p:cNvPr id="6" name="Title 1"/>
          <p:cNvSpPr txBox="1">
            <a:spLocks/>
          </p:cNvSpPr>
          <p:nvPr/>
        </p:nvSpPr>
        <p:spPr>
          <a:xfrm>
            <a:off x="609600" y="427038"/>
            <a:ext cx="7467600" cy="1143000"/>
          </a:xfrm>
          <a:prstGeom prst="rect">
            <a:avLst/>
          </a:prstGeom>
        </p:spPr>
        <p:txBody>
          <a:bodyPr vert="horz" anchor="b">
            <a:normAutofit/>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pPr algn="ctr"/>
            <a:r>
              <a:rPr lang="en-GB" dirty="0" err="1">
                <a:solidFill>
                  <a:schemeClr val="accent1"/>
                </a:solidFill>
              </a:rPr>
              <a:t>Cymrwch</a:t>
            </a:r>
            <a:r>
              <a:rPr lang="en-GB" dirty="0">
                <a:solidFill>
                  <a:schemeClr val="accent1"/>
                </a:solidFill>
              </a:rPr>
              <a:t> </a:t>
            </a:r>
            <a:r>
              <a:rPr lang="en-GB" dirty="0" err="1">
                <a:solidFill>
                  <a:schemeClr val="accent1"/>
                </a:solidFill>
              </a:rPr>
              <a:t>dro</a:t>
            </a:r>
            <a:r>
              <a:rPr lang="en-GB" dirty="0">
                <a:solidFill>
                  <a:schemeClr val="accent1"/>
                </a:solidFill>
              </a:rPr>
              <a:t>…</a:t>
            </a:r>
            <a:br>
              <a:rPr lang="en-GB" dirty="0">
                <a:solidFill>
                  <a:schemeClr val="accent1"/>
                </a:solidFill>
              </a:rPr>
            </a:br>
            <a:r>
              <a:rPr lang="en-GB" dirty="0"/>
              <a:t>Let’s try…</a:t>
            </a:r>
          </a:p>
        </p:txBody>
      </p:sp>
      <p:pic>
        <p:nvPicPr>
          <p:cNvPr id="7"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15616" y="34655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21012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2065" t="18409" r="24129" b="54926"/>
          <a:stretch/>
        </p:blipFill>
        <p:spPr bwMode="auto">
          <a:xfrm>
            <a:off x="1785044" y="958668"/>
            <a:ext cx="8835627" cy="54226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descr="Education: A Very Short Introduction (Very Short Introductions) by [Thomas, Gary]"/>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1520" y="1288748"/>
            <a:ext cx="3067050" cy="47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23806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solidFill>
                  <a:schemeClr val="accent1"/>
                </a:solidFill>
              </a:rPr>
              <a:t>2+ </a:t>
            </a:r>
            <a:r>
              <a:rPr lang="en-GB" dirty="0" err="1">
                <a:solidFill>
                  <a:schemeClr val="accent1"/>
                </a:solidFill>
              </a:rPr>
              <a:t>Awduron</a:t>
            </a:r>
            <a:r>
              <a:rPr lang="en-GB" dirty="0">
                <a:solidFill>
                  <a:schemeClr val="accent1"/>
                </a:solidFill>
              </a:rPr>
              <a:t> </a:t>
            </a:r>
            <a:br>
              <a:rPr lang="en-GB" dirty="0">
                <a:solidFill>
                  <a:schemeClr val="accent1"/>
                </a:solidFill>
              </a:rPr>
            </a:br>
            <a:r>
              <a:rPr lang="en-GB" dirty="0"/>
              <a:t>2+ Authors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r>
              <a:rPr lang="cy-GB" u="sng" dirty="0">
                <a:latin typeface="Arial" panose="020B0604020202020204" pitchFamily="34" charset="0"/>
                <a:cs typeface="Arial" panose="020B0604020202020204" pitchFamily="34" charset="0"/>
              </a:rPr>
              <a:t>Yn y testun</a:t>
            </a:r>
            <a:r>
              <a:rPr lang="cy-GB" dirty="0">
                <a:latin typeface="Arial" panose="020B0604020202020204" pitchFamily="34" charset="0"/>
                <a:cs typeface="Arial" panose="020B0604020202020204" pitchFamily="34" charset="0"/>
              </a:rPr>
              <a:t>:</a:t>
            </a:r>
          </a:p>
          <a:p>
            <a:pPr marL="0" indent="0">
              <a:buNone/>
            </a:pPr>
            <a:r>
              <a:rPr lang="cy-GB" dirty="0">
                <a:latin typeface="Arial" panose="020B0604020202020204" pitchFamily="34" charset="0"/>
                <a:cs typeface="Arial" panose="020B0604020202020204" pitchFamily="34" charset="0"/>
              </a:rPr>
              <a:t>Eglura </a:t>
            </a:r>
            <a:r>
              <a:rPr lang="cy-GB" dirty="0" err="1">
                <a:latin typeface="Arial" panose="020B0604020202020204" pitchFamily="34" charset="0"/>
                <a:cs typeface="Arial" panose="020B0604020202020204" pitchFamily="34" charset="0"/>
              </a:rPr>
              <a:t>Bartlett</a:t>
            </a:r>
            <a:r>
              <a:rPr lang="cy-GB" dirty="0">
                <a:latin typeface="Arial" panose="020B0604020202020204" pitchFamily="34" charset="0"/>
                <a:cs typeface="Arial" panose="020B0604020202020204" pitchFamily="34" charset="0"/>
              </a:rPr>
              <a:t>, Burton a </a:t>
            </a:r>
            <a:r>
              <a:rPr lang="cy-GB" dirty="0" err="1">
                <a:latin typeface="Arial" panose="020B0604020202020204" pitchFamily="34" charset="0"/>
                <a:cs typeface="Arial" panose="020B0604020202020204" pitchFamily="34" charset="0"/>
              </a:rPr>
              <a:t>Peim</a:t>
            </a:r>
            <a:r>
              <a:rPr lang="cy-GB" dirty="0">
                <a:latin typeface="Arial" panose="020B0604020202020204" pitchFamily="34" charset="0"/>
                <a:cs typeface="Arial" panose="020B0604020202020204" pitchFamily="34" charset="0"/>
              </a:rPr>
              <a:t> (2003) rôl astudiaethau addysg.... </a:t>
            </a:r>
          </a:p>
          <a:p>
            <a:pPr marL="0" indent="0">
              <a:buNone/>
            </a:pPr>
            <a:endParaRPr lang="cy-GB" dirty="0">
              <a:latin typeface="Arial" panose="020B0604020202020204" pitchFamily="34" charset="0"/>
              <a:cs typeface="Arial" panose="020B0604020202020204" pitchFamily="34" charset="0"/>
            </a:endParaRPr>
          </a:p>
          <a:p>
            <a:r>
              <a:rPr lang="cy-GB" u="sng" dirty="0">
                <a:latin typeface="Arial" panose="020B0604020202020204" pitchFamily="34" charset="0"/>
                <a:cs typeface="Arial" panose="020B0604020202020204" pitchFamily="34" charset="0"/>
              </a:rPr>
              <a:t>Yn y rhestr </a:t>
            </a:r>
            <a:r>
              <a:rPr lang="cy-GB" dirty="0">
                <a:latin typeface="Arial" panose="020B0604020202020204" pitchFamily="34" charset="0"/>
                <a:cs typeface="Arial" panose="020B0604020202020204" pitchFamily="34" charset="0"/>
              </a:rPr>
              <a:t>:</a:t>
            </a:r>
          </a:p>
          <a:p>
            <a:pPr marL="0" indent="0">
              <a:buNone/>
            </a:pPr>
            <a:r>
              <a:rPr lang="cy-GB" dirty="0" err="1">
                <a:latin typeface="Arial" panose="020B0604020202020204" pitchFamily="34" charset="0"/>
                <a:cs typeface="Arial" panose="020B0604020202020204" pitchFamily="34" charset="0"/>
              </a:rPr>
              <a:t>Bartlett</a:t>
            </a:r>
            <a:r>
              <a:rPr lang="cy-GB" dirty="0">
                <a:latin typeface="Arial" panose="020B0604020202020204" pitchFamily="34" charset="0"/>
                <a:cs typeface="Arial" panose="020B0604020202020204" pitchFamily="34" charset="0"/>
              </a:rPr>
              <a:t>, S., Burton, D.M. a </a:t>
            </a:r>
            <a:r>
              <a:rPr lang="cy-GB" dirty="0" err="1">
                <a:latin typeface="Arial" panose="020B0604020202020204" pitchFamily="34" charset="0"/>
                <a:cs typeface="Arial" panose="020B0604020202020204" pitchFamily="34" charset="0"/>
              </a:rPr>
              <a:t>Peim</a:t>
            </a:r>
            <a:r>
              <a:rPr lang="cy-GB" dirty="0">
                <a:latin typeface="Arial" panose="020B0604020202020204" pitchFamily="34" charset="0"/>
                <a:cs typeface="Arial" panose="020B0604020202020204" pitchFamily="34" charset="0"/>
              </a:rPr>
              <a:t>, N. (2003)</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Introduction</a:t>
            </a:r>
            <a:r>
              <a:rPr lang="cy-GB" i="1" dirty="0">
                <a:latin typeface="Arial" panose="020B0604020202020204" pitchFamily="34" charset="0"/>
                <a:cs typeface="Arial" panose="020B0604020202020204" pitchFamily="34" charset="0"/>
              </a:rPr>
              <a:t> to Education </a:t>
            </a:r>
            <a:r>
              <a:rPr lang="cy-GB" i="1" dirty="0" err="1">
                <a:latin typeface="Arial" panose="020B0604020202020204" pitchFamily="34" charset="0"/>
                <a:cs typeface="Arial" panose="020B0604020202020204" pitchFamily="34" charset="0"/>
              </a:rPr>
              <a:t>Studies</a:t>
            </a:r>
            <a:r>
              <a:rPr lang="cy-GB" dirty="0">
                <a:latin typeface="Arial" panose="020B0604020202020204" pitchFamily="34" charset="0"/>
                <a:cs typeface="Arial" panose="020B0604020202020204" pitchFamily="34" charset="0"/>
              </a:rPr>
              <a:t>, London: Paul Chapman.</a:t>
            </a:r>
            <a:endParaRPr lang="en-GB" dirty="0">
              <a:latin typeface="Arial" panose="020B0604020202020204" pitchFamily="34" charset="0"/>
              <a:cs typeface="Arial" panose="020B0604020202020204" pitchFamily="34" charset="0"/>
            </a:endParaRPr>
          </a:p>
          <a:p>
            <a:pPr marL="0" indent="0">
              <a:buNone/>
            </a:pPr>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r>
              <a:rPr lang="en-GB" u="sng" dirty="0">
                <a:latin typeface="Arial" panose="020B0604020202020204" pitchFamily="34" charset="0"/>
                <a:cs typeface="Arial" panose="020B0604020202020204" pitchFamily="34" charset="0"/>
              </a:rPr>
              <a:t>In text: </a:t>
            </a:r>
          </a:p>
          <a:p>
            <a:pPr marL="0" indent="0">
              <a:buNone/>
            </a:pPr>
            <a:r>
              <a:rPr lang="en-GB" dirty="0">
                <a:latin typeface="Arial" panose="020B0604020202020204" pitchFamily="34" charset="0"/>
                <a:cs typeface="Arial" panose="020B0604020202020204" pitchFamily="34" charset="0"/>
              </a:rPr>
              <a:t>Bartlett, Burton and </a:t>
            </a:r>
            <a:r>
              <a:rPr lang="en-GB" dirty="0" err="1">
                <a:latin typeface="Arial" panose="020B0604020202020204" pitchFamily="34" charset="0"/>
                <a:cs typeface="Arial" panose="020B0604020202020204" pitchFamily="34" charset="0"/>
              </a:rPr>
              <a:t>Peim</a:t>
            </a:r>
            <a:r>
              <a:rPr lang="en-GB" dirty="0">
                <a:latin typeface="Arial" panose="020B0604020202020204" pitchFamily="34" charset="0"/>
                <a:cs typeface="Arial" panose="020B0604020202020204" pitchFamily="34" charset="0"/>
              </a:rPr>
              <a:t> (2003) illustrate the role of education studies </a:t>
            </a:r>
          </a:p>
          <a:p>
            <a:endParaRPr lang="en-GB" dirty="0">
              <a:latin typeface="Arial" panose="020B0604020202020204" pitchFamily="34" charset="0"/>
              <a:cs typeface="Arial" panose="020B0604020202020204" pitchFamily="34" charset="0"/>
            </a:endParaRPr>
          </a:p>
          <a:p>
            <a:r>
              <a:rPr lang="en-GB" u="sng" dirty="0">
                <a:latin typeface="Arial" panose="020B0604020202020204" pitchFamily="34" charset="0"/>
                <a:cs typeface="Arial" panose="020B0604020202020204" pitchFamily="34" charset="0"/>
              </a:rPr>
              <a:t>In the reference list</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Bartlett, S., Burton, D.M. and </a:t>
            </a:r>
            <a:r>
              <a:rPr lang="en-GB" dirty="0" err="1">
                <a:latin typeface="Arial" panose="020B0604020202020204" pitchFamily="34" charset="0"/>
                <a:cs typeface="Arial" panose="020B0604020202020204" pitchFamily="34" charset="0"/>
              </a:rPr>
              <a:t>Peim</a:t>
            </a:r>
            <a:r>
              <a:rPr lang="en-GB" dirty="0">
                <a:latin typeface="Arial" panose="020B0604020202020204" pitchFamily="34" charset="0"/>
                <a:cs typeface="Arial" panose="020B0604020202020204" pitchFamily="34" charset="0"/>
              </a:rPr>
              <a:t>, N. (2003)</a:t>
            </a:r>
            <a:r>
              <a:rPr lang="en-GB" i="1" dirty="0">
                <a:latin typeface="Arial" panose="020B0604020202020204" pitchFamily="34" charset="0"/>
                <a:cs typeface="Arial" panose="020B0604020202020204" pitchFamily="34" charset="0"/>
              </a:rPr>
              <a:t> Introduction to Education Studies</a:t>
            </a:r>
            <a:r>
              <a:rPr lang="en-GB" dirty="0">
                <a:latin typeface="Arial" panose="020B0604020202020204" pitchFamily="34" charset="0"/>
                <a:cs typeface="Arial" panose="020B0604020202020204" pitchFamily="34" charset="0"/>
              </a:rPr>
              <a:t>, London: Paul Chapman.</a:t>
            </a:r>
          </a:p>
          <a:p>
            <a:endParaRPr lang="en-GB" dirty="0"/>
          </a:p>
          <a:p>
            <a:endParaRPr lang="en-GB" dirty="0"/>
          </a:p>
          <a:p>
            <a:endParaRPr lang="en-GB" dirty="0"/>
          </a:p>
        </p:txBody>
      </p:sp>
    </p:spTree>
    <p:extLst>
      <p:ext uri="{BB962C8B-B14F-4D97-AF65-F5344CB8AC3E}">
        <p14:creationId xmlns:p14="http://schemas.microsoft.com/office/powerpoint/2010/main" val="31420434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solidFill>
              </a:rPr>
              <a:t>CYMRWCH DRO…</a:t>
            </a:r>
            <a:br>
              <a:rPr lang="en-GB" dirty="0">
                <a:solidFill>
                  <a:schemeClr val="accent1"/>
                </a:solidFill>
              </a:rPr>
            </a:br>
            <a:r>
              <a:rPr lang="en-GB" dirty="0"/>
              <a:t>Let’s try…</a:t>
            </a:r>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9592" y="26064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8"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9419" t="15483" r="32355" b="7109"/>
          <a:stretch/>
        </p:blipFill>
        <p:spPr bwMode="auto">
          <a:xfrm>
            <a:off x="469620" y="1772816"/>
            <a:ext cx="3487398" cy="46805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9621" t="19096" r="32838" b="7097"/>
          <a:stretch/>
        </p:blipFill>
        <p:spPr bwMode="auto">
          <a:xfrm>
            <a:off x="4139952" y="1772816"/>
            <a:ext cx="4608512" cy="496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016837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
          </p:nvPr>
        </p:nvSpPr>
        <p:spPr>
          <a:xfrm>
            <a:off x="779261" y="2730570"/>
            <a:ext cx="7467600" cy="4873752"/>
          </a:xfrm>
        </p:spPr>
        <p:txBody>
          <a:bodyPr/>
          <a:lstStyle/>
          <a:p>
            <a:r>
              <a:rPr lang="en-GB" dirty="0">
                <a:hlinkClick r:id="rId2"/>
              </a:rPr>
              <a:t>https://www.amazon.co.uk/Introduction-Education-Studies-Educational-Issues/dp/1473919002/ref=sr_1_1?ie=UTF8&amp;qid=1470825788&amp;sr=8-1&amp;keywords=bartlett+and+burton</a:t>
            </a:r>
            <a:r>
              <a:rPr lang="en-GB" dirty="0"/>
              <a:t> </a:t>
            </a:r>
          </a:p>
        </p:txBody>
      </p:sp>
      <p:sp>
        <p:nvSpPr>
          <p:cNvPr id="6" name="Title 1"/>
          <p:cNvSpPr txBox="1">
            <a:spLocks/>
          </p:cNvSpPr>
          <p:nvPr/>
        </p:nvSpPr>
        <p:spPr>
          <a:xfrm>
            <a:off x="609600" y="427038"/>
            <a:ext cx="7467600" cy="1143000"/>
          </a:xfrm>
          <a:prstGeom prst="rect">
            <a:avLst/>
          </a:prstGeom>
        </p:spPr>
        <p:txBody>
          <a:bodyPr vert="horz" anchor="b">
            <a:normAutofit/>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pPr algn="ctr"/>
            <a:r>
              <a:rPr lang="en-GB" dirty="0" err="1">
                <a:solidFill>
                  <a:schemeClr val="accent1"/>
                </a:solidFill>
              </a:rPr>
              <a:t>Cymrwch</a:t>
            </a:r>
            <a:r>
              <a:rPr lang="en-GB" dirty="0">
                <a:solidFill>
                  <a:schemeClr val="accent1"/>
                </a:solidFill>
              </a:rPr>
              <a:t> </a:t>
            </a:r>
            <a:r>
              <a:rPr lang="en-GB" dirty="0" err="1">
                <a:solidFill>
                  <a:schemeClr val="accent1"/>
                </a:solidFill>
              </a:rPr>
              <a:t>dro</a:t>
            </a:r>
            <a:r>
              <a:rPr lang="en-GB" dirty="0">
                <a:solidFill>
                  <a:schemeClr val="accent1"/>
                </a:solidFill>
              </a:rPr>
              <a:t>…</a:t>
            </a:r>
            <a:br>
              <a:rPr lang="en-GB" dirty="0">
                <a:solidFill>
                  <a:schemeClr val="accent1"/>
                </a:solidFill>
              </a:rPr>
            </a:br>
            <a:r>
              <a:rPr lang="en-GB" dirty="0"/>
              <a:t>Let’s try…</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34655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66104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dirty="0" err="1">
                <a:solidFill>
                  <a:schemeClr val="accent1"/>
                </a:solidFill>
              </a:rPr>
              <a:t>Llyfrau</a:t>
            </a:r>
            <a:r>
              <a:rPr lang="en-GB" sz="3600" dirty="0">
                <a:solidFill>
                  <a:schemeClr val="accent1"/>
                </a:solidFill>
              </a:rPr>
              <a:t> â </a:t>
            </a:r>
            <a:r>
              <a:rPr lang="en-GB" sz="3600" dirty="0" err="1">
                <a:solidFill>
                  <a:schemeClr val="accent1"/>
                </a:solidFill>
              </a:rPr>
              <a:t>Golygyddion</a:t>
            </a:r>
            <a:r>
              <a:rPr lang="en-GB" sz="3600" dirty="0">
                <a:solidFill>
                  <a:schemeClr val="accent1"/>
                </a:solidFill>
              </a:rPr>
              <a:t> </a:t>
            </a:r>
            <a:br>
              <a:rPr lang="en-GB" sz="3600" dirty="0">
                <a:solidFill>
                  <a:schemeClr val="accent1"/>
                </a:solidFill>
              </a:rPr>
            </a:br>
            <a:r>
              <a:rPr lang="en-GB" sz="3600" dirty="0"/>
              <a:t> Books with Editors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r>
              <a:rPr lang="cy-GB" u="sng" dirty="0">
                <a:latin typeface="Arial" panose="020B0604020202020204" pitchFamily="34" charset="0"/>
                <a:cs typeface="Arial" panose="020B0604020202020204" pitchFamily="34" charset="0"/>
              </a:rPr>
              <a:t>Yn y testun</a:t>
            </a:r>
          </a:p>
          <a:p>
            <a:pPr marL="0" indent="0">
              <a:buNone/>
            </a:pPr>
            <a:r>
              <a:rPr lang="cy-GB" dirty="0">
                <a:latin typeface="Arial" panose="020B0604020202020204" pitchFamily="34" charset="0"/>
                <a:cs typeface="Arial" panose="020B0604020202020204" pitchFamily="34" charset="0"/>
              </a:rPr>
              <a:t>Sonia Harrison a Wise     (2007) am bwysigrwydd gwaith aml-asiantaethol</a:t>
            </a:r>
          </a:p>
          <a:p>
            <a:endParaRPr lang="cy-GB" dirty="0">
              <a:latin typeface="Arial" panose="020B0604020202020204" pitchFamily="34" charset="0"/>
              <a:cs typeface="Arial" panose="020B0604020202020204" pitchFamily="34" charset="0"/>
            </a:endParaRPr>
          </a:p>
          <a:p>
            <a:pPr marL="0" indent="0">
              <a:buNone/>
            </a:pPr>
            <a:endParaRPr lang="cy-GB" dirty="0">
              <a:latin typeface="Arial" panose="020B0604020202020204" pitchFamily="34" charset="0"/>
              <a:cs typeface="Arial" panose="020B0604020202020204" pitchFamily="34" charset="0"/>
            </a:endParaRPr>
          </a:p>
          <a:p>
            <a:r>
              <a:rPr lang="cy-GB" u="sng" dirty="0">
                <a:latin typeface="Arial" panose="020B0604020202020204" pitchFamily="34" charset="0"/>
                <a:cs typeface="Arial" panose="020B0604020202020204" pitchFamily="34" charset="0"/>
              </a:rPr>
              <a:t>Yn y rhestr:</a:t>
            </a:r>
          </a:p>
          <a:p>
            <a:pPr marL="0" indent="0">
              <a:buNone/>
            </a:pPr>
            <a:r>
              <a:rPr lang="cy-GB" dirty="0">
                <a:latin typeface="Arial" panose="020B0604020202020204" pitchFamily="34" charset="0"/>
                <a:cs typeface="Arial" panose="020B0604020202020204" pitchFamily="34" charset="0"/>
              </a:rPr>
              <a:t>Harrison, R. </a:t>
            </a:r>
            <a:r>
              <a:rPr lang="cy-GB" dirty="0" err="1">
                <a:latin typeface="Arial" panose="020B0604020202020204" pitchFamily="34" charset="0"/>
                <a:cs typeface="Arial" panose="020B0604020202020204" pitchFamily="34" charset="0"/>
              </a:rPr>
              <a:t>and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Wise</a:t>
            </a:r>
            <a:r>
              <a:rPr lang="cy-GB" dirty="0">
                <a:latin typeface="Arial" panose="020B0604020202020204" pitchFamily="34" charset="0"/>
                <a:cs typeface="Arial" panose="020B0604020202020204" pitchFamily="34" charset="0"/>
              </a:rPr>
              <a:t>, C. (</a:t>
            </a:r>
            <a:r>
              <a:rPr lang="cy-GB" dirty="0" err="1">
                <a:latin typeface="Arial" panose="020B0604020202020204" pitchFamily="34" charset="0"/>
                <a:cs typeface="Arial" panose="020B0604020202020204" pitchFamily="34" charset="0"/>
              </a:rPr>
              <a:t>goln</a:t>
            </a:r>
            <a:r>
              <a:rPr lang="cy-GB" dirty="0">
                <a:latin typeface="Arial" panose="020B0604020202020204" pitchFamily="34" charset="0"/>
                <a:cs typeface="Arial" panose="020B0604020202020204" pitchFamily="34" charset="0"/>
              </a:rPr>
              <a:t>.) (2007) </a:t>
            </a:r>
            <a:r>
              <a:rPr lang="cy-GB" i="1" dirty="0" err="1">
                <a:latin typeface="Arial" panose="020B0604020202020204" pitchFamily="34" charset="0"/>
                <a:cs typeface="Arial" panose="020B0604020202020204" pitchFamily="34" charset="0"/>
              </a:rPr>
              <a:t>Working</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with</a:t>
            </a:r>
            <a:r>
              <a:rPr lang="cy-GB" i="1" dirty="0">
                <a:latin typeface="Arial" panose="020B0604020202020204" pitchFamily="34" charset="0"/>
                <a:cs typeface="Arial" panose="020B0604020202020204" pitchFamily="34" charset="0"/>
              </a:rPr>
              <a:t> Young </a:t>
            </a:r>
            <a:r>
              <a:rPr lang="cy-GB" i="1" dirty="0" err="1">
                <a:latin typeface="Arial" panose="020B0604020202020204" pitchFamily="34" charset="0"/>
                <a:cs typeface="Arial" panose="020B0604020202020204" pitchFamily="34" charset="0"/>
              </a:rPr>
              <a:t>People</a:t>
            </a:r>
            <a:r>
              <a:rPr lang="cy-GB" dirty="0">
                <a:latin typeface="Arial" panose="020B0604020202020204" pitchFamily="34" charset="0"/>
                <a:cs typeface="Arial" panose="020B0604020202020204" pitchFamily="34" charset="0"/>
              </a:rPr>
              <a:t>, London: </a:t>
            </a:r>
            <a:r>
              <a:rPr lang="cy-GB" dirty="0" err="1">
                <a:latin typeface="Arial" panose="020B0604020202020204" pitchFamily="34" charset="0"/>
                <a:cs typeface="Arial" panose="020B0604020202020204" pitchFamily="34" charset="0"/>
              </a:rPr>
              <a:t>Sage</a:t>
            </a:r>
            <a:r>
              <a:rPr lang="cy-GB"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a:p>
            <a:pPr>
              <a:buFont typeface="Wingdings" panose="05000000000000000000" pitchFamily="2" charset="2"/>
              <a:buChar char="§"/>
            </a:pPr>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vert="horz" lIns="91440" tIns="45720" rIns="91440" bIns="45720" anchor="t">
            <a:normAutofit lnSpcReduction="10000"/>
          </a:bodyPr>
          <a:lstStyle/>
          <a:p>
            <a:pPr>
              <a:buFont typeface="Wingdings" panose="05000000000000000000" pitchFamily="2" charset="2"/>
              <a:buChar char="§"/>
            </a:pPr>
            <a:r>
              <a:rPr lang="en-GB" u="sng" dirty="0">
                <a:latin typeface="Arial" panose="020B0604020202020204" pitchFamily="34" charset="0"/>
                <a:cs typeface="Arial" panose="020B0604020202020204" pitchFamily="34" charset="0"/>
              </a:rPr>
              <a:t>In text</a:t>
            </a:r>
          </a:p>
          <a:p>
            <a:pPr marL="0" indent="0">
              <a:buNone/>
            </a:pPr>
            <a:r>
              <a:rPr lang="en-GB" dirty="0">
                <a:latin typeface="Arial"/>
                <a:cs typeface="Arial"/>
              </a:rPr>
              <a:t>Harrison and Wise (2007) discuss the importance of multi – agency working</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a:cs typeface="Arial"/>
            </a:endParaRPr>
          </a:p>
          <a:p>
            <a:pPr>
              <a:buFont typeface="Wingdings" panose="05000000000000000000" pitchFamily="2" charset="2"/>
              <a:buChar char="§"/>
            </a:pPr>
            <a:r>
              <a:rPr lang="en-GB" u="sng" dirty="0">
                <a:latin typeface="Arial" panose="020B0604020202020204" pitchFamily="34" charset="0"/>
                <a:cs typeface="Arial" panose="020B0604020202020204" pitchFamily="34" charset="0"/>
              </a:rPr>
              <a:t>In the reference list</a:t>
            </a:r>
          </a:p>
          <a:p>
            <a:pPr marL="0" indent="0">
              <a:buNone/>
            </a:pPr>
            <a:r>
              <a:rPr lang="en-GB" dirty="0">
                <a:latin typeface="Arial" panose="020B0604020202020204" pitchFamily="34" charset="0"/>
                <a:cs typeface="Arial" panose="020B0604020202020204" pitchFamily="34" charset="0"/>
              </a:rPr>
              <a:t>Harrison, R. and Wise, C. (eds.) (2007) </a:t>
            </a:r>
            <a:r>
              <a:rPr lang="en-GB" i="1" dirty="0">
                <a:latin typeface="Arial" panose="020B0604020202020204" pitchFamily="34" charset="0"/>
                <a:cs typeface="Arial" panose="020B0604020202020204" pitchFamily="34" charset="0"/>
              </a:rPr>
              <a:t>Working with Young People</a:t>
            </a:r>
            <a:r>
              <a:rPr lang="en-GB" dirty="0">
                <a:latin typeface="Arial" panose="020B0604020202020204" pitchFamily="34" charset="0"/>
                <a:cs typeface="Arial" panose="020B0604020202020204" pitchFamily="34" charset="0"/>
              </a:rPr>
              <a:t>, London: Sage</a:t>
            </a:r>
          </a:p>
          <a:p>
            <a:pPr marL="0" indent="0">
              <a:buNone/>
            </a:pPr>
            <a:endParaRPr lang="en-GB" dirty="0"/>
          </a:p>
        </p:txBody>
      </p:sp>
    </p:spTree>
    <p:extLst>
      <p:ext uri="{BB962C8B-B14F-4D97-AF65-F5344CB8AC3E}">
        <p14:creationId xmlns:p14="http://schemas.microsoft.com/office/powerpoint/2010/main" val="4522816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1052511"/>
            <a:ext cx="3657600"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5" name="Picture 3"/>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33407" t="35899" r="43077" b="20981"/>
          <a:stretch/>
        </p:blipFill>
        <p:spPr bwMode="auto">
          <a:xfrm>
            <a:off x="4175448" y="512674"/>
            <a:ext cx="4861048" cy="5832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35392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
          </p:nvPr>
        </p:nvSpPr>
        <p:spPr>
          <a:xfrm>
            <a:off x="798206" y="2395880"/>
            <a:ext cx="7467600" cy="4873752"/>
          </a:xfrm>
        </p:spPr>
        <p:txBody>
          <a:bodyPr/>
          <a:lstStyle/>
          <a:p>
            <a:r>
              <a:rPr lang="en-GB" dirty="0">
                <a:hlinkClick r:id="rId2"/>
              </a:rPr>
              <a:t>https://www.amazon.co.uk/Learning-Teach-Primary-School/dp/0415818192/ref=sr_1_2?ie=UTF8&amp;qid=1470825832&amp;sr=8-2&amp;keywords=primary+teaching</a:t>
            </a:r>
            <a:r>
              <a:rPr lang="en-GB" dirty="0"/>
              <a:t> </a:t>
            </a:r>
          </a:p>
        </p:txBody>
      </p:sp>
      <p:sp>
        <p:nvSpPr>
          <p:cNvPr id="6" name="Title 1"/>
          <p:cNvSpPr txBox="1">
            <a:spLocks/>
          </p:cNvSpPr>
          <p:nvPr/>
        </p:nvSpPr>
        <p:spPr>
          <a:xfrm>
            <a:off x="609600" y="427038"/>
            <a:ext cx="7467600" cy="1143000"/>
          </a:xfrm>
          <a:prstGeom prst="rect">
            <a:avLst/>
          </a:prstGeom>
        </p:spPr>
        <p:txBody>
          <a:bodyPr vert="horz" anchor="b">
            <a:normAutofit/>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pPr algn="ctr"/>
            <a:r>
              <a:rPr lang="en-GB" dirty="0">
                <a:solidFill>
                  <a:schemeClr val="accent1"/>
                </a:solidFill>
              </a:rPr>
              <a:t>CYMRWCH DRO…</a:t>
            </a:r>
            <a:br>
              <a:rPr lang="en-GB" dirty="0">
                <a:solidFill>
                  <a:schemeClr val="accent1"/>
                </a:solidFill>
              </a:rPr>
            </a:br>
            <a:r>
              <a:rPr lang="en-GB" dirty="0"/>
              <a:t>Let’s try…</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34655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66104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sz="4000" dirty="0" err="1"/>
              <a:t>Defnyddio</a:t>
            </a:r>
            <a:r>
              <a:rPr lang="en-GB" sz="4000" dirty="0"/>
              <a:t> 1 </a:t>
            </a:r>
            <a:r>
              <a:rPr lang="en-GB" sz="4000" dirty="0" err="1"/>
              <a:t>pennod</a:t>
            </a:r>
            <a:r>
              <a:rPr lang="en-GB" sz="4000" dirty="0"/>
              <a:t> </a:t>
            </a:r>
            <a:br>
              <a:rPr lang="en-GB" sz="4000" dirty="0"/>
            </a:br>
            <a:r>
              <a:rPr lang="en-GB" sz="4000" dirty="0"/>
              <a:t> Using 1 chapter</a:t>
            </a:r>
          </a:p>
        </p:txBody>
      </p:sp>
      <p:sp>
        <p:nvSpPr>
          <p:cNvPr id="5" name="Content Placeholder 4"/>
          <p:cNvSpPr>
            <a:spLocks noGrp="1"/>
          </p:cNvSpPr>
          <p:nvPr>
            <p:ph sz="half" idx="1"/>
          </p:nvPr>
        </p:nvSpPr>
        <p:spPr/>
        <p:txBody>
          <a:bodyPr>
            <a:normAutofit lnSpcReduction="10000"/>
          </a:bodyPr>
          <a:lstStyle/>
          <a:p>
            <a:r>
              <a:rPr lang="cy-GB" u="sng" dirty="0">
                <a:latin typeface="Arial" panose="020B0604020202020204" pitchFamily="34" charset="0"/>
                <a:cs typeface="Arial" panose="020B0604020202020204" pitchFamily="34" charset="0"/>
              </a:rPr>
              <a:t>Yn y testun:</a:t>
            </a:r>
          </a:p>
          <a:p>
            <a:pPr marL="0" indent="0">
              <a:buNone/>
            </a:pPr>
            <a:r>
              <a:rPr lang="cy-GB" dirty="0">
                <a:latin typeface="Arial" panose="020B0604020202020204" pitchFamily="34" charset="0"/>
                <a:cs typeface="Arial" panose="020B0604020202020204" pitchFamily="34" charset="0"/>
              </a:rPr>
              <a:t>Defnyddia </a:t>
            </a:r>
            <a:r>
              <a:rPr lang="cy-GB" dirty="0" err="1">
                <a:latin typeface="Arial" panose="020B0604020202020204" pitchFamily="34" charset="0"/>
                <a:cs typeface="Arial" panose="020B0604020202020204" pitchFamily="34" charset="0"/>
              </a:rPr>
              <a:t>Ingram</a:t>
            </a:r>
            <a:r>
              <a:rPr lang="cy-GB" dirty="0">
                <a:latin typeface="Arial" panose="020B0604020202020204" pitchFamily="34" charset="0"/>
                <a:cs typeface="Arial" panose="020B0604020202020204" pitchFamily="34" charset="0"/>
              </a:rPr>
              <a:t> a Harris ( 2007) enghreifftiau pwrpasol...</a:t>
            </a:r>
          </a:p>
          <a:p>
            <a:r>
              <a:rPr lang="cy-GB" u="sng" dirty="0">
                <a:latin typeface="Arial" panose="020B0604020202020204" pitchFamily="34" charset="0"/>
                <a:cs typeface="Arial" panose="020B0604020202020204" pitchFamily="34" charset="0"/>
              </a:rPr>
              <a:t>Yn y rhestr:</a:t>
            </a:r>
          </a:p>
          <a:p>
            <a:pPr marL="0" indent="0">
              <a:buNone/>
            </a:pPr>
            <a:r>
              <a:rPr lang="cy-GB" dirty="0" err="1">
                <a:latin typeface="Arial" panose="020B0604020202020204" pitchFamily="34" charset="0"/>
                <a:cs typeface="Arial" panose="020B0604020202020204" pitchFamily="34" charset="0"/>
              </a:rPr>
              <a:t>Ingram</a:t>
            </a:r>
            <a:r>
              <a:rPr lang="cy-GB" dirty="0">
                <a:latin typeface="Arial" panose="020B0604020202020204" pitchFamily="34" charset="0"/>
                <a:cs typeface="Arial" panose="020B0604020202020204" pitchFamily="34" charset="0"/>
              </a:rPr>
              <a:t>, G. a Harris, J. (2007) ‘</a:t>
            </a:r>
            <a:r>
              <a:rPr lang="cy-GB" dirty="0" err="1">
                <a:latin typeface="Arial" panose="020B0604020202020204" pitchFamily="34" charset="0"/>
                <a:cs typeface="Arial" panose="020B0604020202020204" pitchFamily="34" charset="0"/>
              </a:rPr>
              <a:t>Defining</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Good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Youth</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Work</a:t>
            </a:r>
            <a:r>
              <a:rPr lang="cy-GB" dirty="0">
                <a:latin typeface="Arial" panose="020B0604020202020204" pitchFamily="34" charset="0"/>
                <a:cs typeface="Arial" panose="020B0604020202020204" pitchFamily="34" charset="0"/>
              </a:rPr>
              <a:t>’, yn R. Harrison., </a:t>
            </a:r>
            <a:r>
              <a:rPr lang="cy-GB" dirty="0" err="1">
                <a:latin typeface="Arial" panose="020B0604020202020204" pitchFamily="34" charset="0"/>
                <a:cs typeface="Arial" panose="020B0604020202020204" pitchFamily="34" charset="0"/>
              </a:rPr>
              <a:t>and</a:t>
            </a:r>
            <a:r>
              <a:rPr lang="cy-GB" dirty="0">
                <a:latin typeface="Arial" panose="020B0604020202020204" pitchFamily="34" charset="0"/>
                <a:cs typeface="Arial" panose="020B0604020202020204" pitchFamily="34" charset="0"/>
              </a:rPr>
              <a:t> C. </a:t>
            </a:r>
            <a:r>
              <a:rPr lang="cy-GB" dirty="0" err="1">
                <a:latin typeface="Arial" panose="020B0604020202020204" pitchFamily="34" charset="0"/>
                <a:cs typeface="Arial" panose="020B0604020202020204" pitchFamily="34" charset="0"/>
              </a:rPr>
              <a:t>Wise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eds</a:t>
            </a:r>
            <a:r>
              <a:rPr lang="cy-GB" dirty="0">
                <a:latin typeface="Arial" panose="020B0604020202020204" pitchFamily="34" charset="0"/>
                <a:cs typeface="Arial" panose="020B0604020202020204" pitchFamily="34" charset="0"/>
              </a:rPr>
              <a:t>.) </a:t>
            </a:r>
            <a:r>
              <a:rPr lang="cy-GB" i="1" dirty="0">
                <a:latin typeface="Arial" panose="020B0604020202020204" pitchFamily="34" charset="0"/>
                <a:cs typeface="Arial" panose="020B0604020202020204" pitchFamily="34" charset="0"/>
              </a:rPr>
              <a:t>(2007) </a:t>
            </a:r>
            <a:r>
              <a:rPr lang="cy-GB" i="1" dirty="0" err="1">
                <a:latin typeface="Arial" panose="020B0604020202020204" pitchFamily="34" charset="0"/>
                <a:cs typeface="Arial" panose="020B0604020202020204" pitchFamily="34" charset="0"/>
              </a:rPr>
              <a:t>Working</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with</a:t>
            </a:r>
            <a:r>
              <a:rPr lang="cy-GB" i="1" dirty="0">
                <a:latin typeface="Arial" panose="020B0604020202020204" pitchFamily="34" charset="0"/>
                <a:cs typeface="Arial" panose="020B0604020202020204" pitchFamily="34" charset="0"/>
              </a:rPr>
              <a:t> Young </a:t>
            </a:r>
            <a:r>
              <a:rPr lang="cy-GB" i="1" dirty="0" err="1">
                <a:latin typeface="Arial" panose="020B0604020202020204" pitchFamily="34" charset="0"/>
                <a:cs typeface="Arial" panose="020B0604020202020204" pitchFamily="34" charset="0"/>
              </a:rPr>
              <a:t>People</a:t>
            </a:r>
            <a:r>
              <a:rPr lang="cy-GB" i="1" dirty="0">
                <a:latin typeface="Arial" panose="020B0604020202020204" pitchFamily="34" charset="0"/>
                <a:cs typeface="Arial" panose="020B0604020202020204" pitchFamily="34" charset="0"/>
              </a:rPr>
              <a:t>,</a:t>
            </a:r>
            <a:r>
              <a:rPr lang="cy-GB" dirty="0">
                <a:latin typeface="Arial" panose="020B0604020202020204" pitchFamily="34" charset="0"/>
                <a:cs typeface="Arial" panose="020B0604020202020204" pitchFamily="34" charset="0"/>
              </a:rPr>
              <a:t> London: </a:t>
            </a:r>
            <a:r>
              <a:rPr lang="cy-GB" dirty="0" err="1">
                <a:latin typeface="Arial" panose="020B0604020202020204" pitchFamily="34" charset="0"/>
                <a:cs typeface="Arial" panose="020B0604020202020204" pitchFamily="34" charset="0"/>
              </a:rPr>
              <a:t>Sage</a:t>
            </a:r>
            <a:r>
              <a:rPr lang="cy-GB" dirty="0">
                <a:latin typeface="Arial" panose="020B0604020202020204" pitchFamily="34" charset="0"/>
                <a:cs typeface="Arial" panose="020B0604020202020204" pitchFamily="34" charset="0"/>
              </a:rPr>
              <a:t>, tt.</a:t>
            </a:r>
            <a:r>
              <a:rPr lang="en-GB" dirty="0">
                <a:latin typeface="Arial" panose="020B0604020202020204" pitchFamily="34" charset="0"/>
                <a:cs typeface="Arial" panose="020B0604020202020204" pitchFamily="34" charset="0"/>
              </a:rPr>
              <a:t> 11–15.</a:t>
            </a:r>
          </a:p>
          <a:p>
            <a:endParaRPr lang="en-GB" dirty="0"/>
          </a:p>
        </p:txBody>
      </p:sp>
      <p:sp>
        <p:nvSpPr>
          <p:cNvPr id="6" name="Content Placeholder 5"/>
          <p:cNvSpPr>
            <a:spLocks noGrp="1"/>
          </p:cNvSpPr>
          <p:nvPr>
            <p:ph sz="half" idx="2"/>
          </p:nvPr>
        </p:nvSpPr>
        <p:spPr/>
        <p:txBody>
          <a:bodyPr>
            <a:normAutofit lnSpcReduction="10000"/>
          </a:bodyPr>
          <a:lstStyle/>
          <a:p>
            <a:r>
              <a:rPr lang="en-GB" u="sng" dirty="0">
                <a:latin typeface="Arial" panose="020B0604020202020204" pitchFamily="34" charset="0"/>
                <a:cs typeface="Arial" panose="020B0604020202020204" pitchFamily="34" charset="0"/>
              </a:rPr>
              <a:t>In text:</a:t>
            </a:r>
          </a:p>
          <a:p>
            <a:pPr marL="0" indent="0">
              <a:buNone/>
            </a:pPr>
            <a:r>
              <a:rPr lang="en-GB" dirty="0">
                <a:latin typeface="Arial" panose="020B0604020202020204" pitchFamily="34" charset="0"/>
                <a:cs typeface="Arial" panose="020B0604020202020204" pitchFamily="34" charset="0"/>
              </a:rPr>
              <a:t>Ingram and Harris ( 2007) refer to relevant examples….</a:t>
            </a:r>
          </a:p>
          <a:p>
            <a:r>
              <a:rPr lang="en-GB" u="sng" dirty="0">
                <a:latin typeface="Arial" panose="020B0604020202020204" pitchFamily="34" charset="0"/>
                <a:cs typeface="Arial" panose="020B0604020202020204" pitchFamily="34" charset="0"/>
              </a:rPr>
              <a:t>In the reference list</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Ingram, G. and Harris, J. (2007) ‘Defining Good Youth Work’, in R. Harrison., and C. Wise (eds.) </a:t>
            </a:r>
            <a:r>
              <a:rPr lang="en-GB" i="1" dirty="0">
                <a:latin typeface="Arial" panose="020B0604020202020204" pitchFamily="34" charset="0"/>
                <a:cs typeface="Arial" panose="020B0604020202020204" pitchFamily="34" charset="0"/>
              </a:rPr>
              <a:t>Working with Young People</a:t>
            </a:r>
            <a:r>
              <a:rPr lang="en-GB" dirty="0">
                <a:latin typeface="Arial" panose="020B0604020202020204" pitchFamily="34" charset="0"/>
                <a:cs typeface="Arial" panose="020B0604020202020204" pitchFamily="34" charset="0"/>
              </a:rPr>
              <a:t>, London: Sage, pp. 11–15.</a:t>
            </a:r>
          </a:p>
          <a:p>
            <a:endParaRPr lang="en-GB" dirty="0"/>
          </a:p>
        </p:txBody>
      </p:sp>
    </p:spTree>
    <p:extLst>
      <p:ext uri="{BB962C8B-B14F-4D97-AF65-F5344CB8AC3E}">
        <p14:creationId xmlns:p14="http://schemas.microsoft.com/office/powerpoint/2010/main" val="6959399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2129" t="15827" r="36516" b="36803"/>
          <a:stretch/>
        </p:blipFill>
        <p:spPr bwMode="auto">
          <a:xfrm>
            <a:off x="2123728" y="1340768"/>
            <a:ext cx="4778478" cy="40606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256809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sz="4000" dirty="0" err="1">
                <a:solidFill>
                  <a:schemeClr val="accent1"/>
                </a:solidFill>
              </a:rPr>
              <a:t>Dyfynnu</a:t>
            </a:r>
            <a:r>
              <a:rPr lang="en-GB" sz="4000" dirty="0">
                <a:solidFill>
                  <a:schemeClr val="accent1"/>
                </a:solidFill>
              </a:rPr>
              <a:t> </a:t>
            </a:r>
            <a:r>
              <a:rPr lang="en-GB" sz="4000" dirty="0" err="1">
                <a:solidFill>
                  <a:schemeClr val="accent1"/>
                </a:solidFill>
              </a:rPr>
              <a:t>eilaidd</a:t>
            </a:r>
            <a:r>
              <a:rPr lang="en-GB" sz="4000" dirty="0">
                <a:solidFill>
                  <a:schemeClr val="accent1"/>
                </a:solidFill>
              </a:rPr>
              <a:t> </a:t>
            </a:r>
            <a:br>
              <a:rPr lang="en-GB" sz="4000" dirty="0"/>
            </a:br>
            <a:r>
              <a:rPr lang="en-GB" sz="4000" dirty="0"/>
              <a:t> Secondary citation</a:t>
            </a:r>
          </a:p>
        </p:txBody>
      </p:sp>
      <p:sp>
        <p:nvSpPr>
          <p:cNvPr id="5" name="Content Placeholder 4"/>
          <p:cNvSpPr>
            <a:spLocks noGrp="1"/>
          </p:cNvSpPr>
          <p:nvPr>
            <p:ph sz="half" idx="1"/>
          </p:nvPr>
        </p:nvSpPr>
        <p:spPr/>
        <p:txBody>
          <a:bodyPr>
            <a:normAutofit/>
          </a:bodyPr>
          <a:lstStyle/>
          <a:p>
            <a:r>
              <a:rPr lang="en-GB" u="sng" dirty="0" err="1">
                <a:latin typeface="Arial" panose="020B0604020202020204" pitchFamily="34" charset="0"/>
                <a:cs typeface="Arial" panose="020B0604020202020204" pitchFamily="34" charset="0"/>
              </a:rPr>
              <a:t>Yn</a:t>
            </a:r>
            <a:r>
              <a:rPr lang="en-GB" u="sng" dirty="0">
                <a:latin typeface="Arial" panose="020B0604020202020204" pitchFamily="34" charset="0"/>
                <a:cs typeface="Arial" panose="020B0604020202020204" pitchFamily="34" charset="0"/>
              </a:rPr>
              <a:t> y </a:t>
            </a:r>
            <a:r>
              <a:rPr lang="en-GB" u="sng" dirty="0" err="1">
                <a:latin typeface="Arial" panose="020B0604020202020204" pitchFamily="34" charset="0"/>
                <a:cs typeface="Arial" panose="020B0604020202020204" pitchFamily="34" charset="0"/>
              </a:rPr>
              <a:t>testun</a:t>
            </a:r>
            <a:endParaRPr lang="en-GB" u="sng" dirty="0">
              <a:latin typeface="Arial" panose="020B0604020202020204" pitchFamily="34" charset="0"/>
              <a:cs typeface="Arial" panose="020B0604020202020204" pitchFamily="34" charset="0"/>
            </a:endParaRPr>
          </a:p>
          <a:p>
            <a:pPr marL="0" indent="0">
              <a:buNone/>
            </a:pPr>
            <a:r>
              <a:rPr lang="cy-GB" dirty="0">
                <a:latin typeface="Arial" panose="020B0604020202020204" pitchFamily="34" charset="0"/>
                <a:cs typeface="Arial" panose="020B0604020202020204" pitchFamily="34" charset="0"/>
              </a:rPr>
              <a:t>Cafwyd trafodaeth gan </a:t>
            </a:r>
            <a:r>
              <a:rPr lang="cy-GB" dirty="0" err="1">
                <a:latin typeface="Arial" panose="020B0604020202020204" pitchFamily="34" charset="0"/>
                <a:cs typeface="Arial" panose="020B0604020202020204" pitchFamily="34" charset="0"/>
              </a:rPr>
              <a:t>Vygotsky</a:t>
            </a:r>
            <a:r>
              <a:rPr lang="cy-GB" dirty="0">
                <a:latin typeface="Arial" panose="020B0604020202020204" pitchFamily="34" charset="0"/>
                <a:cs typeface="Arial" panose="020B0604020202020204" pitchFamily="34" charset="0"/>
              </a:rPr>
              <a:t> (1978 </a:t>
            </a:r>
            <a:r>
              <a:rPr lang="cy-GB" i="1" dirty="0">
                <a:latin typeface="Arial" panose="020B0604020202020204" pitchFamily="34" charset="0"/>
                <a:cs typeface="Arial" panose="020B0604020202020204" pitchFamily="34" charset="0"/>
              </a:rPr>
              <a:t>dyfynnwyd yn</a:t>
            </a:r>
            <a:r>
              <a:rPr lang="cy-GB" dirty="0">
                <a:latin typeface="Arial" panose="020B0604020202020204" pitchFamily="34" charset="0"/>
                <a:cs typeface="Arial" panose="020B0604020202020204" pitchFamily="34" charset="0"/>
              </a:rPr>
              <a:t> Daniels, 2005, t.56) am y Parth Datblygiad Procsimol.</a:t>
            </a:r>
          </a:p>
          <a:p>
            <a:r>
              <a:rPr lang="cy-GB" u="sng" dirty="0">
                <a:latin typeface="Arial" panose="020B0604020202020204" pitchFamily="34" charset="0"/>
                <a:cs typeface="Arial" panose="020B0604020202020204" pitchFamily="34" charset="0"/>
              </a:rPr>
              <a:t>Yn y rhestr:</a:t>
            </a:r>
          </a:p>
          <a:p>
            <a:pPr marL="0" indent="0">
              <a:buNone/>
            </a:pPr>
            <a:r>
              <a:rPr lang="cy-GB" dirty="0">
                <a:latin typeface="Arial" panose="020B0604020202020204" pitchFamily="34" charset="0"/>
                <a:cs typeface="Arial" panose="020B0604020202020204" pitchFamily="34" charset="0"/>
              </a:rPr>
              <a:t>Daniels, H. (gol.) (2005)</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An</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Introduction</a:t>
            </a:r>
            <a:r>
              <a:rPr lang="cy-GB" i="1" dirty="0">
                <a:latin typeface="Arial" panose="020B0604020202020204" pitchFamily="34" charset="0"/>
                <a:cs typeface="Arial" panose="020B0604020202020204" pitchFamily="34" charset="0"/>
              </a:rPr>
              <a:t> to </a:t>
            </a:r>
            <a:r>
              <a:rPr lang="cy-GB" i="1" dirty="0" err="1">
                <a:latin typeface="Arial" panose="020B0604020202020204" pitchFamily="34" charset="0"/>
                <a:cs typeface="Arial" panose="020B0604020202020204" pitchFamily="34" charset="0"/>
              </a:rPr>
              <a:t>Vygotsky</a:t>
            </a:r>
            <a:r>
              <a:rPr lang="cy-GB" i="1"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London: Routledge.</a:t>
            </a:r>
            <a:endParaRPr lang="en-GB" dirty="0">
              <a:latin typeface="Arial" panose="020B0604020202020204" pitchFamily="34" charset="0"/>
              <a:cs typeface="Arial" panose="020B0604020202020204" pitchFamily="34" charset="0"/>
            </a:endParaRPr>
          </a:p>
          <a:p>
            <a:endParaRPr lang="en-GB" dirty="0"/>
          </a:p>
          <a:p>
            <a:endParaRPr lang="en-GB" dirty="0"/>
          </a:p>
        </p:txBody>
      </p:sp>
      <p:sp>
        <p:nvSpPr>
          <p:cNvPr id="6" name="Content Placeholder 5"/>
          <p:cNvSpPr>
            <a:spLocks noGrp="1"/>
          </p:cNvSpPr>
          <p:nvPr>
            <p:ph sz="half" idx="2"/>
          </p:nvPr>
        </p:nvSpPr>
        <p:spPr/>
        <p:txBody>
          <a:bodyPr>
            <a:normAutofit/>
          </a:bodyPr>
          <a:lstStyle/>
          <a:p>
            <a:r>
              <a:rPr lang="en-GB" u="sng" dirty="0">
                <a:latin typeface="Arial" panose="020B0604020202020204" pitchFamily="34" charset="0"/>
                <a:cs typeface="Arial" panose="020B0604020202020204" pitchFamily="34" charset="0"/>
              </a:rPr>
              <a:t>In text: </a:t>
            </a:r>
          </a:p>
          <a:p>
            <a:pPr marL="0" indent="0">
              <a:buNone/>
            </a:pPr>
            <a:r>
              <a:rPr lang="en-GB" dirty="0">
                <a:latin typeface="Arial" panose="020B0604020202020204" pitchFamily="34" charset="0"/>
                <a:cs typeface="Arial" panose="020B0604020202020204" pitchFamily="34" charset="0"/>
              </a:rPr>
              <a:t>Vygotsky (1978 </a:t>
            </a:r>
            <a:r>
              <a:rPr lang="en-GB" i="1" dirty="0">
                <a:latin typeface="Arial" panose="020B0604020202020204" pitchFamily="34" charset="0"/>
                <a:cs typeface="Arial" panose="020B0604020202020204" pitchFamily="34" charset="0"/>
              </a:rPr>
              <a:t>cited in</a:t>
            </a:r>
            <a:r>
              <a:rPr lang="en-GB" dirty="0">
                <a:latin typeface="Arial" panose="020B0604020202020204" pitchFamily="34" charset="0"/>
                <a:cs typeface="Arial" panose="020B0604020202020204" pitchFamily="34" charset="0"/>
              </a:rPr>
              <a:t> Daniels, 2005, p.56) discussed the Zone of Proximal Development.</a:t>
            </a:r>
          </a:p>
          <a:p>
            <a:r>
              <a:rPr lang="en-GB" u="sng" dirty="0">
                <a:latin typeface="Arial" panose="020B0604020202020204" pitchFamily="34" charset="0"/>
                <a:cs typeface="Arial" panose="020B0604020202020204" pitchFamily="34" charset="0"/>
              </a:rPr>
              <a:t>In the reference list</a:t>
            </a:r>
          </a:p>
          <a:p>
            <a:pPr marL="0" indent="0">
              <a:buNone/>
            </a:pPr>
            <a:r>
              <a:rPr lang="en-GB" dirty="0">
                <a:latin typeface="Arial" panose="020B0604020202020204" pitchFamily="34" charset="0"/>
                <a:cs typeface="Arial" panose="020B0604020202020204" pitchFamily="34" charset="0"/>
              </a:rPr>
              <a:t>Daniels, H. (ed.) (2005)</a:t>
            </a:r>
            <a:r>
              <a:rPr lang="en-GB" i="1" dirty="0">
                <a:latin typeface="Arial" panose="020B0604020202020204" pitchFamily="34" charset="0"/>
                <a:cs typeface="Arial" panose="020B0604020202020204" pitchFamily="34" charset="0"/>
              </a:rPr>
              <a:t> An Introduction to Vygotsky, </a:t>
            </a:r>
            <a:r>
              <a:rPr lang="en-GB" dirty="0">
                <a:latin typeface="Arial" panose="020B0604020202020204" pitchFamily="34" charset="0"/>
                <a:cs typeface="Arial" panose="020B0604020202020204" pitchFamily="34" charset="0"/>
              </a:rPr>
              <a:t>London: Routledge.</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85172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ow Children Learn: From Montessori to Vygotsky - Educational Theories and Approaches Made Easy by [Pound, Linda]"/>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1106913"/>
            <a:ext cx="3381375" cy="4762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923928" y="446907"/>
            <a:ext cx="4608512" cy="230832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err="1"/>
              <a:t>Cyhoeddwr</a:t>
            </a:r>
            <a:r>
              <a:rPr lang="en-GB" b="1" dirty="0"/>
              <a:t> / Publisher</a:t>
            </a:r>
            <a:r>
              <a:rPr lang="en-GB" dirty="0"/>
              <a:t>: </a:t>
            </a:r>
          </a:p>
          <a:p>
            <a:r>
              <a:rPr lang="en-GB" dirty="0"/>
              <a:t>Practical Pre-School Books</a:t>
            </a:r>
          </a:p>
          <a:p>
            <a:endParaRPr lang="en-GB" dirty="0"/>
          </a:p>
          <a:p>
            <a:r>
              <a:rPr lang="en-GB" b="1" dirty="0"/>
              <a:t>Man </a:t>
            </a:r>
            <a:r>
              <a:rPr lang="en-GB" b="1" dirty="0" err="1"/>
              <a:t>Cyhoeddi</a:t>
            </a:r>
            <a:r>
              <a:rPr lang="en-GB" b="1" dirty="0"/>
              <a:t> / Place of Publication:</a:t>
            </a:r>
            <a:r>
              <a:rPr lang="en-GB" dirty="0"/>
              <a:t> </a:t>
            </a:r>
          </a:p>
          <a:p>
            <a:r>
              <a:rPr lang="en-GB" dirty="0"/>
              <a:t>London</a:t>
            </a:r>
          </a:p>
          <a:p>
            <a:endParaRPr lang="en-GB" dirty="0"/>
          </a:p>
          <a:p>
            <a:r>
              <a:rPr lang="en-GB" b="1" dirty="0" err="1"/>
              <a:t>Blwyddyn</a:t>
            </a:r>
            <a:r>
              <a:rPr lang="en-GB" b="1" dirty="0"/>
              <a:t> / Year: </a:t>
            </a:r>
          </a:p>
          <a:p>
            <a:r>
              <a:rPr lang="en-GB" dirty="0"/>
              <a:t>2006 </a:t>
            </a:r>
          </a:p>
        </p:txBody>
      </p:sp>
      <p:sp>
        <p:nvSpPr>
          <p:cNvPr id="5" name="Rounded Rectangular Callout 4"/>
          <p:cNvSpPr/>
          <p:nvPr/>
        </p:nvSpPr>
        <p:spPr>
          <a:xfrm>
            <a:off x="4211960" y="3212976"/>
            <a:ext cx="3960440" cy="2656437"/>
          </a:xfrm>
          <a:prstGeom prst="wedgeRoundRectCallout">
            <a:avLst>
              <a:gd name="adj1" fmla="val -49605"/>
              <a:gd name="adj2" fmla="val 72562"/>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Rousseau said that teachers should “take time to observe nature; watch your scholar well before you say a word to him…”</a:t>
            </a:r>
          </a:p>
        </p:txBody>
      </p:sp>
    </p:spTree>
    <p:extLst>
      <p:ext uri="{BB962C8B-B14F-4D97-AF65-F5344CB8AC3E}">
        <p14:creationId xmlns:p14="http://schemas.microsoft.com/office/powerpoint/2010/main" val="21997757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
          </p:nvPr>
        </p:nvSpPr>
        <p:spPr>
          <a:xfrm>
            <a:off x="836095" y="2642161"/>
            <a:ext cx="7467600" cy="4873752"/>
          </a:xfrm>
        </p:spPr>
        <p:txBody>
          <a:bodyPr/>
          <a:lstStyle/>
          <a:p>
            <a:r>
              <a:rPr lang="en-GB" dirty="0">
                <a:hlinkClick r:id="rId2"/>
              </a:rPr>
              <a:t>https://www.amazon.co.uk/How-Children-Learn-Montessori-Educational-ebook/dp/B008EK6NFO/ref=sr_1_fkmr1_3?ie=UTF8&amp;qid=1470825862&amp;sr=8-3-fkmr1&amp;keywords=lynda+pound+learning</a:t>
            </a:r>
            <a:r>
              <a:rPr lang="en-GB" dirty="0"/>
              <a:t> </a:t>
            </a:r>
          </a:p>
        </p:txBody>
      </p:sp>
      <p:sp>
        <p:nvSpPr>
          <p:cNvPr id="6" name="Title 1"/>
          <p:cNvSpPr txBox="1">
            <a:spLocks/>
          </p:cNvSpPr>
          <p:nvPr/>
        </p:nvSpPr>
        <p:spPr>
          <a:xfrm>
            <a:off x="609600" y="427038"/>
            <a:ext cx="7467600" cy="1143000"/>
          </a:xfrm>
          <a:prstGeom prst="rect">
            <a:avLst/>
          </a:prstGeom>
        </p:spPr>
        <p:txBody>
          <a:bodyPr vert="horz" anchor="b">
            <a:normAutofit/>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pPr algn="ctr"/>
            <a:r>
              <a:rPr lang="en-GB" dirty="0">
                <a:solidFill>
                  <a:schemeClr val="accent1"/>
                </a:solidFill>
              </a:rPr>
              <a:t>CYMRWCH DRO…</a:t>
            </a:r>
            <a:br>
              <a:rPr lang="en-GB" dirty="0">
                <a:solidFill>
                  <a:schemeClr val="accent1"/>
                </a:solidFill>
              </a:rPr>
            </a:br>
            <a:r>
              <a:rPr lang="en-GB" dirty="0"/>
              <a:t>Let’s try…</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34655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66104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solidFill>
                  <a:schemeClr val="accent1"/>
                </a:solidFill>
              </a:rPr>
              <a:t>E-</a:t>
            </a:r>
            <a:r>
              <a:rPr lang="en-GB" dirty="0" err="1">
                <a:solidFill>
                  <a:schemeClr val="accent1"/>
                </a:solidFill>
              </a:rPr>
              <a:t>lyfrau</a:t>
            </a:r>
            <a:r>
              <a:rPr lang="en-GB" dirty="0">
                <a:solidFill>
                  <a:schemeClr val="accent1"/>
                </a:solidFill>
              </a:rPr>
              <a:t> </a:t>
            </a:r>
            <a:br>
              <a:rPr lang="en-GB" dirty="0">
                <a:solidFill>
                  <a:schemeClr val="accent1"/>
                </a:solidFill>
              </a:rPr>
            </a:br>
            <a:r>
              <a:rPr lang="en-GB" dirty="0"/>
              <a:t> E-books</a:t>
            </a:r>
          </a:p>
        </p:txBody>
      </p:sp>
      <p:sp>
        <p:nvSpPr>
          <p:cNvPr id="5" name="Content Placeholder 4"/>
          <p:cNvSpPr>
            <a:spLocks noGrp="1"/>
          </p:cNvSpPr>
          <p:nvPr>
            <p:ph sz="half" idx="1"/>
          </p:nvPr>
        </p:nvSpPr>
        <p:spPr/>
        <p:txBody>
          <a:bodyPr>
            <a:normAutofit fontScale="92500"/>
          </a:bodyPr>
          <a:lstStyle/>
          <a:p>
            <a:r>
              <a:rPr lang="en-GB" u="sng" dirty="0" err="1">
                <a:latin typeface="Arial" panose="020B0604020202020204" pitchFamily="34" charset="0"/>
                <a:cs typeface="Arial" panose="020B0604020202020204" pitchFamily="34" charset="0"/>
              </a:rPr>
              <a:t>Yn</a:t>
            </a:r>
            <a:r>
              <a:rPr lang="en-GB" u="sng" dirty="0">
                <a:latin typeface="Arial" panose="020B0604020202020204" pitchFamily="34" charset="0"/>
                <a:cs typeface="Arial" panose="020B0604020202020204" pitchFamily="34" charset="0"/>
              </a:rPr>
              <a:t> y </a:t>
            </a:r>
            <a:r>
              <a:rPr lang="en-GB" u="sng" dirty="0" err="1">
                <a:latin typeface="Arial" panose="020B0604020202020204" pitchFamily="34" charset="0"/>
                <a:cs typeface="Arial" panose="020B0604020202020204" pitchFamily="34" charset="0"/>
              </a:rPr>
              <a:t>testun</a:t>
            </a:r>
            <a:r>
              <a:rPr lang="en-GB" u="sng" dirty="0">
                <a:latin typeface="Arial" panose="020B0604020202020204" pitchFamily="34" charset="0"/>
                <a:cs typeface="Arial" panose="020B0604020202020204" pitchFamily="34" charset="0"/>
              </a:rPr>
              <a:t>:</a:t>
            </a:r>
          </a:p>
          <a:p>
            <a:pPr marL="0" indent="0">
              <a:buNone/>
            </a:pPr>
            <a:r>
              <a:rPr lang="en-GB" dirty="0" err="1">
                <a:latin typeface="Arial" panose="020B0604020202020204" pitchFamily="34" charset="0"/>
                <a:cs typeface="Arial" panose="020B0604020202020204" pitchFamily="34" charset="0"/>
              </a:rPr>
              <a:t>Dywed</a:t>
            </a:r>
            <a:r>
              <a:rPr lang="en-GB" dirty="0">
                <a:latin typeface="Arial" panose="020B0604020202020204" pitchFamily="34" charset="0"/>
                <a:cs typeface="Arial" panose="020B0604020202020204" pitchFamily="34" charset="0"/>
              </a:rPr>
              <a:t> Dean ( 2002, t.7)….</a:t>
            </a:r>
          </a:p>
          <a:p>
            <a:r>
              <a:rPr lang="en-GB" u="sng" dirty="0" err="1">
                <a:latin typeface="Arial" panose="020B0604020202020204" pitchFamily="34" charset="0"/>
                <a:cs typeface="Arial" panose="020B0604020202020204" pitchFamily="34" charset="0"/>
              </a:rPr>
              <a:t>Yn</a:t>
            </a:r>
            <a:r>
              <a:rPr lang="en-GB" u="sng" dirty="0">
                <a:latin typeface="Arial" panose="020B0604020202020204" pitchFamily="34" charset="0"/>
                <a:cs typeface="Arial" panose="020B0604020202020204" pitchFamily="34" charset="0"/>
              </a:rPr>
              <a:t> y </a:t>
            </a:r>
            <a:r>
              <a:rPr lang="en-GB" u="sng"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a:t>
            </a:r>
          </a:p>
          <a:p>
            <a:pPr marL="0" indent="0">
              <a:buNone/>
            </a:pPr>
            <a:r>
              <a:rPr lang="cy-GB" dirty="0">
                <a:latin typeface="Arial" panose="020B0604020202020204" pitchFamily="34" charset="0"/>
                <a:cs typeface="Arial" panose="020B0604020202020204" pitchFamily="34" charset="0"/>
              </a:rPr>
              <a:t>Dean, J. (2002)</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Managing</a:t>
            </a:r>
            <a:r>
              <a:rPr lang="cy-GB" i="1" dirty="0">
                <a:latin typeface="Arial" panose="020B0604020202020204" pitchFamily="34" charset="0"/>
                <a:cs typeface="Arial" panose="020B0604020202020204" pitchFamily="34" charset="0"/>
              </a:rPr>
              <a:t> the </a:t>
            </a:r>
            <a:r>
              <a:rPr lang="cy-GB" i="1" dirty="0" err="1">
                <a:latin typeface="Arial" panose="020B0604020202020204" pitchFamily="34" charset="0"/>
                <a:cs typeface="Arial" panose="020B0604020202020204" pitchFamily="34" charset="0"/>
              </a:rPr>
              <a:t>Primary</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School</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Educational</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Management</a:t>
            </a:r>
            <a:r>
              <a:rPr lang="en-GB" dirty="0">
                <a:latin typeface="Arial" panose="020B0604020202020204" pitchFamily="34" charset="0"/>
                <a:cs typeface="Arial" panose="020B0604020202020204" pitchFamily="34" charset="0"/>
              </a:rPr>
              <a:t> </a:t>
            </a:r>
            <a:r>
              <a:rPr lang="cy-GB" i="1" dirty="0">
                <a:latin typeface="Arial" panose="020B0604020202020204" pitchFamily="34" charset="0"/>
                <a:cs typeface="Arial" panose="020B0604020202020204" pitchFamily="34" charset="0"/>
              </a:rPr>
              <a:t>Serie</a:t>
            </a:r>
            <a:r>
              <a:rPr lang="cy-GB" dirty="0">
                <a:latin typeface="Arial" panose="020B0604020202020204" pitchFamily="34" charset="0"/>
                <a:cs typeface="Arial" panose="020B0604020202020204" pitchFamily="34" charset="0"/>
              </a:rPr>
              <a:t>s. </a:t>
            </a:r>
            <a:r>
              <a:rPr lang="cy-GB" i="1" dirty="0" err="1">
                <a:latin typeface="Arial" panose="020B0604020202020204" pitchFamily="34" charset="0"/>
                <a:cs typeface="Arial" panose="020B0604020202020204" pitchFamily="34" charset="0"/>
              </a:rPr>
              <a:t>NetLibrary</a:t>
            </a:r>
            <a:r>
              <a:rPr lang="cy-GB" dirty="0">
                <a:latin typeface="Arial" panose="020B0604020202020204" pitchFamily="34" charset="0"/>
                <a:cs typeface="Arial" panose="020B0604020202020204" pitchFamily="34" charset="0"/>
              </a:rPr>
              <a:t> [Ar-lein]. Ar gael yn </a:t>
            </a:r>
            <a:r>
              <a:rPr lang="cy-GB" u="sng" dirty="0">
                <a:latin typeface="Arial" panose="020B0604020202020204" pitchFamily="34" charset="0"/>
                <a:cs typeface="Arial" panose="020B0604020202020204" pitchFamily="34" charset="0"/>
              </a:rPr>
              <a:t>http://www.netLibrary.com/Reader</a:t>
            </a:r>
            <a:r>
              <a:rPr lang="cy-GB" dirty="0">
                <a:latin typeface="Arial" panose="020B0604020202020204" pitchFamily="34" charset="0"/>
                <a:cs typeface="Arial" panose="020B0604020202020204" pitchFamily="34" charset="0"/>
              </a:rPr>
              <a:t> (Darllenwyd: 7 Ebrill 2004).</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
        <p:nvSpPr>
          <p:cNvPr id="6" name="Content Placeholder 5"/>
          <p:cNvSpPr>
            <a:spLocks noGrp="1"/>
          </p:cNvSpPr>
          <p:nvPr>
            <p:ph sz="half" idx="2"/>
          </p:nvPr>
        </p:nvSpPr>
        <p:spPr/>
        <p:txBody>
          <a:bodyPr>
            <a:normAutofit fontScale="92500"/>
          </a:bodyPr>
          <a:lstStyle/>
          <a:p>
            <a:r>
              <a:rPr lang="en-GB" u="sng" dirty="0">
                <a:latin typeface="Arial" panose="020B0604020202020204" pitchFamily="34" charset="0"/>
                <a:cs typeface="Arial" panose="020B0604020202020204" pitchFamily="34" charset="0"/>
              </a:rPr>
              <a:t>In text:</a:t>
            </a:r>
          </a:p>
          <a:p>
            <a:pPr marL="0" indent="0">
              <a:buNone/>
            </a:pPr>
            <a:r>
              <a:rPr lang="en-GB" dirty="0">
                <a:latin typeface="Arial" panose="020B0604020202020204" pitchFamily="34" charset="0"/>
                <a:cs typeface="Arial" panose="020B0604020202020204" pitchFamily="34" charset="0"/>
              </a:rPr>
              <a:t>Dean ( 2002, p.7) indicates</a:t>
            </a:r>
          </a:p>
          <a:p>
            <a:r>
              <a:rPr lang="en-GB" u="sng" dirty="0">
                <a:latin typeface="Arial" panose="020B0604020202020204" pitchFamily="34" charset="0"/>
                <a:cs typeface="Arial" panose="020B0604020202020204" pitchFamily="34" charset="0"/>
              </a:rPr>
              <a:t>In the reference list</a:t>
            </a:r>
          </a:p>
          <a:p>
            <a:pPr marL="0" indent="0">
              <a:buNone/>
            </a:pPr>
            <a:r>
              <a:rPr lang="en-GB" dirty="0">
                <a:latin typeface="Arial" panose="020B0604020202020204" pitchFamily="34" charset="0"/>
                <a:cs typeface="Arial" panose="020B0604020202020204" pitchFamily="34" charset="0"/>
              </a:rPr>
              <a:t>Dean, J. (2002)</a:t>
            </a:r>
            <a:r>
              <a:rPr lang="en-GB" i="1" dirty="0">
                <a:latin typeface="Arial" panose="020B0604020202020204" pitchFamily="34" charset="0"/>
                <a:cs typeface="Arial" panose="020B0604020202020204" pitchFamily="34" charset="0"/>
              </a:rPr>
              <a:t> Managing the Primary School: Educational Management</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Serie</a:t>
            </a:r>
            <a:r>
              <a:rPr lang="en-GB" dirty="0">
                <a:latin typeface="Arial" panose="020B0604020202020204" pitchFamily="34" charset="0"/>
                <a:cs typeface="Arial" panose="020B0604020202020204" pitchFamily="34" charset="0"/>
              </a:rPr>
              <a:t>s. </a:t>
            </a:r>
            <a:r>
              <a:rPr lang="en-GB" i="1" dirty="0" err="1">
                <a:latin typeface="Arial" panose="020B0604020202020204" pitchFamily="34" charset="0"/>
                <a:cs typeface="Arial" panose="020B0604020202020204" pitchFamily="34" charset="0"/>
              </a:rPr>
              <a:t>NetLibrary</a:t>
            </a:r>
            <a:r>
              <a:rPr lang="en-GB" dirty="0">
                <a:latin typeface="Arial" panose="020B0604020202020204" pitchFamily="34" charset="0"/>
                <a:cs typeface="Arial" panose="020B0604020202020204" pitchFamily="34" charset="0"/>
              </a:rPr>
              <a:t> [Online]. Available at </a:t>
            </a:r>
            <a:r>
              <a:rPr lang="en-GB" u="sng" dirty="0">
                <a:latin typeface="Arial" panose="020B0604020202020204" pitchFamily="34" charset="0"/>
                <a:cs typeface="Arial" panose="020B0604020202020204" pitchFamily="34" charset="0"/>
              </a:rPr>
              <a:t>http://www.netLibrary.com/Reader</a:t>
            </a:r>
            <a:r>
              <a:rPr lang="en-GB" dirty="0">
                <a:latin typeface="Arial" panose="020B0604020202020204" pitchFamily="34" charset="0"/>
                <a:cs typeface="Arial" panose="020B0604020202020204" pitchFamily="34" charset="0"/>
              </a:rPr>
              <a:t> (Accessed: 7 April 2004).</a:t>
            </a:r>
          </a:p>
          <a:p>
            <a:pPr marL="0" indent="0">
              <a:buNone/>
            </a:pPr>
            <a:endParaRPr lang="en-GB" dirty="0"/>
          </a:p>
        </p:txBody>
      </p:sp>
    </p:spTree>
    <p:extLst>
      <p:ext uri="{BB962C8B-B14F-4D97-AF65-F5344CB8AC3E}">
        <p14:creationId xmlns:p14="http://schemas.microsoft.com/office/powerpoint/2010/main" val="33545239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23728" y="313034"/>
            <a:ext cx="3856856" cy="1143000"/>
          </a:xfrm>
        </p:spPr>
        <p:txBody>
          <a:bodyPr/>
          <a:lstStyle/>
          <a:p>
            <a:pPr algn="ctr"/>
            <a:r>
              <a:rPr lang="en-GB" dirty="0">
                <a:solidFill>
                  <a:schemeClr val="accent1"/>
                </a:solidFill>
              </a:rPr>
              <a:t>TASG</a:t>
            </a:r>
            <a:br>
              <a:rPr lang="en-GB" dirty="0">
                <a:solidFill>
                  <a:schemeClr val="accent1"/>
                </a:solidFill>
              </a:rPr>
            </a:br>
            <a:r>
              <a:rPr lang="en-GB" dirty="0"/>
              <a:t>TASK </a:t>
            </a:r>
          </a:p>
        </p:txBody>
      </p:sp>
      <p:sp>
        <p:nvSpPr>
          <p:cNvPr id="5" name="Content Placeholder 4"/>
          <p:cNvSpPr>
            <a:spLocks noGrp="1"/>
          </p:cNvSpPr>
          <p:nvPr>
            <p:ph sz="quarter" idx="1"/>
          </p:nvPr>
        </p:nvSpPr>
        <p:spPr>
          <a:xfrm>
            <a:off x="467544" y="1772816"/>
            <a:ext cx="3657600" cy="4572000"/>
          </a:xfrm>
        </p:spPr>
        <p:style>
          <a:lnRef idx="2">
            <a:schemeClr val="accent2"/>
          </a:lnRef>
          <a:fillRef idx="1">
            <a:schemeClr val="lt1"/>
          </a:fillRef>
          <a:effectRef idx="0">
            <a:schemeClr val="accent2"/>
          </a:effectRef>
          <a:fontRef idx="minor">
            <a:schemeClr val="dk1"/>
          </a:fontRef>
        </p:style>
        <p:txBody>
          <a:bodyPr>
            <a:normAutofit/>
          </a:bodyPr>
          <a:lstStyle/>
          <a:p>
            <a:r>
              <a:rPr lang="en-GB" dirty="0" err="1"/>
              <a:t>Edrychwch</a:t>
            </a:r>
            <a:r>
              <a:rPr lang="en-GB" dirty="0"/>
              <a:t> </a:t>
            </a:r>
            <a:r>
              <a:rPr lang="en-GB" dirty="0" err="1"/>
              <a:t>ar</a:t>
            </a:r>
            <a:r>
              <a:rPr lang="en-GB" dirty="0"/>
              <a:t> </a:t>
            </a:r>
            <a:r>
              <a:rPr lang="en-GB" dirty="0" err="1"/>
              <a:t>Gatalog</a:t>
            </a:r>
            <a:r>
              <a:rPr lang="en-GB" dirty="0"/>
              <a:t> y </a:t>
            </a:r>
            <a:r>
              <a:rPr lang="en-GB" dirty="0" err="1"/>
              <a:t>Llyfrgell</a:t>
            </a:r>
            <a:r>
              <a:rPr lang="en-GB" dirty="0"/>
              <a:t> a </a:t>
            </a:r>
            <a:r>
              <a:rPr lang="en-GB" dirty="0" err="1"/>
              <a:t>darganfyddwch</a:t>
            </a:r>
            <a:r>
              <a:rPr lang="en-GB" dirty="0"/>
              <a:t> e-</a:t>
            </a:r>
            <a:r>
              <a:rPr lang="en-GB" dirty="0" err="1"/>
              <a:t>lyfr</a:t>
            </a:r>
            <a:r>
              <a:rPr lang="en-GB" dirty="0"/>
              <a:t>.</a:t>
            </a:r>
          </a:p>
          <a:p>
            <a:r>
              <a:rPr lang="en-GB" dirty="0" err="1"/>
              <a:t>Ysgrifennwch</a:t>
            </a:r>
            <a:r>
              <a:rPr lang="en-GB" dirty="0"/>
              <a:t> </a:t>
            </a:r>
            <a:r>
              <a:rPr lang="en-GB" dirty="0" err="1"/>
              <a:t>gyfeirnod</a:t>
            </a:r>
            <a:r>
              <a:rPr lang="en-GB" dirty="0"/>
              <a:t> </a:t>
            </a:r>
            <a:r>
              <a:rPr lang="en-GB" dirty="0" err="1"/>
              <a:t>rhestr</a:t>
            </a:r>
            <a:r>
              <a:rPr lang="en-GB" dirty="0"/>
              <a:t> </a:t>
            </a:r>
            <a:r>
              <a:rPr lang="en-GB" dirty="0" err="1"/>
              <a:t>i’r</a:t>
            </a:r>
            <a:r>
              <a:rPr lang="en-GB" dirty="0"/>
              <a:t> </a:t>
            </a:r>
            <a:r>
              <a:rPr lang="en-GB" dirty="0" err="1"/>
              <a:t>llyfr</a:t>
            </a:r>
            <a:r>
              <a:rPr lang="en-GB" dirty="0"/>
              <a:t>.</a:t>
            </a:r>
          </a:p>
          <a:p>
            <a:r>
              <a:rPr lang="en-GB" dirty="0" err="1"/>
              <a:t>Canolbwyntiwch</a:t>
            </a:r>
            <a:r>
              <a:rPr lang="en-GB" dirty="0"/>
              <a:t> </a:t>
            </a:r>
            <a:r>
              <a:rPr lang="en-GB" dirty="0" err="1"/>
              <a:t>ar</a:t>
            </a:r>
            <a:r>
              <a:rPr lang="en-GB" dirty="0"/>
              <a:t> </a:t>
            </a:r>
            <a:r>
              <a:rPr lang="en-GB" dirty="0" err="1"/>
              <a:t>ddefnyddio</a:t>
            </a:r>
            <a:r>
              <a:rPr lang="en-GB" dirty="0"/>
              <a:t> </a:t>
            </a:r>
            <a:r>
              <a:rPr lang="en-GB" dirty="0" err="1"/>
              <a:t>cyfeirnodi</a:t>
            </a:r>
            <a:r>
              <a:rPr lang="en-GB" dirty="0"/>
              <a:t> Harvard </a:t>
            </a:r>
            <a:r>
              <a:rPr lang="en-GB" dirty="0" err="1"/>
              <a:t>yn</a:t>
            </a:r>
            <a:r>
              <a:rPr lang="en-GB" dirty="0"/>
              <a:t> </a:t>
            </a:r>
            <a:r>
              <a:rPr lang="en-GB" dirty="0" err="1"/>
              <a:t>gywir</a:t>
            </a:r>
            <a:r>
              <a:rPr lang="en-GB" dirty="0"/>
              <a:t>. </a:t>
            </a:r>
          </a:p>
          <a:p>
            <a:pPr marL="0" indent="0">
              <a:buNone/>
            </a:pPr>
            <a:endParaRPr lang="en-GB" dirty="0"/>
          </a:p>
        </p:txBody>
      </p:sp>
      <p:sp>
        <p:nvSpPr>
          <p:cNvPr id="6" name="Content Placeholder 5"/>
          <p:cNvSpPr>
            <a:spLocks noGrp="1"/>
          </p:cNvSpPr>
          <p:nvPr>
            <p:ph sz="quarter" idx="2"/>
          </p:nvPr>
        </p:nvSpPr>
        <p:spPr>
          <a:xfrm>
            <a:off x="4355976" y="1772816"/>
            <a:ext cx="3657600" cy="4565104"/>
          </a:xfrm>
        </p:spPr>
        <p:style>
          <a:lnRef idx="2">
            <a:schemeClr val="dk1"/>
          </a:lnRef>
          <a:fillRef idx="1">
            <a:schemeClr val="lt1"/>
          </a:fillRef>
          <a:effectRef idx="0">
            <a:schemeClr val="dk1"/>
          </a:effectRef>
          <a:fontRef idx="minor">
            <a:schemeClr val="dk1"/>
          </a:fontRef>
        </p:style>
        <p:txBody>
          <a:bodyPr>
            <a:normAutofit/>
          </a:bodyPr>
          <a:lstStyle/>
          <a:p>
            <a:r>
              <a:rPr lang="en-GB" dirty="0"/>
              <a:t>Use the LRC catalogue to search and identify an e-book. </a:t>
            </a:r>
          </a:p>
          <a:p>
            <a:r>
              <a:rPr lang="en-GB" dirty="0"/>
              <a:t>Write a reference list entry for the book. </a:t>
            </a:r>
          </a:p>
          <a:p>
            <a:r>
              <a:rPr lang="en-GB" dirty="0"/>
              <a:t>Focus on using Harvard referencing accurately!</a:t>
            </a:r>
          </a:p>
          <a:p>
            <a:pPr marL="0" indent="0">
              <a:buNone/>
            </a:pPr>
            <a:endParaRPr lang="en-GB"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5600" y="26064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04220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err="1">
                <a:solidFill>
                  <a:schemeClr val="accent1"/>
                </a:solidFill>
              </a:rPr>
              <a:t>Cyfnodolion</a:t>
            </a:r>
            <a:r>
              <a:rPr lang="en-GB" dirty="0">
                <a:solidFill>
                  <a:schemeClr val="accent1"/>
                </a:solidFill>
              </a:rPr>
              <a:t> </a:t>
            </a:r>
            <a:br>
              <a:rPr lang="en-GB" dirty="0">
                <a:solidFill>
                  <a:schemeClr val="accent1"/>
                </a:solidFill>
              </a:rPr>
            </a:br>
            <a:r>
              <a:rPr lang="en-GB" dirty="0"/>
              <a:t> Journals</a:t>
            </a:r>
          </a:p>
        </p:txBody>
      </p:sp>
      <p:sp>
        <p:nvSpPr>
          <p:cNvPr id="5" name="Content Placeholder 4"/>
          <p:cNvSpPr>
            <a:spLocks noGrp="1"/>
          </p:cNvSpPr>
          <p:nvPr>
            <p:ph sz="half" idx="1"/>
          </p:nvPr>
        </p:nvSpPr>
        <p:spPr>
          <a:xfrm>
            <a:off x="457200" y="1484784"/>
            <a:ext cx="4038600" cy="5144615"/>
          </a:xfrm>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r>
              <a:rPr lang="en-GB" u="sng" dirty="0" err="1">
                <a:latin typeface="Arial" panose="020B0604020202020204" pitchFamily="34" charset="0"/>
                <a:cs typeface="Arial" panose="020B0604020202020204" pitchFamily="34" charset="0"/>
              </a:rPr>
              <a:t>Yn</a:t>
            </a:r>
            <a:r>
              <a:rPr lang="en-GB" u="sng" dirty="0">
                <a:latin typeface="Arial" panose="020B0604020202020204" pitchFamily="34" charset="0"/>
                <a:cs typeface="Arial" panose="020B0604020202020204" pitchFamily="34" charset="0"/>
              </a:rPr>
              <a:t> y </a:t>
            </a:r>
            <a:r>
              <a:rPr lang="en-GB" u="sng" dirty="0" err="1">
                <a:latin typeface="Arial" panose="020B0604020202020204" pitchFamily="34" charset="0"/>
                <a:cs typeface="Arial" panose="020B0604020202020204" pitchFamily="34" charset="0"/>
              </a:rPr>
              <a:t>testun</a:t>
            </a:r>
            <a:endParaRPr lang="en-GB" u="sng" dirty="0">
              <a:latin typeface="Arial" panose="020B0604020202020204" pitchFamily="34" charset="0"/>
              <a:cs typeface="Arial" panose="020B0604020202020204" pitchFamily="34" charset="0"/>
            </a:endParaRPr>
          </a:p>
          <a:p>
            <a:pPr marL="0" indent="0">
              <a:lnSpc>
                <a:spcPct val="120000"/>
              </a:lnSpc>
              <a:buNone/>
            </a:pPr>
            <a:r>
              <a:rPr lang="en-GB" dirty="0" err="1">
                <a:latin typeface="Arial" panose="020B0604020202020204" pitchFamily="34" charset="0"/>
                <a:cs typeface="Arial" panose="020B0604020202020204" pitchFamily="34" charset="0"/>
              </a:rPr>
              <a:t>Dywed</a:t>
            </a:r>
            <a:r>
              <a:rPr lang="en-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Fuller</a:t>
            </a:r>
            <a:r>
              <a:rPr lang="cy-GB" dirty="0">
                <a:latin typeface="Arial" panose="020B0604020202020204" pitchFamily="34" charset="0"/>
                <a:cs typeface="Arial" panose="020B0604020202020204" pitchFamily="34" charset="0"/>
              </a:rPr>
              <a:t>, Bradley a </a:t>
            </a:r>
            <a:r>
              <a:rPr lang="cy-GB" dirty="0" err="1">
                <a:latin typeface="Arial" panose="020B0604020202020204" pitchFamily="34" charset="0"/>
                <a:cs typeface="Arial" panose="020B0604020202020204" pitchFamily="34" charset="0"/>
              </a:rPr>
              <a:t>Healey</a:t>
            </a:r>
            <a:r>
              <a:rPr lang="cy-GB" dirty="0">
                <a:latin typeface="Arial" panose="020B0604020202020204" pitchFamily="34" charset="0"/>
                <a:cs typeface="Arial" panose="020B0604020202020204" pitchFamily="34" charset="0"/>
              </a:rPr>
              <a:t> (2004, t. 456)...</a:t>
            </a:r>
          </a:p>
          <a:p>
            <a:pPr marL="0" indent="0">
              <a:lnSpc>
                <a:spcPct val="120000"/>
              </a:lnSpc>
              <a:buNone/>
            </a:pPr>
            <a:endParaRPr lang="cy-GB" dirty="0">
              <a:latin typeface="Arial" panose="020B0604020202020204" pitchFamily="34" charset="0"/>
              <a:cs typeface="Arial" panose="020B0604020202020204" pitchFamily="34" charset="0"/>
            </a:endParaRPr>
          </a:p>
          <a:p>
            <a:pPr>
              <a:lnSpc>
                <a:spcPct val="120000"/>
              </a:lnSpc>
            </a:pPr>
            <a:r>
              <a:rPr lang="cy-GB" u="sng" dirty="0">
                <a:latin typeface="Arial" panose="020B0604020202020204" pitchFamily="34" charset="0"/>
                <a:cs typeface="Arial" panose="020B0604020202020204" pitchFamily="34" charset="0"/>
              </a:rPr>
              <a:t>Yn y rhestr</a:t>
            </a:r>
          </a:p>
          <a:p>
            <a:pPr marL="0" indent="0">
              <a:lnSpc>
                <a:spcPct val="120000"/>
              </a:lnSpc>
              <a:buNone/>
            </a:pPr>
            <a:r>
              <a:rPr lang="cy-GB" dirty="0" err="1">
                <a:latin typeface="Arial" panose="020B0604020202020204" pitchFamily="34" charset="0"/>
                <a:cs typeface="Arial" panose="020B0604020202020204" pitchFamily="34" charset="0"/>
              </a:rPr>
              <a:t>Fuller</a:t>
            </a:r>
            <a:r>
              <a:rPr lang="cy-GB" dirty="0">
                <a:latin typeface="Arial" panose="020B0604020202020204" pitchFamily="34" charset="0"/>
                <a:cs typeface="Arial" panose="020B0604020202020204" pitchFamily="34" charset="0"/>
              </a:rPr>
              <a:t>, M., Bradley, A. a </a:t>
            </a:r>
            <a:r>
              <a:rPr lang="cy-GB" dirty="0" err="1">
                <a:latin typeface="Arial" panose="020B0604020202020204" pitchFamily="34" charset="0"/>
                <a:cs typeface="Arial" panose="020B0604020202020204" pitchFamily="34" charset="0"/>
              </a:rPr>
              <a:t>Healey</a:t>
            </a:r>
            <a:r>
              <a:rPr lang="cy-GB" dirty="0">
                <a:latin typeface="Arial" panose="020B0604020202020204" pitchFamily="34" charset="0"/>
                <a:cs typeface="Arial" panose="020B0604020202020204" pitchFamily="34" charset="0"/>
              </a:rPr>
              <a:t>, M. (2004) ‘</a:t>
            </a:r>
            <a:r>
              <a:rPr lang="cy-GB" dirty="0" err="1">
                <a:latin typeface="Arial" panose="020B0604020202020204" pitchFamily="34" charset="0"/>
                <a:cs typeface="Arial" panose="020B0604020202020204" pitchFamily="34" charset="0"/>
              </a:rPr>
              <a:t>Incorporating</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disabled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students</a:t>
            </a:r>
            <a:r>
              <a:rPr lang="en-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within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inclusive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higher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education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environment</a:t>
            </a:r>
            <a:r>
              <a:rPr lang="cy-GB"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Disability</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and</a:t>
            </a:r>
            <a:r>
              <a:rPr lang="cy-GB" i="1" dirty="0">
                <a:latin typeface="Arial" panose="020B0604020202020204" pitchFamily="34" charset="0"/>
                <a:cs typeface="Arial" panose="020B0604020202020204" pitchFamily="34" charset="0"/>
              </a:rPr>
              <a:t> Society:</a:t>
            </a:r>
            <a:r>
              <a:rPr lang="en-GB" dirty="0">
                <a:latin typeface="Arial" panose="020B0604020202020204" pitchFamily="34" charset="0"/>
                <a:cs typeface="Arial" panose="020B0604020202020204" pitchFamily="34" charset="0"/>
              </a:rPr>
              <a:t> </a:t>
            </a:r>
            <a:r>
              <a:rPr lang="cy-GB" i="1" dirty="0">
                <a:latin typeface="Arial" panose="020B0604020202020204" pitchFamily="34" charset="0"/>
                <a:cs typeface="Arial" panose="020B0604020202020204" pitchFamily="34" charset="0"/>
              </a:rPr>
              <a:t>The </a:t>
            </a:r>
            <a:r>
              <a:rPr lang="cy-GB" i="1" dirty="0" err="1">
                <a:latin typeface="Arial" panose="020B0604020202020204" pitchFamily="34" charset="0"/>
                <a:cs typeface="Arial" panose="020B0604020202020204" pitchFamily="34" charset="0"/>
              </a:rPr>
              <a:t>Leading</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Journal</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in</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Disability</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Studies</a:t>
            </a:r>
            <a:r>
              <a:rPr lang="cy-GB" dirty="0">
                <a:latin typeface="Arial" panose="020B0604020202020204" pitchFamily="34" charset="0"/>
                <a:cs typeface="Arial" panose="020B0604020202020204" pitchFamily="34" charset="0"/>
              </a:rPr>
              <a:t>, 19 (5, Awst), tt.455-468.</a:t>
            </a:r>
            <a:endParaRPr lang="en-GB" dirty="0">
              <a:latin typeface="Arial" panose="020B0604020202020204" pitchFamily="34" charset="0"/>
              <a:cs typeface="Arial" panose="020B0604020202020204" pitchFamily="34" charset="0"/>
            </a:endParaRPr>
          </a:p>
          <a:p>
            <a:endParaRPr lang="en-GB" dirty="0"/>
          </a:p>
        </p:txBody>
      </p:sp>
      <p:sp>
        <p:nvSpPr>
          <p:cNvPr id="6" name="Content Placeholder 5"/>
          <p:cNvSpPr>
            <a:spLocks noGrp="1"/>
          </p:cNvSpPr>
          <p:nvPr>
            <p:ph sz="half" idx="2"/>
          </p:nvPr>
        </p:nvSpPr>
        <p:spPr>
          <a:xfrm>
            <a:off x="4648200" y="1484784"/>
            <a:ext cx="4038600" cy="5144615"/>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GB" u="sng" dirty="0">
                <a:latin typeface="Arial" panose="020B0604020202020204" pitchFamily="34" charset="0"/>
                <a:cs typeface="Arial" panose="020B0604020202020204" pitchFamily="34" charset="0"/>
              </a:rPr>
              <a:t>In text</a:t>
            </a:r>
          </a:p>
          <a:p>
            <a:pPr marL="0" indent="0">
              <a:lnSpc>
                <a:spcPct val="120000"/>
              </a:lnSpc>
              <a:buNone/>
            </a:pPr>
            <a:r>
              <a:rPr lang="en-GB" dirty="0">
                <a:latin typeface="Arial" panose="020B0604020202020204" pitchFamily="34" charset="0"/>
                <a:cs typeface="Arial" panose="020B0604020202020204" pitchFamily="34" charset="0"/>
              </a:rPr>
              <a:t>Fuller, Bradley and Healey ( 2004, p.456) refer to…</a:t>
            </a:r>
          </a:p>
          <a:p>
            <a:pPr marL="0" indent="0">
              <a:lnSpc>
                <a:spcPct val="120000"/>
              </a:lnSpc>
              <a:buNone/>
            </a:pPr>
            <a:endParaRPr lang="en-GB" dirty="0">
              <a:latin typeface="Arial" panose="020B0604020202020204" pitchFamily="34" charset="0"/>
              <a:cs typeface="Arial" panose="020B0604020202020204" pitchFamily="34" charset="0"/>
            </a:endParaRPr>
          </a:p>
          <a:p>
            <a:pPr>
              <a:lnSpc>
                <a:spcPct val="120000"/>
              </a:lnSpc>
            </a:pPr>
            <a:r>
              <a:rPr lang="en-GB" u="sng" dirty="0">
                <a:latin typeface="Arial" panose="020B0604020202020204" pitchFamily="34" charset="0"/>
                <a:cs typeface="Arial" panose="020B0604020202020204" pitchFamily="34" charset="0"/>
              </a:rPr>
              <a:t>In the reference list</a:t>
            </a:r>
          </a:p>
          <a:p>
            <a:pPr marL="0" indent="0">
              <a:lnSpc>
                <a:spcPct val="120000"/>
              </a:lnSpc>
              <a:buNone/>
            </a:pPr>
            <a:r>
              <a:rPr lang="en-GB" dirty="0">
                <a:latin typeface="Arial" panose="020B0604020202020204" pitchFamily="34" charset="0"/>
                <a:cs typeface="Arial" panose="020B0604020202020204" pitchFamily="34" charset="0"/>
              </a:rPr>
              <a:t>Fuller, M., Bradley, A. and Healey, M. (2004) ‘Incorporating disabled students within an inclusive higher education environment’, </a:t>
            </a:r>
            <a:r>
              <a:rPr lang="en-GB" i="1" dirty="0">
                <a:latin typeface="Arial" panose="020B0604020202020204" pitchFamily="34" charset="0"/>
                <a:cs typeface="Arial" panose="020B0604020202020204" pitchFamily="34" charset="0"/>
              </a:rPr>
              <a:t>Disability and Society: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The Leading Journal in Disability Studies</a:t>
            </a:r>
            <a:r>
              <a:rPr lang="en-GB" dirty="0">
                <a:latin typeface="Arial" panose="020B0604020202020204" pitchFamily="34" charset="0"/>
                <a:cs typeface="Arial" panose="020B0604020202020204" pitchFamily="34" charset="0"/>
              </a:rPr>
              <a:t>, 19 (5, August), pp.455-468.</a:t>
            </a:r>
          </a:p>
          <a:p>
            <a:endParaRPr lang="en-GB" dirty="0"/>
          </a:p>
          <a:p>
            <a:endParaRPr lang="en-GB" dirty="0"/>
          </a:p>
        </p:txBody>
      </p:sp>
    </p:spTree>
    <p:extLst>
      <p:ext uri="{BB962C8B-B14F-4D97-AF65-F5344CB8AC3E}">
        <p14:creationId xmlns:p14="http://schemas.microsoft.com/office/powerpoint/2010/main" val="3653801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p:style>
          <a:lnRef idx="2">
            <a:schemeClr val="accent2"/>
          </a:lnRef>
          <a:fillRef idx="1">
            <a:schemeClr val="lt1"/>
          </a:fillRef>
          <a:effectRef idx="0">
            <a:schemeClr val="accent2"/>
          </a:effectRef>
          <a:fontRef idx="minor">
            <a:schemeClr val="dk1"/>
          </a:fontRef>
        </p:style>
        <p:txBody>
          <a:bodyPr/>
          <a:lstStyle/>
          <a:p>
            <a:r>
              <a:rPr lang="en-GB" dirty="0" err="1"/>
              <a:t>Tetil</a:t>
            </a:r>
            <a:r>
              <a:rPr lang="en-GB" dirty="0"/>
              <a:t>: Professional Development in Education </a:t>
            </a:r>
          </a:p>
          <a:p>
            <a:r>
              <a:rPr lang="en-GB" dirty="0" err="1"/>
              <a:t>Amser</a:t>
            </a:r>
            <a:r>
              <a:rPr lang="en-GB" dirty="0"/>
              <a:t>: Volume 42, Number 3, July 2016</a:t>
            </a:r>
          </a:p>
          <a:p>
            <a:r>
              <a:rPr lang="en-GB" dirty="0" err="1"/>
              <a:t>Papur</a:t>
            </a:r>
            <a:r>
              <a:rPr lang="en-GB" dirty="0"/>
              <a:t>: Quantifying professional learning</a:t>
            </a:r>
          </a:p>
          <a:p>
            <a:r>
              <a:rPr lang="en-GB" dirty="0" err="1"/>
              <a:t>Enw’r</a:t>
            </a:r>
            <a:r>
              <a:rPr lang="en-GB" dirty="0"/>
              <a:t> </a:t>
            </a:r>
            <a:r>
              <a:rPr lang="en-GB" dirty="0" err="1"/>
              <a:t>awdur</a:t>
            </a:r>
            <a:r>
              <a:rPr lang="en-GB" dirty="0"/>
              <a:t>: Ken Jones</a:t>
            </a:r>
          </a:p>
          <a:p>
            <a:r>
              <a:rPr lang="en-GB" dirty="0" err="1"/>
              <a:t>Tudalen</a:t>
            </a:r>
            <a:r>
              <a:rPr lang="en-GB" dirty="0"/>
              <a:t>: 353 – 358</a:t>
            </a:r>
          </a:p>
          <a:p>
            <a:endParaRPr lang="en-GB" dirty="0"/>
          </a:p>
        </p:txBody>
      </p:sp>
      <p:sp>
        <p:nvSpPr>
          <p:cNvPr id="5" name="Content Placeholder 4"/>
          <p:cNvSpPr>
            <a:spLocks noGrp="1"/>
          </p:cNvSpPr>
          <p:nvPr>
            <p:ph sz="quarter" idx="2"/>
          </p:nvPr>
        </p:nvSpPr>
        <p:spPr/>
        <p:style>
          <a:lnRef idx="2">
            <a:schemeClr val="dk1"/>
          </a:lnRef>
          <a:fillRef idx="1">
            <a:schemeClr val="lt1"/>
          </a:fillRef>
          <a:effectRef idx="0">
            <a:schemeClr val="dk1"/>
          </a:effectRef>
          <a:fontRef idx="minor">
            <a:schemeClr val="dk1"/>
          </a:fontRef>
        </p:style>
        <p:txBody>
          <a:bodyPr/>
          <a:lstStyle/>
          <a:p>
            <a:r>
              <a:rPr lang="en-GB" dirty="0"/>
              <a:t>Title of Journal: Professional Development in Education </a:t>
            </a:r>
          </a:p>
          <a:p>
            <a:r>
              <a:rPr lang="en-GB" dirty="0"/>
              <a:t>Time: Volume 42, Number 3, July 2016</a:t>
            </a:r>
          </a:p>
          <a:p>
            <a:r>
              <a:rPr lang="en-GB" dirty="0"/>
              <a:t>Paper: Quantifying professional learning</a:t>
            </a:r>
          </a:p>
          <a:p>
            <a:r>
              <a:rPr lang="en-GB" dirty="0"/>
              <a:t>Paper Author: Ken Jones</a:t>
            </a:r>
          </a:p>
          <a:p>
            <a:r>
              <a:rPr lang="en-GB" dirty="0"/>
              <a:t>Pages: 353 – 358</a:t>
            </a:r>
          </a:p>
        </p:txBody>
      </p:sp>
      <p:sp>
        <p:nvSpPr>
          <p:cNvPr id="6" name="Title 1"/>
          <p:cNvSpPr txBox="1">
            <a:spLocks/>
          </p:cNvSpPr>
          <p:nvPr/>
        </p:nvSpPr>
        <p:spPr>
          <a:xfrm>
            <a:off x="609600" y="427038"/>
            <a:ext cx="7467600" cy="1143000"/>
          </a:xfrm>
          <a:prstGeom prst="rect">
            <a:avLst/>
          </a:prstGeom>
        </p:spPr>
        <p:txBody>
          <a:bodyPr vert="horz" anchor="b">
            <a:normAutofit/>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pPr algn="ctr"/>
            <a:r>
              <a:rPr lang="en-GB" dirty="0">
                <a:solidFill>
                  <a:schemeClr val="accent1"/>
                </a:solidFill>
              </a:rPr>
              <a:t>CYMRWCH DRO…</a:t>
            </a:r>
            <a:br>
              <a:rPr lang="en-GB" dirty="0">
                <a:solidFill>
                  <a:schemeClr val="accent1"/>
                </a:solidFill>
              </a:rPr>
            </a:br>
            <a:r>
              <a:rPr lang="en-GB" dirty="0"/>
              <a:t>Let’s try…</a:t>
            </a:r>
          </a:p>
        </p:txBody>
      </p:sp>
      <p:pic>
        <p:nvPicPr>
          <p:cNvPr id="7"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15616" y="34655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39510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3528" y="116632"/>
            <a:ext cx="8229600" cy="1296144"/>
          </a:xfrm>
        </p:spPr>
        <p:txBody>
          <a:bodyPr>
            <a:normAutofit fontScale="90000"/>
          </a:bodyPr>
          <a:lstStyle/>
          <a:p>
            <a:pPr algn="ctr"/>
            <a:r>
              <a:rPr lang="en-GB" sz="4000" dirty="0" err="1">
                <a:solidFill>
                  <a:schemeClr val="accent1"/>
                </a:solidFill>
              </a:rPr>
              <a:t>Cyfnodolion</a:t>
            </a:r>
            <a:r>
              <a:rPr lang="en-GB" sz="4000" dirty="0">
                <a:solidFill>
                  <a:schemeClr val="accent1"/>
                </a:solidFill>
              </a:rPr>
              <a:t> </a:t>
            </a:r>
            <a:r>
              <a:rPr lang="en-GB" sz="4000" dirty="0" err="1">
                <a:solidFill>
                  <a:schemeClr val="accent1"/>
                </a:solidFill>
              </a:rPr>
              <a:t>ar-lein</a:t>
            </a:r>
            <a:r>
              <a:rPr lang="en-GB" sz="4000" dirty="0">
                <a:solidFill>
                  <a:schemeClr val="accent1"/>
                </a:solidFill>
              </a:rPr>
              <a:t> </a:t>
            </a:r>
            <a:br>
              <a:rPr lang="en-GB" sz="4000" dirty="0"/>
            </a:br>
            <a:r>
              <a:rPr lang="en-GB" sz="4000" dirty="0"/>
              <a:t> On-line journals</a:t>
            </a:r>
            <a:endParaRPr lang="en-GB" sz="2800" dirty="0"/>
          </a:p>
        </p:txBody>
      </p:sp>
      <p:sp>
        <p:nvSpPr>
          <p:cNvPr id="5" name="Content Placeholder 4"/>
          <p:cNvSpPr>
            <a:spLocks noGrp="1"/>
          </p:cNvSpPr>
          <p:nvPr>
            <p:ph sz="half" idx="1"/>
          </p:nvPr>
        </p:nvSpPr>
        <p:spPr>
          <a:xfrm>
            <a:off x="323528" y="1556792"/>
            <a:ext cx="4038600" cy="5105400"/>
          </a:xfrm>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pPr>
              <a:lnSpc>
                <a:spcPct val="120000"/>
              </a:lnSpc>
            </a:pPr>
            <a:r>
              <a:rPr lang="en-GB" u="sng" dirty="0" err="1">
                <a:latin typeface="Arial" panose="020B0604020202020204" pitchFamily="34" charset="0"/>
                <a:cs typeface="Arial" panose="020B0604020202020204" pitchFamily="34" charset="0"/>
              </a:rPr>
              <a:t>Yn</a:t>
            </a:r>
            <a:r>
              <a:rPr lang="en-GB" u="sng" dirty="0">
                <a:latin typeface="Arial" panose="020B0604020202020204" pitchFamily="34" charset="0"/>
                <a:cs typeface="Arial" panose="020B0604020202020204" pitchFamily="34" charset="0"/>
              </a:rPr>
              <a:t> y </a:t>
            </a:r>
            <a:r>
              <a:rPr lang="en-GB" u="sng" dirty="0" err="1">
                <a:latin typeface="Arial" panose="020B0604020202020204" pitchFamily="34" charset="0"/>
                <a:cs typeface="Arial" panose="020B0604020202020204" pitchFamily="34" charset="0"/>
              </a:rPr>
              <a:t>testun</a:t>
            </a:r>
            <a:endParaRPr lang="en-GB" u="sng" dirty="0">
              <a:latin typeface="Arial" panose="020B0604020202020204" pitchFamily="34" charset="0"/>
              <a:cs typeface="Arial" panose="020B0604020202020204" pitchFamily="34" charset="0"/>
            </a:endParaRPr>
          </a:p>
          <a:p>
            <a:pPr marL="0" indent="0">
              <a:lnSpc>
                <a:spcPct val="120000"/>
              </a:lnSpc>
              <a:buNone/>
            </a:pPr>
            <a:r>
              <a:rPr lang="en-GB" dirty="0" err="1">
                <a:latin typeface="Arial" panose="020B0604020202020204" pitchFamily="34" charset="0"/>
                <a:cs typeface="Arial" panose="020B0604020202020204" pitchFamily="34" charset="0"/>
              </a:rPr>
              <a:t>Dywed</a:t>
            </a:r>
            <a:r>
              <a:rPr lang="en-GB" dirty="0">
                <a:latin typeface="Arial" panose="020B0604020202020204" pitchFamily="34" charset="0"/>
                <a:cs typeface="Arial" panose="020B0604020202020204" pitchFamily="34" charset="0"/>
              </a:rPr>
              <a:t> Fuller, Bradley a Healy (2004) ….</a:t>
            </a:r>
          </a:p>
          <a:p>
            <a:pPr>
              <a:lnSpc>
                <a:spcPct val="120000"/>
              </a:lnSpc>
            </a:pPr>
            <a:r>
              <a:rPr lang="en-GB" u="sng" dirty="0" err="1">
                <a:latin typeface="Arial" panose="020B0604020202020204" pitchFamily="34" charset="0"/>
                <a:cs typeface="Arial" panose="020B0604020202020204" pitchFamily="34" charset="0"/>
              </a:rPr>
              <a:t>Yn</a:t>
            </a:r>
            <a:r>
              <a:rPr lang="en-GB" u="sng" dirty="0">
                <a:latin typeface="Arial" panose="020B0604020202020204" pitchFamily="34" charset="0"/>
                <a:cs typeface="Arial" panose="020B0604020202020204" pitchFamily="34" charset="0"/>
              </a:rPr>
              <a:t> y </a:t>
            </a:r>
            <a:r>
              <a:rPr lang="en-GB" u="sng" dirty="0" err="1">
                <a:latin typeface="Arial" panose="020B0604020202020204" pitchFamily="34" charset="0"/>
                <a:cs typeface="Arial" panose="020B0604020202020204" pitchFamily="34" charset="0"/>
              </a:rPr>
              <a:t>rhestr</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gyfeirnod</a:t>
            </a:r>
            <a:endParaRPr lang="en-GB" u="sng" dirty="0">
              <a:latin typeface="Arial" panose="020B0604020202020204" pitchFamily="34" charset="0"/>
              <a:cs typeface="Arial" panose="020B0604020202020204" pitchFamily="34" charset="0"/>
            </a:endParaRPr>
          </a:p>
          <a:p>
            <a:pPr marL="0" indent="0">
              <a:lnSpc>
                <a:spcPct val="120000"/>
              </a:lnSpc>
              <a:buNone/>
            </a:pPr>
            <a:r>
              <a:rPr lang="cy-GB" dirty="0" err="1">
                <a:latin typeface="Arial" panose="020B0604020202020204" pitchFamily="34" charset="0"/>
                <a:cs typeface="Arial" panose="020B0604020202020204" pitchFamily="34" charset="0"/>
              </a:rPr>
              <a:t>Fuller</a:t>
            </a:r>
            <a:r>
              <a:rPr lang="cy-GB" dirty="0">
                <a:latin typeface="Arial" panose="020B0604020202020204" pitchFamily="34" charset="0"/>
                <a:cs typeface="Arial" panose="020B0604020202020204" pitchFamily="34" charset="0"/>
              </a:rPr>
              <a:t>, M., Bradley, A. a </a:t>
            </a:r>
            <a:r>
              <a:rPr lang="cy-GB" dirty="0" err="1">
                <a:latin typeface="Arial" panose="020B0604020202020204" pitchFamily="34" charset="0"/>
                <a:cs typeface="Arial" panose="020B0604020202020204" pitchFamily="34" charset="0"/>
              </a:rPr>
              <a:t>Healey</a:t>
            </a:r>
            <a:r>
              <a:rPr lang="cy-GB" dirty="0">
                <a:latin typeface="Arial" panose="020B0604020202020204" pitchFamily="34" charset="0"/>
                <a:cs typeface="Arial" panose="020B0604020202020204" pitchFamily="34" charset="0"/>
              </a:rPr>
              <a:t>, M. (2004) ‘</a:t>
            </a:r>
            <a:r>
              <a:rPr lang="cy-GB" dirty="0" err="1">
                <a:latin typeface="Arial" panose="020B0604020202020204" pitchFamily="34" charset="0"/>
                <a:cs typeface="Arial" panose="020B0604020202020204" pitchFamily="34" charset="0"/>
              </a:rPr>
              <a:t>Incorporating</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disabled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students</a:t>
            </a:r>
            <a:r>
              <a:rPr lang="en-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within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inclusive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higher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education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environment</a:t>
            </a:r>
            <a:r>
              <a:rPr lang="cy-GB"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Disability</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and</a:t>
            </a:r>
            <a:r>
              <a:rPr lang="cy-GB" i="1" dirty="0">
                <a:latin typeface="Arial" panose="020B0604020202020204" pitchFamily="34" charset="0"/>
                <a:cs typeface="Arial" panose="020B0604020202020204" pitchFamily="34" charset="0"/>
              </a:rPr>
              <a:t> Society:</a:t>
            </a:r>
            <a:r>
              <a:rPr lang="en-GB" dirty="0">
                <a:latin typeface="Arial" panose="020B0604020202020204" pitchFamily="34" charset="0"/>
                <a:cs typeface="Arial" panose="020B0604020202020204" pitchFamily="34" charset="0"/>
              </a:rPr>
              <a:t> </a:t>
            </a:r>
            <a:r>
              <a:rPr lang="cy-GB" i="1" dirty="0">
                <a:latin typeface="Arial" panose="020B0604020202020204" pitchFamily="34" charset="0"/>
                <a:cs typeface="Arial" panose="020B0604020202020204" pitchFamily="34" charset="0"/>
              </a:rPr>
              <a:t>The </a:t>
            </a:r>
            <a:r>
              <a:rPr lang="cy-GB" i="1" dirty="0" err="1">
                <a:latin typeface="Arial" panose="020B0604020202020204" pitchFamily="34" charset="0"/>
                <a:cs typeface="Arial" panose="020B0604020202020204" pitchFamily="34" charset="0"/>
              </a:rPr>
              <a:t>Leading</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Journal</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in</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Disability</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Studies</a:t>
            </a:r>
            <a:r>
              <a:rPr lang="cy-GB" dirty="0">
                <a:latin typeface="Arial" panose="020B0604020202020204" pitchFamily="34" charset="0"/>
                <a:cs typeface="Arial" panose="020B0604020202020204" pitchFamily="34" charset="0"/>
              </a:rPr>
              <a:t>, 19 (5, Awst), tt. </a:t>
            </a:r>
            <a:r>
              <a:rPr lang="en-GB" dirty="0">
                <a:latin typeface="Arial" panose="020B0604020202020204" pitchFamily="34" charset="0"/>
                <a:cs typeface="Arial" panose="020B0604020202020204" pitchFamily="34" charset="0"/>
              </a:rPr>
              <a:t>455-468. </a:t>
            </a:r>
            <a:r>
              <a:rPr lang="cy-GB" dirty="0">
                <a:latin typeface="Arial" panose="020B0604020202020204" pitchFamily="34" charset="0"/>
                <a:cs typeface="Arial" panose="020B0604020202020204" pitchFamily="34" charset="0"/>
              </a:rPr>
              <a:t>[Ar-lein]. Ar gael yn: </a:t>
            </a:r>
            <a:r>
              <a:rPr lang="cy-GB" u="sng" dirty="0">
                <a:latin typeface="Arial" panose="020B0604020202020204" pitchFamily="34" charset="0"/>
                <a:cs typeface="Arial" panose="020B0604020202020204" pitchFamily="34" charset="0"/>
                <a:hlinkClick r:id="rId2"/>
              </a:rPr>
              <a:t>http://www.disabilityandsociety.uk</a:t>
            </a:r>
            <a:endParaRPr lang="cy-GB" u="sng" dirty="0">
              <a:latin typeface="Arial" panose="020B0604020202020204" pitchFamily="34" charset="0"/>
              <a:cs typeface="Arial" panose="020B0604020202020204" pitchFamily="34" charset="0"/>
            </a:endParaRPr>
          </a:p>
          <a:p>
            <a:pPr marL="0" indent="0">
              <a:lnSpc>
                <a:spcPct val="120000"/>
              </a:lnSpc>
              <a:buNone/>
            </a:pPr>
            <a:r>
              <a:rPr lang="cy-GB" dirty="0">
                <a:latin typeface="Arial" panose="020B0604020202020204" pitchFamily="34" charset="0"/>
                <a:cs typeface="Arial" panose="020B0604020202020204" pitchFamily="34" charset="0"/>
              </a:rPr>
              <a:t>(Darllenwyd: 2 Rhagfyr 2011).</a:t>
            </a:r>
            <a:endParaRPr lang="en-GB" dirty="0">
              <a:latin typeface="Arial" panose="020B0604020202020204" pitchFamily="34" charset="0"/>
              <a:cs typeface="Arial" panose="020B0604020202020204" pitchFamily="34" charset="0"/>
            </a:endParaRPr>
          </a:p>
          <a:p>
            <a:endParaRPr lang="en-GB" dirty="0"/>
          </a:p>
        </p:txBody>
      </p:sp>
      <p:sp>
        <p:nvSpPr>
          <p:cNvPr id="6" name="Content Placeholder 5"/>
          <p:cNvSpPr>
            <a:spLocks noGrp="1"/>
          </p:cNvSpPr>
          <p:nvPr>
            <p:ph sz="half" idx="2"/>
          </p:nvPr>
        </p:nvSpPr>
        <p:spPr>
          <a:xfrm>
            <a:off x="4644008" y="1556792"/>
            <a:ext cx="4038600" cy="5105400"/>
          </a:xfrm>
        </p:spPr>
        <p:style>
          <a:lnRef idx="2">
            <a:schemeClr val="dk1"/>
          </a:lnRef>
          <a:fillRef idx="1">
            <a:schemeClr val="lt1"/>
          </a:fillRef>
          <a:effectRef idx="0">
            <a:schemeClr val="dk1"/>
          </a:effectRef>
          <a:fontRef idx="minor">
            <a:schemeClr val="dk1"/>
          </a:fontRef>
        </p:style>
        <p:txBody>
          <a:bodyPr>
            <a:normAutofit fontScale="85000" lnSpcReduction="10000"/>
          </a:bodyPr>
          <a:lstStyle/>
          <a:p>
            <a:pPr>
              <a:lnSpc>
                <a:spcPct val="120000"/>
              </a:lnSpc>
            </a:pPr>
            <a:r>
              <a:rPr lang="en-GB" u="sng" dirty="0">
                <a:latin typeface="Arial" panose="020B0604020202020204" pitchFamily="34" charset="0"/>
                <a:cs typeface="Arial" panose="020B0604020202020204" pitchFamily="34" charset="0"/>
              </a:rPr>
              <a:t>In text</a:t>
            </a:r>
          </a:p>
          <a:p>
            <a:pPr marL="0" indent="0">
              <a:lnSpc>
                <a:spcPct val="120000"/>
              </a:lnSpc>
              <a:buNone/>
            </a:pPr>
            <a:r>
              <a:rPr lang="en-GB" dirty="0">
                <a:latin typeface="Arial" panose="020B0604020202020204" pitchFamily="34" charset="0"/>
                <a:cs typeface="Arial" panose="020B0604020202020204" pitchFamily="34" charset="0"/>
              </a:rPr>
              <a:t>Fuller, Bradley and Healy (2004) discuss…</a:t>
            </a:r>
            <a:endParaRPr lang="en-GB" u="sng"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In the reference list</a:t>
            </a:r>
          </a:p>
          <a:p>
            <a:pPr marL="0" indent="0">
              <a:lnSpc>
                <a:spcPct val="120000"/>
              </a:lnSpc>
              <a:buNone/>
            </a:pPr>
            <a:r>
              <a:rPr lang="en-GB" dirty="0">
                <a:latin typeface="Arial" panose="020B0604020202020204" pitchFamily="34" charset="0"/>
                <a:cs typeface="Arial" panose="020B0604020202020204" pitchFamily="34" charset="0"/>
              </a:rPr>
              <a:t>Fuller, M., Bradley, A. and Healey, M. (2004) ‘Incorporating disabled students within an inclusive higher education environment’, </a:t>
            </a:r>
            <a:r>
              <a:rPr lang="en-GB" i="1" dirty="0">
                <a:latin typeface="Arial" panose="020B0604020202020204" pitchFamily="34" charset="0"/>
                <a:cs typeface="Arial" panose="020B0604020202020204" pitchFamily="34" charset="0"/>
              </a:rPr>
              <a:t>Disability and Society: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The Leading Journal in Disability Studies</a:t>
            </a:r>
            <a:r>
              <a:rPr lang="en-GB" dirty="0">
                <a:latin typeface="Arial" panose="020B0604020202020204" pitchFamily="34" charset="0"/>
                <a:cs typeface="Arial" panose="020B0604020202020204" pitchFamily="34" charset="0"/>
              </a:rPr>
              <a:t>, 19 (5, August), pp. 455-468. [Online]. Available at: </a:t>
            </a:r>
            <a:r>
              <a:rPr lang="en-GB" u="sng" dirty="0">
                <a:latin typeface="Arial" panose="020B0604020202020204" pitchFamily="34" charset="0"/>
                <a:cs typeface="Arial" panose="020B0604020202020204" pitchFamily="34" charset="0"/>
                <a:hlinkClick r:id="rId2"/>
              </a:rPr>
              <a:t>http://www.disability</a:t>
            </a:r>
            <a:r>
              <a:rPr lang="en-GB" dirty="0">
                <a:latin typeface="Arial" panose="020B0604020202020204" pitchFamily="34" charset="0"/>
                <a:cs typeface="Arial" panose="020B0604020202020204" pitchFamily="34" charset="0"/>
                <a:hlinkClick r:id="rId2"/>
              </a:rPr>
              <a:t>andsociety.uk</a:t>
            </a:r>
            <a:endParaRPr lang="en-GB" dirty="0">
              <a:latin typeface="Arial" panose="020B0604020202020204" pitchFamily="34" charset="0"/>
              <a:cs typeface="Arial" panose="020B0604020202020204" pitchFamily="34" charset="0"/>
            </a:endParaRPr>
          </a:p>
          <a:p>
            <a:pPr marL="0" indent="0">
              <a:lnSpc>
                <a:spcPct val="120000"/>
              </a:lnSpc>
              <a:buNone/>
            </a:pPr>
            <a:r>
              <a:rPr lang="en-GB" dirty="0">
                <a:latin typeface="Arial" panose="020B0604020202020204" pitchFamily="34" charset="0"/>
                <a:cs typeface="Arial" panose="020B0604020202020204" pitchFamily="34" charset="0"/>
              </a:rPr>
              <a:t>(Accessed: 2 December 2011).</a:t>
            </a:r>
          </a:p>
          <a:p>
            <a:pPr>
              <a:lnSpc>
                <a:spcPct val="120000"/>
              </a:lnSpc>
            </a:pPr>
            <a:endParaRPr lang="en-GB" dirty="0"/>
          </a:p>
        </p:txBody>
      </p:sp>
    </p:spTree>
    <p:extLst>
      <p:ext uri="{BB962C8B-B14F-4D97-AF65-F5344CB8AC3E}">
        <p14:creationId xmlns:p14="http://schemas.microsoft.com/office/powerpoint/2010/main" val="27800683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23728" y="313034"/>
            <a:ext cx="3856856" cy="1143000"/>
          </a:xfrm>
        </p:spPr>
        <p:txBody>
          <a:bodyPr/>
          <a:lstStyle/>
          <a:p>
            <a:pPr algn="ctr"/>
            <a:r>
              <a:rPr lang="en-GB" dirty="0">
                <a:solidFill>
                  <a:schemeClr val="accent1"/>
                </a:solidFill>
              </a:rPr>
              <a:t>TASG</a:t>
            </a:r>
            <a:br>
              <a:rPr lang="en-GB" dirty="0">
                <a:solidFill>
                  <a:schemeClr val="accent1"/>
                </a:solidFill>
              </a:rPr>
            </a:br>
            <a:r>
              <a:rPr lang="en-GB" dirty="0"/>
              <a:t>TASK </a:t>
            </a:r>
          </a:p>
        </p:txBody>
      </p:sp>
      <p:sp>
        <p:nvSpPr>
          <p:cNvPr id="5" name="Content Placeholder 4"/>
          <p:cNvSpPr>
            <a:spLocks noGrp="1"/>
          </p:cNvSpPr>
          <p:nvPr>
            <p:ph sz="quarter" idx="1"/>
          </p:nvPr>
        </p:nvSpPr>
        <p:spPr>
          <a:xfrm>
            <a:off x="467544" y="1772816"/>
            <a:ext cx="3657600" cy="4572000"/>
          </a:xfrm>
        </p:spPr>
        <p:style>
          <a:lnRef idx="2">
            <a:schemeClr val="accent2"/>
          </a:lnRef>
          <a:fillRef idx="1">
            <a:schemeClr val="lt1"/>
          </a:fillRef>
          <a:effectRef idx="0">
            <a:schemeClr val="accent2"/>
          </a:effectRef>
          <a:fontRef idx="minor">
            <a:schemeClr val="dk1"/>
          </a:fontRef>
        </p:style>
        <p:txBody>
          <a:bodyPr vert="horz" lIns="91440" tIns="45720" rIns="91440" bIns="45720" anchor="t">
            <a:normAutofit/>
          </a:bodyPr>
          <a:lstStyle/>
          <a:p>
            <a:r>
              <a:rPr lang="en-GB" dirty="0" err="1"/>
              <a:t>Edrychwch</a:t>
            </a:r>
            <a:r>
              <a:rPr lang="en-GB" dirty="0"/>
              <a:t> </a:t>
            </a:r>
            <a:r>
              <a:rPr lang="en-GB" dirty="0" err="1"/>
              <a:t>ar</a:t>
            </a:r>
            <a:r>
              <a:rPr lang="en-GB" dirty="0"/>
              <a:t> </a:t>
            </a:r>
            <a:r>
              <a:rPr lang="en-GB" dirty="0" err="1"/>
              <a:t>Gatalog</a:t>
            </a:r>
            <a:r>
              <a:rPr lang="en-GB" dirty="0"/>
              <a:t> y </a:t>
            </a:r>
            <a:r>
              <a:rPr lang="en-GB" dirty="0" err="1"/>
              <a:t>Llyfrgell</a:t>
            </a:r>
            <a:r>
              <a:rPr lang="en-GB" dirty="0"/>
              <a:t> a </a:t>
            </a:r>
            <a:r>
              <a:rPr lang="en-GB" dirty="0" err="1"/>
              <a:t>dewch</a:t>
            </a:r>
            <a:r>
              <a:rPr lang="en-GB" dirty="0"/>
              <a:t> o </a:t>
            </a:r>
            <a:r>
              <a:rPr lang="en-GB" dirty="0" err="1"/>
              <a:t>hyd</a:t>
            </a:r>
            <a:r>
              <a:rPr lang="en-GB" dirty="0"/>
              <a:t> </a:t>
            </a:r>
            <a:r>
              <a:rPr lang="en-GB" dirty="0" err="1"/>
              <a:t>erthygl</a:t>
            </a:r>
            <a:r>
              <a:rPr lang="en-GB" dirty="0"/>
              <a:t> e-</a:t>
            </a:r>
            <a:r>
              <a:rPr lang="en-GB" dirty="0" err="1"/>
              <a:t>gyfnodolyn</a:t>
            </a:r>
            <a:r>
              <a:rPr lang="en-GB" dirty="0"/>
              <a:t>.</a:t>
            </a:r>
          </a:p>
          <a:p>
            <a:r>
              <a:rPr lang="en-GB" dirty="0" err="1"/>
              <a:t>Ysgrifennwch</a:t>
            </a:r>
            <a:r>
              <a:rPr lang="en-GB" dirty="0"/>
              <a:t> </a:t>
            </a:r>
            <a:r>
              <a:rPr lang="en-GB" dirty="0" err="1"/>
              <a:t>gyfeirnod</a:t>
            </a:r>
            <a:r>
              <a:rPr lang="en-GB" dirty="0"/>
              <a:t> addas </a:t>
            </a:r>
            <a:r>
              <a:rPr lang="en-GB" dirty="0" err="1"/>
              <a:t>i’r</a:t>
            </a:r>
            <a:r>
              <a:rPr lang="en-GB" dirty="0"/>
              <a:t> </a:t>
            </a:r>
            <a:r>
              <a:rPr lang="en-GB" dirty="0" err="1"/>
              <a:t>erthygl</a:t>
            </a:r>
            <a:r>
              <a:rPr lang="en-GB" dirty="0"/>
              <a:t>. </a:t>
            </a:r>
            <a:endParaRPr lang="en-GB" dirty="0">
              <a:cs typeface="Arial"/>
            </a:endParaRPr>
          </a:p>
          <a:p>
            <a:r>
              <a:rPr lang="en-GB" dirty="0" err="1"/>
              <a:t>Canolbwyntiwch</a:t>
            </a:r>
            <a:r>
              <a:rPr lang="en-GB" dirty="0"/>
              <a:t> </a:t>
            </a:r>
            <a:r>
              <a:rPr lang="en-GB" dirty="0" err="1"/>
              <a:t>ar</a:t>
            </a:r>
            <a:r>
              <a:rPr lang="en-GB" dirty="0"/>
              <a:t> </a:t>
            </a:r>
            <a:r>
              <a:rPr lang="en-GB" dirty="0" err="1"/>
              <a:t>ddefnyddio</a:t>
            </a:r>
            <a:r>
              <a:rPr lang="en-GB" dirty="0"/>
              <a:t> </a:t>
            </a:r>
            <a:r>
              <a:rPr lang="en-GB" dirty="0" err="1"/>
              <a:t>cyfeirnodi</a:t>
            </a:r>
            <a:r>
              <a:rPr lang="en-GB" dirty="0"/>
              <a:t> Harvard </a:t>
            </a:r>
            <a:r>
              <a:rPr lang="en-GB" dirty="0" err="1"/>
              <a:t>yn</a:t>
            </a:r>
            <a:r>
              <a:rPr lang="en-GB" dirty="0"/>
              <a:t> </a:t>
            </a:r>
            <a:r>
              <a:rPr lang="en-GB" dirty="0" err="1"/>
              <a:t>gywir</a:t>
            </a:r>
            <a:r>
              <a:rPr lang="en-GB" dirty="0"/>
              <a:t>. </a:t>
            </a:r>
          </a:p>
          <a:p>
            <a:pPr marL="0" indent="0">
              <a:buNone/>
            </a:pPr>
            <a:endParaRPr lang="en-GB" dirty="0"/>
          </a:p>
        </p:txBody>
      </p:sp>
      <p:sp>
        <p:nvSpPr>
          <p:cNvPr id="6" name="Content Placeholder 5"/>
          <p:cNvSpPr>
            <a:spLocks noGrp="1"/>
          </p:cNvSpPr>
          <p:nvPr>
            <p:ph sz="quarter" idx="2"/>
          </p:nvPr>
        </p:nvSpPr>
        <p:spPr>
          <a:xfrm>
            <a:off x="4355976" y="1772816"/>
            <a:ext cx="3657600" cy="4565104"/>
          </a:xfrm>
        </p:spPr>
        <p:style>
          <a:lnRef idx="2">
            <a:schemeClr val="dk1"/>
          </a:lnRef>
          <a:fillRef idx="1">
            <a:schemeClr val="lt1"/>
          </a:fillRef>
          <a:effectRef idx="0">
            <a:schemeClr val="dk1"/>
          </a:effectRef>
          <a:fontRef idx="minor">
            <a:schemeClr val="dk1"/>
          </a:fontRef>
        </p:style>
        <p:txBody>
          <a:bodyPr vert="horz" lIns="91440" tIns="45720" rIns="91440" bIns="45720" anchor="t">
            <a:normAutofit/>
          </a:bodyPr>
          <a:lstStyle/>
          <a:p>
            <a:r>
              <a:rPr lang="en-GB" dirty="0"/>
              <a:t>Use the LRC catalogue to search and identify an e-journal article. </a:t>
            </a:r>
          </a:p>
          <a:p>
            <a:r>
              <a:rPr lang="en-GB" dirty="0"/>
              <a:t>Write a reference list entry for the article. </a:t>
            </a:r>
            <a:endParaRPr lang="en-GB" dirty="0">
              <a:cs typeface="Arial"/>
            </a:endParaRPr>
          </a:p>
          <a:p>
            <a:r>
              <a:rPr lang="en-GB" dirty="0"/>
              <a:t>Focus on using Harvard referencing accurately!</a:t>
            </a:r>
          </a:p>
          <a:p>
            <a:pPr marL="0" indent="0">
              <a:buNone/>
            </a:pPr>
            <a:endParaRPr lang="en-GB"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5600" y="260646"/>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548286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3600" dirty="0" err="1">
                <a:solidFill>
                  <a:schemeClr val="accent1"/>
                </a:solidFill>
              </a:rPr>
              <a:t>Gwefannau</a:t>
            </a:r>
            <a:r>
              <a:rPr lang="en-GB" sz="3600" dirty="0">
                <a:solidFill>
                  <a:schemeClr val="accent1"/>
                </a:solidFill>
              </a:rPr>
              <a:t> </a:t>
            </a:r>
            <a:br>
              <a:rPr lang="en-GB" sz="3600" dirty="0">
                <a:solidFill>
                  <a:schemeClr val="accent1"/>
                </a:solidFill>
              </a:rPr>
            </a:br>
            <a:r>
              <a:rPr lang="en-GB" sz="3600" dirty="0"/>
              <a:t>Websites</a:t>
            </a:r>
          </a:p>
        </p:txBody>
      </p:sp>
      <p:sp>
        <p:nvSpPr>
          <p:cNvPr id="5" name="Content Placeholder 4"/>
          <p:cNvSpPr>
            <a:spLocks noGrp="1"/>
          </p:cNvSpPr>
          <p:nvPr>
            <p:ph sz="half" idx="1"/>
          </p:nvPr>
        </p:nvSpPr>
        <p:spPr>
          <a:xfrm>
            <a:off x="467544" y="1536658"/>
            <a:ext cx="3657600" cy="3556992"/>
          </a:xfrm>
        </p:spPr>
        <p:style>
          <a:lnRef idx="2">
            <a:schemeClr val="accent2"/>
          </a:lnRef>
          <a:fillRef idx="1">
            <a:schemeClr val="lt1"/>
          </a:fillRef>
          <a:effectRef idx="0">
            <a:schemeClr val="accent2"/>
          </a:effectRef>
          <a:fontRef idx="minor">
            <a:schemeClr val="dk1"/>
          </a:fontRef>
        </p:style>
        <p:txBody>
          <a:bodyPr vert="horz" lIns="91440" tIns="45720" rIns="91440" bIns="45720" anchor="t">
            <a:normAutofit fontScale="92500" lnSpcReduction="10000"/>
          </a:bodyPr>
          <a:lstStyle/>
          <a:p>
            <a:r>
              <a:rPr lang="en-GB" dirty="0" err="1">
                <a:latin typeface="Arial"/>
                <a:cs typeface="Arial"/>
              </a:rPr>
              <a:t>Defnyddiwch</a:t>
            </a:r>
            <a:r>
              <a:rPr lang="en-GB" dirty="0">
                <a:latin typeface="Arial"/>
                <a:cs typeface="Arial"/>
              </a:rPr>
              <a:t> </a:t>
            </a:r>
            <a:r>
              <a:rPr lang="en-GB" dirty="0" err="1">
                <a:latin typeface="Arial"/>
                <a:cs typeface="Arial"/>
              </a:rPr>
              <a:t>wefannau</a:t>
            </a:r>
            <a:r>
              <a:rPr lang="en-GB" dirty="0">
                <a:latin typeface="Arial"/>
                <a:cs typeface="Arial"/>
              </a:rPr>
              <a:t> .ac / .gov / .org</a:t>
            </a:r>
          </a:p>
          <a:p>
            <a:r>
              <a:rPr lang="en-GB" dirty="0" err="1">
                <a:latin typeface="Arial" panose="020B0604020202020204" pitchFamily="34" charset="0"/>
                <a:cs typeface="Arial" panose="020B0604020202020204" pitchFamily="34" charset="0"/>
              </a:rPr>
              <a:t>Peidiwch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defnyddio</a:t>
            </a:r>
            <a:r>
              <a:rPr lang="en-GB" dirty="0">
                <a:latin typeface="Arial" panose="020B0604020202020204" pitchFamily="34" charset="0"/>
                <a:cs typeface="Arial" panose="020B0604020202020204" pitchFamily="34" charset="0"/>
              </a:rPr>
              <a:t> Wikipedia</a:t>
            </a:r>
          </a:p>
          <a:p>
            <a:r>
              <a:rPr lang="en-GB" err="1">
                <a:latin typeface="Arial"/>
                <a:cs typeface="Arial"/>
              </a:rPr>
              <a:t>Peidiwch</a:t>
            </a:r>
            <a:r>
              <a:rPr lang="en-GB" dirty="0">
                <a:latin typeface="Arial"/>
                <a:cs typeface="Arial"/>
              </a:rPr>
              <a:t> </a:t>
            </a:r>
            <a:r>
              <a:rPr lang="en-GB" err="1">
                <a:latin typeface="Arial"/>
                <a:cs typeface="Arial"/>
              </a:rPr>
              <a:t>defnyddio</a:t>
            </a:r>
            <a:r>
              <a:rPr lang="en-GB" dirty="0">
                <a:latin typeface="Arial"/>
                <a:cs typeface="Arial"/>
              </a:rPr>
              <a:t> </a:t>
            </a:r>
            <a:r>
              <a:rPr lang="en-GB" err="1">
                <a:latin typeface="Arial"/>
                <a:cs typeface="Arial"/>
              </a:rPr>
              <a:t>gwefannau</a:t>
            </a:r>
            <a:r>
              <a:rPr lang="en-GB" dirty="0">
                <a:latin typeface="Arial"/>
                <a:cs typeface="Arial"/>
              </a:rPr>
              <a:t> </a:t>
            </a:r>
            <a:r>
              <a:rPr lang="en-GB" err="1">
                <a:latin typeface="Arial"/>
                <a:cs typeface="Arial"/>
              </a:rPr>
              <a:t>yn</a:t>
            </a:r>
            <a:r>
              <a:rPr lang="en-GB" dirty="0">
                <a:latin typeface="Arial"/>
                <a:cs typeface="Arial"/>
              </a:rPr>
              <a:t> </a:t>
            </a:r>
            <a:r>
              <a:rPr lang="en-GB" err="1">
                <a:latin typeface="Arial"/>
                <a:cs typeface="Arial"/>
              </a:rPr>
              <a:t>unig</a:t>
            </a:r>
            <a:r>
              <a:rPr lang="en-GB" dirty="0">
                <a:latin typeface="Arial"/>
                <a:cs typeface="Arial"/>
              </a:rPr>
              <a:t> </a:t>
            </a:r>
            <a:r>
              <a:rPr lang="en-GB" err="1">
                <a:latin typeface="Arial"/>
                <a:cs typeface="Arial"/>
              </a:rPr>
              <a:t>ar</a:t>
            </a:r>
            <a:r>
              <a:rPr lang="en-GB" dirty="0">
                <a:latin typeface="Arial"/>
                <a:cs typeface="Arial"/>
              </a:rPr>
              <a:t> </a:t>
            </a:r>
            <a:r>
              <a:rPr lang="en-GB" err="1">
                <a:latin typeface="Arial"/>
                <a:cs typeface="Arial"/>
              </a:rPr>
              <a:t>gyfer</a:t>
            </a:r>
            <a:r>
              <a:rPr lang="en-GB" dirty="0">
                <a:latin typeface="Arial"/>
                <a:cs typeface="Arial"/>
              </a:rPr>
              <a:t> </a:t>
            </a:r>
            <a:r>
              <a:rPr lang="en-GB" err="1">
                <a:latin typeface="Arial"/>
                <a:cs typeface="Arial"/>
              </a:rPr>
              <a:t>eich</a:t>
            </a:r>
            <a:r>
              <a:rPr lang="en-GB" dirty="0">
                <a:latin typeface="Arial"/>
                <a:cs typeface="Arial"/>
              </a:rPr>
              <a:t> </a:t>
            </a:r>
            <a:r>
              <a:rPr lang="en-GB" err="1">
                <a:latin typeface="Arial"/>
                <a:cs typeface="Arial"/>
              </a:rPr>
              <a:t>darllen</a:t>
            </a:r>
            <a:r>
              <a:rPr lang="en-GB" dirty="0">
                <a:latin typeface="Arial"/>
                <a:cs typeface="Arial"/>
              </a:rPr>
              <a:t>/ </a:t>
            </a:r>
            <a:r>
              <a:rPr lang="en-GB" err="1">
                <a:latin typeface="Arial"/>
                <a:cs typeface="Arial"/>
              </a:rPr>
              <a:t>ymchwil</a:t>
            </a:r>
            <a:r>
              <a:rPr lang="en-GB" dirty="0">
                <a:latin typeface="Arial"/>
                <a:cs typeface="Arial"/>
              </a:rPr>
              <a:t>. </a:t>
            </a:r>
            <a:r>
              <a:rPr lang="en-GB" err="1">
                <a:latin typeface="Arial"/>
                <a:cs typeface="Arial"/>
              </a:rPr>
              <a:t>Ceir</a:t>
            </a:r>
            <a:r>
              <a:rPr lang="en-GB" dirty="0">
                <a:latin typeface="Arial"/>
                <a:cs typeface="Arial"/>
              </a:rPr>
              <a:t> </a:t>
            </a:r>
            <a:r>
              <a:rPr lang="en-GB" err="1">
                <a:latin typeface="Arial"/>
                <a:cs typeface="Arial"/>
              </a:rPr>
              <a:t>marciau</a:t>
            </a:r>
            <a:r>
              <a:rPr lang="en-GB" dirty="0">
                <a:latin typeface="Arial"/>
                <a:cs typeface="Arial"/>
              </a:rPr>
              <a:t> am </a:t>
            </a:r>
            <a:r>
              <a:rPr lang="en-GB" err="1">
                <a:latin typeface="Arial"/>
                <a:cs typeface="Arial"/>
              </a:rPr>
              <a:t>ddefnydd</a:t>
            </a:r>
            <a:r>
              <a:rPr lang="en-GB" dirty="0">
                <a:latin typeface="Arial"/>
                <a:cs typeface="Arial"/>
              </a:rPr>
              <a:t> </a:t>
            </a:r>
            <a:r>
              <a:rPr lang="en-GB" err="1">
                <a:latin typeface="Arial"/>
                <a:cs typeface="Arial"/>
              </a:rPr>
              <a:t>priodol</a:t>
            </a:r>
            <a:r>
              <a:rPr lang="en-GB" dirty="0">
                <a:latin typeface="Arial"/>
                <a:cs typeface="Arial"/>
              </a:rPr>
              <a:t> o </a:t>
            </a:r>
            <a:r>
              <a:rPr lang="en-GB" err="1">
                <a:latin typeface="Arial"/>
                <a:cs typeface="Arial"/>
              </a:rPr>
              <a:t>ystod</a:t>
            </a:r>
            <a:r>
              <a:rPr lang="en-GB">
                <a:latin typeface="Arial"/>
                <a:cs typeface="Arial"/>
              </a:rPr>
              <a:t> </a:t>
            </a:r>
            <a:r>
              <a:rPr lang="en-GB" err="1">
                <a:latin typeface="Arial"/>
                <a:cs typeface="Arial"/>
              </a:rPr>
              <a:t>eang</a:t>
            </a:r>
            <a:r>
              <a:rPr lang="en-GB">
                <a:latin typeface="Arial"/>
                <a:cs typeface="Arial"/>
              </a:rPr>
              <a:t> o </a:t>
            </a:r>
            <a:r>
              <a:rPr lang="en-GB" err="1">
                <a:latin typeface="Arial"/>
                <a:cs typeface="Arial"/>
              </a:rPr>
              <a:t>ffynonellau</a:t>
            </a:r>
            <a:r>
              <a:rPr lang="en-GB" dirty="0">
                <a:latin typeface="Arial"/>
                <a:cs typeface="Arial"/>
              </a:rPr>
              <a:t>.</a:t>
            </a:r>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4327376" y="3140968"/>
            <a:ext cx="3657600" cy="3319264"/>
          </a:xfrm>
        </p:spPr>
        <p:style>
          <a:lnRef idx="2">
            <a:schemeClr val="dk1"/>
          </a:lnRef>
          <a:fillRef idx="1">
            <a:schemeClr val="lt1"/>
          </a:fillRef>
          <a:effectRef idx="0">
            <a:schemeClr val="dk1"/>
          </a:effectRef>
          <a:fontRef idx="minor">
            <a:schemeClr val="dk1"/>
          </a:fontRef>
        </p:style>
        <p:txBody>
          <a:bodyPr vert="horz" lIns="91440" tIns="45720" rIns="91440" bIns="45720" anchor="t">
            <a:normAutofit fontScale="92500" lnSpcReduction="10000"/>
          </a:bodyPr>
          <a:lstStyle/>
          <a:p>
            <a:r>
              <a:rPr lang="en-GB" dirty="0">
                <a:latin typeface="Arial"/>
                <a:cs typeface="Arial"/>
              </a:rPr>
              <a:t>Use .ac / .gov / .org websites</a:t>
            </a:r>
          </a:p>
          <a:p>
            <a:r>
              <a:rPr lang="en-GB" dirty="0">
                <a:latin typeface="Arial" panose="020B0604020202020204" pitchFamily="34" charset="0"/>
                <a:cs typeface="Arial" panose="020B0604020202020204" pitchFamily="34" charset="0"/>
              </a:rPr>
              <a:t>Do not use Wikipedia</a:t>
            </a:r>
          </a:p>
          <a:p>
            <a:r>
              <a:rPr lang="en-GB" dirty="0">
                <a:latin typeface="Arial"/>
                <a:cs typeface="Arial"/>
              </a:rPr>
              <a:t>Do not use websites only for your reading / research. Marks are awarded for appropriate use of a wide range of sources. </a:t>
            </a:r>
            <a:endParaRPr lang="en-GB" dirty="0">
              <a:latin typeface="Arial" panose="020B0604020202020204" pitchFamily="34" charset="0"/>
              <a:cs typeface="Arial" panose="020B0604020202020204" pitchFamily="34" charset="0"/>
            </a:endParaRPr>
          </a:p>
        </p:txBody>
      </p:sp>
      <p:pic>
        <p:nvPicPr>
          <p:cNvPr id="11266" name="Picture 2" descr="C:\Users\TERRY\AppData\Local\Microsoft\Windows\INetCache\IE\RCMPPI9Y\simple-globe-search[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92080" y="1196752"/>
            <a:ext cx="1520072" cy="1520072"/>
          </a:xfrm>
          <a:prstGeom prst="rect">
            <a:avLst/>
          </a:prstGeom>
          <a:noFill/>
          <a:extLst>
            <a:ext uri="{909E8E84-426E-40DD-AFC4-6F175D3DCCD1}">
              <a14:hiddenFill xmlns:a14="http://schemas.microsoft.com/office/drawing/2010/main">
                <a:solidFill>
                  <a:srgbClr val="FFFFFF"/>
                </a:solidFill>
              </a14:hiddenFill>
            </a:ext>
          </a:extLst>
        </p:spPr>
      </p:pic>
      <p:pic>
        <p:nvPicPr>
          <p:cNvPr id="11267" name="Picture 3" descr="C:\Users\TERRY\AppData\Local\Microsoft\Windows\INetCache\IE\KWYYDASA\internet[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5118344"/>
            <a:ext cx="1715943" cy="17396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74276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dirty="0" err="1">
                <a:solidFill>
                  <a:schemeClr val="accent1"/>
                </a:solidFill>
              </a:rPr>
              <a:t>Gwefannau</a:t>
            </a:r>
            <a:r>
              <a:rPr lang="en-GB" sz="3200" dirty="0">
                <a:solidFill>
                  <a:schemeClr val="accent1"/>
                </a:solidFill>
              </a:rPr>
              <a:t> </a:t>
            </a:r>
            <a:br>
              <a:rPr lang="en-GB" sz="3200" dirty="0">
                <a:solidFill>
                  <a:schemeClr val="accent1"/>
                </a:solidFill>
              </a:rPr>
            </a:br>
            <a:r>
              <a:rPr lang="en-GB" sz="3200" dirty="0"/>
              <a:t>Websites</a:t>
            </a:r>
            <a:endParaRPr lang="en-GB" dirty="0"/>
          </a:p>
        </p:txBody>
      </p:sp>
      <p:sp>
        <p:nvSpPr>
          <p:cNvPr id="3" name="Content Placeholder 2"/>
          <p:cNvSpPr>
            <a:spLocks noGrp="1"/>
          </p:cNvSpPr>
          <p:nvPr>
            <p:ph sz="half" idx="1"/>
          </p:nvPr>
        </p:nvSpPr>
        <p:spPr>
          <a:xfrm>
            <a:off x="457200" y="1600200"/>
            <a:ext cx="3657600" cy="4925144"/>
          </a:xfrm>
        </p:spPr>
        <p:style>
          <a:lnRef idx="2">
            <a:schemeClr val="accent2"/>
          </a:lnRef>
          <a:fillRef idx="1">
            <a:schemeClr val="lt1"/>
          </a:fillRef>
          <a:effectRef idx="0">
            <a:schemeClr val="accent2"/>
          </a:effectRef>
          <a:fontRef idx="minor">
            <a:schemeClr val="dk1"/>
          </a:fontRef>
        </p:style>
        <p:txBody>
          <a:bodyPr vert="horz" lIns="91440" tIns="45720" rIns="91440" bIns="45720" anchor="t">
            <a:normAutofit fontScale="85000" lnSpcReduction="10000"/>
          </a:bodyPr>
          <a:lstStyle/>
          <a:p>
            <a:pPr>
              <a:lnSpc>
                <a:spcPct val="120000"/>
              </a:lnSpc>
            </a:pPr>
            <a:r>
              <a:rPr lang="en-GB" u="sng" dirty="0">
                <a:latin typeface="Arial"/>
                <a:cs typeface="Arial"/>
              </a:rPr>
              <a:t>Yn y </a:t>
            </a:r>
            <a:r>
              <a:rPr lang="en-GB" u="sng" dirty="0" err="1">
                <a:latin typeface="Arial"/>
                <a:cs typeface="Arial"/>
              </a:rPr>
              <a:t>testun</a:t>
            </a:r>
            <a:endParaRPr lang="en-GB" u="sng" dirty="0">
              <a:latin typeface="Arial"/>
              <a:cs typeface="Arial"/>
            </a:endParaRPr>
          </a:p>
          <a:p>
            <a:pPr marL="0" indent="0">
              <a:lnSpc>
                <a:spcPct val="120000"/>
              </a:lnSpc>
              <a:buNone/>
            </a:pPr>
            <a:r>
              <a:rPr lang="cy-GB" dirty="0">
                <a:latin typeface="Arial" panose="020B0604020202020204" pitchFamily="34" charset="0"/>
                <a:cs typeface="Arial" panose="020B0604020202020204" pitchFamily="34" charset="0"/>
              </a:rPr>
              <a:t>Astudiodd Piaget epistemoleg genetig, sef astudiaeth o ddatblygiad gwybodaeth (Boeree, 2006).</a:t>
            </a:r>
            <a:r>
              <a:rPr lang="en-GB" dirty="0">
                <a:latin typeface="Arial" panose="020B0604020202020204" pitchFamily="34" charset="0"/>
                <a:cs typeface="Arial" panose="020B0604020202020204" pitchFamily="34" charset="0"/>
              </a:rPr>
              <a:t>  </a:t>
            </a:r>
          </a:p>
          <a:p>
            <a:pPr marL="0" indent="0">
              <a:lnSpc>
                <a:spcPct val="120000"/>
              </a:lnSpc>
              <a:buNone/>
            </a:pPr>
            <a:endParaRPr lang="en-GB" dirty="0">
              <a:latin typeface="Arial" panose="020B0604020202020204" pitchFamily="34" charset="0"/>
              <a:cs typeface="Arial" panose="020B0604020202020204" pitchFamily="34" charset="0"/>
            </a:endParaRPr>
          </a:p>
          <a:p>
            <a:pPr>
              <a:lnSpc>
                <a:spcPct val="120000"/>
              </a:lnSpc>
            </a:pPr>
            <a:r>
              <a:rPr lang="en-GB" u="sng" dirty="0">
                <a:latin typeface="Arial"/>
                <a:cs typeface="Arial"/>
              </a:rPr>
              <a:t>Yn y </a:t>
            </a:r>
            <a:r>
              <a:rPr lang="en-GB" u="sng" dirty="0" err="1">
                <a:latin typeface="Arial"/>
                <a:cs typeface="Arial"/>
              </a:rPr>
              <a:t>rhestr</a:t>
            </a:r>
            <a:endParaRPr lang="en-GB" u="sng" dirty="0">
              <a:latin typeface="Arial"/>
              <a:cs typeface="Arial"/>
            </a:endParaRPr>
          </a:p>
          <a:p>
            <a:pPr marL="0" indent="0">
              <a:lnSpc>
                <a:spcPct val="120000"/>
              </a:lnSpc>
              <a:buNone/>
            </a:pPr>
            <a:r>
              <a:rPr lang="cy-GB" dirty="0" err="1">
                <a:latin typeface="Arial"/>
                <a:cs typeface="Arial"/>
              </a:rPr>
              <a:t>Boeree</a:t>
            </a:r>
            <a:r>
              <a:rPr lang="cy-GB" dirty="0">
                <a:latin typeface="Arial"/>
                <a:cs typeface="Arial"/>
              </a:rPr>
              <a:t>, C. G. (2006) </a:t>
            </a:r>
            <a:r>
              <a:rPr lang="cy-GB" i="1" dirty="0" err="1">
                <a:latin typeface="Arial"/>
                <a:cs typeface="Arial"/>
              </a:rPr>
              <a:t>Personality</a:t>
            </a:r>
            <a:r>
              <a:rPr lang="cy-GB" i="1" dirty="0">
                <a:latin typeface="Arial"/>
                <a:cs typeface="Arial"/>
              </a:rPr>
              <a:t> </a:t>
            </a:r>
            <a:r>
              <a:rPr lang="cy-GB" i="1" dirty="0" err="1">
                <a:latin typeface="Arial"/>
                <a:cs typeface="Arial"/>
              </a:rPr>
              <a:t>Theories</a:t>
            </a:r>
            <a:r>
              <a:rPr lang="cy-GB" i="1" dirty="0">
                <a:latin typeface="Arial"/>
                <a:cs typeface="Arial"/>
              </a:rPr>
              <a:t>. Jean </a:t>
            </a:r>
            <a:r>
              <a:rPr lang="cy-GB" i="1" dirty="0" err="1">
                <a:latin typeface="Arial"/>
                <a:cs typeface="Arial"/>
              </a:rPr>
              <a:t>Piaget</a:t>
            </a:r>
            <a:r>
              <a:rPr lang="cy-GB" i="1" dirty="0">
                <a:latin typeface="Arial"/>
                <a:cs typeface="Arial"/>
              </a:rPr>
              <a:t> 1896-1980.</a:t>
            </a:r>
            <a:r>
              <a:rPr lang="cy-GB" dirty="0">
                <a:latin typeface="Arial"/>
                <a:cs typeface="Arial"/>
              </a:rPr>
              <a:t> Ar gael yn </a:t>
            </a:r>
            <a:r>
              <a:rPr lang="cy-GB" u="sng" dirty="0">
                <a:latin typeface="Arial"/>
                <a:cs typeface="Arial"/>
                <a:hlinkClick r:id="rId2"/>
              </a:rPr>
              <a:t>http://webspace.ship.edu/cgboer/piaget.html</a:t>
            </a:r>
            <a:r>
              <a:rPr lang="cy-GB" dirty="0">
                <a:latin typeface="Arial"/>
                <a:cs typeface="Arial"/>
              </a:rPr>
              <a:t> (Darllenwyd: 18 Tachwedd 2022).</a:t>
            </a:r>
            <a:endParaRPr lang="en-GB" dirty="0">
              <a:latin typeface="Arial"/>
              <a:cs typeface="Arial"/>
            </a:endParaRPr>
          </a:p>
          <a:p>
            <a:endParaRPr lang="en-GB" dirty="0"/>
          </a:p>
          <a:p>
            <a:endParaRPr lang="en-GB" dirty="0"/>
          </a:p>
        </p:txBody>
      </p:sp>
      <p:sp>
        <p:nvSpPr>
          <p:cNvPr id="4" name="Content Placeholder 3"/>
          <p:cNvSpPr>
            <a:spLocks noGrp="1"/>
          </p:cNvSpPr>
          <p:nvPr>
            <p:ph sz="half" idx="2"/>
          </p:nvPr>
        </p:nvSpPr>
        <p:spPr>
          <a:xfrm>
            <a:off x="4283968" y="1556792"/>
            <a:ext cx="3816424" cy="4968552"/>
          </a:xfrm>
        </p:spPr>
        <p:style>
          <a:lnRef idx="2">
            <a:schemeClr val="dk1"/>
          </a:lnRef>
          <a:fillRef idx="1">
            <a:schemeClr val="lt1"/>
          </a:fillRef>
          <a:effectRef idx="0">
            <a:schemeClr val="dk1"/>
          </a:effectRef>
          <a:fontRef idx="minor">
            <a:schemeClr val="dk1"/>
          </a:fontRef>
        </p:style>
        <p:txBody>
          <a:bodyPr vert="horz" lIns="91440" tIns="45720" rIns="91440" bIns="45720" anchor="t">
            <a:normAutofit fontScale="85000" lnSpcReduction="10000"/>
          </a:bodyPr>
          <a:lstStyle/>
          <a:p>
            <a:pPr>
              <a:lnSpc>
                <a:spcPct val="120000"/>
              </a:lnSpc>
            </a:pPr>
            <a:r>
              <a:rPr lang="en-GB" u="sng" dirty="0">
                <a:latin typeface="Arial" panose="020B0604020202020204" pitchFamily="34" charset="0"/>
                <a:cs typeface="Arial" panose="020B0604020202020204" pitchFamily="34" charset="0"/>
              </a:rPr>
              <a:t>In text</a:t>
            </a:r>
          </a:p>
          <a:p>
            <a:pPr marL="0" indent="0">
              <a:lnSpc>
                <a:spcPct val="120000"/>
              </a:lnSpc>
              <a:buNone/>
            </a:pPr>
            <a:r>
              <a:rPr lang="en-GB" dirty="0">
                <a:latin typeface="Arial" panose="020B0604020202020204" pitchFamily="34" charset="0"/>
                <a:cs typeface="Arial" panose="020B0604020202020204" pitchFamily="34" charset="0"/>
              </a:rPr>
              <a:t>Piaget studied genetic epistemology, which is the study of the development of knowledge (</a:t>
            </a:r>
            <a:r>
              <a:rPr lang="en-GB" dirty="0" err="1">
                <a:latin typeface="Arial" panose="020B0604020202020204" pitchFamily="34" charset="0"/>
                <a:cs typeface="Arial" panose="020B0604020202020204" pitchFamily="34" charset="0"/>
              </a:rPr>
              <a:t>Boeree</a:t>
            </a:r>
            <a:r>
              <a:rPr lang="en-GB" dirty="0">
                <a:latin typeface="Arial" panose="020B0604020202020204" pitchFamily="34" charset="0"/>
                <a:cs typeface="Arial" panose="020B0604020202020204" pitchFamily="34" charset="0"/>
              </a:rPr>
              <a:t>, 2006).  </a:t>
            </a:r>
          </a:p>
          <a:p>
            <a:pPr marL="0" indent="0">
              <a:lnSpc>
                <a:spcPct val="120000"/>
              </a:lnSpc>
              <a:buNone/>
            </a:pPr>
            <a:endParaRPr lang="en-GB" dirty="0">
              <a:latin typeface="Arial" panose="020B0604020202020204" pitchFamily="34" charset="0"/>
              <a:cs typeface="Arial" panose="020B0604020202020204" pitchFamily="34" charset="0"/>
            </a:endParaRPr>
          </a:p>
          <a:p>
            <a:pPr>
              <a:lnSpc>
                <a:spcPct val="120000"/>
              </a:lnSpc>
            </a:pPr>
            <a:r>
              <a:rPr lang="en-GB" u="sng" dirty="0">
                <a:latin typeface="Arial" panose="020B0604020202020204" pitchFamily="34" charset="0"/>
                <a:cs typeface="Arial" panose="020B0604020202020204" pitchFamily="34" charset="0"/>
              </a:rPr>
              <a:t>In the reference list</a:t>
            </a:r>
          </a:p>
          <a:p>
            <a:pPr marL="0" indent="0">
              <a:lnSpc>
                <a:spcPct val="120000"/>
              </a:lnSpc>
              <a:buNone/>
            </a:pPr>
            <a:r>
              <a:rPr lang="en-GB" dirty="0" err="1">
                <a:latin typeface="Arial"/>
                <a:cs typeface="Arial"/>
              </a:rPr>
              <a:t>Boeree</a:t>
            </a:r>
            <a:r>
              <a:rPr lang="en-GB" dirty="0">
                <a:latin typeface="Arial"/>
                <a:cs typeface="Arial"/>
              </a:rPr>
              <a:t>, C.G. (2006) </a:t>
            </a:r>
            <a:r>
              <a:rPr lang="en-GB" i="1" dirty="0">
                <a:latin typeface="Arial"/>
                <a:cs typeface="Arial"/>
              </a:rPr>
              <a:t>Personality Theories. Jean Piaget 1896-1980</a:t>
            </a:r>
            <a:r>
              <a:rPr lang="en-GB" dirty="0">
                <a:latin typeface="Arial"/>
                <a:cs typeface="Arial"/>
              </a:rPr>
              <a:t>. Available at </a:t>
            </a:r>
            <a:r>
              <a:rPr lang="en-GB" u="sng" dirty="0">
                <a:latin typeface="Arial"/>
                <a:cs typeface="Arial"/>
                <a:hlinkClick r:id="rId2"/>
              </a:rPr>
              <a:t>http://webspace.ship.edu/cgboer/piaget.html</a:t>
            </a:r>
            <a:r>
              <a:rPr lang="en-GB" dirty="0">
                <a:latin typeface="Arial"/>
                <a:cs typeface="Arial"/>
              </a:rPr>
              <a:t>(Accessed: 18 November 2022).</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04289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23728" y="313034"/>
            <a:ext cx="3856856" cy="1143000"/>
          </a:xfrm>
        </p:spPr>
        <p:txBody>
          <a:bodyPr/>
          <a:lstStyle/>
          <a:p>
            <a:pPr algn="ctr"/>
            <a:r>
              <a:rPr lang="en-GB" dirty="0">
                <a:solidFill>
                  <a:schemeClr val="accent1"/>
                </a:solidFill>
              </a:rPr>
              <a:t>TASG</a:t>
            </a:r>
            <a:br>
              <a:rPr lang="en-GB" dirty="0">
                <a:solidFill>
                  <a:schemeClr val="accent1"/>
                </a:solidFill>
              </a:rPr>
            </a:br>
            <a:r>
              <a:rPr lang="en-GB" dirty="0"/>
              <a:t>TASK </a:t>
            </a:r>
          </a:p>
        </p:txBody>
      </p:sp>
      <p:sp>
        <p:nvSpPr>
          <p:cNvPr id="5" name="Content Placeholder 4"/>
          <p:cNvSpPr>
            <a:spLocks noGrp="1"/>
          </p:cNvSpPr>
          <p:nvPr>
            <p:ph sz="quarter" idx="1"/>
          </p:nvPr>
        </p:nvSpPr>
        <p:spPr>
          <a:xfrm>
            <a:off x="467544" y="1772816"/>
            <a:ext cx="3657600" cy="4572000"/>
          </a:xfrm>
        </p:spPr>
        <p:style>
          <a:lnRef idx="2">
            <a:schemeClr val="accent2"/>
          </a:lnRef>
          <a:fillRef idx="1">
            <a:schemeClr val="lt1"/>
          </a:fillRef>
          <a:effectRef idx="0">
            <a:schemeClr val="accent2"/>
          </a:effectRef>
          <a:fontRef idx="minor">
            <a:schemeClr val="dk1"/>
          </a:fontRef>
        </p:style>
        <p:txBody>
          <a:bodyPr>
            <a:normAutofit/>
          </a:bodyPr>
          <a:lstStyle/>
          <a:p>
            <a:r>
              <a:rPr lang="en-GB" dirty="0" err="1"/>
              <a:t>Edrychwch</a:t>
            </a:r>
            <a:r>
              <a:rPr lang="en-GB" dirty="0"/>
              <a:t> </a:t>
            </a:r>
            <a:r>
              <a:rPr lang="en-GB" dirty="0" err="1"/>
              <a:t>ar-lein</a:t>
            </a:r>
            <a:r>
              <a:rPr lang="en-GB" dirty="0"/>
              <a:t> am </a:t>
            </a:r>
            <a:r>
              <a:rPr lang="en-GB" dirty="0" err="1"/>
              <a:t>wefan</a:t>
            </a:r>
            <a:r>
              <a:rPr lang="en-GB" dirty="0"/>
              <a:t> </a:t>
            </a:r>
            <a:r>
              <a:rPr lang="en-GB" dirty="0" err="1"/>
              <a:t>addas</a:t>
            </a:r>
            <a:r>
              <a:rPr lang="en-GB" dirty="0"/>
              <a:t> </a:t>
            </a:r>
            <a:r>
              <a:rPr lang="en-GB" dirty="0" err="1"/>
              <a:t>ar</a:t>
            </a:r>
            <a:r>
              <a:rPr lang="en-GB" dirty="0"/>
              <a:t> </a:t>
            </a:r>
            <a:r>
              <a:rPr lang="en-GB" dirty="0" err="1"/>
              <a:t>gyfer</a:t>
            </a:r>
            <a:r>
              <a:rPr lang="en-GB" dirty="0"/>
              <a:t> </a:t>
            </a:r>
            <a:r>
              <a:rPr lang="en-GB" dirty="0" err="1"/>
              <a:t>ymchwilo</a:t>
            </a:r>
            <a:r>
              <a:rPr lang="en-GB" dirty="0"/>
              <a:t> </a:t>
            </a:r>
            <a:r>
              <a:rPr lang="en-GB" dirty="0" err="1"/>
              <a:t>damcaniaethwyr</a:t>
            </a:r>
            <a:r>
              <a:rPr lang="en-GB" dirty="0"/>
              <a:t> </a:t>
            </a:r>
            <a:r>
              <a:rPr lang="en-GB" dirty="0" err="1"/>
              <a:t>dysgu</a:t>
            </a:r>
            <a:r>
              <a:rPr lang="en-GB" dirty="0"/>
              <a:t>.</a:t>
            </a:r>
          </a:p>
          <a:p>
            <a:r>
              <a:rPr lang="en-GB" dirty="0" err="1"/>
              <a:t>Ysgrifennwch</a:t>
            </a:r>
            <a:r>
              <a:rPr lang="en-GB" dirty="0"/>
              <a:t> </a:t>
            </a:r>
            <a:r>
              <a:rPr lang="en-GB" dirty="0" err="1"/>
              <a:t>gyfeirnod</a:t>
            </a:r>
            <a:r>
              <a:rPr lang="en-GB" dirty="0"/>
              <a:t> </a:t>
            </a:r>
            <a:r>
              <a:rPr lang="en-GB" dirty="0" err="1"/>
              <a:t>addas</a:t>
            </a:r>
            <a:r>
              <a:rPr lang="en-GB" dirty="0"/>
              <a:t>. </a:t>
            </a:r>
          </a:p>
          <a:p>
            <a:r>
              <a:rPr lang="en-GB" dirty="0" err="1"/>
              <a:t>Canolbwyntiwch</a:t>
            </a:r>
            <a:r>
              <a:rPr lang="en-GB" dirty="0"/>
              <a:t> </a:t>
            </a:r>
            <a:r>
              <a:rPr lang="en-GB" dirty="0" err="1"/>
              <a:t>ar</a:t>
            </a:r>
            <a:r>
              <a:rPr lang="en-GB" dirty="0"/>
              <a:t> </a:t>
            </a:r>
            <a:r>
              <a:rPr lang="en-GB" dirty="0" err="1"/>
              <a:t>ddefnyddio</a:t>
            </a:r>
            <a:r>
              <a:rPr lang="en-GB" dirty="0"/>
              <a:t> </a:t>
            </a:r>
            <a:r>
              <a:rPr lang="en-GB" dirty="0" err="1"/>
              <a:t>cyfeirnodi</a:t>
            </a:r>
            <a:r>
              <a:rPr lang="en-GB" dirty="0"/>
              <a:t> Harvard </a:t>
            </a:r>
            <a:r>
              <a:rPr lang="en-GB" dirty="0" err="1"/>
              <a:t>yn</a:t>
            </a:r>
            <a:r>
              <a:rPr lang="en-GB" dirty="0"/>
              <a:t> </a:t>
            </a:r>
            <a:r>
              <a:rPr lang="en-GB" dirty="0" err="1"/>
              <a:t>gywir</a:t>
            </a:r>
            <a:r>
              <a:rPr lang="en-GB" dirty="0"/>
              <a:t>. </a:t>
            </a:r>
          </a:p>
          <a:p>
            <a:pPr marL="0" indent="0">
              <a:buNone/>
            </a:pPr>
            <a:endParaRPr lang="en-GB" dirty="0"/>
          </a:p>
        </p:txBody>
      </p:sp>
      <p:sp>
        <p:nvSpPr>
          <p:cNvPr id="6" name="Content Placeholder 5"/>
          <p:cNvSpPr>
            <a:spLocks noGrp="1"/>
          </p:cNvSpPr>
          <p:nvPr>
            <p:ph sz="quarter" idx="2"/>
          </p:nvPr>
        </p:nvSpPr>
        <p:spPr>
          <a:xfrm>
            <a:off x="4355976" y="1772816"/>
            <a:ext cx="3657600" cy="4565104"/>
          </a:xfrm>
        </p:spPr>
        <p:style>
          <a:lnRef idx="2">
            <a:schemeClr val="dk1"/>
          </a:lnRef>
          <a:fillRef idx="1">
            <a:schemeClr val="lt1"/>
          </a:fillRef>
          <a:effectRef idx="0">
            <a:schemeClr val="dk1"/>
          </a:effectRef>
          <a:fontRef idx="minor">
            <a:schemeClr val="dk1"/>
          </a:fontRef>
        </p:style>
        <p:txBody>
          <a:bodyPr>
            <a:normAutofit/>
          </a:bodyPr>
          <a:lstStyle/>
          <a:p>
            <a:r>
              <a:rPr lang="en-GB" dirty="0"/>
              <a:t>Search online for an appropriate website which you could use to research learning theories. </a:t>
            </a:r>
          </a:p>
          <a:p>
            <a:r>
              <a:rPr lang="en-GB" dirty="0"/>
              <a:t>Write a reference list entry for the website. </a:t>
            </a:r>
          </a:p>
          <a:p>
            <a:r>
              <a:rPr lang="en-GB" dirty="0"/>
              <a:t>Focus on using Harvard referencing accurately!</a:t>
            </a:r>
          </a:p>
          <a:p>
            <a:pPr marL="0" indent="0">
              <a:buNone/>
            </a:pPr>
            <a:endParaRPr lang="en-GB"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00860" y="276423"/>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993983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1560" y="188640"/>
            <a:ext cx="7467600" cy="1143000"/>
          </a:xfrm>
        </p:spPr>
        <p:txBody>
          <a:bodyPr>
            <a:normAutofit fontScale="90000"/>
          </a:bodyPr>
          <a:lstStyle/>
          <a:p>
            <a:pPr algn="ctr"/>
            <a:r>
              <a:rPr lang="en-GB" sz="3600" dirty="0">
                <a:solidFill>
                  <a:schemeClr val="accent1"/>
                </a:solidFill>
              </a:rPr>
              <a:t>Dim </a:t>
            </a:r>
            <a:r>
              <a:rPr lang="en-GB" sz="3600" dirty="0" err="1">
                <a:solidFill>
                  <a:schemeClr val="accent1"/>
                </a:solidFill>
              </a:rPr>
              <a:t>awdur</a:t>
            </a:r>
            <a:r>
              <a:rPr lang="en-GB" sz="3600" dirty="0">
                <a:solidFill>
                  <a:schemeClr val="accent1"/>
                </a:solidFill>
              </a:rPr>
              <a:t> </a:t>
            </a:r>
            <a:r>
              <a:rPr lang="en-GB" sz="3600" dirty="0" err="1">
                <a:solidFill>
                  <a:schemeClr val="accent1"/>
                </a:solidFill>
              </a:rPr>
              <a:t>ar</a:t>
            </a:r>
            <a:r>
              <a:rPr lang="en-GB" sz="3600" dirty="0">
                <a:solidFill>
                  <a:schemeClr val="accent1"/>
                </a:solidFill>
              </a:rPr>
              <a:t> </a:t>
            </a:r>
            <a:r>
              <a:rPr lang="en-GB" sz="3600" dirty="0" err="1">
                <a:solidFill>
                  <a:schemeClr val="accent1"/>
                </a:solidFill>
              </a:rPr>
              <a:t>wefan</a:t>
            </a:r>
            <a:r>
              <a:rPr lang="en-GB" sz="3600" dirty="0">
                <a:solidFill>
                  <a:schemeClr val="accent1"/>
                </a:solidFill>
              </a:rPr>
              <a:t> </a:t>
            </a:r>
            <a:br>
              <a:rPr lang="en-GB" sz="3600" dirty="0">
                <a:solidFill>
                  <a:schemeClr val="accent1"/>
                </a:solidFill>
              </a:rPr>
            </a:br>
            <a:r>
              <a:rPr lang="en-GB" sz="3600" dirty="0"/>
              <a:t> No author on website</a:t>
            </a:r>
          </a:p>
        </p:txBody>
      </p:sp>
      <p:sp>
        <p:nvSpPr>
          <p:cNvPr id="5" name="Content Placeholder 4"/>
          <p:cNvSpPr>
            <a:spLocks noGrp="1"/>
          </p:cNvSpPr>
          <p:nvPr>
            <p:ph sz="half" idx="1"/>
          </p:nvPr>
        </p:nvSpPr>
        <p:spPr>
          <a:xfrm>
            <a:off x="323528" y="1628800"/>
            <a:ext cx="3657600" cy="4896544"/>
          </a:xfrm>
        </p:spPr>
        <p:style>
          <a:lnRef idx="2">
            <a:schemeClr val="accent2"/>
          </a:lnRef>
          <a:fillRef idx="1">
            <a:schemeClr val="lt1"/>
          </a:fillRef>
          <a:effectRef idx="0">
            <a:schemeClr val="accent2"/>
          </a:effectRef>
          <a:fontRef idx="minor">
            <a:schemeClr val="dk1"/>
          </a:fontRef>
        </p:style>
        <p:txBody>
          <a:bodyPr vert="horz" lIns="91440" tIns="45720" rIns="91440" bIns="45720" anchor="t">
            <a:normAutofit fontScale="92500" lnSpcReduction="20000"/>
          </a:bodyPr>
          <a:lstStyle/>
          <a:p>
            <a:pPr>
              <a:lnSpc>
                <a:spcPct val="120000"/>
              </a:lnSpc>
            </a:pPr>
            <a:r>
              <a:rPr lang="en-GB" u="sng" dirty="0">
                <a:latin typeface="Arial"/>
                <a:cs typeface="Arial"/>
              </a:rPr>
              <a:t>Yn y </a:t>
            </a:r>
            <a:r>
              <a:rPr lang="en-GB" u="sng" dirty="0" err="1">
                <a:latin typeface="Arial"/>
                <a:cs typeface="Arial"/>
              </a:rPr>
              <a:t>testun</a:t>
            </a:r>
            <a:endParaRPr lang="en-GB" u="sng" dirty="0">
              <a:latin typeface="Arial"/>
              <a:cs typeface="Arial"/>
            </a:endParaRPr>
          </a:p>
          <a:p>
            <a:pPr marL="0" indent="0">
              <a:lnSpc>
                <a:spcPct val="120000"/>
              </a:lnSpc>
              <a:buNone/>
            </a:pPr>
            <a:r>
              <a:rPr lang="cy-GB" dirty="0">
                <a:latin typeface="Arial" panose="020B0604020202020204" pitchFamily="34" charset="0"/>
                <a:cs typeface="Arial" panose="020B0604020202020204" pitchFamily="34" charset="0"/>
              </a:rPr>
              <a:t>Cysylltwyd tomatos â chynnydd mewn ffrwythlondeb (NHS, 2008).</a:t>
            </a:r>
          </a:p>
          <a:p>
            <a:pPr marL="0" indent="0">
              <a:lnSpc>
                <a:spcPct val="120000"/>
              </a:lnSpc>
              <a:buNone/>
            </a:pPr>
            <a:endParaRPr lang="cy-GB" dirty="0">
              <a:latin typeface="Arial" panose="020B0604020202020204" pitchFamily="34" charset="0"/>
              <a:cs typeface="Arial" panose="020B0604020202020204" pitchFamily="34" charset="0"/>
            </a:endParaRPr>
          </a:p>
          <a:p>
            <a:pPr>
              <a:lnSpc>
                <a:spcPct val="120000"/>
              </a:lnSpc>
            </a:pPr>
            <a:r>
              <a:rPr lang="cy-GB" u="sng" dirty="0">
                <a:latin typeface="Arial" panose="020B0604020202020204" pitchFamily="34" charset="0"/>
                <a:cs typeface="Arial" panose="020B0604020202020204" pitchFamily="34" charset="0"/>
              </a:rPr>
              <a:t>Yn y rhestr</a:t>
            </a:r>
          </a:p>
          <a:p>
            <a:pPr marL="0" indent="0">
              <a:lnSpc>
                <a:spcPct val="120000"/>
              </a:lnSpc>
              <a:buNone/>
            </a:pPr>
            <a:r>
              <a:rPr lang="cy-GB" dirty="0">
                <a:latin typeface="Arial"/>
                <a:cs typeface="Arial"/>
              </a:rPr>
              <a:t>NHS (2008) </a:t>
            </a:r>
            <a:r>
              <a:rPr lang="cy-GB" i="1" dirty="0" err="1">
                <a:latin typeface="Arial"/>
                <a:cs typeface="Arial"/>
              </a:rPr>
              <a:t>Tomatoes</a:t>
            </a:r>
            <a:r>
              <a:rPr lang="cy-GB" i="1" dirty="0">
                <a:latin typeface="Arial"/>
                <a:cs typeface="Arial"/>
              </a:rPr>
              <a:t> </a:t>
            </a:r>
            <a:r>
              <a:rPr lang="cy-GB" i="1" dirty="0" err="1">
                <a:latin typeface="Arial"/>
                <a:cs typeface="Arial"/>
              </a:rPr>
              <a:t>and</a:t>
            </a:r>
            <a:r>
              <a:rPr lang="cy-GB" i="1" dirty="0">
                <a:latin typeface="Arial"/>
                <a:cs typeface="Arial"/>
              </a:rPr>
              <a:t> </a:t>
            </a:r>
            <a:r>
              <a:rPr lang="cy-GB" i="1" dirty="0" err="1">
                <a:latin typeface="Arial"/>
                <a:cs typeface="Arial"/>
              </a:rPr>
              <a:t>Fertility</a:t>
            </a:r>
            <a:r>
              <a:rPr lang="cy-GB" dirty="0">
                <a:latin typeface="Arial"/>
                <a:cs typeface="Arial"/>
              </a:rPr>
              <a:t>. </a:t>
            </a:r>
            <a:r>
              <a:rPr lang="cy-GB" u="sng" dirty="0">
                <a:latin typeface="Arial"/>
                <a:cs typeface="Arial"/>
                <a:hlinkClick r:id="rId3"/>
              </a:rPr>
              <a:t>http://www.nhs.uk/news/2008/11November/Pages/Tomatoesandfertility.aspx</a:t>
            </a:r>
            <a:r>
              <a:rPr lang="cy-GB" dirty="0">
                <a:latin typeface="Arial"/>
                <a:cs typeface="Arial"/>
              </a:rPr>
              <a:t> (Darllenwyd: 18 Tachwedd 2019).</a:t>
            </a:r>
            <a:endParaRPr lang="en-GB" dirty="0">
              <a:latin typeface="Arial"/>
              <a:cs typeface="Arial"/>
            </a:endParaRPr>
          </a:p>
          <a:p>
            <a:pPr>
              <a:lnSpc>
                <a:spcPct val="120000"/>
              </a:lnSpc>
            </a:pPr>
            <a:endParaRPr lang="en-GB" dirty="0">
              <a:latin typeface="Arial" panose="020B0604020202020204" pitchFamily="34" charset="0"/>
              <a:cs typeface="Arial" panose="020B0604020202020204" pitchFamily="34" charset="0"/>
            </a:endParaRPr>
          </a:p>
          <a:p>
            <a:endParaRPr lang="en-GB" dirty="0"/>
          </a:p>
        </p:txBody>
      </p:sp>
      <p:sp>
        <p:nvSpPr>
          <p:cNvPr id="6" name="Content Placeholder 5"/>
          <p:cNvSpPr>
            <a:spLocks noGrp="1"/>
          </p:cNvSpPr>
          <p:nvPr>
            <p:ph sz="half" idx="2"/>
          </p:nvPr>
        </p:nvSpPr>
        <p:spPr>
          <a:xfrm>
            <a:off x="4139952" y="1628800"/>
            <a:ext cx="3888432" cy="4896544"/>
          </a:xfrm>
        </p:spPr>
        <p:style>
          <a:lnRef idx="2">
            <a:schemeClr val="dk1"/>
          </a:lnRef>
          <a:fillRef idx="1">
            <a:schemeClr val="lt1"/>
          </a:fillRef>
          <a:effectRef idx="0">
            <a:schemeClr val="dk1"/>
          </a:effectRef>
          <a:fontRef idx="minor">
            <a:schemeClr val="dk1"/>
          </a:fontRef>
        </p:style>
        <p:txBody>
          <a:bodyPr vert="horz" lIns="91440" tIns="45720" rIns="91440" bIns="45720" anchor="t">
            <a:normAutofit fontScale="92500" lnSpcReduction="20000"/>
          </a:bodyPr>
          <a:lstStyle/>
          <a:p>
            <a:pPr>
              <a:lnSpc>
                <a:spcPct val="110000"/>
              </a:lnSpc>
            </a:pPr>
            <a:r>
              <a:rPr lang="en-GB" u="sng" dirty="0">
                <a:latin typeface="Arial" panose="020B0604020202020204" pitchFamily="34" charset="0"/>
                <a:cs typeface="Arial" panose="020B0604020202020204" pitchFamily="34" charset="0"/>
              </a:rPr>
              <a:t>In text</a:t>
            </a:r>
          </a:p>
          <a:p>
            <a:pPr marL="0" indent="0">
              <a:lnSpc>
                <a:spcPct val="110000"/>
              </a:lnSpc>
              <a:buNone/>
            </a:pPr>
            <a:r>
              <a:rPr lang="en-GB" dirty="0">
                <a:latin typeface="Arial" panose="020B0604020202020204" pitchFamily="34" charset="0"/>
                <a:cs typeface="Arial" panose="020B0604020202020204" pitchFamily="34" charset="0"/>
              </a:rPr>
              <a:t>Tomatoes have been linked to increases in fertility (NHS, 2008).</a:t>
            </a:r>
          </a:p>
          <a:p>
            <a:pPr marL="0" indent="0">
              <a:lnSpc>
                <a:spcPct val="110000"/>
              </a:lnSpc>
              <a:buNone/>
            </a:pPr>
            <a:endParaRPr lang="en-GB" dirty="0">
              <a:latin typeface="Arial" panose="020B0604020202020204" pitchFamily="34" charset="0"/>
              <a:cs typeface="Arial" panose="020B0604020202020204" pitchFamily="34" charset="0"/>
            </a:endParaRPr>
          </a:p>
          <a:p>
            <a:pPr>
              <a:lnSpc>
                <a:spcPct val="110000"/>
              </a:lnSpc>
            </a:pPr>
            <a:r>
              <a:rPr lang="en-GB" u="sng" dirty="0">
                <a:latin typeface="Arial" panose="020B0604020202020204" pitchFamily="34" charset="0"/>
                <a:cs typeface="Arial" panose="020B0604020202020204" pitchFamily="34" charset="0"/>
              </a:rPr>
              <a:t>In the reference list</a:t>
            </a:r>
          </a:p>
          <a:p>
            <a:pPr marL="0" indent="0">
              <a:lnSpc>
                <a:spcPct val="110000"/>
              </a:lnSpc>
              <a:buNone/>
            </a:pPr>
            <a:r>
              <a:rPr lang="en-GB" dirty="0">
                <a:latin typeface="Arial"/>
                <a:cs typeface="Arial"/>
              </a:rPr>
              <a:t>NHS (2008) </a:t>
            </a:r>
            <a:r>
              <a:rPr lang="en-GB" i="1" dirty="0">
                <a:latin typeface="Arial"/>
                <a:cs typeface="Arial"/>
              </a:rPr>
              <a:t>Tomatoes and Fertility</a:t>
            </a:r>
            <a:r>
              <a:rPr lang="en-GB" dirty="0">
                <a:latin typeface="Arial"/>
                <a:cs typeface="Arial"/>
              </a:rPr>
              <a:t>. </a:t>
            </a:r>
            <a:r>
              <a:rPr lang="en-GB" u="sng" dirty="0">
                <a:latin typeface="Arial"/>
                <a:cs typeface="Arial"/>
                <a:hlinkClick r:id="rId3"/>
              </a:rPr>
              <a:t>http://www.nhs.uk/news/2008/11November/Pages/Tomatoesandfertility.aspx</a:t>
            </a:r>
            <a:r>
              <a:rPr lang="en-GB" dirty="0">
                <a:latin typeface="Arial"/>
                <a:cs typeface="Arial"/>
              </a:rPr>
              <a:t> (Accessed: 18 November 2019).</a:t>
            </a:r>
          </a:p>
          <a:p>
            <a:endParaRPr lang="en-GB" dirty="0"/>
          </a:p>
        </p:txBody>
      </p:sp>
    </p:spTree>
    <p:extLst>
      <p:ext uri="{BB962C8B-B14F-4D97-AF65-F5344CB8AC3E}">
        <p14:creationId xmlns:p14="http://schemas.microsoft.com/office/powerpoint/2010/main" val="21914805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err="1">
                <a:solidFill>
                  <a:schemeClr val="accent1"/>
                </a:solidFill>
              </a:rPr>
              <a:t>Cyhoeddiadau’r</a:t>
            </a:r>
            <a:r>
              <a:rPr lang="en-GB" dirty="0">
                <a:solidFill>
                  <a:schemeClr val="accent1"/>
                </a:solidFill>
              </a:rPr>
              <a:t> </a:t>
            </a:r>
            <a:r>
              <a:rPr lang="en-GB" dirty="0" err="1">
                <a:solidFill>
                  <a:schemeClr val="accent1"/>
                </a:solidFill>
              </a:rPr>
              <a:t>Llywodraeth</a:t>
            </a:r>
            <a:br>
              <a:rPr lang="en-GB" dirty="0">
                <a:solidFill>
                  <a:schemeClr val="accent1"/>
                </a:solidFill>
              </a:rPr>
            </a:br>
            <a:r>
              <a:rPr lang="en-GB" dirty="0"/>
              <a:t>Government Publications</a:t>
            </a:r>
          </a:p>
        </p:txBody>
      </p:sp>
      <p:sp>
        <p:nvSpPr>
          <p:cNvPr id="5" name="Content Placeholder 4"/>
          <p:cNvSpPr>
            <a:spLocks noGrp="1"/>
          </p:cNvSpPr>
          <p:nvPr>
            <p:ph sz="half" idx="1"/>
          </p:nvPr>
        </p:nvSpPr>
        <p:spPr>
          <a:xfrm>
            <a:off x="395536" y="1772816"/>
            <a:ext cx="4038600" cy="4824536"/>
          </a:xfrm>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pPr>
              <a:lnSpc>
                <a:spcPct val="120000"/>
              </a:lnSpc>
            </a:pPr>
            <a:r>
              <a:rPr lang="en-GB" u="sng" dirty="0" err="1">
                <a:latin typeface="Arial" panose="020B0604020202020204" pitchFamily="34" charset="0"/>
                <a:cs typeface="Arial" panose="020B0604020202020204" pitchFamily="34" charset="0"/>
              </a:rPr>
              <a:t>Yn</a:t>
            </a:r>
            <a:r>
              <a:rPr lang="en-GB" u="sng" dirty="0">
                <a:latin typeface="Arial" panose="020B0604020202020204" pitchFamily="34" charset="0"/>
                <a:cs typeface="Arial" panose="020B0604020202020204" pitchFamily="34" charset="0"/>
              </a:rPr>
              <a:t> y </a:t>
            </a:r>
            <a:r>
              <a:rPr lang="en-GB" u="sng" dirty="0" err="1">
                <a:latin typeface="Arial" panose="020B0604020202020204" pitchFamily="34" charset="0"/>
                <a:cs typeface="Arial" panose="020B0604020202020204" pitchFamily="34" charset="0"/>
              </a:rPr>
              <a:t>testun</a:t>
            </a:r>
            <a:endParaRPr lang="en-GB" u="sng" dirty="0">
              <a:latin typeface="Arial" panose="020B0604020202020204" pitchFamily="34" charset="0"/>
              <a:cs typeface="Arial" panose="020B0604020202020204" pitchFamily="34" charset="0"/>
            </a:endParaRPr>
          </a:p>
          <a:p>
            <a:pPr marL="0" indent="0">
              <a:lnSpc>
                <a:spcPct val="120000"/>
              </a:lnSpc>
              <a:buNone/>
            </a:pPr>
            <a:r>
              <a:rPr lang="cy-GB" dirty="0">
                <a:latin typeface="Arial" panose="020B0604020202020204" pitchFamily="34" charset="0"/>
                <a:cs typeface="Arial" panose="020B0604020202020204" pitchFamily="34" charset="0"/>
              </a:rPr>
              <a:t>(Adran Plant, Addysg, Dysgu Gydol Oes a Sgiliau, 2008) neu (APADGOS, 2008)...</a:t>
            </a:r>
          </a:p>
          <a:p>
            <a:pPr marL="0" indent="0">
              <a:lnSpc>
                <a:spcPct val="120000"/>
              </a:lnSpc>
              <a:buNone/>
            </a:pPr>
            <a:endParaRPr lang="cy-GB" dirty="0">
              <a:latin typeface="Arial" panose="020B0604020202020204" pitchFamily="34" charset="0"/>
              <a:cs typeface="Arial" panose="020B0604020202020204" pitchFamily="34" charset="0"/>
            </a:endParaRPr>
          </a:p>
          <a:p>
            <a:pPr>
              <a:lnSpc>
                <a:spcPct val="120000"/>
              </a:lnSpc>
            </a:pPr>
            <a:r>
              <a:rPr lang="cy-GB" u="sng" dirty="0">
                <a:latin typeface="Arial" panose="020B0604020202020204" pitchFamily="34" charset="0"/>
                <a:cs typeface="Arial" panose="020B0604020202020204" pitchFamily="34" charset="0"/>
              </a:rPr>
              <a:t>Yn y rhestr</a:t>
            </a:r>
          </a:p>
          <a:p>
            <a:pPr marL="0" indent="0">
              <a:lnSpc>
                <a:spcPct val="120000"/>
              </a:lnSpc>
              <a:buNone/>
            </a:pPr>
            <a:r>
              <a:rPr lang="cy-GB" dirty="0">
                <a:latin typeface="Arial" panose="020B0604020202020204" pitchFamily="34" charset="0"/>
                <a:cs typeface="Arial" panose="020B0604020202020204" pitchFamily="34" charset="0"/>
              </a:rPr>
              <a:t>Cymru: Adran Plant, Addysg, Dysgu Gydol Oes a Sgiliau, (2008) </a:t>
            </a:r>
            <a:r>
              <a:rPr lang="cy-GB" i="1" dirty="0" err="1">
                <a:latin typeface="Arial" panose="020B0604020202020204" pitchFamily="34" charset="0"/>
                <a:cs typeface="Arial" panose="020B0604020202020204" pitchFamily="34" charset="0"/>
              </a:rPr>
              <a:t>Framework</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for</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Children’s</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Learning</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for</a:t>
            </a:r>
            <a:r>
              <a:rPr lang="cy-GB" i="1" dirty="0">
                <a:latin typeface="Arial" panose="020B0604020202020204" pitchFamily="34" charset="0"/>
                <a:cs typeface="Arial" panose="020B0604020202020204" pitchFamily="34" charset="0"/>
              </a:rPr>
              <a:t> 3 to 7-year-olds </a:t>
            </a:r>
            <a:r>
              <a:rPr lang="cy-GB" i="1" dirty="0" err="1">
                <a:latin typeface="Arial" panose="020B0604020202020204" pitchFamily="34" charset="0"/>
                <a:cs typeface="Arial" panose="020B0604020202020204" pitchFamily="34" charset="0"/>
              </a:rPr>
              <a:t>in</a:t>
            </a:r>
            <a:r>
              <a:rPr lang="cy-GB" i="1" dirty="0">
                <a:latin typeface="Arial" panose="020B0604020202020204" pitchFamily="34" charset="0"/>
                <a:cs typeface="Arial" panose="020B0604020202020204" pitchFamily="34" charset="0"/>
              </a:rPr>
              <a:t> Wales</a:t>
            </a:r>
            <a:r>
              <a:rPr lang="cy-GB" dirty="0">
                <a:latin typeface="Arial" panose="020B0604020202020204" pitchFamily="34" charset="0"/>
                <a:cs typeface="Arial" panose="020B0604020202020204" pitchFamily="34" charset="0"/>
              </a:rPr>
              <a:t>.</a:t>
            </a:r>
            <a:r>
              <a:rPr lang="cy-GB" i="1"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Caerdydd: Llywodraeth Cynulliad Cymru.</a:t>
            </a:r>
            <a:endParaRPr lang="en-GB" dirty="0">
              <a:latin typeface="Arial" panose="020B0604020202020204" pitchFamily="34" charset="0"/>
              <a:cs typeface="Arial" panose="020B0604020202020204" pitchFamily="34" charset="0"/>
            </a:endParaRPr>
          </a:p>
          <a:p>
            <a:endParaRPr lang="en-GB" dirty="0"/>
          </a:p>
          <a:p>
            <a:endParaRPr lang="en-GB" dirty="0"/>
          </a:p>
        </p:txBody>
      </p:sp>
      <p:sp>
        <p:nvSpPr>
          <p:cNvPr id="6" name="Content Placeholder 5"/>
          <p:cNvSpPr>
            <a:spLocks noGrp="1"/>
          </p:cNvSpPr>
          <p:nvPr>
            <p:ph sz="half" idx="2"/>
          </p:nvPr>
        </p:nvSpPr>
        <p:spPr>
          <a:xfrm>
            <a:off x="4644008" y="1772816"/>
            <a:ext cx="4038600" cy="4785515"/>
          </a:xfrm>
        </p:spPr>
        <p:style>
          <a:lnRef idx="2">
            <a:schemeClr val="dk1"/>
          </a:lnRef>
          <a:fillRef idx="1">
            <a:schemeClr val="lt1"/>
          </a:fillRef>
          <a:effectRef idx="0">
            <a:schemeClr val="dk1"/>
          </a:effectRef>
          <a:fontRef idx="minor">
            <a:schemeClr val="dk1"/>
          </a:fontRef>
        </p:style>
        <p:txBody>
          <a:bodyPr>
            <a:normAutofit fontScale="85000" lnSpcReduction="10000"/>
          </a:bodyPr>
          <a:lstStyle/>
          <a:p>
            <a:pPr>
              <a:lnSpc>
                <a:spcPct val="120000"/>
              </a:lnSpc>
            </a:pPr>
            <a:r>
              <a:rPr lang="en-GB" u="sng" dirty="0">
                <a:latin typeface="Arial" panose="020B0604020202020204" pitchFamily="34" charset="0"/>
                <a:cs typeface="Arial" panose="020B0604020202020204" pitchFamily="34" charset="0"/>
              </a:rPr>
              <a:t>In text</a:t>
            </a:r>
          </a:p>
          <a:p>
            <a:pPr marL="0" indent="0">
              <a:lnSpc>
                <a:spcPct val="120000"/>
              </a:lnSpc>
              <a:buNone/>
            </a:pPr>
            <a:r>
              <a:rPr lang="en-GB" dirty="0">
                <a:latin typeface="Arial" panose="020B0604020202020204" pitchFamily="34" charset="0"/>
                <a:cs typeface="Arial" panose="020B0604020202020204" pitchFamily="34" charset="0"/>
              </a:rPr>
              <a:t>(Department for Children, Education, Lifelong Learning and Skills, 2008) or (DCELLS, 2008)…</a:t>
            </a:r>
          </a:p>
          <a:p>
            <a:pPr marL="0" indent="0">
              <a:lnSpc>
                <a:spcPct val="120000"/>
              </a:lnSpc>
              <a:buNone/>
            </a:pPr>
            <a:endParaRPr lang="en-GB" dirty="0">
              <a:latin typeface="Arial" panose="020B0604020202020204" pitchFamily="34" charset="0"/>
              <a:cs typeface="Arial" panose="020B0604020202020204" pitchFamily="34" charset="0"/>
            </a:endParaRPr>
          </a:p>
          <a:p>
            <a:pPr>
              <a:lnSpc>
                <a:spcPct val="120000"/>
              </a:lnSpc>
            </a:pPr>
            <a:r>
              <a:rPr lang="en-GB" u="sng" dirty="0">
                <a:latin typeface="Arial" panose="020B0604020202020204" pitchFamily="34" charset="0"/>
                <a:cs typeface="Arial" panose="020B0604020202020204" pitchFamily="34" charset="0"/>
              </a:rPr>
              <a:t>In the reference list</a:t>
            </a:r>
          </a:p>
          <a:p>
            <a:pPr marL="0" indent="0">
              <a:lnSpc>
                <a:spcPct val="120000"/>
              </a:lnSpc>
              <a:buNone/>
            </a:pPr>
            <a:r>
              <a:rPr lang="en-GB" dirty="0">
                <a:latin typeface="Arial" panose="020B0604020202020204" pitchFamily="34" charset="0"/>
                <a:cs typeface="Arial" panose="020B0604020202020204" pitchFamily="34" charset="0"/>
              </a:rPr>
              <a:t>Wales: Department for Children, Education, Lifelong Learning and Skills, (2008) </a:t>
            </a:r>
            <a:r>
              <a:rPr lang="en-GB" i="1" dirty="0">
                <a:latin typeface="Arial" panose="020B0604020202020204" pitchFamily="34" charset="0"/>
                <a:cs typeface="Arial" panose="020B0604020202020204" pitchFamily="34" charset="0"/>
              </a:rPr>
              <a:t>Framework for Children’s Learning for 3 to 7-year-olds in Wales. </a:t>
            </a:r>
            <a:r>
              <a:rPr lang="en-GB" dirty="0">
                <a:latin typeface="Arial" panose="020B0604020202020204" pitchFamily="34" charset="0"/>
                <a:cs typeface="Arial" panose="020B0604020202020204" pitchFamily="34" charset="0"/>
              </a:rPr>
              <a:t>Cardiff: Welsh Assembly Government.</a:t>
            </a:r>
          </a:p>
          <a:p>
            <a:endParaRPr lang="en-GB" dirty="0"/>
          </a:p>
          <a:p>
            <a:endParaRPr lang="en-GB" dirty="0"/>
          </a:p>
          <a:p>
            <a:endParaRPr lang="en-GB" dirty="0"/>
          </a:p>
        </p:txBody>
      </p:sp>
    </p:spTree>
    <p:extLst>
      <p:ext uri="{BB962C8B-B14F-4D97-AF65-F5344CB8AC3E}">
        <p14:creationId xmlns:p14="http://schemas.microsoft.com/office/powerpoint/2010/main" val="35272031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err="1">
                <a:solidFill>
                  <a:schemeClr val="accent1"/>
                </a:solidFill>
              </a:rPr>
              <a:t>Deallusrwydd</a:t>
            </a:r>
            <a:r>
              <a:rPr lang="en-GB" dirty="0">
                <a:solidFill>
                  <a:schemeClr val="accent1"/>
                </a:solidFill>
              </a:rPr>
              <a:t> </a:t>
            </a:r>
            <a:r>
              <a:rPr lang="en-GB" dirty="0" err="1">
                <a:solidFill>
                  <a:schemeClr val="accent1"/>
                </a:solidFill>
              </a:rPr>
              <a:t>Artiffisial</a:t>
            </a:r>
            <a:r>
              <a:rPr lang="en-GB" dirty="0">
                <a:solidFill>
                  <a:schemeClr val="accent1"/>
                </a:solidFill>
              </a:rPr>
              <a:t> </a:t>
            </a:r>
            <a:r>
              <a:rPr lang="en-GB" dirty="0" err="1">
                <a:solidFill>
                  <a:schemeClr val="accent1"/>
                </a:solidFill>
              </a:rPr>
              <a:t>Cynhyrchiol</a:t>
            </a:r>
            <a:br>
              <a:rPr lang="en-GB" dirty="0">
                <a:solidFill>
                  <a:schemeClr val="accent1"/>
                </a:solidFill>
              </a:rPr>
            </a:br>
            <a:r>
              <a:rPr lang="en-GB" dirty="0">
                <a:solidFill>
                  <a:schemeClr val="tx1"/>
                </a:solidFill>
              </a:rPr>
              <a:t>Generative AI </a:t>
            </a:r>
            <a:r>
              <a:rPr lang="en-GB" dirty="0" err="1">
                <a:solidFill>
                  <a:schemeClr val="tx1"/>
                </a:solidFill>
              </a:rPr>
              <a:t>eg</a:t>
            </a:r>
            <a:r>
              <a:rPr lang="en-GB" dirty="0">
                <a:solidFill>
                  <a:schemeClr val="tx1"/>
                </a:solidFill>
              </a:rPr>
              <a:t> ChatGPT</a:t>
            </a:r>
          </a:p>
        </p:txBody>
      </p:sp>
      <p:sp>
        <p:nvSpPr>
          <p:cNvPr id="5" name="Content Placeholder 4"/>
          <p:cNvSpPr>
            <a:spLocks noGrp="1"/>
          </p:cNvSpPr>
          <p:nvPr>
            <p:ph sz="half" idx="1"/>
          </p:nvPr>
        </p:nvSpPr>
        <p:spPr>
          <a:xfrm>
            <a:off x="395536" y="1772816"/>
            <a:ext cx="4038600" cy="4824536"/>
          </a:xfrm>
        </p:spPr>
        <p:style>
          <a:lnRef idx="2">
            <a:schemeClr val="accent2"/>
          </a:lnRef>
          <a:fillRef idx="1">
            <a:schemeClr val="lt1"/>
          </a:fillRef>
          <a:effectRef idx="0">
            <a:schemeClr val="accent2"/>
          </a:effectRef>
          <a:fontRef idx="minor">
            <a:schemeClr val="dk1"/>
          </a:fontRef>
        </p:style>
        <p:txBody>
          <a:bodyPr>
            <a:normAutofit fontScale="62500" lnSpcReduction="20000"/>
          </a:bodyPr>
          <a:lstStyle/>
          <a:p>
            <a:pPr>
              <a:lnSpc>
                <a:spcPct val="120000"/>
              </a:lnSpc>
            </a:pPr>
            <a:r>
              <a:rPr lang="en-GB" u="sng" dirty="0" err="1">
                <a:latin typeface="Arial" panose="020B0604020202020204" pitchFamily="34" charset="0"/>
                <a:cs typeface="Arial" panose="020B0604020202020204" pitchFamily="34" charset="0"/>
              </a:rPr>
              <a:t>Yn</a:t>
            </a:r>
            <a:r>
              <a:rPr lang="en-GB" u="sng" dirty="0">
                <a:latin typeface="Arial" panose="020B0604020202020204" pitchFamily="34" charset="0"/>
                <a:cs typeface="Arial" panose="020B0604020202020204" pitchFamily="34" charset="0"/>
              </a:rPr>
              <a:t> y </a:t>
            </a:r>
            <a:r>
              <a:rPr lang="en-GB" u="sng" dirty="0" err="1">
                <a:latin typeface="Arial" panose="020B0604020202020204" pitchFamily="34" charset="0"/>
                <a:cs typeface="Arial" panose="020B0604020202020204" pitchFamily="34" charset="0"/>
              </a:rPr>
              <a:t>testun</a:t>
            </a:r>
            <a:endParaRPr lang="en-GB" u="sng" dirty="0">
              <a:latin typeface="Arial" panose="020B0604020202020204" pitchFamily="34" charset="0"/>
              <a:cs typeface="Arial" panose="020B0604020202020204" pitchFamily="34" charset="0"/>
            </a:endParaRPr>
          </a:p>
          <a:p>
            <a:pPr marL="0" indent="0">
              <a:lnSpc>
                <a:spcPct val="120000"/>
              </a:lnSpc>
              <a:buNone/>
            </a:pPr>
            <a:r>
              <a:rPr lang="cy-GB" dirty="0">
                <a:latin typeface="Arial" panose="020B0604020202020204" pitchFamily="34" charset="0"/>
                <a:cs typeface="Arial" panose="020B0604020202020204" pitchFamily="34" charset="0"/>
              </a:rPr>
              <a:t>Enw’r offeryn, dyddiad</a:t>
            </a:r>
          </a:p>
          <a:p>
            <a:pPr marL="0" indent="0">
              <a:lnSpc>
                <a:spcPct val="120000"/>
              </a:lnSpc>
              <a:buNone/>
            </a:pPr>
            <a:r>
              <a:rPr lang="cy-GB" dirty="0">
                <a:latin typeface="Arial" panose="020B0604020202020204" pitchFamily="34" charset="0"/>
                <a:cs typeface="Arial" panose="020B0604020202020204" pitchFamily="34" charset="0"/>
              </a:rPr>
              <a:t>Pan holwyd ..?...roedd ymateb </a:t>
            </a:r>
            <a:r>
              <a:rPr lang="cy-GB" dirty="0" err="1">
                <a:latin typeface="Arial" panose="020B0604020202020204" pitchFamily="34" charset="0"/>
                <a:cs typeface="Arial" panose="020B0604020202020204" pitchFamily="34" charset="0"/>
              </a:rPr>
              <a:t>ChatGPT</a:t>
            </a:r>
            <a:r>
              <a:rPr lang="cy-GB" dirty="0">
                <a:latin typeface="Arial" panose="020B0604020202020204" pitchFamily="34" charset="0"/>
                <a:cs typeface="Arial" panose="020B0604020202020204" pitchFamily="34" charset="0"/>
              </a:rPr>
              <a:t> (2023) yn cynnwys ...?... Mae copi o’r ymateb yn Atodiad 1.</a:t>
            </a:r>
          </a:p>
          <a:p>
            <a:pPr marL="0" indent="0">
              <a:lnSpc>
                <a:spcPct val="120000"/>
              </a:lnSpc>
              <a:buNone/>
            </a:pPr>
            <a:endParaRPr lang="cy-GB" dirty="0">
              <a:latin typeface="Arial" panose="020B0604020202020204" pitchFamily="34" charset="0"/>
              <a:cs typeface="Arial" panose="020B0604020202020204" pitchFamily="34" charset="0"/>
            </a:endParaRPr>
          </a:p>
          <a:p>
            <a:pPr>
              <a:lnSpc>
                <a:spcPct val="120000"/>
              </a:lnSpc>
            </a:pPr>
            <a:r>
              <a:rPr lang="cy-GB" u="sng" dirty="0">
                <a:latin typeface="Arial" panose="020B0604020202020204" pitchFamily="34" charset="0"/>
                <a:cs typeface="Arial" panose="020B0604020202020204" pitchFamily="34" charset="0"/>
              </a:rPr>
              <a:t>Yn y rhestr</a:t>
            </a:r>
          </a:p>
          <a:p>
            <a:pPr marL="0" indent="0">
              <a:lnSpc>
                <a:spcPct val="120000"/>
              </a:lnSpc>
              <a:buNone/>
            </a:pPr>
            <a:r>
              <a:rPr lang="en-GB" dirty="0" err="1">
                <a:latin typeface="Arial" panose="020B0604020202020204" pitchFamily="34" charset="0"/>
                <a:cs typeface="Arial" panose="020B0604020202020204" pitchFamily="34" charset="0"/>
              </a:rPr>
              <a:t>Enw’r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offeryn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deallusrwydd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artiffisial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cynhyrchiol</a:t>
            </a:r>
            <a:endParaRPr lang="en-GB" dirty="0">
              <a:latin typeface="Arial" panose="020B0604020202020204" pitchFamily="34" charset="0"/>
              <a:cs typeface="Arial" panose="020B0604020202020204" pitchFamily="34" charset="0"/>
            </a:endParaRPr>
          </a:p>
          <a:p>
            <a:pPr marL="0" indent="0">
              <a:lnSpc>
                <a:spcPct val="120000"/>
              </a:lnSpc>
              <a:buNone/>
            </a:pP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Blwyddyn</a:t>
            </a:r>
            <a:r>
              <a:rPr lang="en-GB" dirty="0">
                <a:latin typeface="Arial" panose="020B0604020202020204" pitchFamily="34" charset="0"/>
                <a:cs typeface="Arial" panose="020B0604020202020204" pitchFamily="34" charset="0"/>
              </a:rPr>
              <a:t>)</a:t>
            </a:r>
          </a:p>
          <a:p>
            <a:pPr marL="0" indent="0">
              <a:lnSpc>
                <a:spcPct val="120000"/>
              </a:lnSpc>
              <a:buNone/>
            </a:pPr>
            <a:r>
              <a:rPr lang="en-GB" dirty="0" err="1">
                <a:latin typeface="Arial" panose="020B0604020202020204" pitchFamily="34" charset="0"/>
                <a:cs typeface="Arial" panose="020B0604020202020204" pitchFamily="34" charset="0"/>
              </a:rPr>
              <a:t>Ymateb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enw’r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offeryn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enw’r</a:t>
            </a:r>
            <a:r>
              <a:rPr lang="en-GB" dirty="0">
                <a:latin typeface="Arial" panose="020B0604020202020204" pitchFamily="34" charset="0"/>
                <a:cs typeface="Arial" panose="020B0604020202020204" pitchFamily="34" charset="0"/>
              </a:rPr>
              <a:t> person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holi</a:t>
            </a:r>
            <a:r>
              <a:rPr lang="en-GB" dirty="0">
                <a:latin typeface="Arial" panose="020B0604020202020204" pitchFamily="34" charset="0"/>
                <a:cs typeface="Arial" panose="020B0604020202020204" pitchFamily="34" charset="0"/>
              </a:rPr>
              <a:t>’</a:t>
            </a:r>
          </a:p>
          <a:p>
            <a:pPr marL="0" indent="0">
              <a:lnSpc>
                <a:spcPct val="120000"/>
              </a:lnSpc>
              <a:buNone/>
            </a:pP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mis </a:t>
            </a:r>
            <a:r>
              <a:rPr lang="en-GB" dirty="0" err="1">
                <a:latin typeface="Arial" panose="020B0604020202020204" pitchFamily="34" charset="0"/>
                <a:cs typeface="Arial" panose="020B0604020202020204" pitchFamily="34" charset="0"/>
              </a:rPr>
              <a:t>cynhyrchu’r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endParaRPr lang="en-GB" dirty="0">
              <a:latin typeface="Arial" panose="020B0604020202020204" pitchFamily="34" charset="0"/>
              <a:cs typeface="Arial" panose="020B0604020202020204" pitchFamily="34" charset="0"/>
            </a:endParaRPr>
          </a:p>
          <a:p>
            <a:pPr marL="0" indent="0">
              <a:lnSpc>
                <a:spcPct val="120000"/>
              </a:lnSpc>
              <a:buNone/>
            </a:pPr>
            <a:r>
              <a:rPr lang="en-GB" dirty="0" err="1">
                <a:latin typeface="Arial" panose="020B0604020202020204" pitchFamily="34" charset="0"/>
                <a:cs typeface="Arial" panose="020B0604020202020204" pitchFamily="34" charset="0"/>
              </a:rPr>
              <a:t>e.e.</a:t>
            </a:r>
            <a:r>
              <a:rPr lang="en-GB" dirty="0">
                <a:latin typeface="Arial" panose="020B0604020202020204" pitchFamily="34" charset="0"/>
                <a:cs typeface="Arial" panose="020B0604020202020204" pitchFamily="34" charset="0"/>
              </a:rPr>
              <a:t> OpenAI ChatGPT (2023) </a:t>
            </a:r>
            <a:r>
              <a:rPr lang="en-GB" dirty="0" err="1">
                <a:latin typeface="Arial" panose="020B0604020202020204" pitchFamily="34" charset="0"/>
                <a:cs typeface="Arial" panose="020B0604020202020204" pitchFamily="34" charset="0"/>
              </a:rPr>
              <a:t>ymateb</a:t>
            </a:r>
            <a:r>
              <a:rPr lang="en-GB" dirty="0">
                <a:latin typeface="Arial" panose="020B0604020202020204" pitchFamily="34" charset="0"/>
                <a:cs typeface="Arial" panose="020B0604020202020204" pitchFamily="34" charset="0"/>
              </a:rPr>
              <a:t> ChatGPT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Tom Jones, </a:t>
            </a:r>
            <a:r>
              <a:rPr lang="en-GB">
                <a:latin typeface="Arial" panose="020B0604020202020204" pitchFamily="34" charset="0"/>
                <a:cs typeface="Arial" panose="020B0604020202020204" pitchFamily="34" charset="0"/>
              </a:rPr>
              <a:t>3 Mawrth</a:t>
            </a:r>
            <a:endParaRPr lang="en-GB" dirty="0">
              <a:latin typeface="Arial" panose="020B0604020202020204" pitchFamily="34" charset="0"/>
              <a:cs typeface="Arial" panose="020B0604020202020204" pitchFamily="34" charset="0"/>
            </a:endParaRPr>
          </a:p>
          <a:p>
            <a:pPr marL="0" indent="0">
              <a:lnSpc>
                <a:spcPct val="120000"/>
              </a:lnSpc>
              <a:buNone/>
            </a:pPr>
            <a:endParaRPr lang="en-GB" dirty="0">
              <a:latin typeface="Arial" panose="020B0604020202020204" pitchFamily="34" charset="0"/>
              <a:cs typeface="Arial" panose="020B0604020202020204" pitchFamily="34" charset="0"/>
            </a:endParaRPr>
          </a:p>
          <a:p>
            <a:pPr marL="0" indent="0">
              <a:lnSpc>
                <a:spcPct val="120000"/>
              </a:lnSpc>
              <a:buNone/>
            </a:pPr>
            <a:endParaRPr lang="en-GB" dirty="0">
              <a:latin typeface="Arial" panose="020B0604020202020204" pitchFamily="34" charset="0"/>
              <a:cs typeface="Arial" panose="020B0604020202020204" pitchFamily="34" charset="0"/>
            </a:endParaRPr>
          </a:p>
          <a:p>
            <a:endParaRPr lang="en-GB" dirty="0"/>
          </a:p>
          <a:p>
            <a:endParaRPr lang="en-GB" dirty="0"/>
          </a:p>
        </p:txBody>
      </p:sp>
      <p:sp>
        <p:nvSpPr>
          <p:cNvPr id="6" name="Content Placeholder 5"/>
          <p:cNvSpPr>
            <a:spLocks noGrp="1"/>
          </p:cNvSpPr>
          <p:nvPr>
            <p:ph sz="half" idx="2"/>
          </p:nvPr>
        </p:nvSpPr>
        <p:spPr>
          <a:xfrm>
            <a:off x="4644008" y="1772816"/>
            <a:ext cx="4038600" cy="4785515"/>
          </a:xfrm>
        </p:spPr>
        <p:style>
          <a:lnRef idx="2">
            <a:schemeClr val="dk1"/>
          </a:lnRef>
          <a:fillRef idx="1">
            <a:schemeClr val="lt1"/>
          </a:fillRef>
          <a:effectRef idx="0">
            <a:schemeClr val="dk1"/>
          </a:effectRef>
          <a:fontRef idx="minor">
            <a:schemeClr val="dk1"/>
          </a:fontRef>
        </p:style>
        <p:txBody>
          <a:bodyPr>
            <a:normAutofit fontScale="62500" lnSpcReduction="20000"/>
          </a:bodyPr>
          <a:lstStyle/>
          <a:p>
            <a:pPr>
              <a:lnSpc>
                <a:spcPct val="120000"/>
              </a:lnSpc>
            </a:pPr>
            <a:r>
              <a:rPr lang="en-GB" u="sng" dirty="0">
                <a:latin typeface="Arial" panose="020B0604020202020204" pitchFamily="34" charset="0"/>
                <a:cs typeface="Arial" panose="020B0604020202020204" pitchFamily="34" charset="0"/>
              </a:rPr>
              <a:t>In text</a:t>
            </a:r>
          </a:p>
          <a:p>
            <a:pPr marL="0" indent="0">
              <a:lnSpc>
                <a:spcPct val="120000"/>
              </a:lnSpc>
              <a:buNone/>
            </a:pPr>
            <a:r>
              <a:rPr lang="en-GB" dirty="0">
                <a:latin typeface="Arial" panose="020B0604020202020204" pitchFamily="34" charset="0"/>
                <a:cs typeface="Arial" panose="020B0604020202020204" pitchFamily="34" charset="0"/>
              </a:rPr>
              <a:t>Name of tool, date</a:t>
            </a:r>
          </a:p>
          <a:p>
            <a:pPr marL="0" indent="0">
              <a:lnSpc>
                <a:spcPct val="120000"/>
              </a:lnSpc>
              <a:buNone/>
            </a:pPr>
            <a:r>
              <a:rPr lang="en-GB" dirty="0">
                <a:latin typeface="Arial" panose="020B0604020202020204" pitchFamily="34" charset="0"/>
                <a:cs typeface="Arial" panose="020B0604020202020204" pitchFamily="34" charset="0"/>
              </a:rPr>
              <a:t>When asked…?..OpenAI’s ChatGPT (2023) response included …?……A copy of this response is in appendix 1.</a:t>
            </a:r>
          </a:p>
          <a:p>
            <a:pPr marL="0" indent="0">
              <a:lnSpc>
                <a:spcPct val="120000"/>
              </a:lnSpc>
              <a:buNone/>
            </a:pPr>
            <a:endParaRPr lang="en-GB" dirty="0">
              <a:latin typeface="Arial" panose="020B0604020202020204" pitchFamily="34" charset="0"/>
              <a:cs typeface="Arial" panose="020B0604020202020204" pitchFamily="34" charset="0"/>
            </a:endParaRPr>
          </a:p>
          <a:p>
            <a:pPr>
              <a:lnSpc>
                <a:spcPct val="120000"/>
              </a:lnSpc>
            </a:pPr>
            <a:r>
              <a:rPr lang="en-GB" u="sng" dirty="0">
                <a:latin typeface="Arial" panose="020B0604020202020204" pitchFamily="34" charset="0"/>
                <a:cs typeface="Arial" panose="020B0604020202020204" pitchFamily="34" charset="0"/>
              </a:rPr>
              <a:t>In the reference list</a:t>
            </a:r>
          </a:p>
          <a:p>
            <a:pPr marL="0" indent="0">
              <a:lnSpc>
                <a:spcPct val="120000"/>
              </a:lnSpc>
              <a:buNone/>
            </a:pPr>
            <a:r>
              <a:rPr lang="en-GB" dirty="0">
                <a:latin typeface="Arial" panose="020B0604020202020204" pitchFamily="34" charset="0"/>
                <a:cs typeface="Arial" panose="020B0604020202020204" pitchFamily="34" charset="0"/>
              </a:rPr>
              <a:t>Name of generative AI authoring tool  </a:t>
            </a:r>
          </a:p>
          <a:p>
            <a:pPr marL="0" indent="0">
              <a:lnSpc>
                <a:spcPct val="120000"/>
              </a:lnSpc>
              <a:buNone/>
            </a:pPr>
            <a:r>
              <a:rPr lang="en-GB" dirty="0">
                <a:latin typeface="Arial" panose="020B0604020202020204" pitchFamily="34" charset="0"/>
                <a:cs typeface="Arial" panose="020B0604020202020204" pitchFamily="34" charset="0"/>
              </a:rPr>
              <a:t>(Year)</a:t>
            </a:r>
          </a:p>
          <a:p>
            <a:pPr marL="0" indent="0">
              <a:lnSpc>
                <a:spcPct val="120000"/>
              </a:lnSpc>
              <a:buNone/>
            </a:pPr>
            <a:r>
              <a:rPr lang="en-GB" dirty="0">
                <a:latin typeface="Arial" panose="020B0604020202020204" pitchFamily="34" charset="0"/>
                <a:cs typeface="Arial" panose="020B0604020202020204" pitchFamily="34" charset="0"/>
              </a:rPr>
              <a:t>‘Name of AI authoring tool’ response to named person entering query</a:t>
            </a:r>
          </a:p>
          <a:p>
            <a:pPr marL="0" indent="0">
              <a:lnSpc>
                <a:spcPct val="120000"/>
              </a:lnSpc>
              <a:buNone/>
            </a:pPr>
            <a:r>
              <a:rPr lang="en-GB" dirty="0">
                <a:latin typeface="Arial" panose="020B0604020202020204" pitchFamily="34" charset="0"/>
                <a:cs typeface="Arial" panose="020B0604020202020204" pitchFamily="34" charset="0"/>
              </a:rPr>
              <a:t>Day, month content was generated</a:t>
            </a:r>
          </a:p>
          <a:p>
            <a:pPr marL="0" indent="0">
              <a:lnSpc>
                <a:spcPct val="120000"/>
              </a:lnSpc>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e.g. OpenAI ChatGPT (2023) ChatGPT response to Tom Jones, 3 March</a:t>
            </a:r>
          </a:p>
          <a:p>
            <a:endParaRPr lang="en-GB" dirty="0"/>
          </a:p>
          <a:p>
            <a:endParaRPr lang="en-GB" dirty="0"/>
          </a:p>
          <a:p>
            <a:endParaRPr lang="en-GB" dirty="0"/>
          </a:p>
        </p:txBody>
      </p:sp>
    </p:spTree>
    <p:extLst>
      <p:ext uri="{BB962C8B-B14F-4D97-AF65-F5344CB8AC3E}">
        <p14:creationId xmlns:p14="http://schemas.microsoft.com/office/powerpoint/2010/main" val="14162772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3"/>
          <p:cNvSpPr txBox="1">
            <a:spLocks/>
          </p:cNvSpPr>
          <p:nvPr/>
        </p:nvSpPr>
        <p:spPr>
          <a:xfrm>
            <a:off x="2130406" y="476672"/>
            <a:ext cx="3856856" cy="1143000"/>
          </a:xfrm>
          <a:prstGeom prst="rect">
            <a:avLst/>
          </a:prstGeom>
        </p:spPr>
        <p:txBody>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pPr algn="ctr"/>
            <a:r>
              <a:rPr lang="en-GB">
                <a:solidFill>
                  <a:schemeClr val="accent1"/>
                </a:solidFill>
              </a:rPr>
              <a:t>TASG</a:t>
            </a:r>
            <a:br>
              <a:rPr lang="en-GB">
                <a:solidFill>
                  <a:schemeClr val="accent1"/>
                </a:solidFill>
              </a:rPr>
            </a:br>
            <a:r>
              <a:rPr lang="en-GB"/>
              <a:t>TASK </a:t>
            </a:r>
            <a:endParaRPr lang="en-GB" dirty="0"/>
          </a:p>
        </p:txBody>
      </p:sp>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00860" y="276423"/>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290" name="Picture 2" descr="C:\Users\TERRY\AppData\Local\Microsoft\Windows\INetCache\IE\RCMPPI9Y\4048627635_1ea64cf383_z[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98904" y="2420888"/>
            <a:ext cx="3519859" cy="37358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719949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sz="4000" dirty="0" err="1">
                <a:solidFill>
                  <a:schemeClr val="accent1"/>
                </a:solidFill>
              </a:rPr>
              <a:t>Rhestrau</a:t>
            </a:r>
            <a:r>
              <a:rPr lang="en-GB" sz="4000" dirty="0">
                <a:solidFill>
                  <a:schemeClr val="accent1"/>
                </a:solidFill>
              </a:rPr>
              <a:t> </a:t>
            </a:r>
            <a:r>
              <a:rPr lang="en-GB" sz="4000" dirty="0" err="1">
                <a:solidFill>
                  <a:schemeClr val="accent1"/>
                </a:solidFill>
              </a:rPr>
              <a:t>Cyfeirnodi</a:t>
            </a:r>
            <a:r>
              <a:rPr lang="en-GB" sz="4000" dirty="0">
                <a:solidFill>
                  <a:schemeClr val="accent1"/>
                </a:solidFill>
              </a:rPr>
              <a:t> </a:t>
            </a:r>
            <a:br>
              <a:rPr lang="en-GB" sz="4000" dirty="0"/>
            </a:br>
            <a:r>
              <a:rPr lang="en-GB" sz="4000" dirty="0"/>
              <a:t> Reference Lists</a:t>
            </a:r>
          </a:p>
        </p:txBody>
      </p:sp>
      <p:sp>
        <p:nvSpPr>
          <p:cNvPr id="5" name="Content Placeholder 4"/>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nhrefn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wyddor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Cyfenw’r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gyntaf</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Cysondeb</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Trefn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Cofio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nodi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Llyfryddiaeth</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deunydd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ddarllenwyd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ddefnyddiwyd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un dull </a:t>
            </a:r>
            <a:r>
              <a:rPr lang="en-GB" dirty="0" err="1">
                <a:latin typeface="Arial" panose="020B0604020202020204" pitchFamily="34" charset="0"/>
                <a:cs typeface="Arial" panose="020B0604020202020204" pitchFamily="34" charset="0"/>
              </a:rPr>
              <a:t>â’r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gyfeirnodi</a:t>
            </a:r>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r>
              <a:rPr lang="en-GB" dirty="0">
                <a:latin typeface="Arial" panose="020B0604020202020204" pitchFamily="34" charset="0"/>
                <a:cs typeface="Arial" panose="020B0604020202020204" pitchFamily="34" charset="0"/>
              </a:rPr>
              <a:t>Alphabetical order</a:t>
            </a:r>
          </a:p>
          <a:p>
            <a:r>
              <a:rPr lang="en-GB" dirty="0">
                <a:latin typeface="Arial" panose="020B0604020202020204" pitchFamily="34" charset="0"/>
                <a:cs typeface="Arial" panose="020B0604020202020204" pitchFamily="34" charset="0"/>
              </a:rPr>
              <a:t>Surname of first author</a:t>
            </a:r>
          </a:p>
          <a:p>
            <a:r>
              <a:rPr lang="en-GB" dirty="0">
                <a:latin typeface="Arial" panose="020B0604020202020204" pitchFamily="34" charset="0"/>
                <a:cs typeface="Arial" panose="020B0604020202020204" pitchFamily="34" charset="0"/>
              </a:rPr>
              <a:t>Consistency</a:t>
            </a:r>
          </a:p>
          <a:p>
            <a:r>
              <a:rPr lang="en-GB" dirty="0">
                <a:latin typeface="Arial" panose="020B0604020202020204" pitchFamily="34" charset="0"/>
                <a:cs typeface="Arial" panose="020B0604020202020204" pitchFamily="34" charset="0"/>
              </a:rPr>
              <a:t>Order</a:t>
            </a:r>
          </a:p>
          <a:p>
            <a:r>
              <a:rPr lang="en-GB" dirty="0">
                <a:latin typeface="Arial" panose="020B0604020202020204" pitchFamily="34" charset="0"/>
                <a:cs typeface="Arial" panose="020B0604020202020204" pitchFamily="34" charset="0"/>
              </a:rPr>
              <a:t>Remember to note each author</a:t>
            </a:r>
          </a:p>
          <a:p>
            <a:r>
              <a:rPr lang="en-GB" dirty="0">
                <a:latin typeface="Arial" panose="020B0604020202020204" pitchFamily="34" charset="0"/>
                <a:cs typeface="Arial" panose="020B0604020202020204" pitchFamily="34" charset="0"/>
              </a:rPr>
              <a:t>Bibliography – material read but not used</a:t>
            </a:r>
          </a:p>
          <a:p>
            <a:r>
              <a:rPr lang="en-GB" dirty="0">
                <a:latin typeface="Arial" panose="020B0604020202020204" pitchFamily="34" charset="0"/>
                <a:cs typeface="Arial" panose="020B0604020202020204" pitchFamily="34" charset="0"/>
              </a:rPr>
              <a:t>Same format as reference list</a:t>
            </a:r>
          </a:p>
        </p:txBody>
      </p:sp>
    </p:spTree>
    <p:extLst>
      <p:ext uri="{BB962C8B-B14F-4D97-AF65-F5344CB8AC3E}">
        <p14:creationId xmlns:p14="http://schemas.microsoft.com/office/powerpoint/2010/main" val="5007060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err="1">
                <a:solidFill>
                  <a:schemeClr val="accent1"/>
                </a:solidFill>
              </a:rPr>
              <a:t>Enghraifft</a:t>
            </a:r>
            <a:r>
              <a:rPr lang="en-GB" dirty="0">
                <a:solidFill>
                  <a:schemeClr val="accent1"/>
                </a:solidFill>
              </a:rPr>
              <a:t> </a:t>
            </a:r>
            <a:br>
              <a:rPr lang="en-GB" dirty="0">
                <a:solidFill>
                  <a:schemeClr val="accent1"/>
                </a:solidFill>
              </a:rPr>
            </a:br>
            <a:r>
              <a:rPr lang="en-GB" dirty="0"/>
              <a:t>Example</a:t>
            </a:r>
            <a:endParaRPr lang="cy-GB" dirty="0"/>
          </a:p>
        </p:txBody>
      </p:sp>
      <p:sp>
        <p:nvSpPr>
          <p:cNvPr id="6" name="Content Placeholder 5"/>
          <p:cNvSpPr>
            <a:spLocks noGrp="1"/>
          </p:cNvSpPr>
          <p:nvPr>
            <p:ph idx="1"/>
          </p:nvPr>
        </p:nvSpPr>
        <p:spPr>
          <a:xfrm>
            <a:off x="551924" y="2282211"/>
            <a:ext cx="7467600" cy="4873752"/>
          </a:xfrm>
        </p:spPr>
        <p:txBody>
          <a:bodyPr vert="horz" lIns="91440" tIns="45720" rIns="91440" bIns="45720" anchor="t">
            <a:normAutofit/>
          </a:bodyPr>
          <a:lstStyle/>
          <a:p>
            <a:r>
              <a:rPr lang="en-GB" dirty="0">
                <a:latin typeface="Arial"/>
                <a:cs typeface="Arial"/>
              </a:rPr>
              <a:t>Griffiths, H. ( 2018) Reflections on a primary school, Carmarthen: Good Books </a:t>
            </a:r>
            <a:endParaRPr lang="en-GB" dirty="0">
              <a:latin typeface="Arial" panose="020B0604020202020204" pitchFamily="34" charset="0"/>
              <a:cs typeface="Arial" panose="020B0604020202020204" pitchFamily="34" charset="0"/>
            </a:endParaRPr>
          </a:p>
          <a:p>
            <a:r>
              <a:rPr lang="en-GB" dirty="0">
                <a:latin typeface="Arial"/>
                <a:cs typeface="Arial"/>
              </a:rPr>
              <a:t>Jones, E. ( 2017) </a:t>
            </a:r>
            <a:r>
              <a:rPr lang="en-GB" dirty="0" err="1">
                <a:latin typeface="Arial"/>
                <a:cs typeface="Arial"/>
              </a:rPr>
              <a:t>Pwysigrwydd</a:t>
            </a:r>
            <a:r>
              <a:rPr lang="en-GB" dirty="0">
                <a:latin typeface="Arial"/>
                <a:cs typeface="Arial"/>
              </a:rPr>
              <a:t> </a:t>
            </a:r>
            <a:r>
              <a:rPr lang="en-GB" dirty="0" err="1">
                <a:latin typeface="Arial"/>
                <a:cs typeface="Arial"/>
              </a:rPr>
              <a:t>adlewyrchu</a:t>
            </a:r>
            <a:r>
              <a:rPr lang="en-GB" dirty="0">
                <a:latin typeface="Arial"/>
                <a:cs typeface="Arial"/>
              </a:rPr>
              <a:t> </a:t>
            </a:r>
            <a:r>
              <a:rPr lang="en-GB" dirty="0" err="1">
                <a:latin typeface="Arial"/>
                <a:cs typeface="Arial"/>
              </a:rPr>
              <a:t>mewn</a:t>
            </a:r>
            <a:r>
              <a:rPr lang="en-GB" dirty="0">
                <a:latin typeface="Arial"/>
                <a:cs typeface="Arial"/>
              </a:rPr>
              <a:t> </a:t>
            </a:r>
            <a:r>
              <a:rPr lang="en-GB" dirty="0" err="1">
                <a:latin typeface="Arial"/>
                <a:cs typeface="Arial"/>
              </a:rPr>
              <a:t>addysg</a:t>
            </a:r>
            <a:r>
              <a:rPr lang="en-GB" dirty="0">
                <a:latin typeface="Arial"/>
                <a:cs typeface="Arial"/>
              </a:rPr>
              <a:t> </a:t>
            </a:r>
            <a:r>
              <a:rPr lang="en-GB" dirty="0" err="1">
                <a:latin typeface="Arial"/>
                <a:cs typeface="Arial"/>
              </a:rPr>
              <a:t>uwch</a:t>
            </a:r>
            <a:r>
              <a:rPr lang="en-GB" dirty="0">
                <a:latin typeface="Arial"/>
                <a:cs typeface="Arial"/>
              </a:rPr>
              <a:t>, </a:t>
            </a:r>
            <a:r>
              <a:rPr lang="en-GB" dirty="0" err="1">
                <a:latin typeface="Arial"/>
                <a:cs typeface="Arial"/>
              </a:rPr>
              <a:t>Caerfyrddin</a:t>
            </a:r>
            <a:r>
              <a:rPr lang="en-GB" dirty="0">
                <a:latin typeface="Arial"/>
                <a:cs typeface="Arial"/>
              </a:rPr>
              <a:t>: </a:t>
            </a:r>
            <a:r>
              <a:rPr lang="en-GB" dirty="0" err="1">
                <a:latin typeface="Arial"/>
                <a:cs typeface="Arial"/>
              </a:rPr>
              <a:t>Llyfrau</a:t>
            </a:r>
            <a:r>
              <a:rPr lang="en-GB" dirty="0">
                <a:latin typeface="Arial"/>
                <a:cs typeface="Arial"/>
              </a:rPr>
              <a:t> </a:t>
            </a:r>
            <a:r>
              <a:rPr lang="en-GB" dirty="0" err="1">
                <a:latin typeface="Arial"/>
                <a:cs typeface="Arial"/>
              </a:rPr>
              <a:t>Diddorol</a:t>
            </a:r>
            <a:endParaRPr lang="en-GB" dirty="0">
              <a:latin typeface="Arial"/>
              <a:cs typeface="Arial"/>
            </a:endParaRPr>
          </a:p>
          <a:p>
            <a:r>
              <a:rPr lang="en-GB" dirty="0">
                <a:latin typeface="Arial"/>
                <a:cs typeface="Arial"/>
              </a:rPr>
              <a:t>Thomas, L. ( 2020) Bilingualism – what next? Carmarthen: Enjoyment Publishing</a:t>
            </a:r>
          </a:p>
          <a:p>
            <a:endParaRPr lang="cy-GB" dirty="0"/>
          </a:p>
        </p:txBody>
      </p:sp>
    </p:spTree>
    <p:extLst>
      <p:ext uri="{BB962C8B-B14F-4D97-AF65-F5344CB8AC3E}">
        <p14:creationId xmlns:p14="http://schemas.microsoft.com/office/powerpoint/2010/main" val="24831098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anchor="b">
            <a:normAutofit/>
          </a:bodyPr>
          <a:lstStyle/>
          <a:p>
            <a:pPr algn="ctr"/>
            <a:r>
              <a:rPr lang="en-GB" dirty="0" err="1">
                <a:solidFill>
                  <a:schemeClr val="accent1"/>
                </a:solidFill>
              </a:rPr>
              <a:t>Rhest</a:t>
            </a:r>
            <a:r>
              <a:rPr lang="en-GB" dirty="0">
                <a:solidFill>
                  <a:schemeClr val="accent1"/>
                </a:solidFill>
              </a:rPr>
              <a:t> </a:t>
            </a:r>
            <a:r>
              <a:rPr lang="en-GB" dirty="0" err="1">
                <a:solidFill>
                  <a:schemeClr val="accent1"/>
                </a:solidFill>
              </a:rPr>
              <a:t>Gyfeirnodau</a:t>
            </a:r>
            <a:r>
              <a:rPr lang="en-GB" dirty="0">
                <a:solidFill>
                  <a:schemeClr val="accent1"/>
                </a:solidFill>
              </a:rPr>
              <a:t> </a:t>
            </a:r>
            <a:br>
              <a:rPr lang="en-GB" dirty="0">
                <a:solidFill>
                  <a:schemeClr val="accent1"/>
                </a:solidFill>
              </a:rPr>
            </a:br>
            <a:r>
              <a:rPr lang="en-GB" dirty="0"/>
              <a:t>Reference List</a:t>
            </a:r>
          </a:p>
        </p:txBody>
      </p:sp>
      <p:sp>
        <p:nvSpPr>
          <p:cNvPr id="3" name="Content Placeholder 2"/>
          <p:cNvSpPr>
            <a:spLocks noGrp="1"/>
          </p:cNvSpPr>
          <p:nvPr>
            <p:ph idx="1"/>
          </p:nvPr>
        </p:nvSpPr>
        <p:spPr/>
        <p:txBody>
          <a:bodyPr>
            <a:normAutofit/>
          </a:bodyPr>
          <a:lstStyle/>
          <a:p>
            <a:pPr marL="0" indent="0">
              <a:buNone/>
            </a:pPr>
            <a:r>
              <a:rPr lang="en-US" sz="2000" dirty="0">
                <a:latin typeface="Arial" panose="020B0604020202020204" pitchFamily="34" charset="0"/>
                <a:cs typeface="Arial" panose="020B0604020202020204" pitchFamily="34" charset="0"/>
              </a:rPr>
              <a:t>School of Social Justice and Inclusion ( 2014) </a:t>
            </a:r>
            <a:r>
              <a:rPr lang="en-US" sz="2000" i="1" dirty="0">
                <a:latin typeface="Arial" panose="020B0604020202020204" pitchFamily="34" charset="0"/>
                <a:cs typeface="Arial" panose="020B0604020202020204" pitchFamily="34" charset="0"/>
              </a:rPr>
              <a:t>Handbook</a:t>
            </a:r>
            <a:r>
              <a:rPr lang="en-GB" sz="2000" i="1"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Reference Guidance. </a:t>
            </a:r>
            <a:r>
              <a:rPr lang="en-US" sz="2000" dirty="0">
                <a:latin typeface="Arial" panose="020B0604020202020204" pitchFamily="34" charset="0"/>
                <a:cs typeface="Arial" panose="020B0604020202020204" pitchFamily="34" charset="0"/>
              </a:rPr>
              <a:t>Carmarthen: University of Wales Trinity Saint David</a:t>
            </a:r>
          </a:p>
          <a:p>
            <a:pPr marL="0" indent="0">
              <a:buNone/>
            </a:pPr>
            <a:endParaRPr lang="en-US" sz="2000" dirty="0">
              <a:latin typeface="Arial" panose="020B0604020202020204" pitchFamily="34" charset="0"/>
              <a:cs typeface="Arial" panose="020B0604020202020204" pitchFamily="34" charset="0"/>
            </a:endParaRPr>
          </a:p>
          <a:p>
            <a:pPr marL="0" indent="0">
              <a:buNone/>
            </a:pPr>
            <a:r>
              <a:rPr lang="en-GB" sz="2000" dirty="0" err="1">
                <a:latin typeface="Arial" panose="020B0604020202020204" pitchFamily="34" charset="0"/>
                <a:cs typeface="Arial" panose="020B0604020202020204" pitchFamily="34" charset="0"/>
              </a:rPr>
              <a:t>Ysgol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Gyfiawnder</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Chynhwysiant</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Cymdeithasol</a:t>
            </a:r>
            <a:r>
              <a:rPr lang="en-GB" sz="2000" dirty="0">
                <a:latin typeface="Arial" panose="020B0604020202020204" pitchFamily="34" charset="0"/>
                <a:cs typeface="Arial" panose="020B0604020202020204" pitchFamily="34" charset="0"/>
              </a:rPr>
              <a:t> (2014) </a:t>
            </a:r>
            <a:r>
              <a:rPr lang="en-US" sz="2000" dirty="0">
                <a:latin typeface="Arial" panose="020B0604020202020204" pitchFamily="34" charset="0"/>
                <a:cs typeface="Arial" panose="020B0604020202020204" pitchFamily="34" charset="0"/>
              </a:rPr>
              <a:t> </a:t>
            </a:r>
            <a:r>
              <a:rPr lang="cy-GB" sz="2000" i="1" dirty="0">
                <a:latin typeface="Arial" panose="020B0604020202020204" pitchFamily="34" charset="0"/>
                <a:cs typeface="Arial" panose="020B0604020202020204" pitchFamily="34" charset="0"/>
              </a:rPr>
              <a:t>Llawlyfr Canllawiau Cyfeirnodi</a:t>
            </a:r>
            <a:r>
              <a:rPr lang="cy-GB" sz="2000" dirty="0">
                <a:latin typeface="Arial" panose="020B0604020202020204" pitchFamily="34" charset="0"/>
                <a:cs typeface="Arial" panose="020B0604020202020204" pitchFamily="34" charset="0"/>
              </a:rPr>
              <a:t>. Caerfyrddin: Prifysgol Cymru Y Drindod Dewi Sant</a:t>
            </a:r>
            <a:endParaRPr lang="en-GB" sz="2000" dirty="0">
              <a:latin typeface="Arial" panose="020B0604020202020204" pitchFamily="34" charset="0"/>
              <a:cs typeface="Arial" panose="020B0604020202020204" pitchFamily="34" charset="0"/>
            </a:endParaRPr>
          </a:p>
          <a:p>
            <a:pPr marL="0" indent="0">
              <a:buNone/>
            </a:pPr>
            <a:endParaRPr lang="en-GB" sz="2000" dirty="0"/>
          </a:p>
        </p:txBody>
      </p:sp>
    </p:spTree>
    <p:extLst>
      <p:ext uri="{BB962C8B-B14F-4D97-AF65-F5344CB8AC3E}">
        <p14:creationId xmlns:p14="http://schemas.microsoft.com/office/powerpoint/2010/main" val="40398258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C692D30F6D5C64CABDFF0BDF08A3501" ma:contentTypeVersion="4" ma:contentTypeDescription="Create a new document." ma:contentTypeScope="" ma:versionID="58d143ecd572438048e7a967b25e11d0">
  <xsd:schema xmlns:xsd="http://www.w3.org/2001/XMLSchema" xmlns:xs="http://www.w3.org/2001/XMLSchema" xmlns:p="http://schemas.microsoft.com/office/2006/metadata/properties" xmlns:ns2="f4770729-68ee-4e1e-a757-d7b8c23c3985" targetNamespace="http://schemas.microsoft.com/office/2006/metadata/properties" ma:root="true" ma:fieldsID="8a555952371e19f00607b880fa716385" ns2:_="">
    <xsd:import namespace="f4770729-68ee-4e1e-a757-d7b8c23c398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770729-68ee-4e1e-a757-d7b8c23c39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A46E5BA-3976-4975-9277-F62514BB5D79}">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461A530-BD98-49D2-8FB5-C424E6BFA85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770729-68ee-4e1e-a757-d7b8c23c398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4C3D054-5BF9-424A-B3C0-2874647F3D5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265</TotalTime>
  <Words>2930</Words>
  <Application>Microsoft Office PowerPoint</Application>
  <PresentationFormat>On-screen Show (4:3)</PresentationFormat>
  <Paragraphs>314</Paragraphs>
  <Slides>45</Slides>
  <Notes>18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45</vt:i4>
      </vt:variant>
    </vt:vector>
  </HeadingPairs>
  <TitlesOfParts>
    <vt:vector size="54" baseType="lpstr">
      <vt:lpstr>Arial</vt:lpstr>
      <vt:lpstr>Calibri</vt:lpstr>
      <vt:lpstr>Courier New</vt:lpstr>
      <vt:lpstr>Lucida Sans Unicode</vt:lpstr>
      <vt:lpstr>Verdana</vt:lpstr>
      <vt:lpstr>Wingdings</vt:lpstr>
      <vt:lpstr>Wingdings 2</vt:lpstr>
      <vt:lpstr>Wingdings 3</vt:lpstr>
      <vt:lpstr>Oriel</vt:lpstr>
      <vt:lpstr>ECES4012/C Sicrhau Sgiliau Astudio Llwyddiannus Securing Successful Study Skills </vt:lpstr>
      <vt:lpstr>Deilliannau Dysgu  Learning Outcomes </vt:lpstr>
      <vt:lpstr>Deilliannau Dysgu  Learning Outcomes </vt:lpstr>
      <vt:lpstr>Deilliannau Dysgu  Learning Outcomes </vt:lpstr>
      <vt:lpstr>Gorolwg Sesiwn   Session Overview</vt:lpstr>
      <vt:lpstr>Cyfeirio at waith awduron eraill Referring to other authors’ works</vt:lpstr>
      <vt:lpstr>Dyfyniadau Uniongyrchol Direct Quotations</vt:lpstr>
      <vt:lpstr>E.g.</vt:lpstr>
      <vt:lpstr>Dywed yr awdur… the author says…</vt:lpstr>
      <vt:lpstr>TASG TASK </vt:lpstr>
      <vt:lpstr>Beth yw Dyfyniad Hir? What is a long Quotation?</vt:lpstr>
      <vt:lpstr>E.g. </vt:lpstr>
      <vt:lpstr>PowerPoint Presentation</vt:lpstr>
      <vt:lpstr>TASG TASK </vt:lpstr>
      <vt:lpstr>Rhestr Gyfeirnodi Reference lists</vt:lpstr>
      <vt:lpstr>Un awdur   One author</vt:lpstr>
      <vt:lpstr>PowerPoint Presentation</vt:lpstr>
      <vt:lpstr>PowerPoint Presentation</vt:lpstr>
      <vt:lpstr>2+ Awduron  2+ Authors</vt:lpstr>
      <vt:lpstr>CYMRWCH DRO… Let’s try…</vt:lpstr>
      <vt:lpstr>PowerPoint Presentation</vt:lpstr>
      <vt:lpstr>Llyfrau â Golygyddion   Books with Editors</vt:lpstr>
      <vt:lpstr>PowerPoint Presentation</vt:lpstr>
      <vt:lpstr>PowerPoint Presentation</vt:lpstr>
      <vt:lpstr>Defnyddio 1 pennod   Using 1 chapter</vt:lpstr>
      <vt:lpstr>PowerPoint Presentation</vt:lpstr>
      <vt:lpstr>Dyfynnu eilaidd   Secondary citation</vt:lpstr>
      <vt:lpstr>PowerPoint Presentation</vt:lpstr>
      <vt:lpstr>PowerPoint Presentation</vt:lpstr>
      <vt:lpstr>E-lyfrau   E-books</vt:lpstr>
      <vt:lpstr>TASG TASK </vt:lpstr>
      <vt:lpstr>Cyfnodolion   Journals</vt:lpstr>
      <vt:lpstr>PowerPoint Presentation</vt:lpstr>
      <vt:lpstr>Cyfnodolion ar-lein   On-line journals</vt:lpstr>
      <vt:lpstr>TASG TASK </vt:lpstr>
      <vt:lpstr>Gwefannau  Websites</vt:lpstr>
      <vt:lpstr>Gwefannau  Websites</vt:lpstr>
      <vt:lpstr>TASG TASK </vt:lpstr>
      <vt:lpstr>Dim awdur ar wefan   No author on website</vt:lpstr>
      <vt:lpstr>Cyhoeddiadau’r Llywodraeth Government Publications</vt:lpstr>
      <vt:lpstr>Deallusrwydd Artiffisial Cynhyrchiol Generative AI eg ChatGPT</vt:lpstr>
      <vt:lpstr>PowerPoint Presentation</vt:lpstr>
      <vt:lpstr>Rhestrau Cyfeirnodi   Reference Lists</vt:lpstr>
      <vt:lpstr>Enghraifft  Example</vt:lpstr>
      <vt:lpstr>Rhest Gyfeirnodau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SJEU4001/C  Skills for Studying Education  Sgiliau ar gyfer Astudio Addysg</dc:title>
  <dc:creator>Sarah Stewart</dc:creator>
  <cp:lastModifiedBy>Helen A Griffiths</cp:lastModifiedBy>
  <cp:revision>90</cp:revision>
  <dcterms:created xsi:type="dcterms:W3CDTF">2016-08-10T08:51:48Z</dcterms:created>
  <dcterms:modified xsi:type="dcterms:W3CDTF">2023-10-05T20:10:26Z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0x0101008C692D30F6D5C64CABDFF0BDF08A3501</vt:lpwstr>
  </property>
</Properties>
</file>