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24" r:id="rId1"/>
  </p:sldMasterIdLst>
  <p:sldIdLst>
    <p:sldId id="256" r:id="rId2"/>
    <p:sldId id="257" r:id="rId3"/>
    <p:sldId id="258" r:id="rId4"/>
    <p:sldId id="260" r:id="rId5"/>
    <p:sldId id="275" r:id="rId6"/>
    <p:sldId id="280" r:id="rId7"/>
    <p:sldId id="281" r:id="rId8"/>
    <p:sldId id="282" r:id="rId9"/>
    <p:sldId id="263" r:id="rId10"/>
    <p:sldId id="264" r:id="rId11"/>
    <p:sldId id="265" r:id="rId12"/>
    <p:sldId id="259" r:id="rId13"/>
    <p:sldId id="266" r:id="rId14"/>
    <p:sldId id="276" r:id="rId15"/>
    <p:sldId id="277" r:id="rId16"/>
    <p:sldId id="278" r:id="rId17"/>
    <p:sldId id="261" r:id="rId18"/>
    <p:sldId id="279" r:id="rId19"/>
    <p:sldId id="262" r:id="rId20"/>
    <p:sldId id="274" r:id="rId2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D7D3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660"/>
  </p:normalViewPr>
  <p:slideViewPr>
    <p:cSldViewPr snapToGrid="0">
      <p:cViewPr varScale="1">
        <p:scale>
          <a:sx n="114" d="100"/>
          <a:sy n="114" d="100"/>
        </p:scale>
        <p:origin x="414" y="11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DE00D7-84E2-4CA8-B759-50EC07FE7BE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4BFE042-D8FB-45DA-8F9C-4A51E8C6E6D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53303A1-9491-48DA-B2DB-D89D80F0BD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3/12/2020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2582DB1-F2EE-4352-9941-C7A979CE58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FCE1A53-BF2B-4BF0-A843-DC9DC9E023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8050317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58FA6E-26C3-4EAF-ADB7-2EE2CE2D8C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354AB8-C161-4A32-AFE6-4B2F5FDCDA6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65553C-6538-4957-9680-D6F10B4D7D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3/12/2020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931518A-E957-4D57-9315-0ABAFA090F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996C9EF-E200-4FF3-9B00-1130F6713D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7581873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C32ED4-16FB-4F1E-905E-FC463510AF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2CD8483-B3BF-4091-91D1-A38BC67798E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1A3593-8105-43FD-A3D0-888F551EA5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3/12/2020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70A5B05-8CBB-43CB-B2B4-91EFB6442D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DD1D8C-E49E-4B82-AAC3-40BE6853CE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8403475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F43FF5-D7EB-42F8-B0E6-0C1E1E8FD5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CFE51A-73BD-4121-BA01-418B0AC56CD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9564BA1-6D6F-4342-9AA0-747C13D02AF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B0FC443-5291-4CE6-ACB5-F959643EF6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3/12/2020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FE49A1D-91F8-4F58-B218-35C0E543D2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DAA1123-7B3D-4F20-9E4B-4688EF80AE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80900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8DD92B-0D2E-4755-B85B-EC33FE56AE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97EE5BC-B1EE-4206-BAFE-72976D42455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64564A1-08A8-4EF4-A563-0730C82CF71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15950B0-3D91-4315-AF2C-982E7EE5983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D73518F-17CC-477D-8925-A4D81C3C74D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33998A5-4370-4BB8-BCF3-382C3DFEAA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3/12/2020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BFD2623-0A4E-4B08-ACC5-DDE2CF9B91E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BF7808A-7748-43D4-80A9-830767AD05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8546639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3C414F-892F-45C8-985B-8341820316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059F99F-A1F5-4DC8-B2D4-31D81E36EB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3/12/2020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D02E283-F480-4F17-9E36-BE4AB658A5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8CE08B0-CCEC-42F5-9DE2-AA5097FE00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0587565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CE1ACAB-662E-490C-BC96-AB1404E04F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3/12/2020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25A9E71-BC05-4E83-A42E-E61D6AB52B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28B5EC6-990E-4BBA-AC99-A44E6AED78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2822961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228B0B-CE72-4405-BB89-05E624B46E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941BAD-A7BC-46D0-9AF2-51562C5A9B3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3FAE81E-33C9-47C0-8BBD-3A710772B40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8332424-C0C9-4E0A-B85A-ACA980F722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3/12/2020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6A0A90B-6CB2-4D55-B225-A3E8A717AC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DCB784F-1445-4022-B81D-F86587C7DC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166557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0D7E05-3FFE-4157-9957-ADEEBD7BBB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1DD24E8-AB7E-4EE8-BF6D-8414114E54E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2AA40D9-7448-4670-B403-C616BDCD202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3EDEFD4-5F6D-4F35-9041-4CF2E890EF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3/12/2020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053A50-25C0-477D-A628-87EADE6901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4186DBB-C114-49BA-9C8A-DBCD70B02F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1737770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79F993-6B86-4689-A9DB-C721973C73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A1DE233-B171-402B-9BE0-20173B294E8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DF11AF3-D8C8-4965-BE38-FF0C16C75E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3/12/2020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53ED518-5A0E-46CA-8B3A-8C14548758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0CED50A-420B-4C1C-84E7-570CB7CB27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4287759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8C93B77-716A-4A7A-8BAF-D26C5130EB4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02608E2-4545-4180-94CC-A44FDED95CB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1A5C80-9D7B-4059-AB3B-A60EB509F2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3/12/2020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18A5E2E-1A55-4EFA-8989-F9BB211E7D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4490A92-32CD-4446-92C2-7DD7FE978C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1362036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0F0D577-0136-4A03-ADAD-5525D3A83D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803425A-52AA-4FB9-9175-55B39E664BB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0E1D38-45B5-4A70-A43B-C1112367B05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smtClean="0"/>
              <a:t>3/12/2020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556A444-69A8-4D09-B1F0-F4CD4973A1E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2F3596D-2F1D-492B-894E-92133F0FB80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762397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25" r:id="rId1"/>
    <p:sldLayoutId id="2147483926" r:id="rId2"/>
    <p:sldLayoutId id="2147483927" r:id="rId3"/>
    <p:sldLayoutId id="2147483928" r:id="rId4"/>
    <p:sldLayoutId id="2147483929" r:id="rId5"/>
    <p:sldLayoutId id="2147483930" r:id="rId6"/>
    <p:sldLayoutId id="2147483931" r:id="rId7"/>
    <p:sldLayoutId id="2147483932" r:id="rId8"/>
    <p:sldLayoutId id="2147483933" r:id="rId9"/>
    <p:sldLayoutId id="2147483934" r:id="rId10"/>
    <p:sldLayoutId id="2147483935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hyperlink" Target="https://www.google.co.uk/url?sa=i&amp;rct=j&amp;q=&amp;esrc=s&amp;source=images&amp;cd=&amp;ved=2ahUKEwj1kdCvzJnnAhXwz4UKHT-mAe8QjRx6BAgBEAQ&amp;url=https%3A%2F%2Fresource.co%2Farticle%2Fundetectable-black-plastic-packaging-be-cut-66-cent-2020&amp;psig=AOvVaw2VtA92dCszGMJvkwyms2hO&amp;ust=1579864590009975" TargetMode="Externa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hyperlink" Target="https://www.google.co.uk/url?sa=i&amp;rct=j&amp;q=&amp;esrc=s&amp;source=images&amp;cd=&amp;ved=2ahUKEwj1kdCvzJnnAhXwz4UKHT-mAe8QjRx6BAgBEAQ&amp;url=https%3A%2F%2Fresource.co%2Farticle%2Fundetectable-black-plastic-packaging-be-cut-66-cent-2020&amp;psig=AOvVaw2VtA92dCszGMJvkwyms2hO&amp;ust=1579864590009975" TargetMode="Externa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6.jpeg"/><Relationship Id="rId4" Type="http://schemas.openxmlformats.org/officeDocument/2006/relationships/hyperlink" Target="https://www.google.co.uk/url?sa=i&amp;rct=j&amp;q=&amp;esrc=s&amp;source=images&amp;cd=&amp;cad=rja&amp;uact=8&amp;ved=2ahUKEwjh8MyfzJnnAhUE1RoKHVAXBOEQjRx6BAgBEAQ&amp;url=https%3A%2F%2Fwww.pembrokeshire.gov.uk%2Fnewsroom%2Fcounty-records-biggest-recycle-rate-increase&amp;psig=AOvVaw3hBXm1xYWAQcdbj9IT4q1-&amp;ust=1579864514019037" TargetMode="Externa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pembrokeshire.gov.uk/kerbside-collection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7" Type="http://schemas.openxmlformats.org/officeDocument/2006/relationships/image" Target="../media/image12.jp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.png"/><Relationship Id="rId5" Type="http://schemas.microsoft.com/office/2007/relationships/hdphoto" Target="../media/hdphoto1.wdp"/><Relationship Id="rId4" Type="http://schemas.openxmlformats.org/officeDocument/2006/relationships/image" Target="../media/image11.pn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9.png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pembrokeshire.gov.uk/kerbside-collection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98B5F2-CC54-4A45-8E1F-43CA8103219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770992" y="758952"/>
            <a:ext cx="5909200" cy="4041648"/>
          </a:xfrm>
        </p:spPr>
        <p:txBody>
          <a:bodyPr>
            <a:normAutofit/>
          </a:bodyPr>
          <a:lstStyle/>
          <a:p>
            <a:r>
              <a:rPr lang="en-GB" dirty="0"/>
              <a:t>Recycle Better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EDF170B-F6BF-4733-B163-58A860874CC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770992" y="4800600"/>
            <a:ext cx="5909200" cy="1691640"/>
          </a:xfrm>
        </p:spPr>
        <p:txBody>
          <a:bodyPr>
            <a:normAutofit/>
          </a:bodyPr>
          <a:lstStyle/>
          <a:p>
            <a:r>
              <a:rPr lang="en-GB" dirty="0"/>
              <a:t>Making a Recycling app for the future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EC196FB6-E187-474B-BFED-ABCFF0B92174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900" r="19821" b="7"/>
          <a:stretch/>
        </p:blipFill>
        <p:spPr>
          <a:xfrm>
            <a:off x="991282" y="1933575"/>
            <a:ext cx="3304622" cy="36398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5447948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48AD9A-B5D7-4ABB-B38A-408AF9B7B185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ED7D31">
              <a:alpha val="73000"/>
            </a:srgbClr>
          </a:solidFill>
          <a:ln>
            <a:noFill/>
          </a:ln>
        </p:spPr>
        <p:txBody>
          <a:bodyPr>
            <a:normAutofit/>
          </a:bodyPr>
          <a:lstStyle/>
          <a:p>
            <a:r>
              <a:rPr lang="en-GB" sz="3200" b="1" dirty="0"/>
              <a:t>Who are we?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6B522E-69FF-4124-AE8C-5244CDEEAB1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6174996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dirty="0"/>
              <a:t>We are “Recycling Better”</a:t>
            </a:r>
          </a:p>
          <a:p>
            <a:pPr marL="0" indent="0">
              <a:buNone/>
            </a:pPr>
            <a:r>
              <a:rPr lang="en-GB" dirty="0"/>
              <a:t>A small start-up with the intent to help various people around the county make sense of the latest recycling schemes. </a:t>
            </a:r>
          </a:p>
          <a:p>
            <a:pPr marL="0" indent="0">
              <a:buNone/>
            </a:pPr>
            <a:r>
              <a:rPr lang="en-GB" dirty="0"/>
              <a:t>Our slogan: “We inform, you recycle!”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1718493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7A2ABB-B313-4F5C-88A0-FE91DE101869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ED7D31">
              <a:alpha val="73000"/>
            </a:srgbClr>
          </a:solidFill>
        </p:spPr>
        <p:txBody>
          <a:bodyPr>
            <a:normAutofit/>
          </a:bodyPr>
          <a:lstStyle/>
          <a:p>
            <a:r>
              <a:rPr lang="en-GB" sz="3200" b="1" dirty="0"/>
              <a:t>What type of business are we?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80FAE2-6DFC-48CC-8B08-BDCA3C7454A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dirty="0"/>
              <a:t>Starting as a partnership, between the four of us. Potential is there for change in business type for both liability and growth.</a:t>
            </a:r>
            <a:endParaRPr lang="en-US" dirty="0"/>
          </a:p>
          <a:p>
            <a:pPr marL="0" indent="0">
              <a:buNone/>
            </a:pPr>
            <a:r>
              <a:rPr lang="en-GB" dirty="0"/>
              <a:t>We are initially bootstrapping the business, as little capital as possible will be going into this.</a:t>
            </a:r>
            <a:endParaRPr lang="en-GB" dirty="0">
              <a:cs typeface="Calibri" panose="020F0502020204030204"/>
            </a:endParaRPr>
          </a:p>
          <a:p>
            <a:pPr marL="0" indent="0">
              <a:buNone/>
            </a:pPr>
            <a:r>
              <a:rPr lang="en-GB" dirty="0"/>
              <a:t>As of now, no consultancy is involved.</a:t>
            </a:r>
            <a:endParaRPr lang="en-GB" dirty="0">
              <a:cs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170846977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A848C5-036F-4A27-B91C-EFA83C8A8456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ED7D31">
              <a:alpha val="73000"/>
            </a:srgbClr>
          </a:solidFill>
        </p:spPr>
        <p:txBody>
          <a:bodyPr>
            <a:normAutofit/>
          </a:bodyPr>
          <a:lstStyle/>
          <a:p>
            <a:r>
              <a:rPr lang="en-GB" sz="3200" b="1" dirty="0"/>
              <a:t>Funding &amp; Money</a:t>
            </a:r>
          </a:p>
        </p:txBody>
      </p:sp>
      <p:pic>
        <p:nvPicPr>
          <p:cNvPr id="4" name="Picture 4" descr="A screenshot of a cell phone&#10;&#10;Description generated with very high confidence">
            <a:extLst>
              <a:ext uri="{FF2B5EF4-FFF2-40B4-BE49-F238E27FC236}">
                <a16:creationId xmlns:a16="http://schemas.microsoft.com/office/drawing/2014/main" id="{10F24092-026C-40DF-872B-4742A6C8FD5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917069" y="3763452"/>
            <a:ext cx="3983539" cy="1840568"/>
          </a:xfr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BD8441D9-DE22-4008-86DB-0D4A46A2E256}"/>
              </a:ext>
            </a:extLst>
          </p:cNvPr>
          <p:cNvSpPr txBox="1"/>
          <p:nvPr/>
        </p:nvSpPr>
        <p:spPr>
          <a:xfrm>
            <a:off x="1260763" y="1771650"/>
            <a:ext cx="2743200" cy="107721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600" dirty="0"/>
              <a:t>Loans and grants can be obtained by many businesses looking to expand.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27EFE2A-1FD5-450A-902E-53AEAEE1BF08}"/>
              </a:ext>
            </a:extLst>
          </p:cNvPr>
          <p:cNvSpPr txBox="1"/>
          <p:nvPr/>
        </p:nvSpPr>
        <p:spPr>
          <a:xfrm>
            <a:off x="4364944" y="1771110"/>
            <a:ext cx="2743200" cy="132343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600" dirty="0"/>
              <a:t>Barclays and Bank of Scotland both have schemes for small businesses to help fund their start-up as well.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96F1200-3CBF-4103-A380-8D558D428E8F}"/>
              </a:ext>
            </a:extLst>
          </p:cNvPr>
          <p:cNvSpPr txBox="1"/>
          <p:nvPr/>
        </p:nvSpPr>
        <p:spPr>
          <a:xfrm>
            <a:off x="7356763" y="1775951"/>
            <a:ext cx="2743200" cy="107721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600" dirty="0"/>
              <a:t>Even the Co-operative bank have £250,000 overdraft limits to help small businesses.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3F26DFB2-7859-4C46-871F-1D1F1BFD04A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38800" y="3174971"/>
            <a:ext cx="5715000" cy="32146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410628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>
            <a:extLst>
              <a:ext uri="{FF2B5EF4-FFF2-40B4-BE49-F238E27FC236}">
                <a16:creationId xmlns:a16="http://schemas.microsoft.com/office/drawing/2014/main" id="{4A208BBA-A775-43EC-A850-6C8C53410AFE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ED7D31">
              <a:alpha val="73000"/>
            </a:srgbClr>
          </a:solidFill>
        </p:spPr>
        <p:txBody>
          <a:bodyPr>
            <a:normAutofit/>
          </a:bodyPr>
          <a:lstStyle/>
          <a:p>
            <a:r>
              <a:rPr lang="en-GB" sz="3200" b="1" dirty="0"/>
              <a:t>Is it the right time?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B8209C7A-0150-41C7-9A49-8953AEE903A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21298" y="2653237"/>
            <a:ext cx="4381500" cy="2809875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871BBB4A-0D1E-47D8-BF5C-657AD09B0559}"/>
              </a:ext>
            </a:extLst>
          </p:cNvPr>
          <p:cNvSpPr txBox="1"/>
          <p:nvPr/>
        </p:nvSpPr>
        <p:spPr>
          <a:xfrm>
            <a:off x="2205606" y="3263318"/>
            <a:ext cx="347304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Even with potential outliers, the numbers show good potential</a:t>
            </a:r>
          </a:p>
        </p:txBody>
      </p:sp>
    </p:spTree>
    <p:extLst>
      <p:ext uri="{BB962C8B-B14F-4D97-AF65-F5344CB8AC3E}">
        <p14:creationId xmlns:p14="http://schemas.microsoft.com/office/powerpoint/2010/main" val="319811737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1C8CCB-A0C2-468D-8A0F-A6BFAAC1E2B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224741"/>
            <a:ext cx="9144000" cy="849050"/>
          </a:xfrm>
        </p:spPr>
        <p:txBody>
          <a:bodyPr>
            <a:normAutofit fontScale="90000"/>
          </a:bodyPr>
          <a:lstStyle/>
          <a:p>
            <a:r>
              <a:rPr lang="en-GB" u="sng" dirty="0"/>
              <a:t>Common Recycling Mistakes 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124C85D7-831D-4769-9921-3A9A0310F4F2}"/>
              </a:ext>
            </a:extLst>
          </p:cNvPr>
          <p:cNvSpPr/>
          <p:nvPr/>
        </p:nvSpPr>
        <p:spPr>
          <a:xfrm>
            <a:off x="10924674" y="0"/>
            <a:ext cx="1267325" cy="1219565"/>
          </a:xfrm>
          <a:prstGeom prst="rect">
            <a:avLst/>
          </a:prstGeom>
          <a:solidFill>
            <a:srgbClr val="7030A0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5" name="Picture 4" descr="Image result for black plastic">
            <a:hlinkClick r:id="rId2" tgtFrame="&quot;_blank&quot;"/>
            <a:extLst>
              <a:ext uri="{FF2B5EF4-FFF2-40B4-BE49-F238E27FC236}">
                <a16:creationId xmlns:a16="http://schemas.microsoft.com/office/drawing/2014/main" id="{AB198886-541A-4AE7-B9D1-2B23A96E3199}"/>
              </a:ext>
            </a:extLst>
          </p:cNvPr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3136" y="1219566"/>
            <a:ext cx="4892843" cy="5413694"/>
          </a:xfrm>
          <a:prstGeom prst="rect">
            <a:avLst/>
          </a:prstGeom>
          <a:noFill/>
          <a:ln>
            <a:noFill/>
          </a:ln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89F7AD6F-DD20-4E24-88AE-F2549ED34CD7}"/>
              </a:ext>
            </a:extLst>
          </p:cNvPr>
          <p:cNvSpPr txBox="1"/>
          <p:nvPr/>
        </p:nvSpPr>
        <p:spPr>
          <a:xfrm>
            <a:off x="5825445" y="1915329"/>
            <a:ext cx="5933419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Common mistakes while recycling:</a:t>
            </a:r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Placing dirty items in recycling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Placing bottles in recycling with tops 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Using more than 3 grey bags every 3 weeks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Items being placed in wrong containers</a:t>
            </a:r>
          </a:p>
          <a:p>
            <a:endParaRPr lang="en-GB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8288CDC-6D07-4FFB-B8A3-BC23ED6B768F}"/>
              </a:ext>
            </a:extLst>
          </p:cNvPr>
          <p:cNvSpPr txBox="1"/>
          <p:nvPr/>
        </p:nvSpPr>
        <p:spPr>
          <a:xfrm>
            <a:off x="5825445" y="4169693"/>
            <a:ext cx="5933419" cy="178510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/>
              <a:t>The following items are commonly recycled incorrectly:</a:t>
            </a:r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Black Plastic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Batteries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Drinking glasses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Plastic film </a:t>
            </a:r>
          </a:p>
        </p:txBody>
      </p:sp>
    </p:spTree>
    <p:extLst>
      <p:ext uri="{BB962C8B-B14F-4D97-AF65-F5344CB8AC3E}">
        <p14:creationId xmlns:p14="http://schemas.microsoft.com/office/powerpoint/2010/main" val="287991768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1C8CCB-A0C2-468D-8A0F-A6BFAAC1E2B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224741"/>
            <a:ext cx="9144000" cy="849050"/>
          </a:xfrm>
        </p:spPr>
        <p:txBody>
          <a:bodyPr>
            <a:normAutofit fontScale="90000"/>
          </a:bodyPr>
          <a:lstStyle/>
          <a:p>
            <a:r>
              <a:rPr lang="en-GB" u="sng" dirty="0"/>
              <a:t>Statistics of Recycling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124C85D7-831D-4769-9921-3A9A0310F4F2}"/>
              </a:ext>
            </a:extLst>
          </p:cNvPr>
          <p:cNvSpPr/>
          <p:nvPr/>
        </p:nvSpPr>
        <p:spPr>
          <a:xfrm>
            <a:off x="10924674" y="0"/>
            <a:ext cx="1267325" cy="1219565"/>
          </a:xfrm>
          <a:prstGeom prst="rect">
            <a:avLst/>
          </a:prstGeom>
          <a:solidFill>
            <a:srgbClr val="7030A0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5" name="Picture 4" descr="Image result for black plastic">
            <a:hlinkClick r:id="rId2" tgtFrame="&quot;_blank&quot;"/>
            <a:extLst>
              <a:ext uri="{FF2B5EF4-FFF2-40B4-BE49-F238E27FC236}">
                <a16:creationId xmlns:a16="http://schemas.microsoft.com/office/drawing/2014/main" id="{AB198886-541A-4AE7-B9D1-2B23A96E3199}"/>
              </a:ext>
            </a:extLst>
          </p:cNvPr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3136" y="1219566"/>
            <a:ext cx="4892843" cy="5413694"/>
          </a:xfrm>
          <a:prstGeom prst="rect">
            <a:avLst/>
          </a:prstGeom>
          <a:noFill/>
          <a:ln>
            <a:noFill/>
          </a:ln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89F7AD6F-DD20-4E24-88AE-F2549ED34CD7}"/>
              </a:ext>
            </a:extLst>
          </p:cNvPr>
          <p:cNvSpPr txBox="1"/>
          <p:nvPr/>
        </p:nvSpPr>
        <p:spPr>
          <a:xfrm>
            <a:off x="5825445" y="2633750"/>
            <a:ext cx="5933419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Stats of recycling numbers:</a:t>
            </a:r>
          </a:p>
          <a:p>
            <a:r>
              <a:rPr lang="en-GB" dirty="0"/>
              <a:t>5% increase in recycling from 57% to 62% in Pembrokeshire (From 2018 to 2019)</a:t>
            </a:r>
          </a:p>
          <a:p>
            <a:r>
              <a:rPr lang="en-GB" dirty="0"/>
              <a:t>1% increase in recycling from 60% to 61% in Wales </a:t>
            </a:r>
          </a:p>
          <a:p>
            <a:r>
              <a:rPr lang="en-GB" dirty="0"/>
              <a:t>(From 2018 to 2019)</a:t>
            </a:r>
          </a:p>
          <a:p>
            <a:endParaRPr lang="en-GB" dirty="0"/>
          </a:p>
          <a:p>
            <a:r>
              <a:rPr lang="en-GB" dirty="0"/>
              <a:t>Working towards the goal of 70% of all waste being recycled by 2024</a:t>
            </a:r>
          </a:p>
          <a:p>
            <a:endParaRPr lang="en-GB" dirty="0"/>
          </a:p>
        </p:txBody>
      </p:sp>
      <p:pic>
        <p:nvPicPr>
          <p:cNvPr id="9" name="Picture 8" descr="Image result for pembrokeshire recycling changes statistics">
            <a:hlinkClick r:id="rId4" tgtFrame="&quot;_blank&quot;"/>
            <a:extLst>
              <a:ext uri="{FF2B5EF4-FFF2-40B4-BE49-F238E27FC236}">
                <a16:creationId xmlns:a16="http://schemas.microsoft.com/office/drawing/2014/main" id="{2D0CBBE5-CEA3-445C-9923-05B7905F730B}"/>
              </a:ext>
            </a:extLst>
          </p:cNvPr>
          <p:cNvPicPr/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3136" y="1219565"/>
            <a:ext cx="4892843" cy="5413694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49586551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7F0D70-9265-4369-A81E-B71DF60A17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33AB82-9E55-4F25-9F12-86363E48426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https://www.pembrokeshire.gov.uk/kerbside-collection</a:t>
            </a:r>
            <a:endParaRPr lang="en-GB" dirty="0"/>
          </a:p>
          <a:p>
            <a:r>
              <a:rPr lang="en-GB" dirty="0"/>
              <a:t>https://harmony1.com/common-mistakes-people-make-when-recycling-infographic/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5BE191FA-57BC-48C8-8E83-56EE62112F99}"/>
              </a:ext>
            </a:extLst>
          </p:cNvPr>
          <p:cNvSpPr/>
          <p:nvPr/>
        </p:nvSpPr>
        <p:spPr>
          <a:xfrm>
            <a:off x="10924674" y="0"/>
            <a:ext cx="1267325" cy="1219565"/>
          </a:xfrm>
          <a:prstGeom prst="rect">
            <a:avLst/>
          </a:prstGeom>
          <a:solidFill>
            <a:srgbClr val="7030A0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24983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extBox 11">
            <a:extLst>
              <a:ext uri="{FF2B5EF4-FFF2-40B4-BE49-F238E27FC236}">
                <a16:creationId xmlns:a16="http://schemas.microsoft.com/office/drawing/2014/main" id="{7374122B-B72E-438D-BC00-A4CEC6063B38}"/>
              </a:ext>
            </a:extLst>
          </p:cNvPr>
          <p:cNvSpPr txBox="1"/>
          <p:nvPr/>
        </p:nvSpPr>
        <p:spPr>
          <a:xfrm>
            <a:off x="-1" y="0"/>
            <a:ext cx="9190653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000" dirty="0">
                <a:latin typeface="+mj-lt"/>
              </a:rPr>
              <a:t>PROTOTYPE DEVELOPMENT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B847D648-1110-4C5B-8CDF-C22CF5EBA3F6}"/>
              </a:ext>
            </a:extLst>
          </p:cNvPr>
          <p:cNvSpPr/>
          <p:nvPr/>
        </p:nvSpPr>
        <p:spPr>
          <a:xfrm>
            <a:off x="130629" y="942392"/>
            <a:ext cx="634481" cy="233265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E3F73634-C541-4119-8EAE-7C2C178363A4}"/>
              </a:ext>
            </a:extLst>
          </p:cNvPr>
          <p:cNvSpPr/>
          <p:nvPr/>
        </p:nvSpPr>
        <p:spPr>
          <a:xfrm>
            <a:off x="917510" y="942392"/>
            <a:ext cx="634481" cy="233265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AE73705-B748-4549-9AB8-496A8FCB6694}"/>
              </a:ext>
            </a:extLst>
          </p:cNvPr>
          <p:cNvSpPr/>
          <p:nvPr/>
        </p:nvSpPr>
        <p:spPr>
          <a:xfrm>
            <a:off x="1704391" y="942391"/>
            <a:ext cx="10356980" cy="233265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3E91196D-8939-4AC3-B146-B67E48119071}"/>
              </a:ext>
            </a:extLst>
          </p:cNvPr>
          <p:cNvSpPr txBox="1"/>
          <p:nvPr/>
        </p:nvSpPr>
        <p:spPr>
          <a:xfrm>
            <a:off x="541176" y="2029407"/>
            <a:ext cx="769775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An app which displays information regarding kerbside collection – where does each product/packaging belong?</a:t>
            </a:r>
          </a:p>
        </p:txBody>
      </p:sp>
      <p:grpSp>
        <p:nvGrpSpPr>
          <p:cNvPr id="23" name="Group 22">
            <a:extLst>
              <a:ext uri="{FF2B5EF4-FFF2-40B4-BE49-F238E27FC236}">
                <a16:creationId xmlns:a16="http://schemas.microsoft.com/office/drawing/2014/main" id="{3B9B3D89-1625-40B0-8B0F-2E778BF63F56}"/>
              </a:ext>
            </a:extLst>
          </p:cNvPr>
          <p:cNvGrpSpPr/>
          <p:nvPr/>
        </p:nvGrpSpPr>
        <p:grpSpPr>
          <a:xfrm>
            <a:off x="1328303" y="3002437"/>
            <a:ext cx="9373649" cy="3175000"/>
            <a:chOff x="1328303" y="3002437"/>
            <a:chExt cx="9373649" cy="3175000"/>
          </a:xfrm>
        </p:grpSpPr>
        <p:pic>
          <p:nvPicPr>
            <p:cNvPr id="18" name="Picture 17">
              <a:extLst>
                <a:ext uri="{FF2B5EF4-FFF2-40B4-BE49-F238E27FC236}">
                  <a16:creationId xmlns:a16="http://schemas.microsoft.com/office/drawing/2014/main" id="{24E668AE-FE8E-4E72-A0C6-3F519A48A346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328303" y="3144988"/>
              <a:ext cx="4767697" cy="3032449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</p:spPr>
        </p:pic>
        <p:pic>
          <p:nvPicPr>
            <p:cNvPr id="20" name="Picture 19">
              <a:extLst>
                <a:ext uri="{FF2B5EF4-FFF2-40B4-BE49-F238E27FC236}">
                  <a16:creationId xmlns:a16="http://schemas.microsoft.com/office/drawing/2014/main" id="{C68BB2D8-2F64-48A7-8B11-45D232C5E227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679352" y="3002437"/>
              <a:ext cx="3022600" cy="3175000"/>
            </a:xfrm>
            <a:prstGeom prst="rect">
              <a:avLst/>
            </a:prstGeom>
          </p:spPr>
        </p:pic>
      </p:grpSp>
      <p:sp>
        <p:nvSpPr>
          <p:cNvPr id="22" name="TextBox 21">
            <a:extLst>
              <a:ext uri="{FF2B5EF4-FFF2-40B4-BE49-F238E27FC236}">
                <a16:creationId xmlns:a16="http://schemas.microsoft.com/office/drawing/2014/main" id="{EAAE06F7-B6F3-41B9-AD5D-83745BD3930B}"/>
              </a:ext>
            </a:extLst>
          </p:cNvPr>
          <p:cNvSpPr txBox="1"/>
          <p:nvPr/>
        </p:nvSpPr>
        <p:spPr>
          <a:xfrm>
            <a:off x="541176" y="1383075"/>
            <a:ext cx="322839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 dirty="0"/>
              <a:t>WHAT?</a:t>
            </a:r>
          </a:p>
        </p:txBody>
      </p:sp>
    </p:spTree>
    <p:extLst>
      <p:ext uri="{BB962C8B-B14F-4D97-AF65-F5344CB8AC3E}">
        <p14:creationId xmlns:p14="http://schemas.microsoft.com/office/powerpoint/2010/main" val="20682602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F833C6F5-4627-4C65-A047-1CB1D6D3CD77}"/>
              </a:ext>
            </a:extLst>
          </p:cNvPr>
          <p:cNvSpPr txBox="1"/>
          <p:nvPr/>
        </p:nvSpPr>
        <p:spPr>
          <a:xfrm>
            <a:off x="-1" y="0"/>
            <a:ext cx="9190653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000" dirty="0">
                <a:latin typeface="+mj-lt"/>
              </a:rPr>
              <a:t>PROTOTYPE DEVELOPMENT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B3BC0507-2AE0-4D85-BB6C-A730A9DE976B}"/>
              </a:ext>
            </a:extLst>
          </p:cNvPr>
          <p:cNvSpPr/>
          <p:nvPr/>
        </p:nvSpPr>
        <p:spPr>
          <a:xfrm>
            <a:off x="130629" y="942392"/>
            <a:ext cx="634481" cy="233265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945F0836-0105-490C-8373-F58DB3F961B1}"/>
              </a:ext>
            </a:extLst>
          </p:cNvPr>
          <p:cNvSpPr/>
          <p:nvPr/>
        </p:nvSpPr>
        <p:spPr>
          <a:xfrm>
            <a:off x="917510" y="942392"/>
            <a:ext cx="634481" cy="233265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C75F80B3-9C68-4B80-8178-1E5A3D2D509A}"/>
              </a:ext>
            </a:extLst>
          </p:cNvPr>
          <p:cNvSpPr/>
          <p:nvPr/>
        </p:nvSpPr>
        <p:spPr>
          <a:xfrm>
            <a:off x="1704391" y="942391"/>
            <a:ext cx="10356980" cy="233265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6EEE689-B016-484E-9A7F-62EB4A1E12C1}"/>
              </a:ext>
            </a:extLst>
          </p:cNvPr>
          <p:cNvSpPr txBox="1"/>
          <p:nvPr/>
        </p:nvSpPr>
        <p:spPr>
          <a:xfrm>
            <a:off x="541176" y="2029407"/>
            <a:ext cx="769775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Change the current system to a more user-friendly platform which is accessible by all.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B03B8528-8703-464F-913D-81ACC85B945B}"/>
              </a:ext>
            </a:extLst>
          </p:cNvPr>
          <p:cNvSpPr txBox="1"/>
          <p:nvPr/>
        </p:nvSpPr>
        <p:spPr>
          <a:xfrm>
            <a:off x="541176" y="1383075"/>
            <a:ext cx="322839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 dirty="0"/>
              <a:t>WHAT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0264F9DB-7C56-4392-884A-FBC6ADB70BCC}"/>
              </a:ext>
            </a:extLst>
          </p:cNvPr>
          <p:cNvSpPr txBox="1"/>
          <p:nvPr/>
        </p:nvSpPr>
        <p:spPr>
          <a:xfrm>
            <a:off x="541175" y="2944594"/>
            <a:ext cx="7697755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Create a web application which allows the users to search for specific products/packaging material they are not sure about.</a:t>
            </a:r>
          </a:p>
        </p:txBody>
      </p:sp>
    </p:spTree>
    <p:extLst>
      <p:ext uri="{BB962C8B-B14F-4D97-AF65-F5344CB8AC3E}">
        <p14:creationId xmlns:p14="http://schemas.microsoft.com/office/powerpoint/2010/main" val="36901899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/>
      <p:bldP spid="14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F833C6F5-4627-4C65-A047-1CB1D6D3CD77}"/>
              </a:ext>
            </a:extLst>
          </p:cNvPr>
          <p:cNvSpPr txBox="1"/>
          <p:nvPr/>
        </p:nvSpPr>
        <p:spPr>
          <a:xfrm>
            <a:off x="-1" y="0"/>
            <a:ext cx="9190653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000" dirty="0">
                <a:latin typeface="+mj-lt"/>
              </a:rPr>
              <a:t>PROTOTYPE DEVELOPMENT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B3BC0507-2AE0-4D85-BB6C-A730A9DE976B}"/>
              </a:ext>
            </a:extLst>
          </p:cNvPr>
          <p:cNvSpPr/>
          <p:nvPr/>
        </p:nvSpPr>
        <p:spPr>
          <a:xfrm>
            <a:off x="130629" y="942392"/>
            <a:ext cx="634481" cy="233265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945F0836-0105-490C-8373-F58DB3F961B1}"/>
              </a:ext>
            </a:extLst>
          </p:cNvPr>
          <p:cNvSpPr/>
          <p:nvPr/>
        </p:nvSpPr>
        <p:spPr>
          <a:xfrm>
            <a:off x="917510" y="942392"/>
            <a:ext cx="634481" cy="233265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C75F80B3-9C68-4B80-8178-1E5A3D2D509A}"/>
              </a:ext>
            </a:extLst>
          </p:cNvPr>
          <p:cNvSpPr/>
          <p:nvPr/>
        </p:nvSpPr>
        <p:spPr>
          <a:xfrm>
            <a:off x="1704391" y="942391"/>
            <a:ext cx="10356980" cy="233265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40EB3B11-0B26-4C39-B5BD-0EDA58231BB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072" t="13741" r="2041" b="10748"/>
          <a:stretch/>
        </p:blipFill>
        <p:spPr>
          <a:xfrm>
            <a:off x="482782" y="2034040"/>
            <a:ext cx="4508263" cy="1976372"/>
          </a:xfrm>
          <a:prstGeom prst="round2DiagRect">
            <a:avLst>
              <a:gd name="adj1" fmla="val 16667"/>
              <a:gd name="adj2" fmla="val 0"/>
            </a:avLst>
          </a:prstGeom>
          <a:ln w="88900" cap="sq">
            <a:solidFill>
              <a:srgbClr val="FFFFFF"/>
            </a:solidFill>
            <a:miter lim="800000"/>
          </a:ln>
          <a:effectLst/>
        </p:spPr>
      </p:pic>
      <p:grpSp>
        <p:nvGrpSpPr>
          <p:cNvPr id="33" name="Group 32">
            <a:extLst>
              <a:ext uri="{FF2B5EF4-FFF2-40B4-BE49-F238E27FC236}">
                <a16:creationId xmlns:a16="http://schemas.microsoft.com/office/drawing/2014/main" id="{6D35B259-9C9E-4B82-B791-7EAB7F624156}"/>
              </a:ext>
            </a:extLst>
          </p:cNvPr>
          <p:cNvGrpSpPr/>
          <p:nvPr/>
        </p:nvGrpSpPr>
        <p:grpSpPr>
          <a:xfrm>
            <a:off x="5548601" y="1295403"/>
            <a:ext cx="6512769" cy="3740003"/>
            <a:chOff x="5548601" y="1295403"/>
            <a:chExt cx="6512769" cy="3740003"/>
          </a:xfrm>
        </p:grpSpPr>
        <p:grpSp>
          <p:nvGrpSpPr>
            <p:cNvPr id="30" name="Group 29">
              <a:extLst>
                <a:ext uri="{FF2B5EF4-FFF2-40B4-BE49-F238E27FC236}">
                  <a16:creationId xmlns:a16="http://schemas.microsoft.com/office/drawing/2014/main" id="{94A387FC-F1B8-4BCA-8B55-A2F0EA92BB08}"/>
                </a:ext>
              </a:extLst>
            </p:cNvPr>
            <p:cNvGrpSpPr/>
            <p:nvPr/>
          </p:nvGrpSpPr>
          <p:grpSpPr>
            <a:xfrm>
              <a:off x="5548601" y="1295403"/>
              <a:ext cx="6512769" cy="3740003"/>
              <a:chOff x="5548602" y="1212251"/>
              <a:chExt cx="6512769" cy="3740003"/>
            </a:xfrm>
          </p:grpSpPr>
          <p:sp>
            <p:nvSpPr>
              <p:cNvPr id="2" name="Arrow: Right 1">
                <a:extLst>
                  <a:ext uri="{FF2B5EF4-FFF2-40B4-BE49-F238E27FC236}">
                    <a16:creationId xmlns:a16="http://schemas.microsoft.com/office/drawing/2014/main" id="{3DF14002-09F5-44E2-A462-C8180CF464DF}"/>
                  </a:ext>
                </a:extLst>
              </p:cNvPr>
              <p:cNvSpPr/>
              <p:nvPr/>
            </p:nvSpPr>
            <p:spPr>
              <a:xfrm>
                <a:off x="5548602" y="2610336"/>
                <a:ext cx="1334278" cy="690465"/>
              </a:xfrm>
              <a:prstGeom prst="rightArrow">
                <a:avLst>
                  <a:gd name="adj1" fmla="val 25676"/>
                  <a:gd name="adj2" fmla="val 82432"/>
                </a:avLst>
              </a:prstGeom>
              <a:solidFill>
                <a:schemeClr val="accent1">
                  <a:lumMod val="60000"/>
                  <a:lumOff val="4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pic>
            <p:nvPicPr>
              <p:cNvPr id="8" name="Picture 7">
                <a:extLst>
                  <a:ext uri="{FF2B5EF4-FFF2-40B4-BE49-F238E27FC236}">
                    <a16:creationId xmlns:a16="http://schemas.microsoft.com/office/drawing/2014/main" id="{819BF1D5-345A-4B91-B45E-F05FF97C6C18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7114277" y="1212251"/>
                <a:ext cx="4947094" cy="3740003"/>
              </a:xfrm>
              <a:prstGeom prst="rect">
                <a:avLst/>
              </a:prstGeom>
            </p:spPr>
          </p:pic>
          <p:pic>
            <p:nvPicPr>
              <p:cNvPr id="15" name="Picture 14">
                <a:extLst>
                  <a:ext uri="{FF2B5EF4-FFF2-40B4-BE49-F238E27FC236}">
                    <a16:creationId xmlns:a16="http://schemas.microsoft.com/office/drawing/2014/main" id="{A1DBAAA5-9CCF-4E59-B6D3-321B688098CC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4"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backgroundRemoval t="10000" b="90000" l="10000" r="90000"/>
                        </a14:imgEffect>
                        <a14:imgEffect>
                          <a14:sharpenSoften amount="-50000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23993" t="34592" r="24499" b="24491"/>
              <a:stretch/>
            </p:blipFill>
            <p:spPr>
              <a:xfrm>
                <a:off x="8182266" y="1883889"/>
                <a:ext cx="2895269" cy="1462860"/>
              </a:xfrm>
              <a:prstGeom prst="rect">
                <a:avLst/>
              </a:prstGeom>
              <a:ln>
                <a:noFill/>
              </a:ln>
              <a:effectLst>
                <a:outerShdw blurRad="292100" dist="139700" dir="2700000" algn="tl" rotWithShape="0">
                  <a:srgbClr val="333333">
                    <a:alpha val="65000"/>
                  </a:srgbClr>
                </a:outerShdw>
              </a:effectLst>
            </p:spPr>
          </p:pic>
          <p:sp>
            <p:nvSpPr>
              <p:cNvPr id="16" name="Rectangle 15">
                <a:extLst>
                  <a:ext uri="{FF2B5EF4-FFF2-40B4-BE49-F238E27FC236}">
                    <a16:creationId xmlns:a16="http://schemas.microsoft.com/office/drawing/2014/main" id="{529F325B-715B-4DD9-BBA4-69E098C7A5C2}"/>
                  </a:ext>
                </a:extLst>
              </p:cNvPr>
              <p:cNvSpPr/>
              <p:nvPr/>
            </p:nvSpPr>
            <p:spPr>
              <a:xfrm>
                <a:off x="8459512" y="2524900"/>
                <a:ext cx="2332314" cy="172764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18" name="TextBox 17">
                <a:extLst>
                  <a:ext uri="{FF2B5EF4-FFF2-40B4-BE49-F238E27FC236}">
                    <a16:creationId xmlns:a16="http://schemas.microsoft.com/office/drawing/2014/main" id="{7581463C-022B-4FD4-B5A8-AB2F07055721}"/>
                  </a:ext>
                </a:extLst>
              </p:cNvPr>
              <p:cNvSpPr txBox="1"/>
              <p:nvPr/>
            </p:nvSpPr>
            <p:spPr>
              <a:xfrm>
                <a:off x="8401341" y="2471837"/>
                <a:ext cx="1185863" cy="27699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sz="1200" dirty="0">
                    <a:solidFill>
                      <a:schemeClr val="bg2">
                        <a:lumMod val="90000"/>
                      </a:schemeClr>
                    </a:solidFill>
                  </a:rPr>
                  <a:t>Search…</a:t>
                </a:r>
              </a:p>
            </p:txBody>
          </p:sp>
        </p:grpSp>
        <p:pic>
          <p:nvPicPr>
            <p:cNvPr id="20" name="Picture 19">
              <a:extLst>
                <a:ext uri="{FF2B5EF4-FFF2-40B4-BE49-F238E27FC236}">
                  <a16:creationId xmlns:a16="http://schemas.microsoft.com/office/drawing/2014/main" id="{B2462FD8-CE53-46A2-A8AF-DE49C722E58C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9027475" y="1711050"/>
              <a:ext cx="1235800" cy="834165"/>
            </a:xfrm>
            <a:prstGeom prst="rect">
              <a:avLst/>
            </a:prstGeom>
          </p:spPr>
        </p:pic>
      </p:grpSp>
      <p:grpSp>
        <p:nvGrpSpPr>
          <p:cNvPr id="31" name="Group 30">
            <a:extLst>
              <a:ext uri="{FF2B5EF4-FFF2-40B4-BE49-F238E27FC236}">
                <a16:creationId xmlns:a16="http://schemas.microsoft.com/office/drawing/2014/main" id="{2F1E364C-9FF7-430E-9D11-D8AC80111AFF}"/>
              </a:ext>
            </a:extLst>
          </p:cNvPr>
          <p:cNvGrpSpPr/>
          <p:nvPr/>
        </p:nvGrpSpPr>
        <p:grpSpPr>
          <a:xfrm>
            <a:off x="4276847" y="4173337"/>
            <a:ext cx="3595335" cy="2543510"/>
            <a:chOff x="4276847" y="4173337"/>
            <a:chExt cx="3595335" cy="2543510"/>
          </a:xfrm>
        </p:grpSpPr>
        <p:sp>
          <p:nvSpPr>
            <p:cNvPr id="22" name="Arrow: Bent-Up 21">
              <a:extLst>
                <a:ext uri="{FF2B5EF4-FFF2-40B4-BE49-F238E27FC236}">
                  <a16:creationId xmlns:a16="http://schemas.microsoft.com/office/drawing/2014/main" id="{89D8DF2A-3E4C-402F-AF4C-0CF48EEF7C4C}"/>
                </a:ext>
              </a:extLst>
            </p:cNvPr>
            <p:cNvSpPr/>
            <p:nvPr/>
          </p:nvSpPr>
          <p:spPr>
            <a:xfrm rot="16200000" flipH="1">
              <a:off x="7081226" y="5214591"/>
              <a:ext cx="850392" cy="731520"/>
            </a:xfrm>
            <a:prstGeom prst="bentUpArrow">
              <a:avLst/>
            </a:prstGeom>
            <a:solidFill>
              <a:schemeClr val="accent1">
                <a:lumMod val="60000"/>
                <a:lumOff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pic>
          <p:nvPicPr>
            <p:cNvPr id="24" name="Picture 23">
              <a:extLst>
                <a:ext uri="{FF2B5EF4-FFF2-40B4-BE49-F238E27FC236}">
                  <a16:creationId xmlns:a16="http://schemas.microsoft.com/office/drawing/2014/main" id="{8EF12848-C7E7-4666-BDE6-942CD069723B}"/>
                </a:ext>
              </a:extLst>
            </p:cNvPr>
            <p:cNvPicPr>
              <a:picLocks noChangeAspect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276847" y="4173337"/>
              <a:ext cx="2543510" cy="2543510"/>
            </a:xfrm>
            <a:prstGeom prst="rect">
              <a:avLst/>
            </a:prstGeom>
          </p:spPr>
        </p:pic>
        <p:pic>
          <p:nvPicPr>
            <p:cNvPr id="26" name="Picture 25">
              <a:extLst>
                <a:ext uri="{FF2B5EF4-FFF2-40B4-BE49-F238E27FC236}">
                  <a16:creationId xmlns:a16="http://schemas.microsoft.com/office/drawing/2014/main" id="{52EDB3BC-9180-4C9A-A5B7-E0090CBD8800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757419" y="4376996"/>
              <a:ext cx="1582365" cy="1068096"/>
            </a:xfrm>
            <a:prstGeom prst="rect">
              <a:avLst/>
            </a:prstGeom>
          </p:spPr>
        </p:pic>
        <p:sp>
          <p:nvSpPr>
            <p:cNvPr id="27" name="Rectangle 26">
              <a:extLst>
                <a:ext uri="{FF2B5EF4-FFF2-40B4-BE49-F238E27FC236}">
                  <a16:creationId xmlns:a16="http://schemas.microsoft.com/office/drawing/2014/main" id="{4E6F5F01-8C7C-4251-BD9B-A130236F8F55}"/>
                </a:ext>
              </a:extLst>
            </p:cNvPr>
            <p:cNvSpPr/>
            <p:nvPr/>
          </p:nvSpPr>
          <p:spPr>
            <a:xfrm>
              <a:off x="5120329" y="5468341"/>
              <a:ext cx="856544" cy="203659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8" name="TextBox 27">
              <a:extLst>
                <a:ext uri="{FF2B5EF4-FFF2-40B4-BE49-F238E27FC236}">
                  <a16:creationId xmlns:a16="http://schemas.microsoft.com/office/drawing/2014/main" id="{757FFF39-7DE0-4BBD-B918-9A49FDCA23A2}"/>
                </a:ext>
              </a:extLst>
            </p:cNvPr>
            <p:cNvSpPr txBox="1"/>
            <p:nvPr/>
          </p:nvSpPr>
          <p:spPr>
            <a:xfrm>
              <a:off x="5077724" y="5431670"/>
              <a:ext cx="733599" cy="27699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200" dirty="0">
                  <a:solidFill>
                    <a:schemeClr val="bg2">
                      <a:lumMod val="90000"/>
                    </a:schemeClr>
                  </a:solidFill>
                </a:rPr>
                <a:t>Search…</a:t>
              </a:r>
            </a:p>
          </p:txBody>
        </p:sp>
      </p:grpSp>
      <p:sp>
        <p:nvSpPr>
          <p:cNvPr id="29" name="TextBox 28">
            <a:extLst>
              <a:ext uri="{FF2B5EF4-FFF2-40B4-BE49-F238E27FC236}">
                <a16:creationId xmlns:a16="http://schemas.microsoft.com/office/drawing/2014/main" id="{21E0DEE6-4CAC-47D9-A964-534BE004C473}"/>
              </a:ext>
            </a:extLst>
          </p:cNvPr>
          <p:cNvSpPr txBox="1"/>
          <p:nvPr/>
        </p:nvSpPr>
        <p:spPr>
          <a:xfrm>
            <a:off x="506345" y="1387709"/>
            <a:ext cx="322839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 dirty="0"/>
              <a:t>WHAT?</a:t>
            </a:r>
          </a:p>
        </p:txBody>
      </p:sp>
    </p:spTree>
    <p:extLst>
      <p:ext uri="{BB962C8B-B14F-4D97-AF65-F5344CB8AC3E}">
        <p14:creationId xmlns:p14="http://schemas.microsoft.com/office/powerpoint/2010/main" val="24001807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F833C6F5-4627-4C65-A047-1CB1D6D3CD77}"/>
              </a:ext>
            </a:extLst>
          </p:cNvPr>
          <p:cNvSpPr txBox="1"/>
          <p:nvPr/>
        </p:nvSpPr>
        <p:spPr>
          <a:xfrm>
            <a:off x="-1" y="0"/>
            <a:ext cx="9190653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000" dirty="0">
                <a:latin typeface="+mj-lt"/>
              </a:rPr>
              <a:t>PROTOTYPE DEVELOPMENT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B3BC0507-2AE0-4D85-BB6C-A730A9DE976B}"/>
              </a:ext>
            </a:extLst>
          </p:cNvPr>
          <p:cNvSpPr/>
          <p:nvPr/>
        </p:nvSpPr>
        <p:spPr>
          <a:xfrm>
            <a:off x="130629" y="942392"/>
            <a:ext cx="634481" cy="233265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945F0836-0105-490C-8373-F58DB3F961B1}"/>
              </a:ext>
            </a:extLst>
          </p:cNvPr>
          <p:cNvSpPr/>
          <p:nvPr/>
        </p:nvSpPr>
        <p:spPr>
          <a:xfrm>
            <a:off x="917510" y="942392"/>
            <a:ext cx="634481" cy="233265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C75F80B3-9C68-4B80-8178-1E5A3D2D509A}"/>
              </a:ext>
            </a:extLst>
          </p:cNvPr>
          <p:cNvSpPr/>
          <p:nvPr/>
        </p:nvSpPr>
        <p:spPr>
          <a:xfrm>
            <a:off x="1704391" y="942391"/>
            <a:ext cx="10356980" cy="233265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6EEE689-B016-484E-9A7F-62EB4A1E12C1}"/>
              </a:ext>
            </a:extLst>
          </p:cNvPr>
          <p:cNvSpPr txBox="1"/>
          <p:nvPr/>
        </p:nvSpPr>
        <p:spPr>
          <a:xfrm>
            <a:off x="541176" y="2029407"/>
            <a:ext cx="769775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Prototype will be created using technologies and software from our own computer systems.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B03B8528-8703-464F-913D-81ACC85B945B}"/>
              </a:ext>
            </a:extLst>
          </p:cNvPr>
          <p:cNvSpPr txBox="1"/>
          <p:nvPr/>
        </p:nvSpPr>
        <p:spPr>
          <a:xfrm>
            <a:off x="541176" y="1383075"/>
            <a:ext cx="322839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 dirty="0"/>
              <a:t>HOW?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A7C3B44F-10B2-44B8-B08D-ABB5CC9D32F7}"/>
              </a:ext>
            </a:extLst>
          </p:cNvPr>
          <p:cNvSpPr/>
          <p:nvPr/>
        </p:nvSpPr>
        <p:spPr>
          <a:xfrm>
            <a:off x="541176" y="3119544"/>
            <a:ext cx="6096000" cy="1938992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sz="2400" dirty="0"/>
              <a:t>Technologies include:</a:t>
            </a:r>
          </a:p>
          <a:p>
            <a:pPr marL="342900" indent="-342900">
              <a:buFontTx/>
              <a:buChar char="-"/>
            </a:pPr>
            <a:r>
              <a:rPr lang="en-GB" sz="2400" dirty="0"/>
              <a:t>HTML</a:t>
            </a:r>
          </a:p>
          <a:p>
            <a:pPr marL="342900" indent="-342900">
              <a:buFontTx/>
              <a:buChar char="-"/>
            </a:pPr>
            <a:r>
              <a:rPr lang="en-GB" sz="2400" dirty="0"/>
              <a:t>CSS</a:t>
            </a:r>
          </a:p>
          <a:p>
            <a:pPr marL="342900" indent="-342900">
              <a:buFontTx/>
              <a:buChar char="-"/>
            </a:pPr>
            <a:r>
              <a:rPr lang="en-GB" sz="2400" dirty="0"/>
              <a:t>JavaScript</a:t>
            </a:r>
          </a:p>
          <a:p>
            <a:pPr marL="342900" indent="-342900">
              <a:buFontTx/>
              <a:buChar char="-"/>
            </a:pPr>
            <a:r>
              <a:rPr lang="en-GB" sz="2400" dirty="0"/>
              <a:t>.NET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EA307435-B590-41E4-A97F-A69E239A4840}"/>
              </a:ext>
            </a:extLst>
          </p:cNvPr>
          <p:cNvSpPr/>
          <p:nvPr/>
        </p:nvSpPr>
        <p:spPr>
          <a:xfrm>
            <a:off x="541176" y="5244092"/>
            <a:ext cx="6096000" cy="461665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sz="2400" dirty="0"/>
              <a:t>Cost of prototype?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28092A5-764E-4F94-B051-B33209BCB815}"/>
              </a:ext>
            </a:extLst>
          </p:cNvPr>
          <p:cNvSpPr txBox="1"/>
          <p:nvPr/>
        </p:nvSpPr>
        <p:spPr>
          <a:xfrm>
            <a:off x="3153800" y="5120981"/>
            <a:ext cx="87075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000" b="1" dirty="0"/>
              <a:t>£0!</a:t>
            </a:r>
          </a:p>
        </p:txBody>
      </p:sp>
    </p:spTree>
    <p:extLst>
      <p:ext uri="{BB962C8B-B14F-4D97-AF65-F5344CB8AC3E}">
        <p14:creationId xmlns:p14="http://schemas.microsoft.com/office/powerpoint/2010/main" val="37605128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/>
      <p:bldP spid="2" grpId="0"/>
      <p:bldP spid="12" grpId="0"/>
      <p:bldP spid="3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F833C6F5-4627-4C65-A047-1CB1D6D3CD77}"/>
              </a:ext>
            </a:extLst>
          </p:cNvPr>
          <p:cNvSpPr txBox="1"/>
          <p:nvPr/>
        </p:nvSpPr>
        <p:spPr>
          <a:xfrm>
            <a:off x="-1" y="0"/>
            <a:ext cx="9190653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000" dirty="0">
                <a:latin typeface="+mj-lt"/>
              </a:rPr>
              <a:t>PROTOTYPE DEVELOPMENT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B3BC0507-2AE0-4D85-BB6C-A730A9DE976B}"/>
              </a:ext>
            </a:extLst>
          </p:cNvPr>
          <p:cNvSpPr/>
          <p:nvPr/>
        </p:nvSpPr>
        <p:spPr>
          <a:xfrm>
            <a:off x="130629" y="942392"/>
            <a:ext cx="634481" cy="233265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945F0836-0105-490C-8373-F58DB3F961B1}"/>
              </a:ext>
            </a:extLst>
          </p:cNvPr>
          <p:cNvSpPr/>
          <p:nvPr/>
        </p:nvSpPr>
        <p:spPr>
          <a:xfrm>
            <a:off x="917510" y="942392"/>
            <a:ext cx="634481" cy="233265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C75F80B3-9C68-4B80-8178-1E5A3D2D509A}"/>
              </a:ext>
            </a:extLst>
          </p:cNvPr>
          <p:cNvSpPr/>
          <p:nvPr/>
        </p:nvSpPr>
        <p:spPr>
          <a:xfrm>
            <a:off x="1704391" y="942391"/>
            <a:ext cx="10356980" cy="233265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6EEE689-B016-484E-9A7F-62EB4A1E12C1}"/>
              </a:ext>
            </a:extLst>
          </p:cNvPr>
          <p:cNvSpPr txBox="1"/>
          <p:nvPr/>
        </p:nvSpPr>
        <p:spPr>
          <a:xfrm>
            <a:off x="541176" y="2029407"/>
            <a:ext cx="769775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When proposed to Pembrokeshire County Council, what funding/resources do we need?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B03B8528-8703-464F-913D-81ACC85B945B}"/>
              </a:ext>
            </a:extLst>
          </p:cNvPr>
          <p:cNvSpPr txBox="1"/>
          <p:nvPr/>
        </p:nvSpPr>
        <p:spPr>
          <a:xfrm>
            <a:off x="541176" y="1383075"/>
            <a:ext cx="322839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 dirty="0"/>
              <a:t>EXPAND?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A7C3B44F-10B2-44B8-B08D-ABB5CC9D32F7}"/>
              </a:ext>
            </a:extLst>
          </p:cNvPr>
          <p:cNvSpPr/>
          <p:nvPr/>
        </p:nvSpPr>
        <p:spPr>
          <a:xfrm>
            <a:off x="541176" y="3119544"/>
            <a:ext cx="6096000" cy="461665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sz="2400" b="1" dirty="0"/>
              <a:t>More Funding = Better Product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EA307435-B590-41E4-A97F-A69E239A4840}"/>
              </a:ext>
            </a:extLst>
          </p:cNvPr>
          <p:cNvSpPr/>
          <p:nvPr/>
        </p:nvSpPr>
        <p:spPr>
          <a:xfrm>
            <a:off x="541176" y="3812486"/>
            <a:ext cx="6096000" cy="830997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sz="2400" dirty="0"/>
              <a:t>Small Funding? Courses to develop our knowledge and servers to host online.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5AB62AD3-EF91-4621-90D1-19D22A1E0CD5}"/>
              </a:ext>
            </a:extLst>
          </p:cNvPr>
          <p:cNvSpPr/>
          <p:nvPr/>
        </p:nvSpPr>
        <p:spPr>
          <a:xfrm>
            <a:off x="541176" y="4874760"/>
            <a:ext cx="6096000" cy="1200329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sz="2400" dirty="0"/>
              <a:t>Large Funding? Team of developers to work on said product and to promote it locally/nationally.</a:t>
            </a:r>
          </a:p>
        </p:txBody>
      </p:sp>
    </p:spTree>
    <p:extLst>
      <p:ext uri="{BB962C8B-B14F-4D97-AF65-F5344CB8AC3E}">
        <p14:creationId xmlns:p14="http://schemas.microsoft.com/office/powerpoint/2010/main" val="42577693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/>
      <p:bldP spid="2" grpId="0"/>
      <p:bldP spid="12" grpId="0"/>
      <p:bldP spid="13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EB498B-2082-4D85-B80A-72EF238588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1360150" cy="2852737"/>
          </a:xfrm>
          <a:solidFill>
            <a:schemeClr val="accent6">
              <a:lumMod val="60000"/>
              <a:lumOff val="40000"/>
            </a:schemeClr>
          </a:solidFill>
        </p:spPr>
        <p:txBody>
          <a:bodyPr/>
          <a:lstStyle/>
          <a:p>
            <a:r>
              <a:rPr lang="en-GB" dirty="0"/>
              <a:t>Market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BD54286-1F30-4CFE-B470-9E0FD864DA7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Aaron Hughes</a:t>
            </a:r>
          </a:p>
        </p:txBody>
      </p:sp>
    </p:spTree>
    <p:extLst>
      <p:ext uri="{BB962C8B-B14F-4D97-AF65-F5344CB8AC3E}">
        <p14:creationId xmlns:p14="http://schemas.microsoft.com/office/powerpoint/2010/main" val="218047725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C1AEF3-0BDD-4638-8610-7A4E684CD3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1353800" cy="1325563"/>
          </a:xfrm>
          <a:solidFill>
            <a:schemeClr val="accent6">
              <a:lumMod val="60000"/>
              <a:lumOff val="40000"/>
            </a:schemeClr>
          </a:solidFill>
        </p:spPr>
        <p:txBody>
          <a:bodyPr/>
          <a:lstStyle/>
          <a:p>
            <a:r>
              <a:rPr lang="en-GB" dirty="0"/>
              <a:t>Competitors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0A71C8-2F37-4678-A65A-6E5F40BA93D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6829926" cy="4351338"/>
          </a:xfrm>
        </p:spPr>
        <p:txBody>
          <a:bodyPr/>
          <a:lstStyle/>
          <a:p>
            <a:r>
              <a:rPr lang="en-GB" dirty="0" err="1"/>
              <a:t>WeRecycle</a:t>
            </a:r>
            <a:r>
              <a:rPr lang="en-GB" dirty="0"/>
              <a:t> app by OPRL </a:t>
            </a:r>
          </a:p>
          <a:p>
            <a:pPr lvl="1"/>
            <a:r>
              <a:rPr lang="en-GB" dirty="0"/>
              <a:t>Developed by the non-profit company that put forward the On-pack Recycling Label scheme, recognised by 70% of consumers.</a:t>
            </a:r>
          </a:p>
          <a:p>
            <a:pPr lvl="1"/>
            <a:r>
              <a:rPr lang="en-GB" dirty="0"/>
              <a:t>Scan Feature. </a:t>
            </a:r>
          </a:p>
          <a:p>
            <a:pPr lvl="1"/>
            <a:r>
              <a:rPr lang="en-GB" dirty="0"/>
              <a:t>Funded by Large Companies (ASDA, </a:t>
            </a:r>
            <a:r>
              <a:rPr lang="en-GB" dirty="0" err="1"/>
              <a:t>Mcdonald’s</a:t>
            </a:r>
            <a:r>
              <a:rPr lang="en-GB" dirty="0"/>
              <a:t>, Nestle)</a:t>
            </a:r>
          </a:p>
          <a:p>
            <a:pPr lvl="1"/>
            <a:r>
              <a:rPr lang="en-GB" dirty="0"/>
              <a:t>Last update Jan 2019</a:t>
            </a:r>
          </a:p>
          <a:p>
            <a:pPr lvl="1"/>
            <a:endParaRPr lang="en-GB" dirty="0"/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E6ACDDC2-5A44-4A24-9690-DFB7B64C9D93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58270" y="1825625"/>
            <a:ext cx="2333625" cy="4667250"/>
          </a:xfrm>
        </p:spPr>
      </p:pic>
    </p:spTree>
    <p:extLst>
      <p:ext uri="{BB962C8B-B14F-4D97-AF65-F5344CB8AC3E}">
        <p14:creationId xmlns:p14="http://schemas.microsoft.com/office/powerpoint/2010/main" val="424196541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1F04A3-71E8-4E47-9CC4-C59A94E1E9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1353800" cy="1325563"/>
          </a:xfrm>
          <a:solidFill>
            <a:schemeClr val="accent6">
              <a:lumMod val="60000"/>
              <a:lumOff val="40000"/>
            </a:schemeClr>
          </a:solidFill>
        </p:spPr>
        <p:txBody>
          <a:bodyPr/>
          <a:lstStyle/>
          <a:p>
            <a:r>
              <a:rPr lang="en-GB" dirty="0"/>
              <a:t>Similar Apps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51AA40-0C0A-4296-BF26-190F19F363D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6188242" cy="4351338"/>
          </a:xfrm>
        </p:spPr>
        <p:txBody>
          <a:bodyPr/>
          <a:lstStyle/>
          <a:p>
            <a:r>
              <a:rPr lang="en-GB" dirty="0" err="1"/>
              <a:t>Recyle</a:t>
            </a:r>
            <a:r>
              <a:rPr lang="en-GB" dirty="0"/>
              <a:t> for Greater Manchester (R4GM)</a:t>
            </a:r>
          </a:p>
          <a:p>
            <a:pPr lvl="1"/>
            <a:r>
              <a:rPr lang="en-GB" dirty="0"/>
              <a:t>Similar to our Idea. (1000+downloads)</a:t>
            </a:r>
          </a:p>
          <a:p>
            <a:pPr lvl="1"/>
            <a:r>
              <a:rPr lang="en-GB" dirty="0"/>
              <a:t>Outdated graphical interface.</a:t>
            </a:r>
          </a:p>
          <a:p>
            <a:pPr lvl="1"/>
            <a:r>
              <a:rPr lang="en-GB" dirty="0"/>
              <a:t>Works with local councils. </a:t>
            </a:r>
          </a:p>
          <a:p>
            <a:pPr lvl="1"/>
            <a:r>
              <a:rPr lang="en-GB" dirty="0"/>
              <a:t>Last Update September 2018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F7217DD3-0307-458A-893E-A7EE30F38B5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26442" y="2101347"/>
            <a:ext cx="2195764" cy="4391528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B105C2EE-1097-4748-BD39-B5622FFAA6C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61358" y="2101350"/>
            <a:ext cx="2195763" cy="43915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9571054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575F13-5D6C-4358-985D-57FE3E64A8B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6156158" cy="4351338"/>
          </a:xfrm>
        </p:spPr>
        <p:txBody>
          <a:bodyPr/>
          <a:lstStyle/>
          <a:p>
            <a:r>
              <a:rPr lang="en-GB" dirty="0"/>
              <a:t>Recycle! – Belgium </a:t>
            </a:r>
          </a:p>
          <a:p>
            <a:pPr lvl="1"/>
            <a:r>
              <a:rPr lang="en-GB" dirty="0"/>
              <a:t>Joint initiative of </a:t>
            </a:r>
            <a:r>
              <a:rPr lang="en-GB" dirty="0" err="1"/>
              <a:t>Bebat</a:t>
            </a:r>
            <a:r>
              <a:rPr lang="en-GB" dirty="0"/>
              <a:t> and </a:t>
            </a:r>
            <a:r>
              <a:rPr lang="en-GB" dirty="0" err="1"/>
              <a:t>Fost</a:t>
            </a:r>
            <a:r>
              <a:rPr lang="en-GB" dirty="0"/>
              <a:t> Plus.</a:t>
            </a:r>
          </a:p>
          <a:p>
            <a:pPr lvl="1"/>
            <a:r>
              <a:rPr lang="en-GB" dirty="0"/>
              <a:t>Regularly updated</a:t>
            </a:r>
          </a:p>
          <a:p>
            <a:pPr lvl="1"/>
            <a:r>
              <a:rPr lang="en-GB" dirty="0"/>
              <a:t>100,000+ downloads</a:t>
            </a:r>
          </a:p>
          <a:p>
            <a:pPr lvl="1"/>
            <a:r>
              <a:rPr lang="en-GB" dirty="0"/>
              <a:t>Modern easy-to-use GUI </a:t>
            </a: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9A7B5B26-82D6-4015-968A-64AD8C1686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1353800" cy="1325563"/>
          </a:xfrm>
          <a:solidFill>
            <a:schemeClr val="accent6">
              <a:lumMod val="60000"/>
              <a:lumOff val="40000"/>
            </a:schemeClr>
          </a:solidFill>
        </p:spPr>
        <p:txBody>
          <a:bodyPr/>
          <a:lstStyle/>
          <a:p>
            <a:r>
              <a:rPr lang="en-GB" dirty="0"/>
              <a:t>Similar Apps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B79632C6-B3C6-45C3-8104-FB1BA7DC3407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357" b="7135"/>
          <a:stretch/>
        </p:blipFill>
        <p:spPr>
          <a:xfrm>
            <a:off x="8488279" y="1981868"/>
            <a:ext cx="2519862" cy="45110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2367443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7A6F8E-3CB7-4BCE-B703-AF64A69E71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1353800" cy="1325563"/>
          </a:xfrm>
          <a:solidFill>
            <a:schemeClr val="accent6">
              <a:lumMod val="60000"/>
              <a:lumOff val="40000"/>
            </a:schemeClr>
          </a:solidFill>
        </p:spPr>
        <p:txBody>
          <a:bodyPr/>
          <a:lstStyle/>
          <a:p>
            <a:r>
              <a:rPr lang="en-GB" dirty="0"/>
              <a:t>Gap in the Market?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F67E01-BFCA-45C7-897A-0FC73873199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Pembrokeshire:</a:t>
            </a:r>
          </a:p>
          <a:p>
            <a:pPr lvl="1"/>
            <a:r>
              <a:rPr lang="en-GB" dirty="0"/>
              <a:t>No App specifically for Pembrokeshire like R4GM and Recycle!.</a:t>
            </a:r>
          </a:p>
          <a:p>
            <a:pPr lvl="1"/>
            <a:r>
              <a:rPr lang="en-GB" dirty="0"/>
              <a:t>Lots of Rural areas.</a:t>
            </a:r>
          </a:p>
          <a:p>
            <a:pPr lvl="1"/>
            <a:endParaRPr lang="en-GB" dirty="0"/>
          </a:p>
          <a:p>
            <a:r>
              <a:rPr lang="en-GB" dirty="0"/>
              <a:t>General information:</a:t>
            </a:r>
          </a:p>
          <a:p>
            <a:pPr lvl="1"/>
            <a:r>
              <a:rPr lang="en-GB" dirty="0"/>
              <a:t>Many Apps very specific </a:t>
            </a:r>
          </a:p>
          <a:p>
            <a:pPr lvl="1"/>
            <a:r>
              <a:rPr lang="en-GB" dirty="0"/>
              <a:t>Being less specific could make the app more useful.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1159370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8">
            <a:extLst>
              <a:ext uri="{FF2B5EF4-FFF2-40B4-BE49-F238E27FC236}">
                <a16:creationId xmlns:a16="http://schemas.microsoft.com/office/drawing/2014/main" id="{9145A5A3-B432-4CE8-A511-372CBE0F187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87957" y="2417808"/>
            <a:ext cx="4356846" cy="3825895"/>
          </a:xfrm>
          <a:prstGeom prst="rect">
            <a:avLst/>
          </a:prstGeom>
        </p:spPr>
      </p:pic>
      <p:pic>
        <p:nvPicPr>
          <p:cNvPr id="10" name="Picture 10">
            <a:extLst>
              <a:ext uri="{FF2B5EF4-FFF2-40B4-BE49-F238E27FC236}">
                <a16:creationId xmlns:a16="http://schemas.microsoft.com/office/drawing/2014/main" id="{869A1C3D-6CCF-459E-B316-545F60CD27E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52918" y="2418116"/>
            <a:ext cx="3926541" cy="4200193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9E1CAB75-3719-43C8-941D-A7D7577DDB1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35933" y="239691"/>
            <a:ext cx="6704353" cy="13420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2440421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7F0D70-9265-4369-A81E-B71DF60A17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33AB82-9E55-4F25-9F12-86363E48426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https://www.pembrokeshire.gov.uk/kerbside-collection</a:t>
            </a:r>
            <a:endParaRPr lang="en-GB" dirty="0"/>
          </a:p>
          <a:p>
            <a:r>
              <a:rPr lang="en-GB" dirty="0"/>
              <a:t>https://harmony1.com/common-mistakes-people-make-when-recycling-infographic/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5BE191FA-57BC-48C8-8E83-56EE62112F99}"/>
              </a:ext>
            </a:extLst>
          </p:cNvPr>
          <p:cNvSpPr/>
          <p:nvPr/>
        </p:nvSpPr>
        <p:spPr>
          <a:xfrm>
            <a:off x="10924674" y="0"/>
            <a:ext cx="1267325" cy="1219565"/>
          </a:xfrm>
          <a:prstGeom prst="rect">
            <a:avLst/>
          </a:prstGeom>
          <a:solidFill>
            <a:srgbClr val="7030A0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618070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343</TotalTime>
  <Words>624</Words>
  <Application>Microsoft Office PowerPoint</Application>
  <PresentationFormat>Widescreen</PresentationFormat>
  <Paragraphs>97</Paragraphs>
  <Slides>20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4" baseType="lpstr">
      <vt:lpstr>Arial</vt:lpstr>
      <vt:lpstr>Calibri</vt:lpstr>
      <vt:lpstr>Calibri Light</vt:lpstr>
      <vt:lpstr>Office Theme</vt:lpstr>
      <vt:lpstr>Recycle Better</vt:lpstr>
      <vt:lpstr>Who are we?</vt:lpstr>
      <vt:lpstr>What type of business are we?</vt:lpstr>
      <vt:lpstr>Funding &amp; Money</vt:lpstr>
      <vt:lpstr>Is it the right time?</vt:lpstr>
      <vt:lpstr>Common Recycling Mistakes </vt:lpstr>
      <vt:lpstr>Statistics of Recycling</vt:lpstr>
      <vt:lpstr>References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Market</vt:lpstr>
      <vt:lpstr>Competitors</vt:lpstr>
      <vt:lpstr>Similar Apps</vt:lpstr>
      <vt:lpstr>Similar Apps</vt:lpstr>
      <vt:lpstr>Gap in the Market?</vt:lpstr>
      <vt:lpstr>PowerPoint Presentation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*application*</dc:title>
  <dc:creator>morgan norbury</dc:creator>
  <cp:lastModifiedBy>Morgan Norbury</cp:lastModifiedBy>
  <cp:revision>158</cp:revision>
  <dcterms:created xsi:type="dcterms:W3CDTF">2020-01-09T00:27:57Z</dcterms:created>
  <dcterms:modified xsi:type="dcterms:W3CDTF">2020-03-12T16:11:45Z</dcterms:modified>
</cp:coreProperties>
</file>