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28"/>
  </p:notesMasterIdLst>
  <p:sldIdLst>
    <p:sldId id="256" r:id="rId2"/>
    <p:sldId id="291" r:id="rId3"/>
    <p:sldId id="307" r:id="rId4"/>
    <p:sldId id="308" r:id="rId5"/>
    <p:sldId id="292" r:id="rId6"/>
    <p:sldId id="293" r:id="rId7"/>
    <p:sldId id="294" r:id="rId8"/>
    <p:sldId id="295" r:id="rId9"/>
    <p:sldId id="309" r:id="rId10"/>
    <p:sldId id="296" r:id="rId11"/>
    <p:sldId id="318" r:id="rId12"/>
    <p:sldId id="319" r:id="rId13"/>
    <p:sldId id="320" r:id="rId14"/>
    <p:sldId id="321" r:id="rId15"/>
    <p:sldId id="322" r:id="rId16"/>
    <p:sldId id="310" r:id="rId17"/>
    <p:sldId id="311" r:id="rId18"/>
    <p:sldId id="312" r:id="rId19"/>
    <p:sldId id="313" r:id="rId20"/>
    <p:sldId id="314" r:id="rId21"/>
    <p:sldId id="315" r:id="rId22"/>
    <p:sldId id="297" r:id="rId23"/>
    <p:sldId id="323" r:id="rId24"/>
    <p:sldId id="316" r:id="rId25"/>
    <p:sldId id="317" r:id="rId26"/>
    <p:sldId id="281"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E832"/>
    <a:srgbClr val="26D944"/>
  </p:clrMru>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0290" autoAdjust="0"/>
  </p:normalViewPr>
  <p:slideViewPr>
    <p:cSldViewPr snapToGrid="0" snapToObjects="1">
      <p:cViewPr varScale="1">
        <p:scale>
          <a:sx n="83" d="100"/>
          <a:sy n="83" d="100"/>
        </p:scale>
        <p:origin x="-1182"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1DB88F1-D1CE-4746-B79C-2ABB1D0EDE98}" type="datetimeFigureOut">
              <a:rPr lang="en-US" smtClean="0"/>
              <a:pPr/>
              <a:t>11/18/2013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499E517-9810-5641-A594-B0AA04B0AFBE}" type="slidenum">
              <a:rPr lang="en-US" smtClean="0"/>
              <a:pPr/>
              <a:t>‹#›</a:t>
            </a:fld>
            <a:endParaRPr lang="en-US"/>
          </a:p>
        </p:txBody>
      </p:sp>
    </p:spTree>
    <p:extLst>
      <p:ext uri="{BB962C8B-B14F-4D97-AF65-F5344CB8AC3E}">
        <p14:creationId xmlns:p14="http://schemas.microsoft.com/office/powerpoint/2010/main" val="131316228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BC58640-F7DC-4F4C-B33E-8EAAC544C88D}" type="slidenum">
              <a:rPr lang="en-US"/>
              <a:pPr/>
              <a:t>2</a:t>
            </a:fld>
            <a:endParaRPr lang="en-US"/>
          </a:p>
        </p:txBody>
      </p:sp>
      <p:sp>
        <p:nvSpPr>
          <p:cNvPr id="1343490" name="Rectangle 2"/>
          <p:cNvSpPr>
            <a:spLocks noGrp="1" noRot="1" noChangeAspect="1" noChangeArrowheads="1" noTextEdit="1"/>
          </p:cNvSpPr>
          <p:nvPr>
            <p:ph type="sldImg"/>
          </p:nvPr>
        </p:nvSpPr>
        <p:spPr>
          <a:ln/>
        </p:spPr>
      </p:sp>
      <p:sp>
        <p:nvSpPr>
          <p:cNvPr id="134349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BC58640-F7DC-4F4C-B33E-8EAAC544C88D}" type="slidenum">
              <a:rPr lang="en-US"/>
              <a:pPr/>
              <a:t>3</a:t>
            </a:fld>
            <a:endParaRPr lang="en-US"/>
          </a:p>
        </p:txBody>
      </p:sp>
      <p:sp>
        <p:nvSpPr>
          <p:cNvPr id="1343490" name="Rectangle 2"/>
          <p:cNvSpPr>
            <a:spLocks noGrp="1" noRot="1" noChangeAspect="1" noChangeArrowheads="1" noTextEdit="1"/>
          </p:cNvSpPr>
          <p:nvPr>
            <p:ph type="sldImg"/>
          </p:nvPr>
        </p:nvSpPr>
        <p:spPr>
          <a:ln/>
        </p:spPr>
      </p:sp>
      <p:sp>
        <p:nvSpPr>
          <p:cNvPr id="134349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76F4BADE-4AA7-4B1F-A174-83617AB98980}" type="slidenum">
              <a:rPr lang="en-US"/>
              <a:pPr/>
              <a:t>4</a:t>
            </a:fld>
            <a:endParaRPr lang="en-US"/>
          </a:p>
        </p:txBody>
      </p:sp>
      <p:sp>
        <p:nvSpPr>
          <p:cNvPr id="1345538" name="Rectangle 2"/>
          <p:cNvSpPr>
            <a:spLocks noGrp="1" noRot="1" noChangeAspect="1" noChangeArrowheads="1" noTextEdit="1"/>
          </p:cNvSpPr>
          <p:nvPr>
            <p:ph type="sldImg"/>
          </p:nvPr>
        </p:nvSpPr>
        <p:spPr>
          <a:ln/>
        </p:spPr>
      </p:sp>
      <p:sp>
        <p:nvSpPr>
          <p:cNvPr id="134553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76F4BADE-4AA7-4B1F-A174-83617AB98980}" type="slidenum">
              <a:rPr lang="en-US"/>
              <a:pPr/>
              <a:t>5</a:t>
            </a:fld>
            <a:endParaRPr lang="en-US"/>
          </a:p>
        </p:txBody>
      </p:sp>
      <p:sp>
        <p:nvSpPr>
          <p:cNvPr id="1345538" name="Rectangle 2"/>
          <p:cNvSpPr>
            <a:spLocks noGrp="1" noRot="1" noChangeAspect="1" noChangeArrowheads="1" noTextEdit="1"/>
          </p:cNvSpPr>
          <p:nvPr>
            <p:ph type="sldImg"/>
          </p:nvPr>
        </p:nvSpPr>
        <p:spPr>
          <a:ln/>
        </p:spPr>
      </p:sp>
      <p:sp>
        <p:nvSpPr>
          <p:cNvPr id="134553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A99230E6-8241-4290-9772-90983249C39A}" type="slidenum">
              <a:rPr lang="en-US"/>
              <a:pPr/>
              <a:t>6</a:t>
            </a:fld>
            <a:endParaRPr lang="en-US"/>
          </a:p>
        </p:txBody>
      </p:sp>
      <p:sp>
        <p:nvSpPr>
          <p:cNvPr id="1347586" name="Rectangle 2"/>
          <p:cNvSpPr>
            <a:spLocks noGrp="1" noRot="1" noChangeAspect="1" noChangeArrowheads="1" noTextEdit="1"/>
          </p:cNvSpPr>
          <p:nvPr>
            <p:ph type="sldImg"/>
          </p:nvPr>
        </p:nvSpPr>
        <p:spPr>
          <a:ln/>
        </p:spPr>
      </p:sp>
      <p:sp>
        <p:nvSpPr>
          <p:cNvPr id="134758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2089E2B8-5174-4C40-80C4-CF2994D5709A}" type="slidenum">
              <a:rPr lang="en-US"/>
              <a:pPr/>
              <a:t>7</a:t>
            </a:fld>
            <a:endParaRPr lang="en-US"/>
          </a:p>
        </p:txBody>
      </p:sp>
      <p:sp>
        <p:nvSpPr>
          <p:cNvPr id="1349634" name="Rectangle 2"/>
          <p:cNvSpPr>
            <a:spLocks noGrp="1" noRot="1" noChangeAspect="1" noChangeArrowheads="1" noTextEdit="1"/>
          </p:cNvSpPr>
          <p:nvPr>
            <p:ph type="sldImg"/>
          </p:nvPr>
        </p:nvSpPr>
        <p:spPr>
          <a:ln/>
        </p:spPr>
      </p:sp>
      <p:sp>
        <p:nvSpPr>
          <p:cNvPr id="134963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63143DF0-958A-4BF3-8D97-39E4DE58B122}" type="slidenum">
              <a:rPr lang="en-US"/>
              <a:pPr/>
              <a:t>8</a:t>
            </a:fld>
            <a:endParaRPr lang="en-US"/>
          </a:p>
        </p:txBody>
      </p:sp>
      <p:sp>
        <p:nvSpPr>
          <p:cNvPr id="1351682" name="Rectangle 2"/>
          <p:cNvSpPr>
            <a:spLocks noGrp="1" noRot="1" noChangeAspect="1" noChangeArrowheads="1" noTextEdit="1"/>
          </p:cNvSpPr>
          <p:nvPr>
            <p:ph type="sldImg"/>
          </p:nvPr>
        </p:nvSpPr>
        <p:spPr>
          <a:ln/>
        </p:spPr>
      </p:sp>
      <p:sp>
        <p:nvSpPr>
          <p:cNvPr id="1351683" name="Rectangle 3"/>
          <p:cNvSpPr>
            <a:spLocks noGrp="1" noChangeArrowheads="1"/>
          </p:cNvSpPr>
          <p:nvPr>
            <p:ph type="body" idx="1"/>
          </p:nvPr>
        </p:nvSpPr>
        <p:spPr/>
        <p:txBody>
          <a:bodyPr/>
          <a:lstStyle/>
          <a:p>
            <a:r>
              <a:rPr lang="en-US" dirty="0" smtClean="0"/>
              <a:t>GRE -</a:t>
            </a:r>
            <a:r>
              <a:rPr lang="en-US" baseline="0" dirty="0" smtClean="0"/>
              <a:t> </a:t>
            </a:r>
            <a:r>
              <a:rPr lang="en-GB" sz="1200" b="0" kern="1200" dirty="0" smtClean="0">
                <a:solidFill>
                  <a:schemeClr val="tx1"/>
                </a:solidFill>
                <a:latin typeface="+mn-lt"/>
                <a:ea typeface="+mn-ea"/>
                <a:cs typeface="+mn-cs"/>
              </a:rPr>
              <a:t>Generic Routing Encapsulation is a tunnelling protocol develop by</a:t>
            </a:r>
            <a:r>
              <a:rPr lang="en-GB" sz="1200" b="0" kern="1200" baseline="0" dirty="0" smtClean="0">
                <a:solidFill>
                  <a:schemeClr val="tx1"/>
                </a:solidFill>
                <a:latin typeface="+mn-lt"/>
                <a:ea typeface="+mn-ea"/>
                <a:cs typeface="+mn-cs"/>
              </a:rPr>
              <a:t> Cisco</a:t>
            </a:r>
            <a:endParaRPr lang="en-US" baseline="0" dirty="0" smtClean="0"/>
          </a:p>
          <a:p>
            <a:r>
              <a:rPr lang="en-US" baseline="0" dirty="0" smtClean="0"/>
              <a:t>L2F –  </a:t>
            </a:r>
            <a:r>
              <a:rPr lang="en-GB" sz="1200" b="0" i="0" kern="1200" dirty="0" smtClean="0">
                <a:solidFill>
                  <a:schemeClr val="tx1"/>
                </a:solidFill>
                <a:latin typeface="+mn-lt"/>
                <a:ea typeface="+mn-ea"/>
                <a:cs typeface="+mn-cs"/>
              </a:rPr>
              <a:t>Layer 2 Forwarding developed by Cisco to establish virtual private network connections over the Internet</a:t>
            </a:r>
            <a:endParaRPr lang="en-US" i="0" baseline="0" dirty="0" smtClean="0"/>
          </a:p>
          <a:p>
            <a:r>
              <a:rPr lang="en-US" baseline="0" dirty="0" smtClean="0"/>
              <a:t>PPTP – </a:t>
            </a:r>
            <a:r>
              <a:rPr lang="en-GB" sz="1200" b="0" kern="1200" dirty="0" smtClean="0">
                <a:solidFill>
                  <a:schemeClr val="tx1"/>
                </a:solidFill>
                <a:latin typeface="+mn-lt"/>
                <a:ea typeface="+mn-ea"/>
                <a:cs typeface="+mn-cs"/>
              </a:rPr>
              <a:t>Point-to-Point Tunnelling  is a method for implementing virtual private networks.</a:t>
            </a:r>
            <a:endParaRPr lang="en-US" baseline="0" dirty="0" smtClean="0"/>
          </a:p>
          <a:p>
            <a:r>
              <a:rPr lang="en-US" baseline="0" dirty="0" smtClean="0"/>
              <a:t>L2TP - </a:t>
            </a:r>
            <a:r>
              <a:rPr lang="en-GB" sz="1200" b="0" kern="1200" dirty="0" smtClean="0">
                <a:solidFill>
                  <a:schemeClr val="tx1"/>
                </a:solidFill>
                <a:latin typeface="+mn-lt"/>
                <a:ea typeface="+mn-ea"/>
                <a:cs typeface="+mn-cs"/>
              </a:rPr>
              <a:t>Layer 2 Tunnel </a:t>
            </a:r>
            <a:r>
              <a:rPr lang="en-GB" sz="1200" b="0" i="0" kern="1200" dirty="0" smtClean="0">
                <a:solidFill>
                  <a:schemeClr val="tx1"/>
                </a:solidFill>
                <a:latin typeface="+mn-lt"/>
                <a:ea typeface="+mn-ea"/>
                <a:cs typeface="+mn-cs"/>
              </a:rPr>
              <a:t>Protocol </a:t>
            </a:r>
            <a:r>
              <a:rPr lang="en-GB" dirty="0" smtClean="0"/>
              <a:t>is an emerging Internet Engineering Task Force (IETF) standard that combines the best features of two existing </a:t>
            </a:r>
            <a:r>
              <a:rPr lang="en-GB" dirty="0" err="1" smtClean="0"/>
              <a:t>tunneling</a:t>
            </a:r>
            <a:r>
              <a:rPr lang="en-GB" dirty="0" smtClean="0"/>
              <a:t> protocols: Cisco's Layer 2 Forwarding (L2F) and Microsoft's Point-to-Point </a:t>
            </a:r>
            <a:r>
              <a:rPr lang="en-GB" dirty="0" err="1" smtClean="0"/>
              <a:t>Tunneling</a:t>
            </a:r>
            <a:r>
              <a:rPr lang="en-GB" dirty="0" smtClean="0"/>
              <a:t> Protocol (PPTP)</a:t>
            </a:r>
            <a:endParaRPr lang="en-US" i="0"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66D71D37-1BFD-4649-BC2E-F7AE50C1738E}" type="slidenum">
              <a:rPr lang="en-US"/>
              <a:pPr/>
              <a:t>10</a:t>
            </a:fld>
            <a:endParaRPr lang="en-US"/>
          </a:p>
        </p:txBody>
      </p:sp>
      <p:sp>
        <p:nvSpPr>
          <p:cNvPr id="1353730" name="Rectangle 2"/>
          <p:cNvSpPr>
            <a:spLocks noGrp="1" noRot="1" noChangeAspect="1" noChangeArrowheads="1" noTextEdit="1"/>
          </p:cNvSpPr>
          <p:nvPr>
            <p:ph type="sldImg"/>
          </p:nvPr>
        </p:nvSpPr>
        <p:spPr>
          <a:ln/>
        </p:spPr>
      </p:sp>
      <p:sp>
        <p:nvSpPr>
          <p:cNvPr id="135373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086936BA-C13A-472A-BE72-2D36B157F401}" type="slidenum">
              <a:rPr lang="en-US"/>
              <a:pPr/>
              <a:t>22</a:t>
            </a:fld>
            <a:endParaRPr lang="en-US"/>
          </a:p>
        </p:txBody>
      </p:sp>
      <p:sp>
        <p:nvSpPr>
          <p:cNvPr id="1357826" name="Rectangle 2"/>
          <p:cNvSpPr>
            <a:spLocks noGrp="1" noRot="1" noChangeAspect="1" noChangeArrowheads="1" noTextEdit="1"/>
          </p:cNvSpPr>
          <p:nvPr>
            <p:ph type="sldImg"/>
          </p:nvPr>
        </p:nvSpPr>
        <p:spPr>
          <a:ln/>
        </p:spPr>
      </p:sp>
      <p:sp>
        <p:nvSpPr>
          <p:cNvPr id="1357827" name="Rectangle 3"/>
          <p:cNvSpPr>
            <a:spLocks noGrp="1" noChangeArrowheads="1"/>
          </p:cNvSpPr>
          <p:nvPr>
            <p:ph type="body"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11/18/2013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11/18/2013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11/18/2013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11/18/2013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11/18/2013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11/18/2013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11/18/2013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11/18/2013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11/18/2013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11/18/2013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11/18/2013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11/18/2013</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
        <p:nvSpPr>
          <p:cNvPr id="8" name="TextBox 7"/>
          <p:cNvSpPr txBox="1"/>
          <p:nvPr userDrawn="1"/>
        </p:nvSpPr>
        <p:spPr>
          <a:xfrm>
            <a:off x="264458" y="5994462"/>
            <a:ext cx="5028297" cy="646331"/>
          </a:xfrm>
          <a:prstGeom prst="rect">
            <a:avLst/>
          </a:prstGeom>
          <a:noFill/>
        </p:spPr>
        <p:txBody>
          <a:bodyPr wrap="square" rtlCol="0">
            <a:spAutoFit/>
          </a:bodyPr>
          <a:lstStyle/>
          <a:p>
            <a:r>
              <a:rPr lang="en-US" b="1" dirty="0" smtClean="0">
                <a:solidFill>
                  <a:schemeClr val="tx2">
                    <a:lumMod val="90000"/>
                    <a:lumOff val="10000"/>
                  </a:schemeClr>
                </a:solidFill>
                <a:latin typeface="Comic Sans MS"/>
                <a:cs typeface="Comic Sans MS"/>
              </a:rPr>
              <a:t>School of Applied Computing</a:t>
            </a:r>
          </a:p>
          <a:p>
            <a:r>
              <a:rPr lang="en-US" b="1" dirty="0" smtClean="0">
                <a:solidFill>
                  <a:schemeClr val="tx2">
                    <a:lumMod val="90000"/>
                    <a:lumOff val="10000"/>
                  </a:schemeClr>
                </a:solidFill>
                <a:latin typeface="Comic Sans MS"/>
                <a:cs typeface="Comic Sans MS"/>
              </a:rPr>
              <a:t>Faculty of Applied Design and</a:t>
            </a:r>
            <a:r>
              <a:rPr lang="en-US" b="1" baseline="0" dirty="0" smtClean="0">
                <a:solidFill>
                  <a:schemeClr val="tx2">
                    <a:lumMod val="90000"/>
                    <a:lumOff val="10000"/>
                  </a:schemeClr>
                </a:solidFill>
                <a:latin typeface="Comic Sans MS"/>
                <a:cs typeface="Comic Sans MS"/>
              </a:rPr>
              <a:t> </a:t>
            </a:r>
            <a:r>
              <a:rPr lang="en-US" b="1" dirty="0" smtClean="0">
                <a:solidFill>
                  <a:schemeClr val="tx2">
                    <a:lumMod val="90000"/>
                    <a:lumOff val="10000"/>
                  </a:schemeClr>
                </a:solidFill>
                <a:latin typeface="Comic Sans MS"/>
                <a:cs typeface="Comic Sans MS"/>
              </a:rPr>
              <a:t>Engineering</a:t>
            </a:r>
            <a:endParaRPr lang="en-US" b="1" dirty="0">
              <a:solidFill>
                <a:schemeClr val="tx2">
                  <a:lumMod val="90000"/>
                  <a:lumOff val="10000"/>
                </a:schemeClr>
              </a:solidFill>
              <a:latin typeface="Comic Sans MS"/>
              <a:cs typeface="Comic Sans MS"/>
            </a:endParaRPr>
          </a:p>
        </p:txBody>
      </p:sp>
      <p:sp>
        <p:nvSpPr>
          <p:cNvPr id="10" name="TextBox 9"/>
          <p:cNvSpPr txBox="1"/>
          <p:nvPr userDrawn="1"/>
        </p:nvSpPr>
        <p:spPr>
          <a:xfrm>
            <a:off x="6450438" y="6271461"/>
            <a:ext cx="2141113" cy="369332"/>
          </a:xfrm>
          <a:prstGeom prst="rect">
            <a:avLst/>
          </a:prstGeom>
          <a:noFill/>
        </p:spPr>
        <p:txBody>
          <a:bodyPr wrap="square" rtlCol="0">
            <a:spAutoFit/>
          </a:bodyPr>
          <a:lstStyle/>
          <a:p>
            <a:pPr algn="r"/>
            <a:r>
              <a:rPr lang="en-US" b="1" dirty="0" smtClean="0">
                <a:solidFill>
                  <a:schemeClr val="tx2">
                    <a:lumMod val="90000"/>
                    <a:lumOff val="10000"/>
                  </a:schemeClr>
                </a:solidFill>
                <a:latin typeface="Comic Sans MS"/>
                <a:cs typeface="Comic Sans MS"/>
              </a:rPr>
              <a:t>VPNs</a:t>
            </a:r>
            <a:endParaRPr lang="en-US" b="1" dirty="0">
              <a:solidFill>
                <a:schemeClr val="tx2">
                  <a:lumMod val="90000"/>
                  <a:lumOff val="10000"/>
                </a:schemeClr>
              </a:solidFill>
              <a:latin typeface="Comic Sans MS"/>
              <a:cs typeface="Comic Sans MS"/>
            </a:endParaRPr>
          </a:p>
        </p:txBody>
      </p:sp>
      <p:pic>
        <p:nvPicPr>
          <p:cNvPr id="11" name="Picture 10" descr="C:\Documents and Settings\qlt-aj\Local Settings\Temporary Internet Files\Content.Word\TSD_swan2013.jpg"/>
          <p:cNvPicPr/>
          <p:nvPr userDrawn="1"/>
        </p:nvPicPr>
        <p:blipFill>
          <a:blip r:embed="rId14" cstate="print"/>
          <a:srcRect/>
          <a:stretch>
            <a:fillRect/>
          </a:stretch>
        </p:blipFill>
        <p:spPr bwMode="auto">
          <a:xfrm>
            <a:off x="6154480" y="107576"/>
            <a:ext cx="2437071" cy="763281"/>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iming>
    <p:tnLst>
      <p:par>
        <p:cTn id="1" dur="indefinite" restart="never" nodeType="tmRoot"/>
      </p:par>
    </p:tnLst>
  </p:timing>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2216552"/>
            <a:ext cx="6498158" cy="1053295"/>
          </a:xfrm>
        </p:spPr>
        <p:txBody>
          <a:bodyPr/>
          <a:lstStyle/>
          <a:p>
            <a:r>
              <a:rPr lang="en-US" dirty="0" smtClean="0">
                <a:solidFill>
                  <a:srgbClr val="0F3661"/>
                </a:solidFill>
                <a:latin typeface="Times New Roman"/>
                <a:cs typeface="Times New Roman"/>
              </a:rPr>
              <a:t>Virtual Private Networks</a:t>
            </a:r>
            <a:endParaRPr lang="en-US" dirty="0">
              <a:solidFill>
                <a:srgbClr val="0F3661"/>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2466" name="Rectangle 2"/>
          <p:cNvSpPr>
            <a:spLocks noGrp="1" noChangeArrowheads="1"/>
          </p:cNvSpPr>
          <p:nvPr>
            <p:ph type="title"/>
          </p:nvPr>
        </p:nvSpPr>
        <p:spPr>
          <a:xfrm>
            <a:off x="393896" y="80304"/>
            <a:ext cx="4987388" cy="838200"/>
          </a:xfrm>
        </p:spPr>
        <p:txBody>
          <a:bodyPr/>
          <a:lstStyle/>
          <a:p>
            <a:pPr algn="l"/>
            <a:r>
              <a:rPr lang="en-US" altLang="ja-JP" sz="3600" dirty="0" smtClean="0">
                <a:ea typeface="ＭＳ Ｐゴシック" charset="-128"/>
              </a:rPr>
              <a:t>VPN </a:t>
            </a:r>
            <a:r>
              <a:rPr lang="en-US" altLang="ja-JP" sz="3600" dirty="0">
                <a:ea typeface="ＭＳ Ｐゴシック" charset="-128"/>
              </a:rPr>
              <a:t>Technology </a:t>
            </a:r>
            <a:r>
              <a:rPr lang="en-US" altLang="ja-JP" sz="5400" dirty="0" smtClean="0">
                <a:ea typeface="ＭＳ Ｐゴシック" charset="-128"/>
              </a:rPr>
              <a:t> </a:t>
            </a:r>
            <a:endParaRPr lang="en-US" sz="5400" dirty="0"/>
          </a:p>
        </p:txBody>
      </p:sp>
      <p:sp>
        <p:nvSpPr>
          <p:cNvPr id="1342467" name="Rectangle 3"/>
          <p:cNvSpPr>
            <a:spLocks noGrp="1" noChangeArrowheads="1"/>
          </p:cNvSpPr>
          <p:nvPr>
            <p:ph type="body" idx="1"/>
          </p:nvPr>
        </p:nvSpPr>
        <p:spPr>
          <a:xfrm>
            <a:off x="655638" y="1153552"/>
            <a:ext cx="7940675" cy="5315512"/>
          </a:xfrm>
        </p:spPr>
        <p:txBody>
          <a:bodyPr/>
          <a:lstStyle/>
          <a:p>
            <a:r>
              <a:rPr lang="en-GB" altLang="ja-JP" sz="1800" dirty="0" smtClean="0">
                <a:solidFill>
                  <a:schemeClr val="tx1"/>
                </a:solidFill>
                <a:ea typeface="ＭＳ Ｐゴシック" charset="-128"/>
              </a:rPr>
              <a:t>VPN technology enables organizations to create private networks over the public Internet infrastructure that maintain confidentiality and security.</a:t>
            </a:r>
          </a:p>
          <a:p>
            <a:r>
              <a:rPr lang="en-GB" altLang="ja-JP" sz="1800" dirty="0" smtClean="0">
                <a:solidFill>
                  <a:schemeClr val="tx1"/>
                </a:solidFill>
                <a:ea typeface="ＭＳ Ｐゴシック" charset="-128"/>
              </a:rPr>
              <a:t>Organizations use VPNs to provide a virtual WAN infrastructure that connects branch offices, home offices, business partner sites, and remote telecommuters to all or portions of their corporate network. </a:t>
            </a:r>
            <a:endParaRPr lang="en-US" sz="1800" dirty="0">
              <a:solidFill>
                <a:schemeClr val="tx1"/>
              </a:solidFill>
            </a:endParaRPr>
          </a:p>
          <a:p>
            <a:pPr>
              <a:buFont typeface="Symbol" pitchFamily="18" charset="2"/>
              <a:buChar char=""/>
            </a:pPr>
            <a:endParaRPr lang="en-US" dirty="0"/>
          </a:p>
        </p:txBody>
      </p:sp>
      <p:pic>
        <p:nvPicPr>
          <p:cNvPr id="1342468" name="Picture 4"/>
          <p:cNvPicPr>
            <a:picLocks noChangeAspect="1" noChangeArrowheads="1"/>
          </p:cNvPicPr>
          <p:nvPr/>
        </p:nvPicPr>
        <p:blipFill>
          <a:blip r:embed="rId3" cstate="print"/>
          <a:srcRect/>
          <a:stretch>
            <a:fillRect/>
          </a:stretch>
        </p:blipFill>
        <p:spPr bwMode="auto">
          <a:xfrm>
            <a:off x="4864018" y="3312137"/>
            <a:ext cx="4122738" cy="2908300"/>
          </a:xfrm>
          <a:prstGeom prst="rect">
            <a:avLst/>
          </a:prstGeom>
          <a:noFill/>
          <a:ln w="9525" algn="ctr">
            <a:noFill/>
            <a:miter lim="800000"/>
            <a:headEnd/>
            <a:tailEnd/>
          </a:ln>
          <a:effectLst/>
        </p:spPr>
      </p:pic>
      <p:sp>
        <p:nvSpPr>
          <p:cNvPr id="6" name="Rectangle 3"/>
          <p:cNvSpPr txBox="1">
            <a:spLocks noChangeArrowheads="1"/>
          </p:cNvSpPr>
          <p:nvPr/>
        </p:nvSpPr>
        <p:spPr>
          <a:xfrm>
            <a:off x="393896" y="3396694"/>
            <a:ext cx="4513752" cy="3271100"/>
          </a:xfrm>
          <a:prstGeom prst="rect">
            <a:avLst/>
          </a:prstGeom>
        </p:spPr>
        <p:txBody>
          <a:bodyPr vert="horz" lIns="91440" tIns="45720" rIns="91440" bIns="45720" rtlCol="0">
            <a:normAutofit/>
          </a:bodyPr>
          <a:lstStyle/>
          <a:p>
            <a:pPr marL="349250" lvl="0" indent="-349250">
              <a:spcBef>
                <a:spcPts val="2000"/>
              </a:spcBef>
              <a:buClr>
                <a:schemeClr val="accent1">
                  <a:lumMod val="60000"/>
                  <a:lumOff val="40000"/>
                </a:schemeClr>
              </a:buClr>
              <a:buSzPct val="110000"/>
              <a:buFont typeface="Wingdings 2" pitchFamily="18" charset="2"/>
              <a:buChar char=""/>
            </a:pPr>
            <a:r>
              <a:rPr lang="en-GB" altLang="ja-JP" dirty="0" smtClean="0">
                <a:ea typeface="ＭＳ Ｐゴシック" charset="-128"/>
              </a:rPr>
              <a:t>To remain private, the traffic is encrypted. Instead of using a dedicated Layer 2 connection, such as a leased line, a VPN uses virtual connections that are routed through the Internet. </a:t>
            </a:r>
            <a:endParaRPr kumimoji="0" lang="en-US" sz="1800" b="0" i="0" u="none" strike="noStrike" kern="1200" cap="none" spc="0" normalizeH="0" baseline="0" noProof="0" dirty="0" smtClean="0">
              <a:ln>
                <a:noFill/>
              </a:ln>
              <a:solidFill>
                <a:schemeClr val="tx1"/>
              </a:solidFill>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Symbol" pitchFamily="18" charset="2"/>
              <a:buChar char=""/>
              <a:tabLst/>
              <a:defRPr/>
            </a:pPr>
            <a:endParaRPr kumimoji="0" lang="en-US"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342467">
                                            <p:txEl>
                                              <p:pRg st="0" end="0"/>
                                            </p:txEl>
                                          </p:spTgt>
                                        </p:tgtEl>
                                        <p:attrNameLst>
                                          <p:attrName>style.visibility</p:attrName>
                                        </p:attrNameLst>
                                      </p:cBhvr>
                                      <p:to>
                                        <p:strVal val="visible"/>
                                      </p:to>
                                    </p:set>
                                    <p:animEffect transition="in" filter="blinds(horizontal)">
                                      <p:cBhvr>
                                        <p:cTn id="7" dur="500"/>
                                        <p:tgtEl>
                                          <p:spTgt spid="134246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342467">
                                            <p:txEl>
                                              <p:pRg st="1" end="1"/>
                                            </p:txEl>
                                          </p:spTgt>
                                        </p:tgtEl>
                                        <p:attrNameLst>
                                          <p:attrName>style.visibility</p:attrName>
                                        </p:attrNameLst>
                                      </p:cBhvr>
                                      <p:to>
                                        <p:strVal val="visible"/>
                                      </p:to>
                                    </p:set>
                                    <p:animEffect transition="in" filter="blinds(horizontal)">
                                      <p:cBhvr>
                                        <p:cTn id="12" dur="500"/>
                                        <p:tgtEl>
                                          <p:spTgt spid="134246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1342468"/>
                                        </p:tgtEl>
                                        <p:attrNameLst>
                                          <p:attrName>style.visibility</p:attrName>
                                        </p:attrNameLst>
                                      </p:cBhvr>
                                      <p:to>
                                        <p:strVal val="visible"/>
                                      </p:to>
                                    </p:set>
                                    <p:animEffect transition="in" filter="blinds(horizontal)">
                                      <p:cBhvr>
                                        <p:cTn id="17" dur="500"/>
                                        <p:tgtEl>
                                          <p:spTgt spid="1342468"/>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linds(horizontal)">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2467" grpId="0" build="p"/>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2466" name="Rectangle 2"/>
          <p:cNvSpPr>
            <a:spLocks noGrp="1" noChangeArrowheads="1"/>
          </p:cNvSpPr>
          <p:nvPr>
            <p:ph type="title"/>
          </p:nvPr>
        </p:nvSpPr>
        <p:spPr>
          <a:xfrm>
            <a:off x="267286" y="80304"/>
            <a:ext cx="5113997" cy="838200"/>
          </a:xfrm>
        </p:spPr>
        <p:txBody>
          <a:bodyPr/>
          <a:lstStyle/>
          <a:p>
            <a:pPr algn="l"/>
            <a:r>
              <a:rPr lang="en-US" altLang="ja-JP" sz="3600" dirty="0" smtClean="0">
                <a:ea typeface="ＭＳ Ｐゴシック" charset="-128"/>
              </a:rPr>
              <a:t>VPN Benefits</a:t>
            </a:r>
            <a:endParaRPr lang="en-US" sz="5400" dirty="0"/>
          </a:p>
        </p:txBody>
      </p:sp>
      <p:sp>
        <p:nvSpPr>
          <p:cNvPr id="1342467" name="Rectangle 3"/>
          <p:cNvSpPr>
            <a:spLocks noGrp="1" noChangeArrowheads="1"/>
          </p:cNvSpPr>
          <p:nvPr>
            <p:ph type="body" idx="1"/>
          </p:nvPr>
        </p:nvSpPr>
        <p:spPr>
          <a:xfrm>
            <a:off x="0" y="977104"/>
            <a:ext cx="5012938" cy="4741276"/>
          </a:xfrm>
        </p:spPr>
        <p:txBody>
          <a:bodyPr>
            <a:noAutofit/>
          </a:bodyPr>
          <a:lstStyle/>
          <a:p>
            <a:pPr>
              <a:buFont typeface="Symbol" pitchFamily="18" charset="2"/>
              <a:buChar char=""/>
            </a:pPr>
            <a:r>
              <a:rPr lang="en-GB" sz="1800" dirty="0" smtClean="0">
                <a:solidFill>
                  <a:schemeClr val="tx1"/>
                </a:solidFill>
              </a:rPr>
              <a:t>Cost savings - Organizations can use cost-effective, third-party Internet transport to connect remote offices and users to the main corporate site. This eliminates expensive dedicated WAN links and modem banks. By using broadband, VPNs reduce connectivity costs while increasing remote connection bandwidth.</a:t>
            </a:r>
          </a:p>
          <a:p>
            <a:pPr>
              <a:buFont typeface="Symbol" pitchFamily="18" charset="2"/>
              <a:buChar char=""/>
            </a:pPr>
            <a:r>
              <a:rPr lang="en-GB" sz="1800" dirty="0" smtClean="0">
                <a:solidFill>
                  <a:schemeClr val="tx1"/>
                </a:solidFill>
              </a:rPr>
              <a:t>Security - Advanced encryption and authentication protocols protect data from unauthorized access. </a:t>
            </a:r>
          </a:p>
          <a:p>
            <a:pPr>
              <a:buFont typeface="Symbol" pitchFamily="18" charset="2"/>
              <a:buChar char=""/>
            </a:pPr>
            <a:endParaRPr lang="en-US" sz="1800" dirty="0">
              <a:solidFill>
                <a:schemeClr val="tx1"/>
              </a:solidFill>
            </a:endParaRPr>
          </a:p>
        </p:txBody>
      </p:sp>
      <p:pic>
        <p:nvPicPr>
          <p:cNvPr id="1342469" name="Picture 5"/>
          <p:cNvPicPr>
            <a:picLocks noChangeAspect="1" noChangeArrowheads="1"/>
          </p:cNvPicPr>
          <p:nvPr/>
        </p:nvPicPr>
        <p:blipFill>
          <a:blip r:embed="rId3" cstate="print"/>
          <a:srcRect/>
          <a:stretch>
            <a:fillRect/>
          </a:stretch>
        </p:blipFill>
        <p:spPr bwMode="auto">
          <a:xfrm>
            <a:off x="5014434" y="1501743"/>
            <a:ext cx="4114800" cy="3116263"/>
          </a:xfrm>
          <a:prstGeom prst="rect">
            <a:avLst/>
          </a:prstGeom>
          <a:noFill/>
          <a:ln w="9525" algn="ctr">
            <a:noFill/>
            <a:miter lim="800000"/>
            <a:headEnd/>
            <a:tailEnd/>
          </a:ln>
          <a:effectLst/>
        </p:spPr>
      </p:pic>
      <p:sp>
        <p:nvSpPr>
          <p:cNvPr id="5" name="Rectangle 3"/>
          <p:cNvSpPr txBox="1">
            <a:spLocks noChangeArrowheads="1"/>
          </p:cNvSpPr>
          <p:nvPr/>
        </p:nvSpPr>
        <p:spPr>
          <a:xfrm>
            <a:off x="163922" y="4824758"/>
            <a:ext cx="8799190" cy="3043188"/>
          </a:xfrm>
          <a:prstGeom prst="rect">
            <a:avLst/>
          </a:prstGeom>
        </p:spPr>
        <p:txBody>
          <a:bodyPr vert="horz" lIns="91440" tIns="45720" rIns="91440" bIns="45720" rtlCol="0">
            <a:normAutofit/>
          </a:bodyPr>
          <a:lstStyle/>
          <a:p>
            <a:pPr>
              <a:buFont typeface="Symbol" pitchFamily="18" charset="2"/>
              <a:buChar char=""/>
            </a:pPr>
            <a:r>
              <a:rPr lang="en-GB" dirty="0"/>
              <a:t>Scalability - VPNs use the Internet infrastructure within ISPs and carriers, making it easy for organizations to add new users. Organizations, big and small, are able to add large amounts of capacity without adding significant infrastructure.</a:t>
            </a:r>
          </a:p>
          <a:p>
            <a:pPr>
              <a:buFont typeface="Symbol" pitchFamily="18" charset="2"/>
              <a:buChar cha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342467">
                                            <p:txEl>
                                              <p:pRg st="0" end="0"/>
                                            </p:txEl>
                                          </p:spTgt>
                                        </p:tgtEl>
                                        <p:attrNameLst>
                                          <p:attrName>style.visibility</p:attrName>
                                        </p:attrNameLst>
                                      </p:cBhvr>
                                      <p:to>
                                        <p:strVal val="visible"/>
                                      </p:to>
                                    </p:set>
                                    <p:animEffect transition="in" filter="blinds(horizontal)">
                                      <p:cBhvr>
                                        <p:cTn id="7" dur="500"/>
                                        <p:tgtEl>
                                          <p:spTgt spid="134246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342467">
                                            <p:txEl>
                                              <p:pRg st="1" end="1"/>
                                            </p:txEl>
                                          </p:spTgt>
                                        </p:tgtEl>
                                        <p:attrNameLst>
                                          <p:attrName>style.visibility</p:attrName>
                                        </p:attrNameLst>
                                      </p:cBhvr>
                                      <p:to>
                                        <p:strVal val="visible"/>
                                      </p:to>
                                    </p:set>
                                    <p:animEffect transition="in" filter="blinds(horizontal)">
                                      <p:cBhvr>
                                        <p:cTn id="12" dur="500"/>
                                        <p:tgtEl>
                                          <p:spTgt spid="134246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linds(horizontal)">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1342469"/>
                                        </p:tgtEl>
                                        <p:attrNameLst>
                                          <p:attrName>style.visibility</p:attrName>
                                        </p:attrNameLst>
                                      </p:cBhvr>
                                      <p:to>
                                        <p:strVal val="visible"/>
                                      </p:to>
                                    </p:set>
                                    <p:animEffect transition="in" filter="blinds(horizontal)">
                                      <p:cBhvr>
                                        <p:cTn id="22" dur="500"/>
                                        <p:tgtEl>
                                          <p:spTgt spid="13424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2467" grpId="0" build="p"/>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4514" name="Rectangle 2"/>
          <p:cNvSpPr>
            <a:spLocks noGrp="1" noChangeArrowheads="1"/>
          </p:cNvSpPr>
          <p:nvPr>
            <p:ph type="title"/>
          </p:nvPr>
        </p:nvSpPr>
        <p:spPr>
          <a:xfrm>
            <a:off x="330200" y="441964"/>
            <a:ext cx="5142132" cy="838200"/>
          </a:xfrm>
        </p:spPr>
        <p:txBody>
          <a:bodyPr/>
          <a:lstStyle/>
          <a:p>
            <a:r>
              <a:rPr lang="en-US" altLang="ja-JP" sz="3600" dirty="0" smtClean="0">
                <a:ea typeface="ＭＳ Ｐゴシック" charset="-128"/>
              </a:rPr>
              <a:t>Types of VPNs</a:t>
            </a:r>
            <a:br>
              <a:rPr lang="en-US" altLang="ja-JP" sz="3600" dirty="0" smtClean="0">
                <a:ea typeface="ＭＳ Ｐゴシック" charset="-128"/>
              </a:rPr>
            </a:br>
            <a:r>
              <a:rPr lang="en-US" altLang="ja-JP" sz="3600" dirty="0" smtClean="0">
                <a:ea typeface="ＭＳ Ｐゴシック" charset="-128"/>
              </a:rPr>
              <a:t>(Site-to-Site)</a:t>
            </a:r>
            <a:endParaRPr lang="en-US" sz="5400" dirty="0"/>
          </a:p>
        </p:txBody>
      </p:sp>
      <p:pic>
        <p:nvPicPr>
          <p:cNvPr id="1344516" name="Picture 4"/>
          <p:cNvPicPr>
            <a:picLocks noChangeAspect="1" noChangeArrowheads="1"/>
          </p:cNvPicPr>
          <p:nvPr/>
        </p:nvPicPr>
        <p:blipFill>
          <a:blip r:embed="rId3" cstate="print"/>
          <a:srcRect/>
          <a:stretch>
            <a:fillRect/>
          </a:stretch>
        </p:blipFill>
        <p:spPr bwMode="auto">
          <a:xfrm>
            <a:off x="0" y="1519604"/>
            <a:ext cx="4449762" cy="2693988"/>
          </a:xfrm>
          <a:prstGeom prst="rect">
            <a:avLst/>
          </a:prstGeom>
          <a:noFill/>
          <a:ln w="9525" algn="ctr">
            <a:noFill/>
            <a:miter lim="800000"/>
            <a:headEnd/>
            <a:tailEnd/>
          </a:ln>
          <a:effectLst/>
        </p:spPr>
      </p:pic>
      <p:sp>
        <p:nvSpPr>
          <p:cNvPr id="7" name="Rectangle 3"/>
          <p:cNvSpPr txBox="1">
            <a:spLocks noChangeArrowheads="1"/>
          </p:cNvSpPr>
          <p:nvPr/>
        </p:nvSpPr>
        <p:spPr>
          <a:xfrm>
            <a:off x="4030002" y="1519604"/>
            <a:ext cx="5113998" cy="4754880"/>
          </a:xfrm>
          <a:prstGeom prst="rect">
            <a:avLst/>
          </a:prstGeom>
        </p:spPr>
        <p:txBody>
          <a:bodyPr vert="horz" lIns="91440" tIns="45720" rIns="91440" bIns="45720" rtlCol="0">
            <a:noAutofit/>
          </a:bodyPr>
          <a:lstStyle/>
          <a:p>
            <a:pPr marL="349250" lvl="0" indent="-349250">
              <a:spcBef>
                <a:spcPts val="2000"/>
              </a:spcBef>
              <a:buClr>
                <a:schemeClr val="accent1">
                  <a:lumMod val="60000"/>
                  <a:lumOff val="40000"/>
                </a:schemeClr>
              </a:buClr>
              <a:buSzPct val="110000"/>
              <a:buFont typeface="Symbol" pitchFamily="18" charset="2"/>
              <a:buChar char=""/>
            </a:pPr>
            <a:r>
              <a:rPr lang="en-GB" dirty="0" smtClean="0"/>
              <a:t>In a site-to-site VPN, hosts send and receive TCP/IP traffic through a VPN gateway, which could be a router, PIX firewall appliance, or an Adaptive Security Appliance (ASA). </a:t>
            </a:r>
          </a:p>
          <a:p>
            <a:pPr marL="349250" lvl="0" indent="-349250">
              <a:spcBef>
                <a:spcPts val="2000"/>
              </a:spcBef>
              <a:buClr>
                <a:schemeClr val="accent1">
                  <a:lumMod val="60000"/>
                  <a:lumOff val="40000"/>
                </a:schemeClr>
              </a:buClr>
              <a:buSzPct val="110000"/>
              <a:buFont typeface="Symbol" pitchFamily="18" charset="2"/>
              <a:buChar char=""/>
            </a:pPr>
            <a:r>
              <a:rPr lang="en-GB" dirty="0" smtClean="0"/>
              <a:t>The VPN gateway is responsible for encapsulating and encrypting outbound traffic for all of the traffic from a particular site and sending it through a VPN tunnel over the Internet to a peer VPN gateway at the target site.</a:t>
            </a:r>
          </a:p>
          <a:p>
            <a:pPr marL="349250" lvl="0" indent="-349250">
              <a:spcBef>
                <a:spcPts val="2000"/>
              </a:spcBef>
              <a:buClr>
                <a:schemeClr val="accent1">
                  <a:lumMod val="60000"/>
                  <a:lumOff val="40000"/>
                </a:schemeClr>
              </a:buClr>
              <a:buSzPct val="110000"/>
              <a:buFont typeface="Symbol" pitchFamily="18" charset="2"/>
              <a:buChar char=""/>
            </a:pPr>
            <a:r>
              <a:rPr lang="en-GB" dirty="0" smtClean="0"/>
              <a:t>On receipt, the peer VPN gateway strips the headers, decrypts the content, and relays the packet toward the target host inside its private network.</a:t>
            </a:r>
            <a:endParaRPr kumimoji="0" lang="en-GB" sz="1800" b="0" i="0" u="none" strike="noStrike" kern="1200" cap="none" spc="0" normalizeH="0" baseline="0" noProof="0" dirty="0" smtClean="0">
              <a:ln>
                <a:noFill/>
              </a:ln>
              <a:solidFill>
                <a:schemeClr val="tx1"/>
              </a:solidFill>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Symbol" pitchFamily="18" charset="2"/>
              <a:buChar char=""/>
              <a:tabLst/>
              <a:defRPr/>
            </a:pPr>
            <a:endParaRPr kumimoji="0" lang="en-US" sz="1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1344516"/>
                                        </p:tgtEl>
                                        <p:attrNameLst>
                                          <p:attrName>style.visibility</p:attrName>
                                        </p:attrNameLst>
                                      </p:cBhvr>
                                      <p:to>
                                        <p:strVal val="visible"/>
                                      </p:to>
                                    </p:set>
                                    <p:animEffect transition="in" filter="blinds(horizontal)">
                                      <p:cBhvr>
                                        <p:cTn id="12" dur="500"/>
                                        <p:tgtEl>
                                          <p:spTgt spid="13445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4514" name="Rectangle 2"/>
          <p:cNvSpPr>
            <a:spLocks noGrp="1" noChangeArrowheads="1"/>
          </p:cNvSpPr>
          <p:nvPr>
            <p:ph type="title"/>
          </p:nvPr>
        </p:nvSpPr>
        <p:spPr>
          <a:xfrm>
            <a:off x="330200" y="541608"/>
            <a:ext cx="5142132" cy="838200"/>
          </a:xfrm>
        </p:spPr>
        <p:txBody>
          <a:bodyPr/>
          <a:lstStyle/>
          <a:p>
            <a:r>
              <a:rPr lang="en-US" altLang="ja-JP" sz="3600" dirty="0" smtClean="0">
                <a:ea typeface="ＭＳ Ｐゴシック" charset="-128"/>
              </a:rPr>
              <a:t>Types of VPNs</a:t>
            </a:r>
            <a:br>
              <a:rPr lang="en-US" altLang="ja-JP" sz="3600" dirty="0" smtClean="0">
                <a:ea typeface="ＭＳ Ｐゴシック" charset="-128"/>
              </a:rPr>
            </a:br>
            <a:r>
              <a:rPr lang="en-US" altLang="ja-JP" sz="3600" dirty="0" smtClean="0">
                <a:ea typeface="ＭＳ Ｐゴシック" charset="-128"/>
              </a:rPr>
              <a:t>(Remote Access)</a:t>
            </a:r>
            <a:endParaRPr lang="en-US" sz="5400" dirty="0"/>
          </a:p>
        </p:txBody>
      </p:sp>
      <p:pic>
        <p:nvPicPr>
          <p:cNvPr id="1344517" name="Picture 5"/>
          <p:cNvPicPr>
            <a:picLocks noChangeAspect="1" noChangeArrowheads="1"/>
          </p:cNvPicPr>
          <p:nvPr/>
        </p:nvPicPr>
        <p:blipFill>
          <a:blip r:embed="rId3" cstate="print"/>
          <a:srcRect/>
          <a:stretch>
            <a:fillRect/>
          </a:stretch>
        </p:blipFill>
        <p:spPr bwMode="auto">
          <a:xfrm>
            <a:off x="4407951" y="1787245"/>
            <a:ext cx="4567237" cy="2782887"/>
          </a:xfrm>
          <a:prstGeom prst="rect">
            <a:avLst/>
          </a:prstGeom>
          <a:noFill/>
          <a:ln w="9525" algn="ctr">
            <a:noFill/>
            <a:miter lim="800000"/>
            <a:headEnd/>
            <a:tailEnd/>
          </a:ln>
          <a:effectLst/>
        </p:spPr>
      </p:pic>
      <p:sp>
        <p:nvSpPr>
          <p:cNvPr id="7" name="Rectangle 3"/>
          <p:cNvSpPr txBox="1">
            <a:spLocks noChangeArrowheads="1"/>
          </p:cNvSpPr>
          <p:nvPr/>
        </p:nvSpPr>
        <p:spPr>
          <a:xfrm>
            <a:off x="0" y="1589652"/>
            <a:ext cx="4576763" cy="2012329"/>
          </a:xfrm>
          <a:prstGeom prst="rect">
            <a:avLst/>
          </a:prstGeom>
        </p:spPr>
        <p:txBody>
          <a:bodyPr vert="horz" lIns="91440" tIns="45720" rIns="91440" bIns="45720" rtlCol="0">
            <a:noAutofit/>
          </a:bodyPr>
          <a:lstStyle/>
          <a:p>
            <a:pPr marL="349250" lvl="0" indent="-349250">
              <a:spcBef>
                <a:spcPts val="2000"/>
              </a:spcBef>
              <a:buClr>
                <a:schemeClr val="accent1">
                  <a:lumMod val="60000"/>
                  <a:lumOff val="40000"/>
                </a:schemeClr>
              </a:buClr>
              <a:buSzPct val="110000"/>
              <a:buFont typeface="Symbol" pitchFamily="18" charset="2"/>
              <a:buChar char=""/>
            </a:pPr>
            <a:r>
              <a:rPr lang="en-GB" dirty="0" smtClean="0"/>
              <a:t>In a remote-access VPN, each host typically has VPN client software. </a:t>
            </a:r>
          </a:p>
          <a:p>
            <a:pPr marL="349250" lvl="0" indent="-349250">
              <a:spcBef>
                <a:spcPts val="2000"/>
              </a:spcBef>
              <a:buClr>
                <a:schemeClr val="accent1">
                  <a:lumMod val="60000"/>
                  <a:lumOff val="40000"/>
                </a:schemeClr>
              </a:buClr>
              <a:buSzPct val="110000"/>
              <a:buFont typeface="Symbol" pitchFamily="18" charset="2"/>
              <a:buChar char=""/>
            </a:pPr>
            <a:r>
              <a:rPr lang="en-GB" dirty="0" smtClean="0"/>
              <a:t>Whenever the host tries to send any traffic, the VPN client software encapsulates and encrypts that traffic before sending it over the Internet to the VPN gateway at the edge of the target network. </a:t>
            </a:r>
          </a:p>
          <a:p>
            <a:pPr marL="349250" lvl="0" indent="-349250">
              <a:spcBef>
                <a:spcPts val="2000"/>
              </a:spcBef>
              <a:buClr>
                <a:schemeClr val="accent1">
                  <a:lumMod val="60000"/>
                  <a:lumOff val="40000"/>
                </a:schemeClr>
              </a:buClr>
              <a:buSzPct val="110000"/>
              <a:buFont typeface="Symbol" pitchFamily="18" charset="2"/>
              <a:buChar char=""/>
            </a:pPr>
            <a:r>
              <a:rPr lang="en-GB" dirty="0" smtClean="0"/>
              <a:t>On receipt, the VPN gateway handles the data in the same way as it would handle data from a site-to-site VPN.</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Symbol" pitchFamily="18" charset="2"/>
              <a:buChar char=""/>
              <a:tabLst/>
              <a:defRPr/>
            </a:pPr>
            <a:endParaRPr kumimoji="0" lang="en-GB" sz="1800" b="0" i="0" u="none" strike="noStrike" kern="1200" cap="none" spc="0" normalizeH="0" baseline="0" noProof="0" dirty="0" smtClean="0">
              <a:ln>
                <a:noFill/>
              </a:ln>
              <a:solidFill>
                <a:schemeClr val="tx1"/>
              </a:solidFill>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Symbol" pitchFamily="18" charset="2"/>
              <a:buChar char=""/>
              <a:tabLst/>
              <a:defRPr/>
            </a:pPr>
            <a:endParaRPr kumimoji="0" lang="en-US" sz="1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1344517"/>
                                        </p:tgtEl>
                                        <p:attrNameLst>
                                          <p:attrName>style.visibility</p:attrName>
                                        </p:attrNameLst>
                                      </p:cBhvr>
                                      <p:to>
                                        <p:strVal val="visible"/>
                                      </p:to>
                                    </p:set>
                                    <p:animEffect transition="in" filter="blinds(horizontal)">
                                      <p:cBhvr>
                                        <p:cTn id="12" dur="500"/>
                                        <p:tgtEl>
                                          <p:spTgt spid="13445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6562" name="Rectangle 2"/>
          <p:cNvSpPr>
            <a:spLocks noGrp="1" noChangeArrowheads="1"/>
          </p:cNvSpPr>
          <p:nvPr>
            <p:ph type="title"/>
          </p:nvPr>
        </p:nvSpPr>
        <p:spPr>
          <a:xfrm>
            <a:off x="182880" y="182878"/>
            <a:ext cx="4734169" cy="838200"/>
          </a:xfrm>
        </p:spPr>
        <p:txBody>
          <a:bodyPr/>
          <a:lstStyle/>
          <a:p>
            <a:r>
              <a:rPr lang="en-US" altLang="ja-JP" sz="3600" dirty="0" smtClean="0">
                <a:ea typeface="ＭＳ Ｐゴシック" charset="-128"/>
              </a:rPr>
              <a:t>VPN Components</a:t>
            </a:r>
            <a:endParaRPr lang="en-US" sz="5400" dirty="0"/>
          </a:p>
        </p:txBody>
      </p:sp>
      <p:sp>
        <p:nvSpPr>
          <p:cNvPr id="1346563" name="Rectangle 3"/>
          <p:cNvSpPr>
            <a:spLocks noGrp="1" noChangeArrowheads="1"/>
          </p:cNvSpPr>
          <p:nvPr>
            <p:ph type="body" idx="1"/>
          </p:nvPr>
        </p:nvSpPr>
        <p:spPr>
          <a:xfrm>
            <a:off x="4037428" y="1209822"/>
            <a:ext cx="4937760" cy="5259241"/>
          </a:xfrm>
        </p:spPr>
        <p:txBody>
          <a:bodyPr>
            <a:normAutofit fontScale="70000" lnSpcReduction="20000"/>
          </a:bodyPr>
          <a:lstStyle/>
          <a:p>
            <a:pPr>
              <a:buNone/>
            </a:pPr>
            <a:r>
              <a:rPr lang="en-GB" altLang="ja-JP" dirty="0" smtClean="0">
                <a:solidFill>
                  <a:schemeClr val="tx1"/>
                </a:solidFill>
                <a:ea typeface="ＭＳ Ｐゴシック" charset="-128"/>
              </a:rPr>
              <a:t>Components required to establish this VPN include:</a:t>
            </a:r>
          </a:p>
          <a:p>
            <a:pPr lvl="1"/>
            <a:r>
              <a:rPr lang="en-GB" altLang="ja-JP" dirty="0" smtClean="0">
                <a:solidFill>
                  <a:schemeClr val="tx1"/>
                </a:solidFill>
                <a:ea typeface="ＭＳ Ｐゴシック" charset="-128"/>
              </a:rPr>
              <a:t>An existing network with servers and workstations</a:t>
            </a:r>
          </a:p>
          <a:p>
            <a:pPr lvl="1"/>
            <a:r>
              <a:rPr lang="en-GB" altLang="ja-JP" dirty="0" smtClean="0">
                <a:solidFill>
                  <a:schemeClr val="tx1"/>
                </a:solidFill>
                <a:ea typeface="ＭＳ Ｐゴシック" charset="-128"/>
              </a:rPr>
              <a:t>A connection to the Internet</a:t>
            </a:r>
          </a:p>
          <a:p>
            <a:pPr lvl="1"/>
            <a:r>
              <a:rPr lang="en-GB" altLang="ja-JP" dirty="0" smtClean="0">
                <a:solidFill>
                  <a:schemeClr val="tx1"/>
                </a:solidFill>
                <a:ea typeface="ＭＳ Ｐゴシック" charset="-128"/>
              </a:rPr>
              <a:t>VPN gateways, such as routers, firewalls, VPN concentrators, and ASAs, that act as endpoints to establish, manage, and control VPN connections</a:t>
            </a:r>
          </a:p>
          <a:p>
            <a:pPr lvl="1"/>
            <a:r>
              <a:rPr lang="en-GB" altLang="ja-JP" dirty="0" smtClean="0">
                <a:solidFill>
                  <a:schemeClr val="tx1"/>
                </a:solidFill>
                <a:ea typeface="ＭＳ Ｐゴシック" charset="-128"/>
              </a:rPr>
              <a:t>Appropriate software to create and manage VPN tunnels</a:t>
            </a:r>
          </a:p>
          <a:p>
            <a:pPr>
              <a:buNone/>
            </a:pPr>
            <a:r>
              <a:rPr lang="en-GB" altLang="ja-JP" dirty="0" smtClean="0">
                <a:solidFill>
                  <a:schemeClr val="tx1"/>
                </a:solidFill>
                <a:ea typeface="ＭＳ Ｐゴシック" charset="-128"/>
              </a:rPr>
              <a:t>The key to VPN effectiveness is security. VPNs secure data by encapsulating or encrypting the data. Most VPNs can do both. </a:t>
            </a:r>
          </a:p>
          <a:p>
            <a:pPr lvl="1"/>
            <a:r>
              <a:rPr lang="en-GB" altLang="ja-JP" dirty="0" smtClean="0">
                <a:solidFill>
                  <a:schemeClr val="tx1"/>
                </a:solidFill>
                <a:ea typeface="ＭＳ Ｐゴシック" charset="-128"/>
              </a:rPr>
              <a:t>Encapsulation is also referred to as </a:t>
            </a:r>
            <a:r>
              <a:rPr lang="en-GB" altLang="ja-JP" dirty="0" err="1" smtClean="0">
                <a:solidFill>
                  <a:schemeClr val="tx1"/>
                </a:solidFill>
                <a:ea typeface="ＭＳ Ｐゴシック" charset="-128"/>
              </a:rPr>
              <a:t>tunneling</a:t>
            </a:r>
            <a:r>
              <a:rPr lang="en-GB" altLang="ja-JP" dirty="0" smtClean="0">
                <a:solidFill>
                  <a:schemeClr val="tx1"/>
                </a:solidFill>
                <a:ea typeface="ＭＳ Ｐゴシック" charset="-128"/>
              </a:rPr>
              <a:t>, because encapsulation transmits data transparently from network to network through a shared network infrastructure.</a:t>
            </a:r>
          </a:p>
          <a:p>
            <a:pPr lvl="1"/>
            <a:r>
              <a:rPr lang="en-GB" altLang="ja-JP" dirty="0" smtClean="0">
                <a:solidFill>
                  <a:schemeClr val="tx1"/>
                </a:solidFill>
                <a:ea typeface="ＭＳ Ｐゴシック" charset="-128"/>
              </a:rPr>
              <a:t>Encryption codes data into a different format using a secret key. Decryption decodes encrypted data into the original unencrypted format.</a:t>
            </a:r>
            <a:endParaRPr lang="en-US" dirty="0">
              <a:solidFill>
                <a:schemeClr val="tx1"/>
              </a:solidFill>
            </a:endParaRPr>
          </a:p>
        </p:txBody>
      </p:sp>
      <p:pic>
        <p:nvPicPr>
          <p:cNvPr id="1346564" name="Picture 4"/>
          <p:cNvPicPr>
            <a:picLocks noChangeAspect="1" noChangeArrowheads="1"/>
          </p:cNvPicPr>
          <p:nvPr/>
        </p:nvPicPr>
        <p:blipFill>
          <a:blip r:embed="rId3" cstate="print"/>
          <a:srcRect/>
          <a:stretch>
            <a:fillRect/>
          </a:stretch>
        </p:blipFill>
        <p:spPr bwMode="auto">
          <a:xfrm>
            <a:off x="56272" y="2125245"/>
            <a:ext cx="3854548" cy="3501829"/>
          </a:xfrm>
          <a:prstGeom prst="rect">
            <a:avLst/>
          </a:prstGeom>
          <a:noFill/>
          <a:ln w="9525" algn="ctr">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346563">
                                            <p:txEl>
                                              <p:pRg st="0" end="0"/>
                                            </p:txEl>
                                          </p:spTgt>
                                        </p:tgtEl>
                                        <p:attrNameLst>
                                          <p:attrName>style.visibility</p:attrName>
                                        </p:attrNameLst>
                                      </p:cBhvr>
                                      <p:to>
                                        <p:strVal val="visible"/>
                                      </p:to>
                                    </p:set>
                                    <p:animEffect transition="in" filter="blinds(horizontal)">
                                      <p:cBhvr>
                                        <p:cTn id="7" dur="500"/>
                                        <p:tgtEl>
                                          <p:spTgt spid="1346563">
                                            <p:txEl>
                                              <p:pRg st="0" end="0"/>
                                            </p:txEl>
                                          </p:spTgt>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1346563">
                                            <p:txEl>
                                              <p:pRg st="1" end="1"/>
                                            </p:txEl>
                                          </p:spTgt>
                                        </p:tgtEl>
                                        <p:attrNameLst>
                                          <p:attrName>style.visibility</p:attrName>
                                        </p:attrNameLst>
                                      </p:cBhvr>
                                      <p:to>
                                        <p:strVal val="visible"/>
                                      </p:to>
                                    </p:set>
                                    <p:animEffect transition="in" filter="blinds(horizontal)">
                                      <p:cBhvr>
                                        <p:cTn id="10" dur="500"/>
                                        <p:tgtEl>
                                          <p:spTgt spid="1346563">
                                            <p:txEl>
                                              <p:pRg st="1" end="1"/>
                                            </p:txEl>
                                          </p:spTgt>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1346563">
                                            <p:txEl>
                                              <p:pRg st="2" end="2"/>
                                            </p:txEl>
                                          </p:spTgt>
                                        </p:tgtEl>
                                        <p:attrNameLst>
                                          <p:attrName>style.visibility</p:attrName>
                                        </p:attrNameLst>
                                      </p:cBhvr>
                                      <p:to>
                                        <p:strVal val="visible"/>
                                      </p:to>
                                    </p:set>
                                    <p:animEffect transition="in" filter="blinds(horizontal)">
                                      <p:cBhvr>
                                        <p:cTn id="13" dur="500"/>
                                        <p:tgtEl>
                                          <p:spTgt spid="1346563">
                                            <p:txEl>
                                              <p:pRg st="2" end="2"/>
                                            </p:txEl>
                                          </p:spTgt>
                                        </p:tgtEl>
                                      </p:cBhvr>
                                    </p:animEffect>
                                  </p:childTnLst>
                                </p:cTn>
                              </p:par>
                              <p:par>
                                <p:cTn id="14" presetID="3" presetClass="entr" presetSubtype="10" fill="hold" grpId="0" nodeType="withEffect">
                                  <p:stCondLst>
                                    <p:cond delay="0"/>
                                  </p:stCondLst>
                                  <p:childTnLst>
                                    <p:set>
                                      <p:cBhvr>
                                        <p:cTn id="15" dur="1" fill="hold">
                                          <p:stCondLst>
                                            <p:cond delay="0"/>
                                          </p:stCondLst>
                                        </p:cTn>
                                        <p:tgtEl>
                                          <p:spTgt spid="1346563">
                                            <p:txEl>
                                              <p:pRg st="3" end="3"/>
                                            </p:txEl>
                                          </p:spTgt>
                                        </p:tgtEl>
                                        <p:attrNameLst>
                                          <p:attrName>style.visibility</p:attrName>
                                        </p:attrNameLst>
                                      </p:cBhvr>
                                      <p:to>
                                        <p:strVal val="visible"/>
                                      </p:to>
                                    </p:set>
                                    <p:animEffect transition="in" filter="blinds(horizontal)">
                                      <p:cBhvr>
                                        <p:cTn id="16" dur="500"/>
                                        <p:tgtEl>
                                          <p:spTgt spid="1346563">
                                            <p:txEl>
                                              <p:pRg st="3" end="3"/>
                                            </p:txEl>
                                          </p:spTgt>
                                        </p:tgtEl>
                                      </p:cBhvr>
                                    </p:animEffect>
                                  </p:childTnLst>
                                </p:cTn>
                              </p:par>
                              <p:par>
                                <p:cTn id="17" presetID="3" presetClass="entr" presetSubtype="10" fill="hold" grpId="0" nodeType="withEffect">
                                  <p:stCondLst>
                                    <p:cond delay="0"/>
                                  </p:stCondLst>
                                  <p:childTnLst>
                                    <p:set>
                                      <p:cBhvr>
                                        <p:cTn id="18" dur="1" fill="hold">
                                          <p:stCondLst>
                                            <p:cond delay="0"/>
                                          </p:stCondLst>
                                        </p:cTn>
                                        <p:tgtEl>
                                          <p:spTgt spid="1346563">
                                            <p:txEl>
                                              <p:pRg st="4" end="4"/>
                                            </p:txEl>
                                          </p:spTgt>
                                        </p:tgtEl>
                                        <p:attrNameLst>
                                          <p:attrName>style.visibility</p:attrName>
                                        </p:attrNameLst>
                                      </p:cBhvr>
                                      <p:to>
                                        <p:strVal val="visible"/>
                                      </p:to>
                                    </p:set>
                                    <p:animEffect transition="in" filter="blinds(horizontal)">
                                      <p:cBhvr>
                                        <p:cTn id="19" dur="500"/>
                                        <p:tgtEl>
                                          <p:spTgt spid="1346563">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3" presetClass="entr" presetSubtype="10" fill="hold" grpId="0" nodeType="clickEffect">
                                  <p:stCondLst>
                                    <p:cond delay="0"/>
                                  </p:stCondLst>
                                  <p:childTnLst>
                                    <p:set>
                                      <p:cBhvr>
                                        <p:cTn id="23" dur="1" fill="hold">
                                          <p:stCondLst>
                                            <p:cond delay="0"/>
                                          </p:stCondLst>
                                        </p:cTn>
                                        <p:tgtEl>
                                          <p:spTgt spid="1346563">
                                            <p:txEl>
                                              <p:pRg st="5" end="5"/>
                                            </p:txEl>
                                          </p:spTgt>
                                        </p:tgtEl>
                                        <p:attrNameLst>
                                          <p:attrName>style.visibility</p:attrName>
                                        </p:attrNameLst>
                                      </p:cBhvr>
                                      <p:to>
                                        <p:strVal val="visible"/>
                                      </p:to>
                                    </p:set>
                                    <p:animEffect transition="in" filter="blinds(horizontal)">
                                      <p:cBhvr>
                                        <p:cTn id="24" dur="500"/>
                                        <p:tgtEl>
                                          <p:spTgt spid="1346563">
                                            <p:txEl>
                                              <p:pRg st="5" end="5"/>
                                            </p:txEl>
                                          </p:spTgt>
                                        </p:tgtEl>
                                      </p:cBhvr>
                                    </p:animEffect>
                                  </p:childTnLst>
                                </p:cTn>
                              </p:par>
                              <p:par>
                                <p:cTn id="25" presetID="3" presetClass="entr" presetSubtype="10" fill="hold" grpId="0" nodeType="withEffect">
                                  <p:stCondLst>
                                    <p:cond delay="0"/>
                                  </p:stCondLst>
                                  <p:childTnLst>
                                    <p:set>
                                      <p:cBhvr>
                                        <p:cTn id="26" dur="1" fill="hold">
                                          <p:stCondLst>
                                            <p:cond delay="0"/>
                                          </p:stCondLst>
                                        </p:cTn>
                                        <p:tgtEl>
                                          <p:spTgt spid="1346563">
                                            <p:txEl>
                                              <p:pRg st="6" end="6"/>
                                            </p:txEl>
                                          </p:spTgt>
                                        </p:tgtEl>
                                        <p:attrNameLst>
                                          <p:attrName>style.visibility</p:attrName>
                                        </p:attrNameLst>
                                      </p:cBhvr>
                                      <p:to>
                                        <p:strVal val="visible"/>
                                      </p:to>
                                    </p:set>
                                    <p:animEffect transition="in" filter="blinds(horizontal)">
                                      <p:cBhvr>
                                        <p:cTn id="27" dur="500"/>
                                        <p:tgtEl>
                                          <p:spTgt spid="1346563">
                                            <p:txEl>
                                              <p:pRg st="6" end="6"/>
                                            </p:txEl>
                                          </p:spTgt>
                                        </p:tgtEl>
                                      </p:cBhvr>
                                    </p:animEffect>
                                  </p:childTnLst>
                                </p:cTn>
                              </p:par>
                              <p:par>
                                <p:cTn id="28" presetID="3" presetClass="entr" presetSubtype="10" fill="hold" grpId="0" nodeType="withEffect">
                                  <p:stCondLst>
                                    <p:cond delay="0"/>
                                  </p:stCondLst>
                                  <p:childTnLst>
                                    <p:set>
                                      <p:cBhvr>
                                        <p:cTn id="29" dur="1" fill="hold">
                                          <p:stCondLst>
                                            <p:cond delay="0"/>
                                          </p:stCondLst>
                                        </p:cTn>
                                        <p:tgtEl>
                                          <p:spTgt spid="1346563">
                                            <p:txEl>
                                              <p:pRg st="7" end="7"/>
                                            </p:txEl>
                                          </p:spTgt>
                                        </p:tgtEl>
                                        <p:attrNameLst>
                                          <p:attrName>style.visibility</p:attrName>
                                        </p:attrNameLst>
                                      </p:cBhvr>
                                      <p:to>
                                        <p:strVal val="visible"/>
                                      </p:to>
                                    </p:set>
                                    <p:animEffect transition="in" filter="blinds(horizontal)">
                                      <p:cBhvr>
                                        <p:cTn id="30" dur="500"/>
                                        <p:tgtEl>
                                          <p:spTgt spid="1346563">
                                            <p:txEl>
                                              <p:pRg st="7" end="7"/>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3" presetClass="entr" presetSubtype="10" fill="hold" nodeType="clickEffect">
                                  <p:stCondLst>
                                    <p:cond delay="0"/>
                                  </p:stCondLst>
                                  <p:childTnLst>
                                    <p:set>
                                      <p:cBhvr>
                                        <p:cTn id="34" dur="1" fill="hold">
                                          <p:stCondLst>
                                            <p:cond delay="0"/>
                                          </p:stCondLst>
                                        </p:cTn>
                                        <p:tgtEl>
                                          <p:spTgt spid="1346564"/>
                                        </p:tgtEl>
                                        <p:attrNameLst>
                                          <p:attrName>style.visibility</p:attrName>
                                        </p:attrNameLst>
                                      </p:cBhvr>
                                      <p:to>
                                        <p:strVal val="visible"/>
                                      </p:to>
                                    </p:set>
                                    <p:animEffect transition="in" filter="blinds(horizontal)">
                                      <p:cBhvr>
                                        <p:cTn id="35" dur="500"/>
                                        <p:tgtEl>
                                          <p:spTgt spid="13465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656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8610" name="Rectangle 2"/>
          <p:cNvSpPr>
            <a:spLocks noGrp="1" noChangeArrowheads="1"/>
          </p:cNvSpPr>
          <p:nvPr>
            <p:ph type="title"/>
          </p:nvPr>
        </p:nvSpPr>
        <p:spPr>
          <a:xfrm>
            <a:off x="330200" y="457200"/>
            <a:ext cx="8813800" cy="838200"/>
          </a:xfrm>
        </p:spPr>
        <p:txBody>
          <a:bodyPr/>
          <a:lstStyle/>
          <a:p>
            <a:r>
              <a:rPr lang="en-US" altLang="ja-JP" sz="3600" dirty="0" smtClean="0">
                <a:ea typeface="ＭＳ Ｐゴシック" charset="-128"/>
              </a:rPr>
              <a:t>Characteristics of secure VPNs</a:t>
            </a:r>
            <a:endParaRPr lang="en-US" sz="5400" dirty="0"/>
          </a:p>
        </p:txBody>
      </p:sp>
      <p:sp>
        <p:nvSpPr>
          <p:cNvPr id="7" name="Rectangle 3"/>
          <p:cNvSpPr txBox="1">
            <a:spLocks noChangeArrowheads="1"/>
          </p:cNvSpPr>
          <p:nvPr/>
        </p:nvSpPr>
        <p:spPr>
          <a:xfrm>
            <a:off x="330200" y="1420188"/>
            <a:ext cx="8546514" cy="4163748"/>
          </a:xfrm>
          <a:prstGeom prst="rect">
            <a:avLst/>
          </a:prstGeom>
        </p:spPr>
        <p:txBody>
          <a:bodyPr vert="horz" lIns="91440" tIns="45720" rIns="91440" bIns="45720" rtlCol="0">
            <a:noAutofit/>
          </a:bodyPr>
          <a:lstStyle/>
          <a:p>
            <a:pPr marL="349250" lvl="0" indent="-349250">
              <a:spcBef>
                <a:spcPts val="2000"/>
              </a:spcBef>
              <a:buClr>
                <a:schemeClr val="accent1">
                  <a:lumMod val="60000"/>
                  <a:lumOff val="40000"/>
                </a:schemeClr>
              </a:buClr>
              <a:buSzPct val="110000"/>
              <a:buFont typeface="Symbol" pitchFamily="18" charset="2"/>
              <a:buChar char=""/>
            </a:pPr>
            <a:r>
              <a:rPr lang="en-GB" b="1" dirty="0" smtClean="0"/>
              <a:t>Data confidentiality </a:t>
            </a:r>
            <a:r>
              <a:rPr lang="en-GB" dirty="0" smtClean="0"/>
              <a:t>- A common security concern is protecting data from eavesdroppers. As a design feature, data confidentiality aims at protecting the contents of messages from interception by unauthenticated or unauthorized sources. VPNs achieve confidentiality using mechanisms of encapsulation and encryption.</a:t>
            </a:r>
          </a:p>
          <a:p>
            <a:pPr marL="349250" lvl="0" indent="-349250">
              <a:spcBef>
                <a:spcPts val="2000"/>
              </a:spcBef>
              <a:buClr>
                <a:schemeClr val="accent1">
                  <a:lumMod val="60000"/>
                  <a:lumOff val="40000"/>
                </a:schemeClr>
              </a:buClr>
              <a:buSzPct val="110000"/>
              <a:buFont typeface="Symbol" pitchFamily="18" charset="2"/>
              <a:buChar char=""/>
            </a:pPr>
            <a:r>
              <a:rPr lang="en-GB" b="1" dirty="0" smtClean="0"/>
              <a:t>Data integrity</a:t>
            </a:r>
            <a:r>
              <a:rPr lang="en-GB" dirty="0" smtClean="0"/>
              <a:t> - Data integrity guarantees that no tampering or alterations occur to data while it travels between the source and destination. VPNs typically use hashes to ensure data integrity.</a:t>
            </a:r>
          </a:p>
          <a:p>
            <a:pPr marL="349250" lvl="0" indent="-349250">
              <a:spcBef>
                <a:spcPts val="2000"/>
              </a:spcBef>
              <a:buClr>
                <a:schemeClr val="accent1">
                  <a:lumMod val="60000"/>
                  <a:lumOff val="40000"/>
                </a:schemeClr>
              </a:buClr>
              <a:buSzPct val="110000"/>
              <a:buFont typeface="Symbol" pitchFamily="18" charset="2"/>
              <a:buChar char=""/>
            </a:pPr>
            <a:r>
              <a:rPr kumimoji="0" lang="en-GB" sz="1800" b="1" i="0" u="none" strike="noStrike" kern="1200" cap="none" spc="0" normalizeH="0" baseline="0" noProof="0" dirty="0" smtClean="0">
                <a:ln>
                  <a:noFill/>
                </a:ln>
                <a:solidFill>
                  <a:schemeClr val="tx1"/>
                </a:solidFill>
                <a:effectLst/>
                <a:uLnTx/>
                <a:uFillTx/>
                <a:latin typeface="+mn-lt"/>
                <a:ea typeface="+mn-ea"/>
                <a:cs typeface="+mn-cs"/>
              </a:rPr>
              <a:t>Authentication</a:t>
            </a:r>
            <a:r>
              <a:rPr kumimoji="0" lang="en-GB" sz="1800" b="0" i="0" u="none" strike="noStrike" kern="1200" cap="none" spc="0" normalizeH="0" baseline="0" noProof="0" dirty="0" smtClean="0">
                <a:ln>
                  <a:noFill/>
                </a:ln>
                <a:solidFill>
                  <a:schemeClr val="tx1"/>
                </a:solidFill>
                <a:effectLst/>
                <a:uLnTx/>
                <a:uFillTx/>
                <a:latin typeface="+mn-lt"/>
                <a:ea typeface="+mn-ea"/>
                <a:cs typeface="+mn-cs"/>
              </a:rPr>
              <a:t> </a:t>
            </a:r>
            <a:r>
              <a:rPr lang="en-GB" dirty="0" smtClean="0"/>
              <a:t>- Authentication ensures that a message comes from an authentic source and goes to an authentic destination. VPNs can use passwords, digital certificates, smart cards, and biometrics to establish the identity of parties at the other end of a network.</a:t>
            </a:r>
            <a:endParaRPr kumimoji="0" lang="en-GB" sz="1800" b="0" i="0" u="none" strike="noStrike" kern="1200" cap="none" spc="0" normalizeH="0" baseline="0" noProof="0" dirty="0" smtClean="0">
              <a:ln>
                <a:noFill/>
              </a:ln>
              <a:solidFill>
                <a:schemeClr val="tx1"/>
              </a:solidFill>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Symbol" pitchFamily="18" charset="2"/>
              <a:buChar char=""/>
              <a:tabLst/>
              <a:defRPr/>
            </a:pPr>
            <a:endParaRPr kumimoji="0" lang="en-US" sz="1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0658" name="Rectangle 2"/>
          <p:cNvSpPr>
            <a:spLocks noGrp="1" noChangeArrowheads="1"/>
          </p:cNvSpPr>
          <p:nvPr>
            <p:ph type="title"/>
          </p:nvPr>
        </p:nvSpPr>
        <p:spPr>
          <a:xfrm>
            <a:off x="472758" y="253218"/>
            <a:ext cx="4205140" cy="618979"/>
          </a:xfrm>
        </p:spPr>
        <p:txBody>
          <a:bodyPr/>
          <a:lstStyle/>
          <a:p>
            <a:r>
              <a:rPr lang="en-US" altLang="ja-JP" sz="3600" dirty="0" smtClean="0">
                <a:ea typeface="ＭＳ Ｐゴシック" charset="-128"/>
              </a:rPr>
              <a:t>VPN Tunneling</a:t>
            </a:r>
            <a:endParaRPr lang="en-US" sz="6000" dirty="0"/>
          </a:p>
        </p:txBody>
      </p:sp>
      <p:sp>
        <p:nvSpPr>
          <p:cNvPr id="1350659" name="Rectangle 3"/>
          <p:cNvSpPr>
            <a:spLocks noGrp="1" noChangeArrowheads="1"/>
          </p:cNvSpPr>
          <p:nvPr>
            <p:ph type="body" idx="1"/>
          </p:nvPr>
        </p:nvSpPr>
        <p:spPr>
          <a:xfrm>
            <a:off x="655638" y="1195754"/>
            <a:ext cx="7940675" cy="5273309"/>
          </a:xfrm>
        </p:spPr>
        <p:txBody>
          <a:bodyPr>
            <a:normAutofit/>
          </a:bodyPr>
          <a:lstStyle/>
          <a:p>
            <a:r>
              <a:rPr lang="en-GB" altLang="ja-JP" sz="1800" dirty="0" err="1" smtClean="0">
                <a:solidFill>
                  <a:schemeClr val="tx1"/>
                </a:solidFill>
                <a:ea typeface="ＭＳ Ｐゴシック" charset="-128"/>
              </a:rPr>
              <a:t>Tunneling</a:t>
            </a:r>
            <a:r>
              <a:rPr lang="en-GB" altLang="ja-JP" sz="1800" dirty="0" smtClean="0">
                <a:solidFill>
                  <a:schemeClr val="tx1"/>
                </a:solidFill>
                <a:ea typeface="ＭＳ Ｐゴシック" charset="-128"/>
              </a:rPr>
              <a:t> allows the use of public networks like the Internet to carry data for users as though the users had access to a private network. </a:t>
            </a:r>
          </a:p>
          <a:p>
            <a:r>
              <a:rPr lang="en-GB" altLang="ja-JP" sz="1800" dirty="0" err="1" smtClean="0">
                <a:solidFill>
                  <a:schemeClr val="tx1"/>
                </a:solidFill>
                <a:ea typeface="ＭＳ Ｐゴシック" charset="-128"/>
              </a:rPr>
              <a:t>Tunneling</a:t>
            </a:r>
            <a:r>
              <a:rPr lang="en-GB" altLang="ja-JP" sz="1800" dirty="0" smtClean="0">
                <a:solidFill>
                  <a:schemeClr val="tx1"/>
                </a:solidFill>
                <a:ea typeface="ＭＳ Ｐゴシック" charset="-128"/>
              </a:rPr>
              <a:t> encapsulates an entire packet within another packet and sends the new, composite packet over a network.</a:t>
            </a:r>
            <a:endParaRPr lang="en-US" sz="1800" dirty="0">
              <a:solidFill>
                <a:schemeClr val="tx1"/>
              </a:solidFill>
            </a:endParaRPr>
          </a:p>
          <a:p>
            <a:pPr>
              <a:buFont typeface="Symbol" pitchFamily="18" charset="2"/>
              <a:buChar char=""/>
            </a:pPr>
            <a:endParaRPr lang="en-US" sz="1800" dirty="0">
              <a:solidFill>
                <a:schemeClr val="tx1"/>
              </a:solidFill>
            </a:endParaRPr>
          </a:p>
        </p:txBody>
      </p:sp>
      <p:pic>
        <p:nvPicPr>
          <p:cNvPr id="9218" name="Picture 2"/>
          <p:cNvPicPr>
            <a:picLocks noChangeAspect="1" noChangeArrowheads="1"/>
          </p:cNvPicPr>
          <p:nvPr/>
        </p:nvPicPr>
        <p:blipFill>
          <a:blip r:embed="rId3" cstate="print"/>
          <a:srcRect/>
          <a:stretch>
            <a:fillRect/>
          </a:stretch>
        </p:blipFill>
        <p:spPr bwMode="auto">
          <a:xfrm>
            <a:off x="838522" y="2977087"/>
            <a:ext cx="7631405" cy="2846949"/>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350659">
                                            <p:txEl>
                                              <p:pRg st="0" end="0"/>
                                            </p:txEl>
                                          </p:spTgt>
                                        </p:tgtEl>
                                        <p:attrNameLst>
                                          <p:attrName>style.visibility</p:attrName>
                                        </p:attrNameLst>
                                      </p:cBhvr>
                                      <p:to>
                                        <p:strVal val="visible"/>
                                      </p:to>
                                    </p:set>
                                    <p:animEffect transition="in" filter="blinds(horizontal)">
                                      <p:cBhvr>
                                        <p:cTn id="7" dur="500"/>
                                        <p:tgtEl>
                                          <p:spTgt spid="135065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350659">
                                            <p:txEl>
                                              <p:pRg st="1" end="1"/>
                                            </p:txEl>
                                          </p:spTgt>
                                        </p:tgtEl>
                                        <p:attrNameLst>
                                          <p:attrName>style.visibility</p:attrName>
                                        </p:attrNameLst>
                                      </p:cBhvr>
                                      <p:to>
                                        <p:strVal val="visible"/>
                                      </p:to>
                                    </p:set>
                                    <p:animEffect transition="in" filter="blinds(horizontal)">
                                      <p:cBhvr>
                                        <p:cTn id="12" dur="500"/>
                                        <p:tgtEl>
                                          <p:spTgt spid="135065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9218"/>
                                        </p:tgtEl>
                                        <p:attrNameLst>
                                          <p:attrName>style.visibility</p:attrName>
                                        </p:attrNameLst>
                                      </p:cBhvr>
                                      <p:to>
                                        <p:strVal val="visible"/>
                                      </p:to>
                                    </p:set>
                                    <p:animEffect transition="in" filter="blinds(horizontal)">
                                      <p:cBhvr>
                                        <p:cTn id="17" dur="500"/>
                                        <p:tgtEl>
                                          <p:spTgt spid="92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50659"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Encapsulation</a:t>
            </a:r>
            <a:endParaRPr lang="en-GB" dirty="0"/>
          </a:p>
        </p:txBody>
      </p:sp>
      <p:pic>
        <p:nvPicPr>
          <p:cNvPr id="10242" name="Picture 2"/>
          <p:cNvPicPr>
            <a:picLocks noChangeAspect="1" noChangeArrowheads="1"/>
          </p:cNvPicPr>
          <p:nvPr/>
        </p:nvPicPr>
        <p:blipFill>
          <a:blip r:embed="rId2" cstate="print"/>
          <a:srcRect/>
          <a:stretch>
            <a:fillRect/>
          </a:stretch>
        </p:blipFill>
        <p:spPr bwMode="auto">
          <a:xfrm>
            <a:off x="823913" y="1444532"/>
            <a:ext cx="7496175" cy="4352925"/>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0242"/>
                                        </p:tgtEl>
                                        <p:attrNameLst>
                                          <p:attrName>style.visibility</p:attrName>
                                        </p:attrNameLst>
                                      </p:cBhvr>
                                      <p:to>
                                        <p:strVal val="visible"/>
                                      </p:to>
                                    </p:set>
                                    <p:animEffect transition="in" filter="blinds(horizontal)">
                                      <p:cBhvr>
                                        <p:cTn id="7" dur="500"/>
                                        <p:tgtEl>
                                          <p:spTgt spid="102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2706" name="Rectangle 2"/>
          <p:cNvSpPr>
            <a:spLocks noGrp="1" noChangeArrowheads="1"/>
          </p:cNvSpPr>
          <p:nvPr>
            <p:ph type="title"/>
          </p:nvPr>
        </p:nvSpPr>
        <p:spPr>
          <a:xfrm>
            <a:off x="330200" y="225082"/>
            <a:ext cx="4832643" cy="613117"/>
          </a:xfrm>
        </p:spPr>
        <p:txBody>
          <a:bodyPr/>
          <a:lstStyle/>
          <a:p>
            <a:r>
              <a:rPr lang="en-US" altLang="ja-JP" sz="3200" dirty="0" smtClean="0">
                <a:ea typeface="ＭＳ Ｐゴシック" charset="-128"/>
              </a:rPr>
              <a:t>VPN Data Integrity</a:t>
            </a:r>
            <a:endParaRPr lang="en-US" sz="4800" dirty="0"/>
          </a:p>
        </p:txBody>
      </p:sp>
      <p:sp>
        <p:nvSpPr>
          <p:cNvPr id="1352707" name="Rectangle 3"/>
          <p:cNvSpPr>
            <a:spLocks noGrp="1" noChangeArrowheads="1"/>
          </p:cNvSpPr>
          <p:nvPr>
            <p:ph type="body" idx="1"/>
          </p:nvPr>
        </p:nvSpPr>
        <p:spPr>
          <a:xfrm>
            <a:off x="655638" y="1276350"/>
            <a:ext cx="7940675" cy="5076825"/>
          </a:xfrm>
        </p:spPr>
        <p:txBody>
          <a:bodyPr>
            <a:normAutofit/>
          </a:bodyPr>
          <a:lstStyle/>
          <a:p>
            <a:r>
              <a:rPr lang="en-GB" altLang="ja-JP" sz="1800" dirty="0" smtClean="0">
                <a:solidFill>
                  <a:schemeClr val="tx1"/>
                </a:solidFill>
                <a:ea typeface="ＭＳ Ｐゴシック" charset="-128"/>
              </a:rPr>
              <a:t>VPN encryption encrypts the data and renders it unreadable to unauthorized receivers.</a:t>
            </a:r>
          </a:p>
          <a:p>
            <a:r>
              <a:rPr lang="en-GB" sz="1800" dirty="0" smtClean="0">
                <a:solidFill>
                  <a:schemeClr val="tx1"/>
                </a:solidFill>
              </a:rPr>
              <a:t>For encryption to work, both the sender and the receiver must know the rules used to transform the original message into its coded form. VPN encryption rules include an algorithm and a key</a:t>
            </a:r>
            <a:endParaRPr lang="en-US" sz="1800" dirty="0">
              <a:solidFill>
                <a:schemeClr val="tx1"/>
              </a:solidFill>
            </a:endParaRPr>
          </a:p>
          <a:p>
            <a:pPr>
              <a:buFont typeface="Symbol" pitchFamily="18" charset="2"/>
              <a:buChar char=""/>
            </a:pPr>
            <a:endParaRPr lang="en-US" sz="1800" dirty="0">
              <a:solidFill>
                <a:schemeClr val="tx1"/>
              </a:solidFill>
            </a:endParaRPr>
          </a:p>
        </p:txBody>
      </p:sp>
      <p:pic>
        <p:nvPicPr>
          <p:cNvPr id="1352708" name="Picture 4"/>
          <p:cNvPicPr>
            <a:picLocks noChangeAspect="1" noChangeArrowheads="1"/>
          </p:cNvPicPr>
          <p:nvPr/>
        </p:nvPicPr>
        <p:blipFill>
          <a:blip r:embed="rId3" cstate="print"/>
          <a:srcRect/>
          <a:stretch>
            <a:fillRect/>
          </a:stretch>
        </p:blipFill>
        <p:spPr bwMode="auto">
          <a:xfrm>
            <a:off x="2683780" y="3024554"/>
            <a:ext cx="6310312" cy="2940148"/>
          </a:xfrm>
          <a:prstGeom prst="rect">
            <a:avLst/>
          </a:prstGeom>
          <a:noFill/>
          <a:ln w="9525" algn="ctr">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352707">
                                            <p:txEl>
                                              <p:pRg st="0" end="0"/>
                                            </p:txEl>
                                          </p:spTgt>
                                        </p:tgtEl>
                                        <p:attrNameLst>
                                          <p:attrName>style.visibility</p:attrName>
                                        </p:attrNameLst>
                                      </p:cBhvr>
                                      <p:to>
                                        <p:strVal val="visible"/>
                                      </p:to>
                                    </p:set>
                                    <p:animEffect transition="in" filter="blinds(horizontal)">
                                      <p:cBhvr>
                                        <p:cTn id="7" dur="500"/>
                                        <p:tgtEl>
                                          <p:spTgt spid="135270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352707">
                                            <p:txEl>
                                              <p:pRg st="1" end="1"/>
                                            </p:txEl>
                                          </p:spTgt>
                                        </p:tgtEl>
                                        <p:attrNameLst>
                                          <p:attrName>style.visibility</p:attrName>
                                        </p:attrNameLst>
                                      </p:cBhvr>
                                      <p:to>
                                        <p:strVal val="visible"/>
                                      </p:to>
                                    </p:set>
                                    <p:animEffect transition="in" filter="blinds(horizontal)">
                                      <p:cBhvr>
                                        <p:cTn id="12" dur="500"/>
                                        <p:tgtEl>
                                          <p:spTgt spid="135270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1352708"/>
                                        </p:tgtEl>
                                        <p:attrNameLst>
                                          <p:attrName>style.visibility</p:attrName>
                                        </p:attrNameLst>
                                      </p:cBhvr>
                                      <p:to>
                                        <p:strVal val="visible"/>
                                      </p:to>
                                    </p:set>
                                    <p:animEffect transition="in" filter="blinds(horizontal)">
                                      <p:cBhvr>
                                        <p:cTn id="17" dur="500"/>
                                        <p:tgtEl>
                                          <p:spTgt spid="13527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5270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VPN Encryption Algorithm</a:t>
            </a:r>
            <a:endParaRPr lang="en-GB" sz="3600" dirty="0"/>
          </a:p>
        </p:txBody>
      </p:sp>
      <p:pic>
        <p:nvPicPr>
          <p:cNvPr id="11266" name="Picture 2"/>
          <p:cNvPicPr>
            <a:picLocks noChangeAspect="1" noChangeArrowheads="1"/>
          </p:cNvPicPr>
          <p:nvPr/>
        </p:nvPicPr>
        <p:blipFill>
          <a:blip r:embed="rId2" cstate="print"/>
          <a:srcRect/>
          <a:stretch>
            <a:fillRect/>
          </a:stretch>
        </p:blipFill>
        <p:spPr bwMode="auto">
          <a:xfrm>
            <a:off x="604838" y="1528940"/>
            <a:ext cx="7934325" cy="4362450"/>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1266"/>
                                        </p:tgtEl>
                                        <p:attrNameLst>
                                          <p:attrName>style.visibility</p:attrName>
                                        </p:attrNameLst>
                                      </p:cBhvr>
                                      <p:to>
                                        <p:strVal val="visible"/>
                                      </p:to>
                                    </p:set>
                                    <p:animEffect transition="in" filter="blinds(horizontal)">
                                      <p:cBhvr>
                                        <p:cTn id="7" dur="500"/>
                                        <p:tgtEl>
                                          <p:spTgt spid="112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Autofit/>
          </a:bodyPr>
          <a:lstStyle/>
          <a:p>
            <a:pPr>
              <a:buNone/>
            </a:pPr>
            <a:r>
              <a:rPr lang="en-GB" sz="2000" dirty="0" smtClean="0">
                <a:solidFill>
                  <a:schemeClr val="tx1"/>
                </a:solidFill>
              </a:rPr>
              <a:t>Some of the more common encryption algorithms and the length of keys they use are as follows:</a:t>
            </a:r>
          </a:p>
          <a:p>
            <a:r>
              <a:rPr lang="en-GB" sz="2000" b="1" dirty="0" smtClean="0">
                <a:solidFill>
                  <a:schemeClr val="tx1"/>
                </a:solidFill>
              </a:rPr>
              <a:t>Data Encryption Standard (DES) algorithm </a:t>
            </a:r>
            <a:r>
              <a:rPr lang="en-GB" sz="2000" dirty="0" smtClean="0">
                <a:solidFill>
                  <a:schemeClr val="tx1"/>
                </a:solidFill>
              </a:rPr>
              <a:t>- Developed by IBM, DES uses a 56-bit key, ensuring high-performance encryption. DES is a symmetric key cryptosystem. Symmetric and asymmetric keys are explained below.</a:t>
            </a:r>
          </a:p>
          <a:p>
            <a:r>
              <a:rPr lang="en-GB" sz="2000" b="1" dirty="0" smtClean="0">
                <a:solidFill>
                  <a:schemeClr val="tx1"/>
                </a:solidFill>
              </a:rPr>
              <a:t>Triple DES (3DES) algorithm </a:t>
            </a:r>
            <a:r>
              <a:rPr lang="en-GB" sz="2000" dirty="0" smtClean="0">
                <a:solidFill>
                  <a:schemeClr val="tx1"/>
                </a:solidFill>
              </a:rPr>
              <a:t>- A newer variant of DES that encrypts with one key, decrypts with another different key, and then encrypts one final time with another key. 3DES provides significantly more strength to the encryption process.</a:t>
            </a:r>
          </a:p>
        </p:txBody>
      </p:sp>
      <p:sp>
        <p:nvSpPr>
          <p:cNvPr id="4" name="Title 1"/>
          <p:cNvSpPr>
            <a:spLocks noGrp="1"/>
          </p:cNvSpPr>
          <p:nvPr>
            <p:ph type="title"/>
          </p:nvPr>
        </p:nvSpPr>
        <p:spPr>
          <a:xfrm>
            <a:off x="549275" y="107576"/>
            <a:ext cx="8042276" cy="1336956"/>
          </a:xfrm>
        </p:spPr>
        <p:txBody>
          <a:bodyPr/>
          <a:lstStyle/>
          <a:p>
            <a:r>
              <a:rPr lang="en-GB" sz="3600" dirty="0" smtClean="0"/>
              <a:t>VPN Encryption Algorithm</a:t>
            </a:r>
            <a:endParaRPr lang="en-GB" sz="3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1814731"/>
            <a:ext cx="8042276" cy="4128869"/>
          </a:xfrm>
        </p:spPr>
        <p:txBody>
          <a:bodyPr>
            <a:noAutofit/>
          </a:bodyPr>
          <a:lstStyle/>
          <a:p>
            <a:r>
              <a:rPr lang="en-GB" sz="2000" b="1" dirty="0" smtClean="0">
                <a:solidFill>
                  <a:schemeClr val="tx1"/>
                </a:solidFill>
              </a:rPr>
              <a:t>Advanced Encryption Standard (AES) </a:t>
            </a:r>
            <a:r>
              <a:rPr lang="en-GB" sz="2000" dirty="0" smtClean="0">
                <a:solidFill>
                  <a:schemeClr val="tx1"/>
                </a:solidFill>
              </a:rPr>
              <a:t>- The National Institute of Standards and Technology (NIST) adopted AES to replace the existing DES encryption in cryptographic devices. AES provides stronger security than DES and is computationally more efficient than 3DES. AES offers three different key lengths: 128, 192, and 256-bit keys.</a:t>
            </a:r>
          </a:p>
          <a:p>
            <a:r>
              <a:rPr lang="en-GB" sz="2000" b="1" dirty="0" err="1" smtClean="0">
                <a:solidFill>
                  <a:schemeClr val="tx1"/>
                </a:solidFill>
              </a:rPr>
              <a:t>Rivest</a:t>
            </a:r>
            <a:r>
              <a:rPr lang="en-GB" sz="2000" b="1" dirty="0" smtClean="0">
                <a:solidFill>
                  <a:schemeClr val="tx1"/>
                </a:solidFill>
              </a:rPr>
              <a:t>, Shamir, and </a:t>
            </a:r>
            <a:r>
              <a:rPr lang="en-GB" sz="2000" b="1" dirty="0" err="1" smtClean="0">
                <a:solidFill>
                  <a:schemeClr val="tx1"/>
                </a:solidFill>
              </a:rPr>
              <a:t>Adleman</a:t>
            </a:r>
            <a:r>
              <a:rPr lang="en-GB" sz="2000" b="1" dirty="0" smtClean="0">
                <a:solidFill>
                  <a:schemeClr val="tx1"/>
                </a:solidFill>
              </a:rPr>
              <a:t> (RSA) </a:t>
            </a:r>
            <a:r>
              <a:rPr lang="en-GB" sz="2000" dirty="0" smtClean="0">
                <a:solidFill>
                  <a:schemeClr val="tx1"/>
                </a:solidFill>
              </a:rPr>
              <a:t>- An asymmetrical key cryptosystem. The keys use a bit length of 512, 768, 1024, or larger.</a:t>
            </a:r>
            <a:endParaRPr lang="en-GB" sz="2000" dirty="0">
              <a:solidFill>
                <a:schemeClr val="tx1"/>
              </a:solidFill>
            </a:endParaRPr>
          </a:p>
        </p:txBody>
      </p:sp>
      <p:sp>
        <p:nvSpPr>
          <p:cNvPr id="4" name="Title 1"/>
          <p:cNvSpPr>
            <a:spLocks noGrp="1"/>
          </p:cNvSpPr>
          <p:nvPr>
            <p:ph type="title"/>
          </p:nvPr>
        </p:nvSpPr>
        <p:spPr>
          <a:xfrm>
            <a:off x="549275" y="107576"/>
            <a:ext cx="8042276" cy="1336956"/>
          </a:xfrm>
        </p:spPr>
        <p:txBody>
          <a:bodyPr/>
          <a:lstStyle/>
          <a:p>
            <a:r>
              <a:rPr lang="en-GB" sz="3600" dirty="0" smtClean="0"/>
              <a:t>VPN Encryption Algorithm</a:t>
            </a:r>
            <a:endParaRPr lang="en-GB" sz="3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Using Hash for Data Integrity</a:t>
            </a:r>
            <a:endParaRPr lang="en-GB" sz="3600" dirty="0"/>
          </a:p>
        </p:txBody>
      </p:sp>
      <p:pic>
        <p:nvPicPr>
          <p:cNvPr id="12290" name="Picture 2"/>
          <p:cNvPicPr>
            <a:picLocks noChangeAspect="1" noChangeArrowheads="1"/>
          </p:cNvPicPr>
          <p:nvPr/>
        </p:nvPicPr>
        <p:blipFill>
          <a:blip r:embed="rId2" cstate="print"/>
          <a:srcRect/>
          <a:stretch>
            <a:fillRect/>
          </a:stretch>
        </p:blipFill>
        <p:spPr bwMode="auto">
          <a:xfrm>
            <a:off x="637736" y="1472668"/>
            <a:ext cx="7924800" cy="4286250"/>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2290"/>
                                        </p:tgtEl>
                                        <p:attrNameLst>
                                          <p:attrName>style.visibility</p:attrName>
                                        </p:attrNameLst>
                                      </p:cBhvr>
                                      <p:to>
                                        <p:strVal val="visible"/>
                                      </p:to>
                                    </p:set>
                                    <p:animEffect transition="in" filter="blinds(horizontal)">
                                      <p:cBhvr>
                                        <p:cTn id="7" dur="500"/>
                                        <p:tgtEl>
                                          <p:spTgt spid="122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VPN Authentication</a:t>
            </a:r>
            <a:endParaRPr lang="en-GB" sz="4000" dirty="0"/>
          </a:p>
        </p:txBody>
      </p:sp>
      <p:pic>
        <p:nvPicPr>
          <p:cNvPr id="13314" name="Picture 2"/>
          <p:cNvPicPr>
            <a:picLocks noChangeAspect="1" noChangeArrowheads="1"/>
          </p:cNvPicPr>
          <p:nvPr/>
        </p:nvPicPr>
        <p:blipFill>
          <a:blip r:embed="rId2" cstate="print"/>
          <a:srcRect/>
          <a:stretch>
            <a:fillRect/>
          </a:stretch>
        </p:blipFill>
        <p:spPr bwMode="auto">
          <a:xfrm>
            <a:off x="1009650" y="1871663"/>
            <a:ext cx="7124700" cy="3114675"/>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3314"/>
                                        </p:tgtEl>
                                        <p:attrNameLst>
                                          <p:attrName>style.visibility</p:attrName>
                                        </p:attrNameLst>
                                      </p:cBhvr>
                                      <p:to>
                                        <p:strVal val="visible"/>
                                      </p:to>
                                    </p:set>
                                    <p:animEffect transition="in" filter="blinds(horizontal)">
                                      <p:cBhvr>
                                        <p:cTn id="7" dur="500"/>
                                        <p:tgtEl>
                                          <p:spTgt spid="133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2"/>
          <p:cNvSpPr>
            <a:spLocks noGrp="1" noChangeArrowheads="1"/>
          </p:cNvSpPr>
          <p:nvPr>
            <p:ph type="title"/>
          </p:nvPr>
        </p:nvSpPr>
        <p:spPr>
          <a:xfrm>
            <a:off x="684213" y="765175"/>
            <a:ext cx="7775575" cy="950913"/>
          </a:xfrm>
        </p:spPr>
        <p:txBody>
          <a:bodyPr/>
          <a:lstStyle/>
          <a:p>
            <a:r>
              <a:rPr lang="en-US"/>
              <a:t>Trusted VPNs</a:t>
            </a:r>
          </a:p>
        </p:txBody>
      </p:sp>
      <p:sp>
        <p:nvSpPr>
          <p:cNvPr id="185347" name="Rectangle 3"/>
          <p:cNvSpPr>
            <a:spLocks noGrp="1" noChangeArrowheads="1"/>
          </p:cNvSpPr>
          <p:nvPr>
            <p:ph type="body" idx="1"/>
          </p:nvPr>
        </p:nvSpPr>
        <p:spPr>
          <a:xfrm>
            <a:off x="685800" y="1989138"/>
            <a:ext cx="7772400" cy="4106862"/>
          </a:xfrm>
        </p:spPr>
        <p:txBody>
          <a:bodyPr/>
          <a:lstStyle/>
          <a:p>
            <a:pPr>
              <a:lnSpc>
                <a:spcPct val="90000"/>
              </a:lnSpc>
              <a:spcAft>
                <a:spcPct val="50000"/>
              </a:spcAft>
            </a:pPr>
            <a:r>
              <a:rPr lang="en-US" i="1" dirty="0">
                <a:solidFill>
                  <a:schemeClr val="tx1"/>
                </a:solidFill>
              </a:rPr>
              <a:t>Trusted VPNs </a:t>
            </a:r>
            <a:r>
              <a:rPr lang="en-US" dirty="0">
                <a:solidFill>
                  <a:schemeClr val="tx1"/>
                </a:solidFill>
              </a:rPr>
              <a:t>– companies lease circuits from communication providers and use them in the same manner they use physical cables in a private LAN </a:t>
            </a:r>
            <a:endParaRPr lang="en-US" i="1" dirty="0">
              <a:solidFill>
                <a:schemeClr val="tx1"/>
              </a:solidFill>
            </a:endParaRPr>
          </a:p>
          <a:p>
            <a:pPr>
              <a:lnSpc>
                <a:spcPct val="90000"/>
              </a:lnSpc>
              <a:spcAft>
                <a:spcPct val="50000"/>
              </a:spcAft>
              <a:buFontTx/>
              <a:buNone/>
            </a:pPr>
            <a:r>
              <a:rPr lang="en-US" dirty="0">
                <a:solidFill>
                  <a:schemeClr val="tx1"/>
                </a:solidFill>
              </a:rPr>
              <a:t>- Communication provider is ‘t</a:t>
            </a:r>
            <a:r>
              <a:rPr lang="en-US" i="1" dirty="0">
                <a:solidFill>
                  <a:schemeClr val="tx1"/>
                </a:solidFill>
              </a:rPr>
              <a:t>rusted</a:t>
            </a:r>
            <a:r>
              <a:rPr lang="en-US" dirty="0">
                <a:solidFill>
                  <a:schemeClr val="tx1"/>
                </a:solidFill>
              </a:rPr>
              <a:t>’ for data integrity and security.</a:t>
            </a:r>
          </a:p>
          <a:p>
            <a:pPr>
              <a:lnSpc>
                <a:spcPct val="90000"/>
              </a:lnSpc>
              <a:spcAft>
                <a:spcPct val="50000"/>
              </a:spcAft>
              <a:buFontTx/>
              <a:buNone/>
            </a:pPr>
            <a:r>
              <a:rPr lang="en-US" dirty="0">
                <a:solidFill>
                  <a:schemeClr val="tx1"/>
                </a:solidFill>
              </a:rPr>
              <a:t>- Used before Internet became universal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85347">
                                            <p:txEl>
                                              <p:pRg st="0" end="0"/>
                                            </p:txEl>
                                          </p:spTgt>
                                        </p:tgtEl>
                                        <p:attrNameLst>
                                          <p:attrName>style.visibility</p:attrName>
                                        </p:attrNameLst>
                                      </p:cBhvr>
                                      <p:to>
                                        <p:strVal val="visible"/>
                                      </p:to>
                                    </p:set>
                                    <p:animEffect transition="in" filter="blinds(horizontal)">
                                      <p:cBhvr>
                                        <p:cTn id="7" dur="500"/>
                                        <p:tgtEl>
                                          <p:spTgt spid="18534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85347">
                                            <p:txEl>
                                              <p:pRg st="1" end="1"/>
                                            </p:txEl>
                                          </p:spTgt>
                                        </p:tgtEl>
                                        <p:attrNameLst>
                                          <p:attrName>style.visibility</p:attrName>
                                        </p:attrNameLst>
                                      </p:cBhvr>
                                      <p:to>
                                        <p:strVal val="visible"/>
                                      </p:to>
                                    </p:set>
                                    <p:animEffect transition="in" filter="blinds(horizontal)">
                                      <p:cBhvr>
                                        <p:cTn id="12" dur="500"/>
                                        <p:tgtEl>
                                          <p:spTgt spid="18534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85347">
                                            <p:txEl>
                                              <p:pRg st="2" end="2"/>
                                            </p:txEl>
                                          </p:spTgt>
                                        </p:tgtEl>
                                        <p:attrNameLst>
                                          <p:attrName>style.visibility</p:attrName>
                                        </p:attrNameLst>
                                      </p:cBhvr>
                                      <p:to>
                                        <p:strVal val="visible"/>
                                      </p:to>
                                    </p:set>
                                    <p:animEffect transition="in" filter="blinds(horizontal)">
                                      <p:cBhvr>
                                        <p:cTn id="17" dur="500"/>
                                        <p:tgtEl>
                                          <p:spTgt spid="18534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5347"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Rectangle 2"/>
          <p:cNvSpPr>
            <a:spLocks noGrp="1" noChangeArrowheads="1"/>
          </p:cNvSpPr>
          <p:nvPr>
            <p:ph type="title"/>
          </p:nvPr>
        </p:nvSpPr>
        <p:spPr>
          <a:xfrm>
            <a:off x="684213" y="908050"/>
            <a:ext cx="7848600" cy="808038"/>
          </a:xfrm>
        </p:spPr>
        <p:txBody>
          <a:bodyPr/>
          <a:lstStyle/>
          <a:p>
            <a:r>
              <a:rPr lang="en-US"/>
              <a:t>Secure VPNs</a:t>
            </a:r>
          </a:p>
        </p:txBody>
      </p:sp>
      <p:sp>
        <p:nvSpPr>
          <p:cNvPr id="186371" name="Rectangle 3"/>
          <p:cNvSpPr>
            <a:spLocks noGrp="1" noChangeArrowheads="1"/>
          </p:cNvSpPr>
          <p:nvPr>
            <p:ph type="body" idx="1"/>
          </p:nvPr>
        </p:nvSpPr>
        <p:spPr>
          <a:xfrm>
            <a:off x="549275" y="1969477"/>
            <a:ext cx="8042276" cy="3974124"/>
          </a:xfrm>
        </p:spPr>
        <p:txBody>
          <a:bodyPr/>
          <a:lstStyle/>
          <a:p>
            <a:pPr>
              <a:lnSpc>
                <a:spcPct val="90000"/>
              </a:lnSpc>
              <a:spcAft>
                <a:spcPct val="50000"/>
              </a:spcAft>
            </a:pPr>
            <a:r>
              <a:rPr lang="en-US" i="1" dirty="0">
                <a:solidFill>
                  <a:schemeClr val="tx1"/>
                </a:solidFill>
              </a:rPr>
              <a:t>Secure VPNs </a:t>
            </a:r>
            <a:r>
              <a:rPr lang="en-US" dirty="0">
                <a:solidFill>
                  <a:schemeClr val="tx1"/>
                </a:solidFill>
              </a:rPr>
              <a:t>use Internet as a corporate communication medium. Data is encrypted before sending, moved over to Internet, and then decrypted at the receiving end.</a:t>
            </a:r>
          </a:p>
          <a:p>
            <a:pPr>
              <a:lnSpc>
                <a:spcPct val="90000"/>
              </a:lnSpc>
              <a:spcAft>
                <a:spcPct val="50000"/>
              </a:spcAft>
              <a:buFontTx/>
              <a:buNone/>
            </a:pPr>
            <a:r>
              <a:rPr lang="en-US" dirty="0">
                <a:solidFill>
                  <a:schemeClr val="tx1"/>
                </a:solidFill>
              </a:rPr>
              <a:t>- Encryption creates a security ‘tunnel’ that can’t be attacked</a:t>
            </a:r>
          </a:p>
          <a:p>
            <a:pPr>
              <a:lnSpc>
                <a:spcPct val="90000"/>
              </a:lnSpc>
              <a:spcAft>
                <a:spcPct val="50000"/>
              </a:spcAft>
              <a:buFontTx/>
              <a:buNone/>
            </a:pPr>
            <a:r>
              <a:rPr lang="en-US" dirty="0">
                <a:solidFill>
                  <a:schemeClr val="tx1"/>
                </a:solidFill>
              </a:rPr>
              <a:t>- More desirable than Trusted VPNs  </a:t>
            </a:r>
            <a:endParaRPr lang="en-US" i="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86371">
                                            <p:txEl>
                                              <p:pRg st="0" end="0"/>
                                            </p:txEl>
                                          </p:spTgt>
                                        </p:tgtEl>
                                        <p:attrNameLst>
                                          <p:attrName>style.visibility</p:attrName>
                                        </p:attrNameLst>
                                      </p:cBhvr>
                                      <p:to>
                                        <p:strVal val="visible"/>
                                      </p:to>
                                    </p:set>
                                    <p:animEffect transition="in" filter="blinds(horizontal)">
                                      <p:cBhvr>
                                        <p:cTn id="7" dur="500"/>
                                        <p:tgtEl>
                                          <p:spTgt spid="18637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86371">
                                            <p:txEl>
                                              <p:pRg st="1" end="1"/>
                                            </p:txEl>
                                          </p:spTgt>
                                        </p:tgtEl>
                                        <p:attrNameLst>
                                          <p:attrName>style.visibility</p:attrName>
                                        </p:attrNameLst>
                                      </p:cBhvr>
                                      <p:to>
                                        <p:strVal val="visible"/>
                                      </p:to>
                                    </p:set>
                                    <p:animEffect transition="in" filter="blinds(horizontal)">
                                      <p:cBhvr>
                                        <p:cTn id="12" dur="500"/>
                                        <p:tgtEl>
                                          <p:spTgt spid="18637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86371">
                                            <p:txEl>
                                              <p:pRg st="2" end="2"/>
                                            </p:txEl>
                                          </p:spTgt>
                                        </p:tgtEl>
                                        <p:attrNameLst>
                                          <p:attrName>style.visibility</p:attrName>
                                        </p:attrNameLst>
                                      </p:cBhvr>
                                      <p:to>
                                        <p:strVal val="visible"/>
                                      </p:to>
                                    </p:set>
                                    <p:animEffect transition="in" filter="blinds(horizontal)">
                                      <p:cBhvr>
                                        <p:cTn id="17" dur="500"/>
                                        <p:tgtEl>
                                          <p:spTgt spid="18637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6371"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2"/>
          <p:cNvSpPr>
            <a:spLocks noGrp="1" noChangeArrowheads="1"/>
          </p:cNvSpPr>
          <p:nvPr>
            <p:ph type="title"/>
          </p:nvPr>
        </p:nvSpPr>
        <p:spPr>
          <a:xfrm>
            <a:off x="323850" y="836613"/>
            <a:ext cx="8640763" cy="720725"/>
          </a:xfrm>
        </p:spPr>
        <p:txBody>
          <a:bodyPr/>
          <a:lstStyle/>
          <a:p>
            <a:r>
              <a:rPr lang="en-US" sz="3600"/>
              <a:t>Hybrid and Provider-Provisioned VPNs</a:t>
            </a:r>
          </a:p>
        </p:txBody>
      </p:sp>
      <p:sp>
        <p:nvSpPr>
          <p:cNvPr id="187395" name="Rectangle 3"/>
          <p:cNvSpPr>
            <a:spLocks noGrp="1" noChangeArrowheads="1"/>
          </p:cNvSpPr>
          <p:nvPr>
            <p:ph type="body" idx="1"/>
          </p:nvPr>
        </p:nvSpPr>
        <p:spPr>
          <a:xfrm>
            <a:off x="685800" y="1916113"/>
            <a:ext cx="7772400" cy="4321175"/>
          </a:xfrm>
        </p:spPr>
        <p:txBody>
          <a:bodyPr/>
          <a:lstStyle/>
          <a:p>
            <a:pPr>
              <a:spcAft>
                <a:spcPct val="60000"/>
              </a:spcAft>
            </a:pPr>
            <a:r>
              <a:rPr lang="en-US" i="1" dirty="0">
                <a:solidFill>
                  <a:schemeClr val="tx1"/>
                </a:solidFill>
              </a:rPr>
              <a:t>Hybrid VPNs – </a:t>
            </a:r>
            <a:r>
              <a:rPr lang="en-US" dirty="0">
                <a:solidFill>
                  <a:schemeClr val="tx1"/>
                </a:solidFill>
              </a:rPr>
              <a:t>A secure VPN is created as part of the trusted VPN thus creating a ‘hybrid’ VPN. Secure part of the VPN is usually administered by customer (using VPN equipments).</a:t>
            </a:r>
          </a:p>
          <a:p>
            <a:pPr>
              <a:spcAft>
                <a:spcPct val="60000"/>
              </a:spcAft>
            </a:pPr>
            <a:r>
              <a:rPr lang="en-US" dirty="0">
                <a:solidFill>
                  <a:schemeClr val="tx1"/>
                </a:solidFill>
              </a:rPr>
              <a:t>Secure VPNs that are administered by ISPs are called </a:t>
            </a:r>
            <a:r>
              <a:rPr lang="en-US" i="1" dirty="0">
                <a:solidFill>
                  <a:schemeClr val="tx1"/>
                </a:solidFill>
              </a:rPr>
              <a:t>provider-provisioned VPNs</a:t>
            </a:r>
            <a:r>
              <a:rPr lang="en-US" dirty="0">
                <a:solidFill>
                  <a:schemeClr val="tx1"/>
                </a:solidFill>
              </a:rPr>
              <a:t>.</a:t>
            </a:r>
            <a:r>
              <a:rPr lang="en-US" i="1" dirty="0">
                <a:solidFill>
                  <a:schemeClr val="tx1"/>
                </a:solidFill>
              </a:rPr>
              <a:t> </a:t>
            </a:r>
            <a:endParaRPr lang="en-US"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87395">
                                            <p:txEl>
                                              <p:pRg st="0" end="0"/>
                                            </p:txEl>
                                          </p:spTgt>
                                        </p:tgtEl>
                                        <p:attrNameLst>
                                          <p:attrName>style.visibility</p:attrName>
                                        </p:attrNameLst>
                                      </p:cBhvr>
                                      <p:to>
                                        <p:strVal val="visible"/>
                                      </p:to>
                                    </p:set>
                                    <p:animEffect transition="in" filter="blinds(horizontal)">
                                      <p:cBhvr>
                                        <p:cTn id="7" dur="500"/>
                                        <p:tgtEl>
                                          <p:spTgt spid="18739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87395">
                                            <p:txEl>
                                              <p:pRg st="1" end="1"/>
                                            </p:txEl>
                                          </p:spTgt>
                                        </p:tgtEl>
                                        <p:attrNameLst>
                                          <p:attrName>style.visibility</p:attrName>
                                        </p:attrNameLst>
                                      </p:cBhvr>
                                      <p:to>
                                        <p:strVal val="visible"/>
                                      </p:to>
                                    </p:set>
                                    <p:animEffect transition="in" filter="blinds(horizontal)">
                                      <p:cBhvr>
                                        <p:cTn id="12" dur="500"/>
                                        <p:tgtEl>
                                          <p:spTgt spid="18739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7395"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8" name="Rectangle 2"/>
          <p:cNvSpPr>
            <a:spLocks noGrp="1" noChangeArrowheads="1"/>
          </p:cNvSpPr>
          <p:nvPr>
            <p:ph type="title"/>
          </p:nvPr>
        </p:nvSpPr>
        <p:spPr>
          <a:xfrm>
            <a:off x="549275" y="107576"/>
            <a:ext cx="8042276" cy="1608682"/>
          </a:xfrm>
        </p:spPr>
        <p:txBody>
          <a:bodyPr/>
          <a:lstStyle/>
          <a:p>
            <a:r>
              <a:rPr lang="en-GB" dirty="0"/>
              <a:t>VPNs Protocols</a:t>
            </a:r>
          </a:p>
        </p:txBody>
      </p:sp>
      <p:sp>
        <p:nvSpPr>
          <p:cNvPr id="188419" name="Rectangle 3"/>
          <p:cNvSpPr>
            <a:spLocks noGrp="1" noChangeArrowheads="1"/>
          </p:cNvSpPr>
          <p:nvPr>
            <p:ph type="body" idx="1"/>
          </p:nvPr>
        </p:nvSpPr>
        <p:spPr>
          <a:xfrm>
            <a:off x="685800" y="1862526"/>
            <a:ext cx="7772400" cy="3722345"/>
          </a:xfrm>
          <a:noFill/>
          <a:ln/>
        </p:spPr>
        <p:txBody>
          <a:bodyPr/>
          <a:lstStyle/>
          <a:p>
            <a:endParaRPr lang="en-GB" dirty="0">
              <a:solidFill>
                <a:schemeClr val="tx1"/>
              </a:solidFill>
            </a:endParaRPr>
          </a:p>
          <a:p>
            <a:r>
              <a:rPr lang="en-GB" b="1" dirty="0">
                <a:solidFill>
                  <a:schemeClr val="tx1"/>
                </a:solidFill>
              </a:rPr>
              <a:t>PPTP </a:t>
            </a:r>
            <a:r>
              <a:rPr lang="en-GB" dirty="0">
                <a:solidFill>
                  <a:schemeClr val="tx1"/>
                </a:solidFill>
              </a:rPr>
              <a:t>– Point to Point Tunnelling Protocol</a:t>
            </a:r>
          </a:p>
          <a:p>
            <a:endParaRPr lang="en-GB" dirty="0">
              <a:solidFill>
                <a:schemeClr val="tx1"/>
              </a:solidFill>
            </a:endParaRPr>
          </a:p>
          <a:p>
            <a:r>
              <a:rPr lang="en-GB" b="1" dirty="0" err="1">
                <a:solidFill>
                  <a:schemeClr val="tx1"/>
                </a:solidFill>
              </a:rPr>
              <a:t>IPsec</a:t>
            </a:r>
            <a:r>
              <a:rPr lang="en-GB" dirty="0">
                <a:solidFill>
                  <a:schemeClr val="tx1"/>
                </a:solidFill>
              </a:rPr>
              <a:t> – IP Security</a:t>
            </a:r>
          </a:p>
          <a:p>
            <a:endParaRPr lang="en-GB" dirty="0">
              <a:solidFill>
                <a:schemeClr val="tx1"/>
              </a:solidFill>
            </a:endParaRPr>
          </a:p>
          <a:p>
            <a:r>
              <a:rPr lang="en-GB" b="1" dirty="0">
                <a:solidFill>
                  <a:schemeClr val="tx1"/>
                </a:solidFill>
              </a:rPr>
              <a:t>L2TP</a:t>
            </a:r>
            <a:r>
              <a:rPr lang="en-GB" dirty="0">
                <a:solidFill>
                  <a:schemeClr val="tx1"/>
                </a:solidFill>
              </a:rPr>
              <a:t> – </a:t>
            </a:r>
            <a:r>
              <a:rPr lang="en-GB" dirty="0" smtClean="0">
                <a:solidFill>
                  <a:schemeClr val="tx1"/>
                </a:solidFill>
              </a:rPr>
              <a:t>Layer 2 Tunnelling </a:t>
            </a:r>
            <a:r>
              <a:rPr lang="en-GB" dirty="0">
                <a:solidFill>
                  <a:schemeClr val="tx1"/>
                </a:solidFill>
              </a:rPr>
              <a:t>Protocol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88419">
                                            <p:bg/>
                                          </p:spTgt>
                                        </p:tgtEl>
                                        <p:attrNameLst>
                                          <p:attrName>style.visibility</p:attrName>
                                        </p:attrNameLst>
                                      </p:cBhvr>
                                      <p:to>
                                        <p:strVal val="visible"/>
                                      </p:to>
                                    </p:set>
                                    <p:animEffect transition="in" filter="blinds(horizontal)">
                                      <p:cBhvr>
                                        <p:cTn id="7" dur="500"/>
                                        <p:tgtEl>
                                          <p:spTgt spid="188419">
                                            <p:bg/>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88419">
                                            <p:txEl>
                                              <p:pRg st="1" end="1"/>
                                            </p:txEl>
                                          </p:spTgt>
                                        </p:tgtEl>
                                        <p:attrNameLst>
                                          <p:attrName>style.visibility</p:attrName>
                                        </p:attrNameLst>
                                      </p:cBhvr>
                                      <p:to>
                                        <p:strVal val="visible"/>
                                      </p:to>
                                    </p:set>
                                    <p:animEffect transition="in" filter="blinds(horizontal)">
                                      <p:cBhvr>
                                        <p:cTn id="12" dur="500"/>
                                        <p:tgtEl>
                                          <p:spTgt spid="1884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88419">
                                            <p:txEl>
                                              <p:pRg st="3" end="3"/>
                                            </p:txEl>
                                          </p:spTgt>
                                        </p:tgtEl>
                                        <p:attrNameLst>
                                          <p:attrName>style.visibility</p:attrName>
                                        </p:attrNameLst>
                                      </p:cBhvr>
                                      <p:to>
                                        <p:strVal val="visible"/>
                                      </p:to>
                                    </p:set>
                                    <p:animEffect transition="in" filter="blinds(horizontal)">
                                      <p:cBhvr>
                                        <p:cTn id="17" dur="500"/>
                                        <p:tgtEl>
                                          <p:spTgt spid="18841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88419">
                                            <p:txEl>
                                              <p:pRg st="5" end="5"/>
                                            </p:txEl>
                                          </p:spTgt>
                                        </p:tgtEl>
                                        <p:attrNameLst>
                                          <p:attrName>style.visibility</p:attrName>
                                        </p:attrNameLst>
                                      </p:cBhvr>
                                      <p:to>
                                        <p:strVal val="visible"/>
                                      </p:to>
                                    </p:set>
                                    <p:animEffect transition="in" filter="blinds(horizontal)">
                                      <p:cBhvr>
                                        <p:cTn id="22" dur="500"/>
                                        <p:tgtEl>
                                          <p:spTgt spid="18841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8419" grpId="0" build="p"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442" name="Rectangle 2"/>
          <p:cNvSpPr>
            <a:spLocks noGrp="1" noChangeArrowheads="1"/>
          </p:cNvSpPr>
          <p:nvPr>
            <p:ph type="title"/>
          </p:nvPr>
        </p:nvSpPr>
        <p:spPr>
          <a:xfrm>
            <a:off x="988890" y="790136"/>
            <a:ext cx="6629400" cy="762000"/>
          </a:xfrm>
        </p:spPr>
        <p:txBody>
          <a:bodyPr/>
          <a:lstStyle/>
          <a:p>
            <a:r>
              <a:rPr lang="en-GB" dirty="0"/>
              <a:t>VPN - PPTP</a:t>
            </a:r>
          </a:p>
        </p:txBody>
      </p:sp>
      <p:sp>
        <p:nvSpPr>
          <p:cNvPr id="189443" name="Rectangle 3"/>
          <p:cNvSpPr>
            <a:spLocks noGrp="1" noChangeArrowheads="1"/>
          </p:cNvSpPr>
          <p:nvPr>
            <p:ph type="body" idx="1"/>
          </p:nvPr>
        </p:nvSpPr>
        <p:spPr>
          <a:xfrm>
            <a:off x="539750" y="1844675"/>
            <a:ext cx="4606925" cy="4022725"/>
          </a:xfrm>
        </p:spPr>
        <p:txBody>
          <a:bodyPr>
            <a:normAutofit fontScale="85000" lnSpcReduction="20000"/>
          </a:bodyPr>
          <a:lstStyle/>
          <a:p>
            <a:pPr>
              <a:buFont typeface="Wingdings" pitchFamily="2" charset="2"/>
              <a:buChar char="§"/>
            </a:pPr>
            <a:r>
              <a:rPr lang="en-GB" sz="2400" b="1" dirty="0">
                <a:solidFill>
                  <a:schemeClr val="tx1"/>
                </a:solidFill>
              </a:rPr>
              <a:t>Proprietary Microsoft</a:t>
            </a:r>
          </a:p>
          <a:p>
            <a:pPr>
              <a:buFontTx/>
              <a:buChar char="o"/>
            </a:pPr>
            <a:endParaRPr lang="en-GB" sz="2400" b="1" dirty="0">
              <a:solidFill>
                <a:schemeClr val="tx1"/>
              </a:solidFill>
            </a:endParaRPr>
          </a:p>
          <a:p>
            <a:pPr>
              <a:buFontTx/>
              <a:buNone/>
            </a:pPr>
            <a:r>
              <a:rPr lang="en-GB" sz="2000" b="1" dirty="0">
                <a:solidFill>
                  <a:schemeClr val="tx1"/>
                </a:solidFill>
              </a:rPr>
              <a:t>PROS</a:t>
            </a:r>
          </a:p>
          <a:p>
            <a:pPr>
              <a:buFontTx/>
              <a:buChar char="o"/>
            </a:pPr>
            <a:r>
              <a:rPr lang="en-GB" sz="2000" dirty="0">
                <a:solidFill>
                  <a:schemeClr val="tx1"/>
                </a:solidFill>
              </a:rPr>
              <a:t>Simple to configure</a:t>
            </a:r>
          </a:p>
          <a:p>
            <a:pPr>
              <a:buFontTx/>
              <a:buNone/>
            </a:pPr>
            <a:endParaRPr lang="en-GB" sz="2000" dirty="0">
              <a:solidFill>
                <a:schemeClr val="tx1"/>
              </a:solidFill>
            </a:endParaRPr>
          </a:p>
          <a:p>
            <a:pPr>
              <a:buFontTx/>
              <a:buNone/>
            </a:pPr>
            <a:r>
              <a:rPr lang="en-GB" sz="2000" b="1" dirty="0">
                <a:solidFill>
                  <a:schemeClr val="tx1"/>
                </a:solidFill>
              </a:rPr>
              <a:t>CONS</a:t>
            </a:r>
          </a:p>
          <a:p>
            <a:pPr>
              <a:buFontTx/>
              <a:buChar char="o"/>
            </a:pPr>
            <a:r>
              <a:rPr lang="en-GB" sz="2000" dirty="0">
                <a:solidFill>
                  <a:schemeClr val="tx1"/>
                </a:solidFill>
              </a:rPr>
              <a:t>Not very secure </a:t>
            </a:r>
          </a:p>
          <a:p>
            <a:pPr>
              <a:buFontTx/>
              <a:buChar char="o"/>
            </a:pPr>
            <a:r>
              <a:rPr lang="en-GB" sz="2000" dirty="0">
                <a:solidFill>
                  <a:schemeClr val="tx1"/>
                </a:solidFill>
              </a:rPr>
              <a:t>Single authentication based on username/password.</a:t>
            </a:r>
          </a:p>
          <a:p>
            <a:pPr>
              <a:buFontTx/>
              <a:buNone/>
            </a:pPr>
            <a:endParaRPr lang="en-GB" sz="2000" b="1" dirty="0">
              <a:solidFill>
                <a:schemeClr val="tx1"/>
              </a:solidFill>
            </a:endParaRPr>
          </a:p>
        </p:txBody>
      </p:sp>
      <p:sp>
        <p:nvSpPr>
          <p:cNvPr id="189444" name="Text Box 4"/>
          <p:cNvSpPr txBox="1">
            <a:spLocks noChangeArrowheads="1"/>
          </p:cNvSpPr>
          <p:nvPr/>
        </p:nvSpPr>
        <p:spPr bwMode="auto">
          <a:xfrm>
            <a:off x="228600" y="304800"/>
            <a:ext cx="1524000" cy="457200"/>
          </a:xfrm>
          <a:prstGeom prst="rect">
            <a:avLst/>
          </a:prstGeom>
          <a:noFill/>
          <a:ln w="9525">
            <a:noFill/>
            <a:miter lim="800000"/>
            <a:headEnd/>
            <a:tailEnd/>
          </a:ln>
          <a:effectLst/>
        </p:spPr>
        <p:txBody>
          <a:bodyPr>
            <a:spAutoFit/>
          </a:bodyPr>
          <a:lstStyle/>
          <a:p>
            <a:pPr>
              <a:spcBef>
                <a:spcPct val="50000"/>
              </a:spcBef>
            </a:pPr>
            <a:endParaRPr lang="en-US"/>
          </a:p>
        </p:txBody>
      </p:sp>
      <p:pic>
        <p:nvPicPr>
          <p:cNvPr id="189445" name="Picture 5" descr="windows-login"/>
          <p:cNvPicPr>
            <a:picLocks noChangeAspect="1" noChangeArrowheads="1"/>
          </p:cNvPicPr>
          <p:nvPr/>
        </p:nvPicPr>
        <p:blipFill>
          <a:blip r:embed="rId2" cstate="print"/>
          <a:srcRect/>
          <a:stretch>
            <a:fillRect/>
          </a:stretch>
        </p:blipFill>
        <p:spPr bwMode="auto">
          <a:xfrm>
            <a:off x="4797084" y="1844675"/>
            <a:ext cx="3860800" cy="4103688"/>
          </a:xfrm>
          <a:prstGeom prst="rect">
            <a:avLst/>
          </a:prstGeom>
          <a:noFill/>
        </p:spPr>
      </p:pic>
      <p:sp>
        <p:nvSpPr>
          <p:cNvPr id="189446" name="Rectangle 6"/>
          <p:cNvSpPr>
            <a:spLocks noChangeArrowheads="1"/>
          </p:cNvSpPr>
          <p:nvPr/>
        </p:nvSpPr>
        <p:spPr bwMode="auto">
          <a:xfrm>
            <a:off x="5297487" y="1382713"/>
            <a:ext cx="3024188" cy="503238"/>
          </a:xfrm>
          <a:prstGeom prst="rect">
            <a:avLst/>
          </a:prstGeom>
          <a:noFill/>
          <a:ln w="9525">
            <a:noFill/>
            <a:miter lim="800000"/>
            <a:headEnd/>
            <a:tailEnd/>
          </a:ln>
          <a:effectLst/>
        </p:spPr>
        <p:txBody>
          <a:bodyPr/>
          <a:lstStyle/>
          <a:p>
            <a:pPr marL="342900" indent="-342900" algn="ctr">
              <a:spcBef>
                <a:spcPct val="20000"/>
              </a:spcBef>
            </a:pPr>
            <a:r>
              <a:rPr lang="en-GB" sz="2000" dirty="0">
                <a:latin typeface="Arial" charset="0"/>
              </a:rPr>
              <a:t>Windows Client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89443">
                                            <p:txEl>
                                              <p:pRg st="0" end="0"/>
                                            </p:txEl>
                                          </p:spTgt>
                                        </p:tgtEl>
                                        <p:attrNameLst>
                                          <p:attrName>style.visibility</p:attrName>
                                        </p:attrNameLst>
                                      </p:cBhvr>
                                      <p:to>
                                        <p:strVal val="visible"/>
                                      </p:to>
                                    </p:set>
                                    <p:animEffect transition="in" filter="blinds(horizontal)">
                                      <p:cBhvr>
                                        <p:cTn id="7" dur="500"/>
                                        <p:tgtEl>
                                          <p:spTgt spid="18944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89443">
                                            <p:txEl>
                                              <p:pRg st="2" end="2"/>
                                            </p:txEl>
                                          </p:spTgt>
                                        </p:tgtEl>
                                        <p:attrNameLst>
                                          <p:attrName>style.visibility</p:attrName>
                                        </p:attrNameLst>
                                      </p:cBhvr>
                                      <p:to>
                                        <p:strVal val="visible"/>
                                      </p:to>
                                    </p:set>
                                    <p:animEffect transition="in" filter="blinds(horizontal)">
                                      <p:cBhvr>
                                        <p:cTn id="12" dur="500"/>
                                        <p:tgtEl>
                                          <p:spTgt spid="18944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89443">
                                            <p:txEl>
                                              <p:pRg st="3" end="3"/>
                                            </p:txEl>
                                          </p:spTgt>
                                        </p:tgtEl>
                                        <p:attrNameLst>
                                          <p:attrName>style.visibility</p:attrName>
                                        </p:attrNameLst>
                                      </p:cBhvr>
                                      <p:to>
                                        <p:strVal val="visible"/>
                                      </p:to>
                                    </p:set>
                                    <p:animEffect transition="in" filter="blinds(horizontal)">
                                      <p:cBhvr>
                                        <p:cTn id="17" dur="500"/>
                                        <p:tgtEl>
                                          <p:spTgt spid="18944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89443">
                                            <p:txEl>
                                              <p:pRg st="5" end="5"/>
                                            </p:txEl>
                                          </p:spTgt>
                                        </p:tgtEl>
                                        <p:attrNameLst>
                                          <p:attrName>style.visibility</p:attrName>
                                        </p:attrNameLst>
                                      </p:cBhvr>
                                      <p:to>
                                        <p:strVal val="visible"/>
                                      </p:to>
                                    </p:set>
                                    <p:animEffect transition="in" filter="blinds(horizontal)">
                                      <p:cBhvr>
                                        <p:cTn id="22" dur="500"/>
                                        <p:tgtEl>
                                          <p:spTgt spid="18944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89443">
                                            <p:txEl>
                                              <p:pRg st="6" end="6"/>
                                            </p:txEl>
                                          </p:spTgt>
                                        </p:tgtEl>
                                        <p:attrNameLst>
                                          <p:attrName>style.visibility</p:attrName>
                                        </p:attrNameLst>
                                      </p:cBhvr>
                                      <p:to>
                                        <p:strVal val="visible"/>
                                      </p:to>
                                    </p:set>
                                    <p:animEffect transition="in" filter="blinds(horizontal)">
                                      <p:cBhvr>
                                        <p:cTn id="27" dur="500"/>
                                        <p:tgtEl>
                                          <p:spTgt spid="18944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89443">
                                            <p:txEl>
                                              <p:pRg st="7" end="7"/>
                                            </p:txEl>
                                          </p:spTgt>
                                        </p:tgtEl>
                                        <p:attrNameLst>
                                          <p:attrName>style.visibility</p:attrName>
                                        </p:attrNameLst>
                                      </p:cBhvr>
                                      <p:to>
                                        <p:strVal val="visible"/>
                                      </p:to>
                                    </p:set>
                                    <p:animEffect transition="in" filter="blinds(horizontal)">
                                      <p:cBhvr>
                                        <p:cTn id="32" dur="500"/>
                                        <p:tgtEl>
                                          <p:spTgt spid="18944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nodeType="clickEffect">
                                  <p:stCondLst>
                                    <p:cond delay="0"/>
                                  </p:stCondLst>
                                  <p:childTnLst>
                                    <p:set>
                                      <p:cBhvr>
                                        <p:cTn id="36" dur="1" fill="hold">
                                          <p:stCondLst>
                                            <p:cond delay="0"/>
                                          </p:stCondLst>
                                        </p:cTn>
                                        <p:tgtEl>
                                          <p:spTgt spid="189445"/>
                                        </p:tgtEl>
                                        <p:attrNameLst>
                                          <p:attrName>style.visibility</p:attrName>
                                        </p:attrNameLst>
                                      </p:cBhvr>
                                      <p:to>
                                        <p:strVal val="visible"/>
                                      </p:to>
                                    </p:set>
                                    <p:animEffect transition="in" filter="blinds(horizontal)">
                                      <p:cBhvr>
                                        <p:cTn id="37" dur="500"/>
                                        <p:tgtEl>
                                          <p:spTgt spid="1894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944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6" name="Rectangle 2"/>
          <p:cNvSpPr>
            <a:spLocks noGrp="1" noChangeArrowheads="1"/>
          </p:cNvSpPr>
          <p:nvPr>
            <p:ph type="title"/>
          </p:nvPr>
        </p:nvSpPr>
        <p:spPr>
          <a:xfrm>
            <a:off x="384969" y="620713"/>
            <a:ext cx="6629400" cy="762000"/>
          </a:xfrm>
        </p:spPr>
        <p:txBody>
          <a:bodyPr/>
          <a:lstStyle/>
          <a:p>
            <a:r>
              <a:rPr lang="en-GB" dirty="0" smtClean="0"/>
              <a:t>IPSec</a:t>
            </a:r>
            <a:endParaRPr lang="en-GB" dirty="0"/>
          </a:p>
        </p:txBody>
      </p:sp>
      <p:sp>
        <p:nvSpPr>
          <p:cNvPr id="190467" name="Rectangle 3"/>
          <p:cNvSpPr>
            <a:spLocks noGrp="1" noChangeArrowheads="1"/>
          </p:cNvSpPr>
          <p:nvPr>
            <p:ph type="body" idx="1"/>
          </p:nvPr>
        </p:nvSpPr>
        <p:spPr>
          <a:xfrm>
            <a:off x="384969" y="2227763"/>
            <a:ext cx="2735262" cy="3311525"/>
          </a:xfrm>
        </p:spPr>
        <p:txBody>
          <a:bodyPr>
            <a:normAutofit fontScale="85000" lnSpcReduction="20000"/>
          </a:bodyPr>
          <a:lstStyle/>
          <a:p>
            <a:pPr>
              <a:buFontTx/>
              <a:buNone/>
            </a:pPr>
            <a:r>
              <a:rPr lang="en-GB" sz="2000" b="1" dirty="0">
                <a:solidFill>
                  <a:schemeClr val="tx1"/>
                </a:solidFill>
              </a:rPr>
              <a:t>PROS</a:t>
            </a:r>
          </a:p>
          <a:p>
            <a:pPr>
              <a:buFontTx/>
              <a:buChar char="o"/>
            </a:pPr>
            <a:r>
              <a:rPr lang="en-GB" sz="2000" dirty="0">
                <a:solidFill>
                  <a:schemeClr val="tx1"/>
                </a:solidFill>
              </a:rPr>
              <a:t>Most secure</a:t>
            </a:r>
          </a:p>
          <a:p>
            <a:pPr>
              <a:buFontTx/>
              <a:buChar char="o"/>
            </a:pPr>
            <a:r>
              <a:rPr lang="en-GB" sz="2000" dirty="0">
                <a:solidFill>
                  <a:schemeClr val="tx1"/>
                </a:solidFill>
              </a:rPr>
              <a:t>Stronger Authentication</a:t>
            </a:r>
          </a:p>
          <a:p>
            <a:pPr>
              <a:buFontTx/>
              <a:buChar char="o"/>
            </a:pPr>
            <a:endParaRPr lang="en-GB" sz="2000" dirty="0">
              <a:solidFill>
                <a:schemeClr val="tx1"/>
              </a:solidFill>
            </a:endParaRPr>
          </a:p>
          <a:p>
            <a:pPr>
              <a:buFontTx/>
              <a:buNone/>
            </a:pPr>
            <a:r>
              <a:rPr lang="en-GB" sz="2000" b="1" dirty="0">
                <a:solidFill>
                  <a:schemeClr val="tx1"/>
                </a:solidFill>
              </a:rPr>
              <a:t>CONS</a:t>
            </a:r>
            <a:endParaRPr lang="en-GB" sz="2000" dirty="0">
              <a:solidFill>
                <a:schemeClr val="tx1"/>
              </a:solidFill>
            </a:endParaRPr>
          </a:p>
          <a:p>
            <a:pPr>
              <a:buFontTx/>
              <a:buChar char="o"/>
            </a:pPr>
            <a:r>
              <a:rPr lang="en-GB" sz="2000" dirty="0">
                <a:solidFill>
                  <a:schemeClr val="tx1"/>
                </a:solidFill>
              </a:rPr>
              <a:t>Requires client software installed with admin rights.</a:t>
            </a:r>
          </a:p>
        </p:txBody>
      </p:sp>
      <p:sp>
        <p:nvSpPr>
          <p:cNvPr id="190468" name="Text Box 4"/>
          <p:cNvSpPr txBox="1">
            <a:spLocks noChangeArrowheads="1"/>
          </p:cNvSpPr>
          <p:nvPr/>
        </p:nvSpPr>
        <p:spPr bwMode="auto">
          <a:xfrm>
            <a:off x="228600" y="304800"/>
            <a:ext cx="1524000" cy="457200"/>
          </a:xfrm>
          <a:prstGeom prst="rect">
            <a:avLst/>
          </a:prstGeom>
          <a:noFill/>
          <a:ln w="9525">
            <a:noFill/>
            <a:miter lim="800000"/>
            <a:headEnd/>
            <a:tailEnd/>
          </a:ln>
          <a:effectLst/>
        </p:spPr>
        <p:txBody>
          <a:bodyPr>
            <a:spAutoFit/>
          </a:bodyPr>
          <a:lstStyle/>
          <a:p>
            <a:pPr>
              <a:spcBef>
                <a:spcPct val="50000"/>
              </a:spcBef>
            </a:pPr>
            <a:endParaRPr lang="en-US"/>
          </a:p>
        </p:txBody>
      </p:sp>
      <p:pic>
        <p:nvPicPr>
          <p:cNvPr id="190469" name="Picture 5" descr="cisco-vpn"/>
          <p:cNvPicPr>
            <a:picLocks noChangeAspect="1" noChangeArrowheads="1"/>
          </p:cNvPicPr>
          <p:nvPr/>
        </p:nvPicPr>
        <p:blipFill>
          <a:blip r:embed="rId2" cstate="print"/>
          <a:srcRect/>
          <a:stretch>
            <a:fillRect/>
          </a:stretch>
        </p:blipFill>
        <p:spPr bwMode="auto">
          <a:xfrm>
            <a:off x="3573194" y="2731000"/>
            <a:ext cx="5570806" cy="3266073"/>
          </a:xfrm>
          <a:prstGeom prst="rect">
            <a:avLst/>
          </a:prstGeom>
          <a:noFill/>
        </p:spPr>
      </p:pic>
      <p:sp>
        <p:nvSpPr>
          <p:cNvPr id="190470" name="Rectangle 6"/>
          <p:cNvSpPr>
            <a:spLocks noChangeArrowheads="1"/>
          </p:cNvSpPr>
          <p:nvPr/>
        </p:nvSpPr>
        <p:spPr bwMode="auto">
          <a:xfrm>
            <a:off x="5443465" y="2227763"/>
            <a:ext cx="3024188" cy="503237"/>
          </a:xfrm>
          <a:prstGeom prst="rect">
            <a:avLst/>
          </a:prstGeom>
          <a:noFill/>
          <a:ln w="9525">
            <a:noFill/>
            <a:miter lim="800000"/>
            <a:headEnd/>
            <a:tailEnd/>
          </a:ln>
          <a:effectLst/>
        </p:spPr>
        <p:txBody>
          <a:bodyPr/>
          <a:lstStyle/>
          <a:p>
            <a:pPr marL="342900" indent="-342900" algn="ctr">
              <a:spcBef>
                <a:spcPct val="20000"/>
              </a:spcBef>
            </a:pPr>
            <a:r>
              <a:rPr lang="en-GB" sz="2000" dirty="0">
                <a:latin typeface="Arial" charset="0"/>
              </a:rPr>
              <a:t>Cisco VPN Client</a:t>
            </a:r>
          </a:p>
        </p:txBody>
      </p:sp>
      <p:sp>
        <p:nvSpPr>
          <p:cNvPr id="190472" name="Text Box 8"/>
          <p:cNvSpPr txBox="1">
            <a:spLocks noChangeArrowheads="1"/>
          </p:cNvSpPr>
          <p:nvPr/>
        </p:nvSpPr>
        <p:spPr bwMode="auto">
          <a:xfrm>
            <a:off x="303213" y="1433513"/>
            <a:ext cx="8164440" cy="646331"/>
          </a:xfrm>
          <a:prstGeom prst="rect">
            <a:avLst/>
          </a:prstGeom>
          <a:noFill/>
          <a:ln w="9525">
            <a:noFill/>
            <a:miter lim="800000"/>
            <a:headEnd/>
            <a:tailEnd/>
          </a:ln>
          <a:effectLst/>
        </p:spPr>
        <p:txBody>
          <a:bodyPr wrap="square">
            <a:spAutoFit/>
          </a:bodyPr>
          <a:lstStyle/>
          <a:p>
            <a:pPr>
              <a:buFontTx/>
              <a:buChar char="•"/>
            </a:pPr>
            <a:r>
              <a:rPr lang="en-GB" dirty="0"/>
              <a:t> Internet standard protocol for tunnelling.</a:t>
            </a:r>
          </a:p>
          <a:p>
            <a:pPr>
              <a:buFontTx/>
              <a:buChar char="•"/>
            </a:pPr>
            <a:r>
              <a:rPr lang="en-GB" dirty="0"/>
              <a:t> Encryption and authentication.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90472"/>
                                        </p:tgtEl>
                                        <p:attrNameLst>
                                          <p:attrName>style.visibility</p:attrName>
                                        </p:attrNameLst>
                                      </p:cBhvr>
                                      <p:to>
                                        <p:strVal val="visible"/>
                                      </p:to>
                                    </p:set>
                                    <p:animEffect transition="in" filter="blinds(horizontal)">
                                      <p:cBhvr>
                                        <p:cTn id="7" dur="500"/>
                                        <p:tgtEl>
                                          <p:spTgt spid="19047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90467">
                                            <p:txEl>
                                              <p:pRg st="0" end="0"/>
                                            </p:txEl>
                                          </p:spTgt>
                                        </p:tgtEl>
                                        <p:attrNameLst>
                                          <p:attrName>style.visibility</p:attrName>
                                        </p:attrNameLst>
                                      </p:cBhvr>
                                      <p:to>
                                        <p:strVal val="visible"/>
                                      </p:to>
                                    </p:set>
                                    <p:animEffect transition="in" filter="blinds(horizontal)">
                                      <p:cBhvr>
                                        <p:cTn id="12" dur="500"/>
                                        <p:tgtEl>
                                          <p:spTgt spid="19046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90467">
                                            <p:txEl>
                                              <p:pRg st="1" end="1"/>
                                            </p:txEl>
                                          </p:spTgt>
                                        </p:tgtEl>
                                        <p:attrNameLst>
                                          <p:attrName>style.visibility</p:attrName>
                                        </p:attrNameLst>
                                      </p:cBhvr>
                                      <p:to>
                                        <p:strVal val="visible"/>
                                      </p:to>
                                    </p:set>
                                    <p:animEffect transition="in" filter="blinds(horizontal)">
                                      <p:cBhvr>
                                        <p:cTn id="17" dur="500"/>
                                        <p:tgtEl>
                                          <p:spTgt spid="190467">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90467">
                                            <p:txEl>
                                              <p:pRg st="2" end="2"/>
                                            </p:txEl>
                                          </p:spTgt>
                                        </p:tgtEl>
                                        <p:attrNameLst>
                                          <p:attrName>style.visibility</p:attrName>
                                        </p:attrNameLst>
                                      </p:cBhvr>
                                      <p:to>
                                        <p:strVal val="visible"/>
                                      </p:to>
                                    </p:set>
                                    <p:animEffect transition="in" filter="blinds(horizontal)">
                                      <p:cBhvr>
                                        <p:cTn id="22" dur="500"/>
                                        <p:tgtEl>
                                          <p:spTgt spid="190467">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90467">
                                            <p:txEl>
                                              <p:pRg st="4" end="4"/>
                                            </p:txEl>
                                          </p:spTgt>
                                        </p:tgtEl>
                                        <p:attrNameLst>
                                          <p:attrName>style.visibility</p:attrName>
                                        </p:attrNameLst>
                                      </p:cBhvr>
                                      <p:to>
                                        <p:strVal val="visible"/>
                                      </p:to>
                                    </p:set>
                                    <p:animEffect transition="in" filter="blinds(horizontal)">
                                      <p:cBhvr>
                                        <p:cTn id="27" dur="500"/>
                                        <p:tgtEl>
                                          <p:spTgt spid="19046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90467">
                                            <p:txEl>
                                              <p:pRg st="5" end="5"/>
                                            </p:txEl>
                                          </p:spTgt>
                                        </p:tgtEl>
                                        <p:attrNameLst>
                                          <p:attrName>style.visibility</p:attrName>
                                        </p:attrNameLst>
                                      </p:cBhvr>
                                      <p:to>
                                        <p:strVal val="visible"/>
                                      </p:to>
                                    </p:set>
                                    <p:animEffect transition="in" filter="blinds(horizontal)">
                                      <p:cBhvr>
                                        <p:cTn id="32" dur="500"/>
                                        <p:tgtEl>
                                          <p:spTgt spid="190467">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190470"/>
                                        </p:tgtEl>
                                        <p:attrNameLst>
                                          <p:attrName>style.visibility</p:attrName>
                                        </p:attrNameLst>
                                      </p:cBhvr>
                                      <p:to>
                                        <p:strVal val="visible"/>
                                      </p:to>
                                    </p:set>
                                    <p:animEffect transition="in" filter="blinds(horizontal)">
                                      <p:cBhvr>
                                        <p:cTn id="37" dur="500"/>
                                        <p:tgtEl>
                                          <p:spTgt spid="190470"/>
                                        </p:tgtEl>
                                      </p:cBhvr>
                                    </p:animEffect>
                                  </p:childTnLst>
                                </p:cTn>
                              </p:par>
                              <p:par>
                                <p:cTn id="38" presetID="3" presetClass="entr" presetSubtype="10" fill="hold" nodeType="withEffect">
                                  <p:stCondLst>
                                    <p:cond delay="0"/>
                                  </p:stCondLst>
                                  <p:childTnLst>
                                    <p:set>
                                      <p:cBhvr>
                                        <p:cTn id="39" dur="1" fill="hold">
                                          <p:stCondLst>
                                            <p:cond delay="0"/>
                                          </p:stCondLst>
                                        </p:cTn>
                                        <p:tgtEl>
                                          <p:spTgt spid="190469"/>
                                        </p:tgtEl>
                                        <p:attrNameLst>
                                          <p:attrName>style.visibility</p:attrName>
                                        </p:attrNameLst>
                                      </p:cBhvr>
                                      <p:to>
                                        <p:strVal val="visible"/>
                                      </p:to>
                                    </p:set>
                                    <p:animEffect transition="in" filter="blinds(horizontal)">
                                      <p:cBhvr>
                                        <p:cTn id="40" dur="500"/>
                                        <p:tgtEl>
                                          <p:spTgt spid="1904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0467" grpId="0" build="p"/>
      <p:bldP spid="190470" grpId="0"/>
      <p:bldP spid="19047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6802" name="Rectangle 2"/>
          <p:cNvSpPr>
            <a:spLocks noGrp="1" noChangeArrowheads="1"/>
          </p:cNvSpPr>
          <p:nvPr>
            <p:ph type="title"/>
          </p:nvPr>
        </p:nvSpPr>
        <p:spPr>
          <a:xfrm>
            <a:off x="330200" y="541608"/>
            <a:ext cx="8813800" cy="838200"/>
          </a:xfrm>
        </p:spPr>
        <p:txBody>
          <a:bodyPr/>
          <a:lstStyle/>
          <a:p>
            <a:r>
              <a:rPr lang="en-US" altLang="ja-JP" sz="4000" dirty="0" smtClean="0">
                <a:ea typeface="ＭＳ Ｐゴシック" charset="-128"/>
              </a:rPr>
              <a:t>IPSec Protocols</a:t>
            </a:r>
            <a:endParaRPr lang="en-US" sz="6000" dirty="0"/>
          </a:p>
        </p:txBody>
      </p:sp>
      <p:pic>
        <p:nvPicPr>
          <p:cNvPr id="1356804" name="Picture 4"/>
          <p:cNvPicPr>
            <a:picLocks noChangeAspect="1" noChangeArrowheads="1"/>
          </p:cNvPicPr>
          <p:nvPr/>
        </p:nvPicPr>
        <p:blipFill>
          <a:blip r:embed="rId3" cstate="print"/>
          <a:srcRect/>
          <a:stretch>
            <a:fillRect/>
          </a:stretch>
        </p:blipFill>
        <p:spPr bwMode="auto">
          <a:xfrm>
            <a:off x="2872569" y="1627554"/>
            <a:ext cx="5588000" cy="3798888"/>
          </a:xfrm>
          <a:prstGeom prst="rect">
            <a:avLst/>
          </a:prstGeom>
          <a:noFill/>
          <a:ln w="9525" algn="ctr">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356804"/>
                                        </p:tgtEl>
                                        <p:attrNameLst>
                                          <p:attrName>style.visibility</p:attrName>
                                        </p:attrNameLst>
                                      </p:cBhvr>
                                      <p:to>
                                        <p:strVal val="visible"/>
                                      </p:to>
                                    </p:set>
                                    <p:animEffect transition="in" filter="blinds(horizontal)">
                                      <p:cBhvr>
                                        <p:cTn id="7" dur="500"/>
                                        <p:tgtEl>
                                          <p:spTgt spid="13568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title"/>
          </p:nvPr>
        </p:nvSpPr>
        <p:spPr>
          <a:xfrm>
            <a:off x="330200" y="541608"/>
            <a:ext cx="8813800" cy="838200"/>
          </a:xfrm>
        </p:spPr>
        <p:txBody>
          <a:bodyPr/>
          <a:lstStyle/>
          <a:p>
            <a:r>
              <a:rPr lang="en-US" altLang="ja-JP" sz="4000" dirty="0" smtClean="0">
                <a:ea typeface="ＭＳ Ｐゴシック" charset="-128"/>
              </a:rPr>
              <a:t>IPSec Framework</a:t>
            </a:r>
            <a:endParaRPr lang="en-US" sz="6000" dirty="0"/>
          </a:p>
        </p:txBody>
      </p:sp>
      <p:pic>
        <p:nvPicPr>
          <p:cNvPr id="14338" name="Picture 2"/>
          <p:cNvPicPr>
            <a:picLocks noChangeAspect="1" noChangeArrowheads="1"/>
          </p:cNvPicPr>
          <p:nvPr/>
        </p:nvPicPr>
        <p:blipFill>
          <a:blip r:embed="rId2" cstate="print"/>
          <a:srcRect/>
          <a:stretch>
            <a:fillRect/>
          </a:stretch>
        </p:blipFill>
        <p:spPr bwMode="auto">
          <a:xfrm>
            <a:off x="1952625" y="1630460"/>
            <a:ext cx="5238750" cy="3990975"/>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linds(horizontal)">
                                      <p:cBhvr>
                                        <p:cTn id="7" dur="500"/>
                                        <p:tgtEl>
                                          <p:spTgt spid="143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Rectangle 2"/>
          <p:cNvSpPr>
            <a:spLocks noGrp="1" noChangeArrowheads="1"/>
          </p:cNvSpPr>
          <p:nvPr>
            <p:ph type="title"/>
          </p:nvPr>
        </p:nvSpPr>
        <p:spPr>
          <a:xfrm>
            <a:off x="642910" y="1214422"/>
            <a:ext cx="7772400" cy="855663"/>
          </a:xfrm>
        </p:spPr>
        <p:txBody>
          <a:bodyPr/>
          <a:lstStyle/>
          <a:p>
            <a:r>
              <a:rPr lang="en-GB" dirty="0"/>
              <a:t>VPN – L2TP</a:t>
            </a:r>
          </a:p>
        </p:txBody>
      </p:sp>
      <p:sp>
        <p:nvSpPr>
          <p:cNvPr id="192515" name="Rectangle 3"/>
          <p:cNvSpPr>
            <a:spLocks noGrp="1" noChangeArrowheads="1"/>
          </p:cNvSpPr>
          <p:nvPr>
            <p:ph type="body" idx="1"/>
          </p:nvPr>
        </p:nvSpPr>
        <p:spPr>
          <a:xfrm>
            <a:off x="323850" y="2500305"/>
            <a:ext cx="8496300" cy="4024319"/>
          </a:xfrm>
        </p:spPr>
        <p:txBody>
          <a:bodyPr/>
          <a:lstStyle/>
          <a:p>
            <a:pPr>
              <a:lnSpc>
                <a:spcPct val="80000"/>
              </a:lnSpc>
              <a:spcAft>
                <a:spcPct val="60000"/>
              </a:spcAft>
            </a:pPr>
            <a:r>
              <a:rPr lang="en-US" sz="2800" dirty="0">
                <a:solidFill>
                  <a:schemeClr val="tx1"/>
                </a:solidFill>
              </a:rPr>
              <a:t>Provides a means for tunneling IP traffic in layer 2, encloses non-Internet protocols inside IP envelope.</a:t>
            </a:r>
          </a:p>
          <a:p>
            <a:pPr>
              <a:lnSpc>
                <a:spcPct val="80000"/>
              </a:lnSpc>
              <a:spcAft>
                <a:spcPct val="60000"/>
              </a:spcAft>
            </a:pPr>
            <a:r>
              <a:rPr lang="en-US" sz="2800" dirty="0">
                <a:solidFill>
                  <a:schemeClr val="tx1"/>
                </a:solidFill>
              </a:rPr>
              <a:t>Combination of two older protocols:</a:t>
            </a:r>
          </a:p>
          <a:p>
            <a:pPr lvl="1">
              <a:lnSpc>
                <a:spcPct val="50000"/>
              </a:lnSpc>
            </a:pPr>
            <a:r>
              <a:rPr lang="en-US" sz="2400" dirty="0">
                <a:solidFill>
                  <a:schemeClr val="tx1"/>
                </a:solidFill>
              </a:rPr>
              <a:t>PPP (proposed by Microsoft)</a:t>
            </a:r>
          </a:p>
          <a:p>
            <a:pPr lvl="1">
              <a:lnSpc>
                <a:spcPct val="50000"/>
              </a:lnSpc>
            </a:pPr>
            <a:r>
              <a:rPr lang="en-US" sz="2400" dirty="0">
                <a:solidFill>
                  <a:schemeClr val="tx1"/>
                </a:solidFill>
              </a:rPr>
              <a:t>L2F (proposed by Cisco)</a:t>
            </a:r>
          </a:p>
          <a:p>
            <a:pPr lvl="1">
              <a:lnSpc>
                <a:spcPct val="50000"/>
              </a:lnSpc>
            </a:pPr>
            <a:endParaRPr lang="en-US" sz="2400"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92515">
                                            <p:txEl>
                                              <p:pRg st="0" end="0"/>
                                            </p:txEl>
                                          </p:spTgt>
                                        </p:tgtEl>
                                        <p:attrNameLst>
                                          <p:attrName>style.visibility</p:attrName>
                                        </p:attrNameLst>
                                      </p:cBhvr>
                                      <p:to>
                                        <p:strVal val="visible"/>
                                      </p:to>
                                    </p:set>
                                    <p:animEffect transition="in" filter="blinds(horizontal)">
                                      <p:cBhvr>
                                        <p:cTn id="7" dur="500"/>
                                        <p:tgtEl>
                                          <p:spTgt spid="19251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92515">
                                            <p:txEl>
                                              <p:pRg st="1" end="1"/>
                                            </p:txEl>
                                          </p:spTgt>
                                        </p:tgtEl>
                                        <p:attrNameLst>
                                          <p:attrName>style.visibility</p:attrName>
                                        </p:attrNameLst>
                                      </p:cBhvr>
                                      <p:to>
                                        <p:strVal val="visible"/>
                                      </p:to>
                                    </p:set>
                                    <p:animEffect transition="in" filter="blinds(horizontal)">
                                      <p:cBhvr>
                                        <p:cTn id="12" dur="500"/>
                                        <p:tgtEl>
                                          <p:spTgt spid="192515">
                                            <p:txEl>
                                              <p:pRg st="1" end="1"/>
                                            </p:txEl>
                                          </p:spTgt>
                                        </p:tgtEl>
                                      </p:cBhvr>
                                    </p:animEffect>
                                  </p:childTnLst>
                                </p:cTn>
                              </p:par>
                              <p:par>
                                <p:cTn id="13" presetID="3" presetClass="entr" presetSubtype="10" fill="hold" grpId="0" nodeType="withEffect">
                                  <p:stCondLst>
                                    <p:cond delay="0"/>
                                  </p:stCondLst>
                                  <p:childTnLst>
                                    <p:set>
                                      <p:cBhvr>
                                        <p:cTn id="14" dur="1" fill="hold">
                                          <p:stCondLst>
                                            <p:cond delay="0"/>
                                          </p:stCondLst>
                                        </p:cTn>
                                        <p:tgtEl>
                                          <p:spTgt spid="192515">
                                            <p:txEl>
                                              <p:pRg st="2" end="2"/>
                                            </p:txEl>
                                          </p:spTgt>
                                        </p:tgtEl>
                                        <p:attrNameLst>
                                          <p:attrName>style.visibility</p:attrName>
                                        </p:attrNameLst>
                                      </p:cBhvr>
                                      <p:to>
                                        <p:strVal val="visible"/>
                                      </p:to>
                                    </p:set>
                                    <p:animEffect transition="in" filter="blinds(horizontal)">
                                      <p:cBhvr>
                                        <p:cTn id="15" dur="500"/>
                                        <p:tgtEl>
                                          <p:spTgt spid="192515">
                                            <p:txEl>
                                              <p:pRg st="2" end="2"/>
                                            </p:txEl>
                                          </p:spTgt>
                                        </p:tgtEl>
                                      </p:cBhvr>
                                    </p:animEffect>
                                  </p:childTnLst>
                                </p:cTn>
                              </p:par>
                              <p:par>
                                <p:cTn id="16" presetID="3" presetClass="entr" presetSubtype="10" fill="hold" grpId="0" nodeType="withEffect">
                                  <p:stCondLst>
                                    <p:cond delay="0"/>
                                  </p:stCondLst>
                                  <p:childTnLst>
                                    <p:set>
                                      <p:cBhvr>
                                        <p:cTn id="17" dur="1" fill="hold">
                                          <p:stCondLst>
                                            <p:cond delay="0"/>
                                          </p:stCondLst>
                                        </p:cTn>
                                        <p:tgtEl>
                                          <p:spTgt spid="192515">
                                            <p:txEl>
                                              <p:pRg st="3" end="3"/>
                                            </p:txEl>
                                          </p:spTgt>
                                        </p:tgtEl>
                                        <p:attrNameLst>
                                          <p:attrName>style.visibility</p:attrName>
                                        </p:attrNameLst>
                                      </p:cBhvr>
                                      <p:to>
                                        <p:strVal val="visible"/>
                                      </p:to>
                                    </p:set>
                                    <p:animEffect transition="in" filter="blinds(horizontal)">
                                      <p:cBhvr>
                                        <p:cTn id="18" dur="500"/>
                                        <p:tgtEl>
                                          <p:spTgt spid="19251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2515"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64" y="785794"/>
            <a:ext cx="8715436" cy="1357322"/>
          </a:xfrm>
        </p:spPr>
        <p:txBody>
          <a:bodyPr/>
          <a:lstStyle/>
          <a:p>
            <a:r>
              <a:rPr lang="en-GB" sz="4000" dirty="0" smtClean="0"/>
              <a:t>Emerging Tunnelling </a:t>
            </a:r>
            <a:br>
              <a:rPr lang="en-GB" sz="4000" dirty="0" smtClean="0"/>
            </a:br>
            <a:r>
              <a:rPr lang="en-GB" sz="4000" dirty="0" smtClean="0"/>
              <a:t>Technologies for VPNs</a:t>
            </a:r>
            <a:endParaRPr lang="en-US" sz="4000" dirty="0"/>
          </a:p>
        </p:txBody>
      </p:sp>
      <p:sp>
        <p:nvSpPr>
          <p:cNvPr id="3" name="Content Placeholder 2"/>
          <p:cNvSpPr>
            <a:spLocks noGrp="1"/>
          </p:cNvSpPr>
          <p:nvPr>
            <p:ph idx="1"/>
          </p:nvPr>
        </p:nvSpPr>
        <p:spPr>
          <a:xfrm>
            <a:off x="714348" y="2643182"/>
            <a:ext cx="7743852" cy="3452818"/>
          </a:xfrm>
        </p:spPr>
        <p:txBody>
          <a:bodyPr/>
          <a:lstStyle/>
          <a:p>
            <a:r>
              <a:rPr lang="en-GB" dirty="0" smtClean="0">
                <a:solidFill>
                  <a:schemeClr val="tx1"/>
                </a:solidFill>
              </a:rPr>
              <a:t>MPLS</a:t>
            </a:r>
          </a:p>
          <a:p>
            <a:r>
              <a:rPr lang="en-GB" dirty="0" smtClean="0">
                <a:solidFill>
                  <a:schemeClr val="tx1"/>
                </a:solidFill>
              </a:rPr>
              <a:t>IPv6</a:t>
            </a:r>
          </a:p>
          <a:p>
            <a:r>
              <a:rPr lang="en-GB" dirty="0" smtClean="0">
                <a:solidFill>
                  <a:schemeClr val="tx1"/>
                </a:solidFill>
              </a:rPr>
              <a:t>ATM</a:t>
            </a:r>
          </a:p>
          <a:p>
            <a:r>
              <a:rPr lang="en-GB" dirty="0" smtClean="0">
                <a:solidFill>
                  <a:schemeClr val="tx1"/>
                </a:solidFill>
              </a:rPr>
              <a:t>WDM</a:t>
            </a:r>
          </a:p>
          <a:p>
            <a:r>
              <a:rPr lang="en-GB" dirty="0" smtClean="0">
                <a:solidFill>
                  <a:schemeClr val="tx1"/>
                </a:solidFill>
              </a:rPr>
              <a:t>Frame Relay</a:t>
            </a:r>
            <a:endParaRPr lang="en-US"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linds(horizont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5"/>
            <a:ext cx="8042276" cy="4337103"/>
          </a:xfrm>
        </p:spPr>
        <p:txBody>
          <a:bodyPr/>
          <a:lstStyle/>
          <a:p>
            <a:r>
              <a:rPr lang="en-US" sz="6000" dirty="0" smtClean="0">
                <a:latin typeface="Times New Roman"/>
                <a:cs typeface="Times New Roman"/>
              </a:rPr>
              <a:t>Summary </a:t>
            </a:r>
            <a:br>
              <a:rPr lang="en-US" sz="6000" dirty="0" smtClean="0">
                <a:latin typeface="Times New Roman"/>
                <a:cs typeface="Times New Roman"/>
              </a:rPr>
            </a:br>
            <a:r>
              <a:rPr lang="en-US" sz="6000" dirty="0" smtClean="0">
                <a:latin typeface="Times New Roman"/>
                <a:cs typeface="Times New Roman"/>
              </a:rPr>
              <a:t>&amp;</a:t>
            </a:r>
            <a:br>
              <a:rPr lang="en-US" sz="6000" dirty="0" smtClean="0">
                <a:latin typeface="Times New Roman"/>
                <a:cs typeface="Times New Roman"/>
              </a:rPr>
            </a:br>
            <a:r>
              <a:rPr lang="en-US" sz="6000" dirty="0" smtClean="0">
                <a:latin typeface="Times New Roman"/>
                <a:cs typeface="Times New Roman"/>
              </a:rPr>
              <a:t>Questions</a:t>
            </a:r>
            <a:endParaRPr lang="en-US" sz="6000" dirty="0">
              <a:latin typeface="Times New Roman"/>
              <a:cs typeface="Times New Roman"/>
            </a:endParaRPr>
          </a:p>
        </p:txBody>
      </p:sp>
    </p:spTree>
    <p:extLst>
      <p:ext uri="{BB962C8B-B14F-4D97-AF65-F5344CB8AC3E}">
        <p14:creationId xmlns:p14="http://schemas.microsoft.com/office/powerpoint/2010/main" val="318571819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3725</TotalTime>
  <Words>1296</Words>
  <Application>Microsoft Office PowerPoint</Application>
  <PresentationFormat>On-screen Show (4:3)</PresentationFormat>
  <Paragraphs>112</Paragraphs>
  <Slides>26</Slides>
  <Notes>9</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Breeze</vt:lpstr>
      <vt:lpstr>Virtual Private Networks</vt:lpstr>
      <vt:lpstr>VPN Technology  </vt:lpstr>
      <vt:lpstr>VPN Benefits</vt:lpstr>
      <vt:lpstr>Types of VPNs (Site-to-Site)</vt:lpstr>
      <vt:lpstr>Types of VPNs (Remote Access)</vt:lpstr>
      <vt:lpstr>VPN Components</vt:lpstr>
      <vt:lpstr>Characteristics of secure VPNs</vt:lpstr>
      <vt:lpstr>VPN Tunneling</vt:lpstr>
      <vt:lpstr>Encapsulation</vt:lpstr>
      <vt:lpstr>VPN Data Integrity</vt:lpstr>
      <vt:lpstr>VPN Encryption Algorithm</vt:lpstr>
      <vt:lpstr>VPN Encryption Algorithm</vt:lpstr>
      <vt:lpstr>VPN Encryption Algorithm</vt:lpstr>
      <vt:lpstr>Using Hash for Data Integrity</vt:lpstr>
      <vt:lpstr>VPN Authentication</vt:lpstr>
      <vt:lpstr>Trusted VPNs</vt:lpstr>
      <vt:lpstr>Secure VPNs</vt:lpstr>
      <vt:lpstr>Hybrid and Provider-Provisioned VPNs</vt:lpstr>
      <vt:lpstr>VPNs Protocols</vt:lpstr>
      <vt:lpstr>VPN - PPTP</vt:lpstr>
      <vt:lpstr>IPSec</vt:lpstr>
      <vt:lpstr>IPSec Protocols</vt:lpstr>
      <vt:lpstr>IPSec Framework</vt:lpstr>
      <vt:lpstr>VPN – L2TP</vt:lpstr>
      <vt:lpstr>Emerging Tunnelling  Technologies for VPNs</vt:lpstr>
      <vt:lpstr>Summary  &amp; Questions</vt:lpstr>
    </vt:vector>
  </TitlesOfParts>
  <Company>Swansea Metropolitan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sc-cc</cp:lastModifiedBy>
  <cp:revision>237</cp:revision>
  <dcterms:created xsi:type="dcterms:W3CDTF">2011-10-03T10:20:59Z</dcterms:created>
  <dcterms:modified xsi:type="dcterms:W3CDTF">2013-11-18T13:14:21Z</dcterms:modified>
</cp:coreProperties>
</file>