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58" r:id="rId3"/>
    <p:sldId id="259" r:id="rId4"/>
    <p:sldId id="257" r:id="rId5"/>
    <p:sldId id="260" r:id="rId6"/>
    <p:sldId id="264" r:id="rId7"/>
    <p:sldId id="265" r:id="rId8"/>
    <p:sldId id="263" r:id="rId9"/>
    <p:sldId id="268" r:id="rId10"/>
    <p:sldId id="267" r:id="rId11"/>
    <p:sldId id="270" r:id="rId12"/>
    <p:sldId id="261" r:id="rId1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9" d="100"/>
          <a:sy n="99" d="100"/>
        </p:scale>
        <p:origin x="555"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11F33297-F295-43CB-A098-417C443A3DFC}" type="datetimeFigureOut">
              <a:rPr lang="en-GB" smtClean="0"/>
              <a:t>12/11/2018</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11519F6B-1580-4C05-BFCF-699838274DBD}" type="slidenum">
              <a:rPr lang="en-GB" smtClean="0"/>
              <a:t>‹#›</a:t>
            </a:fld>
            <a:endParaRPr lang="en-GB"/>
          </a:p>
        </p:txBody>
      </p:sp>
    </p:spTree>
    <p:extLst>
      <p:ext uri="{BB962C8B-B14F-4D97-AF65-F5344CB8AC3E}">
        <p14:creationId xmlns:p14="http://schemas.microsoft.com/office/powerpoint/2010/main" val="2023963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1519F6B-1580-4C05-BFCF-699838274DBD}" type="slidenum">
              <a:rPr lang="en-GB" smtClean="0"/>
              <a:t>1</a:t>
            </a:fld>
            <a:endParaRPr lang="en-GB"/>
          </a:p>
        </p:txBody>
      </p:sp>
    </p:spTree>
    <p:extLst>
      <p:ext uri="{BB962C8B-B14F-4D97-AF65-F5344CB8AC3E}">
        <p14:creationId xmlns:p14="http://schemas.microsoft.com/office/powerpoint/2010/main" val="3205450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1519F6B-1580-4C05-BFCF-699838274DBD}" type="slidenum">
              <a:rPr lang="en-GB" smtClean="0"/>
              <a:t>2</a:t>
            </a:fld>
            <a:endParaRPr lang="en-GB"/>
          </a:p>
        </p:txBody>
      </p:sp>
    </p:spTree>
    <p:extLst>
      <p:ext uri="{BB962C8B-B14F-4D97-AF65-F5344CB8AC3E}">
        <p14:creationId xmlns:p14="http://schemas.microsoft.com/office/powerpoint/2010/main" val="24589936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1519F6B-1580-4C05-BFCF-699838274DBD}" type="slidenum">
              <a:rPr lang="en-GB" smtClean="0"/>
              <a:t>3</a:t>
            </a:fld>
            <a:endParaRPr lang="en-GB"/>
          </a:p>
        </p:txBody>
      </p:sp>
    </p:spTree>
    <p:extLst>
      <p:ext uri="{BB962C8B-B14F-4D97-AF65-F5344CB8AC3E}">
        <p14:creationId xmlns:p14="http://schemas.microsoft.com/office/powerpoint/2010/main" val="11905414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1519F6B-1580-4C05-BFCF-699838274DBD}" type="slidenum">
              <a:rPr lang="en-GB" smtClean="0"/>
              <a:t>4</a:t>
            </a:fld>
            <a:endParaRPr lang="en-GB"/>
          </a:p>
        </p:txBody>
      </p:sp>
    </p:spTree>
    <p:extLst>
      <p:ext uri="{BB962C8B-B14F-4D97-AF65-F5344CB8AC3E}">
        <p14:creationId xmlns:p14="http://schemas.microsoft.com/office/powerpoint/2010/main" val="19526234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1519F6B-1580-4C05-BFCF-699838274DBD}" type="slidenum">
              <a:rPr lang="en-GB" smtClean="0"/>
              <a:t>5</a:t>
            </a:fld>
            <a:endParaRPr lang="en-GB"/>
          </a:p>
        </p:txBody>
      </p:sp>
    </p:spTree>
    <p:extLst>
      <p:ext uri="{BB962C8B-B14F-4D97-AF65-F5344CB8AC3E}">
        <p14:creationId xmlns:p14="http://schemas.microsoft.com/office/powerpoint/2010/main" val="2415025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Places come to a standstill on days of public examinations such as the university entrance examination. Traffic is stopped and planes will be diverted to minimise noise.</a:t>
            </a:r>
          </a:p>
          <a:p>
            <a:endParaRPr lang="en-GB" dirty="0" smtClean="0"/>
          </a:p>
          <a:p>
            <a:r>
              <a:rPr lang="en-GB" dirty="0" smtClean="0"/>
              <a:t>Schooling is seen to be a process of certification.</a:t>
            </a:r>
            <a:endParaRPr lang="en-GB" dirty="0"/>
          </a:p>
        </p:txBody>
      </p:sp>
      <p:sp>
        <p:nvSpPr>
          <p:cNvPr id="4" name="Slide Number Placeholder 3"/>
          <p:cNvSpPr>
            <a:spLocks noGrp="1"/>
          </p:cNvSpPr>
          <p:nvPr>
            <p:ph type="sldNum" sz="quarter" idx="10"/>
          </p:nvPr>
        </p:nvSpPr>
        <p:spPr/>
        <p:txBody>
          <a:bodyPr/>
          <a:lstStyle/>
          <a:p>
            <a:fld id="{11519F6B-1580-4C05-BFCF-699838274DBD}" type="slidenum">
              <a:rPr lang="en-GB" smtClean="0"/>
              <a:t>6</a:t>
            </a:fld>
            <a:endParaRPr lang="en-GB"/>
          </a:p>
        </p:txBody>
      </p:sp>
    </p:spTree>
    <p:extLst>
      <p:ext uri="{BB962C8B-B14F-4D97-AF65-F5344CB8AC3E}">
        <p14:creationId xmlns:p14="http://schemas.microsoft.com/office/powerpoint/2010/main" val="11298787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1519F6B-1580-4C05-BFCF-699838274DBD}" type="slidenum">
              <a:rPr lang="en-GB" smtClean="0"/>
              <a:t>7</a:t>
            </a:fld>
            <a:endParaRPr lang="en-GB"/>
          </a:p>
        </p:txBody>
      </p:sp>
    </p:spTree>
    <p:extLst>
      <p:ext uri="{BB962C8B-B14F-4D97-AF65-F5344CB8AC3E}">
        <p14:creationId xmlns:p14="http://schemas.microsoft.com/office/powerpoint/2010/main" val="3898417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programmes are highly competitive and many students do not get a place. We get highly motivated students and the five-year courses are to masters level. Even if you teach at a primary school, you need to have a masters qualification.</a:t>
            </a:r>
          </a:p>
          <a:p>
            <a:endParaRPr lang="en-GB" dirty="0" smtClean="0"/>
          </a:p>
          <a:p>
            <a:r>
              <a:rPr lang="en-GB" dirty="0" smtClean="0">
                <a:effectLst/>
              </a:rPr>
              <a:t>All students in Finland receive a free education from when they start at seven years of age until they complete their university studies. During their educational journey all pupils receive free school meals, resources and materials, transport and support services</a:t>
            </a:r>
          </a:p>
          <a:p>
            <a:endParaRPr lang="en-GB" dirty="0" smtClean="0">
              <a:effectLst/>
            </a:endParaRPr>
          </a:p>
          <a:p>
            <a:r>
              <a:rPr lang="en-GB" dirty="0" smtClean="0">
                <a:effectLst/>
              </a:rPr>
              <a:t>Based on principles less is more</a:t>
            </a:r>
            <a:endParaRPr lang="en-GB" dirty="0"/>
          </a:p>
        </p:txBody>
      </p:sp>
      <p:sp>
        <p:nvSpPr>
          <p:cNvPr id="4" name="Slide Number Placeholder 3"/>
          <p:cNvSpPr>
            <a:spLocks noGrp="1"/>
          </p:cNvSpPr>
          <p:nvPr>
            <p:ph type="sldNum" sz="quarter" idx="10"/>
          </p:nvPr>
        </p:nvSpPr>
        <p:spPr/>
        <p:txBody>
          <a:bodyPr/>
          <a:lstStyle/>
          <a:p>
            <a:fld id="{11519F6B-1580-4C05-BFCF-699838274DBD}" type="slidenum">
              <a:rPr lang="en-GB" smtClean="0"/>
              <a:t>8</a:t>
            </a:fld>
            <a:endParaRPr lang="en-GB"/>
          </a:p>
        </p:txBody>
      </p:sp>
    </p:spTree>
    <p:extLst>
      <p:ext uri="{BB962C8B-B14F-4D97-AF65-F5344CB8AC3E}">
        <p14:creationId xmlns:p14="http://schemas.microsoft.com/office/powerpoint/2010/main" val="28924395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Finnish students do the least number of class hours per week in the developed world, yet get the best results in the long term. </a:t>
            </a:r>
          </a:p>
          <a:p>
            <a:endParaRPr lang="en-GB" dirty="0" smtClean="0">
              <a:effectLst/>
            </a:endParaRPr>
          </a:p>
          <a:p>
            <a:r>
              <a:rPr lang="en-GB" dirty="0" smtClean="0">
                <a:effectLst/>
              </a:rPr>
              <a:t>Students in Finland sit no mandatory exams until the age of 17-19. </a:t>
            </a:r>
          </a:p>
          <a:p>
            <a:endParaRPr lang="en-GB" dirty="0" smtClean="0">
              <a:effectLst/>
            </a:endParaRPr>
          </a:p>
          <a:p>
            <a:r>
              <a:rPr lang="en-GB" dirty="0" smtClean="0">
                <a:effectLst/>
              </a:rPr>
              <a:t>Teacher based assessments are used by schools to monitor progress and these are not graded, scored or compared; but instead are descriptive and utilised in a formative manner to inform feedback and assessment for learning.</a:t>
            </a:r>
          </a:p>
          <a:p>
            <a:endParaRPr lang="en-GB" dirty="0" smtClean="0">
              <a:effectLst/>
            </a:endParaRPr>
          </a:p>
          <a:p>
            <a:r>
              <a:rPr lang="en-GB" dirty="0" smtClean="0">
                <a:effectLst/>
              </a:rPr>
              <a:t>Difference</a:t>
            </a:r>
            <a:r>
              <a:rPr lang="en-GB" baseline="0" dirty="0" smtClean="0">
                <a:effectLst/>
              </a:rPr>
              <a:t> between strongest and weakest students is smallest in the world </a:t>
            </a:r>
            <a:endParaRPr lang="en-GB" dirty="0"/>
          </a:p>
        </p:txBody>
      </p:sp>
      <p:sp>
        <p:nvSpPr>
          <p:cNvPr id="4" name="Slide Number Placeholder 3"/>
          <p:cNvSpPr>
            <a:spLocks noGrp="1"/>
          </p:cNvSpPr>
          <p:nvPr>
            <p:ph type="sldNum" sz="quarter" idx="10"/>
          </p:nvPr>
        </p:nvSpPr>
        <p:spPr/>
        <p:txBody>
          <a:bodyPr/>
          <a:lstStyle/>
          <a:p>
            <a:fld id="{11519F6B-1580-4C05-BFCF-699838274DBD}" type="slidenum">
              <a:rPr lang="en-GB" smtClean="0"/>
              <a:t>9</a:t>
            </a:fld>
            <a:endParaRPr lang="en-GB"/>
          </a:p>
        </p:txBody>
      </p:sp>
    </p:spTree>
    <p:extLst>
      <p:ext uri="{BB962C8B-B14F-4D97-AF65-F5344CB8AC3E}">
        <p14:creationId xmlns:p14="http://schemas.microsoft.com/office/powerpoint/2010/main" val="7871754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1519F6B-1580-4C05-BFCF-699838274DBD}" type="slidenum">
              <a:rPr lang="en-GB" smtClean="0"/>
              <a:t>10</a:t>
            </a:fld>
            <a:endParaRPr lang="en-GB"/>
          </a:p>
        </p:txBody>
      </p:sp>
    </p:spTree>
    <p:extLst>
      <p:ext uri="{BB962C8B-B14F-4D97-AF65-F5344CB8AC3E}">
        <p14:creationId xmlns:p14="http://schemas.microsoft.com/office/powerpoint/2010/main" val="41479996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1519F6B-1580-4C05-BFCF-699838274DBD}" type="slidenum">
              <a:rPr lang="en-GB" smtClean="0"/>
              <a:t>11</a:t>
            </a:fld>
            <a:endParaRPr lang="en-GB"/>
          </a:p>
        </p:txBody>
      </p:sp>
    </p:spTree>
    <p:extLst>
      <p:ext uri="{BB962C8B-B14F-4D97-AF65-F5344CB8AC3E}">
        <p14:creationId xmlns:p14="http://schemas.microsoft.com/office/powerpoint/2010/main" val="13852467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1519F6B-1580-4C05-BFCF-699838274DBD}" type="slidenum">
              <a:rPr lang="en-GB" smtClean="0"/>
              <a:t>12</a:t>
            </a:fld>
            <a:endParaRPr lang="en-GB"/>
          </a:p>
        </p:txBody>
      </p:sp>
    </p:spTree>
    <p:extLst>
      <p:ext uri="{BB962C8B-B14F-4D97-AF65-F5344CB8AC3E}">
        <p14:creationId xmlns:p14="http://schemas.microsoft.com/office/powerpoint/2010/main" val="5899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1A2D30DE-172F-4AE5-8A2E-8DEA62F3A28F}" type="datetimeFigureOut">
              <a:rPr lang="en-GB" smtClean="0"/>
              <a:t>12/11/2018</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49C194DB-484F-4D5B-BB14-19E4B1432B8F}"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1A2D30DE-172F-4AE5-8A2E-8DEA62F3A28F}" type="datetimeFigureOut">
              <a:rPr lang="en-GB" smtClean="0"/>
              <a:t>12/11/2018</a:t>
            </a:fld>
            <a:endParaRPr lang="en-GB"/>
          </a:p>
        </p:txBody>
      </p:sp>
      <p:sp>
        <p:nvSpPr>
          <p:cNvPr id="9" name="Slide Number Placeholder 8"/>
          <p:cNvSpPr>
            <a:spLocks noGrp="1"/>
          </p:cNvSpPr>
          <p:nvPr>
            <p:ph type="sldNum" sz="quarter" idx="15"/>
          </p:nvPr>
        </p:nvSpPr>
        <p:spPr/>
        <p:txBody>
          <a:bodyPr rtlCol="0"/>
          <a:lstStyle/>
          <a:p>
            <a:fld id="{49C194DB-484F-4D5B-BB14-19E4B1432B8F}" type="slidenum">
              <a:rPr lang="en-GB" smtClean="0"/>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1A2D30DE-172F-4AE5-8A2E-8DEA62F3A28F}" type="datetimeFigureOut">
              <a:rPr lang="en-GB" smtClean="0"/>
              <a:t>12/11/2018</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49C194DB-484F-4D5B-BB14-19E4B1432B8F}"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A2D30DE-172F-4AE5-8A2E-8DEA62F3A28F}" type="datetimeFigureOut">
              <a:rPr lang="en-GB" smtClean="0"/>
              <a:t>12/11/2018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C194DB-484F-4D5B-BB14-19E4B1432B8F}" type="slidenum">
              <a:rPr lang="en-GB" smtClean="0"/>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1A2D30DE-172F-4AE5-8A2E-8DEA62F3A28F}" type="datetimeFigureOut">
              <a:rPr lang="en-GB" smtClean="0"/>
              <a:t>12/11/2018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C194DB-484F-4D5B-BB14-19E4B1432B8F}" type="slidenum">
              <a:rPr lang="en-GB" smtClean="0"/>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1A2D30DE-172F-4AE5-8A2E-8DEA62F3A28F}" type="datetimeFigureOut">
              <a:rPr lang="en-GB" smtClean="0"/>
              <a:t>12/11/2018</a:t>
            </a:fld>
            <a:endParaRPr lang="en-GB"/>
          </a:p>
        </p:txBody>
      </p:sp>
      <p:sp>
        <p:nvSpPr>
          <p:cNvPr id="7" name="Slide Number Placeholder 6"/>
          <p:cNvSpPr>
            <a:spLocks noGrp="1"/>
          </p:cNvSpPr>
          <p:nvPr>
            <p:ph type="sldNum" sz="quarter" idx="11"/>
          </p:nvPr>
        </p:nvSpPr>
        <p:spPr/>
        <p:txBody>
          <a:bodyPr rtlCol="0"/>
          <a:lstStyle/>
          <a:p>
            <a:fld id="{49C194DB-484F-4D5B-BB14-19E4B1432B8F}" type="slidenum">
              <a:rPr lang="en-GB" smtClean="0"/>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2D30DE-172F-4AE5-8A2E-8DEA62F3A28F}" type="datetimeFigureOut">
              <a:rPr lang="en-GB" smtClean="0"/>
              <a:t>12/11/2018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C194DB-484F-4D5B-BB14-19E4B1432B8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1A2D30DE-172F-4AE5-8A2E-8DEA62F3A28F}" type="datetimeFigureOut">
              <a:rPr lang="en-GB" smtClean="0"/>
              <a:t>12/11/2018</a:t>
            </a:fld>
            <a:endParaRPr lang="en-GB"/>
          </a:p>
        </p:txBody>
      </p:sp>
      <p:sp>
        <p:nvSpPr>
          <p:cNvPr id="22" name="Slide Number Placeholder 21"/>
          <p:cNvSpPr>
            <a:spLocks noGrp="1"/>
          </p:cNvSpPr>
          <p:nvPr>
            <p:ph type="sldNum" sz="quarter" idx="15"/>
          </p:nvPr>
        </p:nvSpPr>
        <p:spPr/>
        <p:txBody>
          <a:bodyPr rtlCol="0"/>
          <a:lstStyle/>
          <a:p>
            <a:fld id="{49C194DB-484F-4D5B-BB14-19E4B1432B8F}" type="slidenum">
              <a:rPr lang="en-GB" smtClean="0"/>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1A2D30DE-172F-4AE5-8A2E-8DEA62F3A28F}" type="datetimeFigureOut">
              <a:rPr lang="en-GB" smtClean="0"/>
              <a:t>12/11/2018</a:t>
            </a:fld>
            <a:endParaRPr lang="en-GB"/>
          </a:p>
        </p:txBody>
      </p:sp>
      <p:sp>
        <p:nvSpPr>
          <p:cNvPr id="18" name="Slide Number Placeholder 17"/>
          <p:cNvSpPr>
            <a:spLocks noGrp="1"/>
          </p:cNvSpPr>
          <p:nvPr>
            <p:ph type="sldNum" sz="quarter" idx="11"/>
          </p:nvPr>
        </p:nvSpPr>
        <p:spPr/>
        <p:txBody>
          <a:bodyPr rtlCol="0"/>
          <a:lstStyle/>
          <a:p>
            <a:fld id="{49C194DB-484F-4D5B-BB14-19E4B1432B8F}" type="slidenum">
              <a:rPr lang="en-GB" smtClean="0"/>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A2D30DE-172F-4AE5-8A2E-8DEA62F3A28F}"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C194DB-484F-4D5B-BB14-19E4B1432B8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A2D30DE-172F-4AE5-8A2E-8DEA62F3A28F}"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C194DB-484F-4D5B-BB14-19E4B1432B8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1A2D30DE-172F-4AE5-8A2E-8DEA62F3A28F}" type="datetimeFigureOut">
              <a:rPr lang="en-GB" smtClean="0"/>
              <a:t>12/11/2018</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49C194DB-484F-4D5B-BB14-19E4B1432B8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bbc.co.uk/news/business-32608772"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tes.com/news/pisa-glance-global-education-rankings-science-maths-and-reading"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OJhzdIBUPs0"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ntdYxqRce_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N4Zp3N2y-1w"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theguardian.com/world/2014/oct/09/east-asian-school-success-culture-curriculum-teaching"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youtube.com/watch?v=2kK6u7AsJF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27784" y="2754970"/>
            <a:ext cx="7772400" cy="1780108"/>
          </a:xfrm>
        </p:spPr>
        <p:txBody>
          <a:bodyPr/>
          <a:lstStyle/>
          <a:p>
            <a:r>
              <a:rPr lang="en-GB" dirty="0" smtClean="0"/>
              <a:t>Curriculum Studies</a:t>
            </a:r>
            <a:endParaRPr lang="en-GB" dirty="0"/>
          </a:p>
        </p:txBody>
      </p:sp>
      <p:sp>
        <p:nvSpPr>
          <p:cNvPr id="3" name="Subtitle 2"/>
          <p:cNvSpPr>
            <a:spLocks noGrp="1"/>
          </p:cNvSpPr>
          <p:nvPr>
            <p:ph type="subTitle" idx="1"/>
          </p:nvPr>
        </p:nvSpPr>
        <p:spPr>
          <a:xfrm>
            <a:off x="3347864" y="4653136"/>
            <a:ext cx="6400800" cy="1473200"/>
          </a:xfrm>
        </p:spPr>
        <p:txBody>
          <a:bodyPr/>
          <a:lstStyle/>
          <a:p>
            <a:r>
              <a:rPr lang="en-GB" b="1" dirty="0"/>
              <a:t>Global curriculum </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3848" y="619745"/>
            <a:ext cx="3024336" cy="30243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45394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
          </p:nvPr>
        </p:nvSpPr>
        <p:spPr/>
        <p:txBody>
          <a:bodyPr/>
          <a:lstStyle/>
          <a:p>
            <a:pPr marL="0" indent="0">
              <a:buNone/>
            </a:pPr>
            <a:r>
              <a:rPr lang="en-GB" b="1" dirty="0" smtClean="0"/>
              <a:t>Learning </a:t>
            </a:r>
            <a:r>
              <a:rPr lang="en-GB" b="1" dirty="0"/>
              <a:t>Outcomes:</a:t>
            </a:r>
            <a:endParaRPr lang="en-GB" dirty="0"/>
          </a:p>
          <a:p>
            <a:pPr marL="0" indent="0">
              <a:buNone/>
            </a:pPr>
            <a:endParaRPr lang="en-GB" dirty="0"/>
          </a:p>
          <a:p>
            <a:pPr lvl="0"/>
            <a:r>
              <a:rPr lang="en-GB" dirty="0"/>
              <a:t>To discuss and debate the global perspectives of a curriculum</a:t>
            </a:r>
          </a:p>
          <a:p>
            <a:pPr marL="0" indent="0">
              <a:buNone/>
            </a:pPr>
            <a:endParaRPr lang="en-GB" dirty="0"/>
          </a:p>
          <a:p>
            <a:pPr lvl="0"/>
            <a:r>
              <a:rPr lang="en-GB" dirty="0"/>
              <a:t>To critically compare the differences of a curriculum in Wales and a global curriculum</a:t>
            </a:r>
          </a:p>
          <a:p>
            <a:endParaRPr lang="en-GB" dirty="0"/>
          </a:p>
        </p:txBody>
      </p:sp>
    </p:spTree>
    <p:extLst>
      <p:ext uri="{BB962C8B-B14F-4D97-AF65-F5344CB8AC3E}">
        <p14:creationId xmlns:p14="http://schemas.microsoft.com/office/powerpoint/2010/main" val="3728738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Global perspectives of curriculum</a:t>
            </a:r>
            <a:endParaRPr lang="en-GB" dirty="0"/>
          </a:p>
        </p:txBody>
      </p:sp>
      <p:sp>
        <p:nvSpPr>
          <p:cNvPr id="3" name="Content Placeholder 2"/>
          <p:cNvSpPr>
            <a:spLocks noGrp="1"/>
          </p:cNvSpPr>
          <p:nvPr>
            <p:ph sz="quarter" idx="1"/>
          </p:nvPr>
        </p:nvSpPr>
        <p:spPr/>
        <p:txBody>
          <a:bodyPr>
            <a:normAutofit fontScale="92500"/>
          </a:bodyPr>
          <a:lstStyle/>
          <a:p>
            <a:pPr marL="0" indent="0">
              <a:buNone/>
            </a:pPr>
            <a:endParaRPr lang="en-GB" dirty="0" smtClean="0"/>
          </a:p>
          <a:p>
            <a:pPr marL="0" indent="0">
              <a:buNone/>
            </a:pPr>
            <a:r>
              <a:rPr lang="en-GB" dirty="0" smtClean="0"/>
              <a:t>Three fundamental sources of pressure for teachers:</a:t>
            </a:r>
          </a:p>
          <a:p>
            <a:pPr marL="0" indent="0">
              <a:buNone/>
            </a:pPr>
            <a:endParaRPr lang="en-GB" dirty="0"/>
          </a:p>
          <a:p>
            <a:r>
              <a:rPr lang="en-GB" dirty="0" smtClean="0"/>
              <a:t>Their society’s perspective of children and childhood</a:t>
            </a:r>
          </a:p>
          <a:p>
            <a:pPr marL="0" indent="0">
              <a:buNone/>
            </a:pPr>
            <a:endParaRPr lang="en-GB" dirty="0" smtClean="0"/>
          </a:p>
          <a:p>
            <a:r>
              <a:rPr lang="en-GB" dirty="0" smtClean="0"/>
              <a:t>The dictates of their education system and any national curriculum</a:t>
            </a:r>
          </a:p>
          <a:p>
            <a:pPr marL="0" indent="0">
              <a:buNone/>
            </a:pPr>
            <a:endParaRPr lang="en-GB" dirty="0" smtClean="0"/>
          </a:p>
          <a:p>
            <a:r>
              <a:rPr lang="en-GB" dirty="0" smtClean="0"/>
              <a:t>The conventions of classroom practice, and teachers’ beliefs and values</a:t>
            </a:r>
          </a:p>
          <a:p>
            <a:endParaRPr lang="en-GB" dirty="0"/>
          </a:p>
          <a:p>
            <a:pPr marL="0" indent="0">
              <a:buNone/>
            </a:pPr>
            <a:r>
              <a:rPr lang="en-GB" dirty="0" err="1" smtClean="0"/>
              <a:t>Moyles</a:t>
            </a:r>
            <a:r>
              <a:rPr lang="en-GB" dirty="0" smtClean="0"/>
              <a:t> and </a:t>
            </a:r>
            <a:r>
              <a:rPr lang="en-GB" dirty="0" err="1" smtClean="0"/>
              <a:t>Hargeaves</a:t>
            </a:r>
            <a:r>
              <a:rPr lang="en-GB" dirty="0" smtClean="0"/>
              <a:t> (200)</a:t>
            </a:r>
          </a:p>
        </p:txBody>
      </p:sp>
    </p:spTree>
    <p:extLst>
      <p:ext uri="{BB962C8B-B14F-4D97-AF65-F5344CB8AC3E}">
        <p14:creationId xmlns:p14="http://schemas.microsoft.com/office/powerpoint/2010/main" val="30063440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League Tables</a:t>
            </a:r>
            <a:endParaRPr lang="en-GB" dirty="0"/>
          </a:p>
        </p:txBody>
      </p:sp>
      <p:sp>
        <p:nvSpPr>
          <p:cNvPr id="2" name="Content Placeholder 1"/>
          <p:cNvSpPr>
            <a:spLocks noGrp="1"/>
          </p:cNvSpPr>
          <p:nvPr>
            <p:ph sz="quarter" idx="1"/>
          </p:nvPr>
        </p:nvSpPr>
        <p:spPr/>
        <p:txBody>
          <a:bodyPr>
            <a:normAutofit fontScale="92500" lnSpcReduction="10000"/>
          </a:bodyPr>
          <a:lstStyle/>
          <a:p>
            <a:r>
              <a:rPr lang="en-GB" dirty="0">
                <a:hlinkClick r:id="rId3"/>
              </a:rPr>
              <a:t>http://</a:t>
            </a:r>
            <a:r>
              <a:rPr lang="en-GB" dirty="0" smtClean="0">
                <a:hlinkClick r:id="rId3"/>
              </a:rPr>
              <a:t>www.bbc.co.uk/news/business-32608772</a:t>
            </a:r>
            <a:endParaRPr lang="en-GB" dirty="0" smtClean="0"/>
          </a:p>
          <a:p>
            <a:r>
              <a:rPr lang="en-GB" dirty="0">
                <a:hlinkClick r:id="rId4"/>
              </a:rPr>
              <a:t>https://</a:t>
            </a:r>
            <a:r>
              <a:rPr lang="en-GB" dirty="0" smtClean="0">
                <a:hlinkClick r:id="rId4"/>
              </a:rPr>
              <a:t>www.tes.com/news/pisa-glance-global-education-rankings-science-maths-and-reading</a:t>
            </a:r>
            <a:endParaRPr lang="en-GB" dirty="0" smtClean="0"/>
          </a:p>
          <a:p>
            <a:endParaRPr lang="en-GB" dirty="0" smtClean="0"/>
          </a:p>
          <a:p>
            <a:pPr marL="0" indent="0">
              <a:buNone/>
            </a:pPr>
            <a:endParaRPr lang="en-GB" dirty="0" smtClean="0"/>
          </a:p>
          <a:p>
            <a:r>
              <a:rPr lang="en-GB" dirty="0" smtClean="0"/>
              <a:t>Based on Maths and Science </a:t>
            </a:r>
          </a:p>
          <a:p>
            <a:pPr marL="0" indent="0">
              <a:buNone/>
            </a:pPr>
            <a:endParaRPr lang="en-GB" dirty="0" smtClean="0"/>
          </a:p>
          <a:p>
            <a:r>
              <a:rPr lang="en-GB" dirty="0" smtClean="0"/>
              <a:t>Asian countries top 5 places </a:t>
            </a:r>
          </a:p>
          <a:p>
            <a:endParaRPr lang="en-GB" dirty="0"/>
          </a:p>
          <a:p>
            <a:r>
              <a:rPr lang="en-GB" dirty="0" smtClean="0"/>
              <a:t>UK 20</a:t>
            </a:r>
            <a:r>
              <a:rPr lang="en-GB" baseline="30000" dirty="0" smtClean="0"/>
              <a:t>th</a:t>
            </a:r>
            <a:r>
              <a:rPr lang="en-GB" dirty="0" smtClean="0"/>
              <a:t> place</a:t>
            </a:r>
          </a:p>
          <a:p>
            <a:endParaRPr lang="en-GB" dirty="0"/>
          </a:p>
          <a:p>
            <a:pPr marL="0" indent="0">
              <a:buNone/>
            </a:pPr>
            <a:r>
              <a:rPr lang="en-GB" dirty="0" smtClean="0"/>
              <a:t>Why? What influences this</a:t>
            </a:r>
            <a:r>
              <a:rPr lang="en-GB" dirty="0" smtClean="0"/>
              <a:t>?</a:t>
            </a:r>
          </a:p>
          <a:p>
            <a:pPr marL="0" indent="0">
              <a:buNone/>
            </a:pPr>
            <a:r>
              <a:rPr lang="en-GB" dirty="0" smtClean="0"/>
              <a:t>Wales is ranked the lowest in UK – why is this?</a:t>
            </a:r>
            <a:endParaRPr lang="en-GB" dirty="0"/>
          </a:p>
        </p:txBody>
      </p:sp>
    </p:spTree>
    <p:extLst>
      <p:ext uri="{BB962C8B-B14F-4D97-AF65-F5344CB8AC3E}">
        <p14:creationId xmlns:p14="http://schemas.microsoft.com/office/powerpoint/2010/main" val="3972795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Curriculum  in Korea  </a:t>
            </a:r>
            <a:endParaRPr lang="en-GB" dirty="0"/>
          </a:p>
        </p:txBody>
      </p:sp>
      <p:sp>
        <p:nvSpPr>
          <p:cNvPr id="3" name="Content Placeholder 2"/>
          <p:cNvSpPr>
            <a:spLocks noGrp="1"/>
          </p:cNvSpPr>
          <p:nvPr>
            <p:ph sz="quarter" idx="1"/>
          </p:nvPr>
        </p:nvSpPr>
        <p:spPr>
          <a:xfrm>
            <a:off x="457200" y="1600200"/>
            <a:ext cx="7467600" cy="5069160"/>
          </a:xfrm>
        </p:spPr>
        <p:txBody>
          <a:bodyPr>
            <a:normAutofit fontScale="62500" lnSpcReduction="20000"/>
          </a:bodyPr>
          <a:lstStyle/>
          <a:p>
            <a:r>
              <a:rPr lang="en-GB" sz="2900" dirty="0">
                <a:hlinkClick r:id="rId3"/>
              </a:rPr>
              <a:t>https://</a:t>
            </a:r>
            <a:r>
              <a:rPr lang="en-GB" sz="2900" dirty="0" smtClean="0">
                <a:hlinkClick r:id="rId3"/>
              </a:rPr>
              <a:t>www.youtube.com/watch?v=OJhzdIBUPs0</a:t>
            </a:r>
            <a:endParaRPr lang="en-GB" sz="2900" dirty="0" smtClean="0"/>
          </a:p>
          <a:p>
            <a:pPr marL="0" indent="0">
              <a:buNone/>
            </a:pPr>
            <a:endParaRPr lang="en-GB" sz="2600" dirty="0" smtClean="0"/>
          </a:p>
          <a:p>
            <a:pPr marL="0" indent="0">
              <a:buNone/>
            </a:pPr>
            <a:r>
              <a:rPr lang="en-GB" sz="2600" b="1" u="sng" dirty="0" smtClean="0"/>
              <a:t>National Curriculum of Korea</a:t>
            </a:r>
          </a:p>
          <a:p>
            <a:pPr marL="0" indent="0">
              <a:buNone/>
            </a:pPr>
            <a:r>
              <a:rPr lang="en-GB" sz="2600" b="1" u="sng" dirty="0" smtClean="0"/>
              <a:t>Characteristics:</a:t>
            </a:r>
          </a:p>
          <a:p>
            <a:pPr marL="0" indent="0">
              <a:buNone/>
            </a:pPr>
            <a:endParaRPr lang="en-GB" sz="2600" dirty="0"/>
          </a:p>
          <a:p>
            <a:r>
              <a:rPr lang="en-GB" sz="2600" dirty="0" smtClean="0"/>
              <a:t>It </a:t>
            </a:r>
            <a:r>
              <a:rPr lang="en-GB" sz="2600" dirty="0"/>
              <a:t>simultaneously aims for national unity and individual diversity</a:t>
            </a:r>
            <a:r>
              <a:rPr lang="en-GB" sz="2600" dirty="0" smtClean="0"/>
              <a:t>.</a:t>
            </a:r>
          </a:p>
          <a:p>
            <a:pPr marL="0" indent="0">
              <a:buNone/>
            </a:pPr>
            <a:endParaRPr lang="en-GB" sz="2600" dirty="0"/>
          </a:p>
          <a:p>
            <a:r>
              <a:rPr lang="en-GB" sz="2600" dirty="0" smtClean="0"/>
              <a:t>It </a:t>
            </a:r>
            <a:r>
              <a:rPr lang="en-GB" sz="2600" dirty="0"/>
              <a:t>is student-</a:t>
            </a:r>
            <a:r>
              <a:rPr lang="en-GB" sz="2600" dirty="0" err="1"/>
              <a:t>centered</a:t>
            </a:r>
            <a:r>
              <a:rPr lang="en-GB" sz="2600" dirty="0"/>
              <a:t> and facilitates students' autonomy and creativity</a:t>
            </a:r>
            <a:r>
              <a:rPr lang="en-GB" sz="2600" dirty="0" smtClean="0"/>
              <a:t>.</a:t>
            </a:r>
          </a:p>
          <a:p>
            <a:pPr marL="0" indent="0">
              <a:buNone/>
            </a:pPr>
            <a:endParaRPr lang="en-GB" sz="2600" dirty="0"/>
          </a:p>
          <a:p>
            <a:r>
              <a:rPr lang="en-GB" sz="2600" dirty="0" smtClean="0"/>
              <a:t>Students</a:t>
            </a:r>
            <a:r>
              <a:rPr lang="en-GB" sz="2600" dirty="0"/>
              <a:t>, parents, teachers, schools, and offices of education cooperate </a:t>
            </a:r>
            <a:r>
              <a:rPr lang="en-GB" sz="2600" dirty="0" smtClean="0"/>
              <a:t>to develop </a:t>
            </a:r>
            <a:r>
              <a:rPr lang="en-GB" sz="2600" dirty="0"/>
              <a:t>the optimal curriculum for </a:t>
            </a:r>
            <a:r>
              <a:rPr lang="en-GB" sz="2600" dirty="0" smtClean="0"/>
              <a:t>students.</a:t>
            </a:r>
          </a:p>
          <a:p>
            <a:endParaRPr lang="en-GB" sz="2600" dirty="0"/>
          </a:p>
          <a:p>
            <a:r>
              <a:rPr lang="en-GB" sz="2600" dirty="0" smtClean="0"/>
              <a:t> </a:t>
            </a:r>
            <a:r>
              <a:rPr lang="en-GB" sz="2600" dirty="0"/>
              <a:t>It intends to make a curriculum-</a:t>
            </a:r>
            <a:r>
              <a:rPr lang="en-GB" sz="2600" dirty="0" err="1"/>
              <a:t>centered</a:t>
            </a:r>
            <a:r>
              <a:rPr lang="en-GB" sz="2600" dirty="0"/>
              <a:t> school education system</a:t>
            </a:r>
            <a:r>
              <a:rPr lang="en-GB" sz="2600" dirty="0" smtClean="0"/>
              <a:t>.</a:t>
            </a:r>
          </a:p>
          <a:p>
            <a:pPr marL="0" indent="0">
              <a:buNone/>
            </a:pPr>
            <a:endParaRPr lang="en-GB" sz="2600" dirty="0"/>
          </a:p>
          <a:p>
            <a:r>
              <a:rPr lang="en-GB" sz="2600" dirty="0" smtClean="0"/>
              <a:t> </a:t>
            </a:r>
            <a:r>
              <a:rPr lang="en-GB" sz="2600" dirty="0"/>
              <a:t>It aims to maintain and control the quality of processes and products </a:t>
            </a:r>
            <a:r>
              <a:rPr lang="en-GB" sz="2600" dirty="0" smtClean="0"/>
              <a:t>of public </a:t>
            </a:r>
            <a:r>
              <a:rPr lang="en-GB" sz="2600" dirty="0"/>
              <a:t>education in Korea.</a:t>
            </a:r>
            <a:endParaRPr lang="en-GB" sz="2600" dirty="0" smtClean="0"/>
          </a:p>
          <a:p>
            <a:endParaRPr lang="en-GB" dirty="0"/>
          </a:p>
          <a:p>
            <a:endParaRPr lang="en-GB" dirty="0" smtClean="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3628052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Continued </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Exams are seen as extremely important</a:t>
            </a:r>
          </a:p>
          <a:p>
            <a:endParaRPr lang="en-GB" dirty="0" smtClean="0"/>
          </a:p>
          <a:p>
            <a:r>
              <a:rPr lang="en-GB" dirty="0"/>
              <a:t> </a:t>
            </a:r>
            <a:r>
              <a:rPr lang="en-GB" dirty="0" smtClean="0"/>
              <a:t>Curriculum </a:t>
            </a:r>
            <a:r>
              <a:rPr lang="en-GB" dirty="0"/>
              <a:t>is dominated by languages, maths and science. English has become a very important element of social mobility. </a:t>
            </a:r>
            <a:endParaRPr lang="en-GB" dirty="0" smtClean="0"/>
          </a:p>
          <a:p>
            <a:endParaRPr lang="en-GB" dirty="0"/>
          </a:p>
          <a:p>
            <a:r>
              <a:rPr lang="en-GB" dirty="0"/>
              <a:t>A child's future, status and social mobility are strongly connected to exam outcomes</a:t>
            </a:r>
            <a:r>
              <a:rPr lang="en-GB" dirty="0" smtClean="0"/>
              <a:t>.</a:t>
            </a:r>
          </a:p>
          <a:p>
            <a:endParaRPr lang="en-GB" dirty="0"/>
          </a:p>
          <a:p>
            <a:r>
              <a:rPr lang="en-GB" dirty="0" smtClean="0"/>
              <a:t>Teacher led</a:t>
            </a:r>
          </a:p>
          <a:p>
            <a:endParaRPr lang="en-GB" dirty="0"/>
          </a:p>
          <a:p>
            <a:r>
              <a:rPr lang="en-GB" dirty="0"/>
              <a:t>Surveys tend to suggest that children don't like going to school - they are often stressed and not happy or they're bored.</a:t>
            </a:r>
          </a:p>
        </p:txBody>
      </p:sp>
    </p:spTree>
    <p:extLst>
      <p:ext uri="{BB962C8B-B14F-4D97-AF65-F5344CB8AC3E}">
        <p14:creationId xmlns:p14="http://schemas.microsoft.com/office/powerpoint/2010/main" val="2741493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Task</a:t>
            </a:r>
            <a:endParaRPr lang="en-GB" dirty="0"/>
          </a:p>
        </p:txBody>
      </p:sp>
      <p:sp>
        <p:nvSpPr>
          <p:cNvPr id="3" name="Content Placeholder 2"/>
          <p:cNvSpPr>
            <a:spLocks noGrp="1"/>
          </p:cNvSpPr>
          <p:nvPr>
            <p:ph sz="quarter" idx="1"/>
          </p:nvPr>
        </p:nvSpPr>
        <p:spPr/>
        <p:txBody>
          <a:bodyPr/>
          <a:lstStyle/>
          <a:p>
            <a:pPr marL="0" indent="0">
              <a:buNone/>
            </a:pPr>
            <a:r>
              <a:rPr lang="en-GB" dirty="0" smtClean="0"/>
              <a:t>What are the differences between the curriculum in Korea and the National Curriculum in the UK?</a:t>
            </a:r>
            <a:endParaRPr lang="en-GB" dirty="0"/>
          </a:p>
        </p:txBody>
      </p:sp>
    </p:spTree>
    <p:extLst>
      <p:ext uri="{BB962C8B-B14F-4D97-AF65-F5344CB8AC3E}">
        <p14:creationId xmlns:p14="http://schemas.microsoft.com/office/powerpoint/2010/main" val="21163073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Curriculum in Finland </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a:hlinkClick r:id="rId3"/>
              </a:rPr>
              <a:t>https://</a:t>
            </a:r>
            <a:r>
              <a:rPr lang="en-GB" dirty="0" smtClean="0">
                <a:hlinkClick r:id="rId3"/>
              </a:rPr>
              <a:t>www.youtube.com/watch?v=ntdYxqRce_s</a:t>
            </a:r>
            <a:endParaRPr lang="en-GB" dirty="0" smtClean="0"/>
          </a:p>
          <a:p>
            <a:pPr marL="0" indent="0">
              <a:buNone/>
            </a:pPr>
            <a:endParaRPr lang="en-GB" dirty="0"/>
          </a:p>
          <a:p>
            <a:r>
              <a:rPr lang="en-GB" dirty="0" smtClean="0"/>
              <a:t>Supporting </a:t>
            </a:r>
            <a:r>
              <a:rPr lang="en-GB" dirty="0"/>
              <a:t>every individual, every child regardless of their economic or social background</a:t>
            </a:r>
            <a:r>
              <a:rPr lang="en-GB" dirty="0" smtClean="0"/>
              <a:t>.</a:t>
            </a:r>
          </a:p>
          <a:p>
            <a:endParaRPr lang="en-GB" dirty="0"/>
          </a:p>
          <a:p>
            <a:r>
              <a:rPr lang="en-GB" dirty="0"/>
              <a:t> </a:t>
            </a:r>
            <a:r>
              <a:rPr lang="en-GB" dirty="0" smtClean="0"/>
              <a:t>Teaching </a:t>
            </a:r>
            <a:r>
              <a:rPr lang="en-GB" dirty="0"/>
              <a:t>profession is highly valued and respected. </a:t>
            </a:r>
            <a:endParaRPr lang="en-GB" dirty="0" smtClean="0"/>
          </a:p>
          <a:p>
            <a:endParaRPr lang="en-GB" dirty="0"/>
          </a:p>
          <a:p>
            <a:r>
              <a:rPr lang="en-GB" dirty="0" smtClean="0"/>
              <a:t>No </a:t>
            </a:r>
            <a:r>
              <a:rPr lang="en-GB" dirty="0"/>
              <a:t>national examinations or rankings</a:t>
            </a:r>
            <a:r>
              <a:rPr lang="en-GB" dirty="0" smtClean="0"/>
              <a:t>.</a:t>
            </a:r>
          </a:p>
          <a:p>
            <a:endParaRPr lang="en-GB" dirty="0"/>
          </a:p>
          <a:p>
            <a:r>
              <a:rPr lang="en-GB" dirty="0"/>
              <a:t>Many institutions are combined primary and secondary schools with no major unsettling transition </a:t>
            </a:r>
            <a:r>
              <a:rPr lang="en-GB" dirty="0" smtClean="0"/>
              <a:t>stages.</a:t>
            </a:r>
          </a:p>
          <a:p>
            <a:pPr marL="0" indent="0">
              <a:buNone/>
            </a:pPr>
            <a:endParaRPr lang="en-GB" dirty="0" smtClean="0"/>
          </a:p>
          <a:p>
            <a:r>
              <a:rPr lang="en-GB" dirty="0" smtClean="0"/>
              <a:t>National curriculum is broad guidelines </a:t>
            </a:r>
            <a:endParaRPr lang="en-GB" dirty="0"/>
          </a:p>
        </p:txBody>
      </p:sp>
    </p:spTree>
    <p:extLst>
      <p:ext uri="{BB962C8B-B14F-4D97-AF65-F5344CB8AC3E}">
        <p14:creationId xmlns:p14="http://schemas.microsoft.com/office/powerpoint/2010/main" val="23214960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Continued</a:t>
            </a:r>
            <a:endParaRPr lang="en-GB" dirty="0"/>
          </a:p>
        </p:txBody>
      </p:sp>
      <p:sp>
        <p:nvSpPr>
          <p:cNvPr id="3" name="Content Placeholder 2"/>
          <p:cNvSpPr>
            <a:spLocks noGrp="1"/>
          </p:cNvSpPr>
          <p:nvPr>
            <p:ph sz="quarter" idx="1"/>
          </p:nvPr>
        </p:nvSpPr>
        <p:spPr>
          <a:xfrm>
            <a:off x="457200" y="1600200"/>
            <a:ext cx="7467600" cy="5069160"/>
          </a:xfrm>
        </p:spPr>
        <p:txBody>
          <a:bodyPr>
            <a:normAutofit fontScale="77500" lnSpcReduction="20000"/>
          </a:bodyPr>
          <a:lstStyle/>
          <a:p>
            <a:r>
              <a:rPr lang="en-GB" dirty="0" smtClean="0"/>
              <a:t>Reform 2016 – increased participation and school as a community</a:t>
            </a:r>
          </a:p>
          <a:p>
            <a:endParaRPr lang="en-GB" dirty="0"/>
          </a:p>
          <a:p>
            <a:r>
              <a:rPr lang="en-GB" dirty="0" smtClean="0"/>
              <a:t>Individual plan drawn up for every child (child and family needs) and this forms the base of the education provided.</a:t>
            </a:r>
          </a:p>
          <a:p>
            <a:endParaRPr lang="en-GB" dirty="0"/>
          </a:p>
          <a:p>
            <a:r>
              <a:rPr lang="en-GB" dirty="0"/>
              <a:t>Finnish curriculum is far less 'academic' than you would expect of such a high achieving </a:t>
            </a:r>
            <a:r>
              <a:rPr lang="en-GB" dirty="0" smtClean="0"/>
              <a:t>nation</a:t>
            </a:r>
          </a:p>
          <a:p>
            <a:endParaRPr lang="en-GB" dirty="0"/>
          </a:p>
          <a:p>
            <a:r>
              <a:rPr lang="en-GB" dirty="0"/>
              <a:t>Outdoor, practical learning opportunities and healthy related physical activity sessions are a regular feature in the curriculum: helping to maintain a healthy body and mind. </a:t>
            </a:r>
            <a:endParaRPr lang="en-GB" dirty="0" smtClean="0"/>
          </a:p>
          <a:p>
            <a:pPr marL="0" indent="0">
              <a:buNone/>
            </a:pPr>
            <a:endParaRPr lang="en-GB" dirty="0" smtClean="0"/>
          </a:p>
          <a:p>
            <a:r>
              <a:rPr lang="en-GB" dirty="0" smtClean="0"/>
              <a:t>All children integrated in same classroom regardless of ability </a:t>
            </a:r>
          </a:p>
          <a:p>
            <a:endParaRPr lang="en-GB" dirty="0" smtClean="0"/>
          </a:p>
          <a:p>
            <a:r>
              <a:rPr lang="en-GB" dirty="0" smtClean="0"/>
              <a:t>Children not measured for first six years of education</a:t>
            </a:r>
          </a:p>
        </p:txBody>
      </p:sp>
    </p:spTree>
    <p:extLst>
      <p:ext uri="{BB962C8B-B14F-4D97-AF65-F5344CB8AC3E}">
        <p14:creationId xmlns:p14="http://schemas.microsoft.com/office/powerpoint/2010/main" val="32361810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Task</a:t>
            </a:r>
            <a:endParaRPr lang="en-GB" dirty="0"/>
          </a:p>
        </p:txBody>
      </p:sp>
      <p:sp>
        <p:nvSpPr>
          <p:cNvPr id="3" name="Content Placeholder 2"/>
          <p:cNvSpPr>
            <a:spLocks noGrp="1"/>
          </p:cNvSpPr>
          <p:nvPr>
            <p:ph sz="quarter" idx="1"/>
          </p:nvPr>
        </p:nvSpPr>
        <p:spPr/>
        <p:txBody>
          <a:bodyPr/>
          <a:lstStyle/>
          <a:p>
            <a:r>
              <a:rPr lang="en-GB" dirty="0"/>
              <a:t>What are the differences between the curriculum in </a:t>
            </a:r>
            <a:r>
              <a:rPr lang="en-GB" dirty="0" smtClean="0"/>
              <a:t>Finland and </a:t>
            </a:r>
            <a:r>
              <a:rPr lang="en-GB" dirty="0"/>
              <a:t>the National Curriculum in the UK?</a:t>
            </a:r>
          </a:p>
          <a:p>
            <a:endParaRPr lang="en-GB" dirty="0"/>
          </a:p>
          <a:p>
            <a:endParaRPr lang="en-GB" dirty="0" smtClean="0"/>
          </a:p>
          <a:p>
            <a:r>
              <a:rPr lang="en-GB" dirty="0" smtClean="0"/>
              <a:t>In groups: what can the UK learn from the two different countries?</a:t>
            </a:r>
            <a:endParaRPr lang="en-GB" dirty="0"/>
          </a:p>
        </p:txBody>
      </p:sp>
    </p:spTree>
    <p:extLst>
      <p:ext uri="{BB962C8B-B14F-4D97-AF65-F5344CB8AC3E}">
        <p14:creationId xmlns:p14="http://schemas.microsoft.com/office/powerpoint/2010/main" val="6003943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Finnish curriculum</a:t>
            </a:r>
            <a:endParaRPr lang="en-GB" dirty="0"/>
          </a:p>
        </p:txBody>
      </p:sp>
      <p:sp>
        <p:nvSpPr>
          <p:cNvPr id="3" name="Content Placeholder 2"/>
          <p:cNvSpPr>
            <a:spLocks noGrp="1"/>
          </p:cNvSpPr>
          <p:nvPr>
            <p:ph sz="quarter" idx="1"/>
          </p:nvPr>
        </p:nvSpPr>
        <p:spPr/>
        <p:txBody>
          <a:bodyPr/>
          <a:lstStyle/>
          <a:p>
            <a:pPr marL="0" indent="0">
              <a:buNone/>
            </a:pPr>
            <a:endParaRPr lang="en-GB" dirty="0"/>
          </a:p>
          <a:p>
            <a:pPr marL="0" indent="0">
              <a:buNone/>
            </a:pPr>
            <a:r>
              <a:rPr lang="en-GB" dirty="0">
                <a:hlinkClick r:id="rId3"/>
              </a:rPr>
              <a:t>https://www.youtube.com/watch?v=N4Zp3N2y-1w</a:t>
            </a:r>
            <a:endParaRPr lang="en-GB" dirty="0"/>
          </a:p>
        </p:txBody>
      </p:sp>
    </p:spTree>
    <p:extLst>
      <p:ext uri="{BB962C8B-B14F-4D97-AF65-F5344CB8AC3E}">
        <p14:creationId xmlns:p14="http://schemas.microsoft.com/office/powerpoint/2010/main" val="1320220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dirty="0" smtClean="0"/>
          </a:p>
          <a:p>
            <a:r>
              <a:rPr lang="en-GB" dirty="0">
                <a:hlinkClick r:id="rId3"/>
              </a:rPr>
              <a:t>http://</a:t>
            </a:r>
            <a:r>
              <a:rPr lang="en-GB" dirty="0" smtClean="0">
                <a:hlinkClick r:id="rId3"/>
              </a:rPr>
              <a:t>www.theguardian.com/world/2014/oct/09/east-asian-school-success-culture-curriculum-teaching</a:t>
            </a:r>
            <a:endParaRPr lang="en-GB" dirty="0" smtClean="0"/>
          </a:p>
          <a:p>
            <a:endParaRPr lang="en-GB" dirty="0"/>
          </a:p>
          <a:p>
            <a:endParaRPr lang="en-GB" dirty="0" smtClean="0"/>
          </a:p>
          <a:p>
            <a:pPr marL="0" indent="0">
              <a:buNone/>
            </a:pPr>
            <a:r>
              <a:rPr lang="en-GB" dirty="0" smtClean="0"/>
              <a:t>Additional:</a:t>
            </a:r>
          </a:p>
          <a:p>
            <a:pPr marL="0" indent="0">
              <a:buNone/>
            </a:pPr>
            <a:endParaRPr lang="en-GB" dirty="0"/>
          </a:p>
          <a:p>
            <a:pPr marL="0" indent="0">
              <a:buNone/>
            </a:pPr>
            <a:r>
              <a:rPr lang="en-GB" dirty="0">
                <a:hlinkClick r:id="rId4"/>
              </a:rPr>
              <a:t>https://</a:t>
            </a:r>
            <a:r>
              <a:rPr lang="en-GB" dirty="0" smtClean="0">
                <a:hlinkClick r:id="rId4"/>
              </a:rPr>
              <a:t>www.youtube.com/watch?v=2kK6u7AsJF8</a:t>
            </a:r>
            <a:endParaRPr lang="en-GB" dirty="0" smtClean="0"/>
          </a:p>
          <a:p>
            <a:pPr marL="0" indent="0">
              <a:buNone/>
            </a:pPr>
            <a:endParaRPr lang="en-GB" dirty="0"/>
          </a:p>
          <a:p>
            <a:endParaRPr lang="en-GB" dirty="0"/>
          </a:p>
        </p:txBody>
      </p:sp>
    </p:spTree>
    <p:extLst>
      <p:ext uri="{BB962C8B-B14F-4D97-AF65-F5344CB8AC3E}">
        <p14:creationId xmlns:p14="http://schemas.microsoft.com/office/powerpoint/2010/main" val="313848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3206</TotalTime>
  <Words>718</Words>
  <Application>Microsoft Office PowerPoint</Application>
  <PresentationFormat>On-screen Show (4:3)</PresentationFormat>
  <Paragraphs>128</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Calibri</vt:lpstr>
      <vt:lpstr>Century Schoolbook</vt:lpstr>
      <vt:lpstr>Wingdings</vt:lpstr>
      <vt:lpstr>Wingdings 2</vt:lpstr>
      <vt:lpstr>Oriel</vt:lpstr>
      <vt:lpstr>Curriculum Studies</vt:lpstr>
      <vt:lpstr>PowerPoint Presentation</vt:lpstr>
      <vt:lpstr>Global perspectives of curriculum</vt:lpstr>
      <vt:lpstr>League Tables</vt:lpstr>
      <vt:lpstr>Curriculum  in Korea  </vt:lpstr>
      <vt:lpstr>Continued </vt:lpstr>
      <vt:lpstr>Task</vt:lpstr>
      <vt:lpstr>Curriculum in Finland </vt:lpstr>
      <vt:lpstr>Continued</vt:lpstr>
      <vt:lpstr>Task</vt:lpstr>
      <vt:lpstr>Finnish curriculum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Hutchings</dc:creator>
  <cp:lastModifiedBy>Laura Hutchings</cp:lastModifiedBy>
  <cp:revision>25</cp:revision>
  <cp:lastPrinted>2017-11-15T14:21:34Z</cp:lastPrinted>
  <dcterms:created xsi:type="dcterms:W3CDTF">2015-10-14T13:32:42Z</dcterms:created>
  <dcterms:modified xsi:type="dcterms:W3CDTF">2018-11-12T14:50:48Z</dcterms:modified>
</cp:coreProperties>
</file>