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77" r:id="rId1"/>
  </p:sldMasterIdLst>
  <p:notesMasterIdLst>
    <p:notesMasterId r:id="rId23"/>
  </p:notesMasterIdLst>
  <p:handoutMasterIdLst>
    <p:handoutMasterId r:id="rId24"/>
  </p:handoutMasterIdLst>
  <p:sldIdLst>
    <p:sldId id="472" r:id="rId2"/>
    <p:sldId id="452" r:id="rId3"/>
    <p:sldId id="438" r:id="rId4"/>
    <p:sldId id="437" r:id="rId5"/>
    <p:sldId id="413" r:id="rId6"/>
    <p:sldId id="412" r:id="rId7"/>
    <p:sldId id="456" r:id="rId8"/>
    <p:sldId id="458" r:id="rId9"/>
    <p:sldId id="457" r:id="rId10"/>
    <p:sldId id="443" r:id="rId11"/>
    <p:sldId id="459" r:id="rId12"/>
    <p:sldId id="460" r:id="rId13"/>
    <p:sldId id="461" r:id="rId14"/>
    <p:sldId id="464" r:id="rId15"/>
    <p:sldId id="462" r:id="rId16"/>
    <p:sldId id="465" r:id="rId17"/>
    <p:sldId id="468" r:id="rId18"/>
    <p:sldId id="469" r:id="rId19"/>
    <p:sldId id="470" r:id="rId20"/>
    <p:sldId id="471" r:id="rId21"/>
    <p:sldId id="409" r:id="rId22"/>
  </p:sldIdLst>
  <p:sldSz cx="12192000" cy="6858000"/>
  <p:notesSz cx="6889750" cy="10021888"/>
  <p:custDataLst>
    <p:tags r:id="rId25"/>
  </p:custData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252C4BB5-D8BA-45D6-ACA7-7944A745B8F5}">
          <p14:sldIdLst>
            <p14:sldId id="472"/>
            <p14:sldId id="452"/>
            <p14:sldId id="438"/>
            <p14:sldId id="437"/>
            <p14:sldId id="413"/>
            <p14:sldId id="412"/>
            <p14:sldId id="456"/>
            <p14:sldId id="458"/>
            <p14:sldId id="457"/>
            <p14:sldId id="443"/>
            <p14:sldId id="459"/>
            <p14:sldId id="460"/>
            <p14:sldId id="461"/>
            <p14:sldId id="464"/>
            <p14:sldId id="462"/>
            <p14:sldId id="465"/>
            <p14:sldId id="468"/>
            <p14:sldId id="469"/>
            <p14:sldId id="470"/>
            <p14:sldId id="471"/>
            <p14:sldId id="409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674" autoAdjust="0"/>
    <p:restoredTop sz="84591" autoAdjust="0"/>
  </p:normalViewPr>
  <p:slideViewPr>
    <p:cSldViewPr snapToGrid="0" showGuides="1">
      <p:cViewPr>
        <p:scale>
          <a:sx n="60" d="100"/>
          <a:sy n="60" d="100"/>
        </p:scale>
        <p:origin x="-60" y="639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gs" Target="tags/tag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Heffernan" userId="4d9eba02-b8e8-4648-a199-ce89b84b8b1e" providerId="ADAL" clId="{11D69BD9-F68D-4DC0-A51B-517617DBD2F0}"/>
    <pc:docChg chg="modSld">
      <pc:chgData name="Maria Heffernan" userId="4d9eba02-b8e8-4648-a199-ce89b84b8b1e" providerId="ADAL" clId="{11D69BD9-F68D-4DC0-A51B-517617DBD2F0}" dt="2024-05-12T12:32:47.037" v="135" actId="20577"/>
      <pc:docMkLst>
        <pc:docMk/>
      </pc:docMkLst>
      <pc:sldChg chg="modSp mod">
        <pc:chgData name="Maria Heffernan" userId="4d9eba02-b8e8-4648-a199-ce89b84b8b1e" providerId="ADAL" clId="{11D69BD9-F68D-4DC0-A51B-517617DBD2F0}" dt="2024-05-12T12:32:47.037" v="135" actId="20577"/>
        <pc:sldMkLst>
          <pc:docMk/>
          <pc:sldMk cId="1984553648" sldId="472"/>
        </pc:sldMkLst>
        <pc:spChg chg="mod">
          <ac:chgData name="Maria Heffernan" userId="4d9eba02-b8e8-4648-a199-ce89b84b8b1e" providerId="ADAL" clId="{11D69BD9-F68D-4DC0-A51B-517617DBD2F0}" dt="2024-05-12T12:32:47.037" v="135" actId="20577"/>
          <ac:spMkLst>
            <pc:docMk/>
            <pc:sldMk cId="1984553648" sldId="472"/>
            <ac:spMk id="3" creationId="{35DBFD97-204F-ABFC-28EB-D0236532C601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#1">
  <dgm:title val=""/>
  <dgm:desc val=""/>
  <dgm:catLst>
    <dgm:cat type="colorful" pri="10200"/>
  </dgm:catLst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973E9E0-940A-4DCF-BAF4-C0E23F4015E4}" type="doc">
      <dgm:prSet loTypeId="urn:microsoft.com/office/officeart/2005/8/layout/default#1" loCatId="list" qsTypeId="urn:microsoft.com/office/officeart/2005/8/quickstyle/simple1#2" qsCatId="simple" csTypeId="urn:microsoft.com/office/officeart/2005/8/colors/colorful2#1" csCatId="colorful" phldr="1"/>
      <dgm:spPr/>
      <dgm:t>
        <a:bodyPr/>
        <a:lstStyle/>
        <a:p>
          <a:endParaRPr lang="en-GB"/>
        </a:p>
      </dgm:t>
    </dgm:pt>
    <dgm:pt modelId="{988D3D2A-35FA-4894-A46A-3B2848F26595}">
      <dgm:prSet phldrT="[Text]"/>
      <dgm:spPr/>
      <dgm:t>
        <a:bodyPr/>
        <a:lstStyle/>
        <a:p>
          <a:r>
            <a:rPr lang="en-GB" b="1" dirty="0"/>
            <a:t>Findings/ Results – descriptive (What) </a:t>
          </a:r>
        </a:p>
        <a:p>
          <a:r>
            <a:rPr lang="en-GB" dirty="0"/>
            <a:t>Describe what’s Infront of you</a:t>
          </a:r>
        </a:p>
        <a:p>
          <a:r>
            <a:rPr lang="en-GB" dirty="0"/>
            <a:t>Describe what’s apparent from your findings</a:t>
          </a:r>
        </a:p>
      </dgm:t>
    </dgm:pt>
    <dgm:pt modelId="{3E38FFF3-239E-424A-85DB-65CB3AF3EEF7}" type="parTrans" cxnId="{0702B438-3330-425B-A131-BCBC3ED1CBD5}">
      <dgm:prSet/>
      <dgm:spPr/>
      <dgm:t>
        <a:bodyPr/>
        <a:lstStyle/>
        <a:p>
          <a:endParaRPr lang="en-GB"/>
        </a:p>
      </dgm:t>
    </dgm:pt>
    <dgm:pt modelId="{C22F94E2-DB84-4F15-847D-45C07C37ED07}" type="sibTrans" cxnId="{0702B438-3330-425B-A131-BCBC3ED1CBD5}">
      <dgm:prSet/>
      <dgm:spPr/>
      <dgm:t>
        <a:bodyPr/>
        <a:lstStyle/>
        <a:p>
          <a:endParaRPr lang="en-GB"/>
        </a:p>
      </dgm:t>
    </dgm:pt>
    <dgm:pt modelId="{D8810331-007E-47BA-8C3F-2FC0FCAF4DE4}">
      <dgm:prSet phldrT="[Text]"/>
      <dgm:spPr/>
      <dgm:t>
        <a:bodyPr/>
        <a:lstStyle/>
        <a:p>
          <a:r>
            <a:rPr lang="en-GB" b="1" dirty="0"/>
            <a:t>Discussion –Analytical</a:t>
          </a:r>
        </a:p>
        <a:p>
          <a:r>
            <a:rPr lang="en-GB" dirty="0"/>
            <a:t>(Why)</a:t>
          </a:r>
        </a:p>
        <a:p>
          <a:r>
            <a:rPr lang="en-GB" dirty="0"/>
            <a:t>Looking at deeper meaning</a:t>
          </a:r>
        </a:p>
        <a:p>
          <a:r>
            <a:rPr lang="en-GB" dirty="0"/>
            <a:t>Making explicit – suggest reasons/ elaborate/ explain </a:t>
          </a:r>
        </a:p>
        <a:p>
          <a:r>
            <a:rPr lang="en-GB" dirty="0"/>
            <a:t>Debate</a:t>
          </a:r>
        </a:p>
        <a:p>
          <a:endParaRPr lang="en-GB" dirty="0"/>
        </a:p>
      </dgm:t>
    </dgm:pt>
    <dgm:pt modelId="{734F14BF-831D-45DB-AF83-E0C835E6B90E}" type="parTrans" cxnId="{FBA686F7-08FA-4490-A2ED-C343523B2C2B}">
      <dgm:prSet/>
      <dgm:spPr/>
      <dgm:t>
        <a:bodyPr/>
        <a:lstStyle/>
        <a:p>
          <a:endParaRPr lang="en-GB"/>
        </a:p>
      </dgm:t>
    </dgm:pt>
    <dgm:pt modelId="{17AC82AE-FCD8-415D-A34C-6CE88BBF256A}" type="sibTrans" cxnId="{FBA686F7-08FA-4490-A2ED-C343523B2C2B}">
      <dgm:prSet/>
      <dgm:spPr/>
      <dgm:t>
        <a:bodyPr/>
        <a:lstStyle/>
        <a:p>
          <a:endParaRPr lang="en-GB"/>
        </a:p>
      </dgm:t>
    </dgm:pt>
    <dgm:pt modelId="{F157861C-7564-4891-882C-6E6CFC3370FF}" type="pres">
      <dgm:prSet presAssocID="{A973E9E0-940A-4DCF-BAF4-C0E23F4015E4}" presName="diagram" presStyleCnt="0">
        <dgm:presLayoutVars>
          <dgm:dir/>
          <dgm:resizeHandles val="exact"/>
        </dgm:presLayoutVars>
      </dgm:prSet>
      <dgm:spPr/>
    </dgm:pt>
    <dgm:pt modelId="{F4E44DC6-7AC3-4E1F-A9C2-E1E6F826210A}" type="pres">
      <dgm:prSet presAssocID="{988D3D2A-35FA-4894-A46A-3B2848F26595}" presName="node" presStyleLbl="node1" presStyleIdx="0" presStyleCnt="2">
        <dgm:presLayoutVars>
          <dgm:bulletEnabled val="1"/>
        </dgm:presLayoutVars>
      </dgm:prSet>
      <dgm:spPr/>
    </dgm:pt>
    <dgm:pt modelId="{41FAE7E6-81C9-4D24-A200-A3CEB3F5064A}" type="pres">
      <dgm:prSet presAssocID="{C22F94E2-DB84-4F15-847D-45C07C37ED07}" presName="sibTrans" presStyleCnt="0"/>
      <dgm:spPr/>
    </dgm:pt>
    <dgm:pt modelId="{0760A722-C179-4E07-90C0-1BE4E86CF3D0}" type="pres">
      <dgm:prSet presAssocID="{D8810331-007E-47BA-8C3F-2FC0FCAF4DE4}" presName="node" presStyleLbl="node1" presStyleIdx="1" presStyleCnt="2">
        <dgm:presLayoutVars>
          <dgm:bulletEnabled val="1"/>
        </dgm:presLayoutVars>
      </dgm:prSet>
      <dgm:spPr/>
    </dgm:pt>
  </dgm:ptLst>
  <dgm:cxnLst>
    <dgm:cxn modelId="{0702B438-3330-425B-A131-BCBC3ED1CBD5}" srcId="{A973E9E0-940A-4DCF-BAF4-C0E23F4015E4}" destId="{988D3D2A-35FA-4894-A46A-3B2848F26595}" srcOrd="0" destOrd="0" parTransId="{3E38FFF3-239E-424A-85DB-65CB3AF3EEF7}" sibTransId="{C22F94E2-DB84-4F15-847D-45C07C37ED07}"/>
    <dgm:cxn modelId="{D411478A-81B5-4050-865E-0FDC848D4BB5}" type="presOf" srcId="{988D3D2A-35FA-4894-A46A-3B2848F26595}" destId="{F4E44DC6-7AC3-4E1F-A9C2-E1E6F826210A}" srcOrd="0" destOrd="0" presId="urn:microsoft.com/office/officeart/2005/8/layout/default#1"/>
    <dgm:cxn modelId="{4F8663AF-F212-4D17-8D9F-0CEE31DF7178}" type="presOf" srcId="{A973E9E0-940A-4DCF-BAF4-C0E23F4015E4}" destId="{F157861C-7564-4891-882C-6E6CFC3370FF}" srcOrd="0" destOrd="0" presId="urn:microsoft.com/office/officeart/2005/8/layout/default#1"/>
    <dgm:cxn modelId="{E98F28F3-A896-4FAA-9E9C-59531F816DCA}" type="presOf" srcId="{D8810331-007E-47BA-8C3F-2FC0FCAF4DE4}" destId="{0760A722-C179-4E07-90C0-1BE4E86CF3D0}" srcOrd="0" destOrd="0" presId="urn:microsoft.com/office/officeart/2005/8/layout/default#1"/>
    <dgm:cxn modelId="{FBA686F7-08FA-4490-A2ED-C343523B2C2B}" srcId="{A973E9E0-940A-4DCF-BAF4-C0E23F4015E4}" destId="{D8810331-007E-47BA-8C3F-2FC0FCAF4DE4}" srcOrd="1" destOrd="0" parTransId="{734F14BF-831D-45DB-AF83-E0C835E6B90E}" sibTransId="{17AC82AE-FCD8-415D-A34C-6CE88BBF256A}"/>
    <dgm:cxn modelId="{FACC9B6D-8EF5-498E-A29A-00623FB5B981}" type="presParOf" srcId="{F157861C-7564-4891-882C-6E6CFC3370FF}" destId="{F4E44DC6-7AC3-4E1F-A9C2-E1E6F826210A}" srcOrd="0" destOrd="0" presId="urn:microsoft.com/office/officeart/2005/8/layout/default#1"/>
    <dgm:cxn modelId="{D89B6F9A-21BF-4071-A292-E1CE17B169F2}" type="presParOf" srcId="{F157861C-7564-4891-882C-6E6CFC3370FF}" destId="{41FAE7E6-81C9-4D24-A200-A3CEB3F5064A}" srcOrd="1" destOrd="0" presId="urn:microsoft.com/office/officeart/2005/8/layout/default#1"/>
    <dgm:cxn modelId="{70347A9C-236A-4606-B19C-BD7CD215482D}" type="presParOf" srcId="{F157861C-7564-4891-882C-6E6CFC3370FF}" destId="{0760A722-C179-4E07-90C0-1BE4E86CF3D0}" srcOrd="2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B83E167-1020-4FB8-8C22-2121EA70F1A9}" type="doc">
      <dgm:prSet loTypeId="urn:microsoft.com/office/officeart/2008/layout/LinedList" loCatId="list" qsTypeId="urn:microsoft.com/office/officeart/2005/8/quickstyle/simple1#3" qsCatId="simple" csTypeId="urn:microsoft.com/office/officeart/2005/8/colors/accent1_2#1" csCatId="accent1" phldr="1"/>
      <dgm:spPr/>
      <dgm:t>
        <a:bodyPr/>
        <a:lstStyle/>
        <a:p>
          <a:endParaRPr lang="en-US"/>
        </a:p>
      </dgm:t>
    </dgm:pt>
    <dgm:pt modelId="{7DBC1C0E-E09D-4368-892F-DD81200A1457}">
      <dgm:prSet/>
      <dgm:spPr/>
      <dgm:t>
        <a:bodyPr/>
        <a:lstStyle/>
        <a:p>
          <a:r>
            <a:rPr lang="en-GB" b="1"/>
            <a:t>PRESENTATION OF QUANTITATIVE DATA</a:t>
          </a:r>
          <a:endParaRPr lang="en-US"/>
        </a:p>
      </dgm:t>
    </dgm:pt>
    <dgm:pt modelId="{09201F8D-8779-4D5C-819C-28ACBC9FABA6}" type="parTrans" cxnId="{A5D0558E-B837-4C07-821F-2A5F41DF2B1E}">
      <dgm:prSet/>
      <dgm:spPr/>
      <dgm:t>
        <a:bodyPr/>
        <a:lstStyle/>
        <a:p>
          <a:endParaRPr lang="en-US"/>
        </a:p>
      </dgm:t>
    </dgm:pt>
    <dgm:pt modelId="{5CF01450-6FB2-4BC6-8701-0EF4918BBC73}" type="sibTrans" cxnId="{A5D0558E-B837-4C07-821F-2A5F41DF2B1E}">
      <dgm:prSet/>
      <dgm:spPr/>
      <dgm:t>
        <a:bodyPr/>
        <a:lstStyle/>
        <a:p>
          <a:endParaRPr lang="en-US"/>
        </a:p>
      </dgm:t>
    </dgm:pt>
    <dgm:pt modelId="{E1980741-3688-40DA-B266-44C9F8A6D1FC}">
      <dgm:prSet/>
      <dgm:spPr/>
      <dgm:t>
        <a:bodyPr/>
        <a:lstStyle/>
        <a:p>
          <a:r>
            <a:rPr lang="en-GB" b="1" dirty="0"/>
            <a:t>Structure your findings chapter in relation to your research questions </a:t>
          </a:r>
          <a:r>
            <a:rPr lang="en-GB" dirty="0"/>
            <a:t>(using sub-headings). </a:t>
          </a:r>
          <a:endParaRPr lang="en-US" dirty="0"/>
        </a:p>
      </dgm:t>
    </dgm:pt>
    <dgm:pt modelId="{104B0477-A1C6-42D6-97A1-93C1AA0061CD}" type="parTrans" cxnId="{1D4E4649-A624-479A-9363-64605FEDD523}">
      <dgm:prSet/>
      <dgm:spPr/>
      <dgm:t>
        <a:bodyPr/>
        <a:lstStyle/>
        <a:p>
          <a:endParaRPr lang="en-US"/>
        </a:p>
      </dgm:t>
    </dgm:pt>
    <dgm:pt modelId="{2E3EB142-4B03-40EE-8604-AE75A64D87B8}" type="sibTrans" cxnId="{1D4E4649-A624-479A-9363-64605FEDD523}">
      <dgm:prSet/>
      <dgm:spPr/>
      <dgm:t>
        <a:bodyPr/>
        <a:lstStyle/>
        <a:p>
          <a:endParaRPr lang="en-US"/>
        </a:p>
      </dgm:t>
    </dgm:pt>
    <dgm:pt modelId="{C4D9B134-94D0-4868-AE37-3761B0EED3A9}">
      <dgm:prSet/>
      <dgm:spPr/>
      <dgm:t>
        <a:bodyPr/>
        <a:lstStyle/>
        <a:p>
          <a:r>
            <a:rPr lang="en-GB" b="1"/>
            <a:t>Quantitative findings are typically based on statistics, and you will be expected to make use of graphs, tables, and figures to represent key findings.</a:t>
          </a:r>
          <a:endParaRPr lang="en-US"/>
        </a:p>
      </dgm:t>
    </dgm:pt>
    <dgm:pt modelId="{A8FC7783-29D7-40B8-85B9-7319EC53967E}" type="parTrans" cxnId="{ECD01483-8BE4-4587-B9F5-27AD123E45C9}">
      <dgm:prSet/>
      <dgm:spPr/>
      <dgm:t>
        <a:bodyPr/>
        <a:lstStyle/>
        <a:p>
          <a:endParaRPr lang="en-US"/>
        </a:p>
      </dgm:t>
    </dgm:pt>
    <dgm:pt modelId="{222F000B-2172-4053-AC32-FEA544273505}" type="sibTrans" cxnId="{ECD01483-8BE4-4587-B9F5-27AD123E45C9}">
      <dgm:prSet/>
      <dgm:spPr/>
      <dgm:t>
        <a:bodyPr/>
        <a:lstStyle/>
        <a:p>
          <a:endParaRPr lang="en-US"/>
        </a:p>
      </dgm:t>
    </dgm:pt>
    <dgm:pt modelId="{8645D5C4-944A-42FF-8A94-A49EDFF2C83E}">
      <dgm:prSet/>
      <dgm:spPr/>
      <dgm:t>
        <a:bodyPr/>
        <a:lstStyle/>
        <a:p>
          <a:r>
            <a:rPr lang="en-GB"/>
            <a:t>Don’t forget to add </a:t>
          </a:r>
          <a:r>
            <a:rPr lang="en-GB" b="1"/>
            <a:t>supporting text explaining the context or purpose </a:t>
          </a:r>
          <a:r>
            <a:rPr lang="en-GB"/>
            <a:t>of graph or figures.</a:t>
          </a:r>
          <a:endParaRPr lang="en-US"/>
        </a:p>
      </dgm:t>
    </dgm:pt>
    <dgm:pt modelId="{229A5A65-A9A8-4BA2-B11E-F5C6C950D3FB}" type="parTrans" cxnId="{0AC15345-9381-420D-9110-A440EF86001D}">
      <dgm:prSet/>
      <dgm:spPr/>
      <dgm:t>
        <a:bodyPr/>
        <a:lstStyle/>
        <a:p>
          <a:endParaRPr lang="en-US"/>
        </a:p>
      </dgm:t>
    </dgm:pt>
    <dgm:pt modelId="{56BEFD7E-D4D8-4229-8D87-59FCCBDDB203}" type="sibTrans" cxnId="{0AC15345-9381-420D-9110-A440EF86001D}">
      <dgm:prSet/>
      <dgm:spPr/>
      <dgm:t>
        <a:bodyPr/>
        <a:lstStyle/>
        <a:p>
          <a:endParaRPr lang="en-US"/>
        </a:p>
      </dgm:t>
    </dgm:pt>
    <dgm:pt modelId="{92157BC3-AF92-4786-80D7-5E1261C1652E}" type="pres">
      <dgm:prSet presAssocID="{AB83E167-1020-4FB8-8C22-2121EA70F1A9}" presName="vert0" presStyleCnt="0">
        <dgm:presLayoutVars>
          <dgm:dir/>
          <dgm:animOne val="branch"/>
          <dgm:animLvl val="lvl"/>
        </dgm:presLayoutVars>
      </dgm:prSet>
      <dgm:spPr/>
    </dgm:pt>
    <dgm:pt modelId="{E3DCCA0D-8E73-4FDA-9F06-0291A0D7675C}" type="pres">
      <dgm:prSet presAssocID="{7DBC1C0E-E09D-4368-892F-DD81200A1457}" presName="thickLine" presStyleLbl="alignNode1" presStyleIdx="0" presStyleCnt="1"/>
      <dgm:spPr/>
    </dgm:pt>
    <dgm:pt modelId="{46F6DE05-4345-427A-9662-15DB3535BECE}" type="pres">
      <dgm:prSet presAssocID="{7DBC1C0E-E09D-4368-892F-DD81200A1457}" presName="horz1" presStyleCnt="0"/>
      <dgm:spPr/>
    </dgm:pt>
    <dgm:pt modelId="{6B7A3F8F-6586-43D9-B3B0-3EB0435064B8}" type="pres">
      <dgm:prSet presAssocID="{7DBC1C0E-E09D-4368-892F-DD81200A1457}" presName="tx1" presStyleLbl="revTx" presStyleIdx="0" presStyleCnt="4"/>
      <dgm:spPr/>
    </dgm:pt>
    <dgm:pt modelId="{D71202B0-D2FD-4534-B422-FAA2F29A3E1C}" type="pres">
      <dgm:prSet presAssocID="{7DBC1C0E-E09D-4368-892F-DD81200A1457}" presName="vert1" presStyleCnt="0"/>
      <dgm:spPr/>
    </dgm:pt>
    <dgm:pt modelId="{D2B21C04-ABC0-4781-9350-1DB1A4B0A52D}" type="pres">
      <dgm:prSet presAssocID="{E1980741-3688-40DA-B266-44C9F8A6D1FC}" presName="vertSpace2a" presStyleCnt="0"/>
      <dgm:spPr/>
    </dgm:pt>
    <dgm:pt modelId="{730B473F-09FF-4C6F-B9FD-489F33673AFC}" type="pres">
      <dgm:prSet presAssocID="{E1980741-3688-40DA-B266-44C9F8A6D1FC}" presName="horz2" presStyleCnt="0"/>
      <dgm:spPr/>
    </dgm:pt>
    <dgm:pt modelId="{E4566034-0DE7-4A5F-9FF3-A58CC3A1E369}" type="pres">
      <dgm:prSet presAssocID="{E1980741-3688-40DA-B266-44C9F8A6D1FC}" presName="horzSpace2" presStyleCnt="0"/>
      <dgm:spPr/>
    </dgm:pt>
    <dgm:pt modelId="{A171ACD3-CE21-4618-BA3A-F155EDB7C485}" type="pres">
      <dgm:prSet presAssocID="{E1980741-3688-40DA-B266-44C9F8A6D1FC}" presName="tx2" presStyleLbl="revTx" presStyleIdx="1" presStyleCnt="4"/>
      <dgm:spPr/>
    </dgm:pt>
    <dgm:pt modelId="{8348CA67-9583-494E-BCA3-C61071071722}" type="pres">
      <dgm:prSet presAssocID="{E1980741-3688-40DA-B266-44C9F8A6D1FC}" presName="vert2" presStyleCnt="0"/>
      <dgm:spPr/>
    </dgm:pt>
    <dgm:pt modelId="{64FD079F-13B9-42D2-BA21-01E91C45E8E5}" type="pres">
      <dgm:prSet presAssocID="{E1980741-3688-40DA-B266-44C9F8A6D1FC}" presName="thinLine2b" presStyleLbl="callout" presStyleIdx="0" presStyleCnt="3"/>
      <dgm:spPr/>
    </dgm:pt>
    <dgm:pt modelId="{02F0A9D8-870C-4832-82CB-2B44DB99143D}" type="pres">
      <dgm:prSet presAssocID="{E1980741-3688-40DA-B266-44C9F8A6D1FC}" presName="vertSpace2b" presStyleCnt="0"/>
      <dgm:spPr/>
    </dgm:pt>
    <dgm:pt modelId="{8928876D-B806-44F7-AF44-937412F9120F}" type="pres">
      <dgm:prSet presAssocID="{C4D9B134-94D0-4868-AE37-3761B0EED3A9}" presName="horz2" presStyleCnt="0"/>
      <dgm:spPr/>
    </dgm:pt>
    <dgm:pt modelId="{5948CA66-FFBC-41FA-B727-71AB968E4702}" type="pres">
      <dgm:prSet presAssocID="{C4D9B134-94D0-4868-AE37-3761B0EED3A9}" presName="horzSpace2" presStyleCnt="0"/>
      <dgm:spPr/>
    </dgm:pt>
    <dgm:pt modelId="{1C84693A-92B1-4E4B-8960-48E9622F06B3}" type="pres">
      <dgm:prSet presAssocID="{C4D9B134-94D0-4868-AE37-3761B0EED3A9}" presName="tx2" presStyleLbl="revTx" presStyleIdx="2" presStyleCnt="4"/>
      <dgm:spPr/>
    </dgm:pt>
    <dgm:pt modelId="{AFD0FA12-30EF-44A5-8BCA-E46CC30E55AA}" type="pres">
      <dgm:prSet presAssocID="{C4D9B134-94D0-4868-AE37-3761B0EED3A9}" presName="vert2" presStyleCnt="0"/>
      <dgm:spPr/>
    </dgm:pt>
    <dgm:pt modelId="{4C82CC27-7D1D-4C19-88C5-29AE70F32B55}" type="pres">
      <dgm:prSet presAssocID="{C4D9B134-94D0-4868-AE37-3761B0EED3A9}" presName="thinLine2b" presStyleLbl="callout" presStyleIdx="1" presStyleCnt="3"/>
      <dgm:spPr/>
    </dgm:pt>
    <dgm:pt modelId="{E00C862F-1B20-4996-B726-C4999F253B4D}" type="pres">
      <dgm:prSet presAssocID="{C4D9B134-94D0-4868-AE37-3761B0EED3A9}" presName="vertSpace2b" presStyleCnt="0"/>
      <dgm:spPr/>
    </dgm:pt>
    <dgm:pt modelId="{61409539-D2BD-4962-B8C4-5E93F29DA4C7}" type="pres">
      <dgm:prSet presAssocID="{8645D5C4-944A-42FF-8A94-A49EDFF2C83E}" presName="horz2" presStyleCnt="0"/>
      <dgm:spPr/>
    </dgm:pt>
    <dgm:pt modelId="{A749632E-F669-45B3-904C-8D770EEAE34C}" type="pres">
      <dgm:prSet presAssocID="{8645D5C4-944A-42FF-8A94-A49EDFF2C83E}" presName="horzSpace2" presStyleCnt="0"/>
      <dgm:spPr/>
    </dgm:pt>
    <dgm:pt modelId="{498500E6-E137-4169-9977-837B62A4C691}" type="pres">
      <dgm:prSet presAssocID="{8645D5C4-944A-42FF-8A94-A49EDFF2C83E}" presName="tx2" presStyleLbl="revTx" presStyleIdx="3" presStyleCnt="4"/>
      <dgm:spPr/>
    </dgm:pt>
    <dgm:pt modelId="{2AE3FD5B-3A9E-46C2-8949-7573FFB03B52}" type="pres">
      <dgm:prSet presAssocID="{8645D5C4-944A-42FF-8A94-A49EDFF2C83E}" presName="vert2" presStyleCnt="0"/>
      <dgm:spPr/>
    </dgm:pt>
    <dgm:pt modelId="{8DF48E86-D082-4891-8193-BC6926188688}" type="pres">
      <dgm:prSet presAssocID="{8645D5C4-944A-42FF-8A94-A49EDFF2C83E}" presName="thinLine2b" presStyleLbl="callout" presStyleIdx="2" presStyleCnt="3"/>
      <dgm:spPr/>
    </dgm:pt>
    <dgm:pt modelId="{F7210417-6002-44D0-93B1-0EB0F80EA503}" type="pres">
      <dgm:prSet presAssocID="{8645D5C4-944A-42FF-8A94-A49EDFF2C83E}" presName="vertSpace2b" presStyleCnt="0"/>
      <dgm:spPr/>
    </dgm:pt>
  </dgm:ptLst>
  <dgm:cxnLst>
    <dgm:cxn modelId="{3885F51D-33A4-497A-A144-7AC03C7C57C1}" type="presOf" srcId="{8645D5C4-944A-42FF-8A94-A49EDFF2C83E}" destId="{498500E6-E137-4169-9977-837B62A4C691}" srcOrd="0" destOrd="0" presId="urn:microsoft.com/office/officeart/2008/layout/LinedList"/>
    <dgm:cxn modelId="{0AC15345-9381-420D-9110-A440EF86001D}" srcId="{7DBC1C0E-E09D-4368-892F-DD81200A1457}" destId="{8645D5C4-944A-42FF-8A94-A49EDFF2C83E}" srcOrd="2" destOrd="0" parTransId="{229A5A65-A9A8-4BA2-B11E-F5C6C950D3FB}" sibTransId="{56BEFD7E-D4D8-4229-8D87-59FCCBDDB203}"/>
    <dgm:cxn modelId="{1D4E4649-A624-479A-9363-64605FEDD523}" srcId="{7DBC1C0E-E09D-4368-892F-DD81200A1457}" destId="{E1980741-3688-40DA-B266-44C9F8A6D1FC}" srcOrd="0" destOrd="0" parTransId="{104B0477-A1C6-42D6-97A1-93C1AA0061CD}" sibTransId="{2E3EB142-4B03-40EE-8604-AE75A64D87B8}"/>
    <dgm:cxn modelId="{ECD01483-8BE4-4587-B9F5-27AD123E45C9}" srcId="{7DBC1C0E-E09D-4368-892F-DD81200A1457}" destId="{C4D9B134-94D0-4868-AE37-3761B0EED3A9}" srcOrd="1" destOrd="0" parTransId="{A8FC7783-29D7-40B8-85B9-7319EC53967E}" sibTransId="{222F000B-2172-4053-AC32-FEA544273505}"/>
    <dgm:cxn modelId="{A5D0558E-B837-4C07-821F-2A5F41DF2B1E}" srcId="{AB83E167-1020-4FB8-8C22-2121EA70F1A9}" destId="{7DBC1C0E-E09D-4368-892F-DD81200A1457}" srcOrd="0" destOrd="0" parTransId="{09201F8D-8779-4D5C-819C-28ACBC9FABA6}" sibTransId="{5CF01450-6FB2-4BC6-8701-0EF4918BBC73}"/>
    <dgm:cxn modelId="{00ED35B8-C023-4D6F-BF56-A4A849BFB492}" type="presOf" srcId="{E1980741-3688-40DA-B266-44C9F8A6D1FC}" destId="{A171ACD3-CE21-4618-BA3A-F155EDB7C485}" srcOrd="0" destOrd="0" presId="urn:microsoft.com/office/officeart/2008/layout/LinedList"/>
    <dgm:cxn modelId="{DD23F4C8-B175-439B-8404-3BEC7FDD3F46}" type="presOf" srcId="{7DBC1C0E-E09D-4368-892F-DD81200A1457}" destId="{6B7A3F8F-6586-43D9-B3B0-3EB0435064B8}" srcOrd="0" destOrd="0" presId="urn:microsoft.com/office/officeart/2008/layout/LinedList"/>
    <dgm:cxn modelId="{27D3A6D3-C193-4C12-ACE8-6F7D39FA2CC4}" type="presOf" srcId="{C4D9B134-94D0-4868-AE37-3761B0EED3A9}" destId="{1C84693A-92B1-4E4B-8960-48E9622F06B3}" srcOrd="0" destOrd="0" presId="urn:microsoft.com/office/officeart/2008/layout/LinedList"/>
    <dgm:cxn modelId="{3D1BF0FE-0FDD-45FB-9E4E-CCEBDCA0F6B2}" type="presOf" srcId="{AB83E167-1020-4FB8-8C22-2121EA70F1A9}" destId="{92157BC3-AF92-4786-80D7-5E1261C1652E}" srcOrd="0" destOrd="0" presId="urn:microsoft.com/office/officeart/2008/layout/LinedList"/>
    <dgm:cxn modelId="{791D63BF-53E1-430E-ABB5-13D66F541C25}" type="presParOf" srcId="{92157BC3-AF92-4786-80D7-5E1261C1652E}" destId="{E3DCCA0D-8E73-4FDA-9F06-0291A0D7675C}" srcOrd="0" destOrd="0" presId="urn:microsoft.com/office/officeart/2008/layout/LinedList"/>
    <dgm:cxn modelId="{E21F2E57-973D-4411-A1F6-4B23ACCB0B09}" type="presParOf" srcId="{92157BC3-AF92-4786-80D7-5E1261C1652E}" destId="{46F6DE05-4345-427A-9662-15DB3535BECE}" srcOrd="1" destOrd="0" presId="urn:microsoft.com/office/officeart/2008/layout/LinedList"/>
    <dgm:cxn modelId="{BA93C56A-9BBE-4059-B081-E80602DACE7B}" type="presParOf" srcId="{46F6DE05-4345-427A-9662-15DB3535BECE}" destId="{6B7A3F8F-6586-43D9-B3B0-3EB0435064B8}" srcOrd="0" destOrd="0" presId="urn:microsoft.com/office/officeart/2008/layout/LinedList"/>
    <dgm:cxn modelId="{8007AD19-15C4-40F1-BBB1-EE7293ABD68A}" type="presParOf" srcId="{46F6DE05-4345-427A-9662-15DB3535BECE}" destId="{D71202B0-D2FD-4534-B422-FAA2F29A3E1C}" srcOrd="1" destOrd="0" presId="urn:microsoft.com/office/officeart/2008/layout/LinedList"/>
    <dgm:cxn modelId="{16AEE1D0-CB33-45D9-BE25-92B6908F3A51}" type="presParOf" srcId="{D71202B0-D2FD-4534-B422-FAA2F29A3E1C}" destId="{D2B21C04-ABC0-4781-9350-1DB1A4B0A52D}" srcOrd="0" destOrd="0" presId="urn:microsoft.com/office/officeart/2008/layout/LinedList"/>
    <dgm:cxn modelId="{E2CEE257-82E5-4DA8-8741-29DF8DCE5A14}" type="presParOf" srcId="{D71202B0-D2FD-4534-B422-FAA2F29A3E1C}" destId="{730B473F-09FF-4C6F-B9FD-489F33673AFC}" srcOrd="1" destOrd="0" presId="urn:microsoft.com/office/officeart/2008/layout/LinedList"/>
    <dgm:cxn modelId="{508F7195-E38F-4445-9103-A087F45BBBF7}" type="presParOf" srcId="{730B473F-09FF-4C6F-B9FD-489F33673AFC}" destId="{E4566034-0DE7-4A5F-9FF3-A58CC3A1E369}" srcOrd="0" destOrd="0" presId="urn:microsoft.com/office/officeart/2008/layout/LinedList"/>
    <dgm:cxn modelId="{A97A753E-D7BF-4177-99E3-A3BDA5FBB3B6}" type="presParOf" srcId="{730B473F-09FF-4C6F-B9FD-489F33673AFC}" destId="{A171ACD3-CE21-4618-BA3A-F155EDB7C485}" srcOrd="1" destOrd="0" presId="urn:microsoft.com/office/officeart/2008/layout/LinedList"/>
    <dgm:cxn modelId="{DDB9A654-86C8-40DA-9D00-D15ECA795882}" type="presParOf" srcId="{730B473F-09FF-4C6F-B9FD-489F33673AFC}" destId="{8348CA67-9583-494E-BCA3-C61071071722}" srcOrd="2" destOrd="0" presId="urn:microsoft.com/office/officeart/2008/layout/LinedList"/>
    <dgm:cxn modelId="{27D24922-450C-4E5C-AFE6-A3425CC547C6}" type="presParOf" srcId="{D71202B0-D2FD-4534-B422-FAA2F29A3E1C}" destId="{64FD079F-13B9-42D2-BA21-01E91C45E8E5}" srcOrd="2" destOrd="0" presId="urn:microsoft.com/office/officeart/2008/layout/LinedList"/>
    <dgm:cxn modelId="{D61C5631-BE12-4514-B7F4-DF7299BBC4E2}" type="presParOf" srcId="{D71202B0-D2FD-4534-B422-FAA2F29A3E1C}" destId="{02F0A9D8-870C-4832-82CB-2B44DB99143D}" srcOrd="3" destOrd="0" presId="urn:microsoft.com/office/officeart/2008/layout/LinedList"/>
    <dgm:cxn modelId="{96E56F75-3F23-4F26-8492-8D2EC6413DB5}" type="presParOf" srcId="{D71202B0-D2FD-4534-B422-FAA2F29A3E1C}" destId="{8928876D-B806-44F7-AF44-937412F9120F}" srcOrd="4" destOrd="0" presId="urn:microsoft.com/office/officeart/2008/layout/LinedList"/>
    <dgm:cxn modelId="{6AFEDDF0-F067-477C-929A-EE207AF3221F}" type="presParOf" srcId="{8928876D-B806-44F7-AF44-937412F9120F}" destId="{5948CA66-FFBC-41FA-B727-71AB968E4702}" srcOrd="0" destOrd="0" presId="urn:microsoft.com/office/officeart/2008/layout/LinedList"/>
    <dgm:cxn modelId="{C5E71C96-A80C-473F-AF21-E6DEAE523648}" type="presParOf" srcId="{8928876D-B806-44F7-AF44-937412F9120F}" destId="{1C84693A-92B1-4E4B-8960-48E9622F06B3}" srcOrd="1" destOrd="0" presId="urn:microsoft.com/office/officeart/2008/layout/LinedList"/>
    <dgm:cxn modelId="{4CA4C092-AB5B-42EF-8EC3-42394974962F}" type="presParOf" srcId="{8928876D-B806-44F7-AF44-937412F9120F}" destId="{AFD0FA12-30EF-44A5-8BCA-E46CC30E55AA}" srcOrd="2" destOrd="0" presId="urn:microsoft.com/office/officeart/2008/layout/LinedList"/>
    <dgm:cxn modelId="{32083A06-EFEA-43AC-A027-2065FF4AEEC1}" type="presParOf" srcId="{D71202B0-D2FD-4534-B422-FAA2F29A3E1C}" destId="{4C82CC27-7D1D-4C19-88C5-29AE70F32B55}" srcOrd="5" destOrd="0" presId="urn:microsoft.com/office/officeart/2008/layout/LinedList"/>
    <dgm:cxn modelId="{CB1E151E-0959-4D4C-9D5E-647453B8E123}" type="presParOf" srcId="{D71202B0-D2FD-4534-B422-FAA2F29A3E1C}" destId="{E00C862F-1B20-4996-B726-C4999F253B4D}" srcOrd="6" destOrd="0" presId="urn:microsoft.com/office/officeart/2008/layout/LinedList"/>
    <dgm:cxn modelId="{D0D879F7-8965-4001-BD3B-B9621CAA0800}" type="presParOf" srcId="{D71202B0-D2FD-4534-B422-FAA2F29A3E1C}" destId="{61409539-D2BD-4962-B8C4-5E93F29DA4C7}" srcOrd="7" destOrd="0" presId="urn:microsoft.com/office/officeart/2008/layout/LinedList"/>
    <dgm:cxn modelId="{721D62A2-191B-4CAB-9B40-98EAC64B4704}" type="presParOf" srcId="{61409539-D2BD-4962-B8C4-5E93F29DA4C7}" destId="{A749632E-F669-45B3-904C-8D770EEAE34C}" srcOrd="0" destOrd="0" presId="urn:microsoft.com/office/officeart/2008/layout/LinedList"/>
    <dgm:cxn modelId="{E97AD1C0-821E-483E-9741-2DF3C9239A2C}" type="presParOf" srcId="{61409539-D2BD-4962-B8C4-5E93F29DA4C7}" destId="{498500E6-E137-4169-9977-837B62A4C691}" srcOrd="1" destOrd="0" presId="urn:microsoft.com/office/officeart/2008/layout/LinedList"/>
    <dgm:cxn modelId="{E54C46CC-8A43-4CCA-A368-A1AA82F0F27E}" type="presParOf" srcId="{61409539-D2BD-4962-B8C4-5E93F29DA4C7}" destId="{2AE3FD5B-3A9E-46C2-8949-7573FFB03B52}" srcOrd="2" destOrd="0" presId="urn:microsoft.com/office/officeart/2008/layout/LinedList"/>
    <dgm:cxn modelId="{E3432F86-EC69-43CB-988A-B22A7E69D5D1}" type="presParOf" srcId="{D71202B0-D2FD-4534-B422-FAA2F29A3E1C}" destId="{8DF48E86-D082-4891-8193-BC6926188688}" srcOrd="8" destOrd="0" presId="urn:microsoft.com/office/officeart/2008/layout/LinedList"/>
    <dgm:cxn modelId="{3D92639A-0726-4778-BEFF-E5CB20DEBEBF}" type="presParOf" srcId="{D71202B0-D2FD-4534-B422-FAA2F29A3E1C}" destId="{F7210417-6002-44D0-93B1-0EB0F80EA503}" srcOrd="9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E44DC6-7AC3-4E1F-A9C2-E1E6F826210A}">
      <dsp:nvSpPr>
        <dsp:cNvPr id="0" name=""/>
        <dsp:cNvSpPr/>
      </dsp:nvSpPr>
      <dsp:spPr bwMode="white">
        <a:xfrm>
          <a:off x="1980406" y="661"/>
          <a:ext cx="4167187" cy="250031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Findings/ Results – descriptive (What) 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Describe what’s Infront of you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Describe what’s apparent from your findings</a:t>
          </a:r>
        </a:p>
      </dsp:txBody>
      <dsp:txXfrm>
        <a:off x="1980406" y="661"/>
        <a:ext cx="4167187" cy="2500312"/>
      </dsp:txXfrm>
    </dsp:sp>
    <dsp:sp modelId="{0760A722-C179-4E07-90C0-1BE4E86CF3D0}">
      <dsp:nvSpPr>
        <dsp:cNvPr id="0" name=""/>
        <dsp:cNvSpPr/>
      </dsp:nvSpPr>
      <dsp:spPr bwMode="white">
        <a:xfrm>
          <a:off x="1980406" y="2917692"/>
          <a:ext cx="4167187" cy="2500312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Discussion –Analytical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(Why)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Looking at deeper meaning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Making explicit – suggest reasons/ elaborate/ explain 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Debate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 dirty="0"/>
        </a:p>
      </dsp:txBody>
      <dsp:txXfrm>
        <a:off x="1980406" y="2917692"/>
        <a:ext cx="4167187" cy="25003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DCCA0D-8E73-4FDA-9F06-0291A0D7675C}">
      <dsp:nvSpPr>
        <dsp:cNvPr id="0" name=""/>
        <dsp:cNvSpPr/>
      </dsp:nvSpPr>
      <dsp:spPr>
        <a:xfrm>
          <a:off x="0" y="0"/>
          <a:ext cx="115293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7A3F8F-6586-43D9-B3B0-3EB0435064B8}">
      <dsp:nvSpPr>
        <dsp:cNvPr id="0" name=""/>
        <dsp:cNvSpPr/>
      </dsp:nvSpPr>
      <dsp:spPr>
        <a:xfrm>
          <a:off x="0" y="0"/>
          <a:ext cx="2305875" cy="32932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/>
            <a:t>PRESENTATION OF QUANTITATIVE DATA</a:t>
          </a:r>
          <a:endParaRPr lang="en-US" sz="2600" kern="1200"/>
        </a:p>
      </dsp:txBody>
      <dsp:txXfrm>
        <a:off x="0" y="0"/>
        <a:ext cx="2305875" cy="3293209"/>
      </dsp:txXfrm>
    </dsp:sp>
    <dsp:sp modelId="{A171ACD3-CE21-4618-BA3A-F155EDB7C485}">
      <dsp:nvSpPr>
        <dsp:cNvPr id="0" name=""/>
        <dsp:cNvSpPr/>
      </dsp:nvSpPr>
      <dsp:spPr>
        <a:xfrm>
          <a:off x="2478815" y="51456"/>
          <a:ext cx="9050559" cy="10291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 dirty="0"/>
            <a:t>Structure your findings chapter in relation to your research questions </a:t>
          </a:r>
          <a:r>
            <a:rPr lang="en-GB" sz="2100" kern="1200" dirty="0"/>
            <a:t>(using sub-headings). </a:t>
          </a:r>
          <a:endParaRPr lang="en-US" sz="2100" kern="1200" dirty="0"/>
        </a:p>
      </dsp:txBody>
      <dsp:txXfrm>
        <a:off x="2478815" y="51456"/>
        <a:ext cx="9050559" cy="1029127"/>
      </dsp:txXfrm>
    </dsp:sp>
    <dsp:sp modelId="{64FD079F-13B9-42D2-BA21-01E91C45E8E5}">
      <dsp:nvSpPr>
        <dsp:cNvPr id="0" name=""/>
        <dsp:cNvSpPr/>
      </dsp:nvSpPr>
      <dsp:spPr>
        <a:xfrm>
          <a:off x="2305875" y="1080584"/>
          <a:ext cx="92235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84693A-92B1-4E4B-8960-48E9622F06B3}">
      <dsp:nvSpPr>
        <dsp:cNvPr id="0" name=""/>
        <dsp:cNvSpPr/>
      </dsp:nvSpPr>
      <dsp:spPr>
        <a:xfrm>
          <a:off x="2478815" y="1132040"/>
          <a:ext cx="9050559" cy="10291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Quantitative findings are typically based on statistics, and you will be expected to make use of graphs, tables, and figures to represent key findings.</a:t>
          </a:r>
          <a:endParaRPr lang="en-US" sz="2100" kern="1200"/>
        </a:p>
      </dsp:txBody>
      <dsp:txXfrm>
        <a:off x="2478815" y="1132040"/>
        <a:ext cx="9050559" cy="1029127"/>
      </dsp:txXfrm>
    </dsp:sp>
    <dsp:sp modelId="{4C82CC27-7D1D-4C19-88C5-29AE70F32B55}">
      <dsp:nvSpPr>
        <dsp:cNvPr id="0" name=""/>
        <dsp:cNvSpPr/>
      </dsp:nvSpPr>
      <dsp:spPr>
        <a:xfrm>
          <a:off x="2305875" y="2161168"/>
          <a:ext cx="92235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8500E6-E137-4169-9977-837B62A4C691}">
      <dsp:nvSpPr>
        <dsp:cNvPr id="0" name=""/>
        <dsp:cNvSpPr/>
      </dsp:nvSpPr>
      <dsp:spPr>
        <a:xfrm>
          <a:off x="2478815" y="2212624"/>
          <a:ext cx="9050559" cy="10291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Don’t forget to add </a:t>
          </a:r>
          <a:r>
            <a:rPr lang="en-GB" sz="2100" b="1" kern="1200"/>
            <a:t>supporting text explaining the context or purpose </a:t>
          </a:r>
          <a:r>
            <a:rPr lang="en-GB" sz="2100" kern="1200"/>
            <a:t>of graph or figures.</a:t>
          </a:r>
          <a:endParaRPr lang="en-US" sz="2100" kern="1200"/>
        </a:p>
      </dsp:txBody>
      <dsp:txXfrm>
        <a:off x="2478815" y="2212624"/>
        <a:ext cx="9050559" cy="1029127"/>
      </dsp:txXfrm>
    </dsp:sp>
    <dsp:sp modelId="{8DF48E86-D082-4891-8193-BC6926188688}">
      <dsp:nvSpPr>
        <dsp:cNvPr id="0" name=""/>
        <dsp:cNvSpPr/>
      </dsp:nvSpPr>
      <dsp:spPr>
        <a:xfrm>
          <a:off x="2305875" y="3241752"/>
          <a:ext cx="92235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off" val="ctr"/>
          <dgm:param type="contDir" val="sameDir"/>
          <dgm:param type="grDir" val="tL"/>
          <dgm:param type="flowDir" val="row"/>
        </dgm:alg>
      </dgm:if>
      <dgm:else name="Name2">
        <dgm:alg type="snake">
          <dgm:param type="off" val="ctr"/>
          <dgm:param type="contDir" val="sameDir"/>
          <dgm:param type="grDir" val="tR"/>
          <dgm:param type="flowDir" val="row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5558" cy="502835"/>
          </a:xfrm>
          <a:prstGeom prst="rect">
            <a:avLst/>
          </a:prstGeom>
        </p:spPr>
        <p:txBody>
          <a:bodyPr vert="horz" lIns="94156" tIns="47078" rIns="94156" bIns="47078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02598" y="0"/>
            <a:ext cx="2985558" cy="502835"/>
          </a:xfrm>
          <a:prstGeom prst="rect">
            <a:avLst/>
          </a:prstGeom>
        </p:spPr>
        <p:txBody>
          <a:bodyPr vert="horz" lIns="94156" tIns="47078" rIns="94156" bIns="47078" rtlCol="0"/>
          <a:lstStyle>
            <a:lvl1pPr algn="r">
              <a:defRPr sz="1200"/>
            </a:lvl1pPr>
          </a:lstStyle>
          <a:p>
            <a:fld id="{29AE4352-59BC-4BAF-BAD8-3D2924034331}" type="datetimeFigureOut">
              <a:rPr lang="en-GB" smtClean="0"/>
              <a:t>12/05/2024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519056"/>
            <a:ext cx="2985558" cy="502834"/>
          </a:xfrm>
          <a:prstGeom prst="rect">
            <a:avLst/>
          </a:prstGeom>
        </p:spPr>
        <p:txBody>
          <a:bodyPr vert="horz" lIns="94156" tIns="47078" rIns="94156" bIns="47078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02598" y="9519056"/>
            <a:ext cx="2985558" cy="502834"/>
          </a:xfrm>
          <a:prstGeom prst="rect">
            <a:avLst/>
          </a:prstGeom>
        </p:spPr>
        <p:txBody>
          <a:bodyPr vert="horz" lIns="94156" tIns="47078" rIns="94156" bIns="47078" rtlCol="0" anchor="b"/>
          <a:lstStyle>
            <a:lvl1pPr algn="r">
              <a:defRPr sz="1200"/>
            </a:lvl1pPr>
          </a:lstStyle>
          <a:p>
            <a:fld id="{E8FFDEE3-227B-4536-9F85-2E3C53AFB1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2598" y="0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/>
          <a:lstStyle>
            <a:lvl1pPr algn="r">
              <a:defRPr sz="1200"/>
            </a:lvl1pPr>
          </a:lstStyle>
          <a:p>
            <a:fld id="{7DDE02DD-6981-4323-97F7-FE622FDDACD5}" type="datetimeFigureOut">
              <a:rPr lang="en-GB" smtClean="0"/>
              <a:t>12/05/2024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04775" y="752475"/>
            <a:ext cx="6680200" cy="37576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4156" tIns="47078" rIns="94156" bIns="47078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975" y="4760397"/>
            <a:ext cx="5511800" cy="4509850"/>
          </a:xfrm>
          <a:prstGeom prst="rect">
            <a:avLst/>
          </a:prstGeom>
        </p:spPr>
        <p:txBody>
          <a:bodyPr vert="horz" lIns="94156" tIns="47078" rIns="94156" bIns="47078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9054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2598" y="9519054"/>
            <a:ext cx="2985558" cy="501094"/>
          </a:xfrm>
          <a:prstGeom prst="rect">
            <a:avLst/>
          </a:prstGeom>
        </p:spPr>
        <p:txBody>
          <a:bodyPr vert="horz" lIns="94156" tIns="47078" rIns="94156" bIns="47078" rtlCol="0" anchor="b"/>
          <a:lstStyle>
            <a:lvl1pPr algn="r">
              <a:defRPr sz="1200"/>
            </a:lvl1pPr>
          </a:lstStyle>
          <a:p>
            <a:fld id="{FF46B2FF-62C6-44EC-95CC-A4443C055D4C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46B2FF-62C6-44EC-95CC-A4443C055D4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025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Present data that answers your research aims and objectives</a:t>
            </a:r>
          </a:p>
          <a:p>
            <a:r>
              <a:rPr lang="en-GB" dirty="0"/>
              <a:t>Start with the introduction – not a summary of your results but what will be coming and weave your research questions into it </a:t>
            </a:r>
          </a:p>
          <a:p>
            <a:r>
              <a:rPr lang="en-GB" dirty="0"/>
              <a:t>Give an overview of your demographics (Age/ Gender/ Ethnicity distributed) – Say WHY – show how representative your sample is/ was – it might be a limitation you might need o acknowledge – its important </a:t>
            </a:r>
            <a:r>
              <a:rPr lang="en-GB"/>
              <a:t>to contextualise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46B2FF-62C6-44EC-95CC-A4443C055D4C}" type="slidenum">
              <a:rPr lang="en-GB" smtClean="0"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Highlight the practical implications of your findings and highlight the potential for future research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46B2FF-62C6-44EC-95CC-A4443C055D4C}" type="slidenum">
              <a:rPr lang="en-GB" smtClean="0"/>
              <a:t>21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65960-8123-47F0-A835-17392E72CD85}" type="datetimeFigureOut">
              <a:rPr lang="en-US" smtClean="0"/>
              <a:t>5/12/2024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05D29-5B92-4E13-A810-ADFE517973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02035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65960-8123-47F0-A835-17392E72CD85}" type="datetimeFigureOut">
              <a:rPr lang="en-US" smtClean="0"/>
              <a:t>5/12/2024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05D29-5B92-4E13-A810-ADFE517973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33624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65960-8123-47F0-A835-17392E72CD85}" type="datetimeFigureOut">
              <a:rPr lang="en-US" smtClean="0"/>
              <a:t>5/12/2024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05D29-5B92-4E13-A810-ADFE517973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37592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65960-8123-47F0-A835-17392E72CD85}" type="datetimeFigureOut">
              <a:rPr lang="en-US" smtClean="0"/>
              <a:t>5/12/2024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05D29-5B92-4E13-A810-ADFE517973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42399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65960-8123-47F0-A835-17392E72CD85}" type="datetimeFigureOut">
              <a:rPr lang="en-US" smtClean="0"/>
              <a:t>5/12/2024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05D29-5B92-4E13-A810-ADFE517973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6727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65960-8123-47F0-A835-17392E72CD85}" type="datetimeFigureOut">
              <a:rPr lang="en-US" smtClean="0"/>
              <a:t>5/12/2024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05D29-5B92-4E13-A810-ADFE517973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82835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65960-8123-47F0-A835-17392E72CD85}" type="datetimeFigureOut">
              <a:rPr lang="en-US" smtClean="0"/>
              <a:t>5/12/2024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05D29-5B92-4E13-A810-ADFE517973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97594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65960-8123-47F0-A835-17392E72CD85}" type="datetimeFigureOut">
              <a:rPr lang="en-US" smtClean="0"/>
              <a:t>5/12/2024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05D29-5B92-4E13-A810-ADFE517973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51768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65960-8123-47F0-A835-17392E72CD85}" type="datetimeFigureOut">
              <a:rPr lang="en-US" smtClean="0"/>
              <a:t>5/12/2024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05D29-5B92-4E13-A810-ADFE517973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97930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65960-8123-47F0-A835-17392E72CD85}" type="datetimeFigureOut">
              <a:rPr lang="en-US" smtClean="0"/>
              <a:t>5/12/2024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05D29-5B92-4E13-A810-ADFE517973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4133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F65960-8123-47F0-A835-17392E72CD85}" type="datetimeFigureOut">
              <a:rPr lang="en-US" smtClean="0"/>
              <a:t>5/12/2024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705D29-5B92-4E13-A810-ADFE517973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1561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bg>
      <p:bgPr>
        <a:blipFill rotWithShape="1">
          <a:blip r:embed="rId2" cstate="screen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279772" y="2472364"/>
            <a:ext cx="6677593" cy="1505546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>
          <a:xfrm rot="16200000">
            <a:off x="-2438965" y="2597347"/>
            <a:ext cx="6449792" cy="1367557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Media Placeholder 3"/>
          <p:cNvSpPr>
            <a:spLocks noGrp="1"/>
          </p:cNvSpPr>
          <p:nvPr>
            <p:ph type="media" sz="quarter" idx="10" hasCustomPrompt="1"/>
          </p:nvPr>
        </p:nvSpPr>
        <p:spPr>
          <a:xfrm>
            <a:off x="0" y="1"/>
            <a:ext cx="12192000" cy="6858000"/>
          </a:xfrm>
        </p:spPr>
        <p:txBody>
          <a:bodyPr/>
          <a:lstStyle/>
          <a:p>
            <a:r>
              <a:rPr lang="en-US"/>
              <a:t>Click icon to add media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10" name="Picture 9" descr="USW logo Raspberry HiRes.jpg"/>
          <p:cNvPicPr>
            <a:picLocks noChangeAspect="1"/>
          </p:cNvPicPr>
          <p:nvPr userDrawn="1"/>
        </p:nvPicPr>
        <p:blipFill>
          <a:blip r:embed="rId2" cstate="screen"/>
          <a:stretch>
            <a:fillRect/>
          </a:stretch>
        </p:blipFill>
        <p:spPr>
          <a:xfrm>
            <a:off x="10998236" y="5954965"/>
            <a:ext cx="1168328" cy="897126"/>
          </a:xfrm>
          <a:prstGeom prst="rect">
            <a:avLst/>
          </a:prstGeom>
        </p:spPr>
      </p:pic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noFill/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none"/>
        </p:style>
        <p:txBody>
          <a:bodyPr/>
          <a:lstStyle>
            <a:lvl1pPr>
              <a:defRPr b="1">
                <a:solidFill>
                  <a:srgbClr val="BB002B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/>
          <a:lstStyle/>
          <a:p>
            <a:fld id="{0638F9FB-6F59-4123-893E-BFCC83A7779A}" type="datetime1">
              <a:rPr lang="en-GB" smtClean="0"/>
              <a:t>12/05/2024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/>
          <a:lstStyle/>
          <a:p>
            <a:fld id="{B41A6EBD-EB9A-BB4E-90CB-DE95023EFE9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noFill/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none"/>
        </p:style>
        <p:txBody>
          <a:bodyPr/>
          <a:lstStyle>
            <a:lvl1pPr>
              <a:defRPr b="1">
                <a:solidFill>
                  <a:srgbClr val="BB002B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/>
          <a:lstStyle/>
          <a:p>
            <a:fld id="{15E4A0F4-F8B1-474A-9E9D-07C642E6C0CE}" type="datetime1">
              <a:rPr lang="en-GB" smtClean="0"/>
              <a:t>12/05/2024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/>
          <a:lstStyle/>
          <a:p>
            <a:fld id="{B41A6EBD-EB9A-BB4E-90CB-DE95023EFE9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noFill/>
          <a:ln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none"/>
        </p:style>
        <p:txBody>
          <a:bodyPr/>
          <a:lstStyle>
            <a:lvl1pPr>
              <a:defRPr b="1">
                <a:solidFill>
                  <a:srgbClr val="BB002B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F65960-8123-47F0-A835-17392E72CD85}" type="datetimeFigureOut">
              <a:rPr lang="en-US" smtClean="0"/>
              <a:t>5/12/2024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705D29-5B92-4E13-A810-ADFE5179737C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4267165-679D-BE9B-6292-BFEE27A65167}"/>
              </a:ext>
            </a:extLst>
          </p:cNvPr>
          <p:cNvSpPr txBox="1"/>
          <p:nvPr userDrawn="1"/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l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26AC6D2-B08A-F660-0DB6-2B6F2608F93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01375" y="6350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l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</p:spTree>
    <p:extLst>
      <p:ext uri="{BB962C8B-B14F-4D97-AF65-F5344CB8AC3E}">
        <p14:creationId xmlns:p14="http://schemas.microsoft.com/office/powerpoint/2010/main" val="13646909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38F984-1AB5-6945-5D90-24FDF9DD6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DBFD97-204F-ABFC-28EB-D0236532C6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Module: BMSW6009- Independent Project</a:t>
            </a:r>
            <a:br>
              <a:rPr lang="en-GB" sz="4400" dirty="0"/>
            </a:br>
            <a:r>
              <a:rPr lang="en-GB" sz="4400"/>
              <a:t>Lecture Findings</a:t>
            </a:r>
            <a:r>
              <a:rPr lang="en-GB" sz="4400" dirty="0"/>
              <a:t>/Discussion/</a:t>
            </a:r>
            <a:r>
              <a:rPr lang="en-GB" sz="4400"/>
              <a:t>Conclusion/</a:t>
            </a:r>
          </a:p>
          <a:p>
            <a:r>
              <a:rPr lang="en-GB" sz="4400"/>
              <a:t>Recommendations Chapters.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19845536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021F2-C332-E6DE-D414-E00D48E51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9"/>
            <a:ext cx="10515600" cy="1643062"/>
          </a:xfrm>
        </p:spPr>
        <p:txBody>
          <a:bodyPr/>
          <a:lstStyle/>
          <a:p>
            <a:r>
              <a:rPr lang="en-GB" dirty="0"/>
              <a:t>Findings and Discussion Chapter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A36ED4-3344-609E-705E-B94C174B466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solidFill>
                  <a:schemeClr val="tx1"/>
                </a:solidFill>
              </a:rPr>
              <a:t>The findings/discussion chapter – what it is about; what’s the difference; how to critically relate your findings to your literature review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815356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/>
          <p:cNvSpPr/>
          <p:nvPr/>
        </p:nvSpPr>
        <p:spPr>
          <a:xfrm>
            <a:off x="1130300" y="1238250"/>
            <a:ext cx="4851400" cy="2084424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Findings</a:t>
            </a:r>
          </a:p>
          <a:p>
            <a:pPr algn="ctr"/>
            <a:r>
              <a:rPr lang="en-GB" dirty="0"/>
              <a:t>Describing the content of your surveys/ questionnaires</a:t>
            </a:r>
          </a:p>
        </p:txBody>
      </p:sp>
      <p:sp>
        <p:nvSpPr>
          <p:cNvPr id="5" name="Rectangle: Rounded Corners 4"/>
          <p:cNvSpPr/>
          <p:nvPr/>
        </p:nvSpPr>
        <p:spPr>
          <a:xfrm>
            <a:off x="6375695" y="1238250"/>
            <a:ext cx="4851400" cy="208442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Discussion </a:t>
            </a:r>
          </a:p>
          <a:p>
            <a:pPr algn="ctr"/>
            <a:r>
              <a:rPr lang="en-GB" dirty="0"/>
              <a:t>Connecting the content of your questionaries to wider debate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203200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416355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76" y="3649843"/>
            <a:ext cx="9144000" cy="1152663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sz="4000" b="1" dirty="0">
                <a:latin typeface="+mn-lt"/>
              </a:rPr>
              <a:t>CHAPTER 4: FINDINGS </a:t>
            </a:r>
            <a:br>
              <a:rPr lang="en-US" sz="4000" b="1" dirty="0">
                <a:latin typeface="+mn-lt"/>
              </a:rPr>
            </a:br>
            <a:r>
              <a:rPr lang="en-US" sz="4000" b="1" dirty="0">
                <a:latin typeface="+mn-lt"/>
              </a:rPr>
              <a:t>GENERAL COMMENTS </a:t>
            </a: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2"/>
          <a:srcRect t="16836" b="4985"/>
          <a:stretch>
            <a:fillRect/>
          </a:stretch>
        </p:blipFill>
        <p:spPr>
          <a:xfrm>
            <a:off x="838201" y="10"/>
            <a:ext cx="10484412" cy="3811394"/>
          </a:xfrm>
          <a:custGeom>
            <a:avLst/>
            <a:gdLst/>
            <a:ahLst/>
            <a:cxnLst/>
            <a:rect l="l" t="t" r="r" b="b"/>
            <a:pathLst>
              <a:path w="10484412" h="3811404">
                <a:moveTo>
                  <a:pt x="0" y="3811403"/>
                </a:moveTo>
                <a:lnTo>
                  <a:pt x="10484412" y="3811403"/>
                </a:lnTo>
                <a:lnTo>
                  <a:pt x="10484412" y="3811404"/>
                </a:lnTo>
                <a:lnTo>
                  <a:pt x="0" y="3811404"/>
                </a:lnTo>
                <a:close/>
                <a:moveTo>
                  <a:pt x="181717" y="0"/>
                </a:moveTo>
                <a:lnTo>
                  <a:pt x="10224015" y="0"/>
                </a:lnTo>
                <a:cubicBezTo>
                  <a:pt x="10261561" y="45054"/>
                  <a:pt x="10301611" y="85103"/>
                  <a:pt x="10369193" y="110134"/>
                </a:cubicBezTo>
                <a:cubicBezTo>
                  <a:pt x="10321635" y="167704"/>
                  <a:pt x="10236530" y="182722"/>
                  <a:pt x="10173954" y="222771"/>
                </a:cubicBezTo>
                <a:cubicBezTo>
                  <a:pt x="10168948" y="255310"/>
                  <a:pt x="10269071" y="245298"/>
                  <a:pt x="10241537" y="317887"/>
                </a:cubicBezTo>
                <a:cubicBezTo>
                  <a:pt x="10206494" y="418008"/>
                  <a:pt x="10241537" y="528142"/>
                  <a:pt x="10071328" y="573196"/>
                </a:cubicBezTo>
                <a:cubicBezTo>
                  <a:pt x="10023770" y="668312"/>
                  <a:pt x="10008751" y="820997"/>
                  <a:pt x="10113880" y="913610"/>
                </a:cubicBezTo>
                <a:cubicBezTo>
                  <a:pt x="10271573" y="1048774"/>
                  <a:pt x="10244040" y="1138885"/>
                  <a:pt x="10036285" y="1216478"/>
                </a:cubicBezTo>
                <a:cubicBezTo>
                  <a:pt x="10011255" y="1226491"/>
                  <a:pt x="9978715" y="1231497"/>
                  <a:pt x="9966200" y="1256528"/>
                </a:cubicBezTo>
                <a:cubicBezTo>
                  <a:pt x="9986224" y="1289067"/>
                  <a:pt x="10031280" y="1281557"/>
                  <a:pt x="10063819" y="1289067"/>
                </a:cubicBezTo>
                <a:cubicBezTo>
                  <a:pt x="10211500" y="1324110"/>
                  <a:pt x="10214003" y="1324110"/>
                  <a:pt x="10176457" y="1441752"/>
                </a:cubicBezTo>
                <a:cubicBezTo>
                  <a:pt x="10163942" y="1476795"/>
                  <a:pt x="10188972" y="1491813"/>
                  <a:pt x="10211500" y="1511838"/>
                </a:cubicBezTo>
                <a:cubicBezTo>
                  <a:pt x="10296604" y="1591936"/>
                  <a:pt x="10296604" y="1594439"/>
                  <a:pt x="10206494" y="1664523"/>
                </a:cubicBezTo>
                <a:cubicBezTo>
                  <a:pt x="10181463" y="1684547"/>
                  <a:pt x="10163942" y="1704572"/>
                  <a:pt x="10151426" y="1732106"/>
                </a:cubicBezTo>
                <a:cubicBezTo>
                  <a:pt x="10128899" y="1782166"/>
                  <a:pt x="10128899" y="1822216"/>
                  <a:pt x="10208996" y="1847246"/>
                </a:cubicBezTo>
                <a:cubicBezTo>
                  <a:pt x="10266568" y="1864767"/>
                  <a:pt x="10296604" y="1884791"/>
                  <a:pt x="10299107" y="1939858"/>
                </a:cubicBezTo>
                <a:cubicBezTo>
                  <a:pt x="10299107" y="1987416"/>
                  <a:pt x="10306617" y="2017452"/>
                  <a:pt x="10244040" y="2037477"/>
                </a:cubicBezTo>
                <a:cubicBezTo>
                  <a:pt x="10193979" y="2054998"/>
                  <a:pt x="10178960" y="2090041"/>
                  <a:pt x="10183966" y="2130089"/>
                </a:cubicBezTo>
                <a:cubicBezTo>
                  <a:pt x="10193979" y="2230211"/>
                  <a:pt x="10126396" y="2287781"/>
                  <a:pt x="10013758" y="2335339"/>
                </a:cubicBezTo>
                <a:cubicBezTo>
                  <a:pt x="9908629" y="2377890"/>
                  <a:pt x="9813513" y="2437963"/>
                  <a:pt x="9715893" y="2493030"/>
                </a:cubicBezTo>
                <a:cubicBezTo>
                  <a:pt x="9605758" y="2553103"/>
                  <a:pt x="9480605" y="2590649"/>
                  <a:pt x="9347942" y="2623189"/>
                </a:cubicBezTo>
                <a:cubicBezTo>
                  <a:pt x="9370469" y="2665740"/>
                  <a:pt x="9453071" y="2640710"/>
                  <a:pt x="9460580" y="2700783"/>
                </a:cubicBezTo>
                <a:cubicBezTo>
                  <a:pt x="9255329" y="2753346"/>
                  <a:pt x="9060089" y="2833444"/>
                  <a:pt x="8827305" y="2855971"/>
                </a:cubicBezTo>
                <a:cubicBezTo>
                  <a:pt x="9015035" y="2843456"/>
                  <a:pt x="9182740" y="2908535"/>
                  <a:pt x="9360458" y="2926056"/>
                </a:cubicBezTo>
                <a:cubicBezTo>
                  <a:pt x="9377980" y="2961099"/>
                  <a:pt x="9337930" y="2951087"/>
                  <a:pt x="9322912" y="2958595"/>
                </a:cubicBezTo>
                <a:cubicBezTo>
                  <a:pt x="9307893" y="2963602"/>
                  <a:pt x="9287869" y="2966105"/>
                  <a:pt x="9285366" y="2991135"/>
                </a:cubicBezTo>
                <a:cubicBezTo>
                  <a:pt x="9370469" y="3023675"/>
                  <a:pt x="9478102" y="2998644"/>
                  <a:pt x="9565709" y="3033687"/>
                </a:cubicBezTo>
                <a:cubicBezTo>
                  <a:pt x="9543182" y="3083748"/>
                  <a:pt x="9468090" y="3056214"/>
                  <a:pt x="9435550" y="3096263"/>
                </a:cubicBezTo>
                <a:cubicBezTo>
                  <a:pt x="9518151" y="3101269"/>
                  <a:pt x="9593243" y="3103772"/>
                  <a:pt x="9668335" y="3113784"/>
                </a:cubicBezTo>
                <a:cubicBezTo>
                  <a:pt x="9725905" y="3121294"/>
                  <a:pt x="9740924" y="3163845"/>
                  <a:pt x="9700875" y="3193882"/>
                </a:cubicBezTo>
                <a:cubicBezTo>
                  <a:pt x="9665832" y="3221415"/>
                  <a:pt x="9613268" y="3223918"/>
                  <a:pt x="9565709" y="3236434"/>
                </a:cubicBezTo>
                <a:cubicBezTo>
                  <a:pt x="9232801" y="3319034"/>
                  <a:pt x="8882372" y="3351573"/>
                  <a:pt x="8529440" y="3364088"/>
                </a:cubicBezTo>
                <a:cubicBezTo>
                  <a:pt x="7961245" y="3386616"/>
                  <a:pt x="7393049" y="3394125"/>
                  <a:pt x="6827357" y="3419155"/>
                </a:cubicBezTo>
                <a:cubicBezTo>
                  <a:pt x="6481933" y="3434173"/>
                  <a:pt x="6136510" y="3456701"/>
                  <a:pt x="5788584" y="3456701"/>
                </a:cubicBezTo>
                <a:cubicBezTo>
                  <a:pt x="5415628" y="3456701"/>
                  <a:pt x="5042671" y="3464210"/>
                  <a:pt x="4669714" y="3411646"/>
                </a:cubicBezTo>
                <a:cubicBezTo>
                  <a:pt x="4479481" y="3384113"/>
                  <a:pt x="4279236" y="3396628"/>
                  <a:pt x="4086500" y="3376603"/>
                </a:cubicBezTo>
                <a:cubicBezTo>
                  <a:pt x="3793641" y="3346568"/>
                  <a:pt x="3500782" y="3306518"/>
                  <a:pt x="3210426" y="3256458"/>
                </a:cubicBezTo>
                <a:cubicBezTo>
                  <a:pt x="3117813" y="3241439"/>
                  <a:pt x="3007678" y="3231428"/>
                  <a:pt x="2937592" y="3166348"/>
                </a:cubicBezTo>
                <a:cubicBezTo>
                  <a:pt x="2824954" y="3211403"/>
                  <a:pt x="2757372" y="3131305"/>
                  <a:pt x="2669765" y="3106275"/>
                </a:cubicBezTo>
                <a:cubicBezTo>
                  <a:pt x="2634722" y="3096263"/>
                  <a:pt x="2592169" y="3081245"/>
                  <a:pt x="2597176" y="3048705"/>
                </a:cubicBezTo>
                <a:cubicBezTo>
                  <a:pt x="2604685" y="3006154"/>
                  <a:pt x="2654746" y="2978620"/>
                  <a:pt x="2702304" y="2986130"/>
                </a:cubicBezTo>
                <a:cubicBezTo>
                  <a:pt x="2849986" y="3011160"/>
                  <a:pt x="2985150" y="2948584"/>
                  <a:pt x="3137838" y="2956093"/>
                </a:cubicBezTo>
                <a:cubicBezTo>
                  <a:pt x="3005175" y="2933565"/>
                  <a:pt x="2872513" y="2908535"/>
                  <a:pt x="2739850" y="2886007"/>
                </a:cubicBezTo>
                <a:cubicBezTo>
                  <a:pt x="2940095" y="2863480"/>
                  <a:pt x="3132831" y="2896020"/>
                  <a:pt x="3328071" y="2913541"/>
                </a:cubicBezTo>
                <a:cubicBezTo>
                  <a:pt x="3390647" y="2921050"/>
                  <a:pt x="3485763" y="2968608"/>
                  <a:pt x="3503285" y="2898523"/>
                </a:cubicBezTo>
                <a:cubicBezTo>
                  <a:pt x="3513297" y="2850965"/>
                  <a:pt x="3410671" y="2850965"/>
                  <a:pt x="3350598" y="2838450"/>
                </a:cubicBezTo>
                <a:cubicBezTo>
                  <a:pt x="3090279" y="2785886"/>
                  <a:pt x="2824954" y="2758353"/>
                  <a:pt x="2562133" y="2725813"/>
                </a:cubicBezTo>
                <a:cubicBezTo>
                  <a:pt x="2537102" y="2723310"/>
                  <a:pt x="2504562" y="2725813"/>
                  <a:pt x="2487041" y="2715801"/>
                </a:cubicBezTo>
                <a:cubicBezTo>
                  <a:pt x="2354378" y="2633200"/>
                  <a:pt x="2184170" y="2608170"/>
                  <a:pt x="1998943" y="2548097"/>
                </a:cubicBezTo>
                <a:cubicBezTo>
                  <a:pt x="2116587" y="2515558"/>
                  <a:pt x="2196685" y="2575630"/>
                  <a:pt x="2294304" y="2560612"/>
                </a:cubicBezTo>
                <a:cubicBezTo>
                  <a:pt x="2196685" y="2498036"/>
                  <a:pt x="2079041" y="2488024"/>
                  <a:pt x="1978918" y="2455485"/>
                </a:cubicBezTo>
                <a:cubicBezTo>
                  <a:pt x="1906330" y="2430454"/>
                  <a:pt x="1635999" y="2357866"/>
                  <a:pt x="1595950" y="2335339"/>
                </a:cubicBezTo>
                <a:cubicBezTo>
                  <a:pt x="1473299" y="2267756"/>
                  <a:pt x="1315606" y="2237720"/>
                  <a:pt x="1215483" y="2145108"/>
                </a:cubicBezTo>
                <a:cubicBezTo>
                  <a:pt x="1145398" y="2080028"/>
                  <a:pt x="1025251" y="2095047"/>
                  <a:pt x="942649" y="2049992"/>
                </a:cubicBezTo>
                <a:cubicBezTo>
                  <a:pt x="912613" y="2004937"/>
                  <a:pt x="972686" y="1994925"/>
                  <a:pt x="992711" y="1969894"/>
                </a:cubicBezTo>
                <a:cubicBezTo>
                  <a:pt x="1020244" y="1939858"/>
                  <a:pt x="972686" y="1922337"/>
                  <a:pt x="960170" y="1884791"/>
                </a:cubicBezTo>
                <a:cubicBezTo>
                  <a:pt x="1117863" y="1922337"/>
                  <a:pt x="1268048" y="1944864"/>
                  <a:pt x="1448268" y="1957380"/>
                </a:cubicBezTo>
                <a:cubicBezTo>
                  <a:pt x="1390698" y="1897306"/>
                  <a:pt x="1318109" y="1927343"/>
                  <a:pt x="1270551" y="1904815"/>
                </a:cubicBezTo>
                <a:cubicBezTo>
                  <a:pt x="1238011" y="1889797"/>
                  <a:pt x="1190453" y="1884791"/>
                  <a:pt x="1200466" y="1849749"/>
                </a:cubicBezTo>
                <a:cubicBezTo>
                  <a:pt x="1207974" y="1822216"/>
                  <a:pt x="1248023" y="1824718"/>
                  <a:pt x="1278060" y="1827221"/>
                </a:cubicBezTo>
                <a:cubicBezTo>
                  <a:pt x="1393201" y="1834730"/>
                  <a:pt x="1503336" y="1834730"/>
                  <a:pt x="1615974" y="1764645"/>
                </a:cubicBezTo>
                <a:cubicBezTo>
                  <a:pt x="1338134" y="1669530"/>
                  <a:pt x="1015238" y="1717087"/>
                  <a:pt x="767434" y="1576917"/>
                </a:cubicBezTo>
                <a:cubicBezTo>
                  <a:pt x="802477" y="1531862"/>
                  <a:pt x="852539" y="1554390"/>
                  <a:pt x="890085" y="1559396"/>
                </a:cubicBezTo>
                <a:cubicBezTo>
                  <a:pt x="1132882" y="1591936"/>
                  <a:pt x="2003949" y="1514341"/>
                  <a:pt x="2129102" y="1556893"/>
                </a:cubicBezTo>
                <a:cubicBezTo>
                  <a:pt x="2204195" y="1584426"/>
                  <a:pt x="2286796" y="1594439"/>
                  <a:pt x="2369396" y="1576917"/>
                </a:cubicBezTo>
                <a:cubicBezTo>
                  <a:pt x="2469519" y="1554390"/>
                  <a:pt x="1881298" y="1519347"/>
                  <a:pt x="1746133" y="1421728"/>
                </a:cubicBezTo>
                <a:cubicBezTo>
                  <a:pt x="1678551" y="1374170"/>
                  <a:pt x="1082821" y="1146394"/>
                  <a:pt x="819999" y="1083817"/>
                </a:cubicBezTo>
                <a:cubicBezTo>
                  <a:pt x="857545" y="1041266"/>
                  <a:pt x="952662" y="1066296"/>
                  <a:pt x="940146" y="993707"/>
                </a:cubicBezTo>
                <a:cubicBezTo>
                  <a:pt x="794969" y="956162"/>
                  <a:pt x="627263" y="961168"/>
                  <a:pt x="459558" y="903598"/>
                </a:cubicBezTo>
                <a:cubicBezTo>
                  <a:pt x="537153" y="858543"/>
                  <a:pt x="622257" y="883573"/>
                  <a:pt x="699852" y="868556"/>
                </a:cubicBezTo>
                <a:cubicBezTo>
                  <a:pt x="657300" y="813489"/>
                  <a:pt x="582208" y="823500"/>
                  <a:pt x="522134" y="813489"/>
                </a:cubicBezTo>
                <a:cubicBezTo>
                  <a:pt x="464564" y="803476"/>
                  <a:pt x="349423" y="708360"/>
                  <a:pt x="374453" y="713367"/>
                </a:cubicBezTo>
                <a:cubicBezTo>
                  <a:pt x="607238" y="750912"/>
                  <a:pt x="842526" y="735895"/>
                  <a:pt x="1075312" y="773440"/>
                </a:cubicBezTo>
                <a:cubicBezTo>
                  <a:pt x="1152907" y="785955"/>
                  <a:pt x="1238011" y="810986"/>
                  <a:pt x="1275557" y="728385"/>
                </a:cubicBezTo>
                <a:cubicBezTo>
                  <a:pt x="1285569" y="703355"/>
                  <a:pt x="1278060" y="695846"/>
                  <a:pt x="1385692" y="725882"/>
                </a:cubicBezTo>
                <a:cubicBezTo>
                  <a:pt x="1425741" y="738397"/>
                  <a:pt x="1483311" y="750912"/>
                  <a:pt x="1525863" y="718373"/>
                </a:cubicBezTo>
                <a:cubicBezTo>
                  <a:pt x="1498330" y="678325"/>
                  <a:pt x="1445765" y="690839"/>
                  <a:pt x="1408219" y="680828"/>
                </a:cubicBezTo>
                <a:cubicBezTo>
                  <a:pt x="1305594" y="653294"/>
                  <a:pt x="922624" y="548166"/>
                  <a:pt x="825005" y="518129"/>
                </a:cubicBezTo>
                <a:cubicBezTo>
                  <a:pt x="619754" y="453051"/>
                  <a:pt x="492098" y="475578"/>
                  <a:pt x="286846" y="405492"/>
                </a:cubicBezTo>
                <a:cubicBezTo>
                  <a:pt x="356932" y="407995"/>
                  <a:pt x="336907" y="380462"/>
                  <a:pt x="406993" y="380462"/>
                </a:cubicBezTo>
                <a:cubicBezTo>
                  <a:pt x="437030" y="380462"/>
                  <a:pt x="472073" y="372954"/>
                  <a:pt x="472073" y="342917"/>
                </a:cubicBezTo>
                <a:cubicBezTo>
                  <a:pt x="472073" y="315384"/>
                  <a:pt x="104123" y="170207"/>
                  <a:pt x="156686" y="155188"/>
                </a:cubicBezTo>
                <a:cubicBezTo>
                  <a:pt x="301865" y="115140"/>
                  <a:pt x="667312" y="227777"/>
                  <a:pt x="579705" y="175213"/>
                </a:cubicBezTo>
                <a:cubicBezTo>
                  <a:pt x="447042" y="92613"/>
                  <a:pt x="427018" y="77594"/>
                  <a:pt x="326895" y="67583"/>
                </a:cubicBezTo>
                <a:cubicBezTo>
                  <a:pt x="296858" y="62576"/>
                  <a:pt x="244294" y="35043"/>
                  <a:pt x="181717" y="0"/>
                </a:cubicBezTo>
                <a:close/>
              </a:path>
            </a:pathLst>
          </a:custGeom>
        </p:spPr>
      </p:pic>
      <p:sp>
        <p:nvSpPr>
          <p:cNvPr id="15" name="TextBox 14"/>
          <p:cNvSpPr txBox="1"/>
          <p:nvPr/>
        </p:nvSpPr>
        <p:spPr>
          <a:xfrm>
            <a:off x="326277" y="4891534"/>
            <a:ext cx="1150826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Begin the findings chapter with a short introduction. This should highlight the structure of the chapter (as you generally will do with all chapters).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/>
              <a:t>Do </a:t>
            </a:r>
            <a:r>
              <a:rPr lang="en-GB" sz="2000" b="1" u="sng" dirty="0"/>
              <a:t>not</a:t>
            </a:r>
            <a:r>
              <a:rPr lang="en-GB" sz="2000" b="1" dirty="0"/>
              <a:t> include any references in your Findings Chapter to academic studies mentioned in Chapter 2 (literature review). </a:t>
            </a:r>
            <a:r>
              <a:rPr lang="en-GB" sz="2000" dirty="0"/>
              <a:t>Such references will form the basis of Chapter 5 (Discussion).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49402"/>
            <a:ext cx="10515600" cy="1573497"/>
          </a:xfrm>
        </p:spPr>
        <p:txBody>
          <a:bodyPr anchor="t">
            <a:normAutofit fontScale="90000"/>
          </a:bodyPr>
          <a:lstStyle/>
          <a:p>
            <a:pPr algn="ctr"/>
            <a:r>
              <a:rPr lang="en-GB" b="1" dirty="0">
                <a:latin typeface="+mn-lt"/>
              </a:rPr>
              <a:t>CHAPTER 4: </a:t>
            </a:r>
            <a:br>
              <a:rPr lang="en-GB" b="1" dirty="0">
                <a:latin typeface="+mn-lt"/>
              </a:rPr>
            </a:br>
            <a:r>
              <a:rPr lang="en-GB" b="1" dirty="0">
                <a:latin typeface="+mn-lt"/>
              </a:rPr>
              <a:t>FINDINGS </a:t>
            </a:r>
          </a:p>
        </p:txBody>
      </p:sp>
      <p:graphicFrame>
        <p:nvGraphicFramePr>
          <p:cNvPr id="9" name="TextBox 6"/>
          <p:cNvGraphicFramePr/>
          <p:nvPr/>
        </p:nvGraphicFramePr>
        <p:xfrm>
          <a:off x="331312" y="2090172"/>
          <a:ext cx="11529375" cy="32932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B476DB-86F4-32EA-FB0B-84CF1F1B6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Findings Chapter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F8D71C-6323-93A8-86DE-7B8627C226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2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Introduction to Findings:</a:t>
            </a:r>
          </a:p>
          <a:p>
            <a:r>
              <a:rPr lang="en-US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Briefly </a:t>
            </a:r>
            <a:r>
              <a:rPr lang="en-US" sz="3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summarise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the research questions and objectives.</a:t>
            </a:r>
          </a:p>
          <a:p>
            <a:r>
              <a:rPr lang="en-US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Provide an overview of the research design and methodology.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86693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5325E0-1D44-0342-EB80-7AEAB94604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Cont</a:t>
            </a:r>
            <a:r>
              <a:rPr lang="en-GB" dirty="0"/>
              <a:t>: Findings Chapter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799216-00BA-D294-8F55-4D4BC0A827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Organisation of Data:</a:t>
            </a:r>
          </a:p>
          <a:p>
            <a:r>
              <a:rPr lang="en-US" sz="3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Organise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the data according to themes or patterns.</a:t>
            </a:r>
          </a:p>
          <a:p>
            <a:r>
              <a:rPr lang="en-US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Present the data in a logical sequence that aligns with your research questions.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54188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78F492-A5D4-EBC4-5433-B59E80FD9D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Cont</a:t>
            </a:r>
            <a:r>
              <a:rPr lang="en-GB" dirty="0"/>
              <a:t>: Findings Chapter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28E0E1-4A39-5D70-B3B2-49B8AA650A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Presentation of Data:</a:t>
            </a:r>
          </a:p>
          <a:p>
            <a:r>
              <a:rPr lang="en-US" sz="28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Clearly present your research findings in a systematic manner.</a:t>
            </a:r>
          </a:p>
          <a:p>
            <a:r>
              <a:rPr lang="en-US" sz="28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Use tables, graphs, charts, or any other relevant visual aids to enhance clarity.</a:t>
            </a:r>
          </a:p>
          <a:p>
            <a:r>
              <a:rPr lang="en-US" sz="28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Include descriptive statistics to summarize the main features of the data.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63107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Freeform: Shape 13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2" name="Isosceles Triangle 21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Isosceles Triangle 23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643467" y="1597539"/>
            <a:ext cx="10905066" cy="47486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59790">
              <a:spcAft>
                <a:spcPts val="600"/>
              </a:spcAft>
            </a:pPr>
            <a:endParaRPr lang="en-GB" sz="750" b="1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322580" indent="-322580" defTabSz="85979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90" b="1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Structure the findings section on the key themes/sub themes </a:t>
            </a:r>
            <a:r>
              <a:rPr lang="en-GB" sz="169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(using sub headings) which you have identified during the research process.</a:t>
            </a:r>
          </a:p>
          <a:p>
            <a:pPr marL="322580" indent="-322580" defTabSz="85979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75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322580" indent="-322580" defTabSz="85979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9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Visual representations of qualitative data are </a:t>
            </a:r>
            <a:r>
              <a:rPr lang="en-GB" sz="1690" b="1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not</a:t>
            </a:r>
            <a:r>
              <a:rPr lang="en-GB" sz="169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required. Instead you will expected to include respondent transcript quotation to demonstrate each theme or sub theme.</a:t>
            </a:r>
          </a:p>
          <a:p>
            <a:pPr marL="322580" indent="-322580" defTabSz="85979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75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322580" indent="-322580" defTabSz="85979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90" b="1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Quotes need to be pared down to incorporate enough information for the reader to be able to understand, while removing the excess.</a:t>
            </a:r>
          </a:p>
          <a:p>
            <a:pPr marL="322580" indent="-322580" defTabSz="85979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75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322580" indent="-322580" defTabSz="85979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90" b="1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It is important that you embed your quotes/examples within your own thoughts. </a:t>
            </a:r>
            <a:r>
              <a:rPr lang="en-GB" sz="169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Usually this means writing about the example both before and after. For example: “</a:t>
            </a:r>
            <a:r>
              <a:rPr lang="en-GB" sz="1690" i="1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One of the main topics that my participants highlighted was the need for more teachers in elementary schools. This was a focal point for 7 of my 12 participants, and examples of their responses included: [insert example] by participant 3 and [insert example] by participant 9. The reoccurring focus by participants on the need for more teachers demonstrates [insert critical thought here]</a:t>
            </a:r>
            <a:r>
              <a:rPr lang="en-GB" sz="169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</a:t>
            </a:r>
          </a:p>
          <a:p>
            <a:pPr marL="322580" indent="-322580" defTabSz="85979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75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322580" indent="-322580" defTabSz="85979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9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By embedding your examples in the context, you are essentially highlighting to the reader what you want them to remember.</a:t>
            </a:r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2261003" y="1184911"/>
            <a:ext cx="5802780" cy="3493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59790">
              <a:spcAft>
                <a:spcPts val="600"/>
              </a:spcAft>
            </a:pPr>
            <a:r>
              <a:rPr lang="en-GB" sz="1690" b="1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PRESENTATION OF QUALITATIVE DATA</a:t>
            </a:r>
            <a:endParaRPr lang="en-GB" sz="1800" b="1"/>
          </a:p>
        </p:txBody>
      </p:sp>
    </p:spTree>
    <p:extLst>
      <p:ext uri="{BB962C8B-B14F-4D97-AF65-F5344CB8AC3E}">
        <p14:creationId xmlns:p14="http://schemas.microsoft.com/office/powerpoint/2010/main" val="18193373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9BAEAF-3B89-AB51-5D5D-B3ED992FED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Cont</a:t>
            </a:r>
            <a:r>
              <a:rPr lang="en-GB" dirty="0"/>
              <a:t>: Findings Chapter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F220D3-D245-B4E0-0DF2-4420162FCA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10139"/>
            <a:ext cx="10515600" cy="4566824"/>
          </a:xfrm>
        </p:spPr>
        <p:txBody>
          <a:bodyPr/>
          <a:lstStyle/>
          <a:p>
            <a:r>
              <a:rPr lang="en-US" sz="28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Narrative Description:</a:t>
            </a:r>
          </a:p>
          <a:p>
            <a:r>
              <a:rPr lang="en-US" sz="28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Provide a narrative that explains the significance of each finding.</a:t>
            </a:r>
          </a:p>
          <a:p>
            <a:r>
              <a:rPr lang="en-US" sz="28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Relate the findings back to the research questions.</a:t>
            </a:r>
          </a:p>
          <a:p>
            <a:r>
              <a:rPr lang="en-US" sz="28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Identify any patterns or trends that emerge from the data.</a:t>
            </a:r>
          </a:p>
          <a:p>
            <a:r>
              <a:rPr lang="en-US" sz="28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Discuss unexpected or counterintuitive findings.</a:t>
            </a:r>
          </a:p>
          <a:p>
            <a:r>
              <a:rPr lang="en-US" sz="28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Discuss any variations in findings among different groups.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422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51DCE1-7440-2130-8F64-459038FCF6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Cont</a:t>
            </a:r>
            <a:r>
              <a:rPr lang="en-GB" dirty="0"/>
              <a:t>: Findings Chapter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8430B4-C195-8DF3-5E32-DEC8D90635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2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Conclusion of Findings:</a:t>
            </a:r>
          </a:p>
          <a:p>
            <a:r>
              <a:rPr lang="en-US" sz="3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Summarise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the main findings of your study.</a:t>
            </a:r>
          </a:p>
          <a:p>
            <a:r>
              <a:rPr lang="en-US" sz="3200" kern="120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Emphasise</a:t>
            </a:r>
            <a:r>
              <a:rPr lang="en-US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their relevance to the research questions and objectives</a:t>
            </a:r>
            <a:r>
              <a:rPr lang="en-US" sz="28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63759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346C3-8E7E-AC62-10CC-6DBC17F584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Discussion Chapter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E900CD-0363-4D65-FF3A-044843F4A2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Restate our aims/objectives- Remind reader  what you are researching.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Picture 5" descr="3D spheres connected with a red line"/>
          <p:cNvPicPr>
            <a:picLocks noChangeAspect="1"/>
          </p:cNvPicPr>
          <p:nvPr/>
        </p:nvPicPr>
        <p:blipFill rotWithShape="1">
          <a:blip r:embed="rId2"/>
          <a:srcRect l="11525" r="5639"/>
          <a:stretch>
            <a:fillRect/>
          </a:stretch>
        </p:blipFill>
        <p:spPr>
          <a:xfrm>
            <a:off x="3745064" y="2726224"/>
            <a:ext cx="4384408" cy="3969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93219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E8B52E-4253-21A6-70D0-4109E804D1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BEF212-AC07-CA3E-EFAF-5CA03C97A1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structure of your discussion chapter is really going to depend on what you are trying to do and how you have structured your findings. </a:t>
            </a:r>
          </a:p>
          <a:p>
            <a:endParaRPr lang="en-US" dirty="0">
              <a:latin typeface="+mj-lt"/>
              <a:ea typeface="+mj-ea"/>
              <a:cs typeface="+mj-cs"/>
            </a:endParaRPr>
          </a:p>
          <a:p>
            <a:r>
              <a:rPr lang="en-US" sz="2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If you chose to structure your findings by theme (using sub-headings), it might make sense to continue this into the analysis chapter. </a:t>
            </a:r>
          </a:p>
          <a:p>
            <a:endParaRPr lang="en-US" dirty="0">
              <a:latin typeface="+mj-lt"/>
              <a:ea typeface="+mj-ea"/>
              <a:cs typeface="+mj-cs"/>
            </a:endParaRPr>
          </a:p>
          <a:p>
            <a:r>
              <a:rPr lang="en-US" sz="2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Other people might structure it according to the research questions/hypotheses. This clearly indicates to the reader how you have addressed your study.</a:t>
            </a:r>
          </a:p>
          <a:p>
            <a:endParaRPr lang="en-US" dirty="0">
              <a:latin typeface="+mj-lt"/>
              <a:ea typeface="+mj-ea"/>
              <a:cs typeface="+mj-cs"/>
            </a:endParaRPr>
          </a:p>
          <a:p>
            <a:endParaRPr lang="en-US" sz="28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endParaRPr lang="en-US" dirty="0">
              <a:latin typeface="+mj-lt"/>
              <a:ea typeface="+mj-ea"/>
              <a:cs typeface="+mj-cs"/>
            </a:endParaRPr>
          </a:p>
          <a:p>
            <a:endParaRPr lang="en-US" sz="28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endParaRPr lang="en-US" dirty="0">
              <a:latin typeface="+mj-lt"/>
              <a:ea typeface="+mj-ea"/>
              <a:cs typeface="+mj-c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87047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00C67E-99AE-6439-7100-F581DDA505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0B954B-9A68-F3F5-329A-0A52F69453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/>
            <a:r>
              <a:rPr lang="en-US" sz="2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Your discussion chapter </a:t>
            </a:r>
            <a:r>
              <a:rPr lang="en-US" sz="28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MUST</a:t>
            </a:r>
            <a:r>
              <a:rPr lang="en-US" sz="2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critically discuss the key findings in relation to the </a:t>
            </a:r>
            <a:r>
              <a:rPr lang="en-US" sz="28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academic studies </a:t>
            </a:r>
            <a:r>
              <a:rPr lang="en-US" sz="2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mentioned in Chapter 2 (Literature Review). </a:t>
            </a:r>
          </a:p>
          <a:p>
            <a:pPr marL="342900" indent="-342900"/>
            <a:endParaRPr lang="en-US" sz="28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 marL="342900" indent="-342900"/>
            <a:r>
              <a:rPr lang="en-US" sz="2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Don’t be afraid to explicitly state whether your findings support or counter existing academic studies, theories, models etc.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90419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753B3-2D69-0960-3707-CE4B88A916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Purpose and 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FF57BD-59E5-4B5F-66BE-2AB65C9F48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2600" dirty="0">
                <a:solidFill>
                  <a:schemeClr val="tx2"/>
                </a:solidFill>
              </a:rPr>
              <a:t>Purpose</a:t>
            </a:r>
          </a:p>
          <a:p>
            <a:r>
              <a:rPr lang="en-US" sz="2600" dirty="0">
                <a:solidFill>
                  <a:schemeClr val="tx2"/>
                </a:solidFill>
              </a:rPr>
              <a:t>Analysis of the findings. </a:t>
            </a:r>
          </a:p>
          <a:p>
            <a:r>
              <a:rPr lang="en-US" sz="2600" dirty="0">
                <a:solidFill>
                  <a:schemeClr val="tx2"/>
                </a:solidFill>
              </a:rPr>
              <a:t>Examining, Describing, Interpreting</a:t>
            </a:r>
          </a:p>
          <a:p>
            <a:r>
              <a:rPr lang="en-US" sz="2400" dirty="0">
                <a:solidFill>
                  <a:schemeClr val="tx2"/>
                </a:solidFill>
              </a:rPr>
              <a:t>Discussion</a:t>
            </a:r>
          </a:p>
          <a:p>
            <a:pPr lvl="1"/>
            <a:r>
              <a:rPr lang="en-US" dirty="0">
                <a:solidFill>
                  <a:schemeClr val="tx2"/>
                </a:solidFill>
              </a:rPr>
              <a:t>Considering, understand and explain the significance of findings in relation to the research questions and relevant academic literature</a:t>
            </a:r>
          </a:p>
          <a:p>
            <a:pPr lvl="1"/>
            <a:r>
              <a:rPr lang="en-US" dirty="0">
                <a:solidFill>
                  <a:schemeClr val="tx2"/>
                </a:solidFill>
              </a:rPr>
              <a:t>Comparing and contrasting</a:t>
            </a:r>
          </a:p>
          <a:p>
            <a:pPr lvl="1"/>
            <a:r>
              <a:rPr lang="en-US" dirty="0">
                <a:solidFill>
                  <a:schemeClr val="tx2"/>
                </a:solidFill>
              </a:rPr>
              <a:t>To understand the significance of the findings in relation to theories, models and concepts identified in the literature</a:t>
            </a:r>
          </a:p>
          <a:p>
            <a:r>
              <a:rPr lang="en-US" sz="2400" dirty="0">
                <a:solidFill>
                  <a:schemeClr val="tx2"/>
                </a:solidFill>
              </a:rPr>
              <a:t>To add to the existing body of knowledge</a:t>
            </a:r>
          </a:p>
          <a:p>
            <a:r>
              <a:rPr lang="en-US" sz="2400" dirty="0">
                <a:solidFill>
                  <a:schemeClr val="tx2"/>
                </a:solidFill>
              </a:rPr>
              <a:t>To identify opportunities for further research</a:t>
            </a:r>
          </a:p>
          <a:p>
            <a:pPr lvl="1"/>
            <a:endParaRPr lang="en-US" sz="3200" dirty="0">
              <a:solidFill>
                <a:schemeClr val="tx2"/>
              </a:solidFill>
            </a:endParaRPr>
          </a:p>
          <a:p>
            <a:pPr lvl="1"/>
            <a:endParaRPr lang="en-US" sz="3200" dirty="0">
              <a:solidFill>
                <a:schemeClr val="tx2"/>
              </a:solidFill>
            </a:endParaRPr>
          </a:p>
          <a:p>
            <a:pPr lvl="1"/>
            <a:endParaRPr lang="en-US" sz="3200" dirty="0">
              <a:solidFill>
                <a:schemeClr val="tx2"/>
              </a:solidFill>
            </a:endParaRPr>
          </a:p>
          <a:p>
            <a:pPr lvl="1"/>
            <a:endParaRPr lang="en-US" sz="3200" dirty="0">
              <a:solidFill>
                <a:schemeClr val="tx2"/>
              </a:solidFill>
            </a:endParaRPr>
          </a:p>
          <a:p>
            <a:pPr lvl="1"/>
            <a:endParaRPr lang="en-US" sz="3200" dirty="0">
              <a:solidFill>
                <a:schemeClr val="tx2"/>
              </a:solidFill>
            </a:endParaRPr>
          </a:p>
          <a:p>
            <a:pPr lvl="1"/>
            <a:endParaRPr lang="en-US" sz="3200" dirty="0">
              <a:solidFill>
                <a:schemeClr val="tx2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15656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A8314-67DD-09D6-7E62-7CAE25539B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of Discussion Chapter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AD0E7-DC69-0E5C-7FC7-92B80D3CC0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i="0" dirty="0">
                <a:solidFill>
                  <a:schemeClr val="tx2"/>
                </a:solidFill>
                <a:effectLst/>
              </a:rPr>
              <a:t>Interpretation of Findings:</a:t>
            </a:r>
            <a:endParaRPr lang="en-US" b="0" i="0" dirty="0">
              <a:solidFill>
                <a:schemeClr val="tx2"/>
              </a:solidFill>
              <a:effectLst/>
            </a:endParaRP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0" i="0" dirty="0">
                <a:solidFill>
                  <a:schemeClr val="tx2"/>
                </a:solidFill>
                <a:effectLst/>
              </a:rPr>
              <a:t>Interpret and </a:t>
            </a:r>
            <a:r>
              <a:rPr lang="en-US" sz="2800" b="0" i="0" dirty="0" err="1">
                <a:solidFill>
                  <a:schemeClr val="tx2"/>
                </a:solidFill>
                <a:effectLst/>
              </a:rPr>
              <a:t>analyse</a:t>
            </a:r>
            <a:r>
              <a:rPr lang="en-US" sz="2800" b="0" i="0" dirty="0">
                <a:solidFill>
                  <a:schemeClr val="tx2"/>
                </a:solidFill>
                <a:effectLst/>
              </a:rPr>
              <a:t> the meaning of your findings.</a:t>
            </a: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0" i="0" dirty="0">
                <a:solidFill>
                  <a:schemeClr val="tx2"/>
                </a:solidFill>
                <a:effectLst/>
              </a:rPr>
              <a:t>Discuss how your results contribute to the existing knowledge in your field.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i="0" dirty="0">
                <a:solidFill>
                  <a:schemeClr val="tx2"/>
                </a:solidFill>
                <a:effectLst/>
              </a:rPr>
              <a:t>Comparison with Literature:</a:t>
            </a:r>
            <a:endParaRPr lang="en-US" b="0" i="0" dirty="0">
              <a:solidFill>
                <a:schemeClr val="tx2"/>
              </a:solidFill>
              <a:effectLst/>
            </a:endParaRP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0" i="0" dirty="0">
                <a:solidFill>
                  <a:schemeClr val="tx2"/>
                </a:solidFill>
                <a:effectLst/>
              </a:rPr>
              <a:t>Explore similarities and differences between your findings and previous research.</a:t>
            </a: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0" i="0" dirty="0">
                <a:solidFill>
                  <a:schemeClr val="tx2"/>
                </a:solidFill>
                <a:effectLst/>
              </a:rPr>
              <a:t>Discuss any contradictions or confirmations of existing theories.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04680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61269B-02FF-5B30-FEF9-A2B118F65D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Cont</a:t>
            </a:r>
            <a:r>
              <a:rPr lang="en-GB" dirty="0"/>
              <a:t>: Overview of Discussion Chapter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F255A1-47D6-2104-04CF-6606CC04D2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i="0" dirty="0">
                <a:solidFill>
                  <a:schemeClr val="tx2"/>
                </a:solidFill>
                <a:effectLst/>
              </a:rPr>
              <a:t>Theoretical Implications:</a:t>
            </a:r>
            <a:endParaRPr lang="en-US" sz="2400" b="0" i="0" dirty="0">
              <a:solidFill>
                <a:schemeClr val="tx2"/>
              </a:solidFill>
              <a:effectLst/>
            </a:endParaRP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chemeClr val="tx2"/>
                </a:solidFill>
                <a:effectLst/>
              </a:rPr>
              <a:t>Discuss how your findings contribute to or challenge existing theoretical frameworks.</a:t>
            </a: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chemeClr val="tx2"/>
                </a:solidFill>
                <a:effectLst/>
              </a:rPr>
              <a:t>Propose any new theoretical perspectives that may emerge from your study.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i="0" dirty="0">
                <a:solidFill>
                  <a:schemeClr val="tx2"/>
                </a:solidFill>
                <a:effectLst/>
              </a:rPr>
              <a:t>Practical Implications:</a:t>
            </a:r>
            <a:endParaRPr lang="en-US" sz="2400" b="0" i="0" dirty="0">
              <a:solidFill>
                <a:schemeClr val="tx2"/>
              </a:solidFill>
              <a:effectLst/>
            </a:endParaRP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chemeClr val="tx2"/>
                </a:solidFill>
                <a:effectLst/>
              </a:rPr>
              <a:t>Discuss the practical implications of your findings.</a:t>
            </a: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chemeClr val="tx2"/>
                </a:solidFill>
                <a:effectLst/>
              </a:rPr>
              <a:t>Consider how your results can be applied in real-world situations.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72332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219021-4D5A-E5B7-6B7E-BF9A811128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Cont</a:t>
            </a:r>
            <a:r>
              <a:rPr lang="en-GB" dirty="0"/>
              <a:t>: Overview of Discussion Chapter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6E57DA-64D7-A3CF-FA7B-551BE2C721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i="0" dirty="0">
                <a:solidFill>
                  <a:schemeClr val="tx2"/>
                </a:solidFill>
                <a:effectLst/>
              </a:rPr>
              <a:t>Connections to Research Questions:</a:t>
            </a:r>
            <a:endParaRPr lang="en-US" sz="2400" b="0" i="0" dirty="0">
              <a:solidFill>
                <a:schemeClr val="tx2"/>
              </a:solidFill>
              <a:effectLst/>
            </a:endParaRP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chemeClr val="tx2"/>
                </a:solidFill>
                <a:effectLst/>
              </a:rPr>
              <a:t>Revisit your research questions and discuss how your findings address them.</a:t>
            </a: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 dirty="0" err="1">
                <a:solidFill>
                  <a:schemeClr val="tx2"/>
                </a:solidFill>
                <a:effectLst/>
              </a:rPr>
              <a:t>Analyse</a:t>
            </a:r>
            <a:r>
              <a:rPr lang="en-US" b="0" i="0" dirty="0">
                <a:solidFill>
                  <a:schemeClr val="tx2"/>
                </a:solidFill>
                <a:effectLst/>
              </a:rPr>
              <a:t> the degree to which your study answers the initial research questions.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i="0" dirty="0" err="1">
                <a:solidFill>
                  <a:schemeClr val="tx2"/>
                </a:solidFill>
                <a:effectLst/>
              </a:rPr>
              <a:t>Generalisation</a:t>
            </a:r>
            <a:r>
              <a:rPr lang="en-US" sz="2400" b="1" i="0" dirty="0">
                <a:solidFill>
                  <a:schemeClr val="tx2"/>
                </a:solidFill>
                <a:effectLst/>
              </a:rPr>
              <a:t> and Transferability:</a:t>
            </a:r>
            <a:endParaRPr lang="en-US" sz="2400" b="0" i="0" dirty="0">
              <a:solidFill>
                <a:schemeClr val="tx2"/>
              </a:solidFill>
              <a:effectLst/>
            </a:endParaRP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chemeClr val="tx2"/>
                </a:solidFill>
                <a:effectLst/>
              </a:rPr>
              <a:t>Discuss the extent to which your findings can be </a:t>
            </a:r>
            <a:r>
              <a:rPr lang="en-US" b="0" i="0" dirty="0" err="1">
                <a:solidFill>
                  <a:schemeClr val="tx2"/>
                </a:solidFill>
                <a:effectLst/>
              </a:rPr>
              <a:t>generalised</a:t>
            </a:r>
            <a:r>
              <a:rPr lang="en-US" b="0" i="0" dirty="0">
                <a:solidFill>
                  <a:schemeClr val="tx2"/>
                </a:solidFill>
                <a:effectLst/>
              </a:rPr>
              <a:t> to broader populations.</a:t>
            </a: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chemeClr val="tx2"/>
                </a:solidFill>
                <a:effectLst/>
              </a:rPr>
              <a:t>Address the transferability of your results to other settings or contexts</a:t>
            </a:r>
            <a:r>
              <a:rPr lang="en-US" sz="1600" b="0" i="0" dirty="0">
                <a:solidFill>
                  <a:schemeClr val="tx2"/>
                </a:solidFill>
                <a:effectLst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63838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F25474-D856-600D-C9AD-9B264EEC97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Conclusion/Recommendation Chapter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38AEB7-32FD-13F8-6452-FD8E56E28F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i="0" dirty="0">
                <a:solidFill>
                  <a:schemeClr val="tx2"/>
                </a:solidFill>
                <a:effectLst/>
              </a:rPr>
              <a:t>Conclusion of Discussion:</a:t>
            </a:r>
            <a:endParaRPr lang="en-US" b="0" i="0" dirty="0">
              <a:solidFill>
                <a:schemeClr val="tx2"/>
              </a:solidFill>
              <a:effectLst/>
            </a:endParaRP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0" i="0" dirty="0" err="1">
                <a:solidFill>
                  <a:schemeClr val="tx2"/>
                </a:solidFill>
                <a:effectLst/>
              </a:rPr>
              <a:t>Summarise</a:t>
            </a:r>
            <a:r>
              <a:rPr lang="en-US" sz="2800" b="0" i="0" dirty="0">
                <a:solidFill>
                  <a:schemeClr val="tx2"/>
                </a:solidFill>
                <a:effectLst/>
              </a:rPr>
              <a:t> the key points discussed in the chapter.</a:t>
            </a:r>
          </a:p>
          <a:p>
            <a:pPr marL="74295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0" i="0" dirty="0" err="1">
                <a:solidFill>
                  <a:schemeClr val="tx2"/>
                </a:solidFill>
                <a:effectLst/>
              </a:rPr>
              <a:t>Emphasise</a:t>
            </a:r>
            <a:r>
              <a:rPr lang="en-US" sz="2800" b="0" i="0" dirty="0">
                <a:solidFill>
                  <a:schemeClr val="tx2"/>
                </a:solidFill>
                <a:effectLst/>
              </a:rPr>
              <a:t> the contribution of your study to the broader field of research.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325048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6443" y="93307"/>
            <a:ext cx="10515600" cy="1573497"/>
          </a:xfrm>
        </p:spPr>
        <p:txBody>
          <a:bodyPr anchor="t">
            <a:normAutofit/>
          </a:bodyPr>
          <a:lstStyle/>
          <a:p>
            <a:pPr algn="ctr"/>
            <a:br>
              <a:rPr lang="en-GB" b="1" dirty="0">
                <a:latin typeface="+mn-lt"/>
              </a:rPr>
            </a:br>
            <a:r>
              <a:rPr lang="en-GB" sz="4400" b="1" dirty="0">
                <a:latin typeface="+mn-lt"/>
              </a:rPr>
              <a:t>6.CONCLUSION / RECOMMENDATION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95034" y="1722899"/>
            <a:ext cx="11707010" cy="47397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Conclusion Structure</a:t>
            </a:r>
          </a:p>
          <a:p>
            <a:pPr>
              <a:tabLst>
                <a:tab pos="361950" algn="l"/>
              </a:tabLst>
            </a:pPr>
            <a:r>
              <a:rPr lang="en-GB" b="1" dirty="0"/>
              <a:t>6.1 	Introduction </a:t>
            </a:r>
          </a:p>
          <a:p>
            <a:pPr>
              <a:tabLst>
                <a:tab pos="361950" algn="l"/>
              </a:tabLst>
            </a:pPr>
            <a:r>
              <a:rPr lang="en-GB" b="1" dirty="0"/>
              <a:t>6.2 	Research Objectives </a:t>
            </a:r>
          </a:p>
          <a:p>
            <a:pPr marL="742950" lvl="1" indent="-285750">
              <a:buFont typeface="Arial" panose="020B0604020202020204" pitchFamily="34" charset="0"/>
              <a:buChar char="•"/>
              <a:tabLst>
                <a:tab pos="361950" algn="l"/>
              </a:tabLst>
            </a:pPr>
            <a:r>
              <a:rPr lang="en-GB" dirty="0"/>
              <a:t>In this section you specify whether your objectives (you can list these) have been achieved (or research questions been answered).</a:t>
            </a:r>
          </a:p>
          <a:p>
            <a:pPr>
              <a:tabLst>
                <a:tab pos="361950" algn="l"/>
              </a:tabLst>
            </a:pPr>
            <a:r>
              <a:rPr lang="en-GB" b="1" dirty="0"/>
              <a:t>6.3 	Practitioners Contribution</a:t>
            </a:r>
          </a:p>
          <a:p>
            <a:pPr marL="742950" lvl="1" indent="-285750">
              <a:buFont typeface="Arial" panose="020B0604020202020204" pitchFamily="34" charset="0"/>
              <a:buChar char="•"/>
              <a:tabLst>
                <a:tab pos="361950" algn="l"/>
              </a:tabLst>
            </a:pPr>
            <a:r>
              <a:rPr lang="en-GB" dirty="0"/>
              <a:t>In this section you should explain how your research project can assist practitioners in your chosen field.</a:t>
            </a:r>
          </a:p>
          <a:p>
            <a:pPr>
              <a:tabLst>
                <a:tab pos="361950" algn="l"/>
              </a:tabLst>
            </a:pPr>
            <a:r>
              <a:rPr lang="en-GB" b="1" dirty="0"/>
              <a:t>6.4 	Theoretical Contribution</a:t>
            </a:r>
          </a:p>
          <a:p>
            <a:pPr marL="742950" lvl="1" indent="-285750">
              <a:buFont typeface="Arial" panose="020B0604020202020204" pitchFamily="34" charset="0"/>
              <a:buChar char="•"/>
              <a:tabLst>
                <a:tab pos="361950" algn="l"/>
              </a:tabLst>
            </a:pPr>
            <a:r>
              <a:rPr lang="en-GB" dirty="0"/>
              <a:t>In this section you should explain how your research project has contributed to relevant underlying theories e.g. reinforced existing research models etc.   </a:t>
            </a:r>
          </a:p>
          <a:p>
            <a:pPr>
              <a:tabLst>
                <a:tab pos="361950" algn="l"/>
              </a:tabLst>
            </a:pPr>
            <a:r>
              <a:rPr lang="en-GB" b="1" dirty="0"/>
              <a:t>6.5 Research Limitations</a:t>
            </a:r>
          </a:p>
          <a:p>
            <a:pPr marL="742950" lvl="1" indent="-285750">
              <a:buFont typeface="Arial" panose="020B0604020202020204" pitchFamily="34" charset="0"/>
              <a:buChar char="•"/>
              <a:tabLst>
                <a:tab pos="361950" algn="l"/>
              </a:tabLst>
            </a:pPr>
            <a:r>
              <a:rPr lang="en-GB" dirty="0"/>
              <a:t>State the limitation of your research e.g. sample size, data collection method etc.  </a:t>
            </a:r>
          </a:p>
          <a:p>
            <a:pPr>
              <a:tabLst>
                <a:tab pos="361950" algn="l"/>
              </a:tabLst>
            </a:pPr>
            <a:r>
              <a:rPr lang="en-GB" b="1" dirty="0"/>
              <a:t>6.6 Possible Areas for Future Research </a:t>
            </a:r>
          </a:p>
          <a:p>
            <a:pPr marL="742950" lvl="1" indent="-285750">
              <a:buFont typeface="Arial" panose="020B0604020202020204" pitchFamily="34" charset="0"/>
              <a:buChar char="•"/>
              <a:tabLst>
                <a:tab pos="361950" algn="l"/>
              </a:tabLst>
            </a:pPr>
            <a:r>
              <a:rPr lang="en-GB" dirty="0"/>
              <a:t>These can be linked to point 5.5. e.g. bigger sample, different respondents etc.  </a:t>
            </a:r>
          </a:p>
          <a:p>
            <a:pPr>
              <a:tabLst>
                <a:tab pos="361950" algn="l"/>
              </a:tabLst>
            </a:pPr>
            <a:r>
              <a:rPr lang="en-GB" b="1" dirty="0"/>
              <a:t>6.7 Recommendation  </a:t>
            </a:r>
          </a:p>
          <a:p>
            <a:pPr>
              <a:tabLst>
                <a:tab pos="361950" algn="l"/>
              </a:tabLst>
            </a:pPr>
            <a:endParaRPr lang="en-GB" sz="800" dirty="0"/>
          </a:p>
          <a:p>
            <a:pPr>
              <a:tabLst>
                <a:tab pos="361950" algn="l"/>
              </a:tabLst>
            </a:pP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134910" y="6462657"/>
            <a:ext cx="786713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400" dirty="0"/>
              <a:t>*</a:t>
            </a:r>
          </a:p>
        </p:txBody>
      </p:sp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9e6ca58d-4299-4a5d-aeda-519dbec3bcc0"/>
</p:tagLst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110</TotalTime>
  <Words>1264</Words>
  <Application>Microsoft Office PowerPoint</Application>
  <PresentationFormat>Widescreen</PresentationFormat>
  <Paragraphs>137</Paragraphs>
  <Slides>21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Calibri Light</vt:lpstr>
      <vt:lpstr>Office Theme</vt:lpstr>
      <vt:lpstr>PowerPoint Presentation</vt:lpstr>
      <vt:lpstr>Findings and Discussion Chapter</vt:lpstr>
      <vt:lpstr>PowerPoint Presentation</vt:lpstr>
      <vt:lpstr>PowerPoint Presentation</vt:lpstr>
      <vt:lpstr>CHAPTER 4: FINDINGS  GENERAL COMMENTS </vt:lpstr>
      <vt:lpstr>CHAPTER 4:  FINDINGS </vt:lpstr>
      <vt:lpstr>Findings Chapter</vt:lpstr>
      <vt:lpstr>Cont: Findings Chapter</vt:lpstr>
      <vt:lpstr>Cont: Findings Chapter</vt:lpstr>
      <vt:lpstr>PowerPoint Presentation</vt:lpstr>
      <vt:lpstr>Cont: Findings Chapter</vt:lpstr>
      <vt:lpstr>Cont: Findings Chapter</vt:lpstr>
      <vt:lpstr>Introduction to Discussion Chapter</vt:lpstr>
      <vt:lpstr>PowerPoint Presentation</vt:lpstr>
      <vt:lpstr>PowerPoint Presentation</vt:lpstr>
      <vt:lpstr>Purpose and Discussion</vt:lpstr>
      <vt:lpstr>Overview of Discussion Chapter</vt:lpstr>
      <vt:lpstr>Cont: Overview of Discussion Chapter</vt:lpstr>
      <vt:lpstr>Cont: Overview of Discussion Chapter</vt:lpstr>
      <vt:lpstr>Conclusion/Recommendation Chapter</vt:lpstr>
      <vt:lpstr> 6.CONCLUSION / RECOMMENDATION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Michael Parsons</dc:creator>
  <cp:lastModifiedBy>Maria Heffernan</cp:lastModifiedBy>
  <cp:revision>133</cp:revision>
  <cp:lastPrinted>2020-11-09T14:46:00Z</cp:lastPrinted>
  <dcterms:created xsi:type="dcterms:W3CDTF">2020-04-18T17:08:00Z</dcterms:created>
  <dcterms:modified xsi:type="dcterms:W3CDTF">2024-05-12T12:32:50Z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9172384CC359444E9BD3CD7B8AF9A9B9_13</vt:lpwstr>
  </property>
  <property fmtid="{D5CDD505-2E9C-101B-9397-08002B2CF9AE}" pid="3" name="KSOProductBuildVer">
    <vt:lpwstr>2057-12.2.0.13489</vt:lpwstr>
  </property>
  <property fmtid="{D5CDD505-2E9C-101B-9397-08002B2CF9AE}" pid="4" name="ClassificationContentMarkingHeaderLocations">
    <vt:lpwstr>Office Theme:9\1_Office Theme:9</vt:lpwstr>
  </property>
  <property fmtid="{D5CDD505-2E9C-101B-9397-08002B2CF9AE}" pid="5" name="ClassificationContentMarkingHeaderText">
    <vt:lpwstr>PUBLIC / CYHOEDDUS</vt:lpwstr>
  </property>
</Properties>
</file>