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4"/>
  </p:notesMasterIdLst>
  <p:handoutMasterIdLst>
    <p:handoutMasterId r:id="rId75"/>
  </p:handoutMasterIdLst>
  <p:sldIdLst>
    <p:sldId id="349" r:id="rId5"/>
    <p:sldId id="366" r:id="rId6"/>
    <p:sldId id="377" r:id="rId7"/>
    <p:sldId id="266" r:id="rId8"/>
    <p:sldId id="376" r:id="rId9"/>
    <p:sldId id="256" r:id="rId10"/>
    <p:sldId id="382" r:id="rId11"/>
    <p:sldId id="319" r:id="rId12"/>
    <p:sldId id="381" r:id="rId13"/>
    <p:sldId id="261" r:id="rId14"/>
    <p:sldId id="320" r:id="rId15"/>
    <p:sldId id="257" r:id="rId16"/>
    <p:sldId id="278" r:id="rId17"/>
    <p:sldId id="313" r:id="rId18"/>
    <p:sldId id="277" r:id="rId19"/>
    <p:sldId id="258" r:id="rId20"/>
    <p:sldId id="295" r:id="rId21"/>
    <p:sldId id="280" r:id="rId22"/>
    <p:sldId id="304" r:id="rId23"/>
    <p:sldId id="305" r:id="rId24"/>
    <p:sldId id="299" r:id="rId25"/>
    <p:sldId id="301" r:id="rId26"/>
    <p:sldId id="302" r:id="rId27"/>
    <p:sldId id="385" r:id="rId28"/>
    <p:sldId id="378" r:id="rId29"/>
    <p:sldId id="387" r:id="rId30"/>
    <p:sldId id="389" r:id="rId31"/>
    <p:sldId id="390" r:id="rId32"/>
    <p:sldId id="300" r:id="rId33"/>
    <p:sldId id="388" r:id="rId34"/>
    <p:sldId id="281" r:id="rId35"/>
    <p:sldId id="279" r:id="rId36"/>
    <p:sldId id="312" r:id="rId37"/>
    <p:sldId id="276" r:id="rId38"/>
    <p:sldId id="262" r:id="rId39"/>
    <p:sldId id="259" r:id="rId40"/>
    <p:sldId id="308" r:id="rId41"/>
    <p:sldId id="380" r:id="rId42"/>
    <p:sldId id="267" r:id="rId43"/>
    <p:sldId id="282" r:id="rId44"/>
    <p:sldId id="315" r:id="rId45"/>
    <p:sldId id="383" r:id="rId46"/>
    <p:sldId id="263" r:id="rId47"/>
    <p:sldId id="287" r:id="rId48"/>
    <p:sldId id="290" r:id="rId49"/>
    <p:sldId id="306" r:id="rId50"/>
    <p:sldId id="391" r:id="rId51"/>
    <p:sldId id="392" r:id="rId52"/>
    <p:sldId id="386" r:id="rId53"/>
    <p:sldId id="370" r:id="rId54"/>
    <p:sldId id="371" r:id="rId55"/>
    <p:sldId id="375" r:id="rId56"/>
    <p:sldId id="361" r:id="rId57"/>
    <p:sldId id="362" r:id="rId58"/>
    <p:sldId id="360" r:id="rId59"/>
    <p:sldId id="325" r:id="rId60"/>
    <p:sldId id="326" r:id="rId61"/>
    <p:sldId id="327" r:id="rId62"/>
    <p:sldId id="328" r:id="rId63"/>
    <p:sldId id="329" r:id="rId64"/>
    <p:sldId id="330" r:id="rId65"/>
    <p:sldId id="331" r:id="rId66"/>
    <p:sldId id="332" r:id="rId67"/>
    <p:sldId id="333" r:id="rId68"/>
    <p:sldId id="334" r:id="rId69"/>
    <p:sldId id="355" r:id="rId70"/>
    <p:sldId id="351" r:id="rId71"/>
    <p:sldId id="364" r:id="rId72"/>
    <p:sldId id="363" r:id="rId7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1576A-461F-5B44-910B-8DDF83AF0DD7}" v="12" dt="2019-07-26T11:27:11.523"/>
    <p1510:client id="{571DAC74-1CB5-1DD5-E628-35B7F3AB0524}" v="6" dt="2019-07-25T17:01:32.9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59836" autoAdjust="0"/>
  </p:normalViewPr>
  <p:slideViewPr>
    <p:cSldViewPr snapToGrid="0">
      <p:cViewPr varScale="1">
        <p:scale>
          <a:sx n="46" d="100"/>
          <a:sy n="46" d="100"/>
        </p:scale>
        <p:origin x="2256"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presProps" Target="presProps.xml"/><Relationship Id="rId84"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5"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Harris" userId="42da47de-d197-4faa-886b-f99aeca6566a" providerId="ADAL" clId="{3591576A-461F-5B44-910B-8DDF83AF0DD7}"/>
    <pc:docChg chg="undo custSel addSld delSld modSld modMainMaster">
      <pc:chgData name="Lowri Harris" userId="42da47de-d197-4faa-886b-f99aeca6566a" providerId="ADAL" clId="{3591576A-461F-5B44-910B-8DDF83AF0DD7}" dt="2019-07-26T11:27:11.523" v="48"/>
      <pc:docMkLst>
        <pc:docMk/>
      </pc:docMkLst>
      <pc:sldChg chg="add">
        <pc:chgData name="Lowri Harris" userId="42da47de-d197-4faa-886b-f99aeca6566a" providerId="ADAL" clId="{3591576A-461F-5B44-910B-8DDF83AF0DD7}" dt="2019-07-24T10:11:55.629" v="0"/>
        <pc:sldMkLst>
          <pc:docMk/>
          <pc:sldMk cId="2604720216" sldId="256"/>
        </pc:sldMkLst>
      </pc:sldChg>
      <pc:sldChg chg="add">
        <pc:chgData name="Lowri Harris" userId="42da47de-d197-4faa-886b-f99aeca6566a" providerId="ADAL" clId="{3591576A-461F-5B44-910B-8DDF83AF0DD7}" dt="2019-07-24T10:11:55.629" v="0"/>
        <pc:sldMkLst>
          <pc:docMk/>
          <pc:sldMk cId="383303332" sldId="257"/>
        </pc:sldMkLst>
      </pc:sldChg>
      <pc:sldChg chg="add">
        <pc:chgData name="Lowri Harris" userId="42da47de-d197-4faa-886b-f99aeca6566a" providerId="ADAL" clId="{3591576A-461F-5B44-910B-8DDF83AF0DD7}" dt="2019-07-24T10:11:55.629" v="0"/>
        <pc:sldMkLst>
          <pc:docMk/>
          <pc:sldMk cId="2291615285" sldId="258"/>
        </pc:sldMkLst>
      </pc:sldChg>
      <pc:sldChg chg="add">
        <pc:chgData name="Lowri Harris" userId="42da47de-d197-4faa-886b-f99aeca6566a" providerId="ADAL" clId="{3591576A-461F-5B44-910B-8DDF83AF0DD7}" dt="2019-07-24T10:11:55.629" v="0"/>
        <pc:sldMkLst>
          <pc:docMk/>
          <pc:sldMk cId="3437394188" sldId="259"/>
        </pc:sldMkLst>
      </pc:sldChg>
      <pc:sldChg chg="add">
        <pc:chgData name="Lowri Harris" userId="42da47de-d197-4faa-886b-f99aeca6566a" providerId="ADAL" clId="{3591576A-461F-5B44-910B-8DDF83AF0DD7}" dt="2019-07-24T10:11:55.629" v="0"/>
        <pc:sldMkLst>
          <pc:docMk/>
          <pc:sldMk cId="2564266909" sldId="261"/>
        </pc:sldMkLst>
      </pc:sldChg>
      <pc:sldChg chg="add">
        <pc:chgData name="Lowri Harris" userId="42da47de-d197-4faa-886b-f99aeca6566a" providerId="ADAL" clId="{3591576A-461F-5B44-910B-8DDF83AF0DD7}" dt="2019-07-24T10:11:55.629" v="0"/>
        <pc:sldMkLst>
          <pc:docMk/>
          <pc:sldMk cId="1718216173" sldId="262"/>
        </pc:sldMkLst>
      </pc:sldChg>
      <pc:sldChg chg="add">
        <pc:chgData name="Lowri Harris" userId="42da47de-d197-4faa-886b-f99aeca6566a" providerId="ADAL" clId="{3591576A-461F-5B44-910B-8DDF83AF0DD7}" dt="2019-07-24T10:11:55.629" v="0"/>
        <pc:sldMkLst>
          <pc:docMk/>
          <pc:sldMk cId="188114747" sldId="263"/>
        </pc:sldMkLst>
      </pc:sldChg>
      <pc:sldChg chg="add">
        <pc:chgData name="Lowri Harris" userId="42da47de-d197-4faa-886b-f99aeca6566a" providerId="ADAL" clId="{3591576A-461F-5B44-910B-8DDF83AF0DD7}" dt="2019-07-24T10:11:55.629" v="0"/>
        <pc:sldMkLst>
          <pc:docMk/>
          <pc:sldMk cId="623525300" sldId="267"/>
        </pc:sldMkLst>
      </pc:sldChg>
      <pc:sldChg chg="add">
        <pc:chgData name="Lowri Harris" userId="42da47de-d197-4faa-886b-f99aeca6566a" providerId="ADAL" clId="{3591576A-461F-5B44-910B-8DDF83AF0DD7}" dt="2019-07-24T10:11:55.629" v="0"/>
        <pc:sldMkLst>
          <pc:docMk/>
          <pc:sldMk cId="3311757137" sldId="276"/>
        </pc:sldMkLst>
      </pc:sldChg>
      <pc:sldChg chg="add">
        <pc:chgData name="Lowri Harris" userId="42da47de-d197-4faa-886b-f99aeca6566a" providerId="ADAL" clId="{3591576A-461F-5B44-910B-8DDF83AF0DD7}" dt="2019-07-24T10:11:55.629" v="0"/>
        <pc:sldMkLst>
          <pc:docMk/>
          <pc:sldMk cId="615553938" sldId="277"/>
        </pc:sldMkLst>
      </pc:sldChg>
      <pc:sldChg chg="add">
        <pc:chgData name="Lowri Harris" userId="42da47de-d197-4faa-886b-f99aeca6566a" providerId="ADAL" clId="{3591576A-461F-5B44-910B-8DDF83AF0DD7}" dt="2019-07-24T10:11:55.629" v="0"/>
        <pc:sldMkLst>
          <pc:docMk/>
          <pc:sldMk cId="440250282" sldId="278"/>
        </pc:sldMkLst>
      </pc:sldChg>
      <pc:sldChg chg="add">
        <pc:chgData name="Lowri Harris" userId="42da47de-d197-4faa-886b-f99aeca6566a" providerId="ADAL" clId="{3591576A-461F-5B44-910B-8DDF83AF0DD7}" dt="2019-07-24T10:11:55.629" v="0"/>
        <pc:sldMkLst>
          <pc:docMk/>
          <pc:sldMk cId="3302701458" sldId="279"/>
        </pc:sldMkLst>
      </pc:sldChg>
      <pc:sldChg chg="add">
        <pc:chgData name="Lowri Harris" userId="42da47de-d197-4faa-886b-f99aeca6566a" providerId="ADAL" clId="{3591576A-461F-5B44-910B-8DDF83AF0DD7}" dt="2019-07-24T10:11:55.629" v="0"/>
        <pc:sldMkLst>
          <pc:docMk/>
          <pc:sldMk cId="4062410344" sldId="280"/>
        </pc:sldMkLst>
      </pc:sldChg>
      <pc:sldChg chg="add">
        <pc:chgData name="Lowri Harris" userId="42da47de-d197-4faa-886b-f99aeca6566a" providerId="ADAL" clId="{3591576A-461F-5B44-910B-8DDF83AF0DD7}" dt="2019-07-24T10:11:55.629" v="0"/>
        <pc:sldMkLst>
          <pc:docMk/>
          <pc:sldMk cId="820434978" sldId="281"/>
        </pc:sldMkLst>
      </pc:sldChg>
      <pc:sldChg chg="add">
        <pc:chgData name="Lowri Harris" userId="42da47de-d197-4faa-886b-f99aeca6566a" providerId="ADAL" clId="{3591576A-461F-5B44-910B-8DDF83AF0DD7}" dt="2019-07-24T10:11:55.629" v="0"/>
        <pc:sldMkLst>
          <pc:docMk/>
          <pc:sldMk cId="3305039840" sldId="282"/>
        </pc:sldMkLst>
      </pc:sldChg>
      <pc:sldChg chg="add">
        <pc:chgData name="Lowri Harris" userId="42da47de-d197-4faa-886b-f99aeca6566a" providerId="ADAL" clId="{3591576A-461F-5B44-910B-8DDF83AF0DD7}" dt="2019-07-24T10:11:55.629" v="0"/>
        <pc:sldMkLst>
          <pc:docMk/>
          <pc:sldMk cId="723584325" sldId="287"/>
        </pc:sldMkLst>
      </pc:sldChg>
      <pc:sldChg chg="add">
        <pc:chgData name="Lowri Harris" userId="42da47de-d197-4faa-886b-f99aeca6566a" providerId="ADAL" clId="{3591576A-461F-5B44-910B-8DDF83AF0DD7}" dt="2019-07-24T10:11:55.629" v="0"/>
        <pc:sldMkLst>
          <pc:docMk/>
          <pc:sldMk cId="2452567795" sldId="290"/>
        </pc:sldMkLst>
      </pc:sldChg>
      <pc:sldChg chg="add">
        <pc:chgData name="Lowri Harris" userId="42da47de-d197-4faa-886b-f99aeca6566a" providerId="ADAL" clId="{3591576A-461F-5B44-910B-8DDF83AF0DD7}" dt="2019-07-24T10:11:55.629" v="0"/>
        <pc:sldMkLst>
          <pc:docMk/>
          <pc:sldMk cId="3075177310" sldId="295"/>
        </pc:sldMkLst>
      </pc:sldChg>
      <pc:sldChg chg="add">
        <pc:chgData name="Lowri Harris" userId="42da47de-d197-4faa-886b-f99aeca6566a" providerId="ADAL" clId="{3591576A-461F-5B44-910B-8DDF83AF0DD7}" dt="2019-07-24T10:11:55.629" v="0"/>
        <pc:sldMkLst>
          <pc:docMk/>
          <pc:sldMk cId="1855021192" sldId="299"/>
        </pc:sldMkLst>
      </pc:sldChg>
      <pc:sldChg chg="add">
        <pc:chgData name="Lowri Harris" userId="42da47de-d197-4faa-886b-f99aeca6566a" providerId="ADAL" clId="{3591576A-461F-5B44-910B-8DDF83AF0DD7}" dt="2019-07-24T10:11:55.629" v="0"/>
        <pc:sldMkLst>
          <pc:docMk/>
          <pc:sldMk cId="729306682" sldId="300"/>
        </pc:sldMkLst>
      </pc:sldChg>
      <pc:sldChg chg="add">
        <pc:chgData name="Lowri Harris" userId="42da47de-d197-4faa-886b-f99aeca6566a" providerId="ADAL" clId="{3591576A-461F-5B44-910B-8DDF83AF0DD7}" dt="2019-07-24T10:11:55.629" v="0"/>
        <pc:sldMkLst>
          <pc:docMk/>
          <pc:sldMk cId="3577515457" sldId="301"/>
        </pc:sldMkLst>
      </pc:sldChg>
      <pc:sldChg chg="add">
        <pc:chgData name="Lowri Harris" userId="42da47de-d197-4faa-886b-f99aeca6566a" providerId="ADAL" clId="{3591576A-461F-5B44-910B-8DDF83AF0DD7}" dt="2019-07-24T10:11:55.629" v="0"/>
        <pc:sldMkLst>
          <pc:docMk/>
          <pc:sldMk cId="3785632737" sldId="302"/>
        </pc:sldMkLst>
      </pc:sldChg>
      <pc:sldChg chg="add">
        <pc:chgData name="Lowri Harris" userId="42da47de-d197-4faa-886b-f99aeca6566a" providerId="ADAL" clId="{3591576A-461F-5B44-910B-8DDF83AF0DD7}" dt="2019-07-24T10:11:55.629" v="0"/>
        <pc:sldMkLst>
          <pc:docMk/>
          <pc:sldMk cId="398581970" sldId="304"/>
        </pc:sldMkLst>
      </pc:sldChg>
      <pc:sldChg chg="add">
        <pc:chgData name="Lowri Harris" userId="42da47de-d197-4faa-886b-f99aeca6566a" providerId="ADAL" clId="{3591576A-461F-5B44-910B-8DDF83AF0DD7}" dt="2019-07-24T10:11:55.629" v="0"/>
        <pc:sldMkLst>
          <pc:docMk/>
          <pc:sldMk cId="88656409" sldId="305"/>
        </pc:sldMkLst>
      </pc:sldChg>
      <pc:sldChg chg="add">
        <pc:chgData name="Lowri Harris" userId="42da47de-d197-4faa-886b-f99aeca6566a" providerId="ADAL" clId="{3591576A-461F-5B44-910B-8DDF83AF0DD7}" dt="2019-07-24T10:11:55.629" v="0"/>
        <pc:sldMkLst>
          <pc:docMk/>
          <pc:sldMk cId="3083538830" sldId="306"/>
        </pc:sldMkLst>
      </pc:sldChg>
      <pc:sldChg chg="add">
        <pc:chgData name="Lowri Harris" userId="42da47de-d197-4faa-886b-f99aeca6566a" providerId="ADAL" clId="{3591576A-461F-5B44-910B-8DDF83AF0DD7}" dt="2019-07-24T10:11:55.629" v="0"/>
        <pc:sldMkLst>
          <pc:docMk/>
          <pc:sldMk cId="2020562789" sldId="308"/>
        </pc:sldMkLst>
      </pc:sldChg>
      <pc:sldChg chg="add">
        <pc:chgData name="Lowri Harris" userId="42da47de-d197-4faa-886b-f99aeca6566a" providerId="ADAL" clId="{3591576A-461F-5B44-910B-8DDF83AF0DD7}" dt="2019-07-24T10:11:55.629" v="0"/>
        <pc:sldMkLst>
          <pc:docMk/>
          <pc:sldMk cId="488136941" sldId="312"/>
        </pc:sldMkLst>
      </pc:sldChg>
      <pc:sldChg chg="add">
        <pc:chgData name="Lowri Harris" userId="42da47de-d197-4faa-886b-f99aeca6566a" providerId="ADAL" clId="{3591576A-461F-5B44-910B-8DDF83AF0DD7}" dt="2019-07-24T10:11:55.629" v="0"/>
        <pc:sldMkLst>
          <pc:docMk/>
          <pc:sldMk cId="1678623565" sldId="313"/>
        </pc:sldMkLst>
      </pc:sldChg>
      <pc:sldChg chg="add">
        <pc:chgData name="Lowri Harris" userId="42da47de-d197-4faa-886b-f99aeca6566a" providerId="ADAL" clId="{3591576A-461F-5B44-910B-8DDF83AF0DD7}" dt="2019-07-24T10:11:55.629" v="0"/>
        <pc:sldMkLst>
          <pc:docMk/>
          <pc:sldMk cId="499706123" sldId="315"/>
        </pc:sldMkLst>
      </pc:sldChg>
      <pc:sldChg chg="add">
        <pc:chgData name="Lowri Harris" userId="42da47de-d197-4faa-886b-f99aeca6566a" providerId="ADAL" clId="{3591576A-461F-5B44-910B-8DDF83AF0DD7}" dt="2019-07-24T10:11:55.629" v="0"/>
        <pc:sldMkLst>
          <pc:docMk/>
          <pc:sldMk cId="3925822024" sldId="319"/>
        </pc:sldMkLst>
      </pc:sldChg>
      <pc:sldChg chg="add">
        <pc:chgData name="Lowri Harris" userId="42da47de-d197-4faa-886b-f99aeca6566a" providerId="ADAL" clId="{3591576A-461F-5B44-910B-8DDF83AF0DD7}" dt="2019-07-24T10:11:55.629" v="0"/>
        <pc:sldMkLst>
          <pc:docMk/>
          <pc:sldMk cId="1715961698" sldId="320"/>
        </pc:sldMkLst>
      </pc:sldChg>
      <pc:sldChg chg="modSp">
        <pc:chgData name="Lowri Harris" userId="42da47de-d197-4faa-886b-f99aeca6566a" providerId="ADAL" clId="{3591576A-461F-5B44-910B-8DDF83AF0DD7}" dt="2019-07-24T10:22:27.898" v="33" actId="20577"/>
        <pc:sldMkLst>
          <pc:docMk/>
          <pc:sldMk cId="3459772686" sldId="351"/>
        </pc:sldMkLst>
        <pc:spChg chg="mod">
          <ac:chgData name="Lowri Harris" userId="42da47de-d197-4faa-886b-f99aeca6566a" providerId="ADAL" clId="{3591576A-461F-5B44-910B-8DDF83AF0DD7}" dt="2019-07-24T10:22:27.898" v="33" actId="20577"/>
          <ac:spMkLst>
            <pc:docMk/>
            <pc:sldMk cId="3459772686" sldId="351"/>
            <ac:spMk id="3" creationId="{00000000-0000-0000-0000-000000000000}"/>
          </ac:spMkLst>
        </pc:spChg>
      </pc:sldChg>
      <pc:sldChg chg="modSp">
        <pc:chgData name="Lowri Harris" userId="42da47de-d197-4faa-886b-f99aeca6566a" providerId="ADAL" clId="{3591576A-461F-5B44-910B-8DDF83AF0DD7}" dt="2019-07-24T10:22:38.445" v="34" actId="20577"/>
        <pc:sldMkLst>
          <pc:docMk/>
          <pc:sldMk cId="3214945464" sldId="364"/>
        </pc:sldMkLst>
        <pc:spChg chg="mod">
          <ac:chgData name="Lowri Harris" userId="42da47de-d197-4faa-886b-f99aeca6566a" providerId="ADAL" clId="{3591576A-461F-5B44-910B-8DDF83AF0DD7}" dt="2019-07-24T10:22:38.445" v="34" actId="20577"/>
          <ac:spMkLst>
            <pc:docMk/>
            <pc:sldMk cId="3214945464" sldId="364"/>
            <ac:spMk id="3" creationId="{DD36871D-417E-6D4A-93A9-BF396DACBDD1}"/>
          </ac:spMkLst>
        </pc:spChg>
      </pc:sldChg>
      <pc:sldChg chg="add">
        <pc:chgData name="Lowri Harris" userId="42da47de-d197-4faa-886b-f99aeca6566a" providerId="ADAL" clId="{3591576A-461F-5B44-910B-8DDF83AF0DD7}" dt="2019-07-24T10:11:55.629" v="0"/>
        <pc:sldMkLst>
          <pc:docMk/>
          <pc:sldMk cId="3755196528" sldId="378"/>
        </pc:sldMkLst>
      </pc:sldChg>
      <pc:sldChg chg="add">
        <pc:chgData name="Lowri Harris" userId="42da47de-d197-4faa-886b-f99aeca6566a" providerId="ADAL" clId="{3591576A-461F-5B44-910B-8DDF83AF0DD7}" dt="2019-07-24T10:11:55.629" v="0"/>
        <pc:sldMkLst>
          <pc:docMk/>
          <pc:sldMk cId="4281315058" sldId="380"/>
        </pc:sldMkLst>
      </pc:sldChg>
      <pc:sldMasterChg chg="modSldLayout">
        <pc:chgData name="Lowri Harris" userId="42da47de-d197-4faa-886b-f99aeca6566a" providerId="ADAL" clId="{3591576A-461F-5B44-910B-8DDF83AF0DD7}" dt="2019-07-26T11:27:11.523" v="48"/>
        <pc:sldMasterMkLst>
          <pc:docMk/>
          <pc:sldMasterMk cId="0" sldId="2147483648"/>
        </pc:sldMasterMkLst>
        <pc:sldLayoutChg chg="addSp">
          <pc:chgData name="Lowri Harris" userId="42da47de-d197-4faa-886b-f99aeca6566a" providerId="ADAL" clId="{3591576A-461F-5B44-910B-8DDF83AF0DD7}" dt="2019-07-26T11:27:07.021" v="47"/>
          <pc:sldLayoutMkLst>
            <pc:docMk/>
            <pc:sldMasterMk cId="0" sldId="2147483648"/>
            <pc:sldLayoutMk cId="0" sldId="2147483656"/>
          </pc:sldLayoutMkLst>
          <pc:spChg chg="add">
            <ac:chgData name="Lowri Harris" userId="42da47de-d197-4faa-886b-f99aeca6566a" providerId="ADAL" clId="{3591576A-461F-5B44-910B-8DDF83AF0DD7}" dt="2019-07-26T11:27:07.021" v="47"/>
            <ac:spMkLst>
              <pc:docMk/>
              <pc:sldMasterMk cId="0" sldId="2147483648"/>
              <pc:sldLayoutMk cId="0" sldId="2147483656"/>
              <ac:spMk id="5" creationId="{B67B34B8-E3A8-8749-93BA-DB6F203FAF4F}"/>
            </ac:spMkLst>
          </pc:spChg>
        </pc:sldLayoutChg>
        <pc:sldLayoutChg chg="addSp">
          <pc:chgData name="Lowri Harris" userId="42da47de-d197-4faa-886b-f99aeca6566a" providerId="ADAL" clId="{3591576A-461F-5B44-910B-8DDF83AF0DD7}" dt="2019-07-26T11:27:05.832" v="46"/>
          <pc:sldLayoutMkLst>
            <pc:docMk/>
            <pc:sldMasterMk cId="0" sldId="2147483648"/>
            <pc:sldLayoutMk cId="0" sldId="2147483657"/>
          </pc:sldLayoutMkLst>
          <pc:spChg chg="add">
            <ac:chgData name="Lowri Harris" userId="42da47de-d197-4faa-886b-f99aeca6566a" providerId="ADAL" clId="{3591576A-461F-5B44-910B-8DDF83AF0DD7}" dt="2019-07-26T11:27:05.832" v="46"/>
            <ac:spMkLst>
              <pc:docMk/>
              <pc:sldMasterMk cId="0" sldId="2147483648"/>
              <pc:sldLayoutMk cId="0" sldId="2147483657"/>
              <ac:spMk id="9" creationId="{945917A1-35E0-DC49-BAD0-D07FCB14BEC2}"/>
            </ac:spMkLst>
          </pc:spChg>
        </pc:sldLayoutChg>
        <pc:sldLayoutChg chg="addSp delSp modSp">
          <pc:chgData name="Lowri Harris" userId="42da47de-d197-4faa-886b-f99aeca6566a" providerId="ADAL" clId="{3591576A-461F-5B44-910B-8DDF83AF0DD7}" dt="2019-07-26T11:27:04.866" v="45"/>
          <pc:sldLayoutMkLst>
            <pc:docMk/>
            <pc:sldMasterMk cId="0" sldId="2147483648"/>
            <pc:sldLayoutMk cId="0" sldId="2147483658"/>
          </pc:sldLayoutMkLst>
          <pc:spChg chg="add del mod">
            <ac:chgData name="Lowri Harris" userId="42da47de-d197-4faa-886b-f99aeca6566a" providerId="ADAL" clId="{3591576A-461F-5B44-910B-8DDF83AF0DD7}" dt="2019-07-26T11:18:36.858" v="37"/>
            <ac:spMkLst>
              <pc:docMk/>
              <pc:sldMasterMk cId="0" sldId="2147483648"/>
              <pc:sldLayoutMk cId="0" sldId="2147483658"/>
              <ac:spMk id="7" creationId="{F7D7E6DB-346E-3D44-853C-A05D1BF32C32}"/>
            </ac:spMkLst>
          </pc:spChg>
          <pc:spChg chg="add">
            <ac:chgData name="Lowri Harris" userId="42da47de-d197-4faa-886b-f99aeca6566a" providerId="ADAL" clId="{3591576A-461F-5B44-910B-8DDF83AF0DD7}" dt="2019-07-26T11:27:04.866" v="45"/>
            <ac:spMkLst>
              <pc:docMk/>
              <pc:sldMasterMk cId="0" sldId="2147483648"/>
              <pc:sldLayoutMk cId="0" sldId="2147483658"/>
              <ac:spMk id="8" creationId="{B86A93E2-A5C5-8549-BDE8-87CC0E001BE8}"/>
            </ac:spMkLst>
          </pc:spChg>
        </pc:sldLayoutChg>
        <pc:sldLayoutChg chg="addSp delSp modSp">
          <pc:chgData name="Lowri Harris" userId="42da47de-d197-4faa-886b-f99aeca6566a" providerId="ADAL" clId="{3591576A-461F-5B44-910B-8DDF83AF0DD7}" dt="2019-07-26T11:18:45.174" v="40"/>
          <pc:sldLayoutMkLst>
            <pc:docMk/>
            <pc:sldMasterMk cId="0" sldId="2147483648"/>
            <pc:sldLayoutMk cId="0" sldId="2147483659"/>
          </pc:sldLayoutMkLst>
          <pc:spChg chg="add del mod">
            <ac:chgData name="Lowri Harris" userId="42da47de-d197-4faa-886b-f99aeca6566a" providerId="ADAL" clId="{3591576A-461F-5B44-910B-8DDF83AF0DD7}" dt="2019-07-26T11:18:45.174" v="40"/>
            <ac:spMkLst>
              <pc:docMk/>
              <pc:sldMasterMk cId="0" sldId="2147483648"/>
              <pc:sldLayoutMk cId="0" sldId="2147483659"/>
              <ac:spMk id="6" creationId="{A79044E3-9F03-284B-A464-ECD93D84307D}"/>
            </ac:spMkLst>
          </pc:spChg>
        </pc:sldLayoutChg>
        <pc:sldLayoutChg chg="addSp modSp">
          <pc:chgData name="Lowri Harris" userId="42da47de-d197-4faa-886b-f99aeca6566a" providerId="ADAL" clId="{3591576A-461F-5B44-910B-8DDF83AF0DD7}" dt="2019-07-26T11:26:58.788" v="44" actId="208"/>
          <pc:sldLayoutMkLst>
            <pc:docMk/>
            <pc:sldMasterMk cId="0" sldId="2147483648"/>
            <pc:sldLayoutMk cId="0" sldId="2147483661"/>
          </pc:sldLayoutMkLst>
          <pc:spChg chg="add mod">
            <ac:chgData name="Lowri Harris" userId="42da47de-d197-4faa-886b-f99aeca6566a" providerId="ADAL" clId="{3591576A-461F-5B44-910B-8DDF83AF0DD7}" dt="2019-07-26T11:26:58.788" v="44" actId="208"/>
            <ac:spMkLst>
              <pc:docMk/>
              <pc:sldMasterMk cId="0" sldId="2147483648"/>
              <pc:sldLayoutMk cId="0" sldId="2147483661"/>
              <ac:spMk id="7" creationId="{E58D1D45-4A11-BF4F-ABAA-D4D3640BA5A6}"/>
            </ac:spMkLst>
          </pc:spChg>
        </pc:sldLayoutChg>
        <pc:sldLayoutChg chg="addSp">
          <pc:chgData name="Lowri Harris" userId="42da47de-d197-4faa-886b-f99aeca6566a" providerId="ADAL" clId="{3591576A-461F-5B44-910B-8DDF83AF0DD7}" dt="2019-07-26T11:27:11.523" v="48"/>
          <pc:sldLayoutMkLst>
            <pc:docMk/>
            <pc:sldMasterMk cId="0" sldId="2147483648"/>
            <pc:sldLayoutMk cId="0" sldId="2147483662"/>
          </pc:sldLayoutMkLst>
          <pc:spChg chg="add">
            <ac:chgData name="Lowri Harris" userId="42da47de-d197-4faa-886b-f99aeca6566a" providerId="ADAL" clId="{3591576A-461F-5B44-910B-8DDF83AF0DD7}" dt="2019-07-26T11:27:11.523" v="48"/>
            <ac:spMkLst>
              <pc:docMk/>
              <pc:sldMasterMk cId="0" sldId="2147483648"/>
              <pc:sldLayoutMk cId="0" sldId="2147483662"/>
              <ac:spMk id="2" creationId="{0B9CD4C1-35AE-214F-8A67-79388BC7AF45}"/>
            </ac:spMkLst>
          </pc:spChg>
        </pc:sldLayoutChg>
      </pc:sldMasterChg>
    </pc:docChg>
  </pc:docChgLst>
  <pc:docChgLst>
    <pc:chgData name="Lowri Harris" userId="S::l.m.harris@uwtsd.ac.uk::42da47de-d197-4faa-886b-f99aeca6566a" providerId="AD" clId="Web-{B3727E23-F023-AFA9-30E0-13164C82CFF4}"/>
    <pc:docChg chg="delSld modSld sldOrd">
      <pc:chgData name="Lowri Harris" userId="S::l.m.harris@uwtsd.ac.uk::42da47de-d197-4faa-886b-f99aeca6566a" providerId="AD" clId="Web-{B3727E23-F023-AFA9-30E0-13164C82CFF4}" dt="2019-07-17T10:13:35.044" v="124"/>
      <pc:docMkLst>
        <pc:docMk/>
      </pc:docMkLst>
      <pc:sldChg chg="modSp">
        <pc:chgData name="Lowri Harris" userId="S::l.m.harris@uwtsd.ac.uk::42da47de-d197-4faa-886b-f99aeca6566a" providerId="AD" clId="Web-{B3727E23-F023-AFA9-30E0-13164C82CFF4}" dt="2019-07-17T10:04:52.320" v="116" actId="20577"/>
        <pc:sldMkLst>
          <pc:docMk/>
          <pc:sldMk cId="601027863" sldId="265"/>
        </pc:sldMkLst>
        <pc:spChg chg="mod">
          <ac:chgData name="Lowri Harris" userId="S::l.m.harris@uwtsd.ac.uk::42da47de-d197-4faa-886b-f99aeca6566a" providerId="AD" clId="Web-{B3727E23-F023-AFA9-30E0-13164C82CFF4}" dt="2019-07-17T10:04:52.320" v="116" actId="20577"/>
          <ac:spMkLst>
            <pc:docMk/>
            <pc:sldMk cId="601027863" sldId="265"/>
            <ac:spMk id="3" creationId="{FE0EF390-66F2-4A62-A8D9-2F8BFD308131}"/>
          </ac:spMkLst>
        </pc:spChg>
      </pc:sldChg>
      <pc:sldChg chg="modSp">
        <pc:chgData name="Lowri Harris" userId="S::l.m.harris@uwtsd.ac.uk::42da47de-d197-4faa-886b-f99aeca6566a" providerId="AD" clId="Web-{B3727E23-F023-AFA9-30E0-13164C82CFF4}" dt="2019-07-17T10:03:07.022" v="11" actId="20577"/>
        <pc:sldMkLst>
          <pc:docMk/>
          <pc:sldMk cId="2337297635" sldId="324"/>
        </pc:sldMkLst>
        <pc:spChg chg="mod">
          <ac:chgData name="Lowri Harris" userId="S::l.m.harris@uwtsd.ac.uk::42da47de-d197-4faa-886b-f99aeca6566a" providerId="AD" clId="Web-{B3727E23-F023-AFA9-30E0-13164C82CFF4}" dt="2019-07-17T10:03:07.022" v="11" actId="20577"/>
          <ac:spMkLst>
            <pc:docMk/>
            <pc:sldMk cId="2337297635" sldId="324"/>
            <ac:spMk id="3" creationId="{00000000-0000-0000-0000-000000000000}"/>
          </ac:spMkLst>
        </pc:spChg>
      </pc:sldChg>
      <pc:sldChg chg="modSp">
        <pc:chgData name="Lowri Harris" userId="S::l.m.harris@uwtsd.ac.uk::42da47de-d197-4faa-886b-f99aeca6566a" providerId="AD" clId="Web-{B3727E23-F023-AFA9-30E0-13164C82CFF4}" dt="2019-07-17T10:02:38.412" v="3" actId="20577"/>
        <pc:sldMkLst>
          <pc:docMk/>
          <pc:sldMk cId="3516564620" sldId="340"/>
        </pc:sldMkLst>
        <pc:spChg chg="mod">
          <ac:chgData name="Lowri Harris" userId="S::l.m.harris@uwtsd.ac.uk::42da47de-d197-4faa-886b-f99aeca6566a" providerId="AD" clId="Web-{B3727E23-F023-AFA9-30E0-13164C82CFF4}" dt="2019-07-17T10:02:38.412" v="3" actId="20577"/>
          <ac:spMkLst>
            <pc:docMk/>
            <pc:sldMk cId="3516564620" sldId="340"/>
            <ac:spMk id="2" creationId="{00000000-0000-0000-0000-000000000000}"/>
          </ac:spMkLst>
        </pc:spChg>
      </pc:sldChg>
      <pc:sldChg chg="modSp">
        <pc:chgData name="Lowri Harris" userId="S::l.m.harris@uwtsd.ac.uk::42da47de-d197-4faa-886b-f99aeca6566a" providerId="AD" clId="Web-{B3727E23-F023-AFA9-30E0-13164C82CFF4}" dt="2019-07-17T10:04:38.929" v="110" actId="20577"/>
        <pc:sldMkLst>
          <pc:docMk/>
          <pc:sldMk cId="565899812" sldId="349"/>
        </pc:sldMkLst>
        <pc:spChg chg="mod">
          <ac:chgData name="Lowri Harris" userId="S::l.m.harris@uwtsd.ac.uk::42da47de-d197-4faa-886b-f99aeca6566a" providerId="AD" clId="Web-{B3727E23-F023-AFA9-30E0-13164C82CFF4}" dt="2019-07-17T10:04:38.929" v="110" actId="20577"/>
          <ac:spMkLst>
            <pc:docMk/>
            <pc:sldMk cId="565899812" sldId="349"/>
            <ac:spMk id="5" creationId="{00000000-0000-0000-0000-000000000000}"/>
          </ac:spMkLst>
        </pc:spChg>
      </pc:sldChg>
      <pc:sldChg chg="modSp">
        <pc:chgData name="Lowri Harris" userId="S::l.m.harris@uwtsd.ac.uk::42da47de-d197-4faa-886b-f99aeca6566a" providerId="AD" clId="Web-{B3727E23-F023-AFA9-30E0-13164C82CFF4}" dt="2019-07-17T10:04:22.976" v="106" actId="20577"/>
        <pc:sldMkLst>
          <pc:docMk/>
          <pc:sldMk cId="3138605800" sldId="355"/>
        </pc:sldMkLst>
        <pc:spChg chg="mod">
          <ac:chgData name="Lowri Harris" userId="S::l.m.harris@uwtsd.ac.uk::42da47de-d197-4faa-886b-f99aeca6566a" providerId="AD" clId="Web-{B3727E23-F023-AFA9-30E0-13164C82CFF4}" dt="2019-07-17T10:04:22.976" v="106" actId="20577"/>
          <ac:spMkLst>
            <pc:docMk/>
            <pc:sldMk cId="3138605800" sldId="355"/>
            <ac:spMk id="5" creationId="{00000000-0000-0000-0000-000000000000}"/>
          </ac:spMkLst>
        </pc:spChg>
      </pc:sldChg>
      <pc:sldChg chg="modSp">
        <pc:chgData name="Lowri Harris" userId="S::l.m.harris@uwtsd.ac.uk::42da47de-d197-4faa-886b-f99aeca6566a" providerId="AD" clId="Web-{B3727E23-F023-AFA9-30E0-13164C82CFF4}" dt="2019-07-17T10:04:11.413" v="90" actId="20577"/>
        <pc:sldMkLst>
          <pc:docMk/>
          <pc:sldMk cId="2426225420" sldId="360"/>
        </pc:sldMkLst>
        <pc:spChg chg="mod">
          <ac:chgData name="Lowri Harris" userId="S::l.m.harris@uwtsd.ac.uk::42da47de-d197-4faa-886b-f99aeca6566a" providerId="AD" clId="Web-{B3727E23-F023-AFA9-30E0-13164C82CFF4}" dt="2019-07-17T10:04:11.413" v="90" actId="20577"/>
          <ac:spMkLst>
            <pc:docMk/>
            <pc:sldMk cId="2426225420" sldId="360"/>
            <ac:spMk id="3" creationId="{00000000-0000-0000-0000-000000000000}"/>
          </ac:spMkLst>
        </pc:spChg>
      </pc:sldChg>
      <pc:sldChg chg="modSp">
        <pc:chgData name="Lowri Harris" userId="S::l.m.harris@uwtsd.ac.uk::42da47de-d197-4faa-886b-f99aeca6566a" providerId="AD" clId="Web-{B3727E23-F023-AFA9-30E0-13164C82CFF4}" dt="2019-07-17T10:13:33.903" v="123" actId="20577"/>
        <pc:sldMkLst>
          <pc:docMk/>
          <pc:sldMk cId="207035696" sldId="367"/>
        </pc:sldMkLst>
        <pc:spChg chg="mod">
          <ac:chgData name="Lowri Harris" userId="S::l.m.harris@uwtsd.ac.uk::42da47de-d197-4faa-886b-f99aeca6566a" providerId="AD" clId="Web-{B3727E23-F023-AFA9-30E0-13164C82CFF4}" dt="2019-07-17T10:13:33.903" v="123" actId="20577"/>
          <ac:spMkLst>
            <pc:docMk/>
            <pc:sldMk cId="207035696" sldId="367"/>
            <ac:spMk id="4" creationId="{4E9597C9-A202-40EA-81BE-F383C10CEF1F}"/>
          </ac:spMkLst>
        </pc:spChg>
      </pc:sldChg>
      <pc:sldChg chg="modSp">
        <pc:chgData name="Lowri Harris" userId="S::l.m.harris@uwtsd.ac.uk::42da47de-d197-4faa-886b-f99aeca6566a" providerId="AD" clId="Web-{B3727E23-F023-AFA9-30E0-13164C82CFF4}" dt="2019-07-17T10:03:23.069" v="34" actId="20577"/>
        <pc:sldMkLst>
          <pc:docMk/>
          <pc:sldMk cId="2877125812" sldId="370"/>
        </pc:sldMkLst>
        <pc:spChg chg="mod">
          <ac:chgData name="Lowri Harris" userId="S::l.m.harris@uwtsd.ac.uk::42da47de-d197-4faa-886b-f99aeca6566a" providerId="AD" clId="Web-{B3727E23-F023-AFA9-30E0-13164C82CFF4}" dt="2019-07-17T10:03:23.069" v="34" actId="20577"/>
          <ac:spMkLst>
            <pc:docMk/>
            <pc:sldMk cId="2877125812" sldId="370"/>
            <ac:spMk id="5" creationId="{00000000-0000-0000-0000-000000000000}"/>
          </ac:spMkLst>
        </pc:spChg>
      </pc:sldChg>
      <pc:sldChg chg="modSp">
        <pc:chgData name="Lowri Harris" userId="S::l.m.harris@uwtsd.ac.uk::42da47de-d197-4faa-886b-f99aeca6566a" providerId="AD" clId="Web-{B3727E23-F023-AFA9-30E0-13164C82CFF4}" dt="2019-07-17T10:03:34.600" v="42" actId="20577"/>
        <pc:sldMkLst>
          <pc:docMk/>
          <pc:sldMk cId="1042286373" sldId="371"/>
        </pc:sldMkLst>
        <pc:spChg chg="mod">
          <ac:chgData name="Lowri Harris" userId="S::l.m.harris@uwtsd.ac.uk::42da47de-d197-4faa-886b-f99aeca6566a" providerId="AD" clId="Web-{B3727E23-F023-AFA9-30E0-13164C82CFF4}" dt="2019-07-17T10:03:34.600" v="42" actId="20577"/>
          <ac:spMkLst>
            <pc:docMk/>
            <pc:sldMk cId="1042286373" sldId="371"/>
            <ac:spMk id="5" creationId="{00000000-0000-0000-0000-000000000000}"/>
          </ac:spMkLst>
        </pc:spChg>
      </pc:sldChg>
      <pc:sldChg chg="modSp ord">
        <pc:chgData name="Lowri Harris" userId="S::l.m.harris@uwtsd.ac.uk::42da47de-d197-4faa-886b-f99aeca6566a" providerId="AD" clId="Web-{B3727E23-F023-AFA9-30E0-13164C82CFF4}" dt="2019-07-17T10:13:35.044" v="124"/>
        <pc:sldMkLst>
          <pc:docMk/>
          <pc:sldMk cId="592998842" sldId="372"/>
        </pc:sldMkLst>
        <pc:spChg chg="mod">
          <ac:chgData name="Lowri Harris" userId="S::l.m.harris@uwtsd.ac.uk::42da47de-d197-4faa-886b-f99aeca6566a" providerId="AD" clId="Web-{B3727E23-F023-AFA9-30E0-13164C82CFF4}" dt="2019-07-17T10:03:39.850" v="49" actId="20577"/>
          <ac:spMkLst>
            <pc:docMk/>
            <pc:sldMk cId="592998842" sldId="372"/>
            <ac:spMk id="5" creationId="{00000000-0000-0000-0000-000000000000}"/>
          </ac:spMkLst>
        </pc:spChg>
      </pc:sldChg>
      <pc:sldChg chg="modSp">
        <pc:chgData name="Lowri Harris" userId="S::l.m.harris@uwtsd.ac.uk::42da47de-d197-4faa-886b-f99aeca6566a" providerId="AD" clId="Web-{B3727E23-F023-AFA9-30E0-13164C82CFF4}" dt="2019-07-17T10:03:54.851" v="81" actId="20577"/>
        <pc:sldMkLst>
          <pc:docMk/>
          <pc:sldMk cId="4197638100" sldId="375"/>
        </pc:sldMkLst>
        <pc:spChg chg="mod">
          <ac:chgData name="Lowri Harris" userId="S::l.m.harris@uwtsd.ac.uk::42da47de-d197-4faa-886b-f99aeca6566a" providerId="AD" clId="Web-{B3727E23-F023-AFA9-30E0-13164C82CFF4}" dt="2019-07-17T10:03:54.851" v="81" actId="20577"/>
          <ac:spMkLst>
            <pc:docMk/>
            <pc:sldMk cId="4197638100" sldId="375"/>
            <ac:spMk id="5" creationId="{00000000-0000-0000-0000-000000000000}"/>
          </ac:spMkLst>
        </pc:spChg>
      </pc:sldChg>
    </pc:docChg>
  </pc:docChgLst>
  <pc:docChgLst>
    <pc:chgData name="Lowri Harris" userId="S::l.m.harris@uwtsd.ac.uk::42da47de-d197-4faa-886b-f99aeca6566a" providerId="AD" clId="Web-{AA7FA703-AA56-56BB-18C5-62620DA54DEF}"/>
    <pc:docChg chg="modSld">
      <pc:chgData name="Lowri Harris" userId="S::l.m.harris@uwtsd.ac.uk::42da47de-d197-4faa-886b-f99aeca6566a" providerId="AD" clId="Web-{AA7FA703-AA56-56BB-18C5-62620DA54DEF}" dt="2019-07-18T06:22:55.214" v="5" actId="20577"/>
      <pc:docMkLst>
        <pc:docMk/>
      </pc:docMkLst>
      <pc:sldChg chg="modSp">
        <pc:chgData name="Lowri Harris" userId="S::l.m.harris@uwtsd.ac.uk::42da47de-d197-4faa-886b-f99aeca6566a" providerId="AD" clId="Web-{AA7FA703-AA56-56BB-18C5-62620DA54DEF}" dt="2019-07-18T06:22:55.214" v="4" actId="20577"/>
        <pc:sldMkLst>
          <pc:docMk/>
          <pc:sldMk cId="601027863" sldId="265"/>
        </pc:sldMkLst>
        <pc:spChg chg="mod">
          <ac:chgData name="Lowri Harris" userId="S::l.m.harris@uwtsd.ac.uk::42da47de-d197-4faa-886b-f99aeca6566a" providerId="AD" clId="Web-{AA7FA703-AA56-56BB-18C5-62620DA54DEF}" dt="2019-07-18T06:22:40.979" v="1" actId="1076"/>
          <ac:spMkLst>
            <pc:docMk/>
            <pc:sldMk cId="601027863" sldId="265"/>
            <ac:spMk id="2" creationId="{00000000-0000-0000-0000-000000000000}"/>
          </ac:spMkLst>
        </pc:spChg>
        <pc:spChg chg="mod">
          <ac:chgData name="Lowri Harris" userId="S::l.m.harris@uwtsd.ac.uk::42da47de-d197-4faa-886b-f99aeca6566a" providerId="AD" clId="Web-{AA7FA703-AA56-56BB-18C5-62620DA54DEF}" dt="2019-07-18T06:22:55.214" v="4" actId="20577"/>
          <ac:spMkLst>
            <pc:docMk/>
            <pc:sldMk cId="601027863" sldId="265"/>
            <ac:spMk id="3" creationId="{FE0EF390-66F2-4A62-A8D9-2F8BFD308131}"/>
          </ac:spMkLst>
        </pc:spChg>
      </pc:sldChg>
    </pc:docChg>
  </pc:docChgLst>
  <pc:docChgLst>
    <pc:chgData name="Lowri Harris" userId="S::l.m.harris@uwtsd.ac.uk::42da47de-d197-4faa-886b-f99aeca6566a" providerId="AD" clId="Web-{8AECD9E0-7322-9B9A-E52E-975BE36BF3E6}"/>
    <pc:docChg chg="modSld">
      <pc:chgData name="Lowri Harris" userId="S::l.m.harris@uwtsd.ac.uk::42da47de-d197-4faa-886b-f99aeca6566a" providerId="AD" clId="Web-{8AECD9E0-7322-9B9A-E52E-975BE36BF3E6}" dt="2019-07-16T12:53:30.312" v="11" actId="20577"/>
      <pc:docMkLst>
        <pc:docMk/>
      </pc:docMkLst>
      <pc:sldChg chg="modSp">
        <pc:chgData name="Lowri Harris" userId="S::l.m.harris@uwtsd.ac.uk::42da47de-d197-4faa-886b-f99aeca6566a" providerId="AD" clId="Web-{8AECD9E0-7322-9B9A-E52E-975BE36BF3E6}" dt="2019-07-16T12:53:30.312" v="10" actId="20577"/>
        <pc:sldMkLst>
          <pc:docMk/>
          <pc:sldMk cId="2337297635" sldId="324"/>
        </pc:sldMkLst>
        <pc:spChg chg="mod">
          <ac:chgData name="Lowri Harris" userId="S::l.m.harris@uwtsd.ac.uk::42da47de-d197-4faa-886b-f99aeca6566a" providerId="AD" clId="Web-{8AECD9E0-7322-9B9A-E52E-975BE36BF3E6}" dt="2019-07-16T12:53:30.312" v="10" actId="20577"/>
          <ac:spMkLst>
            <pc:docMk/>
            <pc:sldMk cId="2337297635" sldId="324"/>
            <ac:spMk id="3" creationId="{00000000-0000-0000-0000-000000000000}"/>
          </ac:spMkLst>
        </pc:spChg>
      </pc:sldChg>
      <pc:sldChg chg="modSp">
        <pc:chgData name="Lowri Harris" userId="S::l.m.harris@uwtsd.ac.uk::42da47de-d197-4faa-886b-f99aeca6566a" providerId="AD" clId="Web-{8AECD9E0-7322-9B9A-E52E-975BE36BF3E6}" dt="2019-07-16T12:53:26.765" v="7" actId="20577"/>
        <pc:sldMkLst>
          <pc:docMk/>
          <pc:sldMk cId="207035696" sldId="367"/>
        </pc:sldMkLst>
        <pc:spChg chg="mod">
          <ac:chgData name="Lowri Harris" userId="S::l.m.harris@uwtsd.ac.uk::42da47de-d197-4faa-886b-f99aeca6566a" providerId="AD" clId="Web-{8AECD9E0-7322-9B9A-E52E-975BE36BF3E6}" dt="2019-07-16T12:53:26.765" v="7" actId="20577"/>
          <ac:spMkLst>
            <pc:docMk/>
            <pc:sldMk cId="207035696" sldId="367"/>
            <ac:spMk id="4" creationId="{4E9597C9-A202-40EA-81BE-F383C10CEF1F}"/>
          </ac:spMkLst>
        </pc:spChg>
      </pc:sldChg>
    </pc:docChg>
  </pc:docChgLst>
  <pc:docChgLst>
    <pc:chgData name="Lowri Harris" userId="S::l.m.harris@uwtsd.ac.uk::42da47de-d197-4faa-886b-f99aeca6566a" providerId="AD" clId="Web-{9CF702E5-8F12-3324-6793-A3A1E6AE77E4}"/>
    <pc:docChg chg="modSld">
      <pc:chgData name="Lowri Harris" userId="S::l.m.harris@uwtsd.ac.uk::42da47de-d197-4faa-886b-f99aeca6566a" providerId="AD" clId="Web-{9CF702E5-8F12-3324-6793-A3A1E6AE77E4}" dt="2019-06-19T13:34:21.848" v="25" actId="20577"/>
      <pc:docMkLst>
        <pc:docMk/>
      </pc:docMkLst>
      <pc:sldChg chg="modSp">
        <pc:chgData name="Lowri Harris" userId="S::l.m.harris@uwtsd.ac.uk::42da47de-d197-4faa-886b-f99aeca6566a" providerId="AD" clId="Web-{9CF702E5-8F12-3324-6793-A3A1E6AE77E4}" dt="2019-06-19T13:34:21.848" v="25" actId="20577"/>
        <pc:sldMkLst>
          <pc:docMk/>
          <pc:sldMk cId="565899812" sldId="349"/>
        </pc:sldMkLst>
        <pc:spChg chg="mod">
          <ac:chgData name="Lowri Harris" userId="S::l.m.harris@uwtsd.ac.uk::42da47de-d197-4faa-886b-f99aeca6566a" providerId="AD" clId="Web-{9CF702E5-8F12-3324-6793-A3A1E6AE77E4}" dt="2019-06-19T13:34:21.848" v="25" actId="20577"/>
          <ac:spMkLst>
            <pc:docMk/>
            <pc:sldMk cId="565899812" sldId="349"/>
            <ac:spMk id="5" creationId="{00000000-0000-0000-0000-000000000000}"/>
          </ac:spMkLst>
        </pc:spChg>
      </pc:sldChg>
    </pc:docChg>
  </pc:docChgLst>
  <pc:docChgLst>
    <pc:chgData name="Lowri Harris" userId="S::l.m.harris@uwtsd.ac.uk::42da47de-d197-4faa-886b-f99aeca6566a" providerId="AD" clId="Web-{B14BEA17-A4BB-EFAA-6685-BD8A663577C5}"/>
    <pc:docChg chg="addSld delSld modSld sldOrd">
      <pc:chgData name="Lowri Harris" userId="S::l.m.harris@uwtsd.ac.uk::42da47de-d197-4faa-886b-f99aeca6566a" providerId="AD" clId="Web-{B14BEA17-A4BB-EFAA-6685-BD8A663577C5}" dt="2019-07-11T11:04:59.574" v="858" actId="20577"/>
      <pc:docMkLst>
        <pc:docMk/>
      </pc:docMkLst>
      <pc:sldChg chg="addSp modSp">
        <pc:chgData name="Lowri Harris" userId="S::l.m.harris@uwtsd.ac.uk::42da47de-d197-4faa-886b-f99aeca6566a" providerId="AD" clId="Web-{B14BEA17-A4BB-EFAA-6685-BD8A663577C5}" dt="2019-07-11T10:24:18.938" v="197" actId="1076"/>
        <pc:sldMkLst>
          <pc:docMk/>
          <pc:sldMk cId="601027863" sldId="265"/>
        </pc:sldMkLst>
        <pc:spChg chg="mod">
          <ac:chgData name="Lowri Harris" userId="S::l.m.harris@uwtsd.ac.uk::42da47de-d197-4faa-886b-f99aeca6566a" providerId="AD" clId="Web-{B14BEA17-A4BB-EFAA-6685-BD8A663577C5}" dt="2019-07-11T10:24:18.938" v="197" actId="1076"/>
          <ac:spMkLst>
            <pc:docMk/>
            <pc:sldMk cId="601027863" sldId="265"/>
            <ac:spMk id="2" creationId="{00000000-0000-0000-0000-000000000000}"/>
          </ac:spMkLst>
        </pc:spChg>
        <pc:spChg chg="add mod">
          <ac:chgData name="Lowri Harris" userId="S::l.m.harris@uwtsd.ac.uk::42da47de-d197-4faa-886b-f99aeca6566a" providerId="AD" clId="Web-{B14BEA17-A4BB-EFAA-6685-BD8A663577C5}" dt="2019-07-11T10:24:08.124" v="188" actId="1076"/>
          <ac:spMkLst>
            <pc:docMk/>
            <pc:sldMk cId="601027863" sldId="265"/>
            <ac:spMk id="3" creationId="{FE0EF390-66F2-4A62-A8D9-2F8BFD308131}"/>
          </ac:spMkLst>
        </pc:spChg>
      </pc:sldChg>
      <pc:sldChg chg="modSp">
        <pc:chgData name="Lowri Harris" userId="S::l.m.harris@uwtsd.ac.uk::42da47de-d197-4faa-886b-f99aeca6566a" providerId="AD" clId="Web-{B14BEA17-A4BB-EFAA-6685-BD8A663577C5}" dt="2019-07-11T10:33:01.279" v="497" actId="20577"/>
        <pc:sldMkLst>
          <pc:docMk/>
          <pc:sldMk cId="0" sldId="269"/>
        </pc:sldMkLst>
        <pc:spChg chg="mod">
          <ac:chgData name="Lowri Harris" userId="S::l.m.harris@uwtsd.ac.uk::42da47de-d197-4faa-886b-f99aeca6566a" providerId="AD" clId="Web-{B14BEA17-A4BB-EFAA-6685-BD8A663577C5}" dt="2019-07-11T10:32:53.233" v="491" actId="20577"/>
          <ac:spMkLst>
            <pc:docMk/>
            <pc:sldMk cId="0" sldId="269"/>
            <ac:spMk id="3074" creationId="{00000000-0000-0000-0000-000000000000}"/>
          </ac:spMkLst>
        </pc:spChg>
        <pc:spChg chg="mod">
          <ac:chgData name="Lowri Harris" userId="S::l.m.harris@uwtsd.ac.uk::42da47de-d197-4faa-886b-f99aeca6566a" providerId="AD" clId="Web-{B14BEA17-A4BB-EFAA-6685-BD8A663577C5}" dt="2019-07-11T10:33:01.279" v="497" actId="20577"/>
          <ac:spMkLst>
            <pc:docMk/>
            <pc:sldMk cId="0" sldId="269"/>
            <ac:spMk id="57347" creationId="{00000000-0000-0000-0000-000000000000}"/>
          </ac:spMkLst>
        </pc:spChg>
      </pc:sldChg>
      <pc:sldChg chg="modSp">
        <pc:chgData name="Lowri Harris" userId="S::l.m.harris@uwtsd.ac.uk::42da47de-d197-4faa-886b-f99aeca6566a" providerId="AD" clId="Web-{B14BEA17-A4BB-EFAA-6685-BD8A663577C5}" dt="2019-07-11T10:33:14.607" v="499" actId="20577"/>
        <pc:sldMkLst>
          <pc:docMk/>
          <pc:sldMk cId="0" sldId="298"/>
        </pc:sldMkLst>
        <pc:spChg chg="mod">
          <ac:chgData name="Lowri Harris" userId="S::l.m.harris@uwtsd.ac.uk::42da47de-d197-4faa-886b-f99aeca6566a" providerId="AD" clId="Web-{B14BEA17-A4BB-EFAA-6685-BD8A663577C5}" dt="2019-07-11T10:33:14.607" v="499" actId="20577"/>
          <ac:spMkLst>
            <pc:docMk/>
            <pc:sldMk cId="0" sldId="298"/>
            <ac:spMk id="58371" creationId="{00000000-0000-0000-0000-000000000000}"/>
          </ac:spMkLst>
        </pc:spChg>
      </pc:sldChg>
      <pc:sldChg chg="modSp">
        <pc:chgData name="Lowri Harris" userId="S::l.m.harris@uwtsd.ac.uk::42da47de-d197-4faa-886b-f99aeca6566a" providerId="AD" clId="Web-{B14BEA17-A4BB-EFAA-6685-BD8A663577C5}" dt="2019-07-11T10:59:05.576" v="647" actId="20577"/>
        <pc:sldMkLst>
          <pc:docMk/>
          <pc:sldMk cId="2337297635" sldId="324"/>
        </pc:sldMkLst>
        <pc:spChg chg="mod">
          <ac:chgData name="Lowri Harris" userId="S::l.m.harris@uwtsd.ac.uk::42da47de-d197-4faa-886b-f99aeca6566a" providerId="AD" clId="Web-{B14BEA17-A4BB-EFAA-6685-BD8A663577C5}" dt="2019-07-11T10:59:05.576" v="647" actId="20577"/>
          <ac:spMkLst>
            <pc:docMk/>
            <pc:sldMk cId="2337297635" sldId="324"/>
            <ac:spMk id="3" creationId="{00000000-0000-0000-0000-000000000000}"/>
          </ac:spMkLst>
        </pc:spChg>
      </pc:sldChg>
      <pc:sldChg chg="modSp">
        <pc:chgData name="Lowri Harris" userId="S::l.m.harris@uwtsd.ac.uk::42da47de-d197-4faa-886b-f99aeca6566a" providerId="AD" clId="Web-{B14BEA17-A4BB-EFAA-6685-BD8A663577C5}" dt="2019-07-11T10:59:43.935" v="657" actId="20577"/>
        <pc:sldMkLst>
          <pc:docMk/>
          <pc:sldMk cId="3516564620" sldId="340"/>
        </pc:sldMkLst>
        <pc:spChg chg="mod">
          <ac:chgData name="Lowri Harris" userId="S::l.m.harris@uwtsd.ac.uk::42da47de-d197-4faa-886b-f99aeca6566a" providerId="AD" clId="Web-{B14BEA17-A4BB-EFAA-6685-BD8A663577C5}" dt="2019-07-11T10:59:43.935" v="657" actId="20577"/>
          <ac:spMkLst>
            <pc:docMk/>
            <pc:sldMk cId="3516564620" sldId="340"/>
            <ac:spMk id="2" creationId="{00000000-0000-0000-0000-000000000000}"/>
          </ac:spMkLst>
        </pc:spChg>
        <pc:spChg chg="mod">
          <ac:chgData name="Lowri Harris" userId="S::l.m.harris@uwtsd.ac.uk::42da47de-d197-4faa-886b-f99aeca6566a" providerId="AD" clId="Web-{B14BEA17-A4BB-EFAA-6685-BD8A663577C5}" dt="2019-07-11T10:33:44.076" v="507" actId="20577"/>
          <ac:spMkLst>
            <pc:docMk/>
            <pc:sldMk cId="3516564620" sldId="340"/>
            <ac:spMk id="5" creationId="{00000000-0000-0000-0000-000000000000}"/>
          </ac:spMkLst>
        </pc:spChg>
      </pc:sldChg>
      <pc:sldChg chg="modSp">
        <pc:chgData name="Lowri Harris" userId="S::l.m.harris@uwtsd.ac.uk::42da47de-d197-4faa-886b-f99aeca6566a" providerId="AD" clId="Web-{B14BEA17-A4BB-EFAA-6685-BD8A663577C5}" dt="2019-07-11T10:21:25.094" v="48" actId="20577"/>
        <pc:sldMkLst>
          <pc:docMk/>
          <pc:sldMk cId="565899812" sldId="349"/>
        </pc:sldMkLst>
        <pc:spChg chg="mod">
          <ac:chgData name="Lowri Harris" userId="S::l.m.harris@uwtsd.ac.uk::42da47de-d197-4faa-886b-f99aeca6566a" providerId="AD" clId="Web-{B14BEA17-A4BB-EFAA-6685-BD8A663577C5}" dt="2019-07-11T10:21:25.094" v="48" actId="20577"/>
          <ac:spMkLst>
            <pc:docMk/>
            <pc:sldMk cId="565899812" sldId="349"/>
            <ac:spMk id="5" creationId="{00000000-0000-0000-0000-000000000000}"/>
          </ac:spMkLst>
        </pc:spChg>
      </pc:sldChg>
      <pc:sldChg chg="modSp ord">
        <pc:chgData name="Lowri Harris" userId="S::l.m.harris@uwtsd.ac.uk::42da47de-d197-4faa-886b-f99aeca6566a" providerId="AD" clId="Web-{B14BEA17-A4BB-EFAA-6685-BD8A663577C5}" dt="2019-07-11T11:04:59.558" v="857" actId="20577"/>
        <pc:sldMkLst>
          <pc:docMk/>
          <pc:sldMk cId="3459772686" sldId="351"/>
        </pc:sldMkLst>
        <pc:spChg chg="mod">
          <ac:chgData name="Lowri Harris" userId="S::l.m.harris@uwtsd.ac.uk::42da47de-d197-4faa-886b-f99aeca6566a" providerId="AD" clId="Web-{B14BEA17-A4BB-EFAA-6685-BD8A663577C5}" dt="2019-07-11T11:04:59.558" v="857" actId="20577"/>
          <ac:spMkLst>
            <pc:docMk/>
            <pc:sldMk cId="3459772686" sldId="351"/>
            <ac:spMk id="3" creationId="{00000000-0000-0000-0000-000000000000}"/>
          </ac:spMkLst>
        </pc:spChg>
      </pc:sldChg>
      <pc:sldChg chg="addSp delSp modSp ord">
        <pc:chgData name="Lowri Harris" userId="S::l.m.harris@uwtsd.ac.uk::42da47de-d197-4faa-886b-f99aeca6566a" providerId="AD" clId="Web-{B14BEA17-A4BB-EFAA-6685-BD8A663577C5}" dt="2019-07-11T11:04:37.605" v="834" actId="20577"/>
        <pc:sldMkLst>
          <pc:docMk/>
          <pc:sldMk cId="3138605800" sldId="355"/>
        </pc:sldMkLst>
        <pc:spChg chg="add del mod">
          <ac:chgData name="Lowri Harris" userId="S::l.m.harris@uwtsd.ac.uk::42da47de-d197-4faa-886b-f99aeca6566a" providerId="AD" clId="Web-{B14BEA17-A4BB-EFAA-6685-BD8A663577C5}" dt="2019-07-11T10:56:27.749" v="612"/>
          <ac:spMkLst>
            <pc:docMk/>
            <pc:sldMk cId="3138605800" sldId="355"/>
            <ac:spMk id="2" creationId="{5D397DFD-C28F-4040-8336-4763DD416AA8}"/>
          </ac:spMkLst>
        </pc:spChg>
        <pc:spChg chg="add mod">
          <ac:chgData name="Lowri Harris" userId="S::l.m.harris@uwtsd.ac.uk::42da47de-d197-4faa-886b-f99aeca6566a" providerId="AD" clId="Web-{B14BEA17-A4BB-EFAA-6685-BD8A663577C5}" dt="2019-07-11T10:56:28.249" v="614"/>
          <ac:spMkLst>
            <pc:docMk/>
            <pc:sldMk cId="3138605800" sldId="355"/>
            <ac:spMk id="3" creationId="{756BAFC0-69D7-4FA8-8019-2FB0261654A9}"/>
          </ac:spMkLst>
        </pc:spChg>
        <pc:spChg chg="mod">
          <ac:chgData name="Lowri Harris" userId="S::l.m.harris@uwtsd.ac.uk::42da47de-d197-4faa-886b-f99aeca6566a" providerId="AD" clId="Web-{B14BEA17-A4BB-EFAA-6685-BD8A663577C5}" dt="2019-07-11T11:04:37.605" v="834" actId="20577"/>
          <ac:spMkLst>
            <pc:docMk/>
            <pc:sldMk cId="3138605800" sldId="355"/>
            <ac:spMk id="5" creationId="{00000000-0000-0000-0000-000000000000}"/>
          </ac:spMkLst>
        </pc:spChg>
      </pc:sldChg>
      <pc:sldChg chg="modSp">
        <pc:chgData name="Lowri Harris" userId="S::l.m.harris@uwtsd.ac.uk::42da47de-d197-4faa-886b-f99aeca6566a" providerId="AD" clId="Web-{B14BEA17-A4BB-EFAA-6685-BD8A663577C5}" dt="2019-07-11T10:32:29.623" v="481" actId="20577"/>
        <pc:sldMkLst>
          <pc:docMk/>
          <pc:sldMk cId="3468625635" sldId="356"/>
        </pc:sldMkLst>
        <pc:spChg chg="mod">
          <ac:chgData name="Lowri Harris" userId="S::l.m.harris@uwtsd.ac.uk::42da47de-d197-4faa-886b-f99aeca6566a" providerId="AD" clId="Web-{B14BEA17-A4BB-EFAA-6685-BD8A663577C5}" dt="2019-07-11T10:32:29.623" v="481" actId="20577"/>
          <ac:spMkLst>
            <pc:docMk/>
            <pc:sldMk cId="3468625635" sldId="356"/>
            <ac:spMk id="5" creationId="{00000000-0000-0000-0000-000000000000}"/>
          </ac:spMkLst>
        </pc:spChg>
      </pc:sldChg>
      <pc:sldChg chg="modSp">
        <pc:chgData name="Lowri Harris" userId="S::l.m.harris@uwtsd.ac.uk::42da47de-d197-4faa-886b-f99aeca6566a" providerId="AD" clId="Web-{B14BEA17-A4BB-EFAA-6685-BD8A663577C5}" dt="2019-07-11T11:03:46.918" v="823" actId="20577"/>
        <pc:sldMkLst>
          <pc:docMk/>
          <pc:sldMk cId="3458103985" sldId="361"/>
        </pc:sldMkLst>
        <pc:spChg chg="mod">
          <ac:chgData name="Lowri Harris" userId="S::l.m.harris@uwtsd.ac.uk::42da47de-d197-4faa-886b-f99aeca6566a" providerId="AD" clId="Web-{B14BEA17-A4BB-EFAA-6685-BD8A663577C5}" dt="2019-07-11T11:03:46.918" v="823" actId="20577"/>
          <ac:spMkLst>
            <pc:docMk/>
            <pc:sldMk cId="3458103985" sldId="361"/>
            <ac:spMk id="2" creationId="{00000000-0000-0000-0000-000000000000}"/>
          </ac:spMkLst>
        </pc:spChg>
      </pc:sldChg>
      <pc:sldChg chg="modSp">
        <pc:chgData name="Lowri Harris" userId="S::l.m.harris@uwtsd.ac.uk::42da47de-d197-4faa-886b-f99aeca6566a" providerId="AD" clId="Web-{B14BEA17-A4BB-EFAA-6685-BD8A663577C5}" dt="2019-07-11T11:03:56.059" v="824" actId="20577"/>
        <pc:sldMkLst>
          <pc:docMk/>
          <pc:sldMk cId="3088347432" sldId="362"/>
        </pc:sldMkLst>
        <pc:spChg chg="mod">
          <ac:chgData name="Lowri Harris" userId="S::l.m.harris@uwtsd.ac.uk::42da47de-d197-4faa-886b-f99aeca6566a" providerId="AD" clId="Web-{B14BEA17-A4BB-EFAA-6685-BD8A663577C5}" dt="2019-07-11T11:03:56.059" v="824" actId="20577"/>
          <ac:spMkLst>
            <pc:docMk/>
            <pc:sldMk cId="3088347432" sldId="362"/>
            <ac:spMk id="2" creationId="{00000000-0000-0000-0000-000000000000}"/>
          </ac:spMkLst>
        </pc:spChg>
      </pc:sldChg>
      <pc:sldChg chg="modSp ord">
        <pc:chgData name="Lowri Harris" userId="S::l.m.harris@uwtsd.ac.uk::42da47de-d197-4faa-886b-f99aeca6566a" providerId="AD" clId="Web-{B14BEA17-A4BB-EFAA-6685-BD8A663577C5}" dt="2019-07-11T10:57:04.015" v="615"/>
        <pc:sldMkLst>
          <pc:docMk/>
          <pc:sldMk cId="3214945464" sldId="364"/>
        </pc:sldMkLst>
        <pc:spChg chg="mod">
          <ac:chgData name="Lowri Harris" userId="S::l.m.harris@uwtsd.ac.uk::42da47de-d197-4faa-886b-f99aeca6566a" providerId="AD" clId="Web-{B14BEA17-A4BB-EFAA-6685-BD8A663577C5}" dt="2019-07-11T10:32:45.342" v="484" actId="20577"/>
          <ac:spMkLst>
            <pc:docMk/>
            <pc:sldMk cId="3214945464" sldId="364"/>
            <ac:spMk id="3" creationId="{DD36871D-417E-6D4A-93A9-BF396DACBDD1}"/>
          </ac:spMkLst>
        </pc:spChg>
      </pc:sldChg>
      <pc:sldChg chg="modSp new">
        <pc:chgData name="Lowri Harris" userId="S::l.m.harris@uwtsd.ac.uk::42da47de-d197-4faa-886b-f99aeca6566a" providerId="AD" clId="Web-{B14BEA17-A4BB-EFAA-6685-BD8A663577C5}" dt="2019-07-11T10:53:29.657" v="569" actId="20577"/>
        <pc:sldMkLst>
          <pc:docMk/>
          <pc:sldMk cId="830255503" sldId="366"/>
        </pc:sldMkLst>
        <pc:spChg chg="mod">
          <ac:chgData name="Lowri Harris" userId="S::l.m.harris@uwtsd.ac.uk::42da47de-d197-4faa-886b-f99aeca6566a" providerId="AD" clId="Web-{B14BEA17-A4BB-EFAA-6685-BD8A663577C5}" dt="2019-07-11T10:51:36.986" v="548" actId="20577"/>
          <ac:spMkLst>
            <pc:docMk/>
            <pc:sldMk cId="830255503" sldId="366"/>
            <ac:spMk id="2" creationId="{0FE3B868-7C3D-460B-B31B-1E4AF77230C0}"/>
          </ac:spMkLst>
        </pc:spChg>
        <pc:spChg chg="mod">
          <ac:chgData name="Lowri Harris" userId="S::l.m.harris@uwtsd.ac.uk::42da47de-d197-4faa-886b-f99aeca6566a" providerId="AD" clId="Web-{B14BEA17-A4BB-EFAA-6685-BD8A663577C5}" dt="2019-07-11T10:53:29.657" v="569" actId="20577"/>
          <ac:spMkLst>
            <pc:docMk/>
            <pc:sldMk cId="830255503" sldId="366"/>
            <ac:spMk id="4" creationId="{4E9597C9-A202-40EA-81BE-F383C10CEF1F}"/>
          </ac:spMkLst>
        </pc:spChg>
      </pc:sldChg>
      <pc:sldChg chg="modSp add replId">
        <pc:chgData name="Lowri Harris" userId="S::l.m.harris@uwtsd.ac.uk::42da47de-d197-4faa-886b-f99aeca6566a" providerId="AD" clId="Web-{B14BEA17-A4BB-EFAA-6685-BD8A663577C5}" dt="2019-07-11T10:56:07.124" v="608" actId="20577"/>
        <pc:sldMkLst>
          <pc:docMk/>
          <pc:sldMk cId="207035696" sldId="367"/>
        </pc:sldMkLst>
        <pc:spChg chg="mod">
          <ac:chgData name="Lowri Harris" userId="S::l.m.harris@uwtsd.ac.uk::42da47de-d197-4faa-886b-f99aeca6566a" providerId="AD" clId="Web-{B14BEA17-A4BB-EFAA-6685-BD8A663577C5}" dt="2019-07-11T10:51:44.204" v="552" actId="20577"/>
          <ac:spMkLst>
            <pc:docMk/>
            <pc:sldMk cId="207035696" sldId="367"/>
            <ac:spMk id="2" creationId="{0FE3B868-7C3D-460B-B31B-1E4AF77230C0}"/>
          </ac:spMkLst>
        </pc:spChg>
        <pc:spChg chg="mod">
          <ac:chgData name="Lowri Harris" userId="S::l.m.harris@uwtsd.ac.uk::42da47de-d197-4faa-886b-f99aeca6566a" providerId="AD" clId="Web-{B14BEA17-A4BB-EFAA-6685-BD8A663577C5}" dt="2019-07-11T10:56:07.124" v="608" actId="20577"/>
          <ac:spMkLst>
            <pc:docMk/>
            <pc:sldMk cId="207035696" sldId="367"/>
            <ac:spMk id="4" creationId="{4E9597C9-A202-40EA-81BE-F383C10CEF1F}"/>
          </ac:spMkLst>
        </pc:spChg>
      </pc:sldChg>
      <pc:sldChg chg="modSp add ord replId">
        <pc:chgData name="Lowri Harris" userId="S::l.m.harris@uwtsd.ac.uk::42da47de-d197-4faa-886b-f99aeca6566a" providerId="AD" clId="Web-{B14BEA17-A4BB-EFAA-6685-BD8A663577C5}" dt="2019-07-11T10:57:51.561" v="622" actId="20577"/>
        <pc:sldMkLst>
          <pc:docMk/>
          <pc:sldMk cId="658385262" sldId="368"/>
        </pc:sldMkLst>
        <pc:spChg chg="mod">
          <ac:chgData name="Lowri Harris" userId="S::l.m.harris@uwtsd.ac.uk::42da47de-d197-4faa-886b-f99aeca6566a" providerId="AD" clId="Web-{B14BEA17-A4BB-EFAA-6685-BD8A663577C5}" dt="2019-07-11T10:57:51.561" v="622" actId="20577"/>
          <ac:spMkLst>
            <pc:docMk/>
            <pc:sldMk cId="658385262" sldId="368"/>
            <ac:spMk id="5" creationId="{00000000-0000-0000-0000-000000000000}"/>
          </ac:spMkLst>
        </pc:spChg>
      </pc:sldChg>
      <pc:sldChg chg="addSp delSp modSp add replId">
        <pc:chgData name="Lowri Harris" userId="S::l.m.harris@uwtsd.ac.uk::42da47de-d197-4faa-886b-f99aeca6566a" providerId="AD" clId="Web-{B14BEA17-A4BB-EFAA-6685-BD8A663577C5}" dt="2019-07-11T11:00:47.341" v="685"/>
        <pc:sldMkLst>
          <pc:docMk/>
          <pc:sldMk cId="2877125812" sldId="370"/>
        </pc:sldMkLst>
        <pc:spChg chg="add del">
          <ac:chgData name="Lowri Harris" userId="S::l.m.harris@uwtsd.ac.uk::42da47de-d197-4faa-886b-f99aeca6566a" providerId="AD" clId="Web-{B14BEA17-A4BB-EFAA-6685-BD8A663577C5}" dt="2019-07-11T11:00:47.341" v="685"/>
          <ac:spMkLst>
            <pc:docMk/>
            <pc:sldMk cId="2877125812" sldId="370"/>
            <ac:spMk id="2" creationId="{7D66D030-7288-4BDE-BEA3-A7878DB7A334}"/>
          </ac:spMkLst>
        </pc:spChg>
        <pc:spChg chg="mod">
          <ac:chgData name="Lowri Harris" userId="S::l.m.harris@uwtsd.ac.uk::42da47de-d197-4faa-886b-f99aeca6566a" providerId="AD" clId="Web-{B14BEA17-A4BB-EFAA-6685-BD8A663577C5}" dt="2019-07-11T11:00:35.858" v="683" actId="1076"/>
          <ac:spMkLst>
            <pc:docMk/>
            <pc:sldMk cId="2877125812" sldId="370"/>
            <ac:spMk id="5" creationId="{00000000-0000-0000-0000-000000000000}"/>
          </ac:spMkLst>
        </pc:spChg>
      </pc:sldChg>
      <pc:sldChg chg="modSp add replId">
        <pc:chgData name="Lowri Harris" userId="S::l.m.harris@uwtsd.ac.uk::42da47de-d197-4faa-886b-f99aeca6566a" providerId="AD" clId="Web-{B14BEA17-A4BB-EFAA-6685-BD8A663577C5}" dt="2019-07-11T11:02:38.840" v="772" actId="20577"/>
        <pc:sldMkLst>
          <pc:docMk/>
          <pc:sldMk cId="1042286373" sldId="371"/>
        </pc:sldMkLst>
        <pc:spChg chg="mod">
          <ac:chgData name="Lowri Harris" userId="S::l.m.harris@uwtsd.ac.uk::42da47de-d197-4faa-886b-f99aeca6566a" providerId="AD" clId="Web-{B14BEA17-A4BB-EFAA-6685-BD8A663577C5}" dt="2019-07-11T11:02:38.840" v="772" actId="20577"/>
          <ac:spMkLst>
            <pc:docMk/>
            <pc:sldMk cId="1042286373" sldId="371"/>
            <ac:spMk id="5" creationId="{00000000-0000-0000-0000-000000000000}"/>
          </ac:spMkLst>
        </pc:spChg>
      </pc:sldChg>
      <pc:sldChg chg="add replId">
        <pc:chgData name="Lowri Harris" userId="S::l.m.harris@uwtsd.ac.uk::42da47de-d197-4faa-886b-f99aeca6566a" providerId="AD" clId="Web-{B14BEA17-A4BB-EFAA-6685-BD8A663577C5}" dt="2019-07-11T11:02:01.153" v="698"/>
        <pc:sldMkLst>
          <pc:docMk/>
          <pc:sldMk cId="592998842" sldId="372"/>
        </pc:sldMkLst>
      </pc:sldChg>
      <pc:sldChg chg="modSp add replId">
        <pc:chgData name="Lowri Harris" userId="S::l.m.harris@uwtsd.ac.uk::42da47de-d197-4faa-886b-f99aeca6566a" providerId="AD" clId="Web-{B14BEA17-A4BB-EFAA-6685-BD8A663577C5}" dt="2019-07-11T11:03:39.293" v="816" actId="20577"/>
        <pc:sldMkLst>
          <pc:docMk/>
          <pc:sldMk cId="4197638100" sldId="375"/>
        </pc:sldMkLst>
        <pc:spChg chg="mod">
          <ac:chgData name="Lowri Harris" userId="S::l.m.harris@uwtsd.ac.uk::42da47de-d197-4faa-886b-f99aeca6566a" providerId="AD" clId="Web-{B14BEA17-A4BB-EFAA-6685-BD8A663577C5}" dt="2019-07-11T11:03:39.293" v="816" actId="20577"/>
          <ac:spMkLst>
            <pc:docMk/>
            <pc:sldMk cId="4197638100" sldId="375"/>
            <ac:spMk id="5" creationId="{00000000-0000-0000-0000-000000000000}"/>
          </ac:spMkLst>
        </pc:spChg>
      </pc:sldChg>
    </pc:docChg>
  </pc:docChgLst>
  <pc:docChgLst>
    <pc:chgData name="Lowri Harris" userId="S::l.m.harris@uwtsd.ac.uk::42da47de-d197-4faa-886b-f99aeca6566a" providerId="AD" clId="Web-{74CC6D85-0565-059E-8284-FB528E67DFD3}"/>
    <pc:docChg chg="addSld delSld modSld sldOrd">
      <pc:chgData name="Lowri Harris" userId="S::l.m.harris@uwtsd.ac.uk::42da47de-d197-4faa-886b-f99aeca6566a" providerId="AD" clId="Web-{74CC6D85-0565-059E-8284-FB528E67DFD3}" dt="2019-07-24T10:11:34.643" v="213"/>
      <pc:docMkLst>
        <pc:docMk/>
      </pc:docMkLst>
      <pc:sldChg chg="modSp">
        <pc:chgData name="Lowri Harris" userId="S::l.m.harris@uwtsd.ac.uk::42da47de-d197-4faa-886b-f99aeca6566a" providerId="AD" clId="Web-{74CC6D85-0565-059E-8284-FB528E67DFD3}" dt="2019-07-24T10:08:50.534" v="179" actId="20577"/>
        <pc:sldMkLst>
          <pc:docMk/>
          <pc:sldMk cId="601027863" sldId="265"/>
        </pc:sldMkLst>
        <pc:spChg chg="mod">
          <ac:chgData name="Lowri Harris" userId="S::l.m.harris@uwtsd.ac.uk::42da47de-d197-4faa-886b-f99aeca6566a" providerId="AD" clId="Web-{74CC6D85-0565-059E-8284-FB528E67DFD3}" dt="2019-07-24T10:08:50.534" v="179" actId="20577"/>
          <ac:spMkLst>
            <pc:docMk/>
            <pc:sldMk cId="601027863" sldId="265"/>
            <ac:spMk id="2" creationId="{00000000-0000-0000-0000-000000000000}"/>
          </ac:spMkLst>
        </pc:spChg>
      </pc:sldChg>
      <pc:sldChg chg="modSp">
        <pc:chgData name="Lowri Harris" userId="S::l.m.harris@uwtsd.ac.uk::42da47de-d197-4faa-886b-f99aeca6566a" providerId="AD" clId="Web-{74CC6D85-0565-059E-8284-FB528E67DFD3}" dt="2019-07-24T10:01:45.033" v="9" actId="20577"/>
        <pc:sldMkLst>
          <pc:docMk/>
          <pc:sldMk cId="207035696" sldId="367"/>
        </pc:sldMkLst>
        <pc:spChg chg="mod">
          <ac:chgData name="Lowri Harris" userId="S::l.m.harris@uwtsd.ac.uk::42da47de-d197-4faa-886b-f99aeca6566a" providerId="AD" clId="Web-{74CC6D85-0565-059E-8284-FB528E67DFD3}" dt="2019-07-24T10:01:45.033" v="9" actId="20577"/>
          <ac:spMkLst>
            <pc:docMk/>
            <pc:sldMk cId="207035696" sldId="367"/>
            <ac:spMk id="4" creationId="{4E9597C9-A202-40EA-81BE-F383C10CEF1F}"/>
          </ac:spMkLst>
        </pc:spChg>
      </pc:sldChg>
      <pc:sldChg chg="addSp modSp new ord">
        <pc:chgData name="Lowri Harris" userId="S::l.m.harris@uwtsd.ac.uk::42da47de-d197-4faa-886b-f99aeca6566a" providerId="AD" clId="Web-{74CC6D85-0565-059E-8284-FB528E67DFD3}" dt="2019-07-24T10:05:23.909" v="13"/>
        <pc:sldMkLst>
          <pc:docMk/>
          <pc:sldMk cId="4122061986" sldId="376"/>
        </pc:sldMkLst>
        <pc:graphicFrameChg chg="add mod modGraphic">
          <ac:chgData name="Lowri Harris" userId="S::l.m.harris@uwtsd.ac.uk::42da47de-d197-4faa-886b-f99aeca6566a" providerId="AD" clId="Web-{74CC6D85-0565-059E-8284-FB528E67DFD3}" dt="2019-07-24T10:05:13.659" v="12"/>
          <ac:graphicFrameMkLst>
            <pc:docMk/>
            <pc:sldMk cId="4122061986" sldId="376"/>
            <ac:graphicFrameMk id="3" creationId="{D8C5A5C0-4516-4BB6-BBA0-2090480F2279}"/>
          </ac:graphicFrameMkLst>
        </pc:graphicFrameChg>
      </pc:sldChg>
      <pc:sldChg chg="addSp delSp modSp new ord">
        <pc:chgData name="Lowri Harris" userId="S::l.m.harris@uwtsd.ac.uk::42da47de-d197-4faa-886b-f99aeca6566a" providerId="AD" clId="Web-{74CC6D85-0565-059E-8284-FB528E67DFD3}" dt="2019-07-24T10:11:34.643" v="213"/>
        <pc:sldMkLst>
          <pc:docMk/>
          <pc:sldMk cId="1356917934" sldId="377"/>
        </pc:sldMkLst>
        <pc:spChg chg="add mod">
          <ac:chgData name="Lowri Harris" userId="S::l.m.harris@uwtsd.ac.uk::42da47de-d197-4faa-886b-f99aeca6566a" providerId="AD" clId="Web-{74CC6D85-0565-059E-8284-FB528E67DFD3}" dt="2019-07-24T10:11:29.222" v="210" actId="20577"/>
          <ac:spMkLst>
            <pc:docMk/>
            <pc:sldMk cId="1356917934" sldId="377"/>
            <ac:spMk id="2" creationId="{35D15DC0-76FD-4EA9-8215-BE3DD58D364A}"/>
          </ac:spMkLst>
        </pc:spChg>
        <pc:picChg chg="add del mod">
          <ac:chgData name="Lowri Harris" userId="S::l.m.harris@uwtsd.ac.uk::42da47de-d197-4faa-886b-f99aeca6566a" providerId="AD" clId="Web-{74CC6D85-0565-059E-8284-FB528E67DFD3}" dt="2019-07-24T10:11:34.643" v="213"/>
          <ac:picMkLst>
            <pc:docMk/>
            <pc:sldMk cId="1356917934" sldId="377"/>
            <ac:picMk id="3" creationId="{2AFD4E8B-111F-49CE-9A08-A19C8156BEE7}"/>
          </ac:picMkLst>
        </pc:picChg>
      </pc:sldChg>
    </pc:docChg>
  </pc:docChgLst>
  <pc:docChgLst>
    <pc:chgData name="Lowri Harris" userId="S::l.m.harris@uwtsd.ac.uk::42da47de-d197-4faa-886b-f99aeca6566a" providerId="AD" clId="Web-{474E2B57-37A2-992B-C7FB-3F345ABBFE78}"/>
    <pc:docChg chg="modSld">
      <pc:chgData name="Lowri Harris" userId="S::l.m.harris@uwtsd.ac.uk::42da47de-d197-4faa-886b-f99aeca6566a" providerId="AD" clId="Web-{474E2B57-37A2-992B-C7FB-3F345ABBFE78}" dt="2019-07-29T08:36:41.719" v="0" actId="20577"/>
      <pc:docMkLst>
        <pc:docMk/>
      </pc:docMkLst>
      <pc:sldChg chg="modSp">
        <pc:chgData name="Lowri Harris" userId="S::l.m.harris@uwtsd.ac.uk::42da47de-d197-4faa-886b-f99aeca6566a" providerId="AD" clId="Web-{474E2B57-37A2-992B-C7FB-3F345ABBFE78}" dt="2019-07-29T08:36:41.719" v="0" actId="20577"/>
        <pc:sldMkLst>
          <pc:docMk/>
          <pc:sldMk cId="207035696" sldId="367"/>
        </pc:sldMkLst>
        <pc:spChg chg="mod">
          <ac:chgData name="Lowri Harris" userId="S::l.m.harris@uwtsd.ac.uk::42da47de-d197-4faa-886b-f99aeca6566a" providerId="AD" clId="Web-{474E2B57-37A2-992B-C7FB-3F345ABBFE78}" dt="2019-07-29T08:36:41.719" v="0" actId="20577"/>
          <ac:spMkLst>
            <pc:docMk/>
            <pc:sldMk cId="207035696" sldId="367"/>
            <ac:spMk id="2" creationId="{0FE3B868-7C3D-460B-B31B-1E4AF77230C0}"/>
          </ac:spMkLst>
        </pc:spChg>
      </pc:sldChg>
    </pc:docChg>
  </pc:docChgLst>
  <pc:docChgLst>
    <pc:chgData name="Lowri Harris" userId="S::l.m.harris@uwtsd.ac.uk::42da47de-d197-4faa-886b-f99aeca6566a" providerId="AD" clId="Web-{571DAC74-1CB5-1DD5-E628-35B7F3AB0524}"/>
    <pc:docChg chg="modSld sldOrd">
      <pc:chgData name="Lowri Harris" userId="S::l.m.harris@uwtsd.ac.uk::42da47de-d197-4faa-886b-f99aeca6566a" providerId="AD" clId="Web-{571DAC74-1CB5-1DD5-E628-35B7F3AB0524}" dt="2019-07-25T17:07:06.148" v="215"/>
      <pc:docMkLst>
        <pc:docMk/>
      </pc:docMkLst>
      <pc:sldChg chg="addSp delSp modSp">
        <pc:chgData name="Lowri Harris" userId="S::l.m.harris@uwtsd.ac.uk::42da47de-d197-4faa-886b-f99aeca6566a" providerId="AD" clId="Web-{571DAC74-1CB5-1DD5-E628-35B7F3AB0524}" dt="2019-07-25T17:00:45.878" v="136" actId="20577"/>
        <pc:sldMkLst>
          <pc:docMk/>
          <pc:sldMk cId="830255503" sldId="366"/>
        </pc:sldMkLst>
        <pc:spChg chg="mod">
          <ac:chgData name="Lowri Harris" userId="S::l.m.harris@uwtsd.ac.uk::42da47de-d197-4faa-886b-f99aeca6566a" providerId="AD" clId="Web-{571DAC74-1CB5-1DD5-E628-35B7F3AB0524}" dt="2019-07-25T17:00:45.878" v="136" actId="20577"/>
          <ac:spMkLst>
            <pc:docMk/>
            <pc:sldMk cId="830255503" sldId="366"/>
            <ac:spMk id="2" creationId="{0FE3B868-7C3D-460B-B31B-1E4AF77230C0}"/>
          </ac:spMkLst>
        </pc:spChg>
        <pc:spChg chg="mod">
          <ac:chgData name="Lowri Harris" userId="S::l.m.harris@uwtsd.ac.uk::42da47de-d197-4faa-886b-f99aeca6566a" providerId="AD" clId="Web-{571DAC74-1CB5-1DD5-E628-35B7F3AB0524}" dt="2019-07-25T17:00:28.112" v="121" actId="14100"/>
          <ac:spMkLst>
            <pc:docMk/>
            <pc:sldMk cId="830255503" sldId="366"/>
            <ac:spMk id="3" creationId="{2BC6EC0C-D7EF-47D5-BA08-683A27038F16}"/>
          </ac:spMkLst>
        </pc:spChg>
        <pc:spChg chg="del">
          <ac:chgData name="Lowri Harris" userId="S::l.m.harris@uwtsd.ac.uk::42da47de-d197-4faa-886b-f99aeca6566a" providerId="AD" clId="Web-{571DAC74-1CB5-1DD5-E628-35B7F3AB0524}" dt="2019-07-25T17:00:25.362" v="120"/>
          <ac:spMkLst>
            <pc:docMk/>
            <pc:sldMk cId="830255503" sldId="366"/>
            <ac:spMk id="4" creationId="{4E9597C9-A202-40EA-81BE-F383C10CEF1F}"/>
          </ac:spMkLst>
        </pc:spChg>
        <pc:spChg chg="add del mod">
          <ac:chgData name="Lowri Harris" userId="S::l.m.harris@uwtsd.ac.uk::42da47de-d197-4faa-886b-f99aeca6566a" providerId="AD" clId="Web-{571DAC74-1CB5-1DD5-E628-35B7F3AB0524}" dt="2019-07-25T17:00:30.566" v="122"/>
          <ac:spMkLst>
            <pc:docMk/>
            <pc:sldMk cId="830255503" sldId="366"/>
            <ac:spMk id="6" creationId="{C4554720-DCB0-43E9-A690-B99904D4C7ED}"/>
          </ac:spMkLst>
        </pc:spChg>
      </pc:sldChg>
      <pc:sldChg chg="modSp">
        <pc:chgData name="Lowri Harris" userId="S::l.m.harris@uwtsd.ac.uk::42da47de-d197-4faa-886b-f99aeca6566a" providerId="AD" clId="Web-{571DAC74-1CB5-1DD5-E628-35B7F3AB0524}" dt="2019-07-25T17:06:35.804" v="197" actId="20577"/>
        <pc:sldMkLst>
          <pc:docMk/>
          <pc:sldMk cId="207035696" sldId="367"/>
        </pc:sldMkLst>
        <pc:spChg chg="mod">
          <ac:chgData name="Lowri Harris" userId="S::l.m.harris@uwtsd.ac.uk::42da47de-d197-4faa-886b-f99aeca6566a" providerId="AD" clId="Web-{571DAC74-1CB5-1DD5-E628-35B7F3AB0524}" dt="2019-07-25T17:06:35.804" v="197" actId="20577"/>
          <ac:spMkLst>
            <pc:docMk/>
            <pc:sldMk cId="207035696" sldId="367"/>
            <ac:spMk id="2" creationId="{0FE3B868-7C3D-460B-B31B-1E4AF77230C0}"/>
          </ac:spMkLst>
        </pc:spChg>
        <pc:spChg chg="mod">
          <ac:chgData name="Lowri Harris" userId="S::l.m.harris@uwtsd.ac.uk::42da47de-d197-4faa-886b-f99aeca6566a" providerId="AD" clId="Web-{571DAC74-1CB5-1DD5-E628-35B7F3AB0524}" dt="2019-07-25T17:05:14.522" v="194" actId="14100"/>
          <ac:spMkLst>
            <pc:docMk/>
            <pc:sldMk cId="207035696" sldId="367"/>
            <ac:spMk id="3" creationId="{2BC6EC0C-D7EF-47D5-BA08-683A27038F16}"/>
          </ac:spMkLst>
        </pc:spChg>
        <pc:spChg chg="mod">
          <ac:chgData name="Lowri Harris" userId="S::l.m.harris@uwtsd.ac.uk::42da47de-d197-4faa-886b-f99aeca6566a" providerId="AD" clId="Web-{571DAC74-1CB5-1DD5-E628-35B7F3AB0524}" dt="2019-07-25T17:05:22.022" v="195" actId="1076"/>
          <ac:spMkLst>
            <pc:docMk/>
            <pc:sldMk cId="207035696" sldId="367"/>
            <ac:spMk id="4" creationId="{4E9597C9-A202-40EA-81BE-F383C10CEF1F}"/>
          </ac:spMkLst>
        </pc:spChg>
      </pc:sldChg>
      <pc:sldChg chg="modSp ord">
        <pc:chgData name="Lowri Harris" userId="S::l.m.harris@uwtsd.ac.uk::42da47de-d197-4faa-886b-f99aeca6566a" providerId="AD" clId="Web-{571DAC74-1CB5-1DD5-E628-35B7F3AB0524}" dt="2019-07-25T17:07:06.148" v="215"/>
        <pc:sldMkLst>
          <pc:docMk/>
          <pc:sldMk cId="1356917934" sldId="377"/>
        </pc:sldMkLst>
        <pc:spChg chg="mod">
          <ac:chgData name="Lowri Harris" userId="S::l.m.harris@uwtsd.ac.uk::42da47de-d197-4faa-886b-f99aeca6566a" providerId="AD" clId="Web-{571DAC74-1CB5-1DD5-E628-35B7F3AB0524}" dt="2019-07-25T17:06:59.804" v="212" actId="20577"/>
          <ac:spMkLst>
            <pc:docMk/>
            <pc:sldMk cId="1356917934" sldId="377"/>
            <ac:spMk id="2" creationId="{35D15DC0-76FD-4EA9-8215-BE3DD58D364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29/08/2019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8/29/2019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b="1" u="sng" dirty="0" smtClean="0"/>
          </a:p>
          <a:p>
            <a:r>
              <a:rPr lang="en-GB" b="1" u="sng" dirty="0" smtClean="0"/>
              <a:t>ITS WHAT PEOPLE OBSERVE AND EXPERIENCE THAT COUNTS!!!!!!</a:t>
            </a:r>
          </a:p>
          <a:p>
            <a:endParaRPr lang="en-GB" dirty="0" smtClean="0"/>
          </a:p>
          <a:p>
            <a:r>
              <a:rPr lang="en-GB" dirty="0" smtClean="0"/>
              <a:t>The notion of a policing profession (First death of unnamed officer in 1680</a:t>
            </a:r>
            <a:r>
              <a:rPr lang="en-GB" baseline="0" dirty="0" smtClean="0"/>
              <a:t> as recorded in Old Bailey records) Royal Commission 1962, Police Act 1964,</a:t>
            </a:r>
          </a:p>
          <a:p>
            <a:r>
              <a:rPr lang="en-GB" baseline="0" dirty="0" smtClean="0"/>
              <a:t> Police Reform and Social Responsibility Act 2011</a:t>
            </a:r>
          </a:p>
          <a:p>
            <a:r>
              <a:rPr lang="en-GB" baseline="0" dirty="0" smtClean="0"/>
              <a:t>Managing Learning 1999</a:t>
            </a:r>
          </a:p>
          <a:p>
            <a:r>
              <a:rPr lang="en-GB" baseline="0" dirty="0" smtClean="0"/>
              <a:t>The need for change Training Matters 2002, IPLDP in 2006</a:t>
            </a:r>
          </a:p>
          <a:p>
            <a:r>
              <a:rPr lang="en-GB" baseline="0" dirty="0" smtClean="0"/>
              <a:t>CLASSROOM CULTURE</a:t>
            </a:r>
          </a:p>
          <a:p>
            <a:endParaRPr lang="en-GB" dirty="0" smtClean="0"/>
          </a:p>
          <a:p>
            <a:r>
              <a:rPr lang="en-GB" dirty="0" smtClean="0"/>
              <a:t>From PTC Cwmbran to university led courses </a:t>
            </a:r>
          </a:p>
          <a:p>
            <a:r>
              <a:rPr lang="en-GB" dirty="0" smtClean="0"/>
              <a:t>	Emphasis on drill, fitness and rote learning of the law </a:t>
            </a:r>
            <a:r>
              <a:rPr lang="en-GB" dirty="0" err="1" smtClean="0"/>
              <a:t>eg</a:t>
            </a:r>
            <a:r>
              <a:rPr lang="en-GB" dirty="0" smtClean="0"/>
              <a:t> Theft Act definition 40 years ago</a:t>
            </a:r>
          </a:p>
          <a:p>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a:t>
            </a:fld>
            <a:endParaRPr lang="en-US"/>
          </a:p>
        </p:txBody>
      </p:sp>
    </p:spTree>
    <p:extLst>
      <p:ext uri="{BB962C8B-B14F-4D97-AF65-F5344CB8AC3E}">
        <p14:creationId xmlns:p14="http://schemas.microsoft.com/office/powerpoint/2010/main" val="1753213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CBA892D2-E3E8-E044-AA3D-2F3BF60A8E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969DB5F-EE0E-944C-A41B-323D6D65879E}"/>
              </a:ext>
            </a:extLst>
          </p:cNvPr>
          <p:cNvSpPr txBox="1">
            <a:spLocks noGrp="1"/>
          </p:cNvSpPr>
          <p:nvPr>
            <p:ph type="body" sz="quarter" idx="1"/>
          </p:nvPr>
        </p:nvSpPr>
        <p:spPr/>
        <p:txBody>
          <a:bodyPr/>
          <a:lstStyle/>
          <a:p>
            <a:pPr lvl="0"/>
            <a:r>
              <a:rPr lang="en-GB" dirty="0"/>
              <a:t>REFLECTIVE PRACTITIONERS ENCOURAG E HABITS IN THEMSELVES AND OTHERS THAT DEVELOP &amp; IMPROVE A PROFESSION’S UNDERLYING BODY OF </a:t>
            </a:r>
            <a:r>
              <a:rPr lang="en-GB" dirty="0" smtClean="0"/>
              <a:t>KNOWLEDGE</a:t>
            </a:r>
          </a:p>
          <a:p>
            <a:pPr lvl="0"/>
            <a:endParaRPr lang="en-GB" dirty="0" smtClean="0"/>
          </a:p>
          <a:p>
            <a:pPr lvl="0"/>
            <a:r>
              <a:rPr lang="en-GB" dirty="0" smtClean="0"/>
              <a:t>WHAT DOES THIS EXPRESSION MEAN TO YOU? BOARDBLAST</a:t>
            </a:r>
          </a:p>
          <a:p>
            <a:pPr lvl="0"/>
            <a:endParaRPr lang="en-GB" dirty="0" smtClean="0"/>
          </a:p>
          <a:p>
            <a:pPr lvl="0"/>
            <a:r>
              <a:rPr lang="en-GB" dirty="0" smtClean="0"/>
              <a:t>WHERE DOES EDUCATION TAKE PLACE? NOT NECESSARILY IN THE CLASSROOM.</a:t>
            </a:r>
            <a:endParaRPr lang="en-US" dirty="0"/>
          </a:p>
        </p:txBody>
      </p:sp>
      <p:sp>
        <p:nvSpPr>
          <p:cNvPr id="4" name="Slide Number Placeholder 3">
            <a:extLst>
              <a:ext uri="{FF2B5EF4-FFF2-40B4-BE49-F238E27FC236}">
                <a16:creationId xmlns:a16="http://schemas.microsoft.com/office/drawing/2014/main" xmlns="" id="{9E06B4A9-A4F2-A54B-827B-B5E0DC9D81DA}"/>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DCBA96-BCC8-AF4E-B716-31A6ECF99695}" type="slidenum">
              <a:t>6</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387440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the book Reflective Practice for Policing Students </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3824660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which are we talking about?</a:t>
            </a:r>
          </a:p>
          <a:p>
            <a:endParaRPr lang="en-GB" dirty="0" smtClean="0"/>
          </a:p>
          <a:p>
            <a:r>
              <a:rPr lang="en-GB" dirty="0" smtClean="0"/>
              <a:t>The contemplative,</a:t>
            </a:r>
            <a:r>
              <a:rPr lang="en-GB" baseline="0" dirty="0" smtClean="0"/>
              <a:t> slow time reflection in which we look back at what has occurred, or the fast time, in the moment reflection in which we try to make </a:t>
            </a:r>
          </a:p>
          <a:p>
            <a:endParaRPr lang="en-GB" baseline="0" dirty="0" smtClean="0"/>
          </a:p>
          <a:p>
            <a:r>
              <a:rPr lang="en-GB" baseline="0" dirty="0" smtClean="0"/>
              <a:t>some sense of a fast moving and highly dynamic situation, unfolding before us?</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752648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7460661-68DD-054E-804E-A87A21DBE8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5D89B00-EFD1-654E-BF17-5231776380FC}"/>
              </a:ext>
            </a:extLst>
          </p:cNvPr>
          <p:cNvSpPr txBox="1">
            <a:spLocks noGrp="1"/>
          </p:cNvSpPr>
          <p:nvPr>
            <p:ph type="body" sz="quarter" idx="1"/>
          </p:nvPr>
        </p:nvSpPr>
        <p:spPr/>
        <p:txBody>
          <a:bodyPr/>
          <a:lstStyle/>
          <a:p>
            <a:pPr lvl="0"/>
            <a:r>
              <a:rPr lang="en-GB" dirty="0"/>
              <a:t>Crucible moments WARREN BENNIS</a:t>
            </a:r>
          </a:p>
          <a:p>
            <a:pPr lvl="0"/>
            <a:endParaRPr lang="en-GB" dirty="0"/>
          </a:p>
          <a:p>
            <a:pPr lvl="0"/>
            <a:endParaRPr lang="en-GB" dirty="0"/>
          </a:p>
          <a:p>
            <a:pPr lvl="0"/>
            <a:endParaRPr lang="en-GB" dirty="0"/>
          </a:p>
          <a:p>
            <a:pPr lvl="0"/>
            <a:endParaRPr lang="en-GB" dirty="0"/>
          </a:p>
          <a:p>
            <a:pPr lvl="0"/>
            <a:r>
              <a:rPr lang="en-GB" dirty="0"/>
              <a:t>SPECTRUM  (Crisis - clue easy to spot they make you go oh shit!! when you find out about them.</a:t>
            </a:r>
          </a:p>
          <a:p>
            <a:pPr lvl="0"/>
            <a:endParaRPr lang="en-GB" dirty="0"/>
          </a:p>
          <a:p>
            <a:pPr lvl="0"/>
            <a:endParaRPr lang="en-GB" dirty="0"/>
          </a:p>
          <a:p>
            <a:pPr lvl="0"/>
            <a:endParaRPr lang="en-US" dirty="0"/>
          </a:p>
        </p:txBody>
      </p:sp>
      <p:sp>
        <p:nvSpPr>
          <p:cNvPr id="4" name="Slide Number Placeholder 3">
            <a:extLst>
              <a:ext uri="{FF2B5EF4-FFF2-40B4-BE49-F238E27FC236}">
                <a16:creationId xmlns:a16="http://schemas.microsoft.com/office/drawing/2014/main" xmlns="" id="{C01E7117-FFFE-CC4C-BC85-A901E1541312}"/>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BF1225C-A558-444A-B491-81FECFB27AA7}" type="slidenum">
              <a:t>10</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56503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092D3467-DA80-9A49-8641-75415DD054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B1403044-80BA-E342-BDE9-DDE7DC11559D}"/>
              </a:ext>
            </a:extLst>
          </p:cNvPr>
          <p:cNvSpPr txBox="1">
            <a:spLocks noGrp="1"/>
          </p:cNvSpPr>
          <p:nvPr>
            <p:ph type="body" sz="quarter" idx="1"/>
          </p:nvPr>
        </p:nvSpPr>
        <p:spPr/>
        <p:txBody>
          <a:bodyPr/>
          <a:lstStyle/>
          <a:p>
            <a:pPr lvl="0"/>
            <a:r>
              <a:rPr lang="en-GB" dirty="0" smtClean="0"/>
              <a:t>Holly Wells and Jessica Chapman</a:t>
            </a:r>
          </a:p>
          <a:p>
            <a:pPr lvl="0"/>
            <a:r>
              <a:rPr lang="en-GB" dirty="0" smtClean="0"/>
              <a:t>HILLSBOROUGH</a:t>
            </a:r>
            <a:endParaRPr lang="en-GB" dirty="0"/>
          </a:p>
          <a:p>
            <a:pPr lvl="0"/>
            <a:r>
              <a:rPr lang="en-GB" dirty="0"/>
              <a:t>LOCKERBIE</a:t>
            </a:r>
          </a:p>
          <a:p>
            <a:pPr lvl="0"/>
            <a:r>
              <a:rPr lang="en-GB" dirty="0"/>
              <a:t>NEIL ACOURT/DAVID NORRIS/JAMIE ACOURT </a:t>
            </a:r>
            <a:r>
              <a:rPr lang="en-GB" dirty="0" err="1"/>
              <a:t>etc</a:t>
            </a:r>
            <a:endParaRPr lang="en-GB" dirty="0"/>
          </a:p>
          <a:p>
            <a:pPr lvl="0"/>
            <a:r>
              <a:rPr lang="en-GB" dirty="0"/>
              <a:t>Steven </a:t>
            </a:r>
            <a:r>
              <a:rPr lang="en-GB" dirty="0" err="1"/>
              <a:t>lawrence</a:t>
            </a:r>
            <a:r>
              <a:rPr lang="en-GB" dirty="0"/>
              <a:t> / </a:t>
            </a:r>
            <a:r>
              <a:rPr lang="en-GB" dirty="0" err="1"/>
              <a:t>Damilola</a:t>
            </a:r>
            <a:r>
              <a:rPr lang="en-GB" dirty="0"/>
              <a:t> Taylor</a:t>
            </a:r>
          </a:p>
          <a:p>
            <a:pPr lvl="0"/>
            <a:r>
              <a:rPr lang="en-GB" dirty="0"/>
              <a:t>VICTORIA CLIMBIE / MINERS </a:t>
            </a:r>
            <a:r>
              <a:rPr lang="en-GB" dirty="0" smtClean="0"/>
              <a:t>DIS</a:t>
            </a:r>
          </a:p>
          <a:p>
            <a:pPr lvl="0"/>
            <a:r>
              <a:rPr lang="en-GB" dirty="0" smtClean="0"/>
              <a:t>DUNBLANE JUNIOR SCHOOL 13/3/1996 Thomas Hamilton shot 16 children and 1 teacher = worst</a:t>
            </a:r>
            <a:r>
              <a:rPr lang="en-GB" baseline="0" dirty="0" smtClean="0"/>
              <a:t> shooting in UK history</a:t>
            </a:r>
            <a:endParaRPr lang="en-GB" dirty="0" smtClean="0"/>
          </a:p>
          <a:p>
            <a:pPr lvl="0"/>
            <a:endParaRPr lang="en-GB" dirty="0" smtClean="0"/>
          </a:p>
          <a:p>
            <a:pPr lvl="0"/>
            <a:r>
              <a:rPr lang="en-GB" dirty="0" smtClean="0"/>
              <a:t>Some of these are big ticket events but most of yours will</a:t>
            </a:r>
            <a:r>
              <a:rPr lang="en-GB" baseline="0" dirty="0" smtClean="0"/>
              <a:t> be smaller scale and more intimate</a:t>
            </a:r>
          </a:p>
          <a:p>
            <a:pPr lvl="0"/>
            <a:r>
              <a:rPr lang="en-GB" baseline="0" dirty="0" smtClean="0"/>
              <a:t>YOU WILL CREATE YOUR OWN MEMORY CHART </a:t>
            </a:r>
            <a:endParaRPr lang="en-GB" dirty="0" smtClean="0"/>
          </a:p>
          <a:p>
            <a:pPr lvl="0"/>
            <a:endParaRPr lang="en-GB" dirty="0" smtClean="0"/>
          </a:p>
          <a:p>
            <a:pPr lvl="0"/>
            <a:endParaRPr lang="en-GB" dirty="0" smtClean="0"/>
          </a:p>
          <a:p>
            <a:pPr lvl="0"/>
            <a:r>
              <a:rPr lang="en-GB" dirty="0" smtClean="0"/>
              <a:t>PUTE </a:t>
            </a:r>
            <a:r>
              <a:rPr lang="en-GB" dirty="0"/>
              <a:t>/ HOLLY WELLS AND JESSICA CHAPMAN / DUNBLANE / LYNETTE WHITE</a:t>
            </a:r>
            <a:endParaRPr lang="en-US" dirty="0"/>
          </a:p>
        </p:txBody>
      </p:sp>
      <p:sp>
        <p:nvSpPr>
          <p:cNvPr id="4" name="Slide Number Placeholder 3">
            <a:extLst>
              <a:ext uri="{FF2B5EF4-FFF2-40B4-BE49-F238E27FC236}">
                <a16:creationId xmlns:a16="http://schemas.microsoft.com/office/drawing/2014/main" xmlns="" id="{7962AEF0-82E6-5D45-9835-56F880BF3F99}"/>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5F7A8F-B792-284F-A066-1FAE313E31E8}" type="slidenum">
              <a:t>11</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77908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43778B1-5DBC-D249-91EA-327AD83C6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56BE123-2F97-CC4E-95BA-BAA8CA9CF5B9}"/>
              </a:ext>
            </a:extLst>
          </p:cNvPr>
          <p:cNvSpPr txBox="1">
            <a:spLocks noGrp="1"/>
          </p:cNvSpPr>
          <p:nvPr>
            <p:ph type="body" sz="quarter" idx="1"/>
          </p:nvPr>
        </p:nvSpPr>
        <p:spPr/>
        <p:txBody>
          <a:bodyPr/>
          <a:lstStyle/>
          <a:p>
            <a:pPr lvl="0"/>
            <a:r>
              <a:rPr lang="en-GB"/>
              <a:t>Exercise at the end of each to bring the learning together</a:t>
            </a:r>
            <a:endParaRPr lang="en-US"/>
          </a:p>
        </p:txBody>
      </p:sp>
      <p:sp>
        <p:nvSpPr>
          <p:cNvPr id="4" name="Slide Number Placeholder 3">
            <a:extLst>
              <a:ext uri="{FF2B5EF4-FFF2-40B4-BE49-F238E27FC236}">
                <a16:creationId xmlns:a16="http://schemas.microsoft.com/office/drawing/2014/main" xmlns="" id="{096E0EF7-E2C9-FA40-BB49-BCE7F4C524D8}"/>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B05335-2DFB-6845-93B0-069717A553E8}" type="slidenum">
              <a:t>12</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035551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286C6197-0167-9A4F-B022-37BF5232FF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4928C06B-7F16-8A4C-9212-5F1104E246D6}"/>
              </a:ext>
            </a:extLst>
          </p:cNvPr>
          <p:cNvSpPr txBox="1">
            <a:spLocks noGrp="1"/>
          </p:cNvSpPr>
          <p:nvPr>
            <p:ph type="body" sz="quarter" idx="1"/>
          </p:nvPr>
        </p:nvSpPr>
        <p:spPr/>
        <p:txBody>
          <a:bodyPr/>
          <a:lstStyle/>
          <a:p>
            <a:pPr lvl="0"/>
            <a:r>
              <a:rPr lang="en-GB" dirty="0"/>
              <a:t>KNOW THYSELF</a:t>
            </a:r>
          </a:p>
          <a:p>
            <a:pPr lvl="0"/>
            <a:r>
              <a:rPr lang="en-GB" dirty="0"/>
              <a:t>The academic </a:t>
            </a:r>
            <a:r>
              <a:rPr lang="en-GB" dirty="0" smtClean="0"/>
              <a:t>spectrum</a:t>
            </a:r>
          </a:p>
          <a:p>
            <a:pPr lvl="0"/>
            <a:endParaRPr lang="en-GB" dirty="0" smtClean="0"/>
          </a:p>
          <a:p>
            <a:pPr lvl="0"/>
            <a:r>
              <a:rPr lang="en-GB" dirty="0" smtClean="0"/>
              <a:t>DEWEY 1933</a:t>
            </a:r>
            <a:endParaRPr lang="en-US" dirty="0"/>
          </a:p>
        </p:txBody>
      </p:sp>
      <p:sp>
        <p:nvSpPr>
          <p:cNvPr id="4" name="Slide Number Placeholder 3">
            <a:extLst>
              <a:ext uri="{FF2B5EF4-FFF2-40B4-BE49-F238E27FC236}">
                <a16:creationId xmlns:a16="http://schemas.microsoft.com/office/drawing/2014/main" xmlns="" id="{5F4BD6AA-5CB4-6542-B295-786DDB34A429}"/>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42ABFF-76FF-D04F-A124-EF73C310B000}" type="slidenum">
              <a:t>13</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21139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337E4363-BDF3-EB45-8557-DED76237A5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8CA901C-D46D-F04D-9F74-179AB55611CB}"/>
              </a:ext>
            </a:extLst>
          </p:cNvPr>
          <p:cNvSpPr txBox="1">
            <a:spLocks noGrp="1"/>
          </p:cNvSpPr>
          <p:nvPr>
            <p:ph type="body" sz="quarter" idx="1"/>
          </p:nvPr>
        </p:nvSpPr>
        <p:spPr/>
        <p:txBody>
          <a:bodyPr/>
          <a:lstStyle/>
          <a:p>
            <a:pPr lvl="0"/>
            <a:r>
              <a:rPr lang="en-GB"/>
              <a:t>BREXIT DEBATE</a:t>
            </a:r>
          </a:p>
          <a:p>
            <a:pPr lvl="0"/>
            <a:r>
              <a:rPr lang="en-GB"/>
              <a:t>SOCIAL MEDIA ECHO CHAMBER EFFECT</a:t>
            </a:r>
          </a:p>
          <a:p>
            <a:pPr lvl="0"/>
            <a:r>
              <a:rPr lang="en-GB"/>
              <a:t>INTO THIS ARENA COME THE ACDEMICS</a:t>
            </a:r>
          </a:p>
          <a:p>
            <a:pPr lvl="0"/>
            <a:endParaRPr lang="en-GB"/>
          </a:p>
          <a:p>
            <a:pPr lvl="0"/>
            <a:r>
              <a:rPr lang="en-GB"/>
              <a:t>WHAT YOU SEE, EXPERIENCE, READ ABOUT, ARE TOLD MOST PARTICULARLY BY WHAT YOU EXPERIENCE</a:t>
            </a:r>
          </a:p>
          <a:p>
            <a:pPr lvl="0"/>
            <a:endParaRPr lang="en-GB"/>
          </a:p>
          <a:p>
            <a:pPr lvl="0"/>
            <a:r>
              <a:rPr lang="en-GB"/>
              <a:t>ANGELA MAYOU – ILL FOGET WHAT YOU SAID,I’LL EVEN FORGET WHAT YOU DID, BUT I’LL NEVER FORGET HOW YOU MADE ME FEEL</a:t>
            </a:r>
            <a:endParaRPr lang="en-US"/>
          </a:p>
        </p:txBody>
      </p:sp>
      <p:sp>
        <p:nvSpPr>
          <p:cNvPr id="4" name="Slide Number Placeholder 3">
            <a:extLst>
              <a:ext uri="{FF2B5EF4-FFF2-40B4-BE49-F238E27FC236}">
                <a16:creationId xmlns:a16="http://schemas.microsoft.com/office/drawing/2014/main" xmlns="" id="{D42743E7-7D00-5143-82F1-4C5A9039BE7E}"/>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BD43114-853E-A04F-B271-ADA27E95B354}" type="slidenum">
              <a:t>14</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0041723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75EA1ECA-6D87-4F48-A75D-730BE01F9B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B6C560EF-A1EB-8242-A89E-BF4E8596BFA4}"/>
              </a:ext>
            </a:extLst>
          </p:cNvPr>
          <p:cNvSpPr txBox="1">
            <a:spLocks noGrp="1"/>
          </p:cNvSpPr>
          <p:nvPr>
            <p:ph type="body" sz="quarter" idx="1"/>
          </p:nvPr>
        </p:nvSpPr>
        <p:spPr/>
        <p:txBody>
          <a:bodyPr/>
          <a:lstStyle/>
          <a:p>
            <a:pPr lvl="0"/>
            <a:r>
              <a:rPr lang="en-GB" dirty="0"/>
              <a:t>There speaks someone who never worked a night shift!!</a:t>
            </a:r>
          </a:p>
          <a:p>
            <a:pPr lvl="0"/>
            <a:endParaRPr lang="en-GB" dirty="0"/>
          </a:p>
          <a:p>
            <a:pPr lvl="0"/>
            <a:r>
              <a:rPr lang="en-GB" dirty="0"/>
              <a:t>ASSIMILATIVE – IT BECOMES PART OF THE FABRIC – RULES, PROCESSES, POLICIES ETC.</a:t>
            </a:r>
          </a:p>
          <a:p>
            <a:pPr lvl="0"/>
            <a:r>
              <a:rPr lang="en-GB" dirty="0"/>
              <a:t>CONVERGENT – COMES INTO BEING AS WE MAKE COLLECTIVE SENSE OF THE ISSUES FACING US</a:t>
            </a:r>
          </a:p>
          <a:p>
            <a:pPr lvl="0"/>
            <a:r>
              <a:rPr lang="en-GB" dirty="0"/>
              <a:t>ACCOMMODATIVE – THIS HAS WORKED FOR US LETS EXPERIMENT WITH IT – ACTION </a:t>
            </a:r>
            <a:r>
              <a:rPr lang="en-GB" dirty="0" smtClean="0"/>
              <a:t>LEARNING </a:t>
            </a:r>
            <a:r>
              <a:rPr lang="en-GB" dirty="0"/>
              <a:t>AND EXPERIMENTATION IMPORTANT</a:t>
            </a:r>
          </a:p>
          <a:p>
            <a:pPr lvl="0"/>
            <a:r>
              <a:rPr lang="en-GB" dirty="0"/>
              <a:t>DIVERGENT – WTF? GAINED FROM PERSONAL/GROUP REFLECTIVE PRACTICE AND OBSERVATION OF EVENTS AS THEY OCCUR</a:t>
            </a:r>
          </a:p>
          <a:p>
            <a:pPr lvl="0"/>
            <a:endParaRPr lang="en-GB" dirty="0"/>
          </a:p>
          <a:p>
            <a:pPr lvl="0"/>
            <a:r>
              <a:rPr lang="en-GB" dirty="0"/>
              <a:t> nail my colours to the mast – I am a Heuristic and always have been. I didn’t know this at the time of course!</a:t>
            </a:r>
            <a:endParaRPr lang="en-US" dirty="0"/>
          </a:p>
        </p:txBody>
      </p:sp>
      <p:sp>
        <p:nvSpPr>
          <p:cNvPr id="4" name="Slide Number Placeholder 3">
            <a:extLst>
              <a:ext uri="{FF2B5EF4-FFF2-40B4-BE49-F238E27FC236}">
                <a16:creationId xmlns:a16="http://schemas.microsoft.com/office/drawing/2014/main" xmlns="" id="{02C36749-EF75-844B-872F-BABAC425AD56}"/>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E76B713-6ADE-8E44-B9E6-DF7C207D8328}" type="slidenum">
              <a:t>15</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130859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AB08C84C-08F9-334E-8E79-19E145E065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4498B30C-FE13-0B4A-971E-6C14EF942C9B}"/>
              </a:ext>
            </a:extLst>
          </p:cNvPr>
          <p:cNvSpPr txBox="1">
            <a:spLocks noGrp="1"/>
          </p:cNvSpPr>
          <p:nvPr>
            <p:ph type="body" sz="quarter" idx="1"/>
          </p:nvPr>
        </p:nvSpPr>
        <p:spPr/>
        <p:txBody>
          <a:bodyPr/>
          <a:lstStyle/>
          <a:p>
            <a:endParaRPr lang="en-US"/>
          </a:p>
        </p:txBody>
      </p:sp>
      <p:sp>
        <p:nvSpPr>
          <p:cNvPr id="4" name="Slide Number Placeholder 3">
            <a:extLst>
              <a:ext uri="{FF2B5EF4-FFF2-40B4-BE49-F238E27FC236}">
                <a16:creationId xmlns:a16="http://schemas.microsoft.com/office/drawing/2014/main" xmlns="" id="{60E4ABC1-4994-3147-ADB7-B56345682988}"/>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CC9C688-4684-3F4A-ADB1-11CF1CB50FAC}" type="slidenum">
              <a:t>16</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89373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CD513A50-99F0-E949-A325-B4153909AB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FF7BF00A-685F-E34A-9A92-0CAD3D526798}"/>
              </a:ext>
            </a:extLst>
          </p:cNvPr>
          <p:cNvSpPr txBox="1">
            <a:spLocks noGrp="1"/>
          </p:cNvSpPr>
          <p:nvPr>
            <p:ph type="body" sz="quarter" idx="1"/>
          </p:nvPr>
        </p:nvSpPr>
        <p:spPr/>
        <p:txBody>
          <a:bodyPr/>
          <a:lstStyle/>
          <a:p>
            <a:pPr lvl="0"/>
            <a:r>
              <a:rPr lang="en-GB"/>
              <a:t>BULLSHIT IS SPEECH INTENDED TO PERSUADE WITHOUT REGARD FOR THE TRUTH</a:t>
            </a:r>
          </a:p>
          <a:p>
            <a:pPr lvl="0"/>
            <a:r>
              <a:rPr lang="en-GB"/>
              <a:t>THE LIAR CARES ABOUT THE TRUTH AND ATTEMPTS TO CONCEAL IT. THE BULLSHITTER DOESN’T CARE IF WHAT HE OR SHE SAYS IS TRUE OR FALSE BUT ONLY CARES WHETHER THE LISTENER IS PERSUADED. </a:t>
            </a:r>
            <a:endParaRPr lang="en-US"/>
          </a:p>
        </p:txBody>
      </p:sp>
      <p:sp>
        <p:nvSpPr>
          <p:cNvPr id="4" name="Slide Number Placeholder 3">
            <a:extLst>
              <a:ext uri="{FF2B5EF4-FFF2-40B4-BE49-F238E27FC236}">
                <a16:creationId xmlns:a16="http://schemas.microsoft.com/office/drawing/2014/main" xmlns="" id="{7894B633-522E-CD4D-88F0-7135946AEC7C}"/>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6BE43A-9037-394D-93DD-1570152CA7A1}" type="slidenum">
              <a:t>17</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040603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Assumptions and Values so important</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1078475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0674076-2B6B-CB49-BD3F-E4E474D343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F4927281-FB4B-8241-815F-72EE5087898F}"/>
              </a:ext>
            </a:extLst>
          </p:cNvPr>
          <p:cNvSpPr txBox="1">
            <a:spLocks noGrp="1"/>
          </p:cNvSpPr>
          <p:nvPr>
            <p:ph type="body" sz="quarter" idx="1"/>
          </p:nvPr>
        </p:nvSpPr>
        <p:spPr/>
        <p:txBody>
          <a:bodyPr/>
          <a:lstStyle/>
          <a:p>
            <a:pPr lvl="0"/>
            <a:r>
              <a:rPr lang="en-GB"/>
              <a:t>Congruent values as in RLs conversation</a:t>
            </a:r>
            <a:endParaRPr lang="en-US"/>
          </a:p>
        </p:txBody>
      </p:sp>
      <p:sp>
        <p:nvSpPr>
          <p:cNvPr id="4" name="Slide Number Placeholder 3">
            <a:extLst>
              <a:ext uri="{FF2B5EF4-FFF2-40B4-BE49-F238E27FC236}">
                <a16:creationId xmlns:a16="http://schemas.microsoft.com/office/drawing/2014/main" xmlns="" id="{330F34A8-6954-F14E-8894-0E3652D9D3AA}"/>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7A026E-E4CB-BE4D-AD8B-1F54AEC793E3}" type="slidenum">
              <a:t>20</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03054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87B338EB-A56E-3142-A527-264D309475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FA15BBEC-08A0-4949-A58B-0B2E2FD196EF}"/>
              </a:ext>
            </a:extLst>
          </p:cNvPr>
          <p:cNvSpPr txBox="1">
            <a:spLocks noGrp="1"/>
          </p:cNvSpPr>
          <p:nvPr>
            <p:ph type="body" sz="quarter" idx="1"/>
          </p:nvPr>
        </p:nvSpPr>
        <p:spPr/>
        <p:txBody>
          <a:bodyPr/>
          <a:lstStyle/>
          <a:p>
            <a:pPr lvl="0"/>
            <a:r>
              <a:rPr lang="en-GB"/>
              <a:t>BORTON 1970 </a:t>
            </a:r>
            <a:endParaRPr lang="en-US"/>
          </a:p>
        </p:txBody>
      </p:sp>
      <p:sp>
        <p:nvSpPr>
          <p:cNvPr id="4" name="Slide Number Placeholder 3">
            <a:extLst>
              <a:ext uri="{FF2B5EF4-FFF2-40B4-BE49-F238E27FC236}">
                <a16:creationId xmlns:a16="http://schemas.microsoft.com/office/drawing/2014/main" xmlns="" id="{7F5F7812-F470-C242-8944-4A70B57AD18D}"/>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F3B052-0EE1-0C47-A227-17F30FAC04AF}" type="slidenum">
              <a:t>21</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6498058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933F9DA-9495-8B40-B31B-5EC28D15B8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2CB48394-CC75-9444-B59B-2ED3F280E587}"/>
              </a:ext>
            </a:extLst>
          </p:cNvPr>
          <p:cNvSpPr txBox="1">
            <a:spLocks noGrp="1"/>
          </p:cNvSpPr>
          <p:nvPr>
            <p:ph type="body" sz="quarter" idx="1"/>
          </p:nvPr>
        </p:nvSpPr>
        <p:spPr/>
        <p:txBody>
          <a:bodyPr/>
          <a:lstStyle/>
          <a:p>
            <a:pPr lvl="0"/>
            <a:r>
              <a:rPr lang="en-GB"/>
              <a:t>DRISCOLL ELABORATED ON THIS IN 2000</a:t>
            </a:r>
            <a:endParaRPr lang="en-US"/>
          </a:p>
        </p:txBody>
      </p:sp>
      <p:sp>
        <p:nvSpPr>
          <p:cNvPr id="4" name="Slide Number Placeholder 3">
            <a:extLst>
              <a:ext uri="{FF2B5EF4-FFF2-40B4-BE49-F238E27FC236}">
                <a16:creationId xmlns:a16="http://schemas.microsoft.com/office/drawing/2014/main" xmlns="" id="{01E7822C-2F86-5644-913F-75F268B12BC3}"/>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A0904A-75E9-8D4D-B53C-0286E7849403}" type="slidenum">
              <a:t>22</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402540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50AE58E-6014-7C4F-927C-BA5F38F1C7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7DA9FC3F-D89F-884A-A10D-4E2CA40084E3}"/>
              </a:ext>
            </a:extLst>
          </p:cNvPr>
          <p:cNvSpPr txBox="1">
            <a:spLocks noGrp="1"/>
          </p:cNvSpPr>
          <p:nvPr>
            <p:ph type="body" sz="quarter" idx="1"/>
          </p:nvPr>
        </p:nvSpPr>
        <p:spPr/>
        <p:txBody>
          <a:bodyPr/>
          <a:lstStyle/>
          <a:p>
            <a:pPr lvl="0"/>
            <a:r>
              <a:rPr lang="en-GB" dirty="0"/>
              <a:t>GIBBS REFLECTIVE CYCLE</a:t>
            </a:r>
          </a:p>
          <a:p>
            <a:pPr lvl="0"/>
            <a:r>
              <a:rPr lang="en-GB" dirty="0"/>
              <a:t>DAVID KOLB’S EXPERIENTIAL LEARNING </a:t>
            </a:r>
            <a:r>
              <a:rPr lang="en-GB" dirty="0" smtClean="0"/>
              <a:t>CYCLE</a:t>
            </a:r>
          </a:p>
          <a:p>
            <a:pPr lvl="0"/>
            <a:endParaRPr lang="en-GB" dirty="0" smtClean="0"/>
          </a:p>
          <a:p>
            <a:pPr lvl="0"/>
            <a:r>
              <a:rPr lang="en-GB" dirty="0" smtClean="0"/>
              <a:t>MAYA ANGELOU , I’LL FORGET WHAT YOU SAID, I’LL EVEN FORGET WHAT YOU DID BUT I’LL NEVER FORGET HOW YOU MADE ME FEEL</a:t>
            </a:r>
          </a:p>
          <a:p>
            <a:pPr lvl="0"/>
            <a:r>
              <a:rPr lang="en-GB" dirty="0" smtClean="0"/>
              <a:t>BASIC – SATISFACTORY – EXEMPLARY OUTCOMES BASED ON POLICE CONTACT</a:t>
            </a:r>
          </a:p>
          <a:p>
            <a:pPr lvl="0"/>
            <a:r>
              <a:rPr lang="en-GB" dirty="0" smtClean="0"/>
              <a:t>EVERY CONTACT LEAVES A TRACE</a:t>
            </a:r>
            <a:endParaRPr lang="en-US" dirty="0"/>
          </a:p>
        </p:txBody>
      </p:sp>
      <p:sp>
        <p:nvSpPr>
          <p:cNvPr id="4" name="Slide Number Placeholder 3">
            <a:extLst>
              <a:ext uri="{FF2B5EF4-FFF2-40B4-BE49-F238E27FC236}">
                <a16:creationId xmlns:a16="http://schemas.microsoft.com/office/drawing/2014/main" xmlns="" id="{DB6C1484-D5A7-944F-82E2-2742634F98EC}"/>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0DD1CF5-2B29-9643-BADB-B4302EE34AFC}" type="slidenum">
              <a:t>25</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4412930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Immediate, ongoing and automatic</a:t>
            </a:r>
          </a:p>
          <a:p>
            <a:pPr marL="228600" indent="-228600">
              <a:buAutoNum type="arabicPeriod"/>
            </a:pPr>
            <a:r>
              <a:rPr lang="en-GB" dirty="0" smtClean="0"/>
              <a:t>Decision to alter behaviour based on perceive cues</a:t>
            </a:r>
          </a:p>
          <a:p>
            <a:pPr marL="228600" indent="-228600">
              <a:buAutoNum type="arabicPeriod"/>
            </a:pPr>
            <a:r>
              <a:rPr lang="en-GB" dirty="0" smtClean="0"/>
              <a:t>Rapidly consider any revised outcomes as a result</a:t>
            </a:r>
          </a:p>
          <a:p>
            <a:pPr marL="228600" indent="-228600">
              <a:buAutoNum type="arabicPeriod"/>
            </a:pPr>
            <a:r>
              <a:rPr lang="en-GB" dirty="0" smtClean="0"/>
              <a:t>Subsequent more systematic and sustained research</a:t>
            </a:r>
          </a:p>
          <a:p>
            <a:pPr marL="228600" indent="-228600">
              <a:buAutoNum type="arabicPeriod"/>
            </a:pPr>
            <a:r>
              <a:rPr lang="en-GB" dirty="0" smtClean="0"/>
              <a:t>Engage revisions into future action and behaviours</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12735114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Nurses</a:t>
            </a:r>
          </a:p>
          <a:p>
            <a:r>
              <a:rPr lang="en-GB" dirty="0" smtClean="0"/>
              <a:t>Aesthetics</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27</a:t>
            </a:fld>
            <a:endParaRPr lang="en-US"/>
          </a:p>
        </p:txBody>
      </p:sp>
    </p:spTree>
    <p:extLst>
      <p:ext uri="{BB962C8B-B14F-4D97-AF65-F5344CB8AC3E}">
        <p14:creationId xmlns:p14="http://schemas.microsoft.com/office/powerpoint/2010/main" val="31832610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About self improvement</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22431652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9AB9A0A5-9472-674F-9D55-2CFC2DF33C81}"/>
              </a:ext>
            </a:extLst>
          </p:cNvPr>
          <p:cNvSpPr>
            <a:spLocks noGrp="1" noRot="1" noChangeAspect="1"/>
          </p:cNvSpPr>
          <p:nvPr>
            <p:ph type="sldImg"/>
          </p:nvPr>
        </p:nvSpPr>
        <p:spPr>
          <a:solidFill>
            <a:srgbClr val="4F81BD"/>
          </a:solidFill>
          <a:ln w="25557">
            <a:solidFill>
              <a:srgbClr val="385D8A"/>
            </a:solidFill>
            <a:prstDash val="solid"/>
          </a:ln>
        </p:spPr>
      </p:sp>
      <p:sp>
        <p:nvSpPr>
          <p:cNvPr id="3" name="Notes Placeholder 2">
            <a:extLst>
              <a:ext uri="{FF2B5EF4-FFF2-40B4-BE49-F238E27FC236}">
                <a16:creationId xmlns:a16="http://schemas.microsoft.com/office/drawing/2014/main" xmlns="" id="{65295E5E-3F2E-3A44-981C-9AFC9D0D0E42}"/>
              </a:ext>
            </a:extLst>
          </p:cNvPr>
          <p:cNvSpPr txBox="1">
            <a:spLocks noGrp="1"/>
          </p:cNvSpPr>
          <p:nvPr>
            <p:ph type="body" sz="quarter" idx="1"/>
          </p:nvPr>
        </p:nvSpPr>
        <p:spPr>
          <a:xfrm>
            <a:off x="685800" y="4343400"/>
            <a:ext cx="5486400" cy="4024795"/>
          </a:xfrm>
        </p:spPr>
        <p:txBody>
          <a:bodyPr lIns="0" tIns="0" rIns="0" bIns="0"/>
          <a:lstStyle/>
          <a:p>
            <a:pPr marL="215999" lvl="0" indent="-215999" hangingPunct="0"/>
            <a:r>
              <a:rPr lang="en-GB" sz="2000">
                <a:latin typeface="Arial" pitchFamily="18"/>
              </a:rPr>
              <a:t>DOUBLE LOOP LEARNING OCCURS WHEN ERROR IS DETECTED AND CORRECTED IN WAYS THAT INVOLVE THE MODIFICATION OF AN ORGANISATION’S </a:t>
            </a:r>
          </a:p>
          <a:p>
            <a:pPr marL="215999" lvl="0" indent="-215999" hangingPunct="0"/>
            <a:r>
              <a:rPr lang="en-GB" sz="2000">
                <a:latin typeface="Arial" pitchFamily="18"/>
              </a:rPr>
              <a:t>UNDERLYING NORMS, POLICIES AND OBJECTIVES’ Argyris and Schon, 1978 pp.23</a:t>
            </a:r>
          </a:p>
          <a:p>
            <a:pPr marL="215999" lvl="0" indent="-215999" hangingPunct="0"/>
            <a:endParaRPr lang="en-GB" sz="2000">
              <a:latin typeface="Arial" pitchFamily="18"/>
            </a:endParaRPr>
          </a:p>
          <a:p>
            <a:pPr marL="215999" lvl="0" indent="-215999" hangingPunct="0"/>
            <a:endParaRPr lang="en-GB" sz="2000">
              <a:latin typeface="Arial" pitchFamily="18"/>
            </a:endParaRPr>
          </a:p>
          <a:p>
            <a:pPr marL="215999" lvl="0" indent="-215999" hangingPunct="0"/>
            <a:r>
              <a:rPr lang="en-GB" sz="2000">
                <a:latin typeface="Arial" pitchFamily="18"/>
              </a:rPr>
              <a:t>David Boud acknowledging that he and his team failed to keep personal learning journals as part of their project into reflection (Boud 2001)</a:t>
            </a:r>
          </a:p>
          <a:p>
            <a:pPr marL="215999" lvl="0" indent="-215999" hangingPunct="0"/>
            <a:r>
              <a:rPr lang="en-GB" sz="2000">
                <a:latin typeface="Arial" pitchFamily="18"/>
              </a:rPr>
              <a:t>Fiona Pilkington &amp; her daughter Francesca – Leicestershire. Police service engaged in single loop learning</a:t>
            </a:r>
          </a:p>
          <a:p>
            <a:pPr marL="215999" lvl="0" indent="-215999" hangingPunct="0"/>
            <a:endParaRPr lang="en-GB" sz="2000">
              <a:latin typeface="Arial" pitchFamily="18"/>
            </a:endParaRPr>
          </a:p>
          <a:p>
            <a:pPr marL="215999" lvl="0" indent="-215999" hangingPunct="0"/>
            <a:r>
              <a:rPr lang="en-GB" sz="2000">
                <a:latin typeface="Arial" pitchFamily="18"/>
              </a:rPr>
              <a:t>Also the issue for canteens eg SWP and their coffee shop being removed to Tescos – individual depts made their own tea and coffee. The incoming chief asked what could he do to make an immediate impact – answer – reintroduce a coffee shop.</a:t>
            </a:r>
          </a:p>
        </p:txBody>
      </p:sp>
    </p:spTree>
    <p:extLst>
      <p:ext uri="{BB962C8B-B14F-4D97-AF65-F5344CB8AC3E}">
        <p14:creationId xmlns:p14="http://schemas.microsoft.com/office/powerpoint/2010/main" val="11887256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others:</a:t>
            </a:r>
          </a:p>
          <a:p>
            <a:r>
              <a:rPr lang="en-GB" dirty="0" smtClean="0"/>
              <a:t>Atkins and Murphy model (1993)</a:t>
            </a:r>
          </a:p>
          <a:p>
            <a:r>
              <a:rPr lang="en-GB" dirty="0" smtClean="0"/>
              <a:t>Brookfield (2005)</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28626009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479F1AB4-C436-A84A-AC6A-CEA4BC0515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5863369B-C372-6F4D-8306-026DE04FD01B}"/>
              </a:ext>
            </a:extLst>
          </p:cNvPr>
          <p:cNvSpPr txBox="1">
            <a:spLocks noGrp="1"/>
          </p:cNvSpPr>
          <p:nvPr>
            <p:ph type="body" sz="quarter" idx="1"/>
          </p:nvPr>
        </p:nvSpPr>
        <p:spPr/>
        <p:txBody>
          <a:bodyPr/>
          <a:lstStyle/>
          <a:p>
            <a:pPr lvl="0"/>
            <a:r>
              <a:rPr lang="en-GB"/>
              <a:t>MOVE ON TO NEXT SLIDE</a:t>
            </a:r>
            <a:endParaRPr lang="en-US"/>
          </a:p>
        </p:txBody>
      </p:sp>
      <p:sp>
        <p:nvSpPr>
          <p:cNvPr id="4" name="Slide Number Placeholder 3">
            <a:extLst>
              <a:ext uri="{FF2B5EF4-FFF2-40B4-BE49-F238E27FC236}">
                <a16:creationId xmlns:a16="http://schemas.microsoft.com/office/drawing/2014/main" xmlns="" id="{42E6F733-DB92-7440-A51B-7152B1FF9C56}"/>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B02E7C7-F6AD-7541-A797-D9D437E0B0E0}" type="slidenum">
              <a:t>32</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5702473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BEAR IN MIND!</a:t>
            </a:r>
          </a:p>
          <a:p>
            <a:endParaRPr lang="en-GB" dirty="0" smtClean="0"/>
          </a:p>
          <a:p>
            <a:r>
              <a:rPr lang="en-GB" dirty="0" smtClean="0"/>
              <a:t>Reflection as a means of looking </a:t>
            </a:r>
            <a:r>
              <a:rPr lang="en-GB" baseline="0" dirty="0" smtClean="0"/>
              <a:t>forward and anticipating events </a:t>
            </a:r>
            <a:r>
              <a:rPr lang="en-GB" baseline="0" dirty="0" err="1" smtClean="0"/>
              <a:t>eg</a:t>
            </a:r>
            <a:r>
              <a:rPr lang="en-GB" baseline="0" dirty="0" smtClean="0"/>
              <a:t> crucible moments slide earlier (Greenwood 1993)</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13524597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EBC6A07-0C24-2747-BC60-95761C8DD1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ECB914F3-34FB-7F43-BAAC-D5B30D8756C9}"/>
              </a:ext>
            </a:extLst>
          </p:cNvPr>
          <p:cNvSpPr txBox="1">
            <a:spLocks noGrp="1"/>
          </p:cNvSpPr>
          <p:nvPr>
            <p:ph type="body" sz="quarter" idx="1"/>
          </p:nvPr>
        </p:nvSpPr>
        <p:spPr/>
        <p:txBody>
          <a:bodyPr/>
          <a:lstStyle/>
          <a:p>
            <a:pPr lvl="0"/>
            <a:r>
              <a:rPr lang="en-GB" dirty="0"/>
              <a:t>MUCH OF MY PROFESSIONAL LIFE REVOLVED AROUND AVOIDING COMING HERE</a:t>
            </a:r>
            <a:r>
              <a:rPr lang="en-GB" dirty="0" smtClean="0"/>
              <a:t>!!</a:t>
            </a:r>
          </a:p>
          <a:p>
            <a:pPr lvl="0"/>
            <a:endParaRPr lang="en-GB" dirty="0" smtClean="0"/>
          </a:p>
          <a:p>
            <a:pPr lvl="0"/>
            <a:r>
              <a:rPr lang="en-GB" dirty="0" smtClean="0"/>
              <a:t>REFLECTION,</a:t>
            </a:r>
            <a:r>
              <a:rPr lang="en-GB" baseline="0" dirty="0" smtClean="0"/>
              <a:t> BECOMING A REFDLECTIVE PRACTITIONER IS ABOUT AVOIDING THIS!!</a:t>
            </a:r>
            <a:endParaRPr lang="en-US" dirty="0"/>
          </a:p>
        </p:txBody>
      </p:sp>
      <p:sp>
        <p:nvSpPr>
          <p:cNvPr id="4" name="Slide Number Placeholder 3">
            <a:extLst>
              <a:ext uri="{FF2B5EF4-FFF2-40B4-BE49-F238E27FC236}">
                <a16:creationId xmlns:a16="http://schemas.microsoft.com/office/drawing/2014/main" xmlns="" id="{E606BF5B-2A54-1D4E-ADB3-8671AB92BB94}"/>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985E49-5CD9-CE49-BB2D-DECF25DA187A}" type="slidenum">
              <a:t>35</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125087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CB9F08D-438B-2941-B9D3-8CAA311CB9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1F72462C-3570-604D-A0AD-81B77983C4B6}"/>
              </a:ext>
            </a:extLst>
          </p:cNvPr>
          <p:cNvSpPr txBox="1">
            <a:spLocks noGrp="1"/>
          </p:cNvSpPr>
          <p:nvPr>
            <p:ph type="body" sz="quarter" idx="1"/>
          </p:nvPr>
        </p:nvSpPr>
        <p:spPr/>
        <p:txBody>
          <a:bodyPr/>
          <a:lstStyle/>
          <a:p>
            <a:pPr lvl="0"/>
            <a:r>
              <a:rPr lang="en-GB" dirty="0"/>
              <a:t>Who do I want to be?</a:t>
            </a:r>
          </a:p>
          <a:p>
            <a:pPr lvl="0"/>
            <a:r>
              <a:rPr lang="en-GB" dirty="0"/>
              <a:t>Who am I</a:t>
            </a:r>
            <a:r>
              <a:rPr lang="en-GB" dirty="0" smtClean="0"/>
              <a:t>?</a:t>
            </a:r>
          </a:p>
          <a:p>
            <a:pPr lvl="0"/>
            <a:r>
              <a:rPr lang="en-GB" dirty="0" smtClean="0"/>
              <a:t>Diagnostics on line Johari window, learning styles </a:t>
            </a:r>
            <a:r>
              <a:rPr lang="en-GB" dirty="0" err="1" smtClean="0"/>
              <a:t>etc</a:t>
            </a:r>
            <a:endParaRPr lang="en-GB" dirty="0" smtClean="0"/>
          </a:p>
          <a:p>
            <a:pPr lvl="0"/>
            <a:r>
              <a:rPr lang="en-GB" dirty="0" smtClean="0"/>
              <a:t>About being credible and being authentic</a:t>
            </a:r>
            <a:endParaRPr lang="en-US" dirty="0"/>
          </a:p>
        </p:txBody>
      </p:sp>
      <p:sp>
        <p:nvSpPr>
          <p:cNvPr id="4" name="Slide Number Placeholder 3">
            <a:extLst>
              <a:ext uri="{FF2B5EF4-FFF2-40B4-BE49-F238E27FC236}">
                <a16:creationId xmlns:a16="http://schemas.microsoft.com/office/drawing/2014/main" xmlns="" id="{EF3E3223-411D-EA40-94E6-3A7B6AC3AADA}"/>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5E8BC18-3E68-C24A-8D59-8F3BD353011B}" type="slidenum">
              <a:t>37</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7897449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36F3F356-57ED-2E4E-B4CC-0EDBAA526A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E06AFFCB-093A-FE4E-975E-B2EDDDF7932C}"/>
              </a:ext>
            </a:extLst>
          </p:cNvPr>
          <p:cNvSpPr txBox="1">
            <a:spLocks noGrp="1"/>
          </p:cNvSpPr>
          <p:nvPr>
            <p:ph type="body" sz="quarter" idx="1"/>
          </p:nvPr>
        </p:nvSpPr>
        <p:spPr/>
        <p:txBody>
          <a:bodyPr/>
          <a:lstStyle/>
          <a:p>
            <a:pPr lvl="0"/>
            <a:r>
              <a:rPr lang="en-GB"/>
              <a:t>VALUES ARE THE IDEALS YOU HOLD WHICH GIVE MEANING TO YOUR LIFE &amp; UNDERPIN YOUR BELIEFS</a:t>
            </a:r>
          </a:p>
          <a:p>
            <a:pPr lvl="0"/>
            <a:endParaRPr lang="en-GB"/>
          </a:p>
          <a:p>
            <a:pPr lvl="0"/>
            <a:r>
              <a:rPr lang="en-GB"/>
              <a:t>Jefferson – Character is what you are. It is different to reputation which is for other people to determine.</a:t>
            </a:r>
          </a:p>
          <a:p>
            <a:pPr lvl="0"/>
            <a:r>
              <a:rPr lang="en-GB"/>
              <a:t>Warren Bennis who once took managed Solomon Bank an age ago “Lose money for the firm and I will be understanding. Lose a shred of reputation for the firm and I will be ruthless”</a:t>
            </a:r>
          </a:p>
          <a:p>
            <a:pPr lvl="0"/>
            <a:r>
              <a:rPr lang="en-GB"/>
              <a:t>Intent - </a:t>
            </a:r>
          </a:p>
          <a:p>
            <a:pPr lvl="0"/>
            <a:r>
              <a:rPr lang="en-GB"/>
              <a:t>Values in organisations</a:t>
            </a:r>
          </a:p>
          <a:p>
            <a:pPr lvl="0"/>
            <a:endParaRPr lang="en-GB"/>
          </a:p>
          <a:p>
            <a:pPr lvl="0"/>
            <a:r>
              <a:rPr lang="en-GB"/>
              <a:t>Key word here is AUTHENTICITY – Andrews report quoting an example of staff (including a doctor) saying “complain” – what does that say about the organisation?</a:t>
            </a:r>
          </a:p>
        </p:txBody>
      </p:sp>
      <p:sp>
        <p:nvSpPr>
          <p:cNvPr id="4" name="Slide Number Placeholder 3">
            <a:extLst>
              <a:ext uri="{FF2B5EF4-FFF2-40B4-BE49-F238E27FC236}">
                <a16:creationId xmlns:a16="http://schemas.microsoft.com/office/drawing/2014/main" xmlns="" id="{FB0F850F-DDDC-2346-8476-8E4117AF399A}"/>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33534C3-CCD2-C84C-94C6-8BF18E69AD30}" type="slidenum">
              <a:t>38</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1916222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DDB7537B-13FF-724B-8FBB-6A59794CBE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465069DA-C88D-B843-A2A8-0B909CCBDDA7}"/>
              </a:ext>
            </a:extLst>
          </p:cNvPr>
          <p:cNvSpPr txBox="1">
            <a:spLocks noGrp="1"/>
          </p:cNvSpPr>
          <p:nvPr>
            <p:ph type="body" sz="quarter" idx="1"/>
          </p:nvPr>
        </p:nvSpPr>
        <p:spPr/>
        <p:txBody>
          <a:bodyPr/>
          <a:lstStyle/>
          <a:p>
            <a:pPr lvl="0"/>
            <a:r>
              <a:rPr lang="en-GB" dirty="0"/>
              <a:t>We’ve already talked about the four cores</a:t>
            </a:r>
          </a:p>
          <a:p>
            <a:pPr lvl="0"/>
            <a:r>
              <a:rPr lang="en-GB" dirty="0"/>
              <a:t>Covey also talks about waves of trust – </a:t>
            </a:r>
            <a:r>
              <a:rPr lang="en-GB" b="1" u="sng" dirty="0"/>
              <a:t>building your personal trust, </a:t>
            </a:r>
            <a:r>
              <a:rPr lang="en-GB" b="1" u="sng" dirty="0" smtClean="0"/>
              <a:t>developing</a:t>
            </a:r>
            <a:r>
              <a:rPr lang="en-GB" b="1" u="sng" baseline="0" dirty="0" smtClean="0"/>
              <a:t> </a:t>
            </a:r>
            <a:r>
              <a:rPr lang="en-GB" b="1" u="sng" dirty="0" smtClean="0"/>
              <a:t>organisational </a:t>
            </a:r>
            <a:r>
              <a:rPr lang="en-GB" b="1" u="sng" dirty="0"/>
              <a:t>trust moving on to societal trust</a:t>
            </a:r>
            <a:endParaRPr lang="en-US" b="1" u="sng" dirty="0"/>
          </a:p>
        </p:txBody>
      </p:sp>
      <p:sp>
        <p:nvSpPr>
          <p:cNvPr id="4" name="Slide Number Placeholder 3">
            <a:extLst>
              <a:ext uri="{FF2B5EF4-FFF2-40B4-BE49-F238E27FC236}">
                <a16:creationId xmlns:a16="http://schemas.microsoft.com/office/drawing/2014/main" xmlns="" id="{5D1766A0-8C93-EC4D-BE61-45CA6BFA02FA}"/>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73B48CE-85DA-2C42-B9CB-3C50DC7F2A76}" type="slidenum">
              <a:t>39</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2444026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27CAC08-EE55-3B42-836F-C12E99755E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8D3A88CE-ABB7-854A-AAB4-D36C2F3D709C}"/>
              </a:ext>
            </a:extLst>
          </p:cNvPr>
          <p:cNvSpPr txBox="1">
            <a:spLocks noGrp="1"/>
          </p:cNvSpPr>
          <p:nvPr>
            <p:ph type="body" sz="quarter" idx="1"/>
          </p:nvPr>
        </p:nvSpPr>
        <p:spPr/>
        <p:txBody>
          <a:bodyPr/>
          <a:lstStyle/>
          <a:p>
            <a:pPr lvl="0"/>
            <a:r>
              <a:rPr lang="en-GB"/>
              <a:t>TAKE GIBBS CYCLE AND CONSIDER 2-8 O’CLOCK</a:t>
            </a:r>
          </a:p>
          <a:p>
            <a:pPr lvl="0"/>
            <a:r>
              <a:rPr lang="en-GB"/>
              <a:t>THEN MAYBE CONSIDER GOLD/SILVER INTERPLAY AT HAY ON WYE 2-8 O’CLOCK</a:t>
            </a:r>
            <a:endParaRPr lang="en-US"/>
          </a:p>
        </p:txBody>
      </p:sp>
      <p:sp>
        <p:nvSpPr>
          <p:cNvPr id="4" name="Slide Number Placeholder 3">
            <a:extLst>
              <a:ext uri="{FF2B5EF4-FFF2-40B4-BE49-F238E27FC236}">
                <a16:creationId xmlns:a16="http://schemas.microsoft.com/office/drawing/2014/main" xmlns="" id="{ED3C7050-5D97-F043-9907-FA4A88CE695A}"/>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184E231-41D4-8D49-BECE-73F58F249948}" type="slidenum">
              <a:t>41</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187255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D3C4D11-079C-9C4F-9A73-E05E612A6A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16B46AB1-2F94-B843-90C5-383534549C74}"/>
              </a:ext>
            </a:extLst>
          </p:cNvPr>
          <p:cNvSpPr txBox="1">
            <a:spLocks noGrp="1"/>
          </p:cNvSpPr>
          <p:nvPr>
            <p:ph type="body" sz="quarter" idx="1"/>
          </p:nvPr>
        </p:nvSpPr>
        <p:spPr/>
        <p:txBody>
          <a:bodyPr/>
          <a:lstStyle/>
          <a:p>
            <a:pPr lvl="0"/>
            <a:r>
              <a:rPr lang="en-GB"/>
              <a:t>PREVIOUS LESSONS HADN’T BEEN LEARNED = Illustrative of culture</a:t>
            </a:r>
          </a:p>
          <a:p>
            <a:pPr lvl="0"/>
            <a:endParaRPr lang="en-GB"/>
          </a:p>
          <a:p>
            <a:pPr lvl="0"/>
            <a:r>
              <a:rPr lang="en-GB"/>
              <a:t>Rick Rescorla – Morgan Stanley</a:t>
            </a:r>
            <a:endParaRPr lang="en-US"/>
          </a:p>
        </p:txBody>
      </p:sp>
      <p:sp>
        <p:nvSpPr>
          <p:cNvPr id="4" name="Slide Number Placeholder 3">
            <a:extLst>
              <a:ext uri="{FF2B5EF4-FFF2-40B4-BE49-F238E27FC236}">
                <a16:creationId xmlns:a16="http://schemas.microsoft.com/office/drawing/2014/main" xmlns="" id="{6E2D06FE-E278-0F41-BC8F-EABE94041D91}"/>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1296AA-EDB4-1440-B7CA-D2554891970C}" type="slidenum">
              <a:t>43</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3198675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69A0C69D-B325-C348-B6AA-315A08AE99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99A2BC8F-3E53-1E4E-BF4B-B8C896CFD545}"/>
              </a:ext>
            </a:extLst>
          </p:cNvPr>
          <p:cNvSpPr txBox="1">
            <a:spLocks noGrp="1"/>
          </p:cNvSpPr>
          <p:nvPr>
            <p:ph type="body" sz="quarter" idx="1"/>
          </p:nvPr>
        </p:nvSpPr>
        <p:spPr/>
        <p:txBody>
          <a:bodyPr/>
          <a:lstStyle/>
          <a:p>
            <a:pPr lvl="0"/>
            <a:r>
              <a:rPr lang="en-GB" dirty="0"/>
              <a:t>WHAT IS IMPORTANT HERE</a:t>
            </a:r>
            <a:r>
              <a:rPr lang="en-GB" dirty="0" smtClean="0"/>
              <a:t>?</a:t>
            </a:r>
          </a:p>
          <a:p>
            <a:pPr lvl="0"/>
            <a:r>
              <a:rPr lang="en-GB" dirty="0" smtClean="0"/>
              <a:t>My job as a doctor in today’s NHS is draining me of my humanity  - Guardian 7/2/2019  Divas / Factional / Patronage / Embattled / Insular (GMC Research report by Dr Suzanne</a:t>
            </a:r>
            <a:r>
              <a:rPr lang="en-GB" baseline="0" dirty="0" smtClean="0"/>
              <a:t> Shale)</a:t>
            </a:r>
            <a:endParaRPr lang="en-GB" dirty="0" smtClean="0"/>
          </a:p>
          <a:p>
            <a:pPr lvl="0"/>
            <a:endParaRPr lang="en-GB" dirty="0" smtClean="0"/>
          </a:p>
          <a:p>
            <a:pPr lvl="0"/>
            <a:r>
              <a:rPr lang="en-GB" b="1" u="sng" dirty="0" smtClean="0"/>
              <a:t>ITS WHAT PEOPLE OBSERVE AND EXPERIENCE THAT COUNTS!!!!</a:t>
            </a:r>
          </a:p>
          <a:p>
            <a:pPr lvl="0"/>
            <a:endParaRPr lang="en-GB" dirty="0" smtClean="0"/>
          </a:p>
          <a:p>
            <a:pPr lvl="0"/>
            <a:r>
              <a:rPr lang="en-GB" dirty="0" smtClean="0"/>
              <a:t>MAYA ANGELOU</a:t>
            </a:r>
            <a:endParaRPr lang="en-GB" dirty="0"/>
          </a:p>
          <a:p>
            <a:pPr lvl="0"/>
            <a:endParaRPr lang="en-GB" dirty="0"/>
          </a:p>
          <a:p>
            <a:pPr lvl="0"/>
            <a:r>
              <a:rPr lang="en-GB" dirty="0" smtClean="0"/>
              <a:t>WHAT </a:t>
            </a:r>
            <a:r>
              <a:rPr lang="en-GB" dirty="0"/>
              <a:t>MATTERS?  </a:t>
            </a:r>
          </a:p>
          <a:p>
            <a:pPr lvl="0"/>
            <a:endParaRPr lang="en-GB" dirty="0"/>
          </a:p>
          <a:p>
            <a:pPr lvl="0"/>
            <a:r>
              <a:rPr lang="en-GB" dirty="0"/>
              <a:t>LEARNING CULTURE – a little more later</a:t>
            </a:r>
            <a:endParaRPr lang="en-US" dirty="0"/>
          </a:p>
        </p:txBody>
      </p:sp>
      <p:sp>
        <p:nvSpPr>
          <p:cNvPr id="4" name="Slide Number Placeholder 3">
            <a:extLst>
              <a:ext uri="{FF2B5EF4-FFF2-40B4-BE49-F238E27FC236}">
                <a16:creationId xmlns:a16="http://schemas.microsoft.com/office/drawing/2014/main" xmlns="" id="{98FAF37C-BE52-3E4E-A78C-CA6D1FECAE61}"/>
              </a:ext>
            </a:extLst>
          </p:cNvPr>
          <p:cNvSpPr txBox="1"/>
          <p:nvPr/>
        </p:nvSpPr>
        <p:spPr>
          <a:xfrm>
            <a:off x="3884608" y="8685208"/>
            <a:ext cx="2971800" cy="457200"/>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0D24269-E466-2F4E-A98F-520AE8FD0E5C}" type="slidenum">
              <a:t>44</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5037410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Taylor et al 2015 (BMC Health Services Research 15 , 244 </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49</a:t>
            </a:fld>
            <a:endParaRPr lang="en-US"/>
          </a:p>
        </p:txBody>
      </p:sp>
    </p:spTree>
    <p:extLst>
      <p:ext uri="{BB962C8B-B14F-4D97-AF65-F5344CB8AC3E}">
        <p14:creationId xmlns:p14="http://schemas.microsoft.com/office/powerpoint/2010/main" val="1682696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50</a:t>
            </a:fld>
            <a:endParaRPr lang="cy-GB">
              <a:cs typeface="Arial" charset="0"/>
            </a:endParaRPr>
          </a:p>
        </p:txBody>
      </p:sp>
    </p:spTree>
    <p:extLst>
      <p:ext uri="{BB962C8B-B14F-4D97-AF65-F5344CB8AC3E}">
        <p14:creationId xmlns:p14="http://schemas.microsoft.com/office/powerpoint/2010/main" val="5776739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51</a:t>
            </a:fld>
            <a:endParaRPr lang="cy-GB">
              <a:cs typeface="Arial" charset="0"/>
            </a:endParaRPr>
          </a:p>
        </p:txBody>
      </p:sp>
    </p:spTree>
    <p:extLst>
      <p:ext uri="{BB962C8B-B14F-4D97-AF65-F5344CB8AC3E}">
        <p14:creationId xmlns:p14="http://schemas.microsoft.com/office/powerpoint/2010/main" val="36245664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52</a:t>
            </a:fld>
            <a:endParaRPr lang="cy-GB">
              <a:cs typeface="Arial" charset="0"/>
            </a:endParaRPr>
          </a:p>
        </p:txBody>
      </p:sp>
    </p:spTree>
    <p:extLst>
      <p:ext uri="{BB962C8B-B14F-4D97-AF65-F5344CB8AC3E}">
        <p14:creationId xmlns:p14="http://schemas.microsoft.com/office/powerpoint/2010/main" val="22647493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53</a:t>
            </a:fld>
            <a:endParaRPr lang="en-US"/>
          </a:p>
        </p:txBody>
      </p:sp>
    </p:spTree>
    <p:extLst>
      <p:ext uri="{BB962C8B-B14F-4D97-AF65-F5344CB8AC3E}">
        <p14:creationId xmlns:p14="http://schemas.microsoft.com/office/powerpoint/2010/main" val="168185120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54</a:t>
            </a:fld>
            <a:endParaRPr lang="en-US"/>
          </a:p>
        </p:txBody>
      </p:sp>
    </p:spTree>
    <p:extLst>
      <p:ext uri="{BB962C8B-B14F-4D97-AF65-F5344CB8AC3E}">
        <p14:creationId xmlns:p14="http://schemas.microsoft.com/office/powerpoint/2010/main" val="21731093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20713" y="4211638"/>
            <a:ext cx="5486400" cy="4114800"/>
          </a:xfrm>
          <a:noFill/>
        </p:spPr>
        <p:txBody>
          <a:bodyPr wrap="square" numCol="1" anchor="t" anchorCtr="0" compatLnSpc="1">
            <a:prstTxWarp prst="textNoShape">
              <a:avLst/>
            </a:prstTxWarp>
          </a:bodyPr>
          <a:lstStyle/>
          <a:p>
            <a:pPr>
              <a:spcBef>
                <a:spcPct val="0"/>
              </a:spcBef>
            </a:pPr>
            <a:endParaRPr lang="en-GB"/>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55</a:t>
            </a:fld>
            <a:endParaRPr lang="en-US">
              <a:cs typeface="Arial" charset="0"/>
            </a:endParaRPr>
          </a:p>
        </p:txBody>
      </p:sp>
    </p:spTree>
    <p:extLst>
      <p:ext uri="{BB962C8B-B14F-4D97-AF65-F5344CB8AC3E}">
        <p14:creationId xmlns:p14="http://schemas.microsoft.com/office/powerpoint/2010/main" val="42144723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56</a:t>
            </a:fld>
            <a:endParaRPr lang="en-US">
              <a:cs typeface="Arial" charset="0"/>
            </a:endParaRPr>
          </a:p>
        </p:txBody>
      </p:sp>
    </p:spTree>
    <p:extLst>
      <p:ext uri="{BB962C8B-B14F-4D97-AF65-F5344CB8AC3E}">
        <p14:creationId xmlns:p14="http://schemas.microsoft.com/office/powerpoint/2010/main" val="61914045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57</a:t>
            </a:fld>
            <a:endParaRPr lang="en-US">
              <a:cs typeface="Arial" charset="0"/>
            </a:endParaRPr>
          </a:p>
        </p:txBody>
      </p:sp>
    </p:spTree>
    <p:extLst>
      <p:ext uri="{BB962C8B-B14F-4D97-AF65-F5344CB8AC3E}">
        <p14:creationId xmlns:p14="http://schemas.microsoft.com/office/powerpoint/2010/main" val="24473602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58</a:t>
            </a:fld>
            <a:endParaRPr lang="en-US">
              <a:cs typeface="Arial" charset="0"/>
            </a:endParaRPr>
          </a:p>
        </p:txBody>
      </p:sp>
    </p:spTree>
    <p:extLst>
      <p:ext uri="{BB962C8B-B14F-4D97-AF65-F5344CB8AC3E}">
        <p14:creationId xmlns:p14="http://schemas.microsoft.com/office/powerpoint/2010/main" val="28814407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59</a:t>
            </a:fld>
            <a:endParaRPr lang="en-US">
              <a:cs typeface="Arial" charset="0"/>
            </a:endParaRPr>
          </a:p>
        </p:txBody>
      </p:sp>
    </p:spTree>
    <p:extLst>
      <p:ext uri="{BB962C8B-B14F-4D97-AF65-F5344CB8AC3E}">
        <p14:creationId xmlns:p14="http://schemas.microsoft.com/office/powerpoint/2010/main" val="11738071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60</a:t>
            </a:fld>
            <a:endParaRPr lang="en-US">
              <a:cs typeface="Arial" charset="0"/>
            </a:endParaRPr>
          </a:p>
        </p:txBody>
      </p:sp>
    </p:spTree>
    <p:extLst>
      <p:ext uri="{BB962C8B-B14F-4D97-AF65-F5344CB8AC3E}">
        <p14:creationId xmlns:p14="http://schemas.microsoft.com/office/powerpoint/2010/main" val="17549298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The most straightforward.</a:t>
            </a:r>
          </a:p>
          <a:p>
            <a:pPr>
              <a:spcBef>
                <a:spcPct val="0"/>
              </a:spcBef>
            </a:pPr>
            <a:r>
              <a:rPr lang="en-GB" dirty="0"/>
              <a:t>Our reference list appears at the end of your submission</a:t>
            </a:r>
            <a:endParaRPr lang="en-US" dirty="0"/>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61</a:t>
            </a:fld>
            <a:endParaRPr lang="en-US">
              <a:cs typeface="Arial" charset="0"/>
            </a:endParaRPr>
          </a:p>
        </p:txBody>
      </p:sp>
    </p:spTree>
    <p:extLst>
      <p:ext uri="{BB962C8B-B14F-4D97-AF65-F5344CB8AC3E}">
        <p14:creationId xmlns:p14="http://schemas.microsoft.com/office/powerpoint/2010/main" val="309531389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A little more complex but the same format still applies</a:t>
            </a:r>
            <a:endParaRPr lang="en-US" dirty="0"/>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62</a:t>
            </a:fld>
            <a:endParaRPr lang="en-US">
              <a:cs typeface="Arial" charset="0"/>
            </a:endParaRPr>
          </a:p>
        </p:txBody>
      </p:sp>
    </p:spTree>
    <p:extLst>
      <p:ext uri="{BB962C8B-B14F-4D97-AF65-F5344CB8AC3E}">
        <p14:creationId xmlns:p14="http://schemas.microsoft.com/office/powerpoint/2010/main" val="190069702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Just checking everyone’s awake – the quotation is as fictional as one of Austen’s novels!</a:t>
            </a:r>
          </a:p>
          <a:p>
            <a:pPr>
              <a:spcBef>
                <a:spcPct val="0"/>
              </a:spcBef>
            </a:pPr>
            <a:r>
              <a:rPr lang="en-GB" dirty="0"/>
              <a:t>Ephemeral – hence the date.</a:t>
            </a:r>
          </a:p>
          <a:p>
            <a:pPr>
              <a:spcBef>
                <a:spcPct val="0"/>
              </a:spcBef>
            </a:pPr>
            <a:r>
              <a:rPr lang="en-GB" dirty="0"/>
              <a:t>Avoid commercial sites </a:t>
            </a:r>
            <a:r>
              <a:rPr lang="en-GB" dirty="0" err="1"/>
              <a:t>BusinessBalls</a:t>
            </a:r>
            <a:r>
              <a:rPr lang="en-GB" dirty="0"/>
              <a:t> etc – always seek out the primary source</a:t>
            </a:r>
            <a:endParaRPr lang="en-US" dirty="0"/>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63</a:t>
            </a:fld>
            <a:endParaRPr lang="en-US">
              <a:cs typeface="Arial" charset="0"/>
            </a:endParaRPr>
          </a:p>
        </p:txBody>
      </p:sp>
    </p:spTree>
    <p:extLst>
      <p:ext uri="{BB962C8B-B14F-4D97-AF65-F5344CB8AC3E}">
        <p14:creationId xmlns:p14="http://schemas.microsoft.com/office/powerpoint/2010/main" val="297501596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64</a:t>
            </a:fld>
            <a:endParaRPr lang="en-US">
              <a:cs typeface="Arial" charset="0"/>
            </a:endParaRPr>
          </a:p>
        </p:txBody>
      </p:sp>
    </p:spTree>
    <p:extLst>
      <p:ext uri="{BB962C8B-B14F-4D97-AF65-F5344CB8AC3E}">
        <p14:creationId xmlns:p14="http://schemas.microsoft.com/office/powerpoint/2010/main" val="24891800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Always attempt to refer to the primary source</a:t>
            </a:r>
          </a:p>
          <a:p>
            <a:pPr>
              <a:spcBef>
                <a:spcPct val="0"/>
              </a:spcBef>
            </a:pPr>
            <a:r>
              <a:rPr lang="en-GB" dirty="0"/>
              <a:t>When in doubt – confer with your tutor</a:t>
            </a:r>
          </a:p>
          <a:p>
            <a:pPr>
              <a:spcBef>
                <a:spcPct val="0"/>
              </a:spcBef>
            </a:pPr>
            <a:r>
              <a:rPr lang="en-GB" dirty="0"/>
              <a:t>Check those on-line assets available to you also</a:t>
            </a:r>
            <a:endParaRPr lang="en-US" dirty="0"/>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65</a:t>
            </a:fld>
            <a:endParaRPr lang="en-US">
              <a:cs typeface="Arial" charset="0"/>
            </a:endParaRPr>
          </a:p>
        </p:txBody>
      </p:sp>
    </p:spTree>
    <p:extLst>
      <p:ext uri="{BB962C8B-B14F-4D97-AF65-F5344CB8AC3E}">
        <p14:creationId xmlns:p14="http://schemas.microsoft.com/office/powerpoint/2010/main" val="141312757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66</a:t>
            </a:fld>
            <a:endParaRPr lang="cy-GB">
              <a:cs typeface="Arial" charset="0"/>
            </a:endParaRPr>
          </a:p>
        </p:txBody>
      </p:sp>
    </p:spTree>
    <p:extLst>
      <p:ext uri="{BB962C8B-B14F-4D97-AF65-F5344CB8AC3E}">
        <p14:creationId xmlns:p14="http://schemas.microsoft.com/office/powerpoint/2010/main" val="30669949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67</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Moodle and Learning Resources Centre will be covered later</a:t>
            </a:r>
          </a:p>
          <a:p>
            <a:pPr marL="171450" indent="-171450">
              <a:buFontTx/>
              <a:buChar char="-"/>
            </a:pPr>
            <a:r>
              <a:rPr lang="en-GB" dirty="0"/>
              <a:t>Skype tutorials to be arranged on an individual basis</a:t>
            </a:r>
          </a:p>
          <a:p>
            <a:pPr marL="171450" indent="-171450">
              <a:buFontTx/>
              <a:buChar char="-"/>
            </a:pPr>
            <a:r>
              <a:rPr lang="en-GB" dirty="0"/>
              <a:t>Email when you have a quick question</a:t>
            </a:r>
          </a:p>
          <a:p>
            <a:r>
              <a:rPr lang="en-GB" dirty="0"/>
              <a:t>– deadline for submission of drafts to be agreed with your tutor</a:t>
            </a:r>
          </a:p>
          <a:p>
            <a:endParaRPr lang="en-GB"/>
          </a:p>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solidFill>
                  <a:prstClr val="black"/>
                </a:solidFill>
              </a:rPr>
              <a:pPr>
                <a:defRPr/>
              </a:pPr>
              <a:t>68</a:t>
            </a:fld>
            <a:endParaRPr lang="en-US">
              <a:solidFill>
                <a:prstClr val="black"/>
              </a:solidFill>
            </a:endParaRPr>
          </a:p>
        </p:txBody>
      </p:sp>
    </p:spTree>
    <p:extLst>
      <p:ext uri="{BB962C8B-B14F-4D97-AF65-F5344CB8AC3E}">
        <p14:creationId xmlns:p14="http://schemas.microsoft.com/office/powerpoint/2010/main" val="308895710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a:t>Always attempt to refer to the primary source</a:t>
            </a:r>
          </a:p>
          <a:p>
            <a:pPr>
              <a:spcBef>
                <a:spcPct val="0"/>
              </a:spcBef>
            </a:pPr>
            <a:r>
              <a:rPr lang="en-GB"/>
              <a:t>When in doubt – confer with your tutor</a:t>
            </a:r>
          </a:p>
          <a:p>
            <a:pPr>
              <a:spcBef>
                <a:spcPct val="0"/>
              </a:spcBef>
            </a:pPr>
            <a:r>
              <a:rPr lang="en-GB"/>
              <a:t>Check those on-line assets available to you also</a:t>
            </a:r>
            <a:endParaRPr lang="en-US"/>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69</a:t>
            </a:fld>
            <a:endParaRPr lang="en-US">
              <a:cs typeface="Arial" charset="0"/>
            </a:endParaRPr>
          </a:p>
        </p:txBody>
      </p:sp>
    </p:spTree>
    <p:extLst>
      <p:ext uri="{BB962C8B-B14F-4D97-AF65-F5344CB8AC3E}">
        <p14:creationId xmlns:p14="http://schemas.microsoft.com/office/powerpoint/2010/main" val="4148944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29/08/2019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29/08/2019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
        <p:nvSpPr>
          <p:cNvPr id="7" name="Rectangle 6">
            <a:extLst>
              <a:ext uri="{FF2B5EF4-FFF2-40B4-BE49-F238E27FC236}">
                <a16:creationId xmlns:a16="http://schemas.microsoft.com/office/drawing/2014/main" xmlns="" id="{E58D1D45-4A11-BF4F-ABAA-D4D3640BA5A6}"/>
              </a:ext>
            </a:extLst>
          </p:cNvPr>
          <p:cNvSpPr/>
          <p:nvPr userDrawn="1"/>
        </p:nvSpPr>
        <p:spPr>
          <a:xfrm>
            <a:off x="0" y="5671457"/>
            <a:ext cx="9144000" cy="118654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29/08/2019</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29/08/2019</a:t>
            </a:fld>
            <a:endParaRPr lang="en-GB"/>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a:p>
        </p:txBody>
      </p:sp>
      <p:sp>
        <p:nvSpPr>
          <p:cNvPr id="8" name="Rectangle 7">
            <a:extLst>
              <a:ext uri="{FF2B5EF4-FFF2-40B4-BE49-F238E27FC236}">
                <a16:creationId xmlns:a16="http://schemas.microsoft.com/office/drawing/2014/main" xmlns="" id="{B86A93E2-A5C5-8549-BDE8-87CC0E001BE8}"/>
              </a:ext>
            </a:extLst>
          </p:cNvPr>
          <p:cNvSpPr/>
          <p:nvPr userDrawn="1"/>
        </p:nvSpPr>
        <p:spPr>
          <a:xfrm>
            <a:off x="0" y="5671457"/>
            <a:ext cx="9144000" cy="118654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29/08/2019</a:t>
            </a:fld>
            <a:endParaRPr lang="en-GB"/>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a:p>
        </p:txBody>
      </p:sp>
      <p:sp>
        <p:nvSpPr>
          <p:cNvPr id="9" name="Rectangle 8">
            <a:extLst>
              <a:ext uri="{FF2B5EF4-FFF2-40B4-BE49-F238E27FC236}">
                <a16:creationId xmlns:a16="http://schemas.microsoft.com/office/drawing/2014/main" xmlns="" id="{945917A1-35E0-DC49-BAD0-D07FCB14BEC2}"/>
              </a:ext>
            </a:extLst>
          </p:cNvPr>
          <p:cNvSpPr/>
          <p:nvPr userDrawn="1"/>
        </p:nvSpPr>
        <p:spPr>
          <a:xfrm>
            <a:off x="0" y="5671457"/>
            <a:ext cx="9144000" cy="118654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29/08/2019</a:t>
            </a:fld>
            <a:endParaRPr lang="en-GB"/>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a:p>
        </p:txBody>
      </p:sp>
      <p:sp>
        <p:nvSpPr>
          <p:cNvPr id="5" name="Rectangle 4">
            <a:extLst>
              <a:ext uri="{FF2B5EF4-FFF2-40B4-BE49-F238E27FC236}">
                <a16:creationId xmlns:a16="http://schemas.microsoft.com/office/drawing/2014/main" xmlns="" id="{B67B34B8-E3A8-8749-93BA-DB6F203FAF4F}"/>
              </a:ext>
            </a:extLst>
          </p:cNvPr>
          <p:cNvSpPr/>
          <p:nvPr userDrawn="1"/>
        </p:nvSpPr>
        <p:spPr>
          <a:xfrm>
            <a:off x="0" y="5671457"/>
            <a:ext cx="9144000" cy="118654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0B9CD4C1-35AE-214F-8A67-79388BC7AF45}"/>
              </a:ext>
            </a:extLst>
          </p:cNvPr>
          <p:cNvSpPr/>
          <p:nvPr userDrawn="1"/>
        </p:nvSpPr>
        <p:spPr>
          <a:xfrm>
            <a:off x="0" y="5671457"/>
            <a:ext cx="9144000" cy="118654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29/08/2019</a:t>
            </a:fld>
            <a:endParaRPr lang="en-GB"/>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29/08/2019</a:t>
            </a:fld>
            <a:endParaRPr lang="en-GB"/>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29/08/2019</a:t>
            </a:fld>
            <a:endParaRPr lang="en-GB"/>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29/08/2019</a:t>
            </a:fld>
            <a:endParaRPr lang="en-GB"/>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EC7B33-A534-B64D-B08A-0D2CF13A95F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xmlns="" id="{B013055A-E784-6041-A15E-5C1652A72758}"/>
              </a:ext>
            </a:extLst>
          </p:cNvPr>
          <p:cNvSpPr txBox="1">
            <a:spLocks noGrp="1"/>
          </p:cNvSpPr>
          <p:nvPr>
            <p:ph type="dt" sz="half" idx="7"/>
          </p:nvPr>
        </p:nvSpPr>
        <p:spPr/>
        <p:txBody>
          <a:bodyPr/>
          <a:lstStyle>
            <a:lvl1pPr>
              <a:defRPr/>
            </a:lvl1pPr>
          </a:lstStyle>
          <a:p>
            <a:pPr lvl="0"/>
            <a:fld id="{AECDF2B0-5FB3-7C49-BF2B-71125AE07BEF}" type="datetime1">
              <a:rPr lang="en-US"/>
              <a:pPr lvl="0"/>
              <a:t>8/29/2019</a:t>
            </a:fld>
            <a:endParaRPr lang="en-US"/>
          </a:p>
        </p:txBody>
      </p:sp>
      <p:sp>
        <p:nvSpPr>
          <p:cNvPr id="4" name="Footer Placeholder 3">
            <a:extLst>
              <a:ext uri="{FF2B5EF4-FFF2-40B4-BE49-F238E27FC236}">
                <a16:creationId xmlns:a16="http://schemas.microsoft.com/office/drawing/2014/main" xmlns="" id="{87FEE921-E75C-D942-9770-2C63E698BA51}"/>
              </a:ext>
            </a:extLst>
          </p:cNvPr>
          <p:cNvSpPr txBox="1">
            <a:spLocks noGrp="1"/>
          </p:cNvSpPr>
          <p:nvPr>
            <p:ph type="ftr" sz="quarter" idx="9"/>
          </p:nvPr>
        </p:nvSpPr>
        <p:spPr/>
        <p:txBody>
          <a:bodyPr/>
          <a:lstStyle>
            <a:lvl1pPr>
              <a:defRPr lang="en-GB"/>
            </a:lvl1pPr>
          </a:lstStyle>
          <a:p>
            <a:pPr lvl="0"/>
            <a:endParaRPr lang="en-GB"/>
          </a:p>
        </p:txBody>
      </p:sp>
      <p:sp>
        <p:nvSpPr>
          <p:cNvPr id="5" name="Slide Number Placeholder 4">
            <a:extLst>
              <a:ext uri="{FF2B5EF4-FFF2-40B4-BE49-F238E27FC236}">
                <a16:creationId xmlns:a16="http://schemas.microsoft.com/office/drawing/2014/main" xmlns="" id="{B4D26D77-1119-8442-88D8-2C356ABF238A}"/>
              </a:ext>
            </a:extLst>
          </p:cNvPr>
          <p:cNvSpPr txBox="1">
            <a:spLocks noGrp="1"/>
          </p:cNvSpPr>
          <p:nvPr>
            <p:ph type="sldNum" sz="quarter" idx="8"/>
          </p:nvPr>
        </p:nvSpPr>
        <p:spPr/>
        <p:txBody>
          <a:bodyPr/>
          <a:lstStyle>
            <a:lvl1pPr>
              <a:defRPr/>
            </a:lvl1pPr>
          </a:lstStyle>
          <a:p>
            <a:pPr lvl="0"/>
            <a:fld id="{39B1C722-63C3-0C41-A97B-9A3DA6E6BBAA}" type="slidenum">
              <a:t>‹#›</a:t>
            </a:fld>
            <a:endParaRPr lang="en-US"/>
          </a:p>
        </p:txBody>
      </p:sp>
      <p:sp>
        <p:nvSpPr>
          <p:cNvPr id="6" name="Text Placeholder 5">
            <a:extLst>
              <a:ext uri="{FF2B5EF4-FFF2-40B4-BE49-F238E27FC236}">
                <a16:creationId xmlns:a16="http://schemas.microsoft.com/office/drawing/2014/main" xmlns="" id="{5FC5AC71-9CE4-FA44-8DF3-4E187D604569}"/>
              </a:ext>
            </a:extLst>
          </p:cNvPr>
          <p:cNvSpPr txBox="1">
            <a:spLocks noGrp="1"/>
          </p:cNvSpPr>
          <p:nvPr>
            <p:ph type="body" idx="4294967295"/>
          </p:nvPr>
        </p:nvSpPr>
        <p:spPr>
          <a:xfrm>
            <a:off x="457200" y="1604515"/>
            <a:ext cx="8229243" cy="4525923"/>
          </a:xfrm>
        </p:spPr>
        <p:txBody>
          <a:bodyPr lIns="0" tIns="0" rIns="0" bIns="0"/>
          <a:lstStyle>
            <a:lvl1pPr hangingPunct="0">
              <a:buNone/>
              <a:defRPr lang="en-GB"/>
            </a:lvl1pPr>
          </a:lstStyle>
          <a:p>
            <a:pPr lvl="0"/>
            <a:endParaRPr lang="en-GB"/>
          </a:p>
        </p:txBody>
      </p:sp>
    </p:spTree>
    <p:extLst>
      <p:ext uri="{BB962C8B-B14F-4D97-AF65-F5344CB8AC3E}">
        <p14:creationId xmlns:p14="http://schemas.microsoft.com/office/powerpoint/2010/main" val="307496796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29/08/2019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 id="2147483663"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uwtsd.ac.uk/library/infoskills/referencing-guides/"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www.pemberley.com/janeinfo/litallus.html"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hyperlink" Target="mailto:S.darnell@uwtsd.ac.uk"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5" Type="http://schemas.openxmlformats.org/officeDocument/2006/relationships/hyperlink" Target="mailto:l.m.harris@ydds.pcydds.ac.uk" TargetMode="External"/><Relationship Id="rId4" Type="http://schemas.openxmlformats.org/officeDocument/2006/relationships/hyperlink" Target="mailto:a.fillery-travis@uwtsd.ac.uk" TargetMode="Externa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3600986"/>
          </a:xfrm>
          <a:prstGeom prst="rect">
            <a:avLst/>
          </a:prstGeom>
          <a:noFill/>
        </p:spPr>
        <p:txBody>
          <a:bodyPr anchor="t">
            <a:spAutoFit/>
          </a:bodyPr>
          <a:lstStyle/>
          <a:p>
            <a:pPr algn="ctr" fontAlgn="auto">
              <a:spcBef>
                <a:spcPts val="0"/>
              </a:spcBef>
              <a:spcAft>
                <a:spcPts val="0"/>
              </a:spcAft>
              <a:defRPr/>
            </a:pPr>
            <a:r>
              <a:rPr lang="en-GB" sz="3200" b="1" i="1" kern="0" dirty="0">
                <a:solidFill>
                  <a:schemeClr val="bg1"/>
                </a:solidFill>
                <a:latin typeface="Arial"/>
                <a:cs typeface="+mj-cs"/>
              </a:rPr>
              <a:t>Welcome to the </a:t>
            </a:r>
          </a:p>
          <a:p>
            <a:pPr algn="ctr" fontAlgn="auto">
              <a:spcBef>
                <a:spcPts val="0"/>
              </a:spcBef>
              <a:spcAft>
                <a:spcPts val="0"/>
              </a:spcAft>
              <a:defRPr/>
            </a:pPr>
            <a:r>
              <a:rPr lang="en-GB" sz="3200" b="1" i="1" kern="0" dirty="0">
                <a:solidFill>
                  <a:schemeClr val="bg1"/>
                </a:solidFill>
                <a:latin typeface="Arial"/>
                <a:cs typeface="+mj-cs"/>
              </a:rPr>
              <a:t>University of Wales Trinity Saint David</a:t>
            </a:r>
          </a:p>
          <a:p>
            <a:pPr algn="ctr" fontAlgn="auto">
              <a:spcBef>
                <a:spcPts val="0"/>
              </a:spcBef>
              <a:spcAft>
                <a:spcPts val="0"/>
              </a:spcAft>
              <a:defRPr/>
            </a:pPr>
            <a:endParaRPr lang="en-GB" sz="2400" i="1" kern="0" dirty="0">
              <a:solidFill>
                <a:schemeClr val="bg1"/>
              </a:solidFill>
              <a:latin typeface="Arial"/>
              <a:cs typeface="+mn-cs"/>
            </a:endParaRPr>
          </a:p>
          <a:p>
            <a:pPr algn="ctr">
              <a:spcBef>
                <a:spcPts val="0"/>
              </a:spcBef>
              <a:spcAft>
                <a:spcPts val="0"/>
              </a:spcAft>
              <a:defRPr/>
            </a:pPr>
            <a:r>
              <a:rPr lang="en-GB" sz="2400" i="1" kern="0" dirty="0">
                <a:solidFill>
                  <a:schemeClr val="bg1"/>
                </a:solidFill>
                <a:latin typeface="Arial"/>
                <a:cs typeface="+mn-cs"/>
              </a:rPr>
              <a:t>Andrew Edwards</a:t>
            </a:r>
            <a:endParaRPr lang="en-GB" dirty="0">
              <a:solidFill>
                <a:schemeClr val="bg1"/>
              </a:solidFill>
              <a:cs typeface="+mn-cs"/>
            </a:endParaRPr>
          </a:p>
          <a:p>
            <a:pPr algn="ctr" fontAlgn="auto">
              <a:spcBef>
                <a:spcPts val="0"/>
              </a:spcBef>
              <a:spcAft>
                <a:spcPts val="0"/>
              </a:spcAft>
              <a:defRPr/>
            </a:pPr>
            <a:r>
              <a:rPr lang="en-GB" sz="2400" i="1" kern="0" dirty="0">
                <a:solidFill>
                  <a:schemeClr val="bg1"/>
                </a:solidFill>
                <a:latin typeface="Arial"/>
                <a:cs typeface="+mn-cs"/>
              </a:rPr>
              <a:t>Lecturer at Wales Institute for Work-based Learning</a:t>
            </a:r>
            <a:endParaRPr lang="en-GB" sz="2400" i="1" kern="0" dirty="0">
              <a:solidFill>
                <a:schemeClr val="bg1"/>
              </a:solidFill>
              <a:latin typeface="Arial"/>
              <a:cs typeface="Arial"/>
            </a:endParaRPr>
          </a:p>
          <a:p>
            <a:pPr algn="ctr">
              <a:spcBef>
                <a:spcPts val="0"/>
              </a:spcBef>
              <a:spcAft>
                <a:spcPts val="0"/>
              </a:spcAft>
              <a:defRPr/>
            </a:pPr>
            <a:endParaRPr lang="en-GB" sz="1000" i="1" kern="0" dirty="0">
              <a:solidFill>
                <a:schemeClr val="bg1"/>
              </a:solidFill>
            </a:endParaRPr>
          </a:p>
          <a:p>
            <a:pPr algn="ctr">
              <a:spcBef>
                <a:spcPts val="0"/>
              </a:spcBef>
              <a:spcAft>
                <a:spcPts val="0"/>
              </a:spcAft>
              <a:defRPr/>
            </a:pPr>
            <a:r>
              <a:rPr lang="en-GB" sz="2400" i="1" kern="0" dirty="0">
                <a:solidFill>
                  <a:schemeClr val="bg1"/>
                </a:solidFill>
                <a:latin typeface="Arial"/>
                <a:cs typeface="Arial"/>
              </a:rPr>
              <a:t>Steve Darnell</a:t>
            </a:r>
            <a:endParaRPr lang="en-GB" sz="2400" kern="0" dirty="0">
              <a:solidFill>
                <a:schemeClr val="bg1"/>
              </a:solidFill>
              <a:latin typeface="Arial"/>
              <a:cs typeface="Arial"/>
            </a:endParaRPr>
          </a:p>
          <a:p>
            <a:pPr algn="ctr">
              <a:spcBef>
                <a:spcPts val="0"/>
              </a:spcBef>
              <a:spcAft>
                <a:spcPts val="0"/>
              </a:spcAft>
              <a:defRPr/>
            </a:pPr>
            <a:r>
              <a:rPr lang="en-GB" sz="2400" i="1" kern="0" dirty="0">
                <a:solidFill>
                  <a:schemeClr val="bg1"/>
                </a:solidFill>
                <a:latin typeface="Arial"/>
                <a:cs typeface="Arial"/>
              </a:rPr>
              <a:t>Lecturer at Wales Institute for Work-based Learning</a:t>
            </a:r>
            <a:endParaRPr lang="en-GB" dirty="0">
              <a:solidFill>
                <a:schemeClr val="bg1"/>
              </a:solidFill>
              <a:cs typeface="+mn-cs"/>
            </a:endParaRPr>
          </a:p>
          <a:p>
            <a:pPr algn="ctr">
              <a:spcBef>
                <a:spcPts val="0"/>
              </a:spcBef>
              <a:spcAft>
                <a:spcPts val="0"/>
              </a:spcAft>
              <a:defRPr/>
            </a:pPr>
            <a:endParaRPr lang="en-GB" sz="1000" i="1" kern="0" dirty="0">
              <a:solidFill>
                <a:schemeClr val="bg1"/>
              </a:solidFill>
              <a:cs typeface="Arial"/>
            </a:endParaRPr>
          </a:p>
          <a:p>
            <a:pPr algn="ctr" fontAlgn="auto">
              <a:spcBef>
                <a:spcPts val="0"/>
              </a:spcBef>
              <a:spcAft>
                <a:spcPts val="0"/>
              </a:spcAft>
              <a:defRPr/>
            </a:pPr>
            <a:endParaRPr lang="en-GB" sz="2400" i="1" kern="0" dirty="0">
              <a:solidFill>
                <a:schemeClr val="bg1"/>
              </a:solidFill>
              <a:latin typeface="Arial"/>
              <a:cs typeface="Arial"/>
            </a:endParaRPr>
          </a:p>
        </p:txBody>
      </p:sp>
    </p:spTree>
    <p:extLst>
      <p:ext uri="{BB962C8B-B14F-4D97-AF65-F5344CB8AC3E}">
        <p14:creationId xmlns:p14="http://schemas.microsoft.com/office/powerpoint/2010/main" val="5658998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E3B868-7C3D-460B-B31B-1E4AF77230C0}"/>
              </a:ext>
            </a:extLst>
          </p:cNvPr>
          <p:cNvSpPr>
            <a:spLocks noGrp="1"/>
          </p:cNvSpPr>
          <p:nvPr>
            <p:ph type="title"/>
          </p:nvPr>
        </p:nvSpPr>
        <p:spPr/>
        <p:txBody>
          <a:bodyPr/>
          <a:lstStyle/>
          <a:p>
            <a:r>
              <a:rPr lang="en-GB" dirty="0"/>
              <a:t>Concerns </a:t>
            </a:r>
            <a:r>
              <a:rPr lang="en-GB" dirty="0" smtClean="0"/>
              <a:t>noted…</a:t>
            </a:r>
            <a:endParaRPr lang="en-GB" dirty="0"/>
          </a:p>
        </p:txBody>
      </p:sp>
      <p:sp>
        <p:nvSpPr>
          <p:cNvPr id="3" name="Content Placeholder 2">
            <a:extLst>
              <a:ext uri="{FF2B5EF4-FFF2-40B4-BE49-F238E27FC236}">
                <a16:creationId xmlns:a16="http://schemas.microsoft.com/office/drawing/2014/main" xmlns="" id="{2BC6EC0C-D7EF-47D5-BA08-683A27038F16}"/>
              </a:ext>
            </a:extLst>
          </p:cNvPr>
          <p:cNvSpPr>
            <a:spLocks noGrp="1"/>
          </p:cNvSpPr>
          <p:nvPr>
            <p:ph sz="half" idx="1"/>
          </p:nvPr>
        </p:nvSpPr>
        <p:spPr>
          <a:xfrm>
            <a:off x="457200" y="1600201"/>
            <a:ext cx="6957164" cy="3989040"/>
          </a:xfrm>
        </p:spPr>
        <p:txBody>
          <a:bodyPr/>
          <a:lstStyle/>
          <a:p>
            <a:r>
              <a:rPr lang="en-GB" sz="2400" dirty="0"/>
              <a:t>What happens if you fail?</a:t>
            </a:r>
          </a:p>
          <a:p>
            <a:r>
              <a:rPr lang="en-GB" sz="2400" dirty="0"/>
              <a:t>Will we have Uni tutor to support?</a:t>
            </a:r>
          </a:p>
          <a:p>
            <a:r>
              <a:rPr lang="en-GB" sz="2400" dirty="0"/>
              <a:t>Different learning styles accommodated?</a:t>
            </a:r>
          </a:p>
          <a:p>
            <a:r>
              <a:rPr lang="en-GB" sz="2400" dirty="0"/>
              <a:t>Volume of work – Theory Vs reality</a:t>
            </a:r>
          </a:p>
          <a:p>
            <a:r>
              <a:rPr lang="en-GB" sz="2400" dirty="0"/>
              <a:t>Understanding of Uni course</a:t>
            </a:r>
          </a:p>
          <a:p>
            <a:r>
              <a:rPr lang="en-GB" sz="2400" dirty="0"/>
              <a:t>Constructive feedback</a:t>
            </a:r>
          </a:p>
        </p:txBody>
      </p:sp>
    </p:spTree>
    <p:extLst>
      <p:ext uri="{BB962C8B-B14F-4D97-AF65-F5344CB8AC3E}">
        <p14:creationId xmlns:p14="http://schemas.microsoft.com/office/powerpoint/2010/main" val="83025550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35D15DC0-76FD-4EA9-8215-BE3DD58D364A}"/>
              </a:ext>
            </a:extLst>
          </p:cNvPr>
          <p:cNvSpPr txBox="1"/>
          <p:nvPr/>
        </p:nvSpPr>
        <p:spPr>
          <a:xfrm>
            <a:off x="363556" y="473725"/>
            <a:ext cx="8375573"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smtClean="0">
                <a:latin typeface="Arial"/>
                <a:cs typeface="Arial"/>
              </a:rPr>
              <a:t>Background &amp; Context</a:t>
            </a:r>
            <a:endParaRPr lang="en-US" sz="3200" b="1" dirty="0"/>
          </a:p>
          <a:p>
            <a:endParaRPr lang="en-GB" dirty="0">
              <a:latin typeface="Arial"/>
              <a:cs typeface="Arial"/>
            </a:endParaRPr>
          </a:p>
          <a:p>
            <a:endParaRPr lang="en-GB" sz="3200" dirty="0" smtClean="0">
              <a:latin typeface="Arial"/>
              <a:cs typeface="Arial"/>
            </a:endParaRPr>
          </a:p>
          <a:p>
            <a:endParaRPr lang="en-GB" sz="3200" dirty="0">
              <a:latin typeface="Arial"/>
              <a:cs typeface="Arial"/>
            </a:endParaRPr>
          </a:p>
          <a:p>
            <a:r>
              <a:rPr lang="en-GB" sz="3200" dirty="0" smtClean="0">
                <a:latin typeface="Arial"/>
                <a:cs typeface="Arial"/>
              </a:rPr>
              <a:t>Why are we all here today?</a:t>
            </a:r>
          </a:p>
          <a:p>
            <a:endParaRPr lang="en-GB" sz="3200" dirty="0">
              <a:latin typeface="Arial"/>
              <a:cs typeface="Arial"/>
            </a:endParaRPr>
          </a:p>
          <a:p>
            <a:pPr marL="457200" indent="-457200">
              <a:buFont typeface="Arial" panose="020B0604020202020204" pitchFamily="34" charset="0"/>
              <a:buChar char="•"/>
            </a:pPr>
            <a:r>
              <a:rPr lang="en-GB" sz="2800" i="1" dirty="0" smtClean="0">
                <a:latin typeface="Arial"/>
                <a:cs typeface="Arial"/>
              </a:rPr>
              <a:t>A culture of lifelong learning</a:t>
            </a:r>
          </a:p>
          <a:p>
            <a:pPr marL="457200" indent="-457200">
              <a:buFont typeface="Arial" panose="020B0604020202020204" pitchFamily="34" charset="0"/>
              <a:buChar char="•"/>
            </a:pPr>
            <a:r>
              <a:rPr lang="en-GB" sz="2800" i="1" dirty="0" smtClean="0">
                <a:latin typeface="Arial"/>
                <a:cs typeface="Arial"/>
              </a:rPr>
              <a:t>Training that is outward facing</a:t>
            </a:r>
          </a:p>
          <a:p>
            <a:pPr marL="457200" indent="-457200">
              <a:buFont typeface="Arial" panose="020B0604020202020204" pitchFamily="34" charset="0"/>
              <a:buChar char="•"/>
            </a:pPr>
            <a:r>
              <a:rPr lang="en-GB" sz="2800" i="1" dirty="0" smtClean="0">
                <a:latin typeface="Arial"/>
                <a:cs typeface="Arial"/>
              </a:rPr>
              <a:t>Development of national standards</a:t>
            </a:r>
          </a:p>
          <a:p>
            <a:pPr marL="457200" indent="-457200">
              <a:buFont typeface="Arial" panose="020B0604020202020204" pitchFamily="34" charset="0"/>
              <a:buChar char="•"/>
            </a:pPr>
            <a:r>
              <a:rPr lang="en-GB" sz="2800" i="1" dirty="0" err="1" smtClean="0">
                <a:latin typeface="Arial"/>
                <a:cs typeface="Arial"/>
              </a:rPr>
              <a:t>Professionalisation</a:t>
            </a:r>
            <a:r>
              <a:rPr lang="en-GB" sz="2800" i="1" dirty="0" smtClean="0">
                <a:latin typeface="Arial"/>
                <a:cs typeface="Arial"/>
              </a:rPr>
              <a:t> leading to qualification</a:t>
            </a:r>
            <a:endParaRPr lang="en-GB" sz="2800" i="1" dirty="0">
              <a:latin typeface="Arial"/>
              <a:cs typeface="Arial"/>
            </a:endParaRPr>
          </a:p>
          <a:p>
            <a:endParaRPr lang="en-GB" dirty="0"/>
          </a:p>
        </p:txBody>
      </p:sp>
    </p:spTree>
    <p:extLst>
      <p:ext uri="{BB962C8B-B14F-4D97-AF65-F5344CB8AC3E}">
        <p14:creationId xmlns:p14="http://schemas.microsoft.com/office/powerpoint/2010/main" val="135691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Effect transition="in" filter="circle(in)">
                                      <p:cBhvr>
                                        <p:cTn id="7" dur="2000"/>
                                        <p:tgtEl>
                                          <p:spTgt spid="2">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
                                            <p:txEl>
                                              <p:pRg st="7" end="7"/>
                                            </p:txEl>
                                          </p:spTgt>
                                        </p:tgtEl>
                                        <p:attrNameLst>
                                          <p:attrName>style.visibility</p:attrName>
                                        </p:attrNameLst>
                                      </p:cBhvr>
                                      <p:to>
                                        <p:strVal val="visible"/>
                                      </p:to>
                                    </p:set>
                                    <p:animEffect transition="in" filter="circle(in)">
                                      <p:cBhvr>
                                        <p:cTn id="12" dur="2000"/>
                                        <p:tgtEl>
                                          <p:spTgt spid="2">
                                            <p:txEl>
                                              <p:pRg st="7" end="7"/>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
                                            <p:txEl>
                                              <p:pRg st="8" end="8"/>
                                            </p:txEl>
                                          </p:spTgt>
                                        </p:tgtEl>
                                        <p:attrNameLst>
                                          <p:attrName>style.visibility</p:attrName>
                                        </p:attrNameLst>
                                      </p:cBhvr>
                                      <p:to>
                                        <p:strVal val="visible"/>
                                      </p:to>
                                    </p:set>
                                    <p:animEffect transition="in" filter="circle(in)">
                                      <p:cBhvr>
                                        <p:cTn id="17" dur="2000"/>
                                        <p:tgtEl>
                                          <p:spTgt spid="2">
                                            <p:txEl>
                                              <p:pRg st="8" end="8"/>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2">
                                            <p:txEl>
                                              <p:pRg st="9" end="9"/>
                                            </p:txEl>
                                          </p:spTgt>
                                        </p:tgtEl>
                                        <p:attrNameLst>
                                          <p:attrName>style.visibility</p:attrName>
                                        </p:attrNameLst>
                                      </p:cBhvr>
                                      <p:to>
                                        <p:strVal val="visible"/>
                                      </p:to>
                                    </p:set>
                                    <p:animEffect transition="in" filter="circle(in)">
                                      <p:cBhvr>
                                        <p:cTn id="22" dur="20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1" y="980728"/>
            <a:ext cx="6768752" cy="3231654"/>
          </a:xfrm>
          <a:prstGeom prst="rect">
            <a:avLst/>
          </a:prstGeom>
          <a:noFill/>
        </p:spPr>
        <p:txBody>
          <a:bodyPr wrap="square" rtlCol="0">
            <a:spAutoFit/>
          </a:bodyPr>
          <a:lstStyle/>
          <a:p>
            <a:r>
              <a:rPr lang="en-GB" sz="2400" b="1"/>
              <a:t>The Professional Practice Framework (PPF)</a:t>
            </a:r>
          </a:p>
          <a:p>
            <a:endParaRPr lang="en-GB"/>
          </a:p>
          <a:p>
            <a:endParaRPr lang="en-GB"/>
          </a:p>
          <a:p>
            <a:r>
              <a:rPr lang="en-GB"/>
              <a:t>Unique to work-based learning where the curriculum is the individual’s own practice and the outcomes are an enhancement of their practice and impact for their clients.</a:t>
            </a:r>
          </a:p>
          <a:p>
            <a:endParaRPr lang="en-GB"/>
          </a:p>
          <a:p>
            <a:r>
              <a:rPr lang="en-GB"/>
              <a:t>It looks at the previous learning of the individual and how they use their learning to enhance what they do.</a:t>
            </a:r>
          </a:p>
          <a:p>
            <a:endParaRPr lang="en-GB"/>
          </a:p>
          <a:p>
            <a:endParaRPr lang="en-GB"/>
          </a:p>
        </p:txBody>
      </p:sp>
    </p:spTree>
    <p:extLst>
      <p:ext uri="{BB962C8B-B14F-4D97-AF65-F5344CB8AC3E}">
        <p14:creationId xmlns:p14="http://schemas.microsoft.com/office/powerpoint/2010/main" val="10732026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xmlns="" id="{D8C5A5C0-4516-4BB6-BBA0-2090480F2279}"/>
              </a:ext>
            </a:extLst>
          </p:cNvPr>
          <p:cNvGraphicFramePr>
            <a:graphicFrameLocks noGrp="1"/>
          </p:cNvGraphicFramePr>
          <p:nvPr>
            <p:extLst>
              <p:ext uri="{D42A27DB-BD31-4B8C-83A1-F6EECF244321}">
                <p14:modId xmlns:p14="http://schemas.microsoft.com/office/powerpoint/2010/main" val="2938200962"/>
              </p:ext>
            </p:extLst>
          </p:nvPr>
        </p:nvGraphicFramePr>
        <p:xfrm>
          <a:off x="0" y="344277"/>
          <a:ext cx="9144000" cy="59375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xmlns="" val="3146027686"/>
                    </a:ext>
                  </a:extLst>
                </a:gridCol>
                <a:gridCol w="4572000">
                  <a:extLst>
                    <a:ext uri="{9D8B030D-6E8A-4147-A177-3AD203B41FA5}">
                      <a16:colId xmlns:a16="http://schemas.microsoft.com/office/drawing/2014/main" xmlns="" val="1650675971"/>
                    </a:ext>
                  </a:extLst>
                </a:gridCol>
              </a:tblGrid>
              <a:tr h="4200180">
                <a:tc>
                  <a:txBody>
                    <a:bodyPr/>
                    <a:lstStyle/>
                    <a:p>
                      <a:endParaRPr lang="en-GB" dirty="0"/>
                    </a:p>
                  </a:txBody>
                  <a:tcPr anchor="ctr"/>
                </a:tc>
                <a:tc>
                  <a:txBody>
                    <a:bodyPr/>
                    <a:lstStyle/>
                    <a:p>
                      <a:r>
                        <a:rPr lang="en-GB"/>
                        <a:t>The programme allowed me to really take an in-depth look at my strengths, weaknesses, skills and areas for development. I was able to critically reflect on my learning style and identify a personal development plan which enabled me to have clarity on my personal and professional aims and objectives in order to meet current and future goals. I certainly enjoyed the personal exploration and the greater understanding of my self that I gained from the programme. </a:t>
                      </a:r>
                    </a:p>
                  </a:txBody>
                  <a:tcPr anchor="ctr"/>
                </a:tc>
                <a:extLst>
                  <a:ext uri="{0D108BD9-81ED-4DB2-BD59-A6C34878D82A}">
                    <a16:rowId xmlns:a16="http://schemas.microsoft.com/office/drawing/2014/main" xmlns="" val="3985616198"/>
                  </a:ext>
                </a:extLst>
              </a:tr>
              <a:tr h="0">
                <a:tc>
                  <a:txBody>
                    <a:bodyPr/>
                    <a:lstStyle/>
                    <a:p>
                      <a:r>
                        <a:rPr lang="en-GB"/>
                        <a:t>Provided great opportunity to transfer my operational experience into a recognised qualification whilst the work based project allowed me to recommend strategic changes supported by academic research adding credibility to my work</a:t>
                      </a:r>
                    </a:p>
                  </a:txBody>
                  <a:tcPr anchor="ctr"/>
                </a:tc>
                <a:tc>
                  <a:txBody>
                    <a:bodyPr/>
                    <a:lstStyle/>
                    <a:p>
                      <a:endParaRPr lang="en-GB" dirty="0"/>
                    </a:p>
                  </a:txBody>
                  <a:tcPr anchor="ctr"/>
                </a:tc>
                <a:extLst>
                  <a:ext uri="{0D108BD9-81ED-4DB2-BD59-A6C34878D82A}">
                    <a16:rowId xmlns:a16="http://schemas.microsoft.com/office/drawing/2014/main" xmlns="" val="3746835127"/>
                  </a:ext>
                </a:extLst>
              </a:tr>
            </a:tbl>
          </a:graphicData>
        </a:graphic>
      </p:graphicFrame>
    </p:spTree>
    <p:extLst>
      <p:ext uri="{BB962C8B-B14F-4D97-AF65-F5344CB8AC3E}">
        <p14:creationId xmlns:p14="http://schemas.microsoft.com/office/powerpoint/2010/main" val="41220619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6FC3CAD-E1AD-314F-A193-F5F80D276391}"/>
              </a:ext>
            </a:extLst>
          </p:cNvPr>
          <p:cNvSpPr txBox="1">
            <a:spLocks noGrp="1"/>
          </p:cNvSpPr>
          <p:nvPr>
            <p:ph type="ctrTitle"/>
          </p:nvPr>
        </p:nvSpPr>
        <p:spPr>
          <a:xfrm>
            <a:off x="683568" y="1484784"/>
            <a:ext cx="7772400" cy="1470026"/>
          </a:xfrm>
        </p:spPr>
        <p:txBody>
          <a:bodyPr/>
          <a:lstStyle/>
          <a:p>
            <a:pPr lvl="0"/>
            <a:r>
              <a:rPr lang="en-GB"/>
              <a:t> REFLECTIVE PRACTICE</a:t>
            </a:r>
            <a:endParaRPr lang="en-US"/>
          </a:p>
        </p:txBody>
      </p:sp>
      <p:sp>
        <p:nvSpPr>
          <p:cNvPr id="3" name="Subtitle 2">
            <a:extLst>
              <a:ext uri="{FF2B5EF4-FFF2-40B4-BE49-F238E27FC236}">
                <a16:creationId xmlns:a16="http://schemas.microsoft.com/office/drawing/2014/main" xmlns="" id="{90CC3010-5EC2-2E40-BDE8-FA875A255179}"/>
              </a:ext>
            </a:extLst>
          </p:cNvPr>
          <p:cNvSpPr txBox="1">
            <a:spLocks noGrp="1"/>
          </p:cNvSpPr>
          <p:nvPr>
            <p:ph type="subTitle" idx="1"/>
          </p:nvPr>
        </p:nvSpPr>
        <p:spPr/>
        <p:txBody>
          <a:bodyPr/>
          <a:lstStyle/>
          <a:p>
            <a:pPr lvl="0">
              <a:spcBef>
                <a:spcPts val="700"/>
              </a:spcBef>
            </a:pPr>
            <a:r>
              <a:rPr lang="en-GB" sz="3000" dirty="0" smtClean="0"/>
              <a:t>Developing Professional Artistry</a:t>
            </a:r>
            <a:endParaRPr lang="en-US" sz="3000" dirty="0"/>
          </a:p>
        </p:txBody>
      </p:sp>
    </p:spTree>
    <p:extLst>
      <p:ext uri="{BB962C8B-B14F-4D97-AF65-F5344CB8AC3E}">
        <p14:creationId xmlns:p14="http://schemas.microsoft.com/office/powerpoint/2010/main" val="26047202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sz="2800" i="1" dirty="0" smtClean="0"/>
              <a:t>The ability to use reflective skills is important for relating theory to practice. It will allow you as a future police officer  to asses a real world situation and think consciously about some of the factors that may have contributed to or influenced its occurrence. It is intended that this ability will strengthen your overall skills as a professional and assist you in making competent decisions.</a:t>
            </a:r>
          </a:p>
          <a:p>
            <a:pPr marL="0" indent="0">
              <a:buNone/>
            </a:pPr>
            <a:endParaRPr lang="en-GB" sz="2000" i="1" dirty="0"/>
          </a:p>
          <a:p>
            <a:pPr marL="0" indent="0" algn="r">
              <a:buNone/>
            </a:pPr>
            <a:r>
              <a:rPr lang="en-GB" sz="2000" i="1" dirty="0" smtClean="0"/>
              <a:t>Copley 2011 p 26-7</a:t>
            </a:r>
            <a:endParaRPr lang="en-US" sz="2000" i="1" dirty="0"/>
          </a:p>
        </p:txBody>
      </p:sp>
    </p:spTree>
    <p:extLst>
      <p:ext uri="{BB962C8B-B14F-4D97-AF65-F5344CB8AC3E}">
        <p14:creationId xmlns:p14="http://schemas.microsoft.com/office/powerpoint/2010/main" val="34571949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8055AE-7FF8-574F-B06A-EEF0B3851073}"/>
              </a:ext>
            </a:extLst>
          </p:cNvPr>
          <p:cNvSpPr txBox="1">
            <a:spLocks noGrp="1"/>
          </p:cNvSpPr>
          <p:nvPr>
            <p:ph type="title"/>
          </p:nvPr>
        </p:nvSpPr>
        <p:spPr/>
        <p:txBody>
          <a:bodyPr/>
          <a:lstStyle/>
          <a:p>
            <a:endParaRPr lang="en-US"/>
          </a:p>
        </p:txBody>
      </p:sp>
      <p:pic>
        <p:nvPicPr>
          <p:cNvPr id="3" name="Content Placeholder 3">
            <a:extLst>
              <a:ext uri="{FF2B5EF4-FFF2-40B4-BE49-F238E27FC236}">
                <a16:creationId xmlns:a16="http://schemas.microsoft.com/office/drawing/2014/main" xmlns="" id="{C0E29F59-E7B0-C846-9AAF-E5F32E4318D9}"/>
              </a:ext>
            </a:extLst>
          </p:cNvPr>
          <p:cNvPicPr>
            <a:picLocks noGrp="1" noChangeAspect="1"/>
          </p:cNvPicPr>
          <p:nvPr>
            <p:ph idx="1"/>
          </p:nvPr>
        </p:nvPicPr>
        <p:blipFill>
          <a:blip r:embed="rId2"/>
          <a:stretch>
            <a:fillRect/>
          </a:stretch>
        </p:blipFill>
        <p:spPr>
          <a:xfrm>
            <a:off x="467541" y="1340766"/>
            <a:ext cx="8229600" cy="4608511"/>
          </a:xfrm>
        </p:spPr>
      </p:pic>
    </p:spTree>
    <p:extLst>
      <p:ext uri="{BB962C8B-B14F-4D97-AF65-F5344CB8AC3E}">
        <p14:creationId xmlns:p14="http://schemas.microsoft.com/office/powerpoint/2010/main" val="39258220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82723" y="1113906"/>
            <a:ext cx="7712884" cy="5286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4603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A3D99E-C29F-9A44-999A-F579A2B01E73}"/>
              </a:ext>
            </a:extLst>
          </p:cNvPr>
          <p:cNvSpPr txBox="1">
            <a:spLocks noGrp="1"/>
          </p:cNvSpPr>
          <p:nvPr>
            <p:ph type="ctrTitle"/>
          </p:nvPr>
        </p:nvSpPr>
        <p:spPr>
          <a:xfrm>
            <a:off x="723903" y="457200"/>
            <a:ext cx="7772400" cy="1470026"/>
          </a:xfrm>
        </p:spPr>
        <p:txBody>
          <a:bodyPr/>
          <a:lstStyle/>
          <a:p>
            <a:pPr lvl="0"/>
            <a:r>
              <a:rPr lang="en-GB"/>
              <a:t> </a:t>
            </a:r>
            <a:endParaRPr lang="en-US"/>
          </a:p>
        </p:txBody>
      </p:sp>
      <p:sp>
        <p:nvSpPr>
          <p:cNvPr id="3" name="Subtitle 2">
            <a:extLst>
              <a:ext uri="{FF2B5EF4-FFF2-40B4-BE49-F238E27FC236}">
                <a16:creationId xmlns:a16="http://schemas.microsoft.com/office/drawing/2014/main" xmlns="" id="{361F55B2-46FB-264C-9F8F-951FE255193B}"/>
              </a:ext>
            </a:extLst>
          </p:cNvPr>
          <p:cNvSpPr txBox="1">
            <a:spLocks noGrp="1"/>
          </p:cNvSpPr>
          <p:nvPr>
            <p:ph type="subTitle" idx="1"/>
          </p:nvPr>
        </p:nvSpPr>
        <p:spPr>
          <a:xfrm>
            <a:off x="1371600" y="5486400"/>
            <a:ext cx="6400800" cy="1981203"/>
          </a:xfrm>
        </p:spPr>
        <p:txBody>
          <a:bodyPr/>
          <a:lstStyle/>
          <a:p>
            <a:endParaRPr lang="en-US"/>
          </a:p>
        </p:txBody>
      </p:sp>
      <p:pic>
        <p:nvPicPr>
          <p:cNvPr id="4" name="Picture 2">
            <a:extLst>
              <a:ext uri="{FF2B5EF4-FFF2-40B4-BE49-F238E27FC236}">
                <a16:creationId xmlns:a16="http://schemas.microsoft.com/office/drawing/2014/main" xmlns="" id="{E42AB972-CAC8-2C45-BA73-DD7C01623CF3}"/>
              </a:ext>
            </a:extLst>
          </p:cNvPr>
          <p:cNvPicPr>
            <a:picLocks noChangeAspect="1"/>
          </p:cNvPicPr>
          <p:nvPr/>
        </p:nvPicPr>
        <p:blipFill>
          <a:blip r:embed="rId3"/>
          <a:srcRect/>
          <a:stretch>
            <a:fillRect/>
          </a:stretch>
        </p:blipFill>
        <p:spPr>
          <a:xfrm>
            <a:off x="0" y="0"/>
            <a:ext cx="9143999" cy="6857999"/>
          </a:xfrm>
          <a:prstGeom prst="rect">
            <a:avLst/>
          </a:prstGeom>
          <a:noFill/>
          <a:ln>
            <a:noFill/>
          </a:ln>
        </p:spPr>
      </p:pic>
    </p:spTree>
    <p:extLst>
      <p:ext uri="{BB962C8B-B14F-4D97-AF65-F5344CB8AC3E}">
        <p14:creationId xmlns:p14="http://schemas.microsoft.com/office/powerpoint/2010/main" val="25642669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8BE35E-2A69-DA4E-88A7-0AFA1517B88C}"/>
              </a:ext>
            </a:extLst>
          </p:cNvPr>
          <p:cNvSpPr txBox="1">
            <a:spLocks noGrp="1"/>
          </p:cNvSpPr>
          <p:nvPr>
            <p:ph type="title"/>
          </p:nvPr>
        </p:nvSpPr>
        <p:spPr/>
        <p:txBody>
          <a:bodyPr/>
          <a:lstStyle/>
          <a:p>
            <a:pPr lvl="0"/>
            <a:r>
              <a:rPr lang="en-GB"/>
              <a:t>HILLSBOROUGH</a:t>
            </a:r>
            <a:endParaRPr lang="en-US"/>
          </a:p>
        </p:txBody>
      </p:sp>
      <p:pic>
        <p:nvPicPr>
          <p:cNvPr id="3" name="Picture 4">
            <a:extLst>
              <a:ext uri="{FF2B5EF4-FFF2-40B4-BE49-F238E27FC236}">
                <a16:creationId xmlns:a16="http://schemas.microsoft.com/office/drawing/2014/main" xmlns="" id="{C856AEEB-6576-914B-8EB9-B62B185594B8}"/>
              </a:ext>
            </a:extLst>
          </p:cNvPr>
          <p:cNvPicPr>
            <a:picLocks noChangeAspect="1"/>
          </p:cNvPicPr>
          <p:nvPr/>
        </p:nvPicPr>
        <p:blipFill>
          <a:blip r:embed="rId3"/>
          <a:stretch>
            <a:fillRect/>
          </a:stretch>
        </p:blipFill>
        <p:spPr>
          <a:xfrm>
            <a:off x="5419173" y="4552093"/>
            <a:ext cx="3166119" cy="1973247"/>
          </a:xfrm>
          <a:prstGeom prst="rect">
            <a:avLst/>
          </a:prstGeom>
          <a:noFill/>
          <a:ln>
            <a:noFill/>
          </a:ln>
        </p:spPr>
      </p:pic>
      <p:pic>
        <p:nvPicPr>
          <p:cNvPr id="4" name="Picture 6">
            <a:extLst>
              <a:ext uri="{FF2B5EF4-FFF2-40B4-BE49-F238E27FC236}">
                <a16:creationId xmlns:a16="http://schemas.microsoft.com/office/drawing/2014/main" xmlns="" id="{6C092337-F3D7-1B4F-B706-3060478FB315}"/>
              </a:ext>
            </a:extLst>
          </p:cNvPr>
          <p:cNvPicPr>
            <a:picLocks noChangeAspect="1"/>
          </p:cNvPicPr>
          <p:nvPr/>
        </p:nvPicPr>
        <p:blipFill>
          <a:blip r:embed="rId4"/>
          <a:stretch>
            <a:fillRect/>
          </a:stretch>
        </p:blipFill>
        <p:spPr>
          <a:xfrm>
            <a:off x="2397272" y="252634"/>
            <a:ext cx="2857500" cy="1600200"/>
          </a:xfrm>
          <a:prstGeom prst="rect">
            <a:avLst/>
          </a:prstGeom>
          <a:noFill/>
          <a:ln>
            <a:noFill/>
          </a:ln>
        </p:spPr>
      </p:pic>
      <p:pic>
        <p:nvPicPr>
          <p:cNvPr id="5" name="Picture 7">
            <a:extLst>
              <a:ext uri="{FF2B5EF4-FFF2-40B4-BE49-F238E27FC236}">
                <a16:creationId xmlns:a16="http://schemas.microsoft.com/office/drawing/2014/main" xmlns="" id="{0EFF029F-539C-2843-88E8-998D35CD0AED}"/>
              </a:ext>
            </a:extLst>
          </p:cNvPr>
          <p:cNvPicPr>
            <a:picLocks noChangeAspect="1"/>
          </p:cNvPicPr>
          <p:nvPr/>
        </p:nvPicPr>
        <p:blipFill>
          <a:blip r:embed="rId5"/>
          <a:stretch>
            <a:fillRect/>
          </a:stretch>
        </p:blipFill>
        <p:spPr>
          <a:xfrm>
            <a:off x="158474" y="3751993"/>
            <a:ext cx="2857500" cy="1981257"/>
          </a:xfrm>
          <a:prstGeom prst="rect">
            <a:avLst/>
          </a:prstGeom>
          <a:noFill/>
          <a:ln>
            <a:noFill/>
          </a:ln>
        </p:spPr>
      </p:pic>
      <p:pic>
        <p:nvPicPr>
          <p:cNvPr id="6" name="Picture 8">
            <a:extLst>
              <a:ext uri="{FF2B5EF4-FFF2-40B4-BE49-F238E27FC236}">
                <a16:creationId xmlns:a16="http://schemas.microsoft.com/office/drawing/2014/main" xmlns="" id="{801905F4-0EA8-694B-8F84-2751F925ED72}"/>
              </a:ext>
            </a:extLst>
          </p:cNvPr>
          <p:cNvPicPr>
            <a:picLocks noChangeAspect="1"/>
          </p:cNvPicPr>
          <p:nvPr/>
        </p:nvPicPr>
        <p:blipFill>
          <a:blip r:embed="rId6"/>
          <a:stretch>
            <a:fillRect/>
          </a:stretch>
        </p:blipFill>
        <p:spPr>
          <a:xfrm>
            <a:off x="4825668" y="173077"/>
            <a:ext cx="2859566" cy="2470919"/>
          </a:xfrm>
          <a:prstGeom prst="rect">
            <a:avLst/>
          </a:prstGeom>
          <a:noFill/>
          <a:ln>
            <a:noFill/>
          </a:ln>
        </p:spPr>
      </p:pic>
      <p:pic>
        <p:nvPicPr>
          <p:cNvPr id="7" name="Picture 9">
            <a:extLst>
              <a:ext uri="{FF2B5EF4-FFF2-40B4-BE49-F238E27FC236}">
                <a16:creationId xmlns:a16="http://schemas.microsoft.com/office/drawing/2014/main" xmlns="" id="{1F533725-57A7-3143-B588-BCDA57EDD759}"/>
              </a:ext>
            </a:extLst>
          </p:cNvPr>
          <p:cNvPicPr>
            <a:picLocks noChangeAspect="1"/>
          </p:cNvPicPr>
          <p:nvPr/>
        </p:nvPicPr>
        <p:blipFill>
          <a:blip r:embed="rId7"/>
          <a:stretch>
            <a:fillRect/>
          </a:stretch>
        </p:blipFill>
        <p:spPr>
          <a:xfrm>
            <a:off x="237126" y="1895697"/>
            <a:ext cx="3018361" cy="2034896"/>
          </a:xfrm>
          <a:prstGeom prst="rect">
            <a:avLst/>
          </a:prstGeom>
          <a:noFill/>
          <a:ln>
            <a:noFill/>
          </a:ln>
        </p:spPr>
      </p:pic>
      <p:pic>
        <p:nvPicPr>
          <p:cNvPr id="8" name="Content Placeholder 3">
            <a:extLst>
              <a:ext uri="{FF2B5EF4-FFF2-40B4-BE49-F238E27FC236}">
                <a16:creationId xmlns:a16="http://schemas.microsoft.com/office/drawing/2014/main" xmlns="" id="{58AE6285-5EFF-E643-96ED-D301314768B6}"/>
              </a:ext>
            </a:extLst>
          </p:cNvPr>
          <p:cNvPicPr>
            <a:picLocks noGrp="1" noChangeAspect="1"/>
          </p:cNvPicPr>
          <p:nvPr>
            <p:ph idx="1"/>
          </p:nvPr>
        </p:nvPicPr>
        <p:blipFill>
          <a:blip r:embed="rId8"/>
          <a:stretch>
            <a:fillRect/>
          </a:stretch>
        </p:blipFill>
        <p:spPr>
          <a:xfrm>
            <a:off x="5369073" y="2210516"/>
            <a:ext cx="1847846" cy="2466978"/>
          </a:xfrm>
        </p:spPr>
      </p:pic>
      <p:pic>
        <p:nvPicPr>
          <p:cNvPr id="9" name="Picture 10">
            <a:extLst>
              <a:ext uri="{FF2B5EF4-FFF2-40B4-BE49-F238E27FC236}">
                <a16:creationId xmlns:a16="http://schemas.microsoft.com/office/drawing/2014/main" xmlns="" id="{34045107-7456-B343-A25A-52526C658CCD}"/>
              </a:ext>
            </a:extLst>
          </p:cNvPr>
          <p:cNvPicPr>
            <a:picLocks noChangeAspect="1"/>
          </p:cNvPicPr>
          <p:nvPr/>
        </p:nvPicPr>
        <p:blipFill>
          <a:blip r:embed="rId9"/>
          <a:stretch>
            <a:fillRect/>
          </a:stretch>
        </p:blipFill>
        <p:spPr>
          <a:xfrm>
            <a:off x="3464076" y="2152653"/>
            <a:ext cx="1790696" cy="2552703"/>
          </a:xfrm>
          <a:prstGeom prst="rect">
            <a:avLst/>
          </a:prstGeom>
          <a:noFill/>
          <a:ln>
            <a:noFill/>
          </a:ln>
        </p:spPr>
      </p:pic>
      <p:pic>
        <p:nvPicPr>
          <p:cNvPr id="10" name="Picture 12">
            <a:extLst>
              <a:ext uri="{FF2B5EF4-FFF2-40B4-BE49-F238E27FC236}">
                <a16:creationId xmlns:a16="http://schemas.microsoft.com/office/drawing/2014/main" xmlns="" id="{6E52768E-A871-6040-A1E3-6B08164370AC}"/>
              </a:ext>
            </a:extLst>
          </p:cNvPr>
          <p:cNvPicPr>
            <a:picLocks noChangeAspect="1"/>
          </p:cNvPicPr>
          <p:nvPr/>
        </p:nvPicPr>
        <p:blipFill>
          <a:blip r:embed="rId10"/>
          <a:stretch>
            <a:fillRect/>
          </a:stretch>
        </p:blipFill>
        <p:spPr>
          <a:xfrm>
            <a:off x="7232739" y="2518504"/>
            <a:ext cx="1847846" cy="2466978"/>
          </a:xfrm>
          <a:prstGeom prst="rect">
            <a:avLst/>
          </a:prstGeom>
          <a:noFill/>
          <a:ln>
            <a:noFill/>
          </a:ln>
        </p:spPr>
      </p:pic>
      <p:pic>
        <p:nvPicPr>
          <p:cNvPr id="11" name="Picture 13">
            <a:extLst>
              <a:ext uri="{FF2B5EF4-FFF2-40B4-BE49-F238E27FC236}">
                <a16:creationId xmlns:a16="http://schemas.microsoft.com/office/drawing/2014/main" xmlns="" id="{273771F8-C8C6-EC46-8E1D-A416E31EC2B6}"/>
              </a:ext>
            </a:extLst>
          </p:cNvPr>
          <p:cNvPicPr>
            <a:picLocks noChangeAspect="1"/>
          </p:cNvPicPr>
          <p:nvPr/>
        </p:nvPicPr>
        <p:blipFill>
          <a:blip r:embed="rId11"/>
          <a:stretch>
            <a:fillRect/>
          </a:stretch>
        </p:blipFill>
        <p:spPr>
          <a:xfrm>
            <a:off x="234671" y="209772"/>
            <a:ext cx="2705096" cy="1685925"/>
          </a:xfrm>
          <a:prstGeom prst="rect">
            <a:avLst/>
          </a:prstGeom>
          <a:noFill/>
          <a:ln>
            <a:noFill/>
          </a:ln>
        </p:spPr>
      </p:pic>
      <p:pic>
        <p:nvPicPr>
          <p:cNvPr id="12" name="Picture 14">
            <a:extLst>
              <a:ext uri="{FF2B5EF4-FFF2-40B4-BE49-F238E27FC236}">
                <a16:creationId xmlns:a16="http://schemas.microsoft.com/office/drawing/2014/main" xmlns="" id="{FC314AF2-79A8-AE4B-A8FD-DD87299763F9}"/>
              </a:ext>
            </a:extLst>
          </p:cNvPr>
          <p:cNvPicPr>
            <a:picLocks noChangeAspect="1"/>
          </p:cNvPicPr>
          <p:nvPr/>
        </p:nvPicPr>
        <p:blipFill>
          <a:blip r:embed="rId12"/>
          <a:stretch>
            <a:fillRect/>
          </a:stretch>
        </p:blipFill>
        <p:spPr>
          <a:xfrm>
            <a:off x="2319832" y="4566650"/>
            <a:ext cx="2853065" cy="1958699"/>
          </a:xfrm>
          <a:prstGeom prst="rect">
            <a:avLst/>
          </a:prstGeom>
          <a:noFill/>
          <a:ln>
            <a:noFill/>
          </a:ln>
        </p:spPr>
      </p:pic>
      <p:pic>
        <p:nvPicPr>
          <p:cNvPr id="2050" name="Picture 2"/>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659099" y="155167"/>
            <a:ext cx="2484901" cy="19974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5961698"/>
      </p:ext>
    </p:extLst>
  </p:cSld>
  <p:clrMapOvr>
    <a:masterClrMapping/>
  </p:clrMapOvr>
  <p:transition spd="slow">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EF4AA9-147D-CF40-81F1-7E438B7E09F9}"/>
              </a:ext>
            </a:extLst>
          </p:cNvPr>
          <p:cNvSpPr txBox="1">
            <a:spLocks noGrp="1"/>
          </p:cNvSpPr>
          <p:nvPr>
            <p:ph type="title"/>
          </p:nvPr>
        </p:nvSpPr>
        <p:spPr/>
        <p:txBody>
          <a:bodyPr/>
          <a:lstStyle/>
          <a:p>
            <a:pPr lvl="0"/>
            <a:r>
              <a:rPr lang="en-GB"/>
              <a:t> Context is Critical</a:t>
            </a:r>
            <a:endParaRPr lang="en-US"/>
          </a:p>
        </p:txBody>
      </p:sp>
      <p:sp>
        <p:nvSpPr>
          <p:cNvPr id="3" name="Content Placeholder 2">
            <a:extLst>
              <a:ext uri="{FF2B5EF4-FFF2-40B4-BE49-F238E27FC236}">
                <a16:creationId xmlns:a16="http://schemas.microsoft.com/office/drawing/2014/main" xmlns="" id="{C28BB20C-A07E-DB4B-AE47-97CF2FDA998A}"/>
              </a:ext>
            </a:extLst>
          </p:cNvPr>
          <p:cNvSpPr txBox="1">
            <a:spLocks noGrp="1"/>
          </p:cNvSpPr>
          <p:nvPr>
            <p:ph idx="1"/>
          </p:nvPr>
        </p:nvSpPr>
        <p:spPr>
          <a:xfrm>
            <a:off x="467541" y="1556793"/>
            <a:ext cx="8229600" cy="3633267"/>
          </a:xfrm>
        </p:spPr>
        <p:txBody>
          <a:bodyPr/>
          <a:lstStyle/>
          <a:p>
            <a:pPr lvl="0">
              <a:lnSpc>
                <a:spcPct val="80000"/>
              </a:lnSpc>
              <a:spcBef>
                <a:spcPts val="700"/>
              </a:spcBef>
            </a:pPr>
            <a:r>
              <a:rPr lang="en-GB" sz="3000"/>
              <a:t>Academic Context</a:t>
            </a:r>
          </a:p>
          <a:p>
            <a:pPr lvl="1">
              <a:lnSpc>
                <a:spcPct val="80000"/>
              </a:lnSpc>
              <a:spcBef>
                <a:spcPts val="600"/>
              </a:spcBef>
            </a:pPr>
            <a:r>
              <a:rPr lang="en-GB" sz="2600"/>
              <a:t>The rationale</a:t>
            </a:r>
          </a:p>
          <a:p>
            <a:pPr lvl="1">
              <a:lnSpc>
                <a:spcPct val="80000"/>
              </a:lnSpc>
              <a:spcBef>
                <a:spcPts val="600"/>
              </a:spcBef>
            </a:pPr>
            <a:r>
              <a:rPr lang="en-GB" sz="2600"/>
              <a:t>The tools</a:t>
            </a:r>
          </a:p>
          <a:p>
            <a:pPr marL="457200" lvl="1" indent="0">
              <a:lnSpc>
                <a:spcPct val="80000"/>
              </a:lnSpc>
              <a:spcBef>
                <a:spcPts val="600"/>
              </a:spcBef>
              <a:buNone/>
            </a:pPr>
            <a:endParaRPr lang="en-GB" sz="2600"/>
          </a:p>
          <a:p>
            <a:pPr lvl="0">
              <a:lnSpc>
                <a:spcPct val="80000"/>
              </a:lnSpc>
              <a:spcBef>
                <a:spcPts val="700"/>
              </a:spcBef>
            </a:pPr>
            <a:r>
              <a:rPr lang="en-GB" sz="3000"/>
              <a:t>Personal Context</a:t>
            </a:r>
          </a:p>
          <a:p>
            <a:pPr lvl="1">
              <a:lnSpc>
                <a:spcPct val="80000"/>
              </a:lnSpc>
              <a:spcBef>
                <a:spcPts val="600"/>
              </a:spcBef>
            </a:pPr>
            <a:r>
              <a:rPr lang="en-GB" sz="2600"/>
              <a:t>What do you know about you?</a:t>
            </a:r>
          </a:p>
          <a:p>
            <a:pPr marL="457200" lvl="1" indent="0">
              <a:lnSpc>
                <a:spcPct val="80000"/>
              </a:lnSpc>
              <a:spcBef>
                <a:spcPts val="600"/>
              </a:spcBef>
              <a:buNone/>
            </a:pPr>
            <a:endParaRPr lang="en-GB" sz="2600"/>
          </a:p>
          <a:p>
            <a:pPr lvl="0">
              <a:lnSpc>
                <a:spcPct val="80000"/>
              </a:lnSpc>
              <a:spcBef>
                <a:spcPts val="700"/>
              </a:spcBef>
            </a:pPr>
            <a:r>
              <a:rPr lang="en-GB" sz="3000"/>
              <a:t>Organisational Context</a:t>
            </a:r>
          </a:p>
          <a:p>
            <a:pPr lvl="1">
              <a:lnSpc>
                <a:spcPct val="80000"/>
              </a:lnSpc>
              <a:spcBef>
                <a:spcPts val="600"/>
              </a:spcBef>
            </a:pPr>
            <a:r>
              <a:rPr lang="en-GB" sz="2600"/>
              <a:t>Cultures</a:t>
            </a:r>
          </a:p>
          <a:p>
            <a:pPr lvl="1">
              <a:lnSpc>
                <a:spcPct val="80000"/>
              </a:lnSpc>
              <a:spcBef>
                <a:spcPts val="600"/>
              </a:spcBef>
            </a:pPr>
            <a:r>
              <a:rPr lang="en-GB" sz="2600"/>
              <a:t>Preparedness</a:t>
            </a:r>
            <a:endParaRPr lang="en-US" sz="2600"/>
          </a:p>
        </p:txBody>
      </p:sp>
    </p:spTree>
    <p:extLst>
      <p:ext uri="{BB962C8B-B14F-4D97-AF65-F5344CB8AC3E}">
        <p14:creationId xmlns:p14="http://schemas.microsoft.com/office/powerpoint/2010/main" val="3833033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FADC70-389C-164A-8166-628BDAE1C3C1}"/>
              </a:ext>
            </a:extLst>
          </p:cNvPr>
          <p:cNvSpPr txBox="1">
            <a:spLocks noGrp="1"/>
          </p:cNvSpPr>
          <p:nvPr>
            <p:ph type="title"/>
          </p:nvPr>
        </p:nvSpPr>
        <p:spPr/>
        <p:txBody>
          <a:bodyPr/>
          <a:lstStyle/>
          <a:p>
            <a:pPr lvl="0"/>
            <a:r>
              <a:rPr lang="en-GB"/>
              <a:t>Academic Context</a:t>
            </a:r>
            <a:endParaRPr lang="en-US"/>
          </a:p>
        </p:txBody>
      </p:sp>
      <p:sp>
        <p:nvSpPr>
          <p:cNvPr id="3" name="Content Placeholder 2">
            <a:extLst>
              <a:ext uri="{FF2B5EF4-FFF2-40B4-BE49-F238E27FC236}">
                <a16:creationId xmlns:a16="http://schemas.microsoft.com/office/drawing/2014/main" xmlns="" id="{D7E53F41-9D4C-F945-834A-F697996D3EBA}"/>
              </a:ext>
            </a:extLst>
          </p:cNvPr>
          <p:cNvSpPr txBox="1">
            <a:spLocks noGrp="1"/>
          </p:cNvSpPr>
          <p:nvPr>
            <p:ph idx="1"/>
          </p:nvPr>
        </p:nvSpPr>
        <p:spPr/>
        <p:txBody>
          <a:bodyPr/>
          <a:lstStyle/>
          <a:p>
            <a:pPr lvl="0"/>
            <a:r>
              <a:rPr lang="en-GB"/>
              <a:t>Philosophical basis in Daoism, Confucianism, Hinduism, Buddhism, Islam, Christianity and philosophical rationalism in Greece.</a:t>
            </a:r>
          </a:p>
          <a:p>
            <a:pPr lvl="0"/>
            <a:r>
              <a:rPr lang="en-GB"/>
              <a:t>The academic development of Praxis (when we combine theory, thinking and practice).</a:t>
            </a:r>
          </a:p>
          <a:p>
            <a:pPr lvl="0"/>
            <a:r>
              <a:rPr lang="en-GB"/>
              <a:t>Technical adoption in the modern professional arena.</a:t>
            </a:r>
            <a:endParaRPr lang="en-US"/>
          </a:p>
        </p:txBody>
      </p:sp>
    </p:spTree>
    <p:extLst>
      <p:ext uri="{BB962C8B-B14F-4D97-AF65-F5344CB8AC3E}">
        <p14:creationId xmlns:p14="http://schemas.microsoft.com/office/powerpoint/2010/main" val="4402502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B9B0B1-2486-2448-8B47-78826B01BA85}"/>
              </a:ext>
            </a:extLst>
          </p:cNvPr>
          <p:cNvSpPr txBox="1">
            <a:spLocks noGrp="1"/>
          </p:cNvSpPr>
          <p:nvPr>
            <p:ph type="title"/>
          </p:nvPr>
        </p:nvSpPr>
        <p:spPr/>
        <p:txBody>
          <a:bodyPr/>
          <a:lstStyle/>
          <a:p>
            <a:pPr lvl="0"/>
            <a:r>
              <a:rPr lang="en-GB"/>
              <a:t>Continuum</a:t>
            </a:r>
            <a:endParaRPr lang="en-US"/>
          </a:p>
        </p:txBody>
      </p:sp>
      <p:sp>
        <p:nvSpPr>
          <p:cNvPr id="3" name="Content Placeholder 2">
            <a:extLst>
              <a:ext uri="{FF2B5EF4-FFF2-40B4-BE49-F238E27FC236}">
                <a16:creationId xmlns:a16="http://schemas.microsoft.com/office/drawing/2014/main" xmlns="" id="{1D4007E5-5D7C-754A-907D-E6B57D89FB8E}"/>
              </a:ext>
            </a:extLst>
          </p:cNvPr>
          <p:cNvSpPr txBox="1">
            <a:spLocks noGrp="1"/>
          </p:cNvSpPr>
          <p:nvPr>
            <p:ph idx="1"/>
          </p:nvPr>
        </p:nvSpPr>
        <p:spPr/>
        <p:txBody>
          <a:bodyPr/>
          <a:lstStyle/>
          <a:p>
            <a:endParaRPr lang="en-US"/>
          </a:p>
        </p:txBody>
      </p:sp>
      <p:sp>
        <p:nvSpPr>
          <p:cNvPr id="4" name="Oval 3">
            <a:extLst>
              <a:ext uri="{FF2B5EF4-FFF2-40B4-BE49-F238E27FC236}">
                <a16:creationId xmlns:a16="http://schemas.microsoft.com/office/drawing/2014/main" xmlns="" id="{2853FA22-609E-174C-88EB-BFE7FBE9C15E}"/>
              </a:ext>
            </a:extLst>
          </p:cNvPr>
          <p:cNvSpPr/>
          <p:nvPr/>
        </p:nvSpPr>
        <p:spPr>
          <a:xfrm>
            <a:off x="1331640" y="2065218"/>
            <a:ext cx="5832646" cy="158417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cxnSp>
        <p:nvCxnSpPr>
          <p:cNvPr id="5" name="Straight Connector 5">
            <a:extLst>
              <a:ext uri="{FF2B5EF4-FFF2-40B4-BE49-F238E27FC236}">
                <a16:creationId xmlns:a16="http://schemas.microsoft.com/office/drawing/2014/main" xmlns="" id="{1C547349-A838-E04C-8137-46E13D8A1A5E}"/>
              </a:ext>
            </a:extLst>
          </p:cNvPr>
          <p:cNvCxnSpPr>
            <a:stCxn id="4" idx="3"/>
          </p:cNvCxnSpPr>
          <p:nvPr/>
        </p:nvCxnSpPr>
        <p:spPr>
          <a:xfrm>
            <a:off x="1331640" y="2857307"/>
            <a:ext cx="3024333" cy="3201214"/>
          </a:xfrm>
          <a:prstGeom prst="straightConnector1">
            <a:avLst/>
          </a:prstGeom>
          <a:noFill/>
          <a:ln w="9528">
            <a:solidFill>
              <a:srgbClr val="4A7EBB"/>
            </a:solidFill>
            <a:prstDash val="solid"/>
          </a:ln>
        </p:spPr>
      </p:cxnSp>
      <p:cxnSp>
        <p:nvCxnSpPr>
          <p:cNvPr id="6" name="Straight Connector 6">
            <a:extLst>
              <a:ext uri="{FF2B5EF4-FFF2-40B4-BE49-F238E27FC236}">
                <a16:creationId xmlns:a16="http://schemas.microsoft.com/office/drawing/2014/main" xmlns="" id="{49E78BE4-18C5-424F-951A-57792587CDAF}"/>
              </a:ext>
            </a:extLst>
          </p:cNvPr>
          <p:cNvCxnSpPr>
            <a:stCxn id="4" idx="1"/>
          </p:cNvCxnSpPr>
          <p:nvPr/>
        </p:nvCxnSpPr>
        <p:spPr>
          <a:xfrm flipH="1">
            <a:off x="4355973" y="2857307"/>
            <a:ext cx="2808314" cy="3201214"/>
          </a:xfrm>
          <a:prstGeom prst="straightConnector1">
            <a:avLst/>
          </a:prstGeom>
          <a:noFill/>
          <a:ln w="9528">
            <a:solidFill>
              <a:srgbClr val="4A7EBB"/>
            </a:solidFill>
            <a:prstDash val="solid"/>
          </a:ln>
        </p:spPr>
      </p:cxnSp>
      <p:sp>
        <p:nvSpPr>
          <p:cNvPr id="7" name="TextBox 11">
            <a:extLst>
              <a:ext uri="{FF2B5EF4-FFF2-40B4-BE49-F238E27FC236}">
                <a16:creationId xmlns:a16="http://schemas.microsoft.com/office/drawing/2014/main" xmlns="" id="{A9D56BF3-7B29-2144-A21E-0580CA33B0F0}"/>
              </a:ext>
            </a:extLst>
          </p:cNvPr>
          <p:cNvSpPr txBox="1"/>
          <p:nvPr/>
        </p:nvSpPr>
        <p:spPr>
          <a:xfrm>
            <a:off x="4953295" y="2672635"/>
            <a:ext cx="2124233"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Uncommon sense</a:t>
            </a:r>
          </a:p>
        </p:txBody>
      </p:sp>
      <p:sp>
        <p:nvSpPr>
          <p:cNvPr id="8" name="TextBox 12">
            <a:extLst>
              <a:ext uri="{FF2B5EF4-FFF2-40B4-BE49-F238E27FC236}">
                <a16:creationId xmlns:a16="http://schemas.microsoft.com/office/drawing/2014/main" xmlns="" id="{5FC94017-B1C9-6845-BCEB-463AF06FBE32}"/>
              </a:ext>
            </a:extLst>
          </p:cNvPr>
          <p:cNvSpPr txBox="1"/>
          <p:nvPr/>
        </p:nvSpPr>
        <p:spPr>
          <a:xfrm>
            <a:off x="52267" y="2980587"/>
            <a:ext cx="1584179" cy="14773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Dogmatism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Gullibility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Infallibility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Self evident truth</a:t>
            </a:r>
            <a:endParaRPr lang="en-US" sz="1800" b="0" i="0" u="none" strike="noStrike" kern="1200" cap="none" spc="0" baseline="0">
              <a:solidFill>
                <a:srgbClr val="000000"/>
              </a:solidFill>
              <a:uFillTx/>
              <a:latin typeface="Calibri"/>
            </a:endParaRPr>
          </a:p>
        </p:txBody>
      </p:sp>
      <p:sp>
        <p:nvSpPr>
          <p:cNvPr id="9" name="TextBox 13">
            <a:extLst>
              <a:ext uri="{FF2B5EF4-FFF2-40B4-BE49-F238E27FC236}">
                <a16:creationId xmlns:a16="http://schemas.microsoft.com/office/drawing/2014/main" xmlns="" id="{0302C91E-A651-C24B-8E1B-9A9AE1B5F498}"/>
              </a:ext>
            </a:extLst>
          </p:cNvPr>
          <p:cNvSpPr txBox="1"/>
          <p:nvPr/>
        </p:nvSpPr>
        <p:spPr>
          <a:xfrm>
            <a:off x="1335261" y="2711497"/>
            <a:ext cx="1999454"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Common Sense</a:t>
            </a:r>
          </a:p>
        </p:txBody>
      </p:sp>
      <p:sp>
        <p:nvSpPr>
          <p:cNvPr id="10" name="TextBox 14">
            <a:extLst>
              <a:ext uri="{FF2B5EF4-FFF2-40B4-BE49-F238E27FC236}">
                <a16:creationId xmlns:a16="http://schemas.microsoft.com/office/drawing/2014/main" xmlns="" id="{A0EC9EF6-B995-4E44-813E-72EF53B0D955}"/>
              </a:ext>
            </a:extLst>
          </p:cNvPr>
          <p:cNvSpPr txBox="1"/>
          <p:nvPr/>
        </p:nvSpPr>
        <p:spPr>
          <a:xfrm>
            <a:off x="3563892" y="3847402"/>
            <a:ext cx="1584179" cy="646334"/>
          </a:xfrm>
          <a:prstGeom prst="rect">
            <a:avLst/>
          </a:prstGeom>
          <a:noFill/>
          <a:ln>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Reflective Practice</a:t>
            </a:r>
            <a:endParaRPr lang="en-US" sz="1800" b="0" i="0" u="none" strike="noStrike" kern="1200" cap="none" spc="0" baseline="0">
              <a:solidFill>
                <a:srgbClr val="000000"/>
              </a:solidFill>
              <a:uFillTx/>
              <a:latin typeface="Calibri"/>
            </a:endParaRPr>
          </a:p>
        </p:txBody>
      </p:sp>
      <p:sp>
        <p:nvSpPr>
          <p:cNvPr id="11" name="TextBox 15">
            <a:extLst>
              <a:ext uri="{FF2B5EF4-FFF2-40B4-BE49-F238E27FC236}">
                <a16:creationId xmlns:a16="http://schemas.microsoft.com/office/drawing/2014/main" xmlns="" id="{4822532C-DE30-284A-A3C6-32D670986C10}"/>
              </a:ext>
            </a:extLst>
          </p:cNvPr>
          <p:cNvSpPr txBox="1"/>
          <p:nvPr/>
        </p:nvSpPr>
        <p:spPr>
          <a:xfrm>
            <a:off x="7164287" y="2896160"/>
            <a:ext cx="1584179" cy="14773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Asolute uncertainty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Doubt all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Question everything</a:t>
            </a:r>
          </a:p>
        </p:txBody>
      </p:sp>
    </p:spTree>
    <p:extLst>
      <p:ext uri="{BB962C8B-B14F-4D97-AF65-F5344CB8AC3E}">
        <p14:creationId xmlns:p14="http://schemas.microsoft.com/office/powerpoint/2010/main" val="16786235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093BC5-A2C5-F844-92BA-309D4C4ABE75}"/>
              </a:ext>
            </a:extLst>
          </p:cNvPr>
          <p:cNvSpPr txBox="1">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46704656-4AA2-E84A-8989-18D60C1235AA}"/>
              </a:ext>
            </a:extLst>
          </p:cNvPr>
          <p:cNvSpPr txBox="1">
            <a:spLocks noGrp="1"/>
          </p:cNvSpPr>
          <p:nvPr>
            <p:ph idx="1"/>
          </p:nvPr>
        </p:nvSpPr>
        <p:spPr>
          <a:xfrm>
            <a:off x="467541" y="260649"/>
            <a:ext cx="8229600" cy="6336700"/>
          </a:xfrm>
        </p:spPr>
        <p:txBody>
          <a:bodyPr/>
          <a:lstStyle/>
          <a:p>
            <a:pPr lvl="0"/>
            <a:r>
              <a:rPr lang="en-GB"/>
              <a:t>‘When a concrete experience is enriched by reflection, given meaning by thinking and transformed by action, the new experience created becomes richer, broader and deeper’ 						</a:t>
            </a:r>
            <a:r>
              <a:rPr lang="en-GB" sz="2000" i="1"/>
              <a:t>David Kolb</a:t>
            </a:r>
          </a:p>
          <a:p>
            <a:pPr marL="0" lvl="0" indent="0">
              <a:buNone/>
            </a:pPr>
            <a:endParaRPr lang="en-GB"/>
          </a:p>
          <a:p>
            <a:pPr lvl="0"/>
            <a:r>
              <a:rPr lang="en-GB"/>
              <a:t>Divergent </a:t>
            </a:r>
          </a:p>
          <a:p>
            <a:pPr lvl="0"/>
            <a:r>
              <a:rPr lang="en-GB"/>
              <a:t>Accommodative		Knowledge</a:t>
            </a:r>
          </a:p>
          <a:p>
            <a:pPr lvl="0"/>
            <a:r>
              <a:rPr lang="en-GB"/>
              <a:t>Convergent</a:t>
            </a:r>
          </a:p>
          <a:p>
            <a:pPr lvl="0"/>
            <a:r>
              <a:rPr lang="en-GB"/>
              <a:t>Assimilative </a:t>
            </a:r>
          </a:p>
          <a:p>
            <a:pPr lvl="0"/>
            <a:endParaRPr lang="en-GB"/>
          </a:p>
          <a:p>
            <a:pPr lvl="8">
              <a:lnSpc>
                <a:spcPct val="100000"/>
              </a:lnSpc>
              <a:buSzPct val="100000"/>
              <a:buFont typeface="Arial" pitchFamily="34"/>
            </a:pPr>
            <a:endParaRPr lang="en-GB" sz="2000">
              <a:solidFill>
                <a:srgbClr val="000000"/>
              </a:solidFill>
              <a:latin typeface="Calibri"/>
            </a:endParaRPr>
          </a:p>
          <a:p>
            <a:pPr lvl="8">
              <a:lnSpc>
                <a:spcPct val="100000"/>
              </a:lnSpc>
              <a:buSzPct val="100000"/>
              <a:buFont typeface="Arial" pitchFamily="34"/>
            </a:pPr>
            <a:endParaRPr lang="en-US" sz="2000">
              <a:solidFill>
                <a:srgbClr val="000000"/>
              </a:solidFill>
              <a:latin typeface="Calibri"/>
            </a:endParaRPr>
          </a:p>
        </p:txBody>
      </p:sp>
      <p:sp>
        <p:nvSpPr>
          <p:cNvPr id="4" name="Right Brace 3">
            <a:extLst>
              <a:ext uri="{FF2B5EF4-FFF2-40B4-BE49-F238E27FC236}">
                <a16:creationId xmlns:a16="http://schemas.microsoft.com/office/drawing/2014/main" xmlns="" id="{3AB30AF8-C055-5F46-9058-B76F9B32EC4A}"/>
              </a:ext>
            </a:extLst>
          </p:cNvPr>
          <p:cNvSpPr/>
          <p:nvPr/>
        </p:nvSpPr>
        <p:spPr>
          <a:xfrm>
            <a:off x="3542001" y="3410593"/>
            <a:ext cx="576062" cy="2376260"/>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8333"/>
              <a:gd name="f11" fmla="val 50000"/>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9528">
            <a:solidFill>
              <a:srgbClr val="4A7EBB"/>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15553938"/>
      </p:ext>
    </p:extLst>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500"/>
                                        <p:tgtEl>
                                          <p:spTgt spid="3">
                                            <p:txEl>
                                              <p:pRg st="2" end="2"/>
                                            </p:txEl>
                                          </p:spTgt>
                                        </p:tgtEl>
                                      </p:cBhvr>
                                    </p:animEffect>
                                    <p:anim calcmode="lin" valueType="num">
                                      <p:cBhvr>
                                        <p:cTn id="12" dur="1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500" fill="hold"/>
                                        <p:tgtEl>
                                          <p:spTgt spid="3">
                                            <p:txEl>
                                              <p:pRg st="2" end="2"/>
                                            </p:txEl>
                                          </p:spTgt>
                                        </p:tgtEl>
                                        <p:attrNameLst>
                                          <p:attrName>ppt_y</p:attrName>
                                        </p:attrNameLst>
                                      </p:cBhvr>
                                      <p:tavLst>
                                        <p:tav tm="0">
                                          <p:val>
                                            <p:strVal val="#ppt_y+.1"/>
                                          </p:val>
                                        </p:tav>
                                        <p:tav tm="100000">
                                          <p:val>
                                            <p:strVal val="#ppt_y"/>
                                          </p:val>
                                        </p:tav>
                                      </p:tavLst>
                                    </p:anim>
                                  </p:childTnLst>
                                </p:cTn>
                              </p:par>
                              <p:par>
                                <p:cTn id="14" presetID="42"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500"/>
                                        <p:tgtEl>
                                          <p:spTgt spid="3">
                                            <p:txEl>
                                              <p:pRg st="3" end="3"/>
                                            </p:txEl>
                                          </p:spTgt>
                                        </p:tgtEl>
                                      </p:cBhvr>
                                    </p:animEffect>
                                    <p:anim calcmode="lin" valueType="num">
                                      <p:cBhvr>
                                        <p:cTn id="17" dur="1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8" dur="1500" fill="hold"/>
                                        <p:tgtEl>
                                          <p:spTgt spid="3">
                                            <p:txEl>
                                              <p:pRg st="3" end="3"/>
                                            </p:txEl>
                                          </p:spTgt>
                                        </p:tgtEl>
                                        <p:attrNameLst>
                                          <p:attrName>ppt_y</p:attrName>
                                        </p:attrNameLst>
                                      </p:cBhvr>
                                      <p:tavLst>
                                        <p:tav tm="0">
                                          <p:val>
                                            <p:strVal val="#ppt_y+.1"/>
                                          </p:val>
                                        </p:tav>
                                        <p:tav tm="100000">
                                          <p:val>
                                            <p:strVal val="#ppt_y"/>
                                          </p:val>
                                        </p:tav>
                                      </p:tavLst>
                                    </p:anim>
                                  </p:childTnLst>
                                </p:cTn>
                              </p:par>
                              <p:par>
                                <p:cTn id="19" presetID="42"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500"/>
                                        <p:tgtEl>
                                          <p:spTgt spid="3">
                                            <p:txEl>
                                              <p:pRg st="4" end="4"/>
                                            </p:txEl>
                                          </p:spTgt>
                                        </p:tgtEl>
                                      </p:cBhvr>
                                    </p:animEffect>
                                    <p:anim calcmode="lin" valueType="num">
                                      <p:cBhvr>
                                        <p:cTn id="22" dur="1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5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500"/>
                                        <p:tgtEl>
                                          <p:spTgt spid="3">
                                            <p:txEl>
                                              <p:pRg st="5" end="5"/>
                                            </p:txEl>
                                          </p:spTgt>
                                        </p:tgtEl>
                                      </p:cBhvr>
                                    </p:animEffect>
                                    <p:anim calcmode="lin" valueType="num">
                                      <p:cBhvr>
                                        <p:cTn id="27" dur="1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5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barn(inVertical)">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F0525E-8AAE-B04C-9485-E17857BAF722}"/>
              </a:ext>
            </a:extLst>
          </p:cNvPr>
          <p:cNvSpPr txBox="1">
            <a:spLocks noGrp="1"/>
          </p:cNvSpPr>
          <p:nvPr>
            <p:ph type="title"/>
          </p:nvPr>
        </p:nvSpPr>
        <p:spPr/>
        <p:txBody>
          <a:bodyPr/>
          <a:lstStyle/>
          <a:p>
            <a:pPr lvl="0"/>
            <a:r>
              <a:rPr lang="en-GB"/>
              <a:t>Heuristics</a:t>
            </a:r>
            <a:endParaRPr lang="en-US"/>
          </a:p>
        </p:txBody>
      </p:sp>
      <p:sp>
        <p:nvSpPr>
          <p:cNvPr id="3" name="Content Placeholder 2">
            <a:extLst>
              <a:ext uri="{FF2B5EF4-FFF2-40B4-BE49-F238E27FC236}">
                <a16:creationId xmlns:a16="http://schemas.microsoft.com/office/drawing/2014/main" xmlns="" id="{02CB076B-12C0-4040-8312-A4FE7A07ACDA}"/>
              </a:ext>
            </a:extLst>
          </p:cNvPr>
          <p:cNvSpPr txBox="1">
            <a:spLocks noGrp="1"/>
          </p:cNvSpPr>
          <p:nvPr>
            <p:ph idx="1"/>
          </p:nvPr>
        </p:nvSpPr>
        <p:spPr/>
        <p:txBody>
          <a:bodyPr/>
          <a:lstStyle/>
          <a:p>
            <a:pPr lvl="0"/>
            <a:r>
              <a:rPr lang="en-GB"/>
              <a:t>‘A method of solving problems that allows people to discover things themselves and learn from their own experiences’</a:t>
            </a:r>
          </a:p>
          <a:p>
            <a:pPr lvl="4"/>
            <a:r>
              <a:rPr lang="en-GB"/>
              <a:t>Cambridge English Dictionary</a:t>
            </a:r>
          </a:p>
          <a:p>
            <a:pPr lvl="4"/>
            <a:endParaRPr lang="en-GB"/>
          </a:p>
          <a:p>
            <a:pPr lvl="4"/>
            <a:endParaRPr lang="en-GB"/>
          </a:p>
          <a:p>
            <a:pPr lvl="0"/>
            <a:r>
              <a:rPr lang="en-GB"/>
              <a:t>Ask yourself, ‘What might I do in this situation?’</a:t>
            </a:r>
            <a:endParaRPr lang="en-US"/>
          </a:p>
        </p:txBody>
      </p:sp>
    </p:spTree>
    <p:extLst>
      <p:ext uri="{BB962C8B-B14F-4D97-AF65-F5344CB8AC3E}">
        <p14:creationId xmlns:p14="http://schemas.microsoft.com/office/powerpoint/2010/main" val="229161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FD05FE-76CC-DA41-9729-FD2E0E74D644}"/>
              </a:ext>
            </a:extLst>
          </p:cNvPr>
          <p:cNvSpPr txBox="1">
            <a:spLocks noGrp="1"/>
          </p:cNvSpPr>
          <p:nvPr>
            <p:ph type="title"/>
          </p:nvPr>
        </p:nvSpPr>
        <p:spPr/>
        <p:txBody>
          <a:bodyPr/>
          <a:lstStyle/>
          <a:p>
            <a:pPr lvl="0"/>
            <a:r>
              <a:rPr lang="en-GB"/>
              <a:t>A touch of reality…</a:t>
            </a:r>
            <a:endParaRPr lang="en-US"/>
          </a:p>
        </p:txBody>
      </p:sp>
      <p:sp>
        <p:nvSpPr>
          <p:cNvPr id="3" name="Content Placeholder 2">
            <a:extLst>
              <a:ext uri="{FF2B5EF4-FFF2-40B4-BE49-F238E27FC236}">
                <a16:creationId xmlns:a16="http://schemas.microsoft.com/office/drawing/2014/main" xmlns="" id="{CAF8A265-2C09-5A47-AB87-3A6A5987C914}"/>
              </a:ext>
            </a:extLst>
          </p:cNvPr>
          <p:cNvSpPr txBox="1">
            <a:spLocks noGrp="1"/>
          </p:cNvSpPr>
          <p:nvPr>
            <p:ph idx="1"/>
          </p:nvPr>
        </p:nvSpPr>
        <p:spPr>
          <a:xfrm>
            <a:off x="467541" y="1340766"/>
            <a:ext cx="8229600" cy="4525959"/>
          </a:xfrm>
        </p:spPr>
        <p:txBody>
          <a:bodyPr/>
          <a:lstStyle/>
          <a:p>
            <a:pPr marL="0" lvl="0" indent="0">
              <a:buNone/>
            </a:pPr>
            <a:r>
              <a:rPr lang="en-GB" sz="2400"/>
              <a:t>(1)	‘In the varied topography of professional practice there is a high ground where practitioners can make effective use of research based theory &amp; technique &amp; there is a swampy lowland where situations are confusing messes incapable of technical solution.</a:t>
            </a:r>
          </a:p>
          <a:p>
            <a:pPr marL="0" lvl="0" indent="0">
              <a:buNone/>
            </a:pPr>
            <a:r>
              <a:rPr lang="en-GB" sz="2400"/>
              <a:t>The difficulty is that the problems of the high ground however great their technical interest are often relatively unimportant to larger society, while in the swamp are the problems of greatest interest’. </a:t>
            </a:r>
          </a:p>
          <a:p>
            <a:pPr marL="0" lvl="0" indent="0">
              <a:buNone/>
            </a:pPr>
            <a:r>
              <a:rPr lang="en-GB" sz="2400"/>
              <a:t>				</a:t>
            </a:r>
            <a:r>
              <a:rPr lang="en-GB" sz="1800"/>
              <a:t>Donald Schon, 1983 p.42</a:t>
            </a:r>
          </a:p>
          <a:p>
            <a:pPr marL="0" lvl="0" indent="0">
              <a:buNone/>
            </a:pPr>
            <a:endParaRPr lang="en-GB" sz="1800"/>
          </a:p>
          <a:p>
            <a:pPr marL="0" lvl="0" indent="0">
              <a:buNone/>
            </a:pPr>
            <a:r>
              <a:rPr lang="en-GB" sz="2400"/>
              <a:t>(2)	 Harry G. Frankfurter 1986,2005     ‘On Bullshit’</a:t>
            </a:r>
            <a:endParaRPr lang="en-US" sz="2400"/>
          </a:p>
        </p:txBody>
      </p:sp>
    </p:spTree>
    <p:extLst>
      <p:ext uri="{BB962C8B-B14F-4D97-AF65-F5344CB8AC3E}">
        <p14:creationId xmlns:p14="http://schemas.microsoft.com/office/powerpoint/2010/main" val="307517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D6F106-83A8-F246-967A-99DDAEFF5A6D}"/>
              </a:ext>
            </a:extLst>
          </p:cNvPr>
          <p:cNvSpPr txBox="1">
            <a:spLocks noGrp="1"/>
          </p:cNvSpPr>
          <p:nvPr>
            <p:ph type="title"/>
          </p:nvPr>
        </p:nvSpPr>
        <p:spPr/>
        <p:txBody>
          <a:bodyPr/>
          <a:lstStyle/>
          <a:p>
            <a:pPr lvl="0"/>
            <a:r>
              <a:rPr lang="en-GB"/>
              <a:t>The Characteristics of Reflection</a:t>
            </a:r>
            <a:endParaRPr lang="en-US"/>
          </a:p>
        </p:txBody>
      </p:sp>
      <p:sp>
        <p:nvSpPr>
          <p:cNvPr id="3" name="Content Placeholder 2">
            <a:extLst>
              <a:ext uri="{FF2B5EF4-FFF2-40B4-BE49-F238E27FC236}">
                <a16:creationId xmlns:a16="http://schemas.microsoft.com/office/drawing/2014/main" xmlns="" id="{47380343-0E31-E44B-9CD4-34ABF4013CC8}"/>
              </a:ext>
            </a:extLst>
          </p:cNvPr>
          <p:cNvSpPr txBox="1">
            <a:spLocks noGrp="1"/>
          </p:cNvSpPr>
          <p:nvPr>
            <p:ph idx="1"/>
          </p:nvPr>
        </p:nvSpPr>
        <p:spPr>
          <a:xfrm>
            <a:off x="457200" y="1690777"/>
            <a:ext cx="8229600" cy="5167223"/>
          </a:xfrm>
        </p:spPr>
        <p:txBody>
          <a:bodyPr/>
          <a:lstStyle/>
          <a:p>
            <a:pPr lvl="0">
              <a:spcBef>
                <a:spcPts val="700"/>
              </a:spcBef>
            </a:pPr>
            <a:r>
              <a:rPr lang="en-GB" sz="2800" b="1" dirty="0"/>
              <a:t>Reflection is thinking for a purpose </a:t>
            </a:r>
            <a:r>
              <a:rPr lang="en-GB" sz="2800" dirty="0"/>
              <a:t>– wanting to become a more effective operator. </a:t>
            </a:r>
          </a:p>
          <a:p>
            <a:pPr lvl="0">
              <a:spcBef>
                <a:spcPts val="700"/>
              </a:spcBef>
            </a:pPr>
            <a:r>
              <a:rPr lang="en-GB" sz="2800" b="1" dirty="0"/>
              <a:t>Reflection is analysing how we learn </a:t>
            </a:r>
            <a:r>
              <a:rPr lang="en-GB" sz="2800" dirty="0"/>
              <a:t>– being prepared to critically take apart relevant circumstances.</a:t>
            </a:r>
          </a:p>
          <a:p>
            <a:pPr lvl="0">
              <a:spcBef>
                <a:spcPts val="700"/>
              </a:spcBef>
            </a:pPr>
            <a:r>
              <a:rPr lang="en-GB" sz="2800" b="1" dirty="0"/>
              <a:t>Reflection is evaluating how we learn </a:t>
            </a:r>
            <a:r>
              <a:rPr lang="en-GB" sz="2800" dirty="0"/>
              <a:t>– judging our own performance is often not comfortable.</a:t>
            </a:r>
          </a:p>
          <a:p>
            <a:pPr lvl="0">
              <a:spcBef>
                <a:spcPts val="700"/>
              </a:spcBef>
            </a:pPr>
            <a:r>
              <a:rPr lang="en-GB" sz="2800" b="1" dirty="0"/>
              <a:t>Reflection is being critical </a:t>
            </a:r>
            <a:r>
              <a:rPr lang="en-GB" sz="2800" dirty="0"/>
              <a:t>– not in a destructive way but in constructively probing what and how we learn.</a:t>
            </a:r>
            <a:endParaRPr lang="en-US" sz="2800" dirty="0"/>
          </a:p>
        </p:txBody>
      </p:sp>
    </p:spTree>
    <p:extLst>
      <p:ext uri="{BB962C8B-B14F-4D97-AF65-F5344CB8AC3E}">
        <p14:creationId xmlns:p14="http://schemas.microsoft.com/office/powerpoint/2010/main" val="40624103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1757E7-D182-6445-95CC-DAAD5EF9544D}"/>
              </a:ext>
            </a:extLst>
          </p:cNvPr>
          <p:cNvSpPr txBox="1">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A61477CE-E093-214A-B439-07760B3CEF0E}"/>
              </a:ext>
            </a:extLst>
          </p:cNvPr>
          <p:cNvSpPr txBox="1">
            <a:spLocks noGrp="1"/>
          </p:cNvSpPr>
          <p:nvPr>
            <p:ph idx="1"/>
          </p:nvPr>
        </p:nvSpPr>
        <p:spPr>
          <a:xfrm>
            <a:off x="457200" y="1052739"/>
            <a:ext cx="8229600" cy="5073429"/>
          </a:xfrm>
        </p:spPr>
        <p:txBody>
          <a:bodyPr/>
          <a:lstStyle/>
          <a:p>
            <a:pPr lvl="0"/>
            <a:r>
              <a:rPr lang="en-GB"/>
              <a:t>You reflect when you actively:</a:t>
            </a:r>
          </a:p>
          <a:p>
            <a:pPr lvl="0"/>
            <a:r>
              <a:rPr lang="en-GB" b="1" i="1"/>
              <a:t>Examine</a:t>
            </a:r>
            <a:r>
              <a:rPr lang="en-GB" i="1"/>
              <a:t> and </a:t>
            </a:r>
            <a:r>
              <a:rPr lang="en-GB" b="1" i="1"/>
              <a:t>investigate</a:t>
            </a:r>
            <a:r>
              <a:rPr lang="en-GB" i="1"/>
              <a:t> your learning and working practices</a:t>
            </a:r>
          </a:p>
          <a:p>
            <a:pPr lvl="0"/>
            <a:r>
              <a:rPr lang="en-GB" i="1"/>
              <a:t>Ask </a:t>
            </a:r>
            <a:r>
              <a:rPr lang="en-GB" b="1" i="1"/>
              <a:t>question</a:t>
            </a:r>
            <a:r>
              <a:rPr lang="en-GB" i="1"/>
              <a:t>s about your experience with a view to </a:t>
            </a:r>
            <a:r>
              <a:rPr lang="en-GB" b="1" i="1"/>
              <a:t>trying to understand </a:t>
            </a:r>
            <a:r>
              <a:rPr lang="en-GB" i="1"/>
              <a:t>it </a:t>
            </a:r>
          </a:p>
          <a:p>
            <a:pPr lvl="0"/>
            <a:r>
              <a:rPr lang="en-GB" b="1" i="1"/>
              <a:t>Probe</a:t>
            </a:r>
            <a:r>
              <a:rPr lang="en-GB" i="1"/>
              <a:t> your assumptions and the values that underlie your behaviour </a:t>
            </a:r>
          </a:p>
          <a:p>
            <a:pPr lvl="0"/>
            <a:r>
              <a:rPr lang="en-GB" b="1" i="1"/>
              <a:t>Formulate</a:t>
            </a:r>
            <a:r>
              <a:rPr lang="en-GB" i="1"/>
              <a:t> judgements and </a:t>
            </a:r>
            <a:r>
              <a:rPr lang="en-GB" b="1" i="1"/>
              <a:t>develop conclusions </a:t>
            </a:r>
            <a:r>
              <a:rPr lang="en-GB" i="1"/>
              <a:t>about your actions.</a:t>
            </a:r>
            <a:endParaRPr lang="en-US" i="1"/>
          </a:p>
        </p:txBody>
      </p:sp>
    </p:spTree>
    <p:extLst>
      <p:ext uri="{BB962C8B-B14F-4D97-AF65-F5344CB8AC3E}">
        <p14:creationId xmlns:p14="http://schemas.microsoft.com/office/powerpoint/2010/main" val="3985819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0FED15-B90A-2441-B831-373F0081F5FA}"/>
              </a:ext>
            </a:extLst>
          </p:cNvPr>
          <p:cNvSpPr txBox="1">
            <a:spLocks noGrp="1"/>
          </p:cNvSpPr>
          <p:nvPr>
            <p:ph type="title"/>
          </p:nvPr>
        </p:nvSpPr>
        <p:spPr/>
        <p:txBody>
          <a:bodyPr/>
          <a:lstStyle/>
          <a:p>
            <a:pPr lvl="0"/>
            <a:r>
              <a:rPr lang="en-GB"/>
              <a:t>Donald Schon</a:t>
            </a:r>
            <a:endParaRPr lang="en-US"/>
          </a:p>
        </p:txBody>
      </p:sp>
      <p:sp>
        <p:nvSpPr>
          <p:cNvPr id="3" name="Content Placeholder 2">
            <a:extLst>
              <a:ext uri="{FF2B5EF4-FFF2-40B4-BE49-F238E27FC236}">
                <a16:creationId xmlns:a16="http://schemas.microsoft.com/office/drawing/2014/main" xmlns="" id="{D299DAFA-E6DC-FB4D-824E-D45F9BD0EDC6}"/>
              </a:ext>
            </a:extLst>
          </p:cNvPr>
          <p:cNvSpPr txBox="1">
            <a:spLocks noGrp="1"/>
          </p:cNvSpPr>
          <p:nvPr>
            <p:ph idx="1"/>
          </p:nvPr>
        </p:nvSpPr>
        <p:spPr/>
        <p:txBody>
          <a:bodyPr/>
          <a:lstStyle/>
          <a:p>
            <a:pPr lvl="0"/>
            <a:r>
              <a:rPr lang="en-GB" b="1" dirty="0"/>
              <a:t>Reflection in action</a:t>
            </a:r>
          </a:p>
          <a:p>
            <a:pPr marL="0" lvl="0" indent="0">
              <a:spcBef>
                <a:spcPts val="600"/>
              </a:spcBef>
              <a:buNone/>
            </a:pPr>
            <a:r>
              <a:rPr lang="en-GB" sz="2600" dirty="0"/>
              <a:t>	</a:t>
            </a:r>
            <a:r>
              <a:rPr lang="en-GB" sz="2400" dirty="0"/>
              <a:t>This is where you reflect whilst doing &amp; make 	immediate changes to your behaviour; for example, 	‘Something’s not working here, how can I improve 	things right now?’</a:t>
            </a:r>
          </a:p>
          <a:p>
            <a:pPr lvl="0"/>
            <a:r>
              <a:rPr lang="en-GB" b="1" dirty="0"/>
              <a:t>Reflection on action</a:t>
            </a:r>
          </a:p>
          <a:p>
            <a:pPr marL="0" lvl="0" indent="0">
              <a:spcBef>
                <a:spcPts val="600"/>
              </a:spcBef>
              <a:buNone/>
            </a:pPr>
            <a:r>
              <a:rPr lang="en-GB" sz="2400" dirty="0"/>
              <a:t>	This is where you look back over what’s been done </a:t>
            </a:r>
            <a:r>
              <a:rPr lang="en-GB" sz="2400" dirty="0" smtClean="0"/>
              <a:t>	and review </a:t>
            </a:r>
            <a:r>
              <a:rPr lang="en-GB" sz="2400" dirty="0"/>
              <a:t>it; for example, ‘Why did that go </a:t>
            </a:r>
            <a:r>
              <a:rPr lang="en-GB" sz="2400" dirty="0" smtClean="0"/>
              <a:t>	well/badly</a:t>
            </a:r>
            <a:r>
              <a:rPr lang="en-GB" sz="2400" dirty="0"/>
              <a:t>, what </a:t>
            </a:r>
            <a:r>
              <a:rPr lang="en-GB" sz="2400" dirty="0" smtClean="0"/>
              <a:t>can </a:t>
            </a:r>
            <a:r>
              <a:rPr lang="en-GB" sz="2400" dirty="0"/>
              <a:t>I learn for the next time</a:t>
            </a:r>
            <a:r>
              <a:rPr lang="en-GB" sz="2400" dirty="0" smtClean="0"/>
              <a:t>?’</a:t>
            </a:r>
            <a:endParaRPr lang="en-US" sz="2400" dirty="0"/>
          </a:p>
        </p:txBody>
      </p:sp>
    </p:spTree>
    <p:extLst>
      <p:ext uri="{BB962C8B-B14F-4D97-AF65-F5344CB8AC3E}">
        <p14:creationId xmlns:p14="http://schemas.microsoft.com/office/powerpoint/2010/main" val="886564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2593B8-E2C2-9F42-9EF2-4E30E9E42D0D}"/>
              </a:ext>
            </a:extLst>
          </p:cNvPr>
          <p:cNvSpPr txBox="1">
            <a:spLocks noGrp="1"/>
          </p:cNvSpPr>
          <p:nvPr>
            <p:ph type="title"/>
          </p:nvPr>
        </p:nvSpPr>
        <p:spPr/>
        <p:txBody>
          <a:bodyPr/>
          <a:lstStyle/>
          <a:p>
            <a:pPr lvl="0"/>
            <a:r>
              <a:rPr lang="en-GB" sz="4000"/>
              <a:t>Borton’s Reflective Tool</a:t>
            </a:r>
            <a:endParaRPr lang="en-US" sz="4000"/>
          </a:p>
        </p:txBody>
      </p:sp>
      <p:sp>
        <p:nvSpPr>
          <p:cNvPr id="3" name="Oval 2">
            <a:extLst>
              <a:ext uri="{FF2B5EF4-FFF2-40B4-BE49-F238E27FC236}">
                <a16:creationId xmlns:a16="http://schemas.microsoft.com/office/drawing/2014/main" xmlns="" id="{D22CE392-CE50-4549-AC63-29FF9059FE8D}"/>
              </a:ext>
            </a:extLst>
          </p:cNvPr>
          <p:cNvSpPr/>
          <p:nvPr/>
        </p:nvSpPr>
        <p:spPr>
          <a:xfrm>
            <a:off x="2459022" y="1988838"/>
            <a:ext cx="2376260" cy="216024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Oval 5">
            <a:extLst>
              <a:ext uri="{FF2B5EF4-FFF2-40B4-BE49-F238E27FC236}">
                <a16:creationId xmlns:a16="http://schemas.microsoft.com/office/drawing/2014/main" xmlns="" id="{FAB39961-8787-F64E-93D2-179F3E7E5EDD}"/>
              </a:ext>
            </a:extLst>
          </p:cNvPr>
          <p:cNvSpPr/>
          <p:nvPr/>
        </p:nvSpPr>
        <p:spPr>
          <a:xfrm>
            <a:off x="6156179" y="1556793"/>
            <a:ext cx="1440161" cy="13681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Oval 6">
            <a:extLst>
              <a:ext uri="{FF2B5EF4-FFF2-40B4-BE49-F238E27FC236}">
                <a16:creationId xmlns:a16="http://schemas.microsoft.com/office/drawing/2014/main" xmlns="" id="{486D8446-B027-DB4B-A388-22E33377097E}"/>
              </a:ext>
            </a:extLst>
          </p:cNvPr>
          <p:cNvSpPr/>
          <p:nvPr/>
        </p:nvSpPr>
        <p:spPr>
          <a:xfrm>
            <a:off x="5598112" y="4149080"/>
            <a:ext cx="1566175" cy="12961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8">
            <a:extLst>
              <a:ext uri="{FF2B5EF4-FFF2-40B4-BE49-F238E27FC236}">
                <a16:creationId xmlns:a16="http://schemas.microsoft.com/office/drawing/2014/main" xmlns="" id="{96029510-8BB3-AE4C-80DB-3E39916AFC65}"/>
              </a:ext>
            </a:extLst>
          </p:cNvPr>
          <p:cNvSpPr/>
          <p:nvPr/>
        </p:nvSpPr>
        <p:spPr>
          <a:xfrm>
            <a:off x="2699793" y="4797152"/>
            <a:ext cx="1566175" cy="12961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cxnSp>
        <p:nvCxnSpPr>
          <p:cNvPr id="7" name="Straight Connector 9">
            <a:extLst>
              <a:ext uri="{FF2B5EF4-FFF2-40B4-BE49-F238E27FC236}">
                <a16:creationId xmlns:a16="http://schemas.microsoft.com/office/drawing/2014/main" xmlns="" id="{1E488FA3-8CE0-744D-8705-A266C843264A}"/>
              </a:ext>
            </a:extLst>
          </p:cNvPr>
          <p:cNvCxnSpPr>
            <a:stCxn id="3" idx="2"/>
            <a:endCxn id="6" idx="0"/>
          </p:cNvCxnSpPr>
          <p:nvPr/>
        </p:nvCxnSpPr>
        <p:spPr>
          <a:xfrm flipH="1">
            <a:off x="3482881" y="4149080"/>
            <a:ext cx="164271" cy="648072"/>
          </a:xfrm>
          <a:prstGeom prst="straightConnector1">
            <a:avLst/>
          </a:prstGeom>
          <a:noFill/>
          <a:ln w="9528">
            <a:solidFill>
              <a:srgbClr val="4A7EBB"/>
            </a:solidFill>
            <a:prstDash val="solid"/>
          </a:ln>
        </p:spPr>
      </p:cxnSp>
      <p:cxnSp>
        <p:nvCxnSpPr>
          <p:cNvPr id="8" name="Straight Connector 11">
            <a:extLst>
              <a:ext uri="{FF2B5EF4-FFF2-40B4-BE49-F238E27FC236}">
                <a16:creationId xmlns:a16="http://schemas.microsoft.com/office/drawing/2014/main" xmlns="" id="{C63C9903-EEB5-744E-B3BF-7DAAFA60B2F2}"/>
              </a:ext>
            </a:extLst>
          </p:cNvPr>
          <p:cNvCxnSpPr/>
          <p:nvPr/>
        </p:nvCxnSpPr>
        <p:spPr>
          <a:xfrm flipV="1">
            <a:off x="4824026" y="2420892"/>
            <a:ext cx="1332153" cy="288027"/>
          </a:xfrm>
          <a:prstGeom prst="straightConnector1">
            <a:avLst/>
          </a:prstGeom>
          <a:noFill/>
          <a:ln w="9528">
            <a:solidFill>
              <a:srgbClr val="4A7EBB"/>
            </a:solidFill>
            <a:prstDash val="solid"/>
          </a:ln>
        </p:spPr>
      </p:cxnSp>
      <p:cxnSp>
        <p:nvCxnSpPr>
          <p:cNvPr id="9" name="Straight Connector 13">
            <a:extLst>
              <a:ext uri="{FF2B5EF4-FFF2-40B4-BE49-F238E27FC236}">
                <a16:creationId xmlns:a16="http://schemas.microsoft.com/office/drawing/2014/main" xmlns="" id="{D5806BC1-9712-BC4B-8C3B-C471FA207164}"/>
              </a:ext>
            </a:extLst>
          </p:cNvPr>
          <p:cNvCxnSpPr/>
          <p:nvPr/>
        </p:nvCxnSpPr>
        <p:spPr>
          <a:xfrm>
            <a:off x="4644009" y="3645026"/>
            <a:ext cx="1080116" cy="828090"/>
          </a:xfrm>
          <a:prstGeom prst="straightConnector1">
            <a:avLst/>
          </a:prstGeom>
          <a:noFill/>
          <a:ln w="9528">
            <a:solidFill>
              <a:srgbClr val="4A7EBB"/>
            </a:solidFill>
            <a:prstDash val="solid"/>
          </a:ln>
        </p:spPr>
      </p:cxnSp>
      <p:sp>
        <p:nvSpPr>
          <p:cNvPr id="10" name="TextBox 14">
            <a:extLst>
              <a:ext uri="{FF2B5EF4-FFF2-40B4-BE49-F238E27FC236}">
                <a16:creationId xmlns:a16="http://schemas.microsoft.com/office/drawing/2014/main" xmlns="" id="{294DF8F1-D2F3-FC4F-A4CF-E40D5BA050E7}"/>
              </a:ext>
            </a:extLst>
          </p:cNvPr>
          <p:cNvSpPr txBox="1"/>
          <p:nvPr/>
        </p:nvSpPr>
        <p:spPr>
          <a:xfrm>
            <a:off x="3069659" y="2708919"/>
            <a:ext cx="1566175"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happened?</a:t>
            </a:r>
            <a:endParaRPr lang="en-US" sz="1800" b="0" i="0" u="none" strike="noStrike" kern="1200" cap="none" spc="0" baseline="0">
              <a:solidFill>
                <a:srgbClr val="000000"/>
              </a:solidFill>
              <a:uFillTx/>
              <a:latin typeface="Calibri"/>
            </a:endParaRPr>
          </a:p>
        </p:txBody>
      </p:sp>
      <p:sp>
        <p:nvSpPr>
          <p:cNvPr id="11" name="TextBox 17">
            <a:extLst>
              <a:ext uri="{FF2B5EF4-FFF2-40B4-BE49-F238E27FC236}">
                <a16:creationId xmlns:a16="http://schemas.microsoft.com/office/drawing/2014/main" xmlns="" id="{B4280A2E-D81B-5143-8A04-078B6D73C273}"/>
              </a:ext>
            </a:extLst>
          </p:cNvPr>
          <p:cNvSpPr txBox="1"/>
          <p:nvPr/>
        </p:nvSpPr>
        <p:spPr>
          <a:xfrm>
            <a:off x="6381204" y="1988838"/>
            <a:ext cx="999110"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a:t>
            </a:r>
            <a:endParaRPr lang="en-US" sz="1800" b="0" i="0" u="none" strike="noStrike" kern="1200" cap="none" spc="0" baseline="0">
              <a:solidFill>
                <a:srgbClr val="000000"/>
              </a:solidFill>
              <a:uFillTx/>
              <a:latin typeface="Calibri"/>
            </a:endParaRPr>
          </a:p>
        </p:txBody>
      </p:sp>
      <p:sp>
        <p:nvSpPr>
          <p:cNvPr id="12" name="TextBox 18">
            <a:extLst>
              <a:ext uri="{FF2B5EF4-FFF2-40B4-BE49-F238E27FC236}">
                <a16:creationId xmlns:a16="http://schemas.microsoft.com/office/drawing/2014/main" xmlns="" id="{C0C0F753-E6AC-B04A-ABCD-987EA09A9268}"/>
              </a:ext>
            </a:extLst>
          </p:cNvPr>
          <p:cNvSpPr txBox="1"/>
          <p:nvPr/>
        </p:nvSpPr>
        <p:spPr>
          <a:xfrm>
            <a:off x="5868143" y="4475722"/>
            <a:ext cx="1012615"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So what?</a:t>
            </a:r>
            <a:endParaRPr lang="en-US" sz="1800" b="0" i="0" u="none" strike="noStrike" kern="1200" cap="none" spc="0" baseline="0">
              <a:solidFill>
                <a:srgbClr val="000000"/>
              </a:solidFill>
              <a:uFillTx/>
              <a:latin typeface="Calibri"/>
            </a:endParaRPr>
          </a:p>
        </p:txBody>
      </p:sp>
      <p:sp>
        <p:nvSpPr>
          <p:cNvPr id="13" name="TextBox 19">
            <a:extLst>
              <a:ext uri="{FF2B5EF4-FFF2-40B4-BE49-F238E27FC236}">
                <a16:creationId xmlns:a16="http://schemas.microsoft.com/office/drawing/2014/main" xmlns="" id="{002DD8E3-A1D2-F941-BDF5-8F142D148026}"/>
              </a:ext>
            </a:extLst>
          </p:cNvPr>
          <p:cNvSpPr txBox="1"/>
          <p:nvPr/>
        </p:nvSpPr>
        <p:spPr>
          <a:xfrm>
            <a:off x="2915820" y="5122057"/>
            <a:ext cx="1152125"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Now what?</a:t>
            </a: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550211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08A786-F74F-4544-A1E1-60743275C832}"/>
              </a:ext>
            </a:extLst>
          </p:cNvPr>
          <p:cNvSpPr txBox="1">
            <a:spLocks noGrp="1"/>
          </p:cNvSpPr>
          <p:nvPr>
            <p:ph type="title"/>
          </p:nvPr>
        </p:nvSpPr>
        <p:spPr>
          <a:xfrm>
            <a:off x="-2297100" y="-171404"/>
            <a:ext cx="8229600" cy="1143000"/>
          </a:xfrm>
        </p:spPr>
        <p:txBody>
          <a:bodyPr/>
          <a:lstStyle/>
          <a:p>
            <a:endParaRPr lang="en-US"/>
          </a:p>
        </p:txBody>
      </p:sp>
      <p:sp>
        <p:nvSpPr>
          <p:cNvPr id="3" name="Oval 5">
            <a:extLst>
              <a:ext uri="{FF2B5EF4-FFF2-40B4-BE49-F238E27FC236}">
                <a16:creationId xmlns:a16="http://schemas.microsoft.com/office/drawing/2014/main" xmlns="" id="{3F5D3397-183E-D34D-B2F9-1BF36AC5E556}"/>
              </a:ext>
            </a:extLst>
          </p:cNvPr>
          <p:cNvSpPr/>
          <p:nvPr/>
        </p:nvSpPr>
        <p:spPr>
          <a:xfrm>
            <a:off x="251524" y="1736820"/>
            <a:ext cx="1440161" cy="136815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Oval 6">
            <a:extLst>
              <a:ext uri="{FF2B5EF4-FFF2-40B4-BE49-F238E27FC236}">
                <a16:creationId xmlns:a16="http://schemas.microsoft.com/office/drawing/2014/main" xmlns="" id="{96D15BFC-334F-CB4C-A9F4-9B379F377903}"/>
              </a:ext>
            </a:extLst>
          </p:cNvPr>
          <p:cNvSpPr/>
          <p:nvPr/>
        </p:nvSpPr>
        <p:spPr>
          <a:xfrm>
            <a:off x="251524" y="3527535"/>
            <a:ext cx="1566175" cy="12961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Oval 8">
            <a:extLst>
              <a:ext uri="{FF2B5EF4-FFF2-40B4-BE49-F238E27FC236}">
                <a16:creationId xmlns:a16="http://schemas.microsoft.com/office/drawing/2014/main" xmlns="" id="{EDEB6554-01F1-6543-B231-079F0C476125}"/>
              </a:ext>
            </a:extLst>
          </p:cNvPr>
          <p:cNvSpPr/>
          <p:nvPr/>
        </p:nvSpPr>
        <p:spPr>
          <a:xfrm>
            <a:off x="188512" y="5252039"/>
            <a:ext cx="1566175" cy="12961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TextBox 17">
            <a:extLst>
              <a:ext uri="{FF2B5EF4-FFF2-40B4-BE49-F238E27FC236}">
                <a16:creationId xmlns:a16="http://schemas.microsoft.com/office/drawing/2014/main" xmlns="" id="{645C0702-3AEC-9C41-923D-7D39E9CDEAB0}"/>
              </a:ext>
            </a:extLst>
          </p:cNvPr>
          <p:cNvSpPr txBox="1"/>
          <p:nvPr/>
        </p:nvSpPr>
        <p:spPr>
          <a:xfrm>
            <a:off x="472040" y="2169624"/>
            <a:ext cx="999110"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a:t>
            </a:r>
            <a:endParaRPr lang="en-US" sz="1800" b="0" i="0" u="none" strike="noStrike" kern="1200" cap="none" spc="0" baseline="0">
              <a:solidFill>
                <a:srgbClr val="000000"/>
              </a:solidFill>
              <a:uFillTx/>
              <a:latin typeface="Calibri"/>
            </a:endParaRPr>
          </a:p>
        </p:txBody>
      </p:sp>
      <p:sp>
        <p:nvSpPr>
          <p:cNvPr id="7" name="TextBox 18">
            <a:extLst>
              <a:ext uri="{FF2B5EF4-FFF2-40B4-BE49-F238E27FC236}">
                <a16:creationId xmlns:a16="http://schemas.microsoft.com/office/drawing/2014/main" xmlns="" id="{E997A4E2-1856-3F44-8A87-CC3E9B0AA79C}"/>
              </a:ext>
            </a:extLst>
          </p:cNvPr>
          <p:cNvSpPr txBox="1"/>
          <p:nvPr/>
        </p:nvSpPr>
        <p:spPr>
          <a:xfrm>
            <a:off x="528294" y="3794302"/>
            <a:ext cx="1012615"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So what?</a:t>
            </a:r>
            <a:endParaRPr lang="en-US" sz="1800" b="0" i="0" u="none" strike="noStrike" kern="1200" cap="none" spc="0" baseline="0">
              <a:solidFill>
                <a:srgbClr val="000000"/>
              </a:solidFill>
              <a:uFillTx/>
              <a:latin typeface="Calibri"/>
            </a:endParaRPr>
          </a:p>
        </p:txBody>
      </p:sp>
      <p:sp>
        <p:nvSpPr>
          <p:cNvPr id="8" name="TextBox 19">
            <a:extLst>
              <a:ext uri="{FF2B5EF4-FFF2-40B4-BE49-F238E27FC236}">
                <a16:creationId xmlns:a16="http://schemas.microsoft.com/office/drawing/2014/main" xmlns="" id="{05062483-5E3D-0F44-911E-26DEBC2E153C}"/>
              </a:ext>
            </a:extLst>
          </p:cNvPr>
          <p:cNvSpPr txBox="1"/>
          <p:nvPr/>
        </p:nvSpPr>
        <p:spPr>
          <a:xfrm>
            <a:off x="528294" y="5445224"/>
            <a:ext cx="1152125"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Now what?</a:t>
            </a:r>
            <a:endParaRPr lang="en-US" sz="1800" b="0" i="0" u="none" strike="noStrike" kern="1200" cap="none" spc="0" baseline="0">
              <a:solidFill>
                <a:srgbClr val="000000"/>
              </a:solidFill>
              <a:uFillTx/>
              <a:latin typeface="Calibri"/>
            </a:endParaRPr>
          </a:p>
        </p:txBody>
      </p:sp>
      <p:sp>
        <p:nvSpPr>
          <p:cNvPr id="9" name="TextBox 13">
            <a:extLst>
              <a:ext uri="{FF2B5EF4-FFF2-40B4-BE49-F238E27FC236}">
                <a16:creationId xmlns:a16="http://schemas.microsoft.com/office/drawing/2014/main" xmlns="" id="{A5999CFD-78A9-2242-9B6B-05FF70F986E5}"/>
              </a:ext>
            </a:extLst>
          </p:cNvPr>
          <p:cNvSpPr txBox="1"/>
          <p:nvPr/>
        </p:nvSpPr>
        <p:spPr>
          <a:xfrm>
            <a:off x="3995937" y="1892634"/>
            <a:ext cx="4608511"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is happening?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is changing about this situation?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are my current actions?</a:t>
            </a:r>
            <a:endParaRPr lang="en-US" sz="1800" b="0" i="0" u="none" strike="noStrike" kern="1200" cap="none" spc="0" baseline="0">
              <a:solidFill>
                <a:srgbClr val="000000"/>
              </a:solidFill>
              <a:uFillTx/>
              <a:latin typeface="Calibri"/>
            </a:endParaRPr>
          </a:p>
        </p:txBody>
      </p:sp>
      <p:sp>
        <p:nvSpPr>
          <p:cNvPr id="10" name="TextBox 14">
            <a:extLst>
              <a:ext uri="{FF2B5EF4-FFF2-40B4-BE49-F238E27FC236}">
                <a16:creationId xmlns:a16="http://schemas.microsoft.com/office/drawing/2014/main" xmlns="" id="{A71ECDFA-21B3-B848-B872-94E8CDF34C08}"/>
              </a:ext>
            </a:extLst>
          </p:cNvPr>
          <p:cNvSpPr txBox="1"/>
          <p:nvPr/>
        </p:nvSpPr>
        <p:spPr>
          <a:xfrm>
            <a:off x="3852458" y="3938704"/>
            <a:ext cx="4608511"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are the implications?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could happen next if I act?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could happen if I don’t?</a:t>
            </a:r>
            <a:endParaRPr lang="en-US" sz="1800" b="0" i="0" u="none" strike="noStrike" kern="1200" cap="none" spc="0" baseline="0">
              <a:solidFill>
                <a:srgbClr val="000000"/>
              </a:solidFill>
              <a:uFillTx/>
              <a:latin typeface="Calibri"/>
            </a:endParaRPr>
          </a:p>
        </p:txBody>
      </p:sp>
      <p:sp>
        <p:nvSpPr>
          <p:cNvPr id="11" name="TextBox 15">
            <a:extLst>
              <a:ext uri="{FF2B5EF4-FFF2-40B4-BE49-F238E27FC236}">
                <a16:creationId xmlns:a16="http://schemas.microsoft.com/office/drawing/2014/main" xmlns="" id="{9DF73001-9B2C-D246-AD69-9CF2DA290E0B}"/>
              </a:ext>
            </a:extLst>
          </p:cNvPr>
          <p:cNvSpPr txBox="1"/>
          <p:nvPr/>
        </p:nvSpPr>
        <p:spPr>
          <a:xfrm>
            <a:off x="3852458" y="5347374"/>
            <a:ext cx="4608511" cy="12003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options should I consider?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more do I need to know?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might be the consequences of 	my preferred action?</a:t>
            </a:r>
            <a:endParaRPr lang="en-US" sz="1800" b="0" i="0" u="none" strike="noStrike" kern="1200" cap="none" spc="0" baseline="0">
              <a:solidFill>
                <a:srgbClr val="000000"/>
              </a:solidFill>
              <a:uFillTx/>
              <a:latin typeface="Calibri"/>
            </a:endParaRPr>
          </a:p>
        </p:txBody>
      </p:sp>
      <p:sp>
        <p:nvSpPr>
          <p:cNvPr id="12" name="Rectangle 16">
            <a:extLst>
              <a:ext uri="{FF2B5EF4-FFF2-40B4-BE49-F238E27FC236}">
                <a16:creationId xmlns:a16="http://schemas.microsoft.com/office/drawing/2014/main" xmlns="" id="{F930F20B-0372-9D45-94EB-9FC26B863873}"/>
              </a:ext>
            </a:extLst>
          </p:cNvPr>
          <p:cNvSpPr/>
          <p:nvPr/>
        </p:nvSpPr>
        <p:spPr>
          <a:xfrm>
            <a:off x="3563892" y="1736820"/>
            <a:ext cx="4752529" cy="1368152"/>
          </a:xfrm>
          <a:prstGeom prst="rect">
            <a:avLst/>
          </a:prstGeom>
          <a:no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Rectangle 17">
            <a:extLst>
              <a:ext uri="{FF2B5EF4-FFF2-40B4-BE49-F238E27FC236}">
                <a16:creationId xmlns:a16="http://schemas.microsoft.com/office/drawing/2014/main" xmlns="" id="{BBAA159C-2A6D-C440-8EF3-B333FB347E2E}"/>
              </a:ext>
            </a:extLst>
          </p:cNvPr>
          <p:cNvSpPr/>
          <p:nvPr/>
        </p:nvSpPr>
        <p:spPr>
          <a:xfrm>
            <a:off x="3563892" y="3626373"/>
            <a:ext cx="4752529" cy="1368152"/>
          </a:xfrm>
          <a:prstGeom prst="rect">
            <a:avLst/>
          </a:prstGeom>
          <a:no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Rectangle 18">
            <a:extLst>
              <a:ext uri="{FF2B5EF4-FFF2-40B4-BE49-F238E27FC236}">
                <a16:creationId xmlns:a16="http://schemas.microsoft.com/office/drawing/2014/main" xmlns="" id="{642A3929-C555-5244-A0E0-D8C41D239C85}"/>
              </a:ext>
            </a:extLst>
          </p:cNvPr>
          <p:cNvSpPr/>
          <p:nvPr/>
        </p:nvSpPr>
        <p:spPr>
          <a:xfrm>
            <a:off x="3419874" y="5263469"/>
            <a:ext cx="4752529" cy="1368152"/>
          </a:xfrm>
          <a:prstGeom prst="rect">
            <a:avLst/>
          </a:prstGeom>
          <a:no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cxnSp>
        <p:nvCxnSpPr>
          <p:cNvPr id="15" name="Straight Arrow Connector 20">
            <a:extLst>
              <a:ext uri="{FF2B5EF4-FFF2-40B4-BE49-F238E27FC236}">
                <a16:creationId xmlns:a16="http://schemas.microsoft.com/office/drawing/2014/main" xmlns="" id="{C677B7B2-7227-1D48-956E-CEDC622DCA45}"/>
              </a:ext>
            </a:extLst>
          </p:cNvPr>
          <p:cNvCxnSpPr>
            <a:stCxn id="3" idx="1"/>
            <a:endCxn id="12" idx="1"/>
          </p:cNvCxnSpPr>
          <p:nvPr/>
        </p:nvCxnSpPr>
        <p:spPr>
          <a:xfrm>
            <a:off x="1691685" y="2420896"/>
            <a:ext cx="1872207" cy="0"/>
          </a:xfrm>
          <a:prstGeom prst="straightConnector1">
            <a:avLst/>
          </a:prstGeom>
          <a:noFill/>
          <a:ln w="9528">
            <a:solidFill>
              <a:srgbClr val="4A7EBB"/>
            </a:solidFill>
            <a:prstDash val="solid"/>
            <a:tailEnd type="arrow"/>
          </a:ln>
        </p:spPr>
      </p:cxnSp>
      <p:cxnSp>
        <p:nvCxnSpPr>
          <p:cNvPr id="16" name="Straight Arrow Connector 21">
            <a:extLst>
              <a:ext uri="{FF2B5EF4-FFF2-40B4-BE49-F238E27FC236}">
                <a16:creationId xmlns:a16="http://schemas.microsoft.com/office/drawing/2014/main" xmlns="" id="{BBB6E038-791A-EE4B-8F48-2ED931E2AC9A}"/>
              </a:ext>
            </a:extLst>
          </p:cNvPr>
          <p:cNvCxnSpPr/>
          <p:nvPr/>
        </p:nvCxnSpPr>
        <p:spPr>
          <a:xfrm flipV="1">
            <a:off x="1844079" y="4175607"/>
            <a:ext cx="1719813" cy="576"/>
          </a:xfrm>
          <a:prstGeom prst="straightConnector1">
            <a:avLst/>
          </a:prstGeom>
          <a:noFill/>
          <a:ln w="9528">
            <a:solidFill>
              <a:srgbClr val="4A7EBB"/>
            </a:solidFill>
            <a:prstDash val="solid"/>
            <a:tailEnd type="arrow"/>
          </a:ln>
        </p:spPr>
      </p:cxnSp>
      <p:cxnSp>
        <p:nvCxnSpPr>
          <p:cNvPr id="17" name="Straight Arrow Connector 22">
            <a:extLst>
              <a:ext uri="{FF2B5EF4-FFF2-40B4-BE49-F238E27FC236}">
                <a16:creationId xmlns:a16="http://schemas.microsoft.com/office/drawing/2014/main" xmlns="" id="{F200641B-EEB7-7843-A610-017416E86B47}"/>
              </a:ext>
            </a:extLst>
          </p:cNvPr>
          <p:cNvCxnSpPr>
            <a:endCxn id="14" idx="1"/>
          </p:cNvCxnSpPr>
          <p:nvPr/>
        </p:nvCxnSpPr>
        <p:spPr>
          <a:xfrm>
            <a:off x="1754687" y="5945529"/>
            <a:ext cx="1665187" cy="2012"/>
          </a:xfrm>
          <a:prstGeom prst="straightConnector1">
            <a:avLst/>
          </a:prstGeom>
          <a:noFill/>
          <a:ln w="9528">
            <a:solidFill>
              <a:srgbClr val="4A7EBB"/>
            </a:solidFill>
            <a:prstDash val="solid"/>
            <a:tailEnd type="arrow"/>
          </a:ln>
        </p:spPr>
      </p:cxnSp>
    </p:spTree>
    <p:extLst>
      <p:ext uri="{BB962C8B-B14F-4D97-AF65-F5344CB8AC3E}">
        <p14:creationId xmlns:p14="http://schemas.microsoft.com/office/powerpoint/2010/main" val="35775154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016D6D-6A14-AB46-9936-F8D17213B697}"/>
              </a:ext>
            </a:extLst>
          </p:cNvPr>
          <p:cNvSpPr txBox="1">
            <a:spLocks noGrp="1"/>
          </p:cNvSpPr>
          <p:nvPr>
            <p:ph type="title"/>
          </p:nvPr>
        </p:nvSpPr>
        <p:spPr>
          <a:xfrm>
            <a:off x="457200" y="274640"/>
            <a:ext cx="8229600" cy="922117"/>
          </a:xfrm>
        </p:spPr>
        <p:txBody>
          <a:bodyPr/>
          <a:lstStyle/>
          <a:p>
            <a:pPr lvl="0"/>
            <a:r>
              <a:rPr lang="en-GB"/>
              <a:t>Driscoll’s Adaptation</a:t>
            </a:r>
            <a:endParaRPr lang="en-US"/>
          </a:p>
        </p:txBody>
      </p:sp>
      <p:sp>
        <p:nvSpPr>
          <p:cNvPr id="3" name="TextBox 2">
            <a:extLst>
              <a:ext uri="{FF2B5EF4-FFF2-40B4-BE49-F238E27FC236}">
                <a16:creationId xmlns:a16="http://schemas.microsoft.com/office/drawing/2014/main" xmlns="" id="{C1B0DF4E-CCFB-E944-A2BC-0CE2456BB398}"/>
              </a:ext>
            </a:extLst>
          </p:cNvPr>
          <p:cNvSpPr txBox="1"/>
          <p:nvPr/>
        </p:nvSpPr>
        <p:spPr>
          <a:xfrm>
            <a:off x="899595" y="1196748"/>
            <a:ext cx="6840763" cy="5355311"/>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is the reason for thinking about this situation?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What exactly took 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did you see?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did you do?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was your reaction?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did others do?</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do you think was the key aspect of the situation?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did you feel at the time?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are your feelings now – do they differ?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effects did your actions have?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good emerged from the situation?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troubles you about it?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Do your colleagues feel any differently about it?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are the implications and consequences for you?</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are you going to do about the situation?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might you do differently  if faced with a similar situation now?</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7856327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Early Application</a:t>
            </a:r>
            <a:endParaRPr lang="en-US" dirty="0"/>
          </a:p>
        </p:txBody>
      </p:sp>
      <p:sp>
        <p:nvSpPr>
          <p:cNvPr id="4" name="Content Placeholder 3"/>
          <p:cNvSpPr>
            <a:spLocks noGrp="1"/>
          </p:cNvSpPr>
          <p:nvPr>
            <p:ph idx="1"/>
          </p:nvPr>
        </p:nvSpPr>
        <p:spPr/>
        <p:txBody>
          <a:bodyPr/>
          <a:lstStyle/>
          <a:p>
            <a:r>
              <a:rPr lang="en-GB" dirty="0" smtClean="0"/>
              <a:t>What</a:t>
            </a:r>
          </a:p>
          <a:p>
            <a:pPr marL="0" indent="0">
              <a:buNone/>
            </a:pPr>
            <a:r>
              <a:rPr lang="en-GB" sz="2400" dirty="0" smtClean="0"/>
              <a:t>Is this theory/law/process about?</a:t>
            </a:r>
          </a:p>
          <a:p>
            <a:pPr marL="0" indent="0">
              <a:buNone/>
            </a:pPr>
            <a:r>
              <a:rPr lang="en-GB" sz="2400" dirty="0" smtClean="0"/>
              <a:t>Is my understanding of it?</a:t>
            </a:r>
          </a:p>
          <a:p>
            <a:pPr marL="0" indent="0">
              <a:buNone/>
            </a:pPr>
            <a:r>
              <a:rPr lang="en-GB" sz="2400" dirty="0" smtClean="0"/>
              <a:t>Do I need to fully understand it?</a:t>
            </a:r>
          </a:p>
          <a:p>
            <a:r>
              <a:rPr lang="en-GB" dirty="0" smtClean="0"/>
              <a:t>So what</a:t>
            </a:r>
          </a:p>
          <a:p>
            <a:pPr marL="0" indent="0">
              <a:buNone/>
            </a:pPr>
            <a:r>
              <a:rPr lang="en-GB" sz="2400" dirty="0" smtClean="0"/>
              <a:t>Might be the implications in my role as a police officer?</a:t>
            </a:r>
          </a:p>
          <a:p>
            <a:pPr marL="0" indent="0">
              <a:buNone/>
            </a:pPr>
            <a:r>
              <a:rPr lang="en-GB" sz="2400" dirty="0" smtClean="0"/>
              <a:t>Effect might it have on an individual’s reaction to me?</a:t>
            </a:r>
          </a:p>
          <a:p>
            <a:r>
              <a:rPr lang="en-GB" dirty="0" smtClean="0"/>
              <a:t>Now what </a:t>
            </a:r>
          </a:p>
          <a:p>
            <a:pPr marL="0" indent="0">
              <a:buNone/>
            </a:pPr>
            <a:r>
              <a:rPr lang="en-GB" sz="2400" dirty="0" smtClean="0"/>
              <a:t>How can I ensure that I apply these lessons ethically in a range of operational situations?</a:t>
            </a:r>
            <a:endParaRPr lang="en-US" sz="2400" dirty="0"/>
          </a:p>
        </p:txBody>
      </p:sp>
    </p:spTree>
    <p:extLst>
      <p:ext uri="{BB962C8B-B14F-4D97-AF65-F5344CB8AC3E}">
        <p14:creationId xmlns:p14="http://schemas.microsoft.com/office/powerpoint/2010/main" val="278126535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5C0BC2-C983-1142-81B3-94B22F2DA6A6}"/>
              </a:ext>
            </a:extLst>
          </p:cNvPr>
          <p:cNvSpPr txBox="1">
            <a:spLocks noGrp="1"/>
          </p:cNvSpPr>
          <p:nvPr>
            <p:ph type="title"/>
          </p:nvPr>
        </p:nvSpPr>
        <p:spPr/>
        <p:txBody>
          <a:bodyPr/>
          <a:lstStyle/>
          <a:p>
            <a:pPr lvl="0"/>
            <a:r>
              <a:rPr lang="en-GB"/>
              <a:t>Gibbs’ Model of Reflection (1988)</a:t>
            </a:r>
            <a:endParaRPr lang="en-US"/>
          </a:p>
        </p:txBody>
      </p:sp>
      <p:sp>
        <p:nvSpPr>
          <p:cNvPr id="3" name="TextBox 2">
            <a:extLst>
              <a:ext uri="{FF2B5EF4-FFF2-40B4-BE49-F238E27FC236}">
                <a16:creationId xmlns:a16="http://schemas.microsoft.com/office/drawing/2014/main" xmlns="" id="{EA783F49-2C8D-DA41-A697-F14CE6E78892}"/>
              </a:ext>
            </a:extLst>
          </p:cNvPr>
          <p:cNvSpPr txBox="1"/>
          <p:nvPr/>
        </p:nvSpPr>
        <p:spPr>
          <a:xfrm>
            <a:off x="2915820" y="1700811"/>
            <a:ext cx="2232251"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Description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happened?)</a:t>
            </a:r>
            <a:endParaRPr lang="en-US" sz="1800" b="0" i="0" u="none" strike="noStrike" kern="1200" cap="none" spc="0" baseline="0">
              <a:solidFill>
                <a:srgbClr val="000000"/>
              </a:solidFill>
              <a:uFillTx/>
              <a:latin typeface="Calibri"/>
            </a:endParaRPr>
          </a:p>
        </p:txBody>
      </p:sp>
      <p:sp>
        <p:nvSpPr>
          <p:cNvPr id="4" name="TextBox 3">
            <a:extLst>
              <a:ext uri="{FF2B5EF4-FFF2-40B4-BE49-F238E27FC236}">
                <a16:creationId xmlns:a16="http://schemas.microsoft.com/office/drawing/2014/main" xmlns="" id="{12E45D33-3D3D-9045-99B4-D6E4BB71B122}"/>
              </a:ext>
            </a:extLst>
          </p:cNvPr>
          <p:cNvSpPr txBox="1"/>
          <p:nvPr/>
        </p:nvSpPr>
        <p:spPr>
          <a:xfrm>
            <a:off x="5923647" y="2347136"/>
            <a:ext cx="2232251"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Feelings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were you thinking &amp; feeling)</a:t>
            </a:r>
            <a:endParaRPr lang="en-US" sz="1800" b="0" i="0" u="none" strike="noStrike" kern="1200" cap="none" spc="0" baseline="0">
              <a:solidFill>
                <a:srgbClr val="000000"/>
              </a:solidFill>
              <a:uFillTx/>
              <a:latin typeface="Calibri"/>
            </a:endParaRPr>
          </a:p>
        </p:txBody>
      </p:sp>
      <p:sp>
        <p:nvSpPr>
          <p:cNvPr id="5" name="TextBox 4">
            <a:extLst>
              <a:ext uri="{FF2B5EF4-FFF2-40B4-BE49-F238E27FC236}">
                <a16:creationId xmlns:a16="http://schemas.microsoft.com/office/drawing/2014/main" xmlns="" id="{3765FEDA-BEEF-7243-8B35-C7DF1A4A9E3C}"/>
              </a:ext>
            </a:extLst>
          </p:cNvPr>
          <p:cNvSpPr txBox="1"/>
          <p:nvPr/>
        </p:nvSpPr>
        <p:spPr>
          <a:xfrm>
            <a:off x="5940152" y="3692274"/>
            <a:ext cx="2232251" cy="12003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Evaluation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was good &amp; bad about the experience?)</a:t>
            </a:r>
            <a:endParaRPr lang="en-US" sz="1800" b="0" i="0" u="none" strike="noStrike" kern="1200" cap="none" spc="0" baseline="0">
              <a:solidFill>
                <a:srgbClr val="000000"/>
              </a:solidFill>
              <a:uFillTx/>
              <a:latin typeface="Calibri"/>
            </a:endParaRPr>
          </a:p>
        </p:txBody>
      </p:sp>
      <p:sp>
        <p:nvSpPr>
          <p:cNvPr id="6" name="TextBox 5">
            <a:extLst>
              <a:ext uri="{FF2B5EF4-FFF2-40B4-BE49-F238E27FC236}">
                <a16:creationId xmlns:a16="http://schemas.microsoft.com/office/drawing/2014/main" xmlns="" id="{BD2B38D4-EADD-DE48-AB01-C24D1D8BD196}"/>
              </a:ext>
            </a:extLst>
          </p:cNvPr>
          <p:cNvSpPr txBox="1"/>
          <p:nvPr/>
        </p:nvSpPr>
        <p:spPr>
          <a:xfrm>
            <a:off x="3059829" y="5035235"/>
            <a:ext cx="2232251" cy="12003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Analysis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sense can you make of what happened?)</a:t>
            </a:r>
            <a:endParaRPr lang="en-US" sz="1800" b="0" i="0" u="none" strike="noStrike" kern="1200" cap="none" spc="0" baseline="0">
              <a:solidFill>
                <a:srgbClr val="000000"/>
              </a:solidFill>
              <a:uFillTx/>
              <a:latin typeface="Calibri"/>
            </a:endParaRPr>
          </a:p>
        </p:txBody>
      </p:sp>
      <p:sp>
        <p:nvSpPr>
          <p:cNvPr id="7" name="TextBox 6">
            <a:extLst>
              <a:ext uri="{FF2B5EF4-FFF2-40B4-BE49-F238E27FC236}">
                <a16:creationId xmlns:a16="http://schemas.microsoft.com/office/drawing/2014/main" xmlns="" id="{F28BA977-4F6C-FE46-8106-87B58D4FE77A}"/>
              </a:ext>
            </a:extLst>
          </p:cNvPr>
          <p:cNvSpPr txBox="1"/>
          <p:nvPr/>
        </p:nvSpPr>
        <p:spPr>
          <a:xfrm>
            <a:off x="323523" y="3734757"/>
            <a:ext cx="2232251"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Conclusions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else could you have done?)</a:t>
            </a:r>
            <a:endParaRPr lang="en-US" sz="1800" b="0" i="0" u="none" strike="noStrike" kern="1200" cap="none" spc="0" baseline="0">
              <a:solidFill>
                <a:srgbClr val="000000"/>
              </a:solidFill>
              <a:uFillTx/>
              <a:latin typeface="Calibri"/>
            </a:endParaRPr>
          </a:p>
        </p:txBody>
      </p:sp>
      <p:sp>
        <p:nvSpPr>
          <p:cNvPr id="8" name="TextBox 7">
            <a:extLst>
              <a:ext uri="{FF2B5EF4-FFF2-40B4-BE49-F238E27FC236}">
                <a16:creationId xmlns:a16="http://schemas.microsoft.com/office/drawing/2014/main" xmlns="" id="{415BC22F-179B-8947-9BA4-74EE536765E4}"/>
              </a:ext>
            </a:extLst>
          </p:cNvPr>
          <p:cNvSpPr txBox="1"/>
          <p:nvPr/>
        </p:nvSpPr>
        <p:spPr>
          <a:xfrm>
            <a:off x="323523" y="2510092"/>
            <a:ext cx="2232251" cy="92333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Action Plan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(What will happen next time?)</a:t>
            </a:r>
            <a:endParaRPr lang="en-US" sz="1800" b="0" i="0" u="none" strike="noStrike" kern="1200" cap="none" spc="0" baseline="0">
              <a:solidFill>
                <a:srgbClr val="000000"/>
              </a:solidFill>
              <a:uFillTx/>
              <a:latin typeface="Calibri"/>
            </a:endParaRPr>
          </a:p>
        </p:txBody>
      </p:sp>
      <p:sp>
        <p:nvSpPr>
          <p:cNvPr id="9" name="Curved Right Arrow 9">
            <a:extLst>
              <a:ext uri="{FF2B5EF4-FFF2-40B4-BE49-F238E27FC236}">
                <a16:creationId xmlns:a16="http://schemas.microsoft.com/office/drawing/2014/main" xmlns="" id="{DBE7C25F-B8AF-8C48-BF6A-E13459704F8C}"/>
              </a:ext>
            </a:extLst>
          </p:cNvPr>
          <p:cNvSpPr/>
          <p:nvPr/>
        </p:nvSpPr>
        <p:spPr>
          <a:xfrm>
            <a:off x="2771802" y="2808808"/>
            <a:ext cx="1080116" cy="1849282"/>
          </a:xfrm>
          <a:custGeom>
            <a:avLst/>
            <a:gdLst>
              <a:gd name="f0" fmla="val 10800000"/>
              <a:gd name="f1" fmla="val 5400000"/>
              <a:gd name="f2" fmla="val 16200000"/>
              <a:gd name="f3" fmla="val 180"/>
              <a:gd name="f4" fmla="val w"/>
              <a:gd name="f5" fmla="val h"/>
              <a:gd name="f6" fmla="val ss"/>
              <a:gd name="f7" fmla="val 0"/>
              <a:gd name="f8" fmla="*/ 5419351 1 1725033"/>
              <a:gd name="f9" fmla="val 22435"/>
              <a:gd name="f10" fmla="val 50000"/>
              <a:gd name="f11" fmla="+- 0 0 -270"/>
              <a:gd name="f12" fmla="+- 0 0 -180"/>
              <a:gd name="f13" fmla="+- 0 0 -90"/>
              <a:gd name="f14" fmla="abs f4"/>
              <a:gd name="f15" fmla="abs f5"/>
              <a:gd name="f16" fmla="abs f6"/>
              <a:gd name="f17" fmla="*/ f11 f0 1"/>
              <a:gd name="f18" fmla="*/ f12 f0 1"/>
              <a:gd name="f19" fmla="*/ f13 f0 1"/>
              <a:gd name="f20" fmla="?: f14 f4 1"/>
              <a:gd name="f21" fmla="?: f15 f5 1"/>
              <a:gd name="f22" fmla="?: f16 f6 1"/>
              <a:gd name="f23" fmla="*/ f17 1 f3"/>
              <a:gd name="f24" fmla="*/ f18 1 f3"/>
              <a:gd name="f25" fmla="*/ f19 1 f3"/>
              <a:gd name="f26" fmla="*/ f20 1 21600"/>
              <a:gd name="f27" fmla="*/ f21 1 21600"/>
              <a:gd name="f28" fmla="*/ 21600 f20 1"/>
              <a:gd name="f29" fmla="*/ 21600 f21 1"/>
              <a:gd name="f30" fmla="+- f23 0 f1"/>
              <a:gd name="f31" fmla="+- f24 0 f1"/>
              <a:gd name="f32" fmla="+- f25 0 f1"/>
              <a:gd name="f33" fmla="min f27 f26"/>
              <a:gd name="f34" fmla="*/ f28 1 f22"/>
              <a:gd name="f35" fmla="*/ f29 1 f22"/>
              <a:gd name="f36" fmla="val f34"/>
              <a:gd name="f37" fmla="val f35"/>
              <a:gd name="f38" fmla="*/ f7 f33 1"/>
              <a:gd name="f39" fmla="+- f37 0 f7"/>
              <a:gd name="f40" fmla="+- f36 0 f7"/>
              <a:gd name="f41" fmla="*/ f36 f33 1"/>
              <a:gd name="f42" fmla="*/ f37 f33 1"/>
              <a:gd name="f43" fmla="*/ f39 1 2"/>
              <a:gd name="f44" fmla="min f40 f39"/>
              <a:gd name="f45" fmla="*/ f40 f40 1"/>
              <a:gd name="f46" fmla="*/ f40 f33 1"/>
              <a:gd name="f47" fmla="*/ f44 f9 1"/>
              <a:gd name="f48" fmla="*/ f44 f10 1"/>
              <a:gd name="f49" fmla="*/ f44 f7 1"/>
              <a:gd name="f50" fmla="*/ f47 1 100000"/>
              <a:gd name="f51" fmla="*/ f48 1 100000"/>
              <a:gd name="f52" fmla="*/ f49 1 100000"/>
              <a:gd name="f53" fmla="+- f50 f51 0"/>
              <a:gd name="f54" fmla="*/ f50 f50 1"/>
              <a:gd name="f55" fmla="*/ f52 f52 1"/>
              <a:gd name="f56" fmla="+- f51 0 f50"/>
              <a:gd name="f57" fmla="*/ f51 1 2"/>
              <a:gd name="f58" fmla="+- f36 0 f52"/>
              <a:gd name="f59" fmla="+- 0 0 f52"/>
              <a:gd name="f60" fmla="*/ f50 1 2"/>
              <a:gd name="f61" fmla="*/ f50 f33 1"/>
              <a:gd name="f62" fmla="*/ f53 1 4"/>
              <a:gd name="f63" fmla="+- f45 0 f55"/>
              <a:gd name="f64" fmla="*/ f56 1 2"/>
              <a:gd name="f65" fmla="+- f37 0 f57"/>
              <a:gd name="f66" fmla="+- 0 0 f60"/>
              <a:gd name="f67" fmla="+- 0 0 f59"/>
              <a:gd name="f68" fmla="*/ f58 f33 1"/>
              <a:gd name="f69" fmla="*/ f60 f33 1"/>
              <a:gd name="f70" fmla="+- f43 0 f62"/>
              <a:gd name="f71" fmla="sqrt f63"/>
              <a:gd name="f72" fmla="+- 0 0 f66"/>
              <a:gd name="f73" fmla="*/ f65 f33 1"/>
              <a:gd name="f74" fmla="*/ f70 2 1"/>
              <a:gd name="f75" fmla="+- f70 f50 0"/>
              <a:gd name="f76" fmla="*/ f71 f70 1"/>
              <a:gd name="f77" fmla="*/ f70 f33 1"/>
              <a:gd name="f78" fmla="*/ f74 f74 1"/>
              <a:gd name="f79" fmla="*/ f76 1 f40"/>
              <a:gd name="f80" fmla="+- f70 f75 0"/>
              <a:gd name="f81" fmla="+- f78 0 f54"/>
              <a:gd name="f82" fmla="+- f70 f79 0"/>
              <a:gd name="f83" fmla="+- f75 f79 0"/>
              <a:gd name="f84" fmla="+- 0 0 f79"/>
              <a:gd name="f85" fmla="*/ f80 1 2"/>
              <a:gd name="f86" fmla="sqrt f81"/>
              <a:gd name="f87" fmla="+- f82 0 f64"/>
              <a:gd name="f88" fmla="+- f83 f64 0"/>
              <a:gd name="f89" fmla="+- 0 0 f84"/>
              <a:gd name="f90" fmla="*/ f83 f33 1"/>
              <a:gd name="f91" fmla="*/ f85 f33 1"/>
              <a:gd name="f92" fmla="*/ f86 f40 1"/>
              <a:gd name="f93" fmla="at2 f67 f89"/>
              <a:gd name="f94" fmla="*/ f87 f33 1"/>
              <a:gd name="f95" fmla="*/ f88 f33 1"/>
              <a:gd name="f96" fmla="+- f93 f1 0"/>
              <a:gd name="f97" fmla="*/ f92 1 f74"/>
              <a:gd name="f98" fmla="*/ f96 f8 1"/>
              <a:gd name="f99" fmla="+- 0 0 f97"/>
              <a:gd name="f100" fmla="*/ f98 1 f0"/>
              <a:gd name="f101" fmla="+- 0 0 f99"/>
              <a:gd name="f102" fmla="+- 0 0 f100"/>
              <a:gd name="f103" fmla="at2 f101 f72"/>
              <a:gd name="f104" fmla="val f102"/>
              <a:gd name="f105" fmla="+- f103 f1 0"/>
              <a:gd name="f106" fmla="+- 0 0 f104"/>
              <a:gd name="f107" fmla="*/ f105 f8 1"/>
              <a:gd name="f108" fmla="*/ f106 f0 1"/>
              <a:gd name="f109" fmla="*/ f107 1 f0"/>
              <a:gd name="f110" fmla="*/ f108 1 f8"/>
              <a:gd name="f111" fmla="+- 0 0 f109"/>
              <a:gd name="f112" fmla="+- f110 0 f1"/>
              <a:gd name="f113" fmla="val f111"/>
              <a:gd name="f114" fmla="+- 0 0 f113"/>
              <a:gd name="f115" fmla="+- f0 0 f112"/>
              <a:gd name="f116" fmla="+- 0 0 f112"/>
              <a:gd name="f117" fmla="*/ f114 f0 1"/>
              <a:gd name="f118" fmla="*/ f117 1 f8"/>
              <a:gd name="f119" fmla="+- f118 0 f1"/>
              <a:gd name="f120" fmla="+- f119 0 f1"/>
              <a:gd name="f121" fmla="+- f1 f119 0"/>
              <a:gd name="f122" fmla="+- f0 0 f119"/>
            </a:gdLst>
            <a:ahLst/>
            <a:cxnLst>
              <a:cxn ang="3cd4">
                <a:pos x="hc" y="t"/>
              </a:cxn>
              <a:cxn ang="0">
                <a:pos x="r" y="vc"/>
              </a:cxn>
              <a:cxn ang="cd4">
                <a:pos x="hc" y="b"/>
              </a:cxn>
              <a:cxn ang="cd2">
                <a:pos x="l" y="vc"/>
              </a:cxn>
              <a:cxn ang="f30">
                <a:pos x="f38" y="f91"/>
              </a:cxn>
              <a:cxn ang="f31">
                <a:pos x="f68" y="f95"/>
              </a:cxn>
              <a:cxn ang="f32">
                <a:pos x="f41" y="f73"/>
              </a:cxn>
              <a:cxn ang="f32">
                <a:pos x="f68" y="f94"/>
              </a:cxn>
              <a:cxn ang="f32">
                <a:pos x="f41" y="f69"/>
              </a:cxn>
            </a:cxnLst>
            <a:rect l="f38" t="f38" r="f41" b="f42"/>
            <a:pathLst>
              <a:path stroke="0">
                <a:moveTo>
                  <a:pt x="f38" y="f77"/>
                </a:moveTo>
                <a:arcTo wR="f46" hR="f77" stAng="f0" swAng="f116"/>
                <a:lnTo>
                  <a:pt x="f68" y="f94"/>
                </a:lnTo>
                <a:lnTo>
                  <a:pt x="f41" y="f73"/>
                </a:lnTo>
                <a:lnTo>
                  <a:pt x="f68" y="f95"/>
                </a:lnTo>
                <a:lnTo>
                  <a:pt x="f68" y="f90"/>
                </a:lnTo>
                <a:arcTo wR="f46" hR="f77" stAng="f115" swAng="f112"/>
                <a:close/>
              </a:path>
              <a:path stroke="0">
                <a:moveTo>
                  <a:pt x="f41" y="f61"/>
                </a:moveTo>
                <a:arcTo wR="f46" hR="f77" stAng="f2" swAng="f120"/>
                <a:arcTo wR="f46" hR="f77" stAng="f122" swAng="f121"/>
                <a:close/>
              </a:path>
              <a:path fill="none">
                <a:moveTo>
                  <a:pt x="f38" y="f77"/>
                </a:moveTo>
                <a:arcTo wR="f46" hR="f77" stAng="f0" swAng="f116"/>
                <a:lnTo>
                  <a:pt x="f68" y="f94"/>
                </a:lnTo>
                <a:lnTo>
                  <a:pt x="f41" y="f73"/>
                </a:lnTo>
                <a:lnTo>
                  <a:pt x="f68" y="f95"/>
                </a:lnTo>
                <a:lnTo>
                  <a:pt x="f68" y="f90"/>
                </a:lnTo>
                <a:arcTo wR="f46" hR="f77" stAng="f115" swAng="f112"/>
                <a:lnTo>
                  <a:pt x="f38" y="f77"/>
                </a:lnTo>
                <a:arcTo wR="f46" hR="f77" stAng="f0" swAng="f1"/>
                <a:lnTo>
                  <a:pt x="f41" y="f61"/>
                </a:lnTo>
                <a:arcTo wR="f46" hR="f77" stAng="f2" swAng="f120"/>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Curved Right Arrow 10">
            <a:extLst>
              <a:ext uri="{FF2B5EF4-FFF2-40B4-BE49-F238E27FC236}">
                <a16:creationId xmlns:a16="http://schemas.microsoft.com/office/drawing/2014/main" xmlns="" id="{C04B75D2-3F9A-0A47-BFE3-CE159AE3EB1F}"/>
              </a:ext>
            </a:extLst>
          </p:cNvPr>
          <p:cNvSpPr/>
          <p:nvPr/>
        </p:nvSpPr>
        <p:spPr>
          <a:xfrm flipH="1">
            <a:off x="4684206" y="2767632"/>
            <a:ext cx="927722" cy="1849282"/>
          </a:xfrm>
          <a:custGeom>
            <a:avLst/>
            <a:gdLst>
              <a:gd name="f0" fmla="val 10800000"/>
              <a:gd name="f1" fmla="val 5400000"/>
              <a:gd name="f2" fmla="val 16200000"/>
              <a:gd name="f3" fmla="val 180"/>
              <a:gd name="f4" fmla="val w"/>
              <a:gd name="f5" fmla="val h"/>
              <a:gd name="f6" fmla="val ss"/>
              <a:gd name="f7" fmla="val 0"/>
              <a:gd name="f8" fmla="*/ 5419351 1 1725033"/>
              <a:gd name="f9" fmla="val 50000"/>
              <a:gd name="f10" fmla="+- 0 0 -270"/>
              <a:gd name="f11" fmla="+- 0 0 -180"/>
              <a:gd name="f12" fmla="+- 0 0 -90"/>
              <a:gd name="f13" fmla="abs f4"/>
              <a:gd name="f14" fmla="abs f5"/>
              <a:gd name="f15" fmla="abs f6"/>
              <a:gd name="f16" fmla="*/ f10 f0 1"/>
              <a:gd name="f17" fmla="*/ f11 f0 1"/>
              <a:gd name="f18" fmla="*/ f12 f0 1"/>
              <a:gd name="f19" fmla="?: f13 f4 1"/>
              <a:gd name="f20" fmla="?: f14 f5 1"/>
              <a:gd name="f21" fmla="?: f15 f6 1"/>
              <a:gd name="f22" fmla="*/ f16 1 f3"/>
              <a:gd name="f23" fmla="*/ f17 1 f3"/>
              <a:gd name="f24" fmla="*/ f18 1 f3"/>
              <a:gd name="f25" fmla="*/ f19 1 21600"/>
              <a:gd name="f26" fmla="*/ f20 1 21600"/>
              <a:gd name="f27" fmla="*/ 21600 f19 1"/>
              <a:gd name="f28" fmla="*/ 21600 f20 1"/>
              <a:gd name="f29" fmla="+- f22 0 f1"/>
              <a:gd name="f30" fmla="+- f23 0 f1"/>
              <a:gd name="f31" fmla="+- f24 0 f1"/>
              <a:gd name="f32" fmla="min f26 f25"/>
              <a:gd name="f33" fmla="*/ f27 1 f21"/>
              <a:gd name="f34" fmla="*/ f28 1 f21"/>
              <a:gd name="f35" fmla="val f33"/>
              <a:gd name="f36" fmla="val f34"/>
              <a:gd name="f37" fmla="*/ f7 f32 1"/>
              <a:gd name="f38" fmla="+- f36 0 f7"/>
              <a:gd name="f39" fmla="+- f35 0 f7"/>
              <a:gd name="f40" fmla="*/ f35 f32 1"/>
              <a:gd name="f41" fmla="*/ f36 f32 1"/>
              <a:gd name="f42" fmla="*/ f38 1 2"/>
              <a:gd name="f43" fmla="min f39 f38"/>
              <a:gd name="f44" fmla="*/ f39 f39 1"/>
              <a:gd name="f45" fmla="*/ f39 f32 1"/>
              <a:gd name="f46" fmla="*/ f43 f9 1"/>
              <a:gd name="f47" fmla="*/ f43 f7 1"/>
              <a:gd name="f48" fmla="*/ f46 1 100000"/>
              <a:gd name="f49" fmla="*/ f47 1 100000"/>
              <a:gd name="f50" fmla="+- f48 f48 0"/>
              <a:gd name="f51" fmla="*/ f48 f48 1"/>
              <a:gd name="f52" fmla="*/ f49 f49 1"/>
              <a:gd name="f53" fmla="+- f48 0 f48"/>
              <a:gd name="f54" fmla="*/ f48 1 2"/>
              <a:gd name="f55" fmla="+- f35 0 f49"/>
              <a:gd name="f56" fmla="+- 0 0 f49"/>
              <a:gd name="f57" fmla="*/ f48 f32 1"/>
              <a:gd name="f58" fmla="*/ f50 1 4"/>
              <a:gd name="f59" fmla="+- f44 0 f52"/>
              <a:gd name="f60" fmla="*/ f53 1 2"/>
              <a:gd name="f61" fmla="+- f36 0 f54"/>
              <a:gd name="f62" fmla="+- 0 0 f54"/>
              <a:gd name="f63" fmla="+- 0 0 f56"/>
              <a:gd name="f64" fmla="*/ f55 f32 1"/>
              <a:gd name="f65" fmla="*/ f54 f32 1"/>
              <a:gd name="f66" fmla="+- f42 0 f58"/>
              <a:gd name="f67" fmla="sqrt f59"/>
              <a:gd name="f68" fmla="+- 0 0 f62"/>
              <a:gd name="f69" fmla="*/ f61 f32 1"/>
              <a:gd name="f70" fmla="*/ f66 2 1"/>
              <a:gd name="f71" fmla="+- f66 f48 0"/>
              <a:gd name="f72" fmla="*/ f67 f66 1"/>
              <a:gd name="f73" fmla="*/ f66 f32 1"/>
              <a:gd name="f74" fmla="*/ f70 f70 1"/>
              <a:gd name="f75" fmla="*/ f72 1 f39"/>
              <a:gd name="f76" fmla="+- f66 f71 0"/>
              <a:gd name="f77" fmla="+- f74 0 f51"/>
              <a:gd name="f78" fmla="+- f66 f75 0"/>
              <a:gd name="f79" fmla="+- f71 f75 0"/>
              <a:gd name="f80" fmla="+- 0 0 f75"/>
              <a:gd name="f81" fmla="*/ f76 1 2"/>
              <a:gd name="f82" fmla="sqrt f77"/>
              <a:gd name="f83" fmla="+- f78 0 f60"/>
              <a:gd name="f84" fmla="+- f79 f60 0"/>
              <a:gd name="f85" fmla="+- 0 0 f80"/>
              <a:gd name="f86" fmla="*/ f79 f32 1"/>
              <a:gd name="f87" fmla="*/ f81 f32 1"/>
              <a:gd name="f88" fmla="*/ f82 f39 1"/>
              <a:gd name="f89" fmla="at2 f63 f85"/>
              <a:gd name="f90" fmla="*/ f83 f32 1"/>
              <a:gd name="f91" fmla="*/ f84 f32 1"/>
              <a:gd name="f92" fmla="+- f89 f1 0"/>
              <a:gd name="f93" fmla="*/ f88 1 f70"/>
              <a:gd name="f94" fmla="*/ f92 f8 1"/>
              <a:gd name="f95" fmla="+- 0 0 f93"/>
              <a:gd name="f96" fmla="*/ f94 1 f0"/>
              <a:gd name="f97" fmla="+- 0 0 f95"/>
              <a:gd name="f98" fmla="+- 0 0 f96"/>
              <a:gd name="f99" fmla="at2 f97 f68"/>
              <a:gd name="f100" fmla="val f98"/>
              <a:gd name="f101" fmla="+- f99 f1 0"/>
              <a:gd name="f102" fmla="+- 0 0 f100"/>
              <a:gd name="f103" fmla="*/ f101 f8 1"/>
              <a:gd name="f104" fmla="*/ f102 f0 1"/>
              <a:gd name="f105" fmla="*/ f103 1 f0"/>
              <a:gd name="f106" fmla="*/ f104 1 f8"/>
              <a:gd name="f107" fmla="+- 0 0 f105"/>
              <a:gd name="f108" fmla="+- f106 0 f1"/>
              <a:gd name="f109" fmla="val f107"/>
              <a:gd name="f110" fmla="+- 0 0 f109"/>
              <a:gd name="f111" fmla="+- f0 0 f108"/>
              <a:gd name="f112" fmla="+- 0 0 f108"/>
              <a:gd name="f113" fmla="*/ f110 f0 1"/>
              <a:gd name="f114" fmla="*/ f113 1 f8"/>
              <a:gd name="f115" fmla="+- f114 0 f1"/>
              <a:gd name="f116" fmla="+- f115 0 f1"/>
              <a:gd name="f117" fmla="+- f1 f115 0"/>
              <a:gd name="f118" fmla="+- f0 0 f115"/>
            </a:gdLst>
            <a:ahLst/>
            <a:cxnLst>
              <a:cxn ang="3cd4">
                <a:pos x="hc" y="t"/>
              </a:cxn>
              <a:cxn ang="0">
                <a:pos x="r" y="vc"/>
              </a:cxn>
              <a:cxn ang="cd4">
                <a:pos x="hc" y="b"/>
              </a:cxn>
              <a:cxn ang="cd2">
                <a:pos x="l" y="vc"/>
              </a:cxn>
              <a:cxn ang="f29">
                <a:pos x="f37" y="f87"/>
              </a:cxn>
              <a:cxn ang="f30">
                <a:pos x="f64" y="f91"/>
              </a:cxn>
              <a:cxn ang="f31">
                <a:pos x="f40" y="f69"/>
              </a:cxn>
              <a:cxn ang="f31">
                <a:pos x="f64" y="f90"/>
              </a:cxn>
              <a:cxn ang="f31">
                <a:pos x="f40" y="f65"/>
              </a:cxn>
            </a:cxnLst>
            <a:rect l="f37" t="f37" r="f40" b="f41"/>
            <a:pathLst>
              <a:path stroke="0">
                <a:moveTo>
                  <a:pt x="f37" y="f73"/>
                </a:moveTo>
                <a:arcTo wR="f45" hR="f73" stAng="f0" swAng="f112"/>
                <a:lnTo>
                  <a:pt x="f64" y="f90"/>
                </a:lnTo>
                <a:lnTo>
                  <a:pt x="f40" y="f69"/>
                </a:lnTo>
                <a:lnTo>
                  <a:pt x="f64" y="f91"/>
                </a:lnTo>
                <a:lnTo>
                  <a:pt x="f64" y="f86"/>
                </a:lnTo>
                <a:arcTo wR="f45" hR="f73" stAng="f111" swAng="f108"/>
                <a:close/>
              </a:path>
              <a:path stroke="0">
                <a:moveTo>
                  <a:pt x="f40" y="f57"/>
                </a:moveTo>
                <a:arcTo wR="f45" hR="f73" stAng="f2" swAng="f116"/>
                <a:arcTo wR="f45" hR="f73" stAng="f118" swAng="f117"/>
                <a:close/>
              </a:path>
              <a:path fill="none">
                <a:moveTo>
                  <a:pt x="f37" y="f73"/>
                </a:moveTo>
                <a:arcTo wR="f45" hR="f73" stAng="f0" swAng="f112"/>
                <a:lnTo>
                  <a:pt x="f64" y="f90"/>
                </a:lnTo>
                <a:lnTo>
                  <a:pt x="f40" y="f69"/>
                </a:lnTo>
                <a:lnTo>
                  <a:pt x="f64" y="f91"/>
                </a:lnTo>
                <a:lnTo>
                  <a:pt x="f64" y="f86"/>
                </a:lnTo>
                <a:arcTo wR="f45" hR="f73" stAng="f111" swAng="f108"/>
                <a:lnTo>
                  <a:pt x="f37" y="f73"/>
                </a:lnTo>
                <a:arcTo wR="f45" hR="f73" stAng="f0" swAng="f1"/>
                <a:lnTo>
                  <a:pt x="f40" y="f57"/>
                </a:lnTo>
                <a:arcTo wR="f45" hR="f73" stAng="f2" swAng="f116"/>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1" name="Striped Right Arrow 11">
            <a:extLst>
              <a:ext uri="{FF2B5EF4-FFF2-40B4-BE49-F238E27FC236}">
                <a16:creationId xmlns:a16="http://schemas.microsoft.com/office/drawing/2014/main" xmlns="" id="{F7064A03-03E7-254B-988F-AD310DBA3BE6}"/>
              </a:ext>
            </a:extLst>
          </p:cNvPr>
          <p:cNvSpPr/>
          <p:nvPr/>
        </p:nvSpPr>
        <p:spPr>
          <a:xfrm rot="10799991">
            <a:off x="4031937" y="4292440"/>
            <a:ext cx="540062" cy="365650"/>
          </a:xfrm>
          <a:custGeom>
            <a:avLst>
              <a:gd name="f0" fmla="val 14288"/>
              <a:gd name="f1" fmla="val 5400"/>
            </a:avLst>
            <a:gdLst>
              <a:gd name="f2" fmla="val 10800000"/>
              <a:gd name="f3" fmla="val 5400000"/>
              <a:gd name="f4" fmla="val 180"/>
              <a:gd name="f5" fmla="val w"/>
              <a:gd name="f6" fmla="val h"/>
              <a:gd name="f7" fmla="val 0"/>
              <a:gd name="f8" fmla="val 21600"/>
              <a:gd name="f9" fmla="val 4000"/>
              <a:gd name="f10" fmla="val 10800"/>
              <a:gd name="f11" fmla="val 21800"/>
              <a:gd name="f12" fmla="val 1000"/>
              <a:gd name="f13" fmla="val 2000"/>
              <a:gd name="f14" fmla="val 3000"/>
              <a:gd name="f15" fmla="+- 0 0 0"/>
              <a:gd name="f16" fmla="+- 0 0 180"/>
              <a:gd name="f17" fmla="*/ f5 1 21600"/>
              <a:gd name="f18" fmla="*/ f6 1 21600"/>
              <a:gd name="f19" fmla="+- f8 0 f7"/>
              <a:gd name="f20" fmla="pin 4000 f0 21600"/>
              <a:gd name="f21" fmla="pin 0 f1 10800"/>
              <a:gd name="f22" fmla="*/ f15 f2 1"/>
              <a:gd name="f23" fmla="*/ f16 f2 1"/>
              <a:gd name="f24" fmla="val f20"/>
              <a:gd name="f25" fmla="val f21"/>
              <a:gd name="f26" fmla="*/ f19 1 21600"/>
              <a:gd name="f27" fmla="*/ f20 f17 1"/>
              <a:gd name="f28" fmla="*/ f21 f18 1"/>
              <a:gd name="f29" fmla="*/ f22 1 f4"/>
              <a:gd name="f30" fmla="*/ f23 1 f4"/>
              <a:gd name="f31" fmla="+- f8 0 f25"/>
              <a:gd name="f32" fmla="+- f8 0 f24"/>
              <a:gd name="f33" fmla="*/ 4000 f26 1"/>
              <a:gd name="f34" fmla="*/ 0 f26 1"/>
              <a:gd name="f35" fmla="*/ 21600 f26 1"/>
              <a:gd name="f36" fmla="*/ f25 f18 1"/>
              <a:gd name="f37" fmla="*/ f24 f17 1"/>
              <a:gd name="f38" fmla="+- f29 0 f3"/>
              <a:gd name="f39" fmla="+- f30 0 f3"/>
              <a:gd name="f40" fmla="*/ f32 f25 1"/>
              <a:gd name="f41" fmla="*/ f34 1 f26"/>
              <a:gd name="f42" fmla="*/ f35 1 f26"/>
              <a:gd name="f43" fmla="*/ f33 1 f26"/>
              <a:gd name="f44" fmla="*/ f31 f18 1"/>
              <a:gd name="f45" fmla="*/ f40 1 10800"/>
              <a:gd name="f46" fmla="*/ f43 f17 1"/>
              <a:gd name="f47" fmla="*/ f41 f18 1"/>
              <a:gd name="f48" fmla="*/ f42 f18 1"/>
              <a:gd name="f49" fmla="+- f24 f45 0"/>
              <a:gd name="f50" fmla="*/ f49 f17 1"/>
            </a:gdLst>
            <a:ahLst>
              <a:ahXY gdRefX="f0" minX="f9" maxX="f8" gdRefY="f1" minY="f7" maxY="f10">
                <a:pos x="f27" y="f28"/>
              </a:ahXY>
            </a:ahLst>
            <a:cxnLst>
              <a:cxn ang="3cd4">
                <a:pos x="hc" y="t"/>
              </a:cxn>
              <a:cxn ang="0">
                <a:pos x="r" y="vc"/>
              </a:cxn>
              <a:cxn ang="cd4">
                <a:pos x="hc" y="b"/>
              </a:cxn>
              <a:cxn ang="cd2">
                <a:pos x="l" y="vc"/>
              </a:cxn>
              <a:cxn ang="f38">
                <a:pos x="f37" y="f47"/>
              </a:cxn>
              <a:cxn ang="f39">
                <a:pos x="f37" y="f48"/>
              </a:cxn>
            </a:cxnLst>
            <a:rect l="f46" t="f36" r="f50" b="f44"/>
            <a:pathLst>
              <a:path w="21600" h="21600">
                <a:moveTo>
                  <a:pt x="f24" y="f7"/>
                </a:moveTo>
                <a:lnTo>
                  <a:pt x="f8" y="f10"/>
                </a:lnTo>
                <a:lnTo>
                  <a:pt x="f24" y="f11"/>
                </a:lnTo>
                <a:lnTo>
                  <a:pt x="f24" y="f31"/>
                </a:lnTo>
                <a:lnTo>
                  <a:pt x="f9" y="f31"/>
                </a:lnTo>
                <a:lnTo>
                  <a:pt x="f9" y="f25"/>
                </a:lnTo>
                <a:lnTo>
                  <a:pt x="f24" y="f25"/>
                </a:lnTo>
                <a:lnTo>
                  <a:pt x="f24" y="f7"/>
                </a:lnTo>
                <a:moveTo>
                  <a:pt x="f7" y="f25"/>
                </a:moveTo>
                <a:lnTo>
                  <a:pt x="f7" y="f31"/>
                </a:lnTo>
                <a:lnTo>
                  <a:pt x="f12" y="f31"/>
                </a:lnTo>
                <a:lnTo>
                  <a:pt x="f12" y="f25"/>
                </a:lnTo>
                <a:lnTo>
                  <a:pt x="f7" y="f25"/>
                </a:lnTo>
                <a:moveTo>
                  <a:pt x="f13" y="f25"/>
                </a:moveTo>
                <a:lnTo>
                  <a:pt x="f13" y="f31"/>
                </a:lnTo>
                <a:lnTo>
                  <a:pt x="f14" y="f31"/>
                </a:lnTo>
                <a:lnTo>
                  <a:pt x="f14" y="f25"/>
                </a:lnTo>
                <a:lnTo>
                  <a:pt x="f13" y="f25"/>
                </a:lnTo>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Striped Right Arrow 12">
            <a:extLst>
              <a:ext uri="{FF2B5EF4-FFF2-40B4-BE49-F238E27FC236}">
                <a16:creationId xmlns:a16="http://schemas.microsoft.com/office/drawing/2014/main" xmlns="" id="{81315888-E56E-BC4C-9D5E-8E8E28DC934D}"/>
              </a:ext>
            </a:extLst>
          </p:cNvPr>
          <p:cNvSpPr/>
          <p:nvPr/>
        </p:nvSpPr>
        <p:spPr>
          <a:xfrm>
            <a:off x="3976524" y="2788929"/>
            <a:ext cx="540062" cy="365650"/>
          </a:xfrm>
          <a:custGeom>
            <a:avLst>
              <a:gd name="f0" fmla="val 14288"/>
              <a:gd name="f1" fmla="val 5400"/>
            </a:avLst>
            <a:gdLst>
              <a:gd name="f2" fmla="val 10800000"/>
              <a:gd name="f3" fmla="val 5400000"/>
              <a:gd name="f4" fmla="val 180"/>
              <a:gd name="f5" fmla="val w"/>
              <a:gd name="f6" fmla="val h"/>
              <a:gd name="f7" fmla="val 0"/>
              <a:gd name="f8" fmla="val 21600"/>
              <a:gd name="f9" fmla="val 4000"/>
              <a:gd name="f10" fmla="val 10800"/>
              <a:gd name="f11" fmla="val 21800"/>
              <a:gd name="f12" fmla="val 1000"/>
              <a:gd name="f13" fmla="val 2000"/>
              <a:gd name="f14" fmla="val 3000"/>
              <a:gd name="f15" fmla="+- 0 0 0"/>
              <a:gd name="f16" fmla="+- 0 0 180"/>
              <a:gd name="f17" fmla="*/ f5 1 21600"/>
              <a:gd name="f18" fmla="*/ f6 1 21600"/>
              <a:gd name="f19" fmla="+- f8 0 f7"/>
              <a:gd name="f20" fmla="pin 4000 f0 21600"/>
              <a:gd name="f21" fmla="pin 0 f1 10800"/>
              <a:gd name="f22" fmla="*/ f15 f2 1"/>
              <a:gd name="f23" fmla="*/ f16 f2 1"/>
              <a:gd name="f24" fmla="val f20"/>
              <a:gd name="f25" fmla="val f21"/>
              <a:gd name="f26" fmla="*/ f19 1 21600"/>
              <a:gd name="f27" fmla="*/ f20 f17 1"/>
              <a:gd name="f28" fmla="*/ f21 f18 1"/>
              <a:gd name="f29" fmla="*/ f22 1 f4"/>
              <a:gd name="f30" fmla="*/ f23 1 f4"/>
              <a:gd name="f31" fmla="+- f8 0 f25"/>
              <a:gd name="f32" fmla="+- f8 0 f24"/>
              <a:gd name="f33" fmla="*/ 4000 f26 1"/>
              <a:gd name="f34" fmla="*/ 0 f26 1"/>
              <a:gd name="f35" fmla="*/ 21600 f26 1"/>
              <a:gd name="f36" fmla="*/ f25 f18 1"/>
              <a:gd name="f37" fmla="*/ f24 f17 1"/>
              <a:gd name="f38" fmla="+- f29 0 f3"/>
              <a:gd name="f39" fmla="+- f30 0 f3"/>
              <a:gd name="f40" fmla="*/ f32 f25 1"/>
              <a:gd name="f41" fmla="*/ f34 1 f26"/>
              <a:gd name="f42" fmla="*/ f35 1 f26"/>
              <a:gd name="f43" fmla="*/ f33 1 f26"/>
              <a:gd name="f44" fmla="*/ f31 f18 1"/>
              <a:gd name="f45" fmla="*/ f40 1 10800"/>
              <a:gd name="f46" fmla="*/ f43 f17 1"/>
              <a:gd name="f47" fmla="*/ f41 f18 1"/>
              <a:gd name="f48" fmla="*/ f42 f18 1"/>
              <a:gd name="f49" fmla="+- f24 f45 0"/>
              <a:gd name="f50" fmla="*/ f49 f17 1"/>
            </a:gdLst>
            <a:ahLst>
              <a:ahXY gdRefX="f0" minX="f9" maxX="f8" gdRefY="f1" minY="f7" maxY="f10">
                <a:pos x="f27" y="f28"/>
              </a:ahXY>
            </a:ahLst>
            <a:cxnLst>
              <a:cxn ang="3cd4">
                <a:pos x="hc" y="t"/>
              </a:cxn>
              <a:cxn ang="0">
                <a:pos x="r" y="vc"/>
              </a:cxn>
              <a:cxn ang="cd4">
                <a:pos x="hc" y="b"/>
              </a:cxn>
              <a:cxn ang="cd2">
                <a:pos x="l" y="vc"/>
              </a:cxn>
              <a:cxn ang="f38">
                <a:pos x="f37" y="f47"/>
              </a:cxn>
              <a:cxn ang="f39">
                <a:pos x="f37" y="f48"/>
              </a:cxn>
            </a:cxnLst>
            <a:rect l="f46" t="f36" r="f50" b="f44"/>
            <a:pathLst>
              <a:path w="21600" h="21600">
                <a:moveTo>
                  <a:pt x="f24" y="f7"/>
                </a:moveTo>
                <a:lnTo>
                  <a:pt x="f8" y="f10"/>
                </a:lnTo>
                <a:lnTo>
                  <a:pt x="f24" y="f11"/>
                </a:lnTo>
                <a:lnTo>
                  <a:pt x="f24" y="f31"/>
                </a:lnTo>
                <a:lnTo>
                  <a:pt x="f9" y="f31"/>
                </a:lnTo>
                <a:lnTo>
                  <a:pt x="f9" y="f25"/>
                </a:lnTo>
                <a:lnTo>
                  <a:pt x="f24" y="f25"/>
                </a:lnTo>
                <a:lnTo>
                  <a:pt x="f24" y="f7"/>
                </a:lnTo>
                <a:moveTo>
                  <a:pt x="f7" y="f25"/>
                </a:moveTo>
                <a:lnTo>
                  <a:pt x="f7" y="f31"/>
                </a:lnTo>
                <a:lnTo>
                  <a:pt x="f12" y="f31"/>
                </a:lnTo>
                <a:lnTo>
                  <a:pt x="f12" y="f25"/>
                </a:lnTo>
                <a:lnTo>
                  <a:pt x="f7" y="f25"/>
                </a:lnTo>
                <a:moveTo>
                  <a:pt x="f13" y="f25"/>
                </a:moveTo>
                <a:lnTo>
                  <a:pt x="f13" y="f31"/>
                </a:lnTo>
                <a:lnTo>
                  <a:pt x="f14" y="f31"/>
                </a:lnTo>
                <a:lnTo>
                  <a:pt x="f14" y="f25"/>
                </a:lnTo>
                <a:lnTo>
                  <a:pt x="f13" y="f25"/>
                </a:lnTo>
                <a:close/>
              </a:path>
            </a:pathLst>
          </a:custGeom>
          <a:solidFill>
            <a:srgbClr val="4F81BD"/>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37551965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Zeichner</a:t>
            </a:r>
            <a:r>
              <a:rPr lang="en-GB" dirty="0" smtClean="0"/>
              <a:t> and Liston (1996)</a:t>
            </a:r>
            <a:endParaRPr lang="en-US" dirty="0"/>
          </a:p>
        </p:txBody>
      </p:sp>
      <p:sp>
        <p:nvSpPr>
          <p:cNvPr id="4" name="Content Placeholder 3"/>
          <p:cNvSpPr>
            <a:spLocks noGrp="1"/>
          </p:cNvSpPr>
          <p:nvPr>
            <p:ph idx="1"/>
          </p:nvPr>
        </p:nvSpPr>
        <p:spPr/>
        <p:txBody>
          <a:bodyPr/>
          <a:lstStyle/>
          <a:p>
            <a:pPr marL="0" indent="0">
              <a:buNone/>
            </a:pPr>
            <a:r>
              <a:rPr lang="en-GB" dirty="0" smtClean="0"/>
              <a:t>1.	Rapid Reflection</a:t>
            </a:r>
          </a:p>
          <a:p>
            <a:pPr marL="0" indent="0">
              <a:buNone/>
            </a:pPr>
            <a:r>
              <a:rPr lang="en-GB" dirty="0" smtClean="0"/>
              <a:t>2.	Repair</a:t>
            </a:r>
          </a:p>
          <a:p>
            <a:pPr marL="0" indent="0">
              <a:buNone/>
            </a:pPr>
            <a:r>
              <a:rPr lang="en-GB" dirty="0" smtClean="0"/>
              <a:t>3.	Review</a:t>
            </a:r>
          </a:p>
          <a:p>
            <a:pPr marL="0" indent="0">
              <a:buNone/>
            </a:pPr>
            <a:r>
              <a:rPr lang="en-GB" dirty="0" smtClean="0"/>
              <a:t>4.	Research</a:t>
            </a:r>
          </a:p>
          <a:p>
            <a:pPr marL="0" indent="0">
              <a:buNone/>
            </a:pPr>
            <a:r>
              <a:rPr lang="en-GB" dirty="0" smtClean="0"/>
              <a:t>5. 	</a:t>
            </a:r>
            <a:r>
              <a:rPr lang="en-GB" dirty="0" err="1" smtClean="0"/>
              <a:t>Retheorising</a:t>
            </a:r>
            <a:r>
              <a:rPr lang="en-GB" dirty="0" smtClean="0"/>
              <a:t> and Reformatting</a:t>
            </a:r>
            <a:endParaRPr lang="en-US" dirty="0"/>
          </a:p>
        </p:txBody>
      </p:sp>
    </p:spTree>
    <p:extLst>
      <p:ext uri="{BB962C8B-B14F-4D97-AF65-F5344CB8AC3E}">
        <p14:creationId xmlns:p14="http://schemas.microsoft.com/office/powerpoint/2010/main" val="21126979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Johns Model for Structural Reflection</a:t>
            </a:r>
            <a:endParaRPr lang="en-US" sz="3600" dirty="0"/>
          </a:p>
        </p:txBody>
      </p:sp>
      <p:sp>
        <p:nvSpPr>
          <p:cNvPr id="3" name="Content Placeholder 2"/>
          <p:cNvSpPr>
            <a:spLocks noGrp="1"/>
          </p:cNvSpPr>
          <p:nvPr>
            <p:ph idx="1"/>
          </p:nvPr>
        </p:nvSpPr>
        <p:spPr/>
        <p:txBody>
          <a:bodyPr/>
          <a:lstStyle/>
          <a:p>
            <a:r>
              <a:rPr lang="en-GB" dirty="0" smtClean="0"/>
              <a:t>Looking In</a:t>
            </a:r>
          </a:p>
          <a:p>
            <a:pPr marL="0" indent="0">
              <a:buNone/>
            </a:pPr>
            <a:r>
              <a:rPr lang="en-GB" sz="2400" dirty="0" smtClean="0"/>
              <a:t>Consider your thoughts and emotions</a:t>
            </a:r>
          </a:p>
          <a:p>
            <a:pPr marL="0" indent="0">
              <a:buNone/>
            </a:pPr>
            <a:endParaRPr lang="en-GB" sz="2400" dirty="0" smtClean="0"/>
          </a:p>
          <a:p>
            <a:r>
              <a:rPr lang="en-GB" dirty="0" smtClean="0"/>
              <a:t>Looking Out</a:t>
            </a:r>
          </a:p>
          <a:p>
            <a:pPr marL="0" indent="0">
              <a:buNone/>
            </a:pPr>
            <a:r>
              <a:rPr lang="en-GB" sz="2400" dirty="0" smtClean="0"/>
              <a:t>What issues seemed important and what is important now?</a:t>
            </a:r>
          </a:p>
          <a:p>
            <a:pPr marL="0" indent="0">
              <a:buNone/>
            </a:pPr>
            <a:r>
              <a:rPr lang="en-GB" sz="2400" dirty="0" smtClean="0"/>
              <a:t>Aesthetics</a:t>
            </a:r>
            <a:endParaRPr lang="en-US" sz="2400" dirty="0" smtClean="0"/>
          </a:p>
          <a:p>
            <a:pPr marL="0" indent="0">
              <a:buNone/>
            </a:pPr>
            <a:r>
              <a:rPr lang="en-GB" sz="2400" dirty="0" smtClean="0"/>
              <a:t>Ethics</a:t>
            </a:r>
          </a:p>
          <a:p>
            <a:pPr marL="0" indent="0">
              <a:buNone/>
            </a:pPr>
            <a:r>
              <a:rPr lang="en-GB" sz="2400" dirty="0" smtClean="0"/>
              <a:t>What knowledge could / should have informed me?</a:t>
            </a:r>
          </a:p>
          <a:p>
            <a:pPr marL="0" indent="0">
              <a:buNone/>
            </a:pPr>
            <a:r>
              <a:rPr lang="en-GB" sz="2400" dirty="0" smtClean="0"/>
              <a:t>Influencing Factors?</a:t>
            </a:r>
          </a:p>
        </p:txBody>
      </p:sp>
    </p:spTree>
    <p:extLst>
      <p:ext uri="{BB962C8B-B14F-4D97-AF65-F5344CB8AC3E}">
        <p14:creationId xmlns:p14="http://schemas.microsoft.com/office/powerpoint/2010/main" val="21772736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Aesthetics           Reflexivity</a:t>
            </a:r>
            <a:endParaRPr lang="en-US" dirty="0"/>
          </a:p>
        </p:txBody>
      </p:sp>
      <p:sp>
        <p:nvSpPr>
          <p:cNvPr id="5" name="Content Placeholder 4"/>
          <p:cNvSpPr>
            <a:spLocks noGrp="1"/>
          </p:cNvSpPr>
          <p:nvPr>
            <p:ph sz="half" idx="1"/>
          </p:nvPr>
        </p:nvSpPr>
        <p:spPr/>
        <p:txBody>
          <a:bodyPr/>
          <a:lstStyle/>
          <a:p>
            <a:r>
              <a:rPr lang="en-GB" dirty="0" smtClean="0"/>
              <a:t>What was I trying to achieve?</a:t>
            </a:r>
          </a:p>
          <a:p>
            <a:r>
              <a:rPr lang="en-GB" dirty="0" smtClean="0"/>
              <a:t>Why did I respond as I did?</a:t>
            </a:r>
          </a:p>
          <a:p>
            <a:r>
              <a:rPr lang="en-GB" dirty="0" smtClean="0"/>
              <a:t>What were the consequences for me and others?</a:t>
            </a:r>
          </a:p>
          <a:p>
            <a:r>
              <a:rPr lang="en-GB" dirty="0" smtClean="0"/>
              <a:t>How were others feeling?</a:t>
            </a:r>
          </a:p>
          <a:p>
            <a:r>
              <a:rPr lang="en-GB" dirty="0" smtClean="0"/>
              <a:t>How did I know this?</a:t>
            </a:r>
            <a:endParaRPr lang="en-US" dirty="0"/>
          </a:p>
        </p:txBody>
      </p:sp>
      <p:sp>
        <p:nvSpPr>
          <p:cNvPr id="6" name="Content Placeholder 5"/>
          <p:cNvSpPr>
            <a:spLocks noGrp="1"/>
          </p:cNvSpPr>
          <p:nvPr>
            <p:ph sz="half" idx="2"/>
          </p:nvPr>
        </p:nvSpPr>
        <p:spPr/>
        <p:txBody>
          <a:bodyPr/>
          <a:lstStyle/>
          <a:p>
            <a:r>
              <a:rPr lang="en-GB" dirty="0" smtClean="0"/>
              <a:t>How does this relate to previous experiences?</a:t>
            </a:r>
          </a:p>
          <a:p>
            <a:r>
              <a:rPr lang="en-GB" dirty="0" smtClean="0"/>
              <a:t>How could I have done better?</a:t>
            </a:r>
          </a:p>
          <a:p>
            <a:r>
              <a:rPr lang="en-GB" dirty="0" smtClean="0"/>
              <a:t>What alternatives could have applied?</a:t>
            </a:r>
          </a:p>
          <a:p>
            <a:r>
              <a:rPr lang="en-GB" dirty="0" smtClean="0"/>
              <a:t>How do I feel now?</a:t>
            </a:r>
          </a:p>
          <a:p>
            <a:r>
              <a:rPr lang="en-GB" dirty="0" smtClean="0"/>
              <a:t>How can I support others better in the future?</a:t>
            </a:r>
            <a:endParaRPr lang="en-US" dirty="0"/>
          </a:p>
        </p:txBody>
      </p:sp>
    </p:spTree>
    <p:extLst>
      <p:ext uri="{BB962C8B-B14F-4D97-AF65-F5344CB8AC3E}">
        <p14:creationId xmlns:p14="http://schemas.microsoft.com/office/powerpoint/2010/main" val="168085138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EFBB7CE-BE65-6E47-AF78-244A59E0665E}"/>
              </a:ext>
            </a:extLst>
          </p:cNvPr>
          <p:cNvSpPr txBox="1">
            <a:spLocks noGrp="1"/>
          </p:cNvSpPr>
          <p:nvPr>
            <p:ph type="title"/>
          </p:nvPr>
        </p:nvSpPr>
        <p:spPr>
          <a:xfrm>
            <a:off x="457200" y="319683"/>
            <a:ext cx="8229600" cy="1300322"/>
          </a:xfrm>
        </p:spPr>
        <p:txBody>
          <a:bodyPr lIns="0" tIns="0" rIns="0" bIns="0"/>
          <a:lstStyle/>
          <a:p>
            <a:pPr lvl="0"/>
            <a:r>
              <a:rPr lang="en-GB"/>
              <a:t>Single Loop &amp; Double Loop Learning</a:t>
            </a:r>
          </a:p>
        </p:txBody>
      </p:sp>
      <p:sp>
        <p:nvSpPr>
          <p:cNvPr id="3" name="Subtitle 2">
            <a:extLst>
              <a:ext uri="{FF2B5EF4-FFF2-40B4-BE49-F238E27FC236}">
                <a16:creationId xmlns:a16="http://schemas.microsoft.com/office/drawing/2014/main" xmlns="" id="{640392A1-6CCF-BB4D-BA45-E610107FF351}"/>
              </a:ext>
            </a:extLst>
          </p:cNvPr>
          <p:cNvSpPr txBox="1">
            <a:spLocks noGrp="1"/>
          </p:cNvSpPr>
          <p:nvPr>
            <p:ph type="subTitle" idx="4294967295"/>
          </p:nvPr>
        </p:nvSpPr>
        <p:spPr>
          <a:xfrm>
            <a:off x="457200" y="1649522"/>
            <a:ext cx="8229243" cy="4435918"/>
          </a:xfrm>
        </p:spPr>
        <p:txBody>
          <a:bodyPr lIns="0" tIns="0" rIns="0" bIns="0" anchor="ctr" anchorCtr="1"/>
          <a:lstStyle/>
          <a:p>
            <a:pPr marL="0" lvl="0" indent="0" algn="ctr" hangingPunct="0">
              <a:buNone/>
            </a:pPr>
            <a:r>
              <a:rPr lang="en-GB"/>
              <a:t> </a:t>
            </a:r>
          </a:p>
        </p:txBody>
      </p:sp>
      <p:sp>
        <p:nvSpPr>
          <p:cNvPr id="4" name="Rectangle 3">
            <a:extLst>
              <a:ext uri="{FF2B5EF4-FFF2-40B4-BE49-F238E27FC236}">
                <a16:creationId xmlns:a16="http://schemas.microsoft.com/office/drawing/2014/main" xmlns="" id="{54B045DA-064F-634A-8EAD-8A0373337E6A}"/>
              </a:ext>
            </a:extLst>
          </p:cNvPr>
          <p:cNvSpPr/>
          <p:nvPr/>
        </p:nvSpPr>
        <p:spPr>
          <a:xfrm>
            <a:off x="369390" y="2159995"/>
            <a:ext cx="1799996" cy="899998"/>
          </a:xfrm>
          <a:prstGeom prst="rect">
            <a:avLst/>
          </a:prstGeom>
          <a:solidFill>
            <a:srgbClr val="99CCFF"/>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18"/>
              <a:ea typeface="Arial Unicode MS" pitchFamily="2"/>
              <a:cs typeface="Tahoma" pitchFamily="2"/>
            </a:endParaRP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CONTEXT	</a:t>
            </a:r>
          </a:p>
        </p:txBody>
      </p:sp>
      <p:sp>
        <p:nvSpPr>
          <p:cNvPr id="5" name="Rectangle 4">
            <a:extLst>
              <a:ext uri="{FF2B5EF4-FFF2-40B4-BE49-F238E27FC236}">
                <a16:creationId xmlns:a16="http://schemas.microsoft.com/office/drawing/2014/main" xmlns="" id="{4C6BE4C7-38DB-D342-987A-587EDC64A155}"/>
              </a:ext>
            </a:extLst>
          </p:cNvPr>
          <p:cNvSpPr/>
          <p:nvPr/>
        </p:nvSpPr>
        <p:spPr>
          <a:xfrm>
            <a:off x="6839995" y="2159995"/>
            <a:ext cx="1799996" cy="899998"/>
          </a:xfrm>
          <a:prstGeom prst="rect">
            <a:avLst/>
          </a:prstGeom>
          <a:solidFill>
            <a:srgbClr val="FFFF99"/>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OUTCOMES</a:t>
            </a:r>
          </a:p>
        </p:txBody>
      </p:sp>
      <p:sp>
        <p:nvSpPr>
          <p:cNvPr id="6" name="Rectangle 5">
            <a:extLst>
              <a:ext uri="{FF2B5EF4-FFF2-40B4-BE49-F238E27FC236}">
                <a16:creationId xmlns:a16="http://schemas.microsoft.com/office/drawing/2014/main" xmlns="" id="{97136662-5C7D-C040-93C5-FD578E4C6163}"/>
              </a:ext>
            </a:extLst>
          </p:cNvPr>
          <p:cNvSpPr/>
          <p:nvPr/>
        </p:nvSpPr>
        <p:spPr>
          <a:xfrm>
            <a:off x="2520004" y="2159995"/>
            <a:ext cx="1799996" cy="899998"/>
          </a:xfrm>
          <a:prstGeom prst="rect">
            <a:avLst/>
          </a:prstGeom>
          <a:solidFill>
            <a:srgbClr val="7DA647"/>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FRAMEWORK</a:t>
            </a:r>
          </a:p>
        </p:txBody>
      </p:sp>
      <p:sp>
        <p:nvSpPr>
          <p:cNvPr id="7" name="Rectangle 6">
            <a:extLst>
              <a:ext uri="{FF2B5EF4-FFF2-40B4-BE49-F238E27FC236}">
                <a16:creationId xmlns:a16="http://schemas.microsoft.com/office/drawing/2014/main" xmlns="" id="{DF5F8D34-D06E-D343-822C-230CD852243B}"/>
              </a:ext>
            </a:extLst>
          </p:cNvPr>
          <p:cNvSpPr/>
          <p:nvPr/>
        </p:nvSpPr>
        <p:spPr>
          <a:xfrm>
            <a:off x="4679999" y="2159995"/>
            <a:ext cx="1799996" cy="899998"/>
          </a:xfrm>
          <a:prstGeom prst="rect">
            <a:avLst/>
          </a:prstGeom>
          <a:solidFill>
            <a:srgbClr val="B80047"/>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ACTIONS</a:t>
            </a:r>
          </a:p>
        </p:txBody>
      </p:sp>
      <p:sp>
        <p:nvSpPr>
          <p:cNvPr id="8" name="Rectangle 7">
            <a:extLst>
              <a:ext uri="{FF2B5EF4-FFF2-40B4-BE49-F238E27FC236}">
                <a16:creationId xmlns:a16="http://schemas.microsoft.com/office/drawing/2014/main" xmlns="" id="{33A26FC5-D893-4146-A339-E5EB80BD6A05}"/>
              </a:ext>
            </a:extLst>
          </p:cNvPr>
          <p:cNvSpPr/>
          <p:nvPr/>
        </p:nvSpPr>
        <p:spPr>
          <a:xfrm>
            <a:off x="359999" y="3420002"/>
            <a:ext cx="1799996" cy="2700003"/>
          </a:xfrm>
          <a:prstGeom prst="rect">
            <a:avLst/>
          </a:prstGeom>
          <a:solidFill>
            <a:srgbClr val="99CCFF"/>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What we do</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organisationally</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is based</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on our history,</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our habits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and</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our strategies</a:t>
            </a:r>
          </a:p>
        </p:txBody>
      </p:sp>
      <p:sp>
        <p:nvSpPr>
          <p:cNvPr id="9" name="Rectangle 8">
            <a:extLst>
              <a:ext uri="{FF2B5EF4-FFF2-40B4-BE49-F238E27FC236}">
                <a16:creationId xmlns:a16="http://schemas.microsoft.com/office/drawing/2014/main" xmlns="" id="{1B45DF08-2867-DC45-8D7B-808ADBA0F3A2}"/>
              </a:ext>
            </a:extLst>
          </p:cNvPr>
          <p:cNvSpPr/>
          <p:nvPr/>
        </p:nvSpPr>
        <p:spPr>
          <a:xfrm>
            <a:off x="2520004" y="3420002"/>
            <a:ext cx="1799996" cy="2700003"/>
          </a:xfrm>
          <a:prstGeom prst="rect">
            <a:avLst/>
          </a:prstGeom>
          <a:solidFill>
            <a:srgbClr val="7DA647"/>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These shape</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our work</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through</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policies,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procedures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&amp;</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constraints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18"/>
              <a:ea typeface="Arial Unicode MS" pitchFamily="2"/>
              <a:cs typeface="Tahoma" pitchFamily="2"/>
            </a:endParaRPr>
          </a:p>
        </p:txBody>
      </p:sp>
      <p:sp>
        <p:nvSpPr>
          <p:cNvPr id="10" name="Rectangle 9">
            <a:extLst>
              <a:ext uri="{FF2B5EF4-FFF2-40B4-BE49-F238E27FC236}">
                <a16:creationId xmlns:a16="http://schemas.microsoft.com/office/drawing/2014/main" xmlns="" id="{9EDB1511-400B-A044-A8C8-96B08CD1D36E}"/>
              </a:ext>
            </a:extLst>
          </p:cNvPr>
          <p:cNvSpPr/>
          <p:nvPr/>
        </p:nvSpPr>
        <p:spPr>
          <a:xfrm>
            <a:off x="4679999" y="3420002"/>
            <a:ext cx="1799996" cy="2700003"/>
          </a:xfrm>
          <a:prstGeom prst="rect">
            <a:avLst/>
          </a:prstGeom>
          <a:solidFill>
            <a:srgbClr val="B80047"/>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The</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activities,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tasks &amp;</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behaviours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that staff</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undertake</a:t>
            </a:r>
          </a:p>
        </p:txBody>
      </p:sp>
      <p:sp>
        <p:nvSpPr>
          <p:cNvPr id="11" name="Rectangle 10">
            <a:extLst>
              <a:ext uri="{FF2B5EF4-FFF2-40B4-BE49-F238E27FC236}">
                <a16:creationId xmlns:a16="http://schemas.microsoft.com/office/drawing/2014/main" xmlns="" id="{AFC36ED5-FC7C-F94C-8A32-22590C96B023}"/>
              </a:ext>
            </a:extLst>
          </p:cNvPr>
          <p:cNvSpPr/>
          <p:nvPr/>
        </p:nvSpPr>
        <p:spPr>
          <a:xfrm>
            <a:off x="6865562" y="3438720"/>
            <a:ext cx="1774438" cy="2681276"/>
          </a:xfrm>
          <a:prstGeom prst="rect">
            <a:avLst/>
          </a:prstGeom>
          <a:solidFill>
            <a:srgbClr val="FFFF99"/>
          </a:solidFill>
          <a:ln w="0">
            <a:solidFill>
              <a:srgbClr val="000000"/>
            </a:solidFill>
            <a:prstDash val="solid"/>
          </a:ln>
        </p:spPr>
        <p:txBody>
          <a:bodyPr vert="horz" wrap="square" lIns="90004" tIns="44997" rIns="90004" bIns="44997" anchor="ctr" anchorCtr="1" compatLnSpc="0">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What the</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world</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experiences as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a result of</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our</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 organisation’s</a:t>
            </a: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18"/>
                <a:ea typeface="Arial Unicode MS" pitchFamily="2"/>
                <a:cs typeface="Tahoma" pitchFamily="2"/>
              </a:rPr>
              <a:t>actions</a:t>
            </a:r>
          </a:p>
        </p:txBody>
      </p:sp>
      <p:cxnSp>
        <p:nvCxnSpPr>
          <p:cNvPr id="12" name="Straight Arrow Connector 12">
            <a:extLst>
              <a:ext uri="{FF2B5EF4-FFF2-40B4-BE49-F238E27FC236}">
                <a16:creationId xmlns:a16="http://schemas.microsoft.com/office/drawing/2014/main" xmlns="" id="{D4EAC56A-F3C5-4042-914D-811322C9C3CA}"/>
              </a:ext>
            </a:extLst>
          </p:cNvPr>
          <p:cNvCxnSpPr/>
          <p:nvPr/>
        </p:nvCxnSpPr>
        <p:spPr>
          <a:xfrm>
            <a:off x="5579997" y="1981203"/>
            <a:ext cx="2159996" cy="0"/>
          </a:xfrm>
          <a:prstGeom prst="straightConnector1">
            <a:avLst/>
          </a:prstGeom>
          <a:noFill/>
          <a:ln w="38103">
            <a:solidFill>
              <a:srgbClr val="002060"/>
            </a:solidFill>
            <a:custDash>
              <a:ds d="299976" sp="299976"/>
            </a:custDash>
            <a:headEnd type="arrow"/>
            <a:tailEnd type="arrow"/>
          </a:ln>
        </p:spPr>
      </p:cxnSp>
      <p:cxnSp>
        <p:nvCxnSpPr>
          <p:cNvPr id="13" name="Straight Arrow Connector 13">
            <a:extLst>
              <a:ext uri="{FF2B5EF4-FFF2-40B4-BE49-F238E27FC236}">
                <a16:creationId xmlns:a16="http://schemas.microsoft.com/office/drawing/2014/main" xmlns="" id="{F158D993-859D-544B-8A26-13556439CDFD}"/>
              </a:ext>
            </a:extLst>
          </p:cNvPr>
          <p:cNvCxnSpPr/>
          <p:nvPr/>
        </p:nvCxnSpPr>
        <p:spPr>
          <a:xfrm>
            <a:off x="3420002" y="3200400"/>
            <a:ext cx="4332774" cy="0"/>
          </a:xfrm>
          <a:prstGeom prst="straightConnector1">
            <a:avLst/>
          </a:prstGeom>
          <a:noFill/>
          <a:ln w="38103">
            <a:solidFill>
              <a:srgbClr val="002060"/>
            </a:solidFill>
            <a:custDash>
              <a:ds d="299976" sp="299976"/>
            </a:custDash>
            <a:headEnd type="arrow"/>
            <a:tailEnd type="arrow"/>
          </a:ln>
        </p:spPr>
      </p:cxnSp>
      <p:cxnSp>
        <p:nvCxnSpPr>
          <p:cNvPr id="14" name="Straight Arrow Connector 16">
            <a:extLst>
              <a:ext uri="{FF2B5EF4-FFF2-40B4-BE49-F238E27FC236}">
                <a16:creationId xmlns:a16="http://schemas.microsoft.com/office/drawing/2014/main" xmlns="" id="{A2F7667E-9ABB-8E4F-B155-281AE66A9951}"/>
              </a:ext>
            </a:extLst>
          </p:cNvPr>
          <p:cNvCxnSpPr/>
          <p:nvPr/>
        </p:nvCxnSpPr>
        <p:spPr>
          <a:xfrm>
            <a:off x="1259997" y="6324603"/>
            <a:ext cx="6492779" cy="0"/>
          </a:xfrm>
          <a:prstGeom prst="straightConnector1">
            <a:avLst/>
          </a:prstGeom>
          <a:noFill/>
          <a:ln w="38103">
            <a:solidFill>
              <a:srgbClr val="002060"/>
            </a:solidFill>
            <a:custDash>
              <a:ds d="299976" sp="299976"/>
            </a:custDash>
            <a:headEnd type="arrow"/>
            <a:tailEnd type="arrow"/>
          </a:ln>
        </p:spPr>
      </p:cxnSp>
    </p:spTree>
    <p:extLst>
      <p:ext uri="{BB962C8B-B14F-4D97-AF65-F5344CB8AC3E}">
        <p14:creationId xmlns:p14="http://schemas.microsoft.com/office/powerpoint/2010/main" val="729306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circle(in)">
                                      <p:cBhvr>
                                        <p:cTn id="27" dur="2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down)">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circle(in)">
                                      <p:cBhvr>
                                        <p:cTn id="37" dur="20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down)">
                                      <p:cBhvr>
                                        <p:cTn id="42" dur="500"/>
                                        <p:tgtEl>
                                          <p:spTgt spid="11"/>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wheel(1)">
                                      <p:cBhvr>
                                        <p:cTn id="47" dur="4000"/>
                                        <p:tgtEl>
                                          <p:spTgt spid="12"/>
                                        </p:tgtEl>
                                      </p:cBhvr>
                                    </p:animEffect>
                                  </p:childTnLst>
                                </p:cTn>
                              </p:par>
                            </p:childTnLst>
                          </p:cTn>
                        </p:par>
                      </p:childTnLst>
                    </p:cTn>
                  </p:par>
                  <p:par>
                    <p:cTn id="48" fill="hold">
                      <p:stCondLst>
                        <p:cond delay="indefinite"/>
                      </p:stCondLst>
                      <p:childTnLst>
                        <p:par>
                          <p:cTn id="49" fill="hold">
                            <p:stCondLst>
                              <p:cond delay="0"/>
                            </p:stCondLst>
                            <p:childTnLst>
                              <p:par>
                                <p:cTn id="50" presetID="21" presetClass="entr" presetSubtype="1" fill="hold"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wheel(1)">
                                      <p:cBhvr>
                                        <p:cTn id="52" dur="30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wheel(1)">
                                      <p:cBhvr>
                                        <p:cTn id="57" dur="3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err="1" smtClean="0"/>
              <a:t>Borton</a:t>
            </a:r>
            <a:r>
              <a:rPr lang="en-GB" dirty="0" smtClean="0"/>
              <a:t> (1970)</a:t>
            </a:r>
          </a:p>
          <a:p>
            <a:r>
              <a:rPr lang="en-GB" dirty="0" smtClean="0"/>
              <a:t>Driscoll’s adaptation (2000)</a:t>
            </a:r>
          </a:p>
          <a:p>
            <a:r>
              <a:rPr lang="en-GB" dirty="0" smtClean="0"/>
              <a:t>Gibbs (1988)</a:t>
            </a:r>
          </a:p>
          <a:p>
            <a:r>
              <a:rPr lang="en-GB" dirty="0" err="1" smtClean="0"/>
              <a:t>Zeichner</a:t>
            </a:r>
            <a:r>
              <a:rPr lang="en-GB" dirty="0" smtClean="0"/>
              <a:t> and Liston (1996)</a:t>
            </a:r>
          </a:p>
          <a:p>
            <a:r>
              <a:rPr lang="en-GB" dirty="0" err="1" smtClean="0"/>
              <a:t>Schon</a:t>
            </a:r>
            <a:r>
              <a:rPr lang="en-GB" dirty="0" smtClean="0"/>
              <a:t> (1991)</a:t>
            </a:r>
          </a:p>
          <a:p>
            <a:r>
              <a:rPr lang="en-GB" dirty="0" smtClean="0"/>
              <a:t>Johns (2006)</a:t>
            </a:r>
          </a:p>
          <a:p>
            <a:endParaRPr lang="en-US" dirty="0"/>
          </a:p>
        </p:txBody>
      </p:sp>
    </p:spTree>
    <p:extLst>
      <p:ext uri="{BB962C8B-B14F-4D97-AF65-F5344CB8AC3E}">
        <p14:creationId xmlns:p14="http://schemas.microsoft.com/office/powerpoint/2010/main" val="23563305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C5CB3A-65CC-9048-8EA0-A58A6A091800}"/>
              </a:ext>
            </a:extLst>
          </p:cNvPr>
          <p:cNvSpPr txBox="1">
            <a:spLocks noGrp="1"/>
          </p:cNvSpPr>
          <p:nvPr>
            <p:ph type="title"/>
          </p:nvPr>
        </p:nvSpPr>
        <p:spPr/>
        <p:txBody>
          <a:bodyPr/>
          <a:lstStyle/>
          <a:p>
            <a:pPr lvl="0"/>
            <a:r>
              <a:rPr lang="en-GB"/>
              <a:t>Reflective Dialogue</a:t>
            </a:r>
            <a:endParaRPr lang="en-US"/>
          </a:p>
        </p:txBody>
      </p:sp>
      <p:sp>
        <p:nvSpPr>
          <p:cNvPr id="3" name="Content Placeholder 2">
            <a:extLst>
              <a:ext uri="{FF2B5EF4-FFF2-40B4-BE49-F238E27FC236}">
                <a16:creationId xmlns:a16="http://schemas.microsoft.com/office/drawing/2014/main" xmlns="" id="{163A92AA-6FA2-4545-835C-FDB93FEC87D7}"/>
              </a:ext>
            </a:extLst>
          </p:cNvPr>
          <p:cNvSpPr txBox="1">
            <a:spLocks noGrp="1"/>
          </p:cNvSpPr>
          <p:nvPr>
            <p:ph idx="1"/>
          </p:nvPr>
        </p:nvSpPr>
        <p:spPr/>
        <p:txBody>
          <a:bodyPr/>
          <a:lstStyle/>
          <a:p>
            <a:pPr marL="0" lvl="0" indent="0">
              <a:spcBef>
                <a:spcPts val="600"/>
              </a:spcBef>
              <a:buNone/>
            </a:pPr>
            <a:endParaRPr lang="en-GB" sz="2600" i="1"/>
          </a:p>
          <a:p>
            <a:pPr lvl="0">
              <a:spcBef>
                <a:spcPts val="600"/>
              </a:spcBef>
            </a:pPr>
            <a:r>
              <a:rPr lang="en-GB" sz="2600" i="1"/>
              <a:t>What actions did I take?</a:t>
            </a:r>
          </a:p>
          <a:p>
            <a:pPr lvl="0">
              <a:spcBef>
                <a:spcPts val="600"/>
              </a:spcBef>
            </a:pPr>
            <a:r>
              <a:rPr lang="en-GB" sz="2600" i="1"/>
              <a:t>What was my purpose and did I achieve it?</a:t>
            </a:r>
          </a:p>
          <a:p>
            <a:pPr lvl="0">
              <a:spcBef>
                <a:spcPts val="600"/>
              </a:spcBef>
            </a:pPr>
            <a:r>
              <a:rPr lang="en-GB" sz="2600" i="1"/>
              <a:t>What went well or badly and what is my analysis of that?</a:t>
            </a:r>
          </a:p>
          <a:p>
            <a:pPr lvl="0">
              <a:spcBef>
                <a:spcPts val="600"/>
              </a:spcBef>
            </a:pPr>
            <a:r>
              <a:rPr lang="en-GB" sz="2600" i="1"/>
              <a:t>How did I feel?</a:t>
            </a:r>
          </a:p>
          <a:p>
            <a:pPr lvl="0">
              <a:spcBef>
                <a:spcPts val="600"/>
              </a:spcBef>
            </a:pPr>
            <a:r>
              <a:rPr lang="en-GB" sz="2600" i="1"/>
              <a:t>How could I improve my response if it happened again?</a:t>
            </a:r>
          </a:p>
          <a:p>
            <a:pPr lvl="0">
              <a:spcBef>
                <a:spcPts val="600"/>
              </a:spcBef>
            </a:pPr>
            <a:r>
              <a:rPr lang="en-GB" sz="2600" i="1"/>
              <a:t>What has been the impact of this event, on me, my working practices or those around me?</a:t>
            </a:r>
          </a:p>
          <a:p>
            <a:pPr lvl="0">
              <a:spcBef>
                <a:spcPts val="600"/>
              </a:spcBef>
            </a:pPr>
            <a:endParaRPr lang="en-US" sz="2600" i="1"/>
          </a:p>
        </p:txBody>
      </p:sp>
    </p:spTree>
    <p:extLst>
      <p:ext uri="{BB962C8B-B14F-4D97-AF65-F5344CB8AC3E}">
        <p14:creationId xmlns:p14="http://schemas.microsoft.com/office/powerpoint/2010/main" val="8204349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DF0B02-C97D-9846-AAD8-9A0CD838793F}"/>
              </a:ext>
            </a:extLst>
          </p:cNvPr>
          <p:cNvSpPr txBox="1">
            <a:spLocks noGrp="1"/>
          </p:cNvSpPr>
          <p:nvPr>
            <p:ph type="title"/>
          </p:nvPr>
        </p:nvSpPr>
        <p:spPr/>
        <p:txBody>
          <a:bodyPr/>
          <a:lstStyle/>
          <a:p>
            <a:pPr lvl="0"/>
            <a:r>
              <a:rPr lang="en-GB" sz="3600"/>
              <a:t>Exercise in Reflective Writing/Discourse</a:t>
            </a:r>
            <a:endParaRPr lang="en-US" sz="3600"/>
          </a:p>
        </p:txBody>
      </p:sp>
      <p:sp>
        <p:nvSpPr>
          <p:cNvPr id="3" name="Content Placeholder 2">
            <a:extLst>
              <a:ext uri="{FF2B5EF4-FFF2-40B4-BE49-F238E27FC236}">
                <a16:creationId xmlns:a16="http://schemas.microsoft.com/office/drawing/2014/main" xmlns="" id="{A5146AC6-13DB-DC4E-98D3-CF16E7535838}"/>
              </a:ext>
            </a:extLst>
          </p:cNvPr>
          <p:cNvSpPr txBox="1">
            <a:spLocks noGrp="1"/>
          </p:cNvSpPr>
          <p:nvPr>
            <p:ph idx="1"/>
          </p:nvPr>
        </p:nvSpPr>
        <p:spPr/>
        <p:txBody>
          <a:bodyPr/>
          <a:lstStyle/>
          <a:p>
            <a:pPr lvl="0"/>
            <a:r>
              <a:rPr lang="en-GB"/>
              <a:t>Consider a crucible moment</a:t>
            </a:r>
          </a:p>
          <a:p>
            <a:pPr marL="0" lvl="0" indent="0">
              <a:buNone/>
            </a:pPr>
            <a:endParaRPr lang="en-GB"/>
          </a:p>
          <a:p>
            <a:pPr lvl="0">
              <a:spcBef>
                <a:spcPts val="600"/>
              </a:spcBef>
            </a:pPr>
            <a:r>
              <a:rPr lang="en-GB" sz="2400"/>
              <a:t>What was surprising or interesting about it?</a:t>
            </a:r>
          </a:p>
          <a:p>
            <a:pPr lvl="0">
              <a:spcBef>
                <a:spcPts val="600"/>
              </a:spcBef>
            </a:pPr>
            <a:r>
              <a:rPr lang="en-GB" sz="2400"/>
              <a:t>What impact did it make on you? </a:t>
            </a:r>
          </a:p>
          <a:p>
            <a:pPr lvl="0">
              <a:spcBef>
                <a:spcPts val="600"/>
              </a:spcBef>
            </a:pPr>
            <a:r>
              <a:rPr lang="en-GB" sz="2400"/>
              <a:t>What changed for you?</a:t>
            </a:r>
          </a:p>
          <a:p>
            <a:pPr lvl="0">
              <a:spcBef>
                <a:spcPts val="600"/>
              </a:spcBef>
            </a:pPr>
            <a:r>
              <a:rPr lang="en-GB" sz="2400"/>
              <a:t>What changed around you?</a:t>
            </a:r>
          </a:p>
          <a:p>
            <a:pPr lvl="0">
              <a:spcBef>
                <a:spcPts val="600"/>
              </a:spcBef>
            </a:pPr>
            <a:r>
              <a:rPr lang="en-GB" sz="2400"/>
              <a:t>What do you do differently as a result?</a:t>
            </a:r>
          </a:p>
          <a:p>
            <a:pPr lvl="0">
              <a:spcBef>
                <a:spcPts val="600"/>
              </a:spcBef>
            </a:pPr>
            <a:r>
              <a:rPr lang="en-GB" sz="2400"/>
              <a:t>What did you learn?</a:t>
            </a:r>
          </a:p>
          <a:p>
            <a:pPr lvl="0">
              <a:spcBef>
                <a:spcPts val="600"/>
              </a:spcBef>
            </a:pPr>
            <a:r>
              <a:rPr lang="en-GB" sz="2400"/>
              <a:t>…</a:t>
            </a:r>
            <a:endParaRPr lang="en-US" sz="2400"/>
          </a:p>
        </p:txBody>
      </p:sp>
    </p:spTree>
    <p:extLst>
      <p:ext uri="{BB962C8B-B14F-4D97-AF65-F5344CB8AC3E}">
        <p14:creationId xmlns:p14="http://schemas.microsoft.com/office/powerpoint/2010/main" val="33027014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F2CE24-347B-FB43-87CF-87AEA23B852B}"/>
              </a:ext>
            </a:extLst>
          </p:cNvPr>
          <p:cNvSpPr txBox="1">
            <a:spLocks noGrp="1"/>
          </p:cNvSpPr>
          <p:nvPr>
            <p:ph type="title"/>
          </p:nvPr>
        </p:nvSpPr>
        <p:spPr/>
        <p:txBody>
          <a:bodyPr/>
          <a:lstStyle/>
          <a:p>
            <a:pPr lvl="0"/>
            <a:endParaRPr lang="en-US" dirty="0"/>
          </a:p>
        </p:txBody>
      </p:sp>
      <p:sp>
        <p:nvSpPr>
          <p:cNvPr id="3" name="Content Placeholder 2">
            <a:extLst>
              <a:ext uri="{FF2B5EF4-FFF2-40B4-BE49-F238E27FC236}">
                <a16:creationId xmlns:a16="http://schemas.microsoft.com/office/drawing/2014/main" xmlns="" id="{D81D4DA9-C86C-0140-BEB6-96B5F0EC3529}"/>
              </a:ext>
            </a:extLst>
          </p:cNvPr>
          <p:cNvSpPr txBox="1">
            <a:spLocks noGrp="1"/>
          </p:cNvSpPr>
          <p:nvPr>
            <p:ph idx="1"/>
          </p:nvPr>
        </p:nvSpPr>
        <p:spPr>
          <a:xfrm>
            <a:off x="457200" y="879894"/>
            <a:ext cx="8229600" cy="4637339"/>
          </a:xfrm>
        </p:spPr>
        <p:txBody>
          <a:bodyPr/>
          <a:lstStyle/>
          <a:p>
            <a:pPr lvl="0"/>
            <a:r>
              <a:rPr lang="en-GB" dirty="0"/>
              <a:t>Reflection is an </a:t>
            </a:r>
            <a:r>
              <a:rPr lang="en-GB" u="sng" dirty="0"/>
              <a:t>exploration</a:t>
            </a:r>
            <a:r>
              <a:rPr lang="en-GB" dirty="0"/>
              <a:t> &amp; an </a:t>
            </a:r>
            <a:r>
              <a:rPr lang="en-GB" u="sng" dirty="0"/>
              <a:t>explanation</a:t>
            </a:r>
            <a:r>
              <a:rPr lang="en-GB" dirty="0"/>
              <a:t> of what occurred </a:t>
            </a:r>
            <a:r>
              <a:rPr lang="en-GB" u="sng" dirty="0"/>
              <a:t>NOT</a:t>
            </a:r>
            <a:r>
              <a:rPr lang="en-GB" dirty="0"/>
              <a:t> just a description</a:t>
            </a:r>
          </a:p>
          <a:p>
            <a:pPr lvl="0"/>
            <a:r>
              <a:rPr lang="en-GB" dirty="0"/>
              <a:t>Genuine reflection often involves acknowledging anxieties, errors, weaknesses as well as strengths and successes</a:t>
            </a:r>
          </a:p>
          <a:p>
            <a:pPr lvl="0"/>
            <a:r>
              <a:rPr lang="en-GB" dirty="0"/>
              <a:t>Select the most significant parts of the story (the circulated guide will help to focus)</a:t>
            </a:r>
          </a:p>
          <a:p>
            <a:pPr lvl="0"/>
            <a:r>
              <a:rPr lang="en-GB" dirty="0"/>
              <a:t>Usefulness in reflecting forward to the future as well as the past</a:t>
            </a:r>
            <a:endParaRPr lang="en-US" dirty="0"/>
          </a:p>
        </p:txBody>
      </p:sp>
    </p:spTree>
    <p:extLst>
      <p:ext uri="{BB962C8B-B14F-4D97-AF65-F5344CB8AC3E}">
        <p14:creationId xmlns:p14="http://schemas.microsoft.com/office/powerpoint/2010/main" val="48813694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FA01FB-175A-8240-9F5A-8E013813A749}"/>
              </a:ext>
            </a:extLst>
          </p:cNvPr>
          <p:cNvSpPr txBox="1">
            <a:spLocks noGrp="1"/>
          </p:cNvSpPr>
          <p:nvPr>
            <p:ph type="title"/>
          </p:nvPr>
        </p:nvSpPr>
        <p:spPr/>
        <p:txBody>
          <a:bodyPr/>
          <a:lstStyle/>
          <a:p>
            <a:pPr lvl="0"/>
            <a:r>
              <a:rPr lang="en-GB"/>
              <a:t>Personal Context</a:t>
            </a:r>
            <a:endParaRPr lang="en-US"/>
          </a:p>
        </p:txBody>
      </p:sp>
      <p:sp>
        <p:nvSpPr>
          <p:cNvPr id="3" name="Content Placeholder 2">
            <a:extLst>
              <a:ext uri="{FF2B5EF4-FFF2-40B4-BE49-F238E27FC236}">
                <a16:creationId xmlns:a16="http://schemas.microsoft.com/office/drawing/2014/main" xmlns="" id="{C5970FC9-1A7C-5C46-82B4-A8F15CC6AFDC}"/>
              </a:ext>
            </a:extLst>
          </p:cNvPr>
          <p:cNvSpPr txBox="1">
            <a:spLocks noGrp="1"/>
          </p:cNvSpPr>
          <p:nvPr>
            <p:ph idx="1"/>
          </p:nvPr>
        </p:nvSpPr>
        <p:spPr/>
        <p:txBody>
          <a:bodyPr/>
          <a:lstStyle/>
          <a:p>
            <a:endParaRPr lang="en-US"/>
          </a:p>
        </p:txBody>
      </p:sp>
    </p:spTree>
    <p:extLst>
      <p:ext uri="{BB962C8B-B14F-4D97-AF65-F5344CB8AC3E}">
        <p14:creationId xmlns:p14="http://schemas.microsoft.com/office/powerpoint/2010/main" val="331175713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016D94-9E74-8340-A267-A32FB42C7D26}"/>
              </a:ext>
            </a:extLst>
          </p:cNvPr>
          <p:cNvSpPr txBox="1">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BE414D05-6519-D749-AB13-B6ED76E0910E}"/>
              </a:ext>
            </a:extLst>
          </p:cNvPr>
          <p:cNvSpPr txBox="1">
            <a:spLocks noGrp="1"/>
          </p:cNvSpPr>
          <p:nvPr>
            <p:ph idx="1"/>
          </p:nvPr>
        </p:nvSpPr>
        <p:spPr/>
        <p:txBody>
          <a:bodyPr/>
          <a:lstStyle/>
          <a:p>
            <a:endParaRPr lang="en-US"/>
          </a:p>
        </p:txBody>
      </p:sp>
      <p:pic>
        <p:nvPicPr>
          <p:cNvPr id="4" name="Picture Placeholder 4">
            <a:extLst>
              <a:ext uri="{FF2B5EF4-FFF2-40B4-BE49-F238E27FC236}">
                <a16:creationId xmlns:a16="http://schemas.microsoft.com/office/drawing/2014/main" xmlns="" id="{E4E82C90-A955-EF4E-95D3-08BCDEA279DE}"/>
              </a:ext>
            </a:extLst>
          </p:cNvPr>
          <p:cNvPicPr>
            <a:picLocks noChangeAspect="1"/>
          </p:cNvPicPr>
          <p:nvPr/>
        </p:nvPicPr>
        <p:blipFill>
          <a:blip r:embed="rId3"/>
          <a:srcRect/>
          <a:stretch>
            <a:fillRect/>
          </a:stretch>
        </p:blipFill>
        <p:spPr>
          <a:xfrm>
            <a:off x="467541" y="260649"/>
            <a:ext cx="8280916" cy="5911550"/>
          </a:xfrm>
          <a:prstGeom prst="rect">
            <a:avLst/>
          </a:prstGeom>
          <a:noFill/>
          <a:ln>
            <a:noFill/>
          </a:ln>
        </p:spPr>
      </p:pic>
    </p:spTree>
    <p:extLst>
      <p:ext uri="{BB962C8B-B14F-4D97-AF65-F5344CB8AC3E}">
        <p14:creationId xmlns:p14="http://schemas.microsoft.com/office/powerpoint/2010/main" val="171821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42CBF2-8FC5-7C41-9D73-FBE8E6EAFB8B}"/>
              </a:ext>
            </a:extLst>
          </p:cNvPr>
          <p:cNvSpPr txBox="1">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B8678A02-0B20-2143-928C-476EEEDD4463}"/>
              </a:ext>
            </a:extLst>
          </p:cNvPr>
          <p:cNvSpPr txBox="1">
            <a:spLocks noGrp="1"/>
          </p:cNvSpPr>
          <p:nvPr>
            <p:ph idx="1"/>
          </p:nvPr>
        </p:nvSpPr>
        <p:spPr/>
        <p:txBody>
          <a:bodyPr/>
          <a:lstStyle/>
          <a:p>
            <a:pPr lvl="0"/>
            <a:r>
              <a:rPr lang="en-GB"/>
              <a:t>‘Our understandings and approaches to life are deeply shaped by our particular contexts – our cultural backgrounds, economic realities, personal histories and so on. This is a fairly commonplace truth in today’s world where we are increasingly exposed to a plurality of human ways of being-in-the-world’. </a:t>
            </a:r>
          </a:p>
          <a:p>
            <a:pPr lvl="8">
              <a:lnSpc>
                <a:spcPct val="100000"/>
              </a:lnSpc>
              <a:buSzPct val="100000"/>
              <a:buFont typeface="Arial" pitchFamily="34"/>
            </a:pPr>
            <a:r>
              <a:rPr lang="en-GB" sz="2000">
                <a:solidFill>
                  <a:srgbClr val="000000"/>
                </a:solidFill>
                <a:latin typeface="Calibri"/>
              </a:rPr>
              <a:t>Veling, 2005, p.23</a:t>
            </a:r>
            <a:endParaRPr lang="en-US" sz="2000">
              <a:solidFill>
                <a:srgbClr val="000000"/>
              </a:solidFill>
              <a:latin typeface="Calibri"/>
            </a:endParaRPr>
          </a:p>
        </p:txBody>
      </p:sp>
    </p:spTree>
    <p:extLst>
      <p:ext uri="{BB962C8B-B14F-4D97-AF65-F5344CB8AC3E}">
        <p14:creationId xmlns:p14="http://schemas.microsoft.com/office/powerpoint/2010/main" val="343739418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6A11A7-8E86-7645-91AB-A1966BB44E0A}"/>
              </a:ext>
            </a:extLst>
          </p:cNvPr>
          <p:cNvSpPr txBox="1">
            <a:spLocks noGrp="1"/>
          </p:cNvSpPr>
          <p:nvPr>
            <p:ph type="title"/>
          </p:nvPr>
        </p:nvSpPr>
        <p:spPr/>
        <p:txBody>
          <a:bodyPr/>
          <a:lstStyle/>
          <a:p>
            <a:pPr lvl="0"/>
            <a:r>
              <a:rPr lang="en-GB" sz="3600"/>
              <a:t>Boyatzis’s Theory of self directed learning</a:t>
            </a:r>
            <a:endParaRPr lang="en-US" sz="3600"/>
          </a:p>
        </p:txBody>
      </p:sp>
      <p:sp>
        <p:nvSpPr>
          <p:cNvPr id="3" name="Content Placeholder 2">
            <a:extLst>
              <a:ext uri="{FF2B5EF4-FFF2-40B4-BE49-F238E27FC236}">
                <a16:creationId xmlns:a16="http://schemas.microsoft.com/office/drawing/2014/main" xmlns="" id="{C8111B0B-78DE-484C-BBC4-BF07938CCD57}"/>
              </a:ext>
            </a:extLst>
          </p:cNvPr>
          <p:cNvSpPr txBox="1">
            <a:spLocks noGrp="1"/>
          </p:cNvSpPr>
          <p:nvPr>
            <p:ph idx="1"/>
          </p:nvPr>
        </p:nvSpPr>
        <p:spPr/>
        <p:txBody>
          <a:bodyPr/>
          <a:lstStyle/>
          <a:p>
            <a:endParaRPr lang="en-US"/>
          </a:p>
        </p:txBody>
      </p:sp>
      <p:sp>
        <p:nvSpPr>
          <p:cNvPr id="4" name="Oval 3">
            <a:extLst>
              <a:ext uri="{FF2B5EF4-FFF2-40B4-BE49-F238E27FC236}">
                <a16:creationId xmlns:a16="http://schemas.microsoft.com/office/drawing/2014/main" xmlns="" id="{BEC35AAA-0514-9444-951B-2F48476EBBCC}"/>
              </a:ext>
            </a:extLst>
          </p:cNvPr>
          <p:cNvSpPr/>
          <p:nvPr/>
        </p:nvSpPr>
        <p:spPr>
          <a:xfrm>
            <a:off x="4300734" y="1345759"/>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1080000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Oval 4">
            <a:extLst>
              <a:ext uri="{FF2B5EF4-FFF2-40B4-BE49-F238E27FC236}">
                <a16:creationId xmlns:a16="http://schemas.microsoft.com/office/drawing/2014/main" xmlns="" id="{A3977BD9-7A87-0446-BE65-0E315EB7FF22}"/>
              </a:ext>
            </a:extLst>
          </p:cNvPr>
          <p:cNvSpPr/>
          <p:nvPr/>
        </p:nvSpPr>
        <p:spPr>
          <a:xfrm>
            <a:off x="2621429" y="2821271"/>
            <a:ext cx="2687759" cy="23306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2D050"/>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Oval 5">
            <a:extLst>
              <a:ext uri="{FF2B5EF4-FFF2-40B4-BE49-F238E27FC236}">
                <a16:creationId xmlns:a16="http://schemas.microsoft.com/office/drawing/2014/main" xmlns="" id="{200D487C-629A-6A47-9E4D-2A79A9C7250E}"/>
              </a:ext>
            </a:extLst>
          </p:cNvPr>
          <p:cNvSpPr/>
          <p:nvPr/>
        </p:nvSpPr>
        <p:spPr>
          <a:xfrm>
            <a:off x="6110514" y="2526432"/>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1080000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Oval 6">
            <a:extLst>
              <a:ext uri="{FF2B5EF4-FFF2-40B4-BE49-F238E27FC236}">
                <a16:creationId xmlns:a16="http://schemas.microsoft.com/office/drawing/2014/main" xmlns="" id="{7D0D0C08-083B-C243-8728-79A66EA073F8}"/>
              </a:ext>
            </a:extLst>
          </p:cNvPr>
          <p:cNvSpPr/>
          <p:nvPr/>
        </p:nvSpPr>
        <p:spPr>
          <a:xfrm>
            <a:off x="5336081" y="4519467"/>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1620000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Oval 7">
            <a:extLst>
              <a:ext uri="{FF2B5EF4-FFF2-40B4-BE49-F238E27FC236}">
                <a16:creationId xmlns:a16="http://schemas.microsoft.com/office/drawing/2014/main" xmlns="" id="{12A3C6F3-904F-2249-A50D-798DEEA9979D}"/>
              </a:ext>
            </a:extLst>
          </p:cNvPr>
          <p:cNvSpPr/>
          <p:nvPr/>
        </p:nvSpPr>
        <p:spPr>
          <a:xfrm>
            <a:off x="3101215" y="5292346"/>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1620000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Oval 8">
            <a:extLst>
              <a:ext uri="{FF2B5EF4-FFF2-40B4-BE49-F238E27FC236}">
                <a16:creationId xmlns:a16="http://schemas.microsoft.com/office/drawing/2014/main" xmlns="" id="{70343AF7-8C4A-5D4D-8F65-8CFEDA93EAB2}"/>
              </a:ext>
            </a:extLst>
          </p:cNvPr>
          <p:cNvSpPr/>
          <p:nvPr/>
        </p:nvSpPr>
        <p:spPr>
          <a:xfrm>
            <a:off x="1979712" y="1309100"/>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810000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Oval 9">
            <a:extLst>
              <a:ext uri="{FF2B5EF4-FFF2-40B4-BE49-F238E27FC236}">
                <a16:creationId xmlns:a16="http://schemas.microsoft.com/office/drawing/2014/main" xmlns="" id="{11F47EED-DAA6-BF41-9900-48ED0A2080CC}"/>
              </a:ext>
            </a:extLst>
          </p:cNvPr>
          <p:cNvSpPr/>
          <p:nvPr/>
        </p:nvSpPr>
        <p:spPr>
          <a:xfrm>
            <a:off x="467541" y="2698988"/>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Oval 10">
            <a:extLst>
              <a:ext uri="{FF2B5EF4-FFF2-40B4-BE49-F238E27FC236}">
                <a16:creationId xmlns:a16="http://schemas.microsoft.com/office/drawing/2014/main" xmlns="" id="{00EFB218-E4A4-5043-8850-FD7B0C412D29}"/>
              </a:ext>
            </a:extLst>
          </p:cNvPr>
          <p:cNvSpPr/>
          <p:nvPr/>
        </p:nvSpPr>
        <p:spPr>
          <a:xfrm>
            <a:off x="971595" y="4519467"/>
            <a:ext cx="1728188" cy="151217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AB5E4"/>
              </a:gs>
              <a:gs pos="100000">
                <a:srgbClr val="C2D1ED"/>
              </a:gs>
            </a:gsLst>
            <a:lin ang="10800000"/>
          </a:gra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TextBox 11">
            <a:extLst>
              <a:ext uri="{FF2B5EF4-FFF2-40B4-BE49-F238E27FC236}">
                <a16:creationId xmlns:a16="http://schemas.microsoft.com/office/drawing/2014/main" xmlns="" id="{7D6B2FEE-9AF3-F244-8981-591DBA2AEA76}"/>
              </a:ext>
            </a:extLst>
          </p:cNvPr>
          <p:cNvSpPr txBox="1"/>
          <p:nvPr/>
        </p:nvSpPr>
        <p:spPr>
          <a:xfrm>
            <a:off x="4499991" y="1716484"/>
            <a:ext cx="1296143" cy="646334"/>
          </a:xfrm>
          <a:prstGeom prst="rect">
            <a:avLst/>
          </a:prstGeom>
          <a:noFill/>
          <a:ln>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My</a:t>
            </a:r>
            <a:r>
              <a:rPr lang="en-GB" sz="1800" b="0" i="0" u="none" strike="noStrike" kern="1200" cap="none" spc="0" baseline="0">
                <a:solidFill>
                  <a:srgbClr val="000000"/>
                </a:solidFill>
                <a:uFillTx/>
                <a:latin typeface="Calibri"/>
              </a:rPr>
              <a:t> </a:t>
            </a:r>
            <a:r>
              <a:rPr lang="en-GB" sz="1800" b="1" i="0" u="none" strike="noStrike" kern="1200" cap="none" spc="0" baseline="0">
                <a:solidFill>
                  <a:srgbClr val="000000"/>
                </a:solidFill>
                <a:uFillTx/>
                <a:latin typeface="Calibri"/>
              </a:rPr>
              <a:t>Real Self </a:t>
            </a:r>
            <a:endParaRPr lang="en-US" sz="1800" b="1" i="0" u="none" strike="noStrike" kern="1200" cap="none" spc="0" baseline="0">
              <a:solidFill>
                <a:srgbClr val="000000"/>
              </a:solidFill>
              <a:uFillTx/>
              <a:latin typeface="Calibri"/>
            </a:endParaRPr>
          </a:p>
        </p:txBody>
      </p:sp>
      <p:sp>
        <p:nvSpPr>
          <p:cNvPr id="13" name="TextBox 15">
            <a:extLst>
              <a:ext uri="{FF2B5EF4-FFF2-40B4-BE49-F238E27FC236}">
                <a16:creationId xmlns:a16="http://schemas.microsoft.com/office/drawing/2014/main" xmlns="" id="{DE219C04-3D72-1A47-AB70-D42E8085E3DB}"/>
              </a:ext>
            </a:extLst>
          </p:cNvPr>
          <p:cNvSpPr txBox="1"/>
          <p:nvPr/>
        </p:nvSpPr>
        <p:spPr>
          <a:xfrm>
            <a:off x="6010707" y="2702884"/>
            <a:ext cx="1764645" cy="1200332"/>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My</a:t>
            </a:r>
            <a:r>
              <a:rPr lang="en-GB" sz="1800" b="0" i="0" u="none" strike="noStrike" kern="1200" cap="none" spc="0" baseline="0">
                <a:solidFill>
                  <a:srgbClr val="000000"/>
                </a:solidFill>
                <a:uFillTx/>
                <a:latin typeface="Calibri"/>
              </a:rPr>
              <a:t> </a:t>
            </a:r>
            <a:r>
              <a:rPr lang="en-GB" sz="1800" b="1" i="0" u="none" strike="noStrike" kern="1200" cap="none" spc="0" baseline="0">
                <a:solidFill>
                  <a:srgbClr val="000000"/>
                </a:solidFill>
                <a:uFillTx/>
                <a:latin typeface="Calibri"/>
              </a:rPr>
              <a:t>Strengths,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where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my ideal &amp;</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real self overlap</a:t>
            </a:r>
            <a:endParaRPr lang="en-US" sz="1800" b="1" i="0" u="none" strike="noStrike" kern="1200" cap="none" spc="0" baseline="0">
              <a:solidFill>
                <a:srgbClr val="000000"/>
              </a:solidFill>
              <a:uFillTx/>
              <a:latin typeface="Calibri"/>
            </a:endParaRPr>
          </a:p>
        </p:txBody>
      </p:sp>
      <p:sp>
        <p:nvSpPr>
          <p:cNvPr id="14" name="TextBox 16">
            <a:extLst>
              <a:ext uri="{FF2B5EF4-FFF2-40B4-BE49-F238E27FC236}">
                <a16:creationId xmlns:a16="http://schemas.microsoft.com/office/drawing/2014/main" xmlns="" id="{F26BCF47-5775-D44E-AD80-FE56B4DA0B2E}"/>
              </a:ext>
            </a:extLst>
          </p:cNvPr>
          <p:cNvSpPr txBox="1"/>
          <p:nvPr/>
        </p:nvSpPr>
        <p:spPr>
          <a:xfrm>
            <a:off x="2852287" y="3524929"/>
            <a:ext cx="2226061" cy="923333"/>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Developing trusting</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relationships that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encourage each step </a:t>
            </a:r>
            <a:endParaRPr lang="en-US" sz="1800" b="0" i="0" u="none" strike="noStrike" kern="1200" cap="none" spc="0" baseline="0">
              <a:solidFill>
                <a:srgbClr val="000000"/>
              </a:solidFill>
              <a:uFillTx/>
              <a:latin typeface="Calibri"/>
            </a:endParaRPr>
          </a:p>
        </p:txBody>
      </p:sp>
      <p:sp>
        <p:nvSpPr>
          <p:cNvPr id="15" name="TextBox 17">
            <a:extLst>
              <a:ext uri="{FF2B5EF4-FFF2-40B4-BE49-F238E27FC236}">
                <a16:creationId xmlns:a16="http://schemas.microsoft.com/office/drawing/2014/main" xmlns="" id="{09BA9479-E031-CA49-8EDA-DF6DDA03676F}"/>
              </a:ext>
            </a:extLst>
          </p:cNvPr>
          <p:cNvSpPr txBox="1"/>
          <p:nvPr/>
        </p:nvSpPr>
        <p:spPr>
          <a:xfrm>
            <a:off x="3429329" y="5695002"/>
            <a:ext cx="1005401" cy="646334"/>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Learning</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Agenda</a:t>
            </a:r>
            <a:endParaRPr lang="en-US" sz="1800" b="1" i="0" u="none" strike="noStrike" kern="1200" cap="none" spc="0" baseline="0">
              <a:solidFill>
                <a:srgbClr val="000000"/>
              </a:solidFill>
              <a:uFillTx/>
              <a:latin typeface="Calibri"/>
            </a:endParaRPr>
          </a:p>
        </p:txBody>
      </p:sp>
      <p:sp>
        <p:nvSpPr>
          <p:cNvPr id="16" name="TextBox 18">
            <a:extLst>
              <a:ext uri="{FF2B5EF4-FFF2-40B4-BE49-F238E27FC236}">
                <a16:creationId xmlns:a16="http://schemas.microsoft.com/office/drawing/2014/main" xmlns="" id="{EB115199-AABD-ED4F-915E-B5CE87E0EB0A}"/>
              </a:ext>
            </a:extLst>
          </p:cNvPr>
          <p:cNvSpPr txBox="1"/>
          <p:nvPr/>
        </p:nvSpPr>
        <p:spPr>
          <a:xfrm>
            <a:off x="1023076" y="4813886"/>
            <a:ext cx="1625254" cy="923333"/>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Experimenting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with new</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behaviours</a:t>
            </a:r>
            <a:endParaRPr lang="en-US" sz="1800" b="1" i="0" u="none" strike="noStrike" kern="1200" cap="none" spc="0" baseline="0">
              <a:solidFill>
                <a:srgbClr val="000000"/>
              </a:solidFill>
              <a:uFillTx/>
              <a:latin typeface="Calibri"/>
            </a:endParaRPr>
          </a:p>
        </p:txBody>
      </p:sp>
      <p:sp>
        <p:nvSpPr>
          <p:cNvPr id="17" name="TextBox 19">
            <a:extLst>
              <a:ext uri="{FF2B5EF4-FFF2-40B4-BE49-F238E27FC236}">
                <a16:creationId xmlns:a16="http://schemas.microsoft.com/office/drawing/2014/main" xmlns="" id="{586009CE-0201-884C-859B-45279888C015}"/>
              </a:ext>
            </a:extLst>
          </p:cNvPr>
          <p:cNvSpPr txBox="1"/>
          <p:nvPr/>
        </p:nvSpPr>
        <p:spPr>
          <a:xfrm>
            <a:off x="711759" y="2977999"/>
            <a:ext cx="1239761" cy="923333"/>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Practising</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r>
              <a:rPr lang="en-GB" sz="1800" b="1" i="0" u="none" strike="noStrike" kern="1200" cap="none" spc="0" baseline="0">
                <a:solidFill>
                  <a:srgbClr val="000000"/>
                </a:solidFill>
                <a:uFillTx/>
                <a:latin typeface="Calibri"/>
              </a:rPr>
              <a:t>new</a:t>
            </a:r>
            <a:r>
              <a:rPr lang="en-GB" sz="1800" b="0" i="0" u="none" strike="noStrike" kern="1200" cap="none" spc="0" baseline="0">
                <a:solidFill>
                  <a:srgbClr val="000000"/>
                </a:solidFill>
                <a:uFillTx/>
                <a:latin typeface="Calibri"/>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behaviours</a:t>
            </a:r>
            <a:endParaRPr lang="en-US" sz="1800" b="1" i="0" u="none" strike="noStrike" kern="1200" cap="none" spc="0" baseline="0">
              <a:solidFill>
                <a:srgbClr val="000000"/>
              </a:solidFill>
              <a:uFillTx/>
              <a:latin typeface="Calibri"/>
            </a:endParaRPr>
          </a:p>
        </p:txBody>
      </p:sp>
      <p:sp>
        <p:nvSpPr>
          <p:cNvPr id="18" name="TextBox 20">
            <a:extLst>
              <a:ext uri="{FF2B5EF4-FFF2-40B4-BE49-F238E27FC236}">
                <a16:creationId xmlns:a16="http://schemas.microsoft.com/office/drawing/2014/main" xmlns="" id="{BD54812A-85A2-2647-8724-010C8A3FC54E}"/>
              </a:ext>
            </a:extLst>
          </p:cNvPr>
          <p:cNvSpPr txBox="1"/>
          <p:nvPr/>
        </p:nvSpPr>
        <p:spPr>
          <a:xfrm>
            <a:off x="5213533" y="4690250"/>
            <a:ext cx="1973293" cy="923333"/>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My Gaps,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where my ideal &amp;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real self differ</a:t>
            </a:r>
            <a:endParaRPr lang="en-US" sz="1800" b="1" i="0" u="none" strike="noStrike" kern="1200" cap="none" spc="0" baseline="0">
              <a:solidFill>
                <a:srgbClr val="000000"/>
              </a:solidFill>
              <a:uFillTx/>
              <a:latin typeface="Calibri"/>
            </a:endParaRPr>
          </a:p>
        </p:txBody>
      </p:sp>
      <p:sp>
        <p:nvSpPr>
          <p:cNvPr id="19" name="TextBox 21">
            <a:extLst>
              <a:ext uri="{FF2B5EF4-FFF2-40B4-BE49-F238E27FC236}">
                <a16:creationId xmlns:a16="http://schemas.microsoft.com/office/drawing/2014/main" xmlns="" id="{6D68D9AA-90C5-9246-9A90-40E1941E0988}"/>
              </a:ext>
            </a:extLst>
          </p:cNvPr>
          <p:cNvSpPr txBox="1"/>
          <p:nvPr/>
        </p:nvSpPr>
        <p:spPr>
          <a:xfrm>
            <a:off x="2334691" y="1742023"/>
            <a:ext cx="1018230" cy="646334"/>
          </a:xfrm>
          <a:prstGeom prst="rect">
            <a:avLst/>
          </a:prstGeom>
          <a:noFill/>
          <a:ln>
            <a:noFill/>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My Ideal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 Self</a:t>
            </a:r>
            <a:endParaRPr lang="en-US" sz="1800" b="1"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02056278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254E8D-E43E-404C-985F-5BBCA3C43592}"/>
              </a:ext>
            </a:extLst>
          </p:cNvPr>
          <p:cNvSpPr txBox="1">
            <a:spLocks noGrp="1"/>
          </p:cNvSpPr>
          <p:nvPr>
            <p:ph type="title"/>
          </p:nvPr>
        </p:nvSpPr>
        <p:spPr/>
        <p:txBody>
          <a:bodyPr/>
          <a:lstStyle/>
          <a:p>
            <a:pPr lvl="0"/>
            <a:r>
              <a:rPr lang="en-GB"/>
              <a:t>Core Leadership Components </a:t>
            </a:r>
          </a:p>
        </p:txBody>
      </p:sp>
      <p:pic>
        <p:nvPicPr>
          <p:cNvPr id="3" name="Content Placeholder 5">
            <a:extLst>
              <a:ext uri="{FF2B5EF4-FFF2-40B4-BE49-F238E27FC236}">
                <a16:creationId xmlns:a16="http://schemas.microsoft.com/office/drawing/2014/main" xmlns="" id="{6008C13E-BC08-154B-88F3-E2A4D8CAB0D4}"/>
              </a:ext>
            </a:extLst>
          </p:cNvPr>
          <p:cNvPicPr>
            <a:picLocks noGrp="1" noChangeAspect="1"/>
          </p:cNvPicPr>
          <p:nvPr>
            <p:ph idx="1"/>
          </p:nvPr>
        </p:nvPicPr>
        <p:blipFill>
          <a:blip r:embed="rId3"/>
          <a:stretch>
            <a:fillRect/>
          </a:stretch>
        </p:blipFill>
        <p:spPr>
          <a:xfrm>
            <a:off x="395532" y="2133596"/>
            <a:ext cx="3519242" cy="3815681"/>
          </a:xfrm>
          <a:solidFill>
            <a:srgbClr val="93CDDD"/>
          </a:solidFill>
        </p:spPr>
      </p:pic>
      <p:sp>
        <p:nvSpPr>
          <p:cNvPr id="4" name="Right Brace 4">
            <a:extLst>
              <a:ext uri="{FF2B5EF4-FFF2-40B4-BE49-F238E27FC236}">
                <a16:creationId xmlns:a16="http://schemas.microsoft.com/office/drawing/2014/main" xmlns="" id="{81369AB9-3AE3-EA4B-AAA8-80321EAE8746}"/>
              </a:ext>
            </a:extLst>
          </p:cNvPr>
          <p:cNvSpPr/>
          <p:nvPr/>
        </p:nvSpPr>
        <p:spPr>
          <a:xfrm>
            <a:off x="6257925" y="4362172"/>
            <a:ext cx="285750" cy="1457343"/>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137500"/>
              <a:gd name="f11" fmla="val 50000"/>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9528">
            <a:solidFill>
              <a:srgbClr val="262626"/>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ight Brace 6">
            <a:extLst>
              <a:ext uri="{FF2B5EF4-FFF2-40B4-BE49-F238E27FC236}">
                <a16:creationId xmlns:a16="http://schemas.microsoft.com/office/drawing/2014/main" xmlns="" id="{DC0FE6E1-5D08-924B-AA29-1AC2CEC6CA7A}"/>
              </a:ext>
            </a:extLst>
          </p:cNvPr>
          <p:cNvSpPr/>
          <p:nvPr/>
        </p:nvSpPr>
        <p:spPr>
          <a:xfrm>
            <a:off x="6255721" y="2357432"/>
            <a:ext cx="285750" cy="1571634"/>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126427"/>
              <a:gd name="f11" fmla="val 50693"/>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9528">
            <a:solidFill>
              <a:srgbClr val="000000"/>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D0D0D"/>
              </a:solidFill>
              <a:uFillTx/>
              <a:latin typeface="Calibri"/>
            </a:endParaRPr>
          </a:p>
        </p:txBody>
      </p:sp>
      <p:sp>
        <p:nvSpPr>
          <p:cNvPr id="6" name="TextBox 11">
            <a:extLst>
              <a:ext uri="{FF2B5EF4-FFF2-40B4-BE49-F238E27FC236}">
                <a16:creationId xmlns:a16="http://schemas.microsoft.com/office/drawing/2014/main" xmlns="" id="{25525DEB-4E25-BC49-8003-90F2723804D5}"/>
              </a:ext>
            </a:extLst>
          </p:cNvPr>
          <p:cNvSpPr txBox="1"/>
          <p:nvPr/>
        </p:nvSpPr>
        <p:spPr>
          <a:xfrm>
            <a:off x="6693874" y="2958577"/>
            <a:ext cx="3143268"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COMPETENCE</a:t>
            </a:r>
          </a:p>
        </p:txBody>
      </p:sp>
      <p:sp>
        <p:nvSpPr>
          <p:cNvPr id="7" name="TextBox 13">
            <a:extLst>
              <a:ext uri="{FF2B5EF4-FFF2-40B4-BE49-F238E27FC236}">
                <a16:creationId xmlns:a16="http://schemas.microsoft.com/office/drawing/2014/main" xmlns="" id="{AE5C11E3-BDF6-A046-8F29-91CA548145EA}"/>
              </a:ext>
            </a:extLst>
          </p:cNvPr>
          <p:cNvSpPr txBox="1"/>
          <p:nvPr/>
        </p:nvSpPr>
        <p:spPr>
          <a:xfrm>
            <a:off x="6693874" y="4903515"/>
            <a:ext cx="3143268" cy="3693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CHARACTER</a:t>
            </a:r>
          </a:p>
        </p:txBody>
      </p:sp>
      <p:sp>
        <p:nvSpPr>
          <p:cNvPr id="8" name="Footer Placeholder 18">
            <a:extLst>
              <a:ext uri="{FF2B5EF4-FFF2-40B4-BE49-F238E27FC236}">
                <a16:creationId xmlns:a16="http://schemas.microsoft.com/office/drawing/2014/main" xmlns="" id="{B8BDAE8A-AD8A-7746-88BE-7DD4C2104F42}"/>
              </a:ext>
            </a:extLst>
          </p:cNvPr>
          <p:cNvSpPr txBox="1"/>
          <p:nvPr/>
        </p:nvSpPr>
        <p:spPr>
          <a:xfrm>
            <a:off x="3124203" y="6356351"/>
            <a:ext cx="2895603" cy="365129"/>
          </a:xfrm>
          <a:prstGeom prst="rect">
            <a:avLst/>
          </a:prstGeom>
          <a:noFill/>
          <a:ln>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898989"/>
                </a:solidFill>
                <a:uFillTx/>
                <a:latin typeface="Calibri"/>
              </a:rPr>
              <a:t>Covey – The Speed of Trust</a:t>
            </a:r>
          </a:p>
        </p:txBody>
      </p:sp>
      <p:cxnSp>
        <p:nvCxnSpPr>
          <p:cNvPr id="9" name="Straight Connector 19">
            <a:extLst>
              <a:ext uri="{FF2B5EF4-FFF2-40B4-BE49-F238E27FC236}">
                <a16:creationId xmlns:a16="http://schemas.microsoft.com/office/drawing/2014/main" xmlns="" id="{9ECD1949-6AD6-0C40-BE15-2CA7F8CC57E8}"/>
              </a:ext>
            </a:extLst>
          </p:cNvPr>
          <p:cNvCxnSpPr/>
          <p:nvPr/>
        </p:nvCxnSpPr>
        <p:spPr>
          <a:xfrm>
            <a:off x="4038603" y="4190996"/>
            <a:ext cx="4648197" cy="0"/>
          </a:xfrm>
          <a:prstGeom prst="straightConnector1">
            <a:avLst/>
          </a:prstGeom>
          <a:noFill/>
          <a:ln w="9528">
            <a:solidFill>
              <a:srgbClr val="000000"/>
            </a:solidFill>
            <a:custDash>
              <a:ds d="299906" sp="299906"/>
            </a:custDash>
          </a:ln>
        </p:spPr>
      </p:cxnSp>
      <p:sp>
        <p:nvSpPr>
          <p:cNvPr id="10" name="TextBox 20">
            <a:extLst>
              <a:ext uri="{FF2B5EF4-FFF2-40B4-BE49-F238E27FC236}">
                <a16:creationId xmlns:a16="http://schemas.microsoft.com/office/drawing/2014/main" xmlns="" id="{E1B8D435-B1C8-234D-A1FB-A1B9A8054A63}"/>
              </a:ext>
            </a:extLst>
          </p:cNvPr>
          <p:cNvSpPr txBox="1"/>
          <p:nvPr/>
        </p:nvSpPr>
        <p:spPr>
          <a:xfrm>
            <a:off x="4572000" y="2357432"/>
            <a:ext cx="1295403" cy="3746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Results</a:t>
            </a:r>
            <a:endParaRPr lang="en-US" sz="1800" b="0" i="0" u="none" strike="noStrike" kern="1200" cap="none" spc="0" baseline="0">
              <a:solidFill>
                <a:srgbClr val="000000"/>
              </a:solidFill>
              <a:uFillTx/>
              <a:latin typeface="Calibri"/>
            </a:endParaRPr>
          </a:p>
        </p:txBody>
      </p:sp>
      <p:sp>
        <p:nvSpPr>
          <p:cNvPr id="11" name="TextBox 21">
            <a:extLst>
              <a:ext uri="{FF2B5EF4-FFF2-40B4-BE49-F238E27FC236}">
                <a16:creationId xmlns:a16="http://schemas.microsoft.com/office/drawing/2014/main" xmlns="" id="{8497BC56-3743-3949-AAA6-4A1827416F06}"/>
              </a:ext>
            </a:extLst>
          </p:cNvPr>
          <p:cNvSpPr txBox="1"/>
          <p:nvPr/>
        </p:nvSpPr>
        <p:spPr>
          <a:xfrm>
            <a:off x="4460635" y="3276596"/>
            <a:ext cx="1295403" cy="3746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Capabilities</a:t>
            </a:r>
            <a:endParaRPr lang="en-US" sz="1800" b="0" i="0" u="none" strike="noStrike" kern="1200" cap="none" spc="0" baseline="0">
              <a:solidFill>
                <a:srgbClr val="000000"/>
              </a:solidFill>
              <a:uFillTx/>
              <a:latin typeface="Calibri"/>
            </a:endParaRPr>
          </a:p>
        </p:txBody>
      </p:sp>
      <p:sp>
        <p:nvSpPr>
          <p:cNvPr id="12" name="TextBox 22">
            <a:extLst>
              <a:ext uri="{FF2B5EF4-FFF2-40B4-BE49-F238E27FC236}">
                <a16:creationId xmlns:a16="http://schemas.microsoft.com/office/drawing/2014/main" xmlns="" id="{1D809559-32A4-0D40-BDDA-BD29AA7ABE41}"/>
              </a:ext>
            </a:extLst>
          </p:cNvPr>
          <p:cNvSpPr txBox="1"/>
          <p:nvPr/>
        </p:nvSpPr>
        <p:spPr>
          <a:xfrm>
            <a:off x="4572000" y="4528812"/>
            <a:ext cx="1295403" cy="3746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Intent</a:t>
            </a:r>
            <a:endParaRPr lang="en-US" sz="1800" b="0" i="0" u="none" strike="noStrike" kern="1200" cap="none" spc="0" baseline="0">
              <a:solidFill>
                <a:srgbClr val="000000"/>
              </a:solidFill>
              <a:uFillTx/>
              <a:latin typeface="Calibri"/>
            </a:endParaRPr>
          </a:p>
        </p:txBody>
      </p:sp>
      <p:sp>
        <p:nvSpPr>
          <p:cNvPr id="13" name="TextBox 23">
            <a:extLst>
              <a:ext uri="{FF2B5EF4-FFF2-40B4-BE49-F238E27FC236}">
                <a16:creationId xmlns:a16="http://schemas.microsoft.com/office/drawing/2014/main" xmlns="" id="{052A7667-F15B-5F49-BF7A-2E5B244630C4}"/>
              </a:ext>
            </a:extLst>
          </p:cNvPr>
          <p:cNvSpPr txBox="1"/>
          <p:nvPr/>
        </p:nvSpPr>
        <p:spPr>
          <a:xfrm>
            <a:off x="4601306" y="5444822"/>
            <a:ext cx="1295403" cy="3746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Integrity</a:t>
            </a: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281315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par>
                                <p:cTn id="13" presetID="6" presetClass="entr" presetSubtype="16"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circle(in)">
                                      <p:cBhvr>
                                        <p:cTn id="15" dur="20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circle(in)">
                                      <p:cBhvr>
                                        <p:cTn id="20" dur="2000"/>
                                        <p:tgtEl>
                                          <p:spTgt spid="5"/>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circle(in)">
                                      <p:cBhvr>
                                        <p:cTn id="23" dur="2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circle(in)">
                                      <p:cBhvr>
                                        <p:cTn id="28" dur="20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circle(in)">
                                      <p:cBhvr>
                                        <p:cTn id="33" dur="20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circle(in)">
                                      <p:cBhvr>
                                        <p:cTn id="38" dur="20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circle(in)">
                                      <p:cBhvr>
                                        <p:cTn id="43"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p:bldP spid="7" grpId="0"/>
      <p:bldP spid="10" grpId="0"/>
      <p:bldP spid="11" grpId="0"/>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539515-3AA6-9544-B02B-29AFD548C5E8}"/>
              </a:ext>
            </a:extLst>
          </p:cNvPr>
          <p:cNvSpPr txBox="1">
            <a:spLocks noGrp="1"/>
          </p:cNvSpPr>
          <p:nvPr>
            <p:ph type="title"/>
          </p:nvPr>
        </p:nvSpPr>
        <p:spPr/>
        <p:txBody>
          <a:bodyPr/>
          <a:lstStyle/>
          <a:p>
            <a:pPr lvl="0"/>
            <a:r>
              <a:rPr lang="en-GB"/>
              <a:t>Building Trust  - Being Credible</a:t>
            </a:r>
            <a:endParaRPr lang="en-US" sz="1600"/>
          </a:p>
        </p:txBody>
      </p:sp>
      <p:sp>
        <p:nvSpPr>
          <p:cNvPr id="3" name="Content Placeholder 2">
            <a:extLst>
              <a:ext uri="{FF2B5EF4-FFF2-40B4-BE49-F238E27FC236}">
                <a16:creationId xmlns:a16="http://schemas.microsoft.com/office/drawing/2014/main" xmlns="" id="{7F8E65F7-2486-9E48-92F9-EAE0B0943A9A}"/>
              </a:ext>
            </a:extLst>
          </p:cNvPr>
          <p:cNvSpPr txBox="1">
            <a:spLocks noGrp="1"/>
          </p:cNvSpPr>
          <p:nvPr>
            <p:ph idx="1"/>
          </p:nvPr>
        </p:nvSpPr>
        <p:spPr/>
        <p:txBody>
          <a:bodyPr/>
          <a:lstStyle/>
          <a:p>
            <a:pPr lvl="0">
              <a:lnSpc>
                <a:spcPct val="80000"/>
              </a:lnSpc>
              <a:spcBef>
                <a:spcPts val="500"/>
              </a:spcBef>
            </a:pPr>
            <a:r>
              <a:rPr lang="en-GB" sz="2200"/>
              <a:t>Talk straight</a:t>
            </a:r>
          </a:p>
          <a:p>
            <a:pPr lvl="0">
              <a:lnSpc>
                <a:spcPct val="80000"/>
              </a:lnSpc>
              <a:spcBef>
                <a:spcPts val="500"/>
              </a:spcBef>
            </a:pPr>
            <a:r>
              <a:rPr lang="en-GB" sz="2200"/>
              <a:t>Demonstrate respect</a:t>
            </a:r>
          </a:p>
          <a:p>
            <a:pPr lvl="0">
              <a:lnSpc>
                <a:spcPct val="80000"/>
              </a:lnSpc>
              <a:spcBef>
                <a:spcPts val="500"/>
              </a:spcBef>
            </a:pPr>
            <a:r>
              <a:rPr lang="en-GB" sz="2200"/>
              <a:t>Create transparency</a:t>
            </a:r>
          </a:p>
          <a:p>
            <a:pPr lvl="0">
              <a:lnSpc>
                <a:spcPct val="80000"/>
              </a:lnSpc>
              <a:spcBef>
                <a:spcPts val="500"/>
              </a:spcBef>
            </a:pPr>
            <a:r>
              <a:rPr lang="en-GB" sz="2200"/>
              <a:t>Right wrongs</a:t>
            </a:r>
          </a:p>
          <a:p>
            <a:pPr lvl="0">
              <a:lnSpc>
                <a:spcPct val="80000"/>
              </a:lnSpc>
              <a:spcBef>
                <a:spcPts val="500"/>
              </a:spcBef>
            </a:pPr>
            <a:r>
              <a:rPr lang="en-GB" sz="2200"/>
              <a:t>Show loyalty</a:t>
            </a:r>
          </a:p>
          <a:p>
            <a:pPr lvl="0">
              <a:lnSpc>
                <a:spcPct val="80000"/>
              </a:lnSpc>
              <a:spcBef>
                <a:spcPts val="500"/>
              </a:spcBef>
            </a:pPr>
            <a:r>
              <a:rPr lang="en-GB" sz="2200"/>
              <a:t>Deliver results</a:t>
            </a:r>
          </a:p>
          <a:p>
            <a:pPr lvl="0">
              <a:lnSpc>
                <a:spcPct val="80000"/>
              </a:lnSpc>
              <a:spcBef>
                <a:spcPts val="500"/>
              </a:spcBef>
            </a:pPr>
            <a:r>
              <a:rPr lang="en-GB" sz="2200"/>
              <a:t>Get better</a:t>
            </a:r>
          </a:p>
          <a:p>
            <a:pPr lvl="0">
              <a:lnSpc>
                <a:spcPct val="80000"/>
              </a:lnSpc>
              <a:spcBef>
                <a:spcPts val="500"/>
              </a:spcBef>
            </a:pPr>
            <a:r>
              <a:rPr lang="en-GB" sz="2200"/>
              <a:t>Confront reality</a:t>
            </a:r>
          </a:p>
          <a:p>
            <a:pPr lvl="0">
              <a:lnSpc>
                <a:spcPct val="80000"/>
              </a:lnSpc>
              <a:spcBef>
                <a:spcPts val="500"/>
              </a:spcBef>
            </a:pPr>
            <a:r>
              <a:rPr lang="en-GB" sz="2200"/>
              <a:t>Clarify expectations</a:t>
            </a:r>
          </a:p>
          <a:p>
            <a:pPr lvl="0">
              <a:lnSpc>
                <a:spcPct val="80000"/>
              </a:lnSpc>
              <a:spcBef>
                <a:spcPts val="500"/>
              </a:spcBef>
            </a:pPr>
            <a:r>
              <a:rPr lang="en-GB" sz="2200"/>
              <a:t>Practice accountability</a:t>
            </a:r>
          </a:p>
          <a:p>
            <a:pPr lvl="0">
              <a:lnSpc>
                <a:spcPct val="80000"/>
              </a:lnSpc>
              <a:spcBef>
                <a:spcPts val="500"/>
              </a:spcBef>
            </a:pPr>
            <a:r>
              <a:rPr lang="en-GB" sz="2200"/>
              <a:t>Listen first</a:t>
            </a:r>
          </a:p>
          <a:p>
            <a:pPr lvl="0">
              <a:lnSpc>
                <a:spcPct val="80000"/>
              </a:lnSpc>
              <a:spcBef>
                <a:spcPts val="500"/>
              </a:spcBef>
            </a:pPr>
            <a:r>
              <a:rPr lang="en-GB" sz="2200"/>
              <a:t>Keep commitments</a:t>
            </a:r>
          </a:p>
          <a:p>
            <a:pPr lvl="0">
              <a:lnSpc>
                <a:spcPct val="80000"/>
              </a:lnSpc>
              <a:spcBef>
                <a:spcPts val="500"/>
              </a:spcBef>
            </a:pPr>
            <a:r>
              <a:rPr lang="en-GB" sz="2200"/>
              <a:t>Extend trust</a:t>
            </a:r>
            <a:endParaRPr lang="en-US" sz="2200"/>
          </a:p>
        </p:txBody>
      </p:sp>
      <p:sp>
        <p:nvSpPr>
          <p:cNvPr id="4" name="Right Brace 3">
            <a:extLst>
              <a:ext uri="{FF2B5EF4-FFF2-40B4-BE49-F238E27FC236}">
                <a16:creationId xmlns:a16="http://schemas.microsoft.com/office/drawing/2014/main" xmlns="" id="{E5B77970-A497-6E42-BABE-F41956AC2B03}"/>
              </a:ext>
            </a:extLst>
          </p:cNvPr>
          <p:cNvSpPr/>
          <p:nvPr/>
        </p:nvSpPr>
        <p:spPr>
          <a:xfrm>
            <a:off x="4572000" y="1600200"/>
            <a:ext cx="685800" cy="4572000"/>
          </a:xfrm>
          <a:custGeom>
            <a:avLst/>
            <a:gdLst>
              <a:gd name="f0" fmla="val 10800000"/>
              <a:gd name="f1" fmla="val 5400000"/>
              <a:gd name="f2" fmla="val 16200000"/>
              <a:gd name="f3" fmla="val 180"/>
              <a:gd name="f4" fmla="val w"/>
              <a:gd name="f5" fmla="val h"/>
              <a:gd name="f6" fmla="val ss"/>
              <a:gd name="f7" fmla="val 0"/>
              <a:gd name="f8" fmla="*/ 5419351 1 1725033"/>
              <a:gd name="f9" fmla="+- 0 0 5400000"/>
              <a:gd name="f10" fmla="val 8333"/>
              <a:gd name="f11" fmla="val 50000"/>
              <a:gd name="f12" fmla="+- 0 0 -180"/>
              <a:gd name="f13" fmla="+- 0 0 -270"/>
              <a:gd name="f14" fmla="+- 0 0 -360"/>
              <a:gd name="f15" fmla="abs f4"/>
              <a:gd name="f16" fmla="abs f5"/>
              <a:gd name="f17" fmla="abs f6"/>
              <a:gd name="f18" fmla="+- 2700000 f1 0"/>
              <a:gd name="f19" fmla="*/ f12 f0 1"/>
              <a:gd name="f20" fmla="*/ f13 f0 1"/>
              <a:gd name="f21" fmla="*/ f14 f0 1"/>
              <a:gd name="f22" fmla="?: f15 f4 1"/>
              <a:gd name="f23" fmla="?: f16 f5 1"/>
              <a:gd name="f24" fmla="?: f17 f6 1"/>
              <a:gd name="f25" fmla="+- f18 0 f1"/>
              <a:gd name="f26" fmla="*/ f19 1 f3"/>
              <a:gd name="f27" fmla="*/ f20 1 f3"/>
              <a:gd name="f28" fmla="*/ f21 1 f3"/>
              <a:gd name="f29" fmla="*/ f22 1 21600"/>
              <a:gd name="f30" fmla="*/ f23 1 21600"/>
              <a:gd name="f31" fmla="*/ 21600 f22 1"/>
              <a:gd name="f32" fmla="*/ 21600 f23 1"/>
              <a:gd name="f33" fmla="+- f25 f1 0"/>
              <a:gd name="f34" fmla="+- f26 0 f1"/>
              <a:gd name="f35" fmla="+- f27 0 f1"/>
              <a:gd name="f36" fmla="+- f28 0 f1"/>
              <a:gd name="f37" fmla="min f30 f29"/>
              <a:gd name="f38" fmla="*/ f31 1 f24"/>
              <a:gd name="f39" fmla="*/ f32 1 f24"/>
              <a:gd name="f40" fmla="*/ f33 f8 1"/>
              <a:gd name="f41" fmla="val f38"/>
              <a:gd name="f42" fmla="val f39"/>
              <a:gd name="f43" fmla="*/ f40 1 f0"/>
              <a:gd name="f44" fmla="*/ f7 f37 1"/>
              <a:gd name="f45" fmla="+- f42 0 f7"/>
              <a:gd name="f46" fmla="+- f41 0 f7"/>
              <a:gd name="f47" fmla="+- 0 0 f43"/>
              <a:gd name="f48" fmla="*/ f41 f37 1"/>
              <a:gd name="f49" fmla="*/ f42 f37 1"/>
              <a:gd name="f50" fmla="*/ f46 1 2"/>
              <a:gd name="f51" fmla="min f46 f45"/>
              <a:gd name="f52" fmla="*/ f45 f11 1"/>
              <a:gd name="f53" fmla="+- 0 0 f47"/>
              <a:gd name="f54" fmla="+- f7 f50 0"/>
              <a:gd name="f55" fmla="*/ f51 f10 1"/>
              <a:gd name="f56" fmla="*/ f52 1 100000"/>
              <a:gd name="f57" fmla="*/ f53 f0 1"/>
              <a:gd name="f58" fmla="*/ f50 f37 1"/>
              <a:gd name="f59" fmla="*/ f55 1 100000"/>
              <a:gd name="f60" fmla="*/ f57 1 f8"/>
              <a:gd name="f61" fmla="*/ f54 f37 1"/>
              <a:gd name="f62" fmla="*/ f56 f37 1"/>
              <a:gd name="f63" fmla="+- f56 0 f59"/>
              <a:gd name="f64" fmla="+- f42 0 f59"/>
              <a:gd name="f65" fmla="+- f60 0 f1"/>
              <a:gd name="f66" fmla="*/ f59 f37 1"/>
              <a:gd name="f67" fmla="cos 1 f65"/>
              <a:gd name="f68" fmla="sin 1 f65"/>
              <a:gd name="f69" fmla="*/ f63 f37 1"/>
              <a:gd name="f70" fmla="*/ f64 f37 1"/>
              <a:gd name="f71" fmla="+- 0 0 f67"/>
              <a:gd name="f72" fmla="+- 0 0 f68"/>
              <a:gd name="f73" fmla="+- 0 0 f71"/>
              <a:gd name="f74" fmla="+- 0 0 f72"/>
              <a:gd name="f75" fmla="val f73"/>
              <a:gd name="f76" fmla="val f74"/>
              <a:gd name="f77" fmla="*/ f75 f50 1"/>
              <a:gd name="f78" fmla="*/ f76 f59 1"/>
              <a:gd name="f79" fmla="+- f7 f77 0"/>
              <a:gd name="f80" fmla="+- f59 0 f78"/>
              <a:gd name="f81" fmla="+- f42 f78 0"/>
              <a:gd name="f82" fmla="+- f81 0 f59"/>
              <a:gd name="f83" fmla="*/ f80 f37 1"/>
              <a:gd name="f84" fmla="*/ f79 f37 1"/>
              <a:gd name="f85" fmla="*/ f82 f37 1"/>
            </a:gdLst>
            <a:ahLst/>
            <a:cxnLst>
              <a:cxn ang="3cd4">
                <a:pos x="hc" y="t"/>
              </a:cxn>
              <a:cxn ang="0">
                <a:pos x="r" y="vc"/>
              </a:cxn>
              <a:cxn ang="cd4">
                <a:pos x="hc" y="b"/>
              </a:cxn>
              <a:cxn ang="cd2">
                <a:pos x="l" y="vc"/>
              </a:cxn>
              <a:cxn ang="f34">
                <a:pos x="f44" y="f44"/>
              </a:cxn>
              <a:cxn ang="f35">
                <a:pos x="f48" y="f62"/>
              </a:cxn>
              <a:cxn ang="f36">
                <a:pos x="f44" y="f49"/>
              </a:cxn>
            </a:cxnLst>
            <a:rect l="f44" t="f83" r="f84" b="f85"/>
            <a:pathLst>
              <a:path stroke="0">
                <a:moveTo>
                  <a:pt x="f44" y="f44"/>
                </a:moveTo>
                <a:arcTo wR="f58" hR="f66" stAng="f2" swAng="f1"/>
                <a:lnTo>
                  <a:pt x="f61" y="f69"/>
                </a:lnTo>
                <a:arcTo wR="f58" hR="f66" stAng="f0" swAng="f9"/>
                <a:arcTo wR="f58" hR="f66" stAng="f2" swAng="f9"/>
                <a:lnTo>
                  <a:pt x="f61" y="f70"/>
                </a:lnTo>
                <a:arcTo wR="f58" hR="f66" stAng="f7" swAng="f1"/>
                <a:close/>
              </a:path>
              <a:path fill="none">
                <a:moveTo>
                  <a:pt x="f44" y="f44"/>
                </a:moveTo>
                <a:arcTo wR="f58" hR="f66" stAng="f2" swAng="f1"/>
                <a:lnTo>
                  <a:pt x="f61" y="f69"/>
                </a:lnTo>
                <a:arcTo wR="f58" hR="f66" stAng="f0" swAng="f9"/>
                <a:arcTo wR="f58" hR="f66" stAng="f2" swAng="f9"/>
                <a:lnTo>
                  <a:pt x="f61" y="f70"/>
                </a:lnTo>
                <a:arcTo wR="f58" hR="f66" stAng="f7" swAng="f1"/>
              </a:path>
            </a:pathLst>
          </a:custGeom>
          <a:noFill/>
          <a:ln w="9528">
            <a:solidFill>
              <a:srgbClr val="4A7EBB"/>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5" name="TextBox 4">
            <a:extLst>
              <a:ext uri="{FF2B5EF4-FFF2-40B4-BE49-F238E27FC236}">
                <a16:creationId xmlns:a16="http://schemas.microsoft.com/office/drawing/2014/main" xmlns="" id="{A05ACE14-CAF6-D647-8BE8-BE646B6393CF}"/>
              </a:ext>
            </a:extLst>
          </p:cNvPr>
          <p:cNvSpPr txBox="1"/>
          <p:nvPr/>
        </p:nvSpPr>
        <p:spPr>
          <a:xfrm>
            <a:off x="5867403" y="3200400"/>
            <a:ext cx="2667003" cy="64633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Stephen M.R.Covey’s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13 Behaviours</a:t>
            </a: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62352530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36A1A8-AE52-C74E-AA64-0B660C394029}"/>
              </a:ext>
            </a:extLst>
          </p:cNvPr>
          <p:cNvSpPr txBox="1">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xmlns="" id="{F9F05D90-EE5B-794B-A02C-0C82D0B3C824}"/>
              </a:ext>
            </a:extLst>
          </p:cNvPr>
          <p:cNvSpPr txBox="1">
            <a:spLocks noGrp="1"/>
          </p:cNvSpPr>
          <p:nvPr>
            <p:ph idx="1"/>
          </p:nvPr>
        </p:nvSpPr>
        <p:spPr/>
        <p:txBody>
          <a:bodyPr/>
          <a:lstStyle/>
          <a:p>
            <a:pPr lvl="0"/>
            <a:r>
              <a:rPr lang="en-GB"/>
              <a:t>Reflective learning is ‘an intentional process, where social context and experience are acknowledged, in which learners are active individuals, wholly present, engaging with others and open to challenge </a:t>
            </a:r>
            <a:r>
              <a:rPr lang="en-GB" b="1" u="sng"/>
              <a:t>and the outcome involves transformation as well as improvement of both the individual and their organisation’</a:t>
            </a:r>
          </a:p>
          <a:p>
            <a:pPr lvl="3"/>
            <a:r>
              <a:rPr lang="en-GB"/>
              <a:t>Brookbank, McGill and Beech, 2002, p.6</a:t>
            </a:r>
            <a:endParaRPr lang="en-US"/>
          </a:p>
        </p:txBody>
      </p:sp>
    </p:spTree>
    <p:extLst>
      <p:ext uri="{BB962C8B-B14F-4D97-AF65-F5344CB8AC3E}">
        <p14:creationId xmlns:p14="http://schemas.microsoft.com/office/powerpoint/2010/main" val="330503984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9D1AC5-0737-C943-B4F9-A87B44E53957}"/>
              </a:ext>
            </a:extLst>
          </p:cNvPr>
          <p:cNvSpPr txBox="1">
            <a:spLocks noGrp="1"/>
          </p:cNvSpPr>
          <p:nvPr>
            <p:ph type="title"/>
          </p:nvPr>
        </p:nvSpPr>
        <p:spPr/>
        <p:txBody>
          <a:bodyPr/>
          <a:lstStyle/>
          <a:p>
            <a:pPr lvl="0"/>
            <a:r>
              <a:rPr lang="en-GB"/>
              <a:t>Exercise</a:t>
            </a:r>
            <a:endParaRPr lang="en-US"/>
          </a:p>
        </p:txBody>
      </p:sp>
      <p:sp>
        <p:nvSpPr>
          <p:cNvPr id="3" name="Content Placeholder 2">
            <a:extLst>
              <a:ext uri="{FF2B5EF4-FFF2-40B4-BE49-F238E27FC236}">
                <a16:creationId xmlns:a16="http://schemas.microsoft.com/office/drawing/2014/main" xmlns="" id="{31AA1F86-0A69-684E-83E9-E96077682966}"/>
              </a:ext>
            </a:extLst>
          </p:cNvPr>
          <p:cNvSpPr txBox="1">
            <a:spLocks noGrp="1"/>
          </p:cNvSpPr>
          <p:nvPr>
            <p:ph idx="1"/>
          </p:nvPr>
        </p:nvSpPr>
        <p:spPr/>
        <p:txBody>
          <a:bodyPr/>
          <a:lstStyle/>
          <a:p>
            <a:pPr lvl="0"/>
            <a:r>
              <a:rPr lang="en-GB" dirty="0"/>
              <a:t>The young Inspector</a:t>
            </a:r>
          </a:p>
          <a:p>
            <a:pPr marL="0" lvl="0" indent="0">
              <a:buNone/>
            </a:pPr>
            <a:endParaRPr lang="en-US" dirty="0"/>
          </a:p>
        </p:txBody>
      </p:sp>
    </p:spTree>
    <p:extLst>
      <p:ext uri="{BB962C8B-B14F-4D97-AF65-F5344CB8AC3E}">
        <p14:creationId xmlns:p14="http://schemas.microsoft.com/office/powerpoint/2010/main" val="49970612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Context</a:t>
            </a:r>
            <a:endParaRPr lang="en-US" dirty="0"/>
          </a:p>
        </p:txBody>
      </p:sp>
      <p:sp>
        <p:nvSpPr>
          <p:cNvPr id="3" name="Content Placeholder 2"/>
          <p:cNvSpPr>
            <a:spLocks noGrp="1"/>
          </p:cNvSpPr>
          <p:nvPr>
            <p:ph idx="1"/>
          </p:nvPr>
        </p:nvSpPr>
        <p:spPr/>
        <p:txBody>
          <a:bodyPr/>
          <a:lstStyle/>
          <a:p>
            <a:r>
              <a:rPr lang="en-GB" dirty="0" smtClean="0"/>
              <a:t>LAPD</a:t>
            </a:r>
            <a:endParaRPr lang="en-US" dirty="0"/>
          </a:p>
        </p:txBody>
      </p:sp>
    </p:spTree>
    <p:extLst>
      <p:ext uri="{BB962C8B-B14F-4D97-AF65-F5344CB8AC3E}">
        <p14:creationId xmlns:p14="http://schemas.microsoft.com/office/powerpoint/2010/main" val="193499497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E3565E-1330-2343-AAC6-99E89451652C}"/>
              </a:ext>
            </a:extLst>
          </p:cNvPr>
          <p:cNvSpPr txBox="1">
            <a:spLocks noGrp="1"/>
          </p:cNvSpPr>
          <p:nvPr>
            <p:ph type="title"/>
          </p:nvPr>
        </p:nvSpPr>
        <p:spPr/>
        <p:txBody>
          <a:bodyPr/>
          <a:lstStyle/>
          <a:p>
            <a:endParaRPr lang="en-US"/>
          </a:p>
        </p:txBody>
      </p:sp>
      <p:pic>
        <p:nvPicPr>
          <p:cNvPr id="3" name="Content Placeholder 3">
            <a:extLst>
              <a:ext uri="{FF2B5EF4-FFF2-40B4-BE49-F238E27FC236}">
                <a16:creationId xmlns:a16="http://schemas.microsoft.com/office/drawing/2014/main" xmlns="" id="{11B18CCA-5E9C-3A42-ACC3-022D1A794DDD}"/>
              </a:ext>
            </a:extLst>
          </p:cNvPr>
          <p:cNvPicPr>
            <a:picLocks noGrp="1" noChangeAspect="1"/>
          </p:cNvPicPr>
          <p:nvPr>
            <p:ph idx="1"/>
          </p:nvPr>
        </p:nvPicPr>
        <p:blipFill>
          <a:blip r:embed="rId3"/>
          <a:stretch>
            <a:fillRect/>
          </a:stretch>
        </p:blipFill>
        <p:spPr>
          <a:xfrm>
            <a:off x="548923" y="980730"/>
            <a:ext cx="8046153" cy="5145438"/>
          </a:xfrm>
        </p:spPr>
      </p:pic>
    </p:spTree>
    <p:extLst>
      <p:ext uri="{BB962C8B-B14F-4D97-AF65-F5344CB8AC3E}">
        <p14:creationId xmlns:p14="http://schemas.microsoft.com/office/powerpoint/2010/main" val="1881147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F33C468-D20C-FD44-B6D2-84FD24DE3403}"/>
              </a:ext>
            </a:extLst>
          </p:cNvPr>
          <p:cNvSpPr txBox="1">
            <a:spLocks noGrp="1"/>
          </p:cNvSpPr>
          <p:nvPr>
            <p:ph type="title"/>
          </p:nvPr>
        </p:nvSpPr>
        <p:spPr/>
        <p:txBody>
          <a:bodyPr/>
          <a:lstStyle/>
          <a:p>
            <a:pPr lvl="0"/>
            <a:r>
              <a:rPr lang="en-GB"/>
              <a:t>Contextual Factors</a:t>
            </a:r>
            <a:endParaRPr lang="en-US"/>
          </a:p>
        </p:txBody>
      </p:sp>
      <p:sp>
        <p:nvSpPr>
          <p:cNvPr id="3" name="Content Placeholder 2">
            <a:extLst>
              <a:ext uri="{FF2B5EF4-FFF2-40B4-BE49-F238E27FC236}">
                <a16:creationId xmlns:a16="http://schemas.microsoft.com/office/drawing/2014/main" xmlns="" id="{065447B3-4518-7940-8464-D174DB8C3384}"/>
              </a:ext>
            </a:extLst>
          </p:cNvPr>
          <p:cNvSpPr txBox="1">
            <a:spLocks noGrp="1"/>
          </p:cNvSpPr>
          <p:nvPr>
            <p:ph idx="1"/>
          </p:nvPr>
        </p:nvSpPr>
        <p:spPr/>
        <p:txBody>
          <a:bodyPr/>
          <a:lstStyle/>
          <a:p>
            <a:pPr marL="0" lvl="0" indent="0">
              <a:buNone/>
            </a:pPr>
            <a:r>
              <a:rPr lang="en-GB"/>
              <a:t>Organisational Cultures:</a:t>
            </a:r>
          </a:p>
          <a:p>
            <a:pPr marL="0" lvl="0" indent="0">
              <a:buNone/>
            </a:pPr>
            <a:r>
              <a:rPr lang="en-GB"/>
              <a:t>	</a:t>
            </a:r>
            <a:endParaRPr lang="en-US"/>
          </a:p>
        </p:txBody>
      </p:sp>
      <p:sp>
        <p:nvSpPr>
          <p:cNvPr id="4" name="Flowchart: Connector 3">
            <a:extLst>
              <a:ext uri="{FF2B5EF4-FFF2-40B4-BE49-F238E27FC236}">
                <a16:creationId xmlns:a16="http://schemas.microsoft.com/office/drawing/2014/main" xmlns="" id="{8A06A3D7-2D6D-2945-9CC1-A9A152C3772D}"/>
              </a:ext>
            </a:extLst>
          </p:cNvPr>
          <p:cNvSpPr/>
          <p:nvPr/>
        </p:nvSpPr>
        <p:spPr>
          <a:xfrm>
            <a:off x="3981453" y="2971800"/>
            <a:ext cx="1143000"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6B9B8"/>
          </a:solid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lowchart: Connector 4">
            <a:extLst>
              <a:ext uri="{FF2B5EF4-FFF2-40B4-BE49-F238E27FC236}">
                <a16:creationId xmlns:a16="http://schemas.microsoft.com/office/drawing/2014/main" xmlns="" id="{B3E6481C-D3FD-FF4A-9AEA-758AB0641528}"/>
              </a:ext>
            </a:extLst>
          </p:cNvPr>
          <p:cNvSpPr/>
          <p:nvPr/>
        </p:nvSpPr>
        <p:spPr>
          <a:xfrm>
            <a:off x="3467103" y="2438403"/>
            <a:ext cx="2171699" cy="20574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lowchart: Connector 5">
            <a:extLst>
              <a:ext uri="{FF2B5EF4-FFF2-40B4-BE49-F238E27FC236}">
                <a16:creationId xmlns:a16="http://schemas.microsoft.com/office/drawing/2014/main" xmlns="" id="{777EA5DC-4C0B-7943-AAC2-F78A271F5206}"/>
              </a:ext>
            </a:extLst>
          </p:cNvPr>
          <p:cNvSpPr/>
          <p:nvPr/>
        </p:nvSpPr>
        <p:spPr>
          <a:xfrm>
            <a:off x="3086099" y="2133596"/>
            <a:ext cx="2933696" cy="26670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noFill/>
          <a:ln w="25402">
            <a:solidFill>
              <a:srgbClr val="385D8A"/>
            </a:solid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TextBox 6">
            <a:extLst>
              <a:ext uri="{FF2B5EF4-FFF2-40B4-BE49-F238E27FC236}">
                <a16:creationId xmlns:a16="http://schemas.microsoft.com/office/drawing/2014/main" xmlns="" id="{DFBF654E-0CEA-6648-B2C6-F73125FD1C55}"/>
              </a:ext>
            </a:extLst>
          </p:cNvPr>
          <p:cNvSpPr txBox="1"/>
          <p:nvPr/>
        </p:nvSpPr>
        <p:spPr>
          <a:xfrm>
            <a:off x="0" y="2438403"/>
            <a:ext cx="2209803" cy="1015660"/>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Artefacts</a:t>
            </a:r>
            <a:r>
              <a:rPr lang="en-GB" sz="1800" b="0" i="0" u="none" strike="noStrike" kern="1200" cap="none" spc="0" baseline="0">
                <a:solidFill>
                  <a:srgbClr val="000000"/>
                </a:solidFill>
                <a:uFillTx/>
                <a:latin typeface="Calibri"/>
              </a:rPr>
              <a: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Visible structures &amp; processes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Observed behaviours</a:t>
            </a:r>
            <a:endParaRPr lang="en-US" sz="1400" b="0" i="1" u="none" strike="noStrike" kern="1200" cap="none" spc="0" baseline="0">
              <a:solidFill>
                <a:srgbClr val="000000"/>
              </a:solidFill>
              <a:uFillTx/>
              <a:latin typeface="Calibri"/>
            </a:endParaRPr>
          </a:p>
        </p:txBody>
      </p:sp>
      <p:sp>
        <p:nvSpPr>
          <p:cNvPr id="8" name="TextBox 7">
            <a:extLst>
              <a:ext uri="{FF2B5EF4-FFF2-40B4-BE49-F238E27FC236}">
                <a16:creationId xmlns:a16="http://schemas.microsoft.com/office/drawing/2014/main" xmlns="" id="{DC05D1A2-C827-2E4D-BA23-600799CCED84}"/>
              </a:ext>
            </a:extLst>
          </p:cNvPr>
          <p:cNvSpPr txBox="1"/>
          <p:nvPr/>
        </p:nvSpPr>
        <p:spPr>
          <a:xfrm>
            <a:off x="800100" y="4419596"/>
            <a:ext cx="2286000" cy="1508101"/>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Espoused Beliefs &amp; Values</a:t>
            </a:r>
            <a:r>
              <a:rPr lang="en-GB" sz="1800" b="0" i="0" u="none" strike="noStrike" kern="1200" cap="none" spc="0" baseline="0">
                <a:solidFill>
                  <a:srgbClr val="000000"/>
                </a:solidFill>
                <a:uFillTx/>
                <a:latin typeface="Calibri"/>
              </a:rPr>
              <a:t>:</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Ideals, goals, values, aspirations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Ideologies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Rationalisations</a:t>
            </a:r>
            <a:endParaRPr lang="en-US" sz="1400" b="0" i="1" u="none" strike="noStrike" kern="1200" cap="none" spc="0" baseline="0">
              <a:solidFill>
                <a:srgbClr val="000000"/>
              </a:solidFill>
              <a:uFillTx/>
              <a:latin typeface="Calibri"/>
            </a:endParaRPr>
          </a:p>
        </p:txBody>
      </p:sp>
      <p:sp>
        <p:nvSpPr>
          <p:cNvPr id="9" name="TextBox 8">
            <a:extLst>
              <a:ext uri="{FF2B5EF4-FFF2-40B4-BE49-F238E27FC236}">
                <a16:creationId xmlns:a16="http://schemas.microsoft.com/office/drawing/2014/main" xmlns="" id="{32813A9C-F2CA-C241-B153-1860E80646C9}"/>
              </a:ext>
            </a:extLst>
          </p:cNvPr>
          <p:cNvSpPr txBox="1"/>
          <p:nvPr/>
        </p:nvSpPr>
        <p:spPr>
          <a:xfrm>
            <a:off x="5257800" y="4803068"/>
            <a:ext cx="3497040" cy="123110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Calibri"/>
              </a:rPr>
              <a:t>Basic Underlying Assumptions</a:t>
            </a:r>
            <a:r>
              <a:rPr lang="en-GB"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Unconscious, taken for granted beliefs &amp; values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1" u="none" strike="noStrike" kern="1200" cap="none" spc="0" baseline="0">
                <a:solidFill>
                  <a:srgbClr val="000000"/>
                </a:solidFill>
                <a:uFillTx/>
                <a:latin typeface="Calibri"/>
              </a:rPr>
              <a:t>Determine perception, behaviour, thought &amp; feeling</a:t>
            </a:r>
            <a:endParaRPr lang="en-US" sz="1400" b="0" i="1" u="none" strike="noStrike" kern="1200" cap="none" spc="0" baseline="0">
              <a:solidFill>
                <a:srgbClr val="000000"/>
              </a:solidFill>
              <a:uFillTx/>
              <a:latin typeface="Calibri"/>
            </a:endParaRPr>
          </a:p>
        </p:txBody>
      </p:sp>
      <p:cxnSp>
        <p:nvCxnSpPr>
          <p:cNvPr id="10" name="Straight Connector 10">
            <a:extLst>
              <a:ext uri="{FF2B5EF4-FFF2-40B4-BE49-F238E27FC236}">
                <a16:creationId xmlns:a16="http://schemas.microsoft.com/office/drawing/2014/main" xmlns="" id="{4172EA1A-269F-B74D-AB63-D4DEB111DEAF}"/>
              </a:ext>
            </a:extLst>
          </p:cNvPr>
          <p:cNvCxnSpPr/>
          <p:nvPr/>
        </p:nvCxnSpPr>
        <p:spPr>
          <a:xfrm>
            <a:off x="1524003" y="2667003"/>
            <a:ext cx="1943100" cy="152393"/>
          </a:xfrm>
          <a:prstGeom prst="straightConnector1">
            <a:avLst/>
          </a:prstGeom>
          <a:noFill/>
          <a:ln w="9528">
            <a:solidFill>
              <a:srgbClr val="000000"/>
            </a:solidFill>
            <a:prstDash val="solid"/>
          </a:ln>
        </p:spPr>
      </p:cxnSp>
      <p:cxnSp>
        <p:nvCxnSpPr>
          <p:cNvPr id="11" name="Straight Connector 11">
            <a:extLst>
              <a:ext uri="{FF2B5EF4-FFF2-40B4-BE49-F238E27FC236}">
                <a16:creationId xmlns:a16="http://schemas.microsoft.com/office/drawing/2014/main" xmlns="" id="{2AA919B7-ABE8-424F-9BB3-EB7A0F6077ED}"/>
              </a:ext>
            </a:extLst>
          </p:cNvPr>
          <p:cNvCxnSpPr/>
          <p:nvPr/>
        </p:nvCxnSpPr>
        <p:spPr>
          <a:xfrm flipV="1">
            <a:off x="2819396" y="3962396"/>
            <a:ext cx="1162057" cy="533407"/>
          </a:xfrm>
          <a:prstGeom prst="straightConnector1">
            <a:avLst/>
          </a:prstGeom>
          <a:noFill/>
          <a:ln w="9528">
            <a:solidFill>
              <a:srgbClr val="000000"/>
            </a:solidFill>
            <a:prstDash val="solid"/>
          </a:ln>
        </p:spPr>
      </p:cxnSp>
      <p:cxnSp>
        <p:nvCxnSpPr>
          <p:cNvPr id="12" name="Straight Connector 12">
            <a:extLst>
              <a:ext uri="{FF2B5EF4-FFF2-40B4-BE49-F238E27FC236}">
                <a16:creationId xmlns:a16="http://schemas.microsoft.com/office/drawing/2014/main" xmlns="" id="{23167045-361D-3A4A-8F5A-3060F4CD286B}"/>
              </a:ext>
            </a:extLst>
          </p:cNvPr>
          <p:cNvCxnSpPr/>
          <p:nvPr/>
        </p:nvCxnSpPr>
        <p:spPr>
          <a:xfrm>
            <a:off x="4552953" y="3467103"/>
            <a:ext cx="704847" cy="1409693"/>
          </a:xfrm>
          <a:prstGeom prst="straightConnector1">
            <a:avLst/>
          </a:prstGeom>
          <a:noFill/>
          <a:ln w="9528">
            <a:solidFill>
              <a:srgbClr val="000000"/>
            </a:solidFill>
            <a:prstDash val="solid"/>
          </a:ln>
        </p:spPr>
      </p:cxnSp>
      <p:sp>
        <p:nvSpPr>
          <p:cNvPr id="13" name="TextBox 21">
            <a:extLst>
              <a:ext uri="{FF2B5EF4-FFF2-40B4-BE49-F238E27FC236}">
                <a16:creationId xmlns:a16="http://schemas.microsoft.com/office/drawing/2014/main" xmlns="" id="{E698573B-4A30-8341-9914-180EE39BC935}"/>
              </a:ext>
            </a:extLst>
          </p:cNvPr>
          <p:cNvSpPr txBox="1"/>
          <p:nvPr/>
        </p:nvSpPr>
        <p:spPr>
          <a:xfrm>
            <a:off x="381003" y="6172200"/>
            <a:ext cx="990596" cy="276999"/>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1" u="none" strike="noStrike" kern="1200" cap="none" spc="0" baseline="0">
                <a:solidFill>
                  <a:srgbClr val="000000"/>
                </a:solidFill>
                <a:uFillTx/>
                <a:latin typeface="Calibri"/>
              </a:rPr>
              <a:t>Schein p 20</a:t>
            </a:r>
            <a:endParaRPr lang="en-US" sz="1200" b="0" i="1"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7235843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566483-E635-E841-AC42-D466D48634F7}"/>
              </a:ext>
            </a:extLst>
          </p:cNvPr>
          <p:cNvSpPr txBox="1">
            <a:spLocks noGrp="1"/>
          </p:cNvSpPr>
          <p:nvPr>
            <p:ph type="title"/>
          </p:nvPr>
        </p:nvSpPr>
        <p:spPr/>
        <p:txBody>
          <a:bodyPr/>
          <a:lstStyle/>
          <a:p>
            <a:pPr lvl="0"/>
            <a:r>
              <a:rPr lang="en-GB"/>
              <a:t>Shadow Factors </a:t>
            </a:r>
            <a:r>
              <a:rPr lang="en-GB" sz="2200" i="1"/>
              <a:t>(Egan – Working the Dark Side)</a:t>
            </a:r>
            <a:endParaRPr lang="en-US" sz="2200" i="1"/>
          </a:p>
        </p:txBody>
      </p:sp>
      <p:pic>
        <p:nvPicPr>
          <p:cNvPr id="3" name="Picture 2">
            <a:extLst>
              <a:ext uri="{FF2B5EF4-FFF2-40B4-BE49-F238E27FC236}">
                <a16:creationId xmlns:a16="http://schemas.microsoft.com/office/drawing/2014/main" xmlns="" id="{F9B03656-65FF-9043-ABE2-B9BC24E14558}"/>
              </a:ext>
            </a:extLst>
          </p:cNvPr>
          <p:cNvPicPr>
            <a:picLocks noChangeAspect="1"/>
          </p:cNvPicPr>
          <p:nvPr/>
        </p:nvPicPr>
        <p:blipFill>
          <a:blip r:embed="rId2"/>
          <a:stretch>
            <a:fillRect/>
          </a:stretch>
        </p:blipFill>
        <p:spPr>
          <a:xfrm>
            <a:off x="457200" y="1597155"/>
            <a:ext cx="8229600" cy="5333996"/>
          </a:xfrm>
          <a:prstGeom prst="rect">
            <a:avLst/>
          </a:prstGeom>
          <a:noFill/>
          <a:ln>
            <a:noFill/>
          </a:ln>
        </p:spPr>
      </p:pic>
    </p:spTree>
    <p:extLst>
      <p:ext uri="{BB962C8B-B14F-4D97-AF65-F5344CB8AC3E}">
        <p14:creationId xmlns:p14="http://schemas.microsoft.com/office/powerpoint/2010/main" val="245256779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4182AC-39E3-8749-BDA3-B74E67A73470}"/>
              </a:ext>
            </a:extLst>
          </p:cNvPr>
          <p:cNvSpPr txBox="1">
            <a:spLocks noGrp="1"/>
          </p:cNvSpPr>
          <p:nvPr>
            <p:ph type="title"/>
          </p:nvPr>
        </p:nvSpPr>
        <p:spPr/>
        <p:txBody>
          <a:bodyPr/>
          <a:lstStyle/>
          <a:p>
            <a:pPr lvl="0"/>
            <a:r>
              <a:rPr lang="en-GB"/>
              <a:t/>
            </a:r>
            <a:br>
              <a:rPr lang="en-GB"/>
            </a:br>
            <a:r>
              <a:rPr lang="en-US"/>
              <a:t/>
            </a:r>
            <a:br>
              <a:rPr lang="en-US"/>
            </a:br>
            <a:r>
              <a:rPr lang="en-US"/>
              <a:t/>
            </a:r>
            <a:br>
              <a:rPr lang="en-US"/>
            </a:br>
            <a:r>
              <a:rPr lang="en-US" sz="3200"/>
              <a:t>Individual, team &amp; organisational learning occur when…</a:t>
            </a:r>
            <a:r>
              <a:rPr lang="en-US"/>
              <a:t/>
            </a:r>
            <a:br>
              <a:rPr lang="en-US"/>
            </a:br>
            <a:r>
              <a:rPr lang="en-US"/>
              <a:t/>
            </a:r>
            <a:br>
              <a:rPr lang="en-US"/>
            </a:br>
            <a:endParaRPr lang="en-US"/>
          </a:p>
        </p:txBody>
      </p:sp>
      <p:sp>
        <p:nvSpPr>
          <p:cNvPr id="3" name="Content Placeholder 2">
            <a:extLst>
              <a:ext uri="{FF2B5EF4-FFF2-40B4-BE49-F238E27FC236}">
                <a16:creationId xmlns:a16="http://schemas.microsoft.com/office/drawing/2014/main" xmlns="" id="{740E49CB-78A2-B549-9E81-AE37CAB7067A}"/>
              </a:ext>
            </a:extLst>
          </p:cNvPr>
          <p:cNvSpPr txBox="1">
            <a:spLocks noGrp="1"/>
          </p:cNvSpPr>
          <p:nvPr>
            <p:ph idx="1"/>
          </p:nvPr>
        </p:nvSpPr>
        <p:spPr>
          <a:xfrm>
            <a:off x="467541" y="1916829"/>
            <a:ext cx="4038603" cy="4525959"/>
          </a:xfrm>
        </p:spPr>
        <p:txBody>
          <a:bodyPr/>
          <a:lstStyle/>
          <a:p>
            <a:pPr lvl="0"/>
            <a:r>
              <a:rPr lang="en-GB" sz="2400"/>
              <a:t>A spirit of enquiry exists</a:t>
            </a:r>
          </a:p>
          <a:p>
            <a:pPr lvl="0"/>
            <a:r>
              <a:rPr lang="en-GB" sz="2400"/>
              <a:t>Values, beliefs &amp; assumptions are explicit</a:t>
            </a:r>
          </a:p>
          <a:p>
            <a:pPr lvl="0"/>
            <a:r>
              <a:rPr lang="en-GB" sz="2400"/>
              <a:t>Current assumptions are questioned</a:t>
            </a:r>
          </a:p>
          <a:p>
            <a:pPr lvl="0"/>
            <a:r>
              <a:rPr lang="en-GB" sz="2400"/>
              <a:t>Past experiences are valued </a:t>
            </a:r>
          </a:p>
          <a:p>
            <a:pPr lvl="0"/>
            <a:r>
              <a:rPr lang="en-GB" sz="2400"/>
              <a:t>Opportunities for reflection</a:t>
            </a:r>
          </a:p>
          <a:p>
            <a:pPr lvl="0"/>
            <a:r>
              <a:rPr lang="en-GB" sz="2400"/>
              <a:t>Risks can be taken without fear</a:t>
            </a:r>
          </a:p>
          <a:p>
            <a:pPr lvl="0"/>
            <a:r>
              <a:rPr lang="en-GB" sz="2400"/>
              <a:t>Knowledge is shared</a:t>
            </a:r>
          </a:p>
          <a:p>
            <a:pPr lvl="0"/>
            <a:r>
              <a:rPr lang="en-GB" sz="2400"/>
              <a:t>There is a climate of trust</a:t>
            </a:r>
            <a:endParaRPr lang="en-US" sz="2400"/>
          </a:p>
        </p:txBody>
      </p:sp>
      <p:sp>
        <p:nvSpPr>
          <p:cNvPr id="4" name="Content Placeholder 3">
            <a:extLst>
              <a:ext uri="{FF2B5EF4-FFF2-40B4-BE49-F238E27FC236}">
                <a16:creationId xmlns:a16="http://schemas.microsoft.com/office/drawing/2014/main" xmlns="" id="{B4BF97E1-DA6F-BA4F-860A-567F5E69C55D}"/>
              </a:ext>
            </a:extLst>
          </p:cNvPr>
          <p:cNvSpPr txBox="1">
            <a:spLocks noGrp="1"/>
          </p:cNvSpPr>
          <p:nvPr>
            <p:ph idx="2"/>
          </p:nvPr>
        </p:nvSpPr>
        <p:spPr>
          <a:xfrm>
            <a:off x="4644009" y="1844820"/>
            <a:ext cx="4038603" cy="4525959"/>
          </a:xfrm>
        </p:spPr>
        <p:txBody>
          <a:bodyPr/>
          <a:lstStyle/>
          <a:p>
            <a:pPr lvl="0"/>
            <a:r>
              <a:rPr lang="en-GB" sz="2400"/>
              <a:t>Open communication is encouraged</a:t>
            </a:r>
          </a:p>
          <a:p>
            <a:pPr lvl="0"/>
            <a:r>
              <a:rPr lang="en-GB" sz="2400"/>
              <a:t>Information is collectively interpreted</a:t>
            </a:r>
          </a:p>
          <a:p>
            <a:pPr lvl="0"/>
            <a:r>
              <a:rPr lang="en-GB" sz="2400"/>
              <a:t>Change is seen as opportunity</a:t>
            </a:r>
          </a:p>
          <a:p>
            <a:pPr lvl="0"/>
            <a:r>
              <a:rPr lang="en-GB" sz="2400"/>
              <a:t>Data are turned into useful knowledge</a:t>
            </a:r>
          </a:p>
          <a:p>
            <a:pPr lvl="0"/>
            <a:r>
              <a:rPr lang="en-GB" sz="2400"/>
              <a:t>How learning is applied is a shared function</a:t>
            </a:r>
          </a:p>
          <a:p>
            <a:pPr lvl="0"/>
            <a:r>
              <a:rPr lang="en-GB" sz="2400"/>
              <a:t>There is an urgency to act</a:t>
            </a:r>
            <a:endParaRPr lang="en-US" sz="2400"/>
          </a:p>
        </p:txBody>
      </p:sp>
    </p:spTree>
    <p:extLst>
      <p:ext uri="{BB962C8B-B14F-4D97-AF65-F5344CB8AC3E}">
        <p14:creationId xmlns:p14="http://schemas.microsoft.com/office/powerpoint/2010/main" val="308353883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436418" y="270164"/>
            <a:ext cx="8229600" cy="6380018"/>
          </a:xfrm>
        </p:spPr>
        <p:txBody>
          <a:bodyPr/>
          <a:lstStyle/>
          <a:p>
            <a:r>
              <a:rPr lang="en-GB" dirty="0" smtClean="0"/>
              <a:t>Every contact leaves a trace</a:t>
            </a:r>
          </a:p>
          <a:p>
            <a:r>
              <a:rPr lang="en-GB" dirty="0" smtClean="0"/>
              <a:t>You are partners in not occupiers of your communities </a:t>
            </a:r>
          </a:p>
          <a:p>
            <a:r>
              <a:rPr lang="en-GB" dirty="0" smtClean="0"/>
              <a:t>Therefore, never become disconnected from them</a:t>
            </a:r>
          </a:p>
          <a:p>
            <a:r>
              <a:rPr lang="en-GB" dirty="0" smtClean="0"/>
              <a:t>Develop a willingness to learn</a:t>
            </a:r>
          </a:p>
          <a:p>
            <a:r>
              <a:rPr lang="en-GB" dirty="0" smtClean="0"/>
              <a:t>People are watching you … always</a:t>
            </a:r>
          </a:p>
          <a:p>
            <a:r>
              <a:rPr lang="en-GB" dirty="0" smtClean="0"/>
              <a:t>Be ethical in all you do and care about the people you come into contact with</a:t>
            </a:r>
          </a:p>
          <a:p>
            <a:r>
              <a:rPr lang="en-GB" dirty="0" smtClean="0"/>
              <a:t>Leadership, Accountability, Professionalism and Duty matter.</a:t>
            </a:r>
          </a:p>
          <a:p>
            <a:endParaRPr lang="en-GB" dirty="0" smtClean="0"/>
          </a:p>
          <a:p>
            <a:endParaRPr lang="en-US" dirty="0"/>
          </a:p>
        </p:txBody>
      </p:sp>
    </p:spTree>
    <p:extLst>
      <p:ext uri="{BB962C8B-B14F-4D97-AF65-F5344CB8AC3E}">
        <p14:creationId xmlns:p14="http://schemas.microsoft.com/office/powerpoint/2010/main" val="374302146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3170349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Characteristics of Excellence</a:t>
            </a:r>
            <a:endParaRPr lang="en-US" dirty="0"/>
          </a:p>
        </p:txBody>
      </p:sp>
      <p:sp>
        <p:nvSpPr>
          <p:cNvPr id="6" name="Content Placeholder 5"/>
          <p:cNvSpPr>
            <a:spLocks noGrp="1"/>
          </p:cNvSpPr>
          <p:nvPr>
            <p:ph idx="1"/>
          </p:nvPr>
        </p:nvSpPr>
        <p:spPr/>
        <p:txBody>
          <a:bodyPr/>
          <a:lstStyle/>
          <a:p>
            <a:r>
              <a:rPr lang="en-GB" dirty="0" smtClean="0"/>
              <a:t>Positive culture</a:t>
            </a:r>
          </a:p>
          <a:p>
            <a:r>
              <a:rPr lang="en-GB" dirty="0" smtClean="0"/>
              <a:t>Supportive senior management</a:t>
            </a:r>
          </a:p>
          <a:p>
            <a:r>
              <a:rPr lang="en-GB" dirty="0" smtClean="0"/>
              <a:t>Effective performance monitoring</a:t>
            </a:r>
          </a:p>
          <a:p>
            <a:r>
              <a:rPr lang="en-GB" dirty="0" smtClean="0"/>
              <a:t>Building &amp; maintaining proficiency</a:t>
            </a:r>
          </a:p>
          <a:p>
            <a:r>
              <a:rPr lang="en-GB" dirty="0" smtClean="0"/>
              <a:t>Developing effective leaders </a:t>
            </a:r>
          </a:p>
          <a:p>
            <a:r>
              <a:rPr lang="en-GB" dirty="0" smtClean="0"/>
              <a:t>Embracing expertise</a:t>
            </a:r>
          </a:p>
          <a:p>
            <a:r>
              <a:rPr lang="en-GB" dirty="0" smtClean="0"/>
              <a:t>Interdisciplinary team learning</a:t>
            </a:r>
            <a:endParaRPr lang="en-US" dirty="0"/>
          </a:p>
        </p:txBody>
      </p:sp>
    </p:spTree>
    <p:extLst>
      <p:ext uri="{BB962C8B-B14F-4D97-AF65-F5344CB8AC3E}">
        <p14:creationId xmlns:p14="http://schemas.microsoft.com/office/powerpoint/2010/main" val="176859990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45" y="1467959"/>
            <a:ext cx="8642350" cy="3293209"/>
          </a:xfrm>
          <a:prstGeom prst="rect">
            <a:avLst/>
          </a:prstGeom>
          <a:noFill/>
        </p:spPr>
        <p:txBody>
          <a:bodyPr anchor="t">
            <a:spAutoFit/>
          </a:bodyPr>
          <a:lstStyle/>
          <a:p>
            <a:pPr algn="ctr" fontAlgn="auto">
              <a:spcBef>
                <a:spcPts val="0"/>
              </a:spcBef>
              <a:spcAft>
                <a:spcPts val="0"/>
              </a:spcAft>
              <a:defRPr/>
            </a:pPr>
            <a:r>
              <a:rPr lang="en-GB" sz="4800" b="1" i="1">
                <a:solidFill>
                  <a:srgbClr val="FFFFFF"/>
                </a:solidFill>
                <a:latin typeface="+mn-lt"/>
                <a:ea typeface="+mj-ea"/>
                <a:cs typeface="+mj-cs"/>
              </a:rPr>
              <a:t>Tackling a question</a:t>
            </a:r>
            <a:endParaRPr lang="en-US" sz="4800" b="1" i="1">
              <a:solidFill>
                <a:srgbClr val="FFFFFF"/>
              </a:solidFill>
              <a:latin typeface="+mn-lt"/>
              <a:ea typeface="+mj-ea"/>
              <a:cs typeface="+mj-cs"/>
            </a:endParaRPr>
          </a:p>
          <a:p>
            <a:pPr algn="ctr">
              <a:spcBef>
                <a:spcPts val="0"/>
              </a:spcBef>
              <a:spcAft>
                <a:spcPts val="0"/>
              </a:spcAft>
              <a:defRPr/>
            </a:pPr>
            <a:r>
              <a:rPr lang="en-GB" sz="2800" i="1">
                <a:solidFill>
                  <a:schemeClr val="bg1"/>
                </a:solidFill>
                <a:latin typeface="Myriad Pro"/>
                <a:cs typeface="+mn-cs"/>
              </a:rPr>
              <a:t>Steve Darnell</a:t>
            </a:r>
          </a:p>
          <a:p>
            <a:pPr algn="ctr">
              <a:spcBef>
                <a:spcPts val="0"/>
              </a:spcBef>
              <a:spcAft>
                <a:spcPts val="0"/>
              </a:spcAft>
              <a:defRPr/>
            </a:pPr>
            <a:r>
              <a:rPr lang="en-GB" sz="2800" i="1">
                <a:solidFill>
                  <a:schemeClr val="bg1"/>
                </a:solidFill>
                <a:latin typeface="Arial"/>
                <a:cs typeface="Arial"/>
              </a:rPr>
              <a:t>Lead Lecturer in Policing</a:t>
            </a:r>
            <a:endParaRPr lang="en-US" sz="2800">
              <a:solidFill>
                <a:schemeClr val="bg1"/>
              </a:solidFill>
              <a:latin typeface="Arial"/>
              <a:cs typeface="Arial"/>
            </a:endParaRPr>
          </a:p>
          <a:p>
            <a:pPr algn="ctr">
              <a:spcBef>
                <a:spcPts val="0"/>
              </a:spcBef>
              <a:spcAft>
                <a:spcPts val="0"/>
              </a:spcAft>
              <a:defRPr/>
            </a:pPr>
            <a:endParaRPr lang="en-GB" sz="4800" b="1" i="1">
              <a:solidFill>
                <a:schemeClr val="bg1"/>
              </a:solidFill>
              <a:latin typeface="Myriad Pro"/>
              <a:cs typeface="+mn-cs"/>
            </a:endParaRPr>
          </a:p>
          <a:p>
            <a:pPr algn="ctr" fontAlgn="auto">
              <a:spcBef>
                <a:spcPts val="0"/>
              </a:spcBef>
              <a:spcAft>
                <a:spcPts val="0"/>
              </a:spcAft>
              <a:defRPr/>
            </a:pPr>
            <a:endParaRPr lang="en-GB" sz="2800" i="1" kern="0">
              <a:solidFill>
                <a:schemeClr val="bg1"/>
              </a:solidFill>
              <a:latin typeface="Arial"/>
              <a:cs typeface="+mn-cs"/>
            </a:endParaRPr>
          </a:p>
          <a:p>
            <a:pPr algn="ctr" fontAlgn="auto">
              <a:spcBef>
                <a:spcPts val="0"/>
              </a:spcBef>
              <a:spcAft>
                <a:spcPts val="0"/>
              </a:spcAft>
              <a:defRPr/>
            </a:pPr>
            <a:endParaRPr lang="en-GB" sz="2800" i="1" kern="0">
              <a:solidFill>
                <a:schemeClr val="bg1"/>
              </a:solidFill>
              <a:latin typeface="Arial"/>
              <a:cs typeface="Arial"/>
            </a:endParaRPr>
          </a:p>
        </p:txBody>
      </p:sp>
    </p:spTree>
    <p:extLst>
      <p:ext uri="{BB962C8B-B14F-4D97-AF65-F5344CB8AC3E}">
        <p14:creationId xmlns:p14="http://schemas.microsoft.com/office/powerpoint/2010/main" val="287712581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45" y="1467959"/>
            <a:ext cx="8642350" cy="2862322"/>
          </a:xfrm>
          <a:prstGeom prst="rect">
            <a:avLst/>
          </a:prstGeom>
          <a:noFill/>
        </p:spPr>
        <p:txBody>
          <a:bodyPr anchor="t">
            <a:spAutoFit/>
          </a:bodyPr>
          <a:lstStyle/>
          <a:p>
            <a:pPr algn="ctr">
              <a:spcBef>
                <a:spcPts val="0"/>
              </a:spcBef>
              <a:spcAft>
                <a:spcPts val="0"/>
              </a:spcAft>
              <a:defRPr/>
            </a:pPr>
            <a:r>
              <a:rPr lang="en-GB" sz="4800" b="1" i="1">
                <a:solidFill>
                  <a:srgbClr val="FFFFFF"/>
                </a:solidFill>
                <a:latin typeface="+mn-lt"/>
                <a:ea typeface="+mj-ea"/>
                <a:cs typeface="+mj-cs"/>
              </a:rPr>
              <a:t>Academic Writing: </a:t>
            </a:r>
          </a:p>
          <a:p>
            <a:pPr algn="ctr">
              <a:spcBef>
                <a:spcPts val="0"/>
              </a:spcBef>
              <a:spcAft>
                <a:spcPts val="0"/>
              </a:spcAft>
              <a:defRPr/>
            </a:pPr>
            <a:r>
              <a:rPr lang="en-GB" sz="4800" b="1" i="1">
                <a:solidFill>
                  <a:srgbClr val="FFFFFF"/>
                </a:solidFill>
                <a:latin typeface="+mn-lt"/>
                <a:ea typeface="+mj-ea"/>
                <a:cs typeface="+mj-cs"/>
              </a:rPr>
              <a:t>Descriptive Vs Critical</a:t>
            </a:r>
          </a:p>
          <a:p>
            <a:pPr algn="ctr">
              <a:spcBef>
                <a:spcPts val="0"/>
              </a:spcBef>
              <a:spcAft>
                <a:spcPts val="0"/>
              </a:spcAft>
              <a:defRPr/>
            </a:pPr>
            <a:r>
              <a:rPr lang="en-GB" sz="2800" i="1">
                <a:solidFill>
                  <a:schemeClr val="bg1"/>
                </a:solidFill>
                <a:latin typeface="Arial"/>
                <a:ea typeface="+mj-ea"/>
                <a:cs typeface="Arial"/>
              </a:rPr>
              <a:t>Andrew Edwards</a:t>
            </a:r>
            <a:endParaRPr lang="en-GB" sz="2800">
              <a:solidFill>
                <a:schemeClr val="bg1"/>
              </a:solidFill>
              <a:latin typeface="Arial"/>
              <a:ea typeface="+mj-ea"/>
              <a:cs typeface="Arial"/>
            </a:endParaRPr>
          </a:p>
          <a:p>
            <a:pPr algn="ctr">
              <a:spcBef>
                <a:spcPts val="0"/>
              </a:spcBef>
              <a:spcAft>
                <a:spcPts val="0"/>
              </a:spcAft>
              <a:defRPr/>
            </a:pPr>
            <a:r>
              <a:rPr lang="en-GB" sz="2800" i="1">
                <a:solidFill>
                  <a:schemeClr val="bg1"/>
                </a:solidFill>
                <a:latin typeface="Arial"/>
                <a:ea typeface="+mj-ea"/>
                <a:cs typeface="Arial"/>
              </a:rPr>
              <a:t>Lead Lecturer in Policing</a:t>
            </a:r>
            <a:endParaRPr lang="en-US" sz="2800">
              <a:solidFill>
                <a:schemeClr val="bg1"/>
              </a:solidFill>
              <a:latin typeface="Arial"/>
              <a:ea typeface="+mj-ea"/>
              <a:cs typeface="Arial"/>
            </a:endParaRPr>
          </a:p>
          <a:p>
            <a:pPr algn="ctr">
              <a:spcBef>
                <a:spcPts val="0"/>
              </a:spcBef>
              <a:spcAft>
                <a:spcPts val="0"/>
              </a:spcAft>
              <a:defRPr/>
            </a:pPr>
            <a:endParaRPr lang="en-GB" sz="2800" b="1" i="1">
              <a:solidFill>
                <a:srgbClr val="FFFFFF"/>
              </a:solidFill>
              <a:latin typeface="Myriad Pro"/>
              <a:ea typeface="+mj-ea"/>
              <a:cs typeface="+mj-cs"/>
            </a:endParaRPr>
          </a:p>
        </p:txBody>
      </p:sp>
    </p:spTree>
    <p:extLst>
      <p:ext uri="{BB962C8B-B14F-4D97-AF65-F5344CB8AC3E}">
        <p14:creationId xmlns:p14="http://schemas.microsoft.com/office/powerpoint/2010/main" val="104228637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45" y="1467959"/>
            <a:ext cx="8642350" cy="2985433"/>
          </a:xfrm>
          <a:prstGeom prst="rect">
            <a:avLst/>
          </a:prstGeom>
          <a:noFill/>
        </p:spPr>
        <p:txBody>
          <a:bodyPr anchor="t">
            <a:spAutoFit/>
          </a:bodyPr>
          <a:lstStyle/>
          <a:p>
            <a:pPr algn="ctr">
              <a:spcBef>
                <a:spcPts val="0"/>
              </a:spcBef>
              <a:spcAft>
                <a:spcPts val="0"/>
              </a:spcAft>
              <a:defRPr/>
            </a:pPr>
            <a:r>
              <a:rPr lang="en-GB" sz="4800" b="1" i="1">
                <a:solidFill>
                  <a:srgbClr val="FFFFFF"/>
                </a:solidFill>
                <a:latin typeface="+mn-lt"/>
                <a:ea typeface="+mj-ea"/>
                <a:cs typeface="+mj-cs"/>
              </a:rPr>
              <a:t>Assessment Rules</a:t>
            </a:r>
            <a:endParaRPr lang="en-US">
              <a:ea typeface="+mj-ea"/>
              <a:cs typeface="+mj-cs"/>
            </a:endParaRPr>
          </a:p>
          <a:p>
            <a:pPr algn="ctr">
              <a:spcBef>
                <a:spcPts val="0"/>
              </a:spcBef>
              <a:spcAft>
                <a:spcPts val="0"/>
              </a:spcAft>
              <a:defRPr/>
            </a:pPr>
            <a:r>
              <a:rPr lang="en-GB" sz="2800" i="1">
                <a:solidFill>
                  <a:schemeClr val="bg1"/>
                </a:solidFill>
                <a:latin typeface="Arial"/>
                <a:cs typeface="Arial"/>
              </a:rPr>
              <a:t>Steve Darnell</a:t>
            </a:r>
            <a:endParaRPr lang="en-GB"/>
          </a:p>
          <a:p>
            <a:pPr algn="ctr">
              <a:spcBef>
                <a:spcPts val="0"/>
              </a:spcBef>
              <a:spcAft>
                <a:spcPts val="0"/>
              </a:spcAft>
              <a:defRPr/>
            </a:pPr>
            <a:r>
              <a:rPr lang="en-GB" sz="2800" i="1">
                <a:solidFill>
                  <a:schemeClr val="bg1"/>
                </a:solidFill>
                <a:latin typeface="Arial"/>
                <a:cs typeface="Arial"/>
              </a:rPr>
              <a:t>Lead Lecturer in Policing</a:t>
            </a:r>
            <a:endParaRPr lang="en-US" sz="2800">
              <a:solidFill>
                <a:schemeClr val="bg1"/>
              </a:solidFill>
              <a:latin typeface="Arial"/>
              <a:cs typeface="Arial"/>
            </a:endParaRPr>
          </a:p>
          <a:p>
            <a:pPr algn="ctr">
              <a:spcBef>
                <a:spcPts val="0"/>
              </a:spcBef>
              <a:spcAft>
                <a:spcPts val="0"/>
              </a:spcAft>
              <a:defRPr/>
            </a:pPr>
            <a:endParaRPr lang="en-GB" sz="2800" b="1" i="1">
              <a:solidFill>
                <a:schemeClr val="bg1"/>
              </a:solidFill>
              <a:latin typeface="Myriad Pro"/>
              <a:cs typeface="+mn-cs"/>
            </a:endParaRPr>
          </a:p>
          <a:p>
            <a:pPr algn="ctr" fontAlgn="auto">
              <a:spcBef>
                <a:spcPts val="0"/>
              </a:spcBef>
              <a:spcAft>
                <a:spcPts val="0"/>
              </a:spcAft>
              <a:defRPr/>
            </a:pPr>
            <a:endParaRPr lang="en-GB" sz="2800" i="1" kern="0">
              <a:solidFill>
                <a:schemeClr val="bg1"/>
              </a:solidFill>
              <a:latin typeface="Arial"/>
              <a:cs typeface="Arial"/>
            </a:endParaRPr>
          </a:p>
          <a:p>
            <a:pPr algn="ctr" fontAlgn="auto">
              <a:spcBef>
                <a:spcPts val="0"/>
              </a:spcBef>
              <a:spcAft>
                <a:spcPts val="0"/>
              </a:spcAft>
              <a:defRPr/>
            </a:pPr>
            <a:endParaRPr lang="en-GB" sz="2800" i="1" kern="0">
              <a:solidFill>
                <a:schemeClr val="bg1"/>
              </a:solidFill>
              <a:latin typeface="Arial"/>
              <a:cs typeface="Arial"/>
            </a:endParaRPr>
          </a:p>
        </p:txBody>
      </p:sp>
    </p:spTree>
    <p:extLst>
      <p:ext uri="{BB962C8B-B14F-4D97-AF65-F5344CB8AC3E}">
        <p14:creationId xmlns:p14="http://schemas.microsoft.com/office/powerpoint/2010/main" val="41976381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Deadlines</a:t>
            </a:r>
          </a:p>
        </p:txBody>
      </p:sp>
      <p:sp>
        <p:nvSpPr>
          <p:cNvPr id="6" name="Content Placeholder 5"/>
          <p:cNvSpPr>
            <a:spLocks noGrp="1"/>
          </p:cNvSpPr>
          <p:nvPr>
            <p:ph sz="quarter" idx="4"/>
          </p:nvPr>
        </p:nvSpPr>
        <p:spPr>
          <a:xfrm>
            <a:off x="457200" y="1628800"/>
            <a:ext cx="8229600" cy="3744416"/>
          </a:xfrm>
        </p:spPr>
        <p:txBody>
          <a:bodyPr/>
          <a:lstStyle/>
          <a:p>
            <a:r>
              <a:rPr lang="en-GB" b="1" dirty="0"/>
              <a:t>They cannot be moved</a:t>
            </a:r>
          </a:p>
          <a:p>
            <a:r>
              <a:rPr lang="en-GB" b="1" dirty="0"/>
              <a:t>They cannot be extended</a:t>
            </a:r>
          </a:p>
          <a:p>
            <a:endParaRPr lang="en-GB" sz="2000"/>
          </a:p>
          <a:p>
            <a:endParaRPr lang="en-GB" sz="2000"/>
          </a:p>
          <a:p>
            <a:pPr marL="0" indent="0">
              <a:buNone/>
            </a:pPr>
            <a:r>
              <a:rPr lang="en-GB" sz="2000" b="1" dirty="0"/>
              <a:t>Extenuating Circumstances (EC)</a:t>
            </a:r>
          </a:p>
          <a:p>
            <a:r>
              <a:rPr lang="en-GB" sz="2000" dirty="0"/>
              <a:t>If you feel that you cannot submit for health reasons or work pressures, then you will need to put in a claim for EC. </a:t>
            </a:r>
          </a:p>
          <a:p>
            <a:r>
              <a:rPr lang="en-GB" sz="2000" dirty="0"/>
              <a:t>If the EC claim is accepted, you will not be capped.</a:t>
            </a:r>
          </a:p>
          <a:p>
            <a:r>
              <a:rPr lang="en-GB" sz="2000" dirty="0"/>
              <a:t>If the EC claim is not accepted, your work will be capped.</a:t>
            </a:r>
          </a:p>
        </p:txBody>
      </p:sp>
    </p:spTree>
    <p:extLst>
      <p:ext uri="{BB962C8B-B14F-4D97-AF65-F5344CB8AC3E}">
        <p14:creationId xmlns:p14="http://schemas.microsoft.com/office/powerpoint/2010/main" val="34581039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ea typeface="+mj-lt"/>
                <a:cs typeface="+mj-lt"/>
              </a:rPr>
              <a:t>Assessment </a:t>
            </a:r>
            <a:r>
              <a:rPr lang="en-GB"/>
              <a:t>guidelines</a:t>
            </a:r>
            <a:endParaRPr lang="en-US"/>
          </a:p>
        </p:txBody>
      </p:sp>
      <p:sp>
        <p:nvSpPr>
          <p:cNvPr id="6" name="Content Placeholder 5"/>
          <p:cNvSpPr>
            <a:spLocks noGrp="1"/>
          </p:cNvSpPr>
          <p:nvPr>
            <p:ph sz="quarter" idx="4"/>
          </p:nvPr>
        </p:nvSpPr>
        <p:spPr>
          <a:xfrm>
            <a:off x="457200" y="1628800"/>
            <a:ext cx="8229600" cy="3744416"/>
          </a:xfrm>
        </p:spPr>
        <p:txBody>
          <a:bodyPr/>
          <a:lstStyle/>
          <a:p>
            <a:r>
              <a:rPr lang="en-GB" sz="2200"/>
              <a:t>You must use your own work, and not others (Plagiarism)</a:t>
            </a:r>
          </a:p>
          <a:p>
            <a:r>
              <a:rPr lang="en-GB" sz="2200"/>
              <a:t>If you reference a book, article, website etc, you must use the Harvard Referencing System. </a:t>
            </a:r>
          </a:p>
          <a:p>
            <a:endParaRPr lang="en-GB" sz="2200"/>
          </a:p>
          <a:p>
            <a:r>
              <a:rPr lang="en-GB" sz="2200"/>
              <a:t>Guidance are on the next slides: </a:t>
            </a:r>
          </a:p>
        </p:txBody>
      </p:sp>
    </p:spTree>
    <p:extLst>
      <p:ext uri="{BB962C8B-B14F-4D97-AF65-F5344CB8AC3E}">
        <p14:creationId xmlns:p14="http://schemas.microsoft.com/office/powerpoint/2010/main" val="30883474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4647426"/>
          </a:xfrm>
          <a:prstGeom prst="rect">
            <a:avLst/>
          </a:prstGeom>
          <a:noFill/>
        </p:spPr>
        <p:txBody>
          <a:bodyPr anchor="t">
            <a:spAutoFit/>
          </a:bodyPr>
          <a:lstStyle/>
          <a:p>
            <a:pPr algn="ctr" fontAlgn="auto">
              <a:spcBef>
                <a:spcPts val="0"/>
              </a:spcBef>
              <a:spcAft>
                <a:spcPts val="0"/>
              </a:spcAft>
              <a:defRPr/>
            </a:pPr>
            <a:r>
              <a:rPr lang="en-GB" sz="4800" b="1" i="1">
                <a:solidFill>
                  <a:srgbClr val="FFFFFF"/>
                </a:solidFill>
                <a:latin typeface="+mn-lt"/>
                <a:ea typeface="+mj-ea"/>
                <a:cs typeface="+mj-cs"/>
              </a:rPr>
              <a:t>Plagiarism and Referencing</a:t>
            </a:r>
            <a:endParaRPr lang="en-GB" sz="4800" b="1">
              <a:solidFill>
                <a:srgbClr val="FFFFFF"/>
              </a:solidFill>
              <a:latin typeface="+mn-lt"/>
              <a:ea typeface="+mj-ea"/>
              <a:cs typeface="+mj-cs"/>
            </a:endParaRPr>
          </a:p>
          <a:p>
            <a:pPr algn="ctr">
              <a:spcBef>
                <a:spcPts val="0"/>
              </a:spcBef>
              <a:spcAft>
                <a:spcPts val="0"/>
              </a:spcAft>
              <a:defRPr/>
            </a:pPr>
            <a:r>
              <a:rPr lang="en-GB" sz="2800" i="1">
                <a:solidFill>
                  <a:schemeClr val="bg1"/>
                </a:solidFill>
                <a:latin typeface="Arial"/>
                <a:ea typeface="+mj-ea"/>
                <a:cs typeface="Arial"/>
              </a:rPr>
              <a:t>Andrew Edwards</a:t>
            </a:r>
            <a:endParaRPr lang="en-GB" sz="2800">
              <a:solidFill>
                <a:schemeClr val="bg1"/>
              </a:solidFill>
              <a:latin typeface="Arial"/>
              <a:ea typeface="+mj-ea"/>
              <a:cs typeface="Arial"/>
            </a:endParaRPr>
          </a:p>
          <a:p>
            <a:pPr algn="ctr">
              <a:spcBef>
                <a:spcPts val="0"/>
              </a:spcBef>
              <a:spcAft>
                <a:spcPts val="0"/>
              </a:spcAft>
              <a:defRPr/>
            </a:pPr>
            <a:r>
              <a:rPr lang="en-GB" sz="2800" i="1">
                <a:solidFill>
                  <a:schemeClr val="bg1"/>
                </a:solidFill>
                <a:latin typeface="Arial"/>
                <a:ea typeface="+mj-ea"/>
                <a:cs typeface="Arial"/>
              </a:rPr>
              <a:t>Lead Lecturer in Policing</a:t>
            </a:r>
            <a:endParaRPr lang="en-US" sz="2800">
              <a:solidFill>
                <a:schemeClr val="bg1"/>
              </a:solidFill>
              <a:latin typeface="Arial"/>
              <a:ea typeface="+mj-ea"/>
              <a:cs typeface="Arial"/>
            </a:endParaRPr>
          </a:p>
          <a:p>
            <a:pPr algn="ctr">
              <a:spcBef>
                <a:spcPts val="0"/>
              </a:spcBef>
              <a:spcAft>
                <a:spcPts val="0"/>
              </a:spcAft>
              <a:defRPr/>
            </a:pPr>
            <a:r>
              <a:rPr lang="en-GB" sz="4800" b="1">
                <a:solidFill>
                  <a:srgbClr val="FFFFFF"/>
                </a:solidFill>
                <a:latin typeface="+mn-lt"/>
                <a:ea typeface="+mj-ea"/>
                <a:cs typeface="+mj-cs"/>
              </a:rPr>
              <a:t/>
            </a:r>
            <a:br>
              <a:rPr lang="en-GB" sz="4800" b="1">
                <a:solidFill>
                  <a:srgbClr val="FFFFFF"/>
                </a:solidFill>
                <a:latin typeface="+mn-lt"/>
                <a:ea typeface="+mj-ea"/>
                <a:cs typeface="+mj-cs"/>
              </a:rPr>
            </a:br>
            <a:r>
              <a:rPr lang="en-GB" sz="4800" b="1">
                <a:solidFill>
                  <a:srgbClr val="FFFFFF"/>
                </a:solidFill>
                <a:latin typeface="+mn-lt"/>
                <a:ea typeface="+mj-ea"/>
                <a:cs typeface="+mj-cs"/>
              </a:rPr>
              <a:t/>
            </a:r>
            <a:br>
              <a:rPr lang="en-GB" sz="4800" b="1">
                <a:solidFill>
                  <a:srgbClr val="FFFFFF"/>
                </a:solidFill>
                <a:latin typeface="+mn-lt"/>
                <a:ea typeface="+mj-ea"/>
                <a:cs typeface="+mj-cs"/>
              </a:rPr>
            </a:br>
            <a:endParaRPr lang="en-GB" sz="4800" b="1">
              <a:solidFill>
                <a:srgbClr val="FFFFFF"/>
              </a:solidFill>
              <a:latin typeface="+mn-lt"/>
              <a:cs typeface="+mn-cs"/>
            </a:endParaRPr>
          </a:p>
        </p:txBody>
      </p:sp>
    </p:spTree>
    <p:extLst>
      <p:ext uri="{BB962C8B-B14F-4D97-AF65-F5344CB8AC3E}">
        <p14:creationId xmlns:p14="http://schemas.microsoft.com/office/powerpoint/2010/main" val="24262254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109091"/>
          </a:xfrm>
          <a:prstGeom prst="rect">
            <a:avLst/>
          </a:prstGeom>
          <a:noFill/>
        </p:spPr>
        <p:txBody>
          <a:bodyPr>
            <a:spAutoFit/>
          </a:bodyPr>
          <a:lstStyle/>
          <a:p>
            <a:pPr fontAlgn="auto">
              <a:spcBef>
                <a:spcPts val="0"/>
              </a:spcBef>
              <a:spcAft>
                <a:spcPts val="0"/>
              </a:spcAft>
              <a:defRPr/>
            </a:pPr>
            <a:r>
              <a:rPr lang="en-GB" sz="3200">
                <a:solidFill>
                  <a:prstClr val="black"/>
                </a:solidFill>
                <a:latin typeface="+mn-lt"/>
                <a:ea typeface="+mj-ea"/>
                <a:cs typeface="+mj-cs"/>
              </a:rPr>
              <a:t>Plagiarism defined</a:t>
            </a:r>
          </a:p>
          <a:p>
            <a:pPr algn="ctr" fontAlgn="auto">
              <a:spcBef>
                <a:spcPts val="0"/>
              </a:spcBef>
              <a:spcAft>
                <a:spcPts val="0"/>
              </a:spcAft>
              <a:defRPr/>
            </a:pPr>
            <a:endParaRPr lang="en-GB" sz="1000" i="1">
              <a:solidFill>
                <a:prstClr val="black"/>
              </a:solidFill>
              <a:latin typeface="+mn-lt"/>
              <a:ea typeface="+mj-ea"/>
              <a:cs typeface="+mj-cs"/>
            </a:endParaRPr>
          </a:p>
          <a:p>
            <a:pPr fontAlgn="auto">
              <a:spcBef>
                <a:spcPts val="0"/>
              </a:spcBef>
              <a:spcAft>
                <a:spcPts val="0"/>
              </a:spcAft>
              <a:defRPr/>
            </a:pPr>
            <a:r>
              <a:rPr lang="en-US" sz="320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a:solidFill>
                  <a:prstClr val="black"/>
                </a:solidFill>
                <a:latin typeface="+mn-lt"/>
                <a:cs typeface="+mn-cs"/>
              </a:rPr>
              <a:t>Fishman, 2010</a:t>
            </a:r>
          </a:p>
          <a:p>
            <a:pPr algn="ctr" fontAlgn="auto">
              <a:spcBef>
                <a:spcPts val="0"/>
              </a:spcBef>
              <a:spcAft>
                <a:spcPts val="0"/>
              </a:spcAft>
              <a:defRPr/>
            </a:pPr>
            <a:endParaRPr lang="en-GB" sz="3200" i="1">
              <a:latin typeface="+mn-lt"/>
              <a:cs typeface="+mn-cs"/>
            </a:endParaRPr>
          </a:p>
        </p:txBody>
      </p:sp>
    </p:spTree>
    <p:extLst>
      <p:ext uri="{BB962C8B-B14F-4D97-AF65-F5344CB8AC3E}">
        <p14:creationId xmlns:p14="http://schemas.microsoft.com/office/powerpoint/2010/main" val="27363121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130361"/>
          </a:xfrm>
          <a:prstGeom prst="rect">
            <a:avLst/>
          </a:prstGeom>
          <a:noFill/>
        </p:spPr>
        <p:txBody>
          <a:bodyPr>
            <a:spAutoFit/>
          </a:bodyPr>
          <a:lstStyle/>
          <a:p>
            <a:pPr fontAlgn="auto">
              <a:spcBef>
                <a:spcPts val="0"/>
              </a:spcBef>
              <a:spcAft>
                <a:spcPts val="0"/>
              </a:spcAft>
              <a:defRPr/>
            </a:pPr>
            <a:r>
              <a:rPr lang="en-GB" sz="3200" i="1">
                <a:solidFill>
                  <a:prstClr val="black"/>
                </a:solidFill>
                <a:latin typeface="+mn-lt"/>
                <a:ea typeface="+mj-ea"/>
                <a:cs typeface="+mj-cs"/>
              </a:rPr>
              <a:t>So how should I cite this?</a:t>
            </a:r>
          </a:p>
          <a:p>
            <a:pPr fontAlgn="auto">
              <a:spcBef>
                <a:spcPts val="0"/>
              </a:spcBef>
              <a:spcAft>
                <a:spcPts val="0"/>
              </a:spcAft>
              <a:defRPr/>
            </a:pPr>
            <a:endParaRPr lang="en-GB" sz="3200">
              <a:solidFill>
                <a:prstClr val="black"/>
              </a:solidFill>
              <a:latin typeface="+mn-lt"/>
              <a:ea typeface="+mj-ea"/>
              <a:cs typeface="+mj-cs"/>
            </a:endParaRPr>
          </a:p>
          <a:p>
            <a:pPr fontAlgn="auto">
              <a:spcBef>
                <a:spcPct val="20000"/>
              </a:spcBef>
              <a:spcAft>
                <a:spcPts val="0"/>
              </a:spcAft>
              <a:defRPr/>
            </a:pPr>
            <a:r>
              <a:rPr lang="en-GB" sz="3200">
                <a:solidFill>
                  <a:prstClr val="black"/>
                </a:solidFill>
                <a:latin typeface="+mn-lt"/>
                <a:cs typeface="+mn-cs"/>
              </a:rPr>
              <a:t>Fishman, T. (2010) cited in Fearn, H. ‘Is it plagiarism? Well it is rather difficult to say.’ [Online], Available: http://www.timeshighereducation.co.uk/412292.article [29 April 2013]</a:t>
            </a:r>
            <a:endParaRPr lang="en-US" sz="3200">
              <a:solidFill>
                <a:prstClr val="black"/>
              </a:solidFill>
              <a:latin typeface="+mn-lt"/>
              <a:cs typeface="+mn-cs"/>
            </a:endParaRPr>
          </a:p>
          <a:p>
            <a:pPr fontAlgn="auto">
              <a:spcBef>
                <a:spcPts val="0"/>
              </a:spcBef>
              <a:spcAft>
                <a:spcPts val="0"/>
              </a:spcAft>
              <a:defRPr/>
            </a:pPr>
            <a:endParaRPr lang="en-GB" sz="3200">
              <a:latin typeface="+mn-lt"/>
              <a:cs typeface="+mn-cs"/>
            </a:endParaRPr>
          </a:p>
        </p:txBody>
      </p:sp>
    </p:spTree>
    <p:extLst>
      <p:ext uri="{BB962C8B-B14F-4D97-AF65-F5344CB8AC3E}">
        <p14:creationId xmlns:p14="http://schemas.microsoft.com/office/powerpoint/2010/main" val="24505883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i="1">
                <a:solidFill>
                  <a:schemeClr val="tx1"/>
                </a:solidFill>
              </a:rPr>
              <a:t>Misconduct</a:t>
            </a:r>
            <a:endParaRPr lang="en-US" i="1">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i="1">
                <a:solidFill>
                  <a:schemeClr val="tx1"/>
                </a:solidFill>
              </a:rPr>
              <a:t>Misuse</a:t>
            </a:r>
            <a:endParaRPr lang="en-US" i="1">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i="1">
                <a:solidFill>
                  <a:schemeClr val="tx1"/>
                </a:solidFill>
              </a:rPr>
              <a:t>Misunderstanding</a:t>
            </a:r>
            <a:endParaRPr lang="en-US" i="1">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i="1">
                <a:solidFill>
                  <a:schemeClr val="tx1"/>
                </a:solidFill>
              </a:rPr>
              <a:t>Deliberate cheating – intent to deceive</a:t>
            </a:r>
            <a:endParaRPr lang="en-US" i="1">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i="1">
                <a:solidFill>
                  <a:schemeClr val="tx1"/>
                </a:solidFill>
              </a:rPr>
              <a:t>Knows the rules and makes a mistake</a:t>
            </a:r>
            <a:endParaRPr lang="en-US" i="1">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i="1">
                <a:solidFill>
                  <a:schemeClr val="tx1"/>
                </a:solidFill>
              </a:rPr>
              <a:t>Doesn’t know the rules and breaks them</a:t>
            </a:r>
            <a:endParaRPr lang="en-US" i="1">
              <a:solidFill>
                <a:schemeClr val="tx1"/>
              </a:solidFill>
            </a:endParaRPr>
          </a:p>
        </p:txBody>
      </p:sp>
      <p:sp>
        <p:nvSpPr>
          <p:cNvPr id="4" name="TextBox 3"/>
          <p:cNvSpPr txBox="1"/>
          <p:nvPr/>
        </p:nvSpPr>
        <p:spPr>
          <a:xfrm>
            <a:off x="463550" y="188913"/>
            <a:ext cx="8299450" cy="615553"/>
          </a:xfrm>
          <a:prstGeom prst="rect">
            <a:avLst/>
          </a:prstGeom>
          <a:noFill/>
        </p:spPr>
        <p:txBody>
          <a:bodyPr>
            <a:spAutoFit/>
          </a:bodyPr>
          <a:lstStyle/>
          <a:p>
            <a:pPr fontAlgn="auto">
              <a:spcBef>
                <a:spcPts val="0"/>
              </a:spcBef>
              <a:spcAft>
                <a:spcPts val="0"/>
              </a:spcAft>
              <a:defRPr/>
            </a:pPr>
            <a:r>
              <a:rPr lang="en-GB" sz="3400" i="1">
                <a:solidFill>
                  <a:prstClr val="black"/>
                </a:solidFill>
                <a:latin typeface="+mn-lt"/>
                <a:ea typeface="+mj-ea"/>
                <a:cs typeface="+mj-cs"/>
              </a:rPr>
              <a:t>A spectrum of plagiarism</a:t>
            </a:r>
            <a:endParaRPr lang="en-GB" sz="3400" i="1">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72756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a:solidFill>
                <a:prstClr val="black"/>
              </a:solidFill>
              <a:latin typeface="+mn-lt"/>
              <a:ea typeface="+mj-ea"/>
              <a:cs typeface="+mj-cs"/>
            </a:endParaRPr>
          </a:p>
          <a:p>
            <a:pPr fontAlgn="auto">
              <a:spcBef>
                <a:spcPts val="0"/>
              </a:spcBef>
              <a:spcAft>
                <a:spcPts val="0"/>
              </a:spcAft>
              <a:defRPr/>
            </a:pPr>
            <a:endParaRPr lang="en-GB" sz="3600">
              <a:latin typeface="+mn-lt"/>
              <a:cs typeface="+mn-cs"/>
            </a:endParaRPr>
          </a:p>
        </p:txBody>
      </p:sp>
      <p:sp>
        <p:nvSpPr>
          <p:cNvPr id="6" name="TextBox 5"/>
          <p:cNvSpPr txBox="1"/>
          <p:nvPr/>
        </p:nvSpPr>
        <p:spPr>
          <a:xfrm>
            <a:off x="539552" y="619125"/>
            <a:ext cx="8280598" cy="3170099"/>
          </a:xfrm>
          <a:prstGeom prst="rect">
            <a:avLst/>
          </a:prstGeom>
          <a:noFill/>
        </p:spPr>
        <p:txBody>
          <a:bodyPr wrap="square">
            <a:spAutoFit/>
          </a:bodyPr>
          <a:lstStyle/>
          <a:p>
            <a:pPr fontAlgn="auto">
              <a:spcBef>
                <a:spcPts val="0"/>
              </a:spcBef>
              <a:spcAft>
                <a:spcPts val="0"/>
              </a:spcAft>
              <a:defRPr/>
            </a:pPr>
            <a:r>
              <a:rPr lang="en-GB" sz="3200" cap="all">
                <a:solidFill>
                  <a:prstClr val="black"/>
                </a:solidFill>
                <a:latin typeface="+mn-lt"/>
                <a:ea typeface="+mj-ea"/>
                <a:cs typeface="+mj-cs"/>
              </a:rPr>
              <a:t>Some examples TO AVOID</a:t>
            </a:r>
          </a:p>
          <a:p>
            <a:pPr fontAlgn="auto">
              <a:spcBef>
                <a:spcPts val="0"/>
              </a:spcBef>
              <a:spcAft>
                <a:spcPts val="0"/>
              </a:spcAft>
              <a:defRPr/>
            </a:pPr>
            <a:endParaRPr lang="en-GB" sz="2400" cap="all">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a:solidFill>
                  <a:prstClr val="black"/>
                </a:solidFill>
                <a:latin typeface="+mn-lt"/>
                <a:cs typeface="+mn-cs"/>
              </a:rPr>
              <a:t>Working closely with others and not acknowledging the shared work </a:t>
            </a:r>
          </a:p>
        </p:txBody>
      </p:sp>
    </p:spTree>
    <p:extLst>
      <p:ext uri="{BB962C8B-B14F-4D97-AF65-F5344CB8AC3E}">
        <p14:creationId xmlns:p14="http://schemas.microsoft.com/office/powerpoint/2010/main" val="19314216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76250"/>
            <a:ext cx="8352606" cy="5257006"/>
          </a:xfrm>
        </p:spPr>
        <p:txBody>
          <a:bodyPr rtlCol="0">
            <a:normAutofit fontScale="70000" lnSpcReduction="20000"/>
          </a:bodyPr>
          <a:lstStyle/>
          <a:p>
            <a:pPr marL="0" indent="0" fontAlgn="auto">
              <a:lnSpc>
                <a:spcPct val="120000"/>
              </a:lnSpc>
              <a:spcBef>
                <a:spcPts val="0"/>
              </a:spcBef>
              <a:spcAft>
                <a:spcPts val="0"/>
              </a:spcAft>
              <a:buFont typeface="Arial" pitchFamily="34" charset="0"/>
              <a:buNone/>
              <a:defRPr/>
            </a:pPr>
            <a:r>
              <a:rPr lang="en-GB" sz="3800" b="1">
                <a:solidFill>
                  <a:prstClr val="black"/>
                </a:solidFill>
                <a:ea typeface="+mj-ea"/>
                <a:cs typeface="+mj-cs"/>
              </a:rPr>
              <a:t>Harvard Referencing - </a:t>
            </a:r>
          </a:p>
          <a:p>
            <a:pPr marL="0" indent="0" fontAlgn="auto">
              <a:lnSpc>
                <a:spcPct val="120000"/>
              </a:lnSpc>
              <a:spcBef>
                <a:spcPts val="0"/>
              </a:spcBef>
              <a:spcAft>
                <a:spcPts val="0"/>
              </a:spcAft>
              <a:buFont typeface="Arial" pitchFamily="34" charset="0"/>
              <a:buNone/>
              <a:defRPr/>
            </a:pPr>
            <a:r>
              <a:rPr lang="en-GB" sz="3800" b="1">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a:p>
          <a:p>
            <a:pPr marL="0" indent="0" fontAlgn="auto">
              <a:lnSpc>
                <a:spcPct val="120000"/>
              </a:lnSpc>
              <a:spcBef>
                <a:spcPts val="0"/>
              </a:spcBef>
              <a:spcAft>
                <a:spcPts val="0"/>
              </a:spcAft>
              <a:buFont typeface="Arial" pitchFamily="34" charset="0"/>
              <a:buNone/>
              <a:defRPr/>
            </a:pPr>
            <a:r>
              <a:rPr lang="en-GB"/>
              <a:t>A reference is complete when we know:</a:t>
            </a:r>
          </a:p>
          <a:p>
            <a:pPr marL="514350" indent="-457200" fontAlgn="auto">
              <a:lnSpc>
                <a:spcPct val="120000"/>
              </a:lnSpc>
              <a:spcBef>
                <a:spcPts val="0"/>
              </a:spcBef>
              <a:spcAft>
                <a:spcPts val="0"/>
              </a:spcAft>
              <a:buFont typeface="Arial" pitchFamily="34" charset="0"/>
              <a:buChar char="•"/>
              <a:defRPr/>
            </a:pPr>
            <a:r>
              <a:rPr lang="en-GB"/>
              <a:t>Who wrote it or edited it?</a:t>
            </a:r>
          </a:p>
          <a:p>
            <a:pPr marL="514350" indent="-457200" fontAlgn="auto">
              <a:lnSpc>
                <a:spcPct val="120000"/>
              </a:lnSpc>
              <a:spcBef>
                <a:spcPts val="0"/>
              </a:spcBef>
              <a:spcAft>
                <a:spcPts val="0"/>
              </a:spcAft>
              <a:buFont typeface="Arial" pitchFamily="34" charset="0"/>
              <a:buChar char="•"/>
              <a:defRPr/>
            </a:pPr>
            <a:r>
              <a:rPr lang="en-GB"/>
              <a:t>When was it published?</a:t>
            </a:r>
          </a:p>
          <a:p>
            <a:pPr marL="514350" indent="-457200" fontAlgn="auto">
              <a:lnSpc>
                <a:spcPct val="120000"/>
              </a:lnSpc>
              <a:spcBef>
                <a:spcPts val="0"/>
              </a:spcBef>
              <a:spcAft>
                <a:spcPts val="0"/>
              </a:spcAft>
              <a:buFont typeface="Arial" pitchFamily="34" charset="0"/>
              <a:buChar char="•"/>
              <a:defRPr/>
            </a:pPr>
            <a:r>
              <a:rPr lang="en-GB"/>
              <a:t>What’s it called?</a:t>
            </a:r>
          </a:p>
          <a:p>
            <a:pPr marL="514350" indent="-457200" fontAlgn="auto">
              <a:lnSpc>
                <a:spcPct val="120000"/>
              </a:lnSpc>
              <a:spcBef>
                <a:spcPts val="0"/>
              </a:spcBef>
              <a:spcAft>
                <a:spcPts val="0"/>
              </a:spcAft>
              <a:buFont typeface="Arial" pitchFamily="34" charset="0"/>
              <a:buChar char="•"/>
              <a:defRPr/>
            </a:pPr>
            <a:r>
              <a:rPr lang="en-GB"/>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a:t>Where was it published?</a:t>
            </a:r>
          </a:p>
          <a:p>
            <a:pPr marL="514350" indent="-457200" fontAlgn="auto">
              <a:lnSpc>
                <a:spcPct val="120000"/>
              </a:lnSpc>
              <a:spcBef>
                <a:spcPts val="0"/>
              </a:spcBef>
              <a:spcAft>
                <a:spcPts val="0"/>
              </a:spcAft>
              <a:buFont typeface="Arial" pitchFamily="34" charset="0"/>
              <a:buChar char="•"/>
              <a:defRPr/>
            </a:pPr>
            <a:r>
              <a:rPr lang="en-GB"/>
              <a:t>Who published it?</a:t>
            </a:r>
          </a:p>
          <a:p>
            <a:pPr marL="514350" indent="-457200" fontAlgn="auto">
              <a:lnSpc>
                <a:spcPct val="120000"/>
              </a:lnSpc>
              <a:spcBef>
                <a:spcPts val="0"/>
              </a:spcBef>
              <a:spcAft>
                <a:spcPts val="0"/>
              </a:spcAft>
              <a:buFont typeface="Arial" pitchFamily="34" charset="0"/>
              <a:buChar char="•"/>
              <a:defRPr/>
            </a:pPr>
            <a:r>
              <a:rPr lang="en-GB"/>
              <a:t>What page is the relevant material on?</a:t>
            </a:r>
          </a:p>
          <a:p>
            <a:pPr marL="514350" indent="-457200" fontAlgn="auto">
              <a:lnSpc>
                <a:spcPct val="120000"/>
              </a:lnSpc>
              <a:spcBef>
                <a:spcPts val="0"/>
              </a:spcBef>
              <a:spcAft>
                <a:spcPts val="0"/>
              </a:spcAft>
              <a:buFont typeface="Arial" pitchFamily="34" charset="0"/>
              <a:buChar char="•"/>
              <a:defRPr/>
            </a:pPr>
            <a:endParaRPr lang="en-GB"/>
          </a:p>
          <a:p>
            <a:pPr marL="514350" indent="-457200" fontAlgn="auto">
              <a:lnSpc>
                <a:spcPct val="120000"/>
              </a:lnSpc>
              <a:spcBef>
                <a:spcPts val="0"/>
              </a:spcBef>
              <a:spcAft>
                <a:spcPts val="0"/>
              </a:spcAft>
              <a:buFont typeface="Arial" pitchFamily="34" charset="0"/>
              <a:buChar char="•"/>
              <a:defRPr/>
            </a:pPr>
            <a:r>
              <a:rPr lang="en-GB" b="1"/>
              <a:t>COMPREHENSIVE GUIDE - </a:t>
            </a:r>
            <a:r>
              <a:rPr lang="en-GB">
                <a:hlinkClick r:id="rId3"/>
              </a:rPr>
              <a:t>https://www.uwtsd.ac.uk/library/infoskills/referencing-guides/</a:t>
            </a:r>
            <a:r>
              <a:rPr lang="en-GB"/>
              <a:t> </a:t>
            </a:r>
            <a:endParaRPr lang="en-US"/>
          </a:p>
        </p:txBody>
      </p:sp>
    </p:spTree>
    <p:extLst>
      <p:ext uri="{BB962C8B-B14F-4D97-AF65-F5344CB8AC3E}">
        <p14:creationId xmlns:p14="http://schemas.microsoft.com/office/powerpoint/2010/main" val="754019293"/>
      </p:ext>
    </p:extLst>
  </p:cSld>
  <p:clrMapOvr>
    <a:masterClrMapping/>
  </p:clrMapOvr>
  <p:transition spd="slow"/>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i="1"/>
              <a:t>Referencing Books</a:t>
            </a:r>
            <a:endParaRPr lang="en-US" sz="3600" i="1"/>
          </a:p>
        </p:txBody>
      </p:sp>
      <p:sp>
        <p:nvSpPr>
          <p:cNvPr id="3" name="Content Placeholder 2"/>
          <p:cNvSpPr>
            <a:spLocks noGrp="1"/>
          </p:cNvSpPr>
          <p:nvPr>
            <p:ph idx="1"/>
          </p:nvPr>
        </p:nvSpPr>
        <p:spPr>
          <a:xfrm>
            <a:off x="457200" y="1412776"/>
            <a:ext cx="8229600" cy="3916363"/>
          </a:xfrm>
        </p:spPr>
        <p:txBody>
          <a:bodyPr rtlCol="0">
            <a:normAutofit/>
          </a:bodyPr>
          <a:lstStyle/>
          <a:p>
            <a:pPr marL="0" indent="0" fontAlgn="auto">
              <a:spcAft>
                <a:spcPts val="0"/>
              </a:spcAft>
              <a:buFont typeface="Arial" pitchFamily="34" charset="0"/>
              <a:buNone/>
              <a:defRPr/>
            </a:pPr>
            <a:r>
              <a:rPr lang="en-GB" sz="2400" i="1"/>
              <a:t>In the text:</a:t>
            </a:r>
          </a:p>
          <a:p>
            <a:pPr marL="0" indent="0" fontAlgn="auto">
              <a:spcAft>
                <a:spcPts val="0"/>
              </a:spcAft>
              <a:buFont typeface="Arial" pitchFamily="34" charset="0"/>
              <a:buNone/>
              <a:defRPr/>
            </a:pPr>
            <a:r>
              <a:rPr lang="en-GB" sz="2400"/>
              <a:t>‘what distinguishes stylistics from literary criticism on the one hand...’ (Widdowson, 1975:3). (or p.3)</a:t>
            </a:r>
          </a:p>
          <a:p>
            <a:pPr marL="0" indent="0" fontAlgn="auto">
              <a:spcAft>
                <a:spcPts val="0"/>
              </a:spcAft>
              <a:buFont typeface="Arial" pitchFamily="34" charset="0"/>
              <a:buNone/>
              <a:defRPr/>
            </a:pPr>
            <a:endParaRPr lang="en-GB" sz="2400"/>
          </a:p>
          <a:p>
            <a:pPr marL="0" indent="0" fontAlgn="auto">
              <a:spcAft>
                <a:spcPts val="0"/>
              </a:spcAft>
              <a:buFont typeface="Arial" pitchFamily="34" charset="0"/>
              <a:buNone/>
              <a:defRPr/>
            </a:pPr>
            <a:r>
              <a:rPr lang="en-GB" sz="2400" i="1"/>
              <a:t>In the reference list:</a:t>
            </a:r>
          </a:p>
          <a:p>
            <a:pPr marL="0" indent="0" fontAlgn="auto">
              <a:spcAft>
                <a:spcPts val="0"/>
              </a:spcAft>
              <a:buFont typeface="Arial" pitchFamily="34" charset="0"/>
              <a:buNone/>
              <a:defRPr/>
            </a:pPr>
            <a:r>
              <a:rPr lang="en-GB" sz="2400"/>
              <a:t>Widdowson, H.G. (1975) </a:t>
            </a:r>
            <a:r>
              <a:rPr lang="en-GB" sz="2400" i="1"/>
              <a:t>Stylistics and the Teaching of Literature</a:t>
            </a:r>
            <a:r>
              <a:rPr lang="en-GB" sz="2400"/>
              <a:t>. London: Longman</a:t>
            </a:r>
            <a:endParaRPr lang="en-US" sz="2400"/>
          </a:p>
        </p:txBody>
      </p:sp>
    </p:spTree>
    <p:extLst>
      <p:ext uri="{BB962C8B-B14F-4D97-AF65-F5344CB8AC3E}">
        <p14:creationId xmlns:p14="http://schemas.microsoft.com/office/powerpoint/2010/main" val="33987909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i="1"/>
              <a:t>Referencing Journal Articles</a:t>
            </a:r>
            <a:endParaRPr lang="en-US" sz="3600" i="1"/>
          </a:p>
        </p:txBody>
      </p:sp>
      <p:sp>
        <p:nvSpPr>
          <p:cNvPr id="3" name="Content Placeholder 2"/>
          <p:cNvSpPr>
            <a:spLocks noGrp="1"/>
          </p:cNvSpPr>
          <p:nvPr>
            <p:ph idx="1"/>
          </p:nvPr>
        </p:nvSpPr>
        <p:spPr>
          <a:xfrm>
            <a:off x="457200" y="1412776"/>
            <a:ext cx="8229600" cy="3916363"/>
          </a:xfrm>
        </p:spPr>
        <p:txBody>
          <a:bodyPr rtlCol="0">
            <a:normAutofit lnSpcReduction="10000"/>
          </a:bodyPr>
          <a:lstStyle/>
          <a:p>
            <a:pPr marL="0" indent="0" fontAlgn="auto">
              <a:lnSpc>
                <a:spcPct val="120000"/>
              </a:lnSpc>
              <a:spcAft>
                <a:spcPts val="300"/>
              </a:spcAft>
              <a:buFont typeface="Arial" pitchFamily="34" charset="0"/>
              <a:buNone/>
              <a:defRPr/>
            </a:pPr>
            <a:r>
              <a:rPr lang="en-GB" sz="2400" i="1"/>
              <a:t>In the text:</a:t>
            </a:r>
          </a:p>
          <a:p>
            <a:pPr marL="0" indent="0" fontAlgn="auto">
              <a:lnSpc>
                <a:spcPct val="120000"/>
              </a:lnSpc>
              <a:spcAft>
                <a:spcPts val="300"/>
              </a:spcAft>
              <a:buFont typeface="Arial" pitchFamily="34" charset="0"/>
              <a:buNone/>
              <a:defRPr/>
            </a:pPr>
            <a:r>
              <a:rPr lang="en-GB" sz="2400"/>
              <a:t>‘keeping silent while someone else discloses facilitates dominance’ (Jenkins and Kramer, 1978:80)</a:t>
            </a:r>
          </a:p>
          <a:p>
            <a:pPr marL="0" indent="0" fontAlgn="auto">
              <a:lnSpc>
                <a:spcPct val="120000"/>
              </a:lnSpc>
              <a:spcAft>
                <a:spcPts val="300"/>
              </a:spcAft>
              <a:buFont typeface="Arial" pitchFamily="34" charset="0"/>
              <a:buNone/>
              <a:defRPr/>
            </a:pPr>
            <a:endParaRPr lang="en-GB" sz="2400"/>
          </a:p>
          <a:p>
            <a:pPr marL="0" indent="0" fontAlgn="auto">
              <a:lnSpc>
                <a:spcPct val="120000"/>
              </a:lnSpc>
              <a:spcAft>
                <a:spcPts val="300"/>
              </a:spcAft>
              <a:buFont typeface="Arial" pitchFamily="34" charset="0"/>
              <a:buNone/>
              <a:defRPr/>
            </a:pPr>
            <a:r>
              <a:rPr lang="en-GB" sz="2400" i="1"/>
              <a:t>In the reference list:</a:t>
            </a:r>
          </a:p>
          <a:p>
            <a:pPr marL="0" indent="0" fontAlgn="auto">
              <a:lnSpc>
                <a:spcPct val="120000"/>
              </a:lnSpc>
              <a:spcAft>
                <a:spcPts val="300"/>
              </a:spcAft>
              <a:buFont typeface="Arial" pitchFamily="34" charset="0"/>
              <a:buNone/>
              <a:defRPr/>
            </a:pPr>
            <a:r>
              <a:rPr lang="en-GB" sz="2400"/>
              <a:t>Jenkins, L. and Kramer, C. (1978) ‘Small Group Processes: Learning from Women’ </a:t>
            </a:r>
            <a:r>
              <a:rPr lang="en-GB" sz="2400" i="1"/>
              <a:t>Women’s Studies International Quarterly</a:t>
            </a:r>
            <a:r>
              <a:rPr lang="en-GB" sz="2400"/>
              <a:t> 1(1):67-84.</a:t>
            </a:r>
          </a:p>
          <a:p>
            <a:pPr marL="0" indent="0" fontAlgn="auto">
              <a:lnSpc>
                <a:spcPct val="120000"/>
              </a:lnSpc>
              <a:spcAft>
                <a:spcPts val="300"/>
              </a:spcAft>
              <a:buFont typeface="Arial" pitchFamily="34" charset="0"/>
              <a:buNone/>
              <a:defRPr/>
            </a:pPr>
            <a:endParaRPr lang="en-GB" sz="2400"/>
          </a:p>
        </p:txBody>
      </p:sp>
    </p:spTree>
    <p:extLst>
      <p:ext uri="{BB962C8B-B14F-4D97-AF65-F5344CB8AC3E}">
        <p14:creationId xmlns:p14="http://schemas.microsoft.com/office/powerpoint/2010/main" val="125701920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i="1"/>
              <a:t>Referencing Websites</a:t>
            </a:r>
            <a:endParaRPr lang="en-US" sz="3600" i="1"/>
          </a:p>
        </p:txBody>
      </p:sp>
      <p:sp>
        <p:nvSpPr>
          <p:cNvPr id="3" name="Content Placeholder 2"/>
          <p:cNvSpPr>
            <a:spLocks noGrp="1"/>
          </p:cNvSpPr>
          <p:nvPr>
            <p:ph idx="1"/>
          </p:nvPr>
        </p:nvSpPr>
        <p:spPr>
          <a:xfrm>
            <a:off x="457200" y="1412776"/>
            <a:ext cx="8229600" cy="3916363"/>
          </a:xfrm>
        </p:spPr>
        <p:txBody>
          <a:bodyPr rtlCol="0">
            <a:noAutofit/>
          </a:bodyPr>
          <a:lstStyle/>
          <a:p>
            <a:pPr marL="0" indent="0" fontAlgn="auto">
              <a:spcAft>
                <a:spcPts val="0"/>
              </a:spcAft>
              <a:buFont typeface="Arial" pitchFamily="34" charset="0"/>
              <a:buNone/>
              <a:defRPr/>
            </a:pPr>
            <a:r>
              <a:rPr lang="en-GB" sz="2400" i="1"/>
              <a:t>In the text:</a:t>
            </a:r>
          </a:p>
          <a:p>
            <a:pPr marL="0" indent="0" fontAlgn="auto">
              <a:spcAft>
                <a:spcPts val="0"/>
              </a:spcAft>
              <a:buFont typeface="Arial" pitchFamily="34" charset="0"/>
              <a:buNone/>
              <a:defRPr/>
            </a:pPr>
            <a:r>
              <a:rPr lang="en-GB" sz="2400"/>
              <a:t>‘Jane Austen was a wonderful gymnast’ (</a:t>
            </a:r>
            <a:r>
              <a:rPr lang="en-GB" sz="2400" i="1"/>
              <a:t>The Republic of Pemberley</a:t>
            </a:r>
            <a:r>
              <a:rPr lang="en-GB" sz="2400"/>
              <a:t>, no date) (or N.D.)</a:t>
            </a:r>
          </a:p>
          <a:p>
            <a:pPr marL="0" indent="0" fontAlgn="auto">
              <a:spcAft>
                <a:spcPts val="0"/>
              </a:spcAft>
              <a:buFont typeface="Arial" pitchFamily="34" charset="0"/>
              <a:buNone/>
              <a:defRPr/>
            </a:pPr>
            <a:r>
              <a:rPr lang="en-GB" sz="2400" i="1"/>
              <a:t>In the reference list:</a:t>
            </a:r>
          </a:p>
          <a:p>
            <a:pPr fontAlgn="auto">
              <a:spcAft>
                <a:spcPts val="0"/>
              </a:spcAft>
              <a:buFont typeface="Arial" pitchFamily="34" charset="0"/>
              <a:buChar char="•"/>
              <a:defRPr/>
            </a:pPr>
            <a:r>
              <a:rPr lang="en-GB" sz="2400"/>
              <a:t>The Republic of Pemberley (no date) ‘Allusions to books and authors in Jane Austen’s writings’</a:t>
            </a:r>
            <a:r>
              <a:rPr lang="en-GB" sz="2400" i="1"/>
              <a:t> </a:t>
            </a:r>
            <a:r>
              <a:rPr lang="en-GB" sz="2400"/>
              <a:t>in </a:t>
            </a:r>
            <a:r>
              <a:rPr lang="en-GB" sz="2400" i="1"/>
              <a:t>The Republic of Pemberley</a:t>
            </a:r>
            <a:r>
              <a:rPr lang="en-GB" sz="2400"/>
              <a:t>. [Online], Available: </a:t>
            </a:r>
            <a:r>
              <a:rPr lang="en-GB" sz="2400">
                <a:hlinkClick r:id="rId3"/>
              </a:rPr>
              <a:t>http://www.pemberley.com/janeinfo/litallus.html</a:t>
            </a:r>
            <a:r>
              <a:rPr lang="en-GB" sz="2400"/>
              <a:t> (accessed: 1.4.2013)</a:t>
            </a:r>
            <a:endParaRPr lang="en-US" sz="2400"/>
          </a:p>
        </p:txBody>
      </p:sp>
    </p:spTree>
    <p:extLst>
      <p:ext uri="{BB962C8B-B14F-4D97-AF65-F5344CB8AC3E}">
        <p14:creationId xmlns:p14="http://schemas.microsoft.com/office/powerpoint/2010/main" val="19791702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a:t>Referencing Newspapers</a:t>
            </a:r>
            <a:endParaRPr lang="en-US" sz="3600"/>
          </a:p>
        </p:txBody>
      </p:sp>
      <p:sp>
        <p:nvSpPr>
          <p:cNvPr id="3" name="Content Placeholder 2"/>
          <p:cNvSpPr>
            <a:spLocks noGrp="1"/>
          </p:cNvSpPr>
          <p:nvPr>
            <p:ph idx="1"/>
          </p:nvPr>
        </p:nvSpPr>
        <p:spPr>
          <a:xfrm>
            <a:off x="457200" y="1412776"/>
            <a:ext cx="8229600" cy="3916363"/>
          </a:xfrm>
        </p:spPr>
        <p:txBody>
          <a:bodyPr rtlCol="0">
            <a:noAutofit/>
          </a:bodyPr>
          <a:lstStyle/>
          <a:p>
            <a:pPr marL="0" indent="0" fontAlgn="auto">
              <a:spcAft>
                <a:spcPts val="0"/>
              </a:spcAft>
              <a:buFont typeface="Arial" pitchFamily="34" charset="0"/>
              <a:buNone/>
              <a:defRPr/>
            </a:pPr>
            <a:r>
              <a:rPr lang="en-GB" sz="2400"/>
              <a:t>In the text:</a:t>
            </a:r>
          </a:p>
          <a:p>
            <a:pPr marL="0" indent="0" fontAlgn="auto">
              <a:spcAft>
                <a:spcPts val="0"/>
              </a:spcAft>
              <a:buFont typeface="Arial" pitchFamily="34" charset="0"/>
              <a:buNone/>
              <a:defRPr/>
            </a:pPr>
            <a:r>
              <a:rPr lang="en-GB" sz="2400"/>
              <a:t>‘John Prescott played the …’ (</a:t>
            </a:r>
            <a:r>
              <a:rPr lang="en-GB" sz="2400" i="1"/>
              <a:t>The Guardian</a:t>
            </a:r>
            <a:r>
              <a:rPr lang="en-GB" sz="2400"/>
              <a:t>, 2000:23).</a:t>
            </a:r>
          </a:p>
          <a:p>
            <a:pPr fontAlgn="auto">
              <a:spcAft>
                <a:spcPts val="0"/>
              </a:spcAft>
              <a:buFont typeface="Arial" pitchFamily="34" charset="0"/>
              <a:buChar char="•"/>
              <a:defRPr/>
            </a:pPr>
            <a:endParaRPr lang="en-GB" sz="1050" i="1"/>
          </a:p>
          <a:p>
            <a:pPr marL="0" indent="0" fontAlgn="auto">
              <a:spcAft>
                <a:spcPts val="0"/>
              </a:spcAft>
              <a:buFont typeface="Arial" pitchFamily="34" charset="0"/>
              <a:buNone/>
              <a:defRPr/>
            </a:pPr>
            <a:r>
              <a:rPr lang="en-GB" sz="2400"/>
              <a:t>In the reference list:</a:t>
            </a:r>
          </a:p>
          <a:p>
            <a:pPr marL="0" indent="0" fontAlgn="auto">
              <a:spcAft>
                <a:spcPts val="0"/>
              </a:spcAft>
              <a:buFont typeface="Arial" pitchFamily="34" charset="0"/>
              <a:buNone/>
              <a:defRPr/>
            </a:pPr>
            <a:r>
              <a:rPr lang="en-GB" sz="2400" i="1"/>
              <a:t>The Guardian </a:t>
            </a:r>
            <a:r>
              <a:rPr lang="en-GB" sz="2400"/>
              <a:t>(2000) ‘Editorial’, 28 November:23.</a:t>
            </a:r>
          </a:p>
          <a:p>
            <a:pPr fontAlgn="auto">
              <a:spcAft>
                <a:spcPts val="0"/>
              </a:spcAft>
              <a:buFont typeface="Arial" pitchFamily="34" charset="0"/>
              <a:buChar char="•"/>
              <a:defRPr/>
            </a:pPr>
            <a:endParaRPr lang="en-GB" sz="1100" i="1"/>
          </a:p>
          <a:p>
            <a:pPr marL="0" indent="0" fontAlgn="auto">
              <a:spcAft>
                <a:spcPts val="0"/>
              </a:spcAft>
              <a:buFont typeface="Arial" pitchFamily="34" charset="0"/>
              <a:buNone/>
              <a:defRPr/>
            </a:pPr>
            <a:r>
              <a:rPr lang="en-GB" sz="2400"/>
              <a:t>Note: if the writer’s name is given:</a:t>
            </a:r>
          </a:p>
          <a:p>
            <a:pPr marL="0" indent="0" fontAlgn="auto">
              <a:spcAft>
                <a:spcPts val="0"/>
              </a:spcAft>
              <a:buFont typeface="Arial" pitchFamily="34" charset="0"/>
              <a:buNone/>
              <a:defRPr/>
            </a:pPr>
            <a:r>
              <a:rPr lang="en-GB" sz="2400"/>
              <a:t>‘he adopted a standard macho attitude’ (Voynet, 2000:23)</a:t>
            </a:r>
          </a:p>
          <a:p>
            <a:pPr marL="0" indent="0" fontAlgn="auto">
              <a:spcAft>
                <a:spcPts val="0"/>
              </a:spcAft>
              <a:buFont typeface="Arial" pitchFamily="34" charset="0"/>
              <a:buNone/>
              <a:defRPr/>
            </a:pPr>
            <a:endParaRPr lang="en-GB" sz="1200"/>
          </a:p>
          <a:p>
            <a:pPr marL="0" indent="0" fontAlgn="auto">
              <a:spcAft>
                <a:spcPts val="0"/>
              </a:spcAft>
              <a:buFont typeface="Arial" pitchFamily="34" charset="0"/>
              <a:buNone/>
              <a:defRPr/>
            </a:pPr>
            <a:r>
              <a:rPr lang="en-GB" sz="2400"/>
              <a:t>Voynet, D. (2000) ‘Dear John’, </a:t>
            </a:r>
            <a:r>
              <a:rPr lang="en-GB" sz="2400" i="1"/>
              <a:t>The Guardian</a:t>
            </a:r>
            <a:r>
              <a:rPr lang="en-GB" sz="2400"/>
              <a:t>, 28 November:23.</a:t>
            </a:r>
            <a:endParaRPr lang="en-US" sz="2400"/>
          </a:p>
        </p:txBody>
      </p:sp>
    </p:spTree>
    <p:extLst>
      <p:ext uri="{BB962C8B-B14F-4D97-AF65-F5344CB8AC3E}">
        <p14:creationId xmlns:p14="http://schemas.microsoft.com/office/powerpoint/2010/main" val="57094904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i="1"/>
              <a:t>Secondary References</a:t>
            </a:r>
            <a:endParaRPr lang="en-US" sz="3600" i="1"/>
          </a:p>
        </p:txBody>
      </p:sp>
      <p:sp>
        <p:nvSpPr>
          <p:cNvPr id="3" name="Content Placeholder 2"/>
          <p:cNvSpPr>
            <a:spLocks noGrp="1"/>
          </p:cNvSpPr>
          <p:nvPr>
            <p:ph idx="1"/>
          </p:nvPr>
        </p:nvSpPr>
        <p:spPr>
          <a:xfrm>
            <a:off x="457200" y="1412776"/>
            <a:ext cx="8229600" cy="3916363"/>
          </a:xfrm>
        </p:spPr>
        <p:txBody>
          <a:bodyPr rtlCol="0">
            <a:normAutofit/>
          </a:bodyPr>
          <a:lstStyle/>
          <a:p>
            <a:pPr marL="0" indent="0" fontAlgn="auto">
              <a:spcAft>
                <a:spcPts val="0"/>
              </a:spcAft>
              <a:buFont typeface="Arial" pitchFamily="34" charset="0"/>
              <a:buNone/>
              <a:defRPr/>
            </a:pPr>
            <a:r>
              <a:rPr lang="en-GB" sz="2800"/>
              <a:t>Note, the references list the work you actually looked at:</a:t>
            </a:r>
          </a:p>
          <a:p>
            <a:pPr fontAlgn="auto">
              <a:spcAft>
                <a:spcPts val="0"/>
              </a:spcAft>
              <a:buFont typeface="Arial" pitchFamily="34" charset="0"/>
              <a:buChar char="•"/>
              <a:defRPr/>
            </a:pPr>
            <a:endParaRPr lang="en-GB" sz="1400"/>
          </a:p>
          <a:p>
            <a:pPr marL="0" indent="0" fontAlgn="auto">
              <a:spcAft>
                <a:spcPts val="0"/>
              </a:spcAft>
              <a:buFont typeface="Arial" pitchFamily="34" charset="0"/>
              <a:buNone/>
              <a:defRPr/>
            </a:pPr>
            <a:r>
              <a:rPr lang="en-GB" sz="2800"/>
              <a:t>‘each of us has to learn to see’ (Williams 1975, cited in Spender, 1985, p.140)</a:t>
            </a:r>
          </a:p>
          <a:p>
            <a:pPr marL="0" indent="0" fontAlgn="auto">
              <a:spcAft>
                <a:spcPts val="0"/>
              </a:spcAft>
              <a:buFont typeface="Arial" pitchFamily="34" charset="0"/>
              <a:buNone/>
              <a:defRPr/>
            </a:pPr>
            <a:endParaRPr lang="en-GB" sz="1600"/>
          </a:p>
          <a:p>
            <a:pPr marL="0" indent="0" fontAlgn="auto">
              <a:spcAft>
                <a:spcPts val="0"/>
              </a:spcAft>
              <a:buFont typeface="Arial" pitchFamily="34" charset="0"/>
              <a:buNone/>
              <a:defRPr/>
            </a:pPr>
            <a:r>
              <a:rPr lang="en-GB" sz="2800"/>
              <a:t>In the reference list:</a:t>
            </a:r>
          </a:p>
          <a:p>
            <a:pPr marL="0" indent="0" fontAlgn="auto">
              <a:spcAft>
                <a:spcPts val="0"/>
              </a:spcAft>
              <a:buFont typeface="Arial" pitchFamily="34" charset="0"/>
              <a:buNone/>
              <a:defRPr/>
            </a:pPr>
            <a:r>
              <a:rPr lang="en-GB" sz="2800"/>
              <a:t>Spender, D. (1985) </a:t>
            </a:r>
            <a:r>
              <a:rPr lang="en-GB" sz="2800" i="1"/>
              <a:t>Man Made Language.</a:t>
            </a:r>
            <a:r>
              <a:rPr lang="en-GB" sz="2800"/>
              <a:t> London : Routledge</a:t>
            </a:r>
          </a:p>
          <a:p>
            <a:pPr marL="0" indent="0" fontAlgn="auto">
              <a:spcAft>
                <a:spcPts val="0"/>
              </a:spcAft>
              <a:buFont typeface="Arial" pitchFamily="34" charset="0"/>
              <a:buNone/>
              <a:defRPr/>
            </a:pPr>
            <a:endParaRPr lang="en-US" sz="2800"/>
          </a:p>
        </p:txBody>
      </p:sp>
    </p:spTree>
    <p:extLst>
      <p:ext uri="{BB962C8B-B14F-4D97-AF65-F5344CB8AC3E}">
        <p14:creationId xmlns:p14="http://schemas.microsoft.com/office/powerpoint/2010/main" val="281201273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3114" y="1440417"/>
            <a:ext cx="8642350" cy="2123658"/>
          </a:xfrm>
          <a:prstGeom prst="rect">
            <a:avLst/>
          </a:prstGeom>
          <a:noFill/>
        </p:spPr>
        <p:txBody>
          <a:bodyPr anchor="t">
            <a:spAutoFit/>
          </a:bodyPr>
          <a:lstStyle/>
          <a:p>
            <a:pPr algn="ctr" fontAlgn="auto">
              <a:spcBef>
                <a:spcPts val="0"/>
              </a:spcBef>
              <a:spcAft>
                <a:spcPts val="0"/>
              </a:spcAft>
              <a:defRPr/>
            </a:pPr>
            <a:r>
              <a:rPr lang="en-GB" sz="4800" b="1" i="1">
                <a:solidFill>
                  <a:srgbClr val="FFFFFF"/>
                </a:solidFill>
                <a:latin typeface="+mn-lt"/>
                <a:ea typeface="+mj-ea"/>
                <a:cs typeface="+mj-cs"/>
              </a:rPr>
              <a:t>How we can support you...</a:t>
            </a:r>
          </a:p>
          <a:p>
            <a:pPr algn="ctr">
              <a:spcBef>
                <a:spcPts val="0"/>
              </a:spcBef>
              <a:spcAft>
                <a:spcPts val="0"/>
              </a:spcAft>
              <a:defRPr/>
            </a:pPr>
            <a:r>
              <a:rPr lang="en-GB" sz="2800" i="1">
                <a:solidFill>
                  <a:schemeClr val="bg1"/>
                </a:solidFill>
                <a:latin typeface="Arial"/>
                <a:ea typeface="+mj-ea"/>
                <a:cs typeface="Arial"/>
              </a:rPr>
              <a:t>Steve Darnell</a:t>
            </a:r>
            <a:endParaRPr lang="en-GB">
              <a:solidFill>
                <a:schemeClr val="bg1"/>
              </a:solidFill>
              <a:ea typeface="+mj-ea"/>
            </a:endParaRPr>
          </a:p>
          <a:p>
            <a:pPr algn="ctr">
              <a:spcBef>
                <a:spcPts val="0"/>
              </a:spcBef>
              <a:spcAft>
                <a:spcPts val="0"/>
              </a:spcAft>
              <a:defRPr/>
            </a:pPr>
            <a:r>
              <a:rPr lang="en-GB" sz="2800" i="1">
                <a:solidFill>
                  <a:schemeClr val="bg1"/>
                </a:solidFill>
                <a:latin typeface="Arial"/>
                <a:ea typeface="+mj-ea"/>
                <a:cs typeface="Arial"/>
              </a:rPr>
              <a:t>Lead Lecturer in Policing</a:t>
            </a:r>
            <a:endParaRPr lang="en-US" sz="2800">
              <a:solidFill>
                <a:schemeClr val="bg1"/>
              </a:solidFill>
              <a:latin typeface="Arial"/>
              <a:ea typeface="+mj-ea"/>
              <a:cs typeface="Arial"/>
            </a:endParaRPr>
          </a:p>
          <a:p>
            <a:pPr algn="ctr">
              <a:spcBef>
                <a:spcPts val="0"/>
              </a:spcBef>
              <a:spcAft>
                <a:spcPts val="0"/>
              </a:spcAft>
              <a:defRPr/>
            </a:pPr>
            <a:endParaRPr lang="en-GB" sz="2800" b="1" i="1">
              <a:solidFill>
                <a:srgbClr val="FFFFFF"/>
              </a:solidFill>
              <a:latin typeface="+mn-lt"/>
              <a:ea typeface="+mj-ea"/>
              <a:cs typeface="+mj-cs"/>
            </a:endParaRPr>
          </a:p>
        </p:txBody>
      </p:sp>
      <p:sp>
        <p:nvSpPr>
          <p:cNvPr id="3" name="TextBox 2">
            <a:extLst>
              <a:ext uri="{FF2B5EF4-FFF2-40B4-BE49-F238E27FC236}">
                <a16:creationId xmlns:a16="http://schemas.microsoft.com/office/drawing/2014/main" xmlns="" id="{756BAFC0-69D7-4FA8-8019-2FB0261654A9}"/>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FFFFFF"/>
                </a:solidFill>
              </a:rPr>
              <a:t>.</a:t>
            </a:r>
            <a:endParaRPr lang="en-US"/>
          </a:p>
        </p:txBody>
      </p:sp>
    </p:spTree>
    <p:extLst>
      <p:ext uri="{BB962C8B-B14F-4D97-AF65-F5344CB8AC3E}">
        <p14:creationId xmlns:p14="http://schemas.microsoft.com/office/powerpoint/2010/main" val="31386058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Key staff contacts for your programme</a:t>
            </a:r>
          </a:p>
        </p:txBody>
      </p:sp>
      <p:sp>
        <p:nvSpPr>
          <p:cNvPr id="3" name="Content Placeholder 2"/>
          <p:cNvSpPr>
            <a:spLocks noGrp="1"/>
          </p:cNvSpPr>
          <p:nvPr>
            <p:ph idx="1"/>
          </p:nvPr>
        </p:nvSpPr>
        <p:spPr>
          <a:xfrm>
            <a:off x="323850" y="1268760"/>
            <a:ext cx="8640638" cy="4395788"/>
          </a:xfrm>
        </p:spPr>
        <p:txBody>
          <a:bodyPr rtlCol="0">
            <a:normAutofit/>
          </a:bodyPr>
          <a:lstStyle/>
          <a:p>
            <a:pPr marL="0" indent="0">
              <a:spcAft>
                <a:spcPts val="0"/>
              </a:spcAft>
              <a:buNone/>
              <a:defRPr/>
            </a:pPr>
            <a:r>
              <a:rPr lang="en-GB" sz="2300" b="1" dirty="0">
                <a:solidFill>
                  <a:schemeClr val="accent6">
                    <a:lumMod val="75000"/>
                  </a:schemeClr>
                </a:solidFill>
                <a:ea typeface="+mn-lt"/>
                <a:cs typeface="+mn-lt"/>
              </a:rPr>
              <a:t>Andrew Edwards </a:t>
            </a:r>
            <a:r>
              <a:rPr lang="en-GB" sz="2300" dirty="0">
                <a:ea typeface="+mn-lt"/>
                <a:cs typeface="+mn-lt"/>
              </a:rPr>
              <a:t>– </a:t>
            </a:r>
            <a:r>
              <a:rPr lang="en-GB" sz="2300" dirty="0"/>
              <a:t>Lead Lecturer</a:t>
            </a:r>
            <a:r>
              <a:rPr lang="en-GB" sz="2300" i="1" dirty="0"/>
              <a:t> </a:t>
            </a:r>
            <a:r>
              <a:rPr lang="en-GB" sz="2300" dirty="0"/>
              <a:t>in Policing for Work-based Learning</a:t>
            </a:r>
            <a:endParaRPr lang="en-GB" sz="2300" dirty="0">
              <a:ea typeface="+mn-lt"/>
              <a:cs typeface="+mn-lt"/>
            </a:endParaRPr>
          </a:p>
          <a:p>
            <a:pPr marL="0" indent="0">
              <a:spcAft>
                <a:spcPts val="0"/>
              </a:spcAft>
              <a:buNone/>
              <a:defRPr/>
            </a:pPr>
            <a:r>
              <a:rPr lang="en-GB" sz="2300" b="1" dirty="0">
                <a:solidFill>
                  <a:schemeClr val="accent6">
                    <a:lumMod val="75000"/>
                  </a:schemeClr>
                </a:solidFill>
                <a:ea typeface="+mn-lt"/>
                <a:cs typeface="+mn-lt"/>
              </a:rPr>
              <a:t>Steve Darnell </a:t>
            </a:r>
            <a:r>
              <a:rPr lang="en-GB" sz="2300" dirty="0">
                <a:ea typeface="+mn-lt"/>
                <a:cs typeface="+mn-lt"/>
              </a:rPr>
              <a:t>– Lead Lecturer</a:t>
            </a:r>
            <a:r>
              <a:rPr lang="en-GB" sz="2300" i="1" dirty="0">
                <a:ea typeface="+mn-lt"/>
                <a:cs typeface="+mn-lt"/>
              </a:rPr>
              <a:t> </a:t>
            </a:r>
            <a:r>
              <a:rPr lang="en-GB" sz="2300" dirty="0">
                <a:ea typeface="+mn-lt"/>
                <a:cs typeface="+mn-lt"/>
              </a:rPr>
              <a:t>in Policing for Work-based Learning </a:t>
            </a:r>
            <a:r>
              <a:rPr lang="en-GB" sz="2300" dirty="0">
                <a:ea typeface="+mn-lt"/>
                <a:cs typeface="+mn-lt"/>
                <a:hlinkClick r:id="rId3"/>
              </a:rPr>
              <a:t>s.darnell@uwtsd.ac.uk</a:t>
            </a:r>
            <a:r>
              <a:rPr lang="en-GB" sz="2300" dirty="0">
                <a:ea typeface="+mn-lt"/>
                <a:cs typeface="+mn-lt"/>
              </a:rPr>
              <a:t> </a:t>
            </a:r>
            <a:endParaRPr lang="en-US" sz="2300" dirty="0">
              <a:ea typeface="+mn-lt"/>
              <a:cs typeface="+mn-lt"/>
            </a:endParaRPr>
          </a:p>
          <a:p>
            <a:pPr marL="0" indent="0">
              <a:spcAft>
                <a:spcPts val="0"/>
              </a:spcAft>
              <a:buNone/>
              <a:defRPr/>
            </a:pPr>
            <a:endParaRPr lang="en-GB" sz="2300" b="1" dirty="0">
              <a:solidFill>
                <a:schemeClr val="accent6">
                  <a:lumMod val="75000"/>
                </a:schemeClr>
              </a:solidFill>
            </a:endParaRPr>
          </a:p>
          <a:p>
            <a:pPr marL="0" indent="0">
              <a:spcAft>
                <a:spcPts val="0"/>
              </a:spcAft>
              <a:buNone/>
              <a:defRPr/>
            </a:pPr>
            <a:r>
              <a:rPr lang="en-GB" sz="2300" b="1" dirty="0">
                <a:solidFill>
                  <a:schemeClr val="accent6">
                    <a:lumMod val="75000"/>
                  </a:schemeClr>
                </a:solidFill>
              </a:rPr>
              <a:t>Dr Annette </a:t>
            </a:r>
            <a:r>
              <a:rPr lang="en-GB" sz="2300" b="1" dirty="0" err="1">
                <a:solidFill>
                  <a:schemeClr val="accent6">
                    <a:lumMod val="75000"/>
                  </a:schemeClr>
                </a:solidFill>
              </a:rPr>
              <a:t>Fillery</a:t>
            </a:r>
            <a:r>
              <a:rPr lang="en-GB" sz="2300" b="1" dirty="0">
                <a:solidFill>
                  <a:schemeClr val="accent6">
                    <a:lumMod val="75000"/>
                  </a:schemeClr>
                </a:solidFill>
              </a:rPr>
              <a:t>-Travis </a:t>
            </a:r>
            <a:r>
              <a:rPr lang="en-GB" sz="2300" dirty="0"/>
              <a:t>– Head Wales Institute for Work-based Learning</a:t>
            </a:r>
            <a:r>
              <a:rPr lang="en-GB" sz="2300" i="1" dirty="0"/>
              <a:t> </a:t>
            </a:r>
            <a:r>
              <a:rPr lang="en-GB" sz="2300" dirty="0">
                <a:hlinkClick r:id="rId4"/>
              </a:rPr>
              <a:t>a.fillery-travis@uwtsd.ac.uk</a:t>
            </a:r>
            <a:endParaRPr lang="en-GB" sz="2300" dirty="0"/>
          </a:p>
          <a:p>
            <a:pPr>
              <a:buNone/>
              <a:defRPr/>
            </a:pPr>
            <a:r>
              <a:rPr lang="en-GB" sz="2300" b="1" dirty="0">
                <a:solidFill>
                  <a:schemeClr val="accent6">
                    <a:lumMod val="75000"/>
                  </a:schemeClr>
                </a:solidFill>
              </a:rPr>
              <a:t>Mrs Lowri Harris </a:t>
            </a:r>
            <a:r>
              <a:rPr lang="en-GB" sz="2300" dirty="0">
                <a:ea typeface="+mn-lt"/>
                <a:cs typeface="+mn-lt"/>
              </a:rPr>
              <a:t>– </a:t>
            </a:r>
            <a:r>
              <a:rPr lang="en-GB" sz="2300" dirty="0"/>
              <a:t>Programme Director: Professional Practice </a:t>
            </a:r>
          </a:p>
          <a:p>
            <a:pPr marL="0" indent="0">
              <a:spcAft>
                <a:spcPts val="0"/>
              </a:spcAft>
              <a:buNone/>
              <a:defRPr/>
            </a:pPr>
            <a:r>
              <a:rPr lang="en-GB" sz="2300" dirty="0">
                <a:hlinkClick r:id="rId5">
                  <a:extLst>
                    <a:ext uri="{A12FA001-AC4F-418D-AE19-62706E023703}">
                      <ahyp:hlinkClr xmlns:ahyp="http://schemas.microsoft.com/office/drawing/2018/hyperlinkcolor" xmlns="" val="tx"/>
                    </a:ext>
                  </a:extLst>
                </a:hlinkClick>
              </a:rPr>
              <a:t>l.m.harris@uwtsd.ac.uk</a:t>
            </a:r>
            <a:r>
              <a:rPr lang="en-GB" sz="2300" dirty="0"/>
              <a:t> </a:t>
            </a:r>
          </a:p>
          <a:p>
            <a:pPr marL="0" indent="0">
              <a:spcAft>
                <a:spcPts val="0"/>
              </a:spcAft>
              <a:buNone/>
              <a:defRPr/>
            </a:pPr>
            <a:endParaRPr lang="en-GB" sz="2300" dirty="0"/>
          </a:p>
          <a:p>
            <a:pPr marL="0" indent="0" fontAlgn="auto">
              <a:spcAft>
                <a:spcPts val="0"/>
              </a:spcAft>
              <a:buFont typeface="Arial" charset="0"/>
              <a:buNone/>
              <a:defRPr/>
            </a:pPr>
            <a:endParaRPr lang="en-GB" sz="2300" dirty="0"/>
          </a:p>
          <a:p>
            <a:pPr marL="0" indent="0" fontAlgn="auto">
              <a:spcAft>
                <a:spcPts val="0"/>
              </a:spcAft>
              <a:buFont typeface="Arial" pitchFamily="34" charset="0"/>
              <a:buNone/>
              <a:defRPr/>
            </a:pPr>
            <a:endParaRPr lang="en-GB" sz="2300" dirty="0"/>
          </a:p>
          <a:p>
            <a:pPr marL="0" indent="0" fontAlgn="auto">
              <a:spcAft>
                <a:spcPts val="0"/>
              </a:spcAft>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0DFA41-C382-3749-A466-AE695EB6969E}"/>
              </a:ext>
            </a:extLst>
          </p:cNvPr>
          <p:cNvSpPr>
            <a:spLocks noGrp="1"/>
          </p:cNvSpPr>
          <p:nvPr>
            <p:ph type="title"/>
          </p:nvPr>
        </p:nvSpPr>
        <p:spPr/>
        <p:txBody>
          <a:bodyPr/>
          <a:lstStyle/>
          <a:p>
            <a:r>
              <a:rPr lang="en-US"/>
              <a:t>Support Available from UWTSD</a:t>
            </a:r>
          </a:p>
        </p:txBody>
      </p:sp>
      <p:sp>
        <p:nvSpPr>
          <p:cNvPr id="3" name="Content Placeholder 2">
            <a:extLst>
              <a:ext uri="{FF2B5EF4-FFF2-40B4-BE49-F238E27FC236}">
                <a16:creationId xmlns:a16="http://schemas.microsoft.com/office/drawing/2014/main" xmlns="" id="{DD36871D-417E-6D4A-93A9-BF396DACBDD1}"/>
              </a:ext>
            </a:extLst>
          </p:cNvPr>
          <p:cNvSpPr>
            <a:spLocks noGrp="1"/>
          </p:cNvSpPr>
          <p:nvPr>
            <p:ph idx="1"/>
          </p:nvPr>
        </p:nvSpPr>
        <p:spPr/>
        <p:txBody>
          <a:bodyPr/>
          <a:lstStyle/>
          <a:p>
            <a:r>
              <a:rPr lang="en-US" dirty="0"/>
              <a:t>Moodle and  Learning Resources Centre (LRC)</a:t>
            </a:r>
          </a:p>
          <a:p>
            <a:r>
              <a:rPr lang="en-US" dirty="0"/>
              <a:t>Student Services</a:t>
            </a:r>
          </a:p>
          <a:p>
            <a:r>
              <a:rPr lang="en-US" dirty="0">
                <a:highlight>
                  <a:srgbClr val="FFFF00"/>
                </a:highlight>
              </a:rPr>
              <a:t>Fortnightly drop-in clinics - ?</a:t>
            </a:r>
          </a:p>
        </p:txBody>
      </p:sp>
    </p:spTree>
    <p:extLst>
      <p:ext uri="{BB962C8B-B14F-4D97-AF65-F5344CB8AC3E}">
        <p14:creationId xmlns:p14="http://schemas.microsoft.com/office/powerpoint/2010/main" val="32149454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3916363"/>
          </a:xfrm>
        </p:spPr>
        <p:txBody>
          <a:bodyPr rtlCol="0">
            <a:normAutofit/>
          </a:bodyPr>
          <a:lstStyle/>
          <a:p>
            <a:pPr marL="0" indent="0" algn="ctr" fontAlgn="auto">
              <a:spcAft>
                <a:spcPts val="0"/>
              </a:spcAft>
              <a:buFont typeface="Arial" pitchFamily="34" charset="0"/>
              <a:buNone/>
              <a:defRPr/>
            </a:pPr>
            <a:endParaRPr lang="en-US" sz="4000"/>
          </a:p>
          <a:p>
            <a:pPr marL="0" indent="0" algn="ctr" fontAlgn="auto">
              <a:spcAft>
                <a:spcPts val="0"/>
              </a:spcAft>
              <a:buFont typeface="Arial" pitchFamily="34" charset="0"/>
              <a:buNone/>
              <a:defRPr/>
            </a:pPr>
            <a:endParaRPr lang="en-US" sz="2800"/>
          </a:p>
          <a:p>
            <a:pPr marL="0" indent="0" algn="ctr" fontAlgn="auto">
              <a:spcAft>
                <a:spcPts val="0"/>
              </a:spcAft>
              <a:buFont typeface="Arial" pitchFamily="34" charset="0"/>
              <a:buNone/>
              <a:defRPr/>
            </a:pPr>
            <a:r>
              <a:rPr lang="en-US" sz="4000"/>
              <a:t>Questions?</a:t>
            </a:r>
          </a:p>
        </p:txBody>
      </p:sp>
    </p:spTree>
    <p:extLst>
      <p:ext uri="{BB962C8B-B14F-4D97-AF65-F5344CB8AC3E}">
        <p14:creationId xmlns:p14="http://schemas.microsoft.com/office/powerpoint/2010/main" val="4216735657"/>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0" ma:contentTypeDescription="Create a new document." ma:contentTypeScope="" ma:versionID="4a98950e95023d9c765a11155e6b8509">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8c0ab8c76c148be3f14dd38d15f91059"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718CF5-425A-407B-A6B5-517B3582F396}">
  <ds:schemaRefs>
    <ds:schemaRef ds:uri="1ecf5648-3750-43f5-867d-bfaa16e6e17e"/>
    <ds:schemaRef ds:uri="http://schemas.microsoft.com/office/2006/metadata/properties"/>
    <ds:schemaRef ds:uri="http://purl.org/dc/dcmitype/"/>
    <ds:schemaRef ds:uri="http://schemas.microsoft.com/office/2006/documentManagement/types"/>
    <ds:schemaRef ds:uri="http://www.w3.org/XML/1998/namespace"/>
    <ds:schemaRef ds:uri="http://purl.org/dc/elements/1.1/"/>
    <ds:schemaRef ds:uri="http://purl.org/dc/terms/"/>
    <ds:schemaRef ds:uri="http://schemas.openxmlformats.org/package/2006/metadata/core-properties"/>
    <ds:schemaRef ds:uri="http://schemas.microsoft.com/office/infopath/2007/PartnerControls"/>
    <ds:schemaRef ds:uri="2e89cfda-a374-4413-9f0d-8b601eddeb70"/>
  </ds:schemaRefs>
</ds:datastoreItem>
</file>

<file path=customXml/itemProps2.xml><?xml version="1.0" encoding="utf-8"?>
<ds:datastoreItem xmlns:ds="http://schemas.openxmlformats.org/officeDocument/2006/customXml" ds:itemID="{747BB5E7-75AF-4B08-A121-05FF89E9C7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130E65-D2A4-432E-B0BB-3E7AEA5B4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201500625PowerPointPresentationTemplate.potx</Template>
  <TotalTime>288</TotalTime>
  <Words>3766</Words>
  <Application>Microsoft Office PowerPoint</Application>
  <PresentationFormat>On-screen Show (4:3)</PresentationFormat>
  <Paragraphs>665</Paragraphs>
  <Slides>69</Slides>
  <Notes>53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69</vt:i4>
      </vt:variant>
    </vt:vector>
  </HeadingPairs>
  <TitlesOfParts>
    <vt:vector size="75" baseType="lpstr">
      <vt:lpstr>Arial Unicode MS</vt:lpstr>
      <vt:lpstr>Arial</vt:lpstr>
      <vt:lpstr>Calibri</vt:lpstr>
      <vt:lpstr>Myriad Pro</vt:lpstr>
      <vt:lpstr>Tahoma</vt:lpstr>
      <vt:lpstr>201500625PowerPointPresentationTemplate</vt:lpstr>
      <vt:lpstr>PowerPoint Presentation</vt:lpstr>
      <vt:lpstr>Concerns noted…</vt:lpstr>
      <vt:lpstr>PowerPoint Presentation</vt:lpstr>
      <vt:lpstr>PowerPoint Presentation</vt:lpstr>
      <vt:lpstr>PowerPoint Presentation</vt:lpstr>
      <vt:lpstr> REFLECTIVE PRACTICE</vt:lpstr>
      <vt:lpstr>PowerPoint Presentation</vt:lpstr>
      <vt:lpstr>PowerPoint Presentation</vt:lpstr>
      <vt:lpstr>PowerPoint Presentation</vt:lpstr>
      <vt:lpstr> </vt:lpstr>
      <vt:lpstr>HILLSBOROUGH</vt:lpstr>
      <vt:lpstr> Context is Critical</vt:lpstr>
      <vt:lpstr>Academic Context</vt:lpstr>
      <vt:lpstr>Continuum</vt:lpstr>
      <vt:lpstr>PowerPoint Presentation</vt:lpstr>
      <vt:lpstr>Heuristics</vt:lpstr>
      <vt:lpstr>A touch of reality…</vt:lpstr>
      <vt:lpstr>The Characteristics of Reflection</vt:lpstr>
      <vt:lpstr>PowerPoint Presentation</vt:lpstr>
      <vt:lpstr>Donald Schon</vt:lpstr>
      <vt:lpstr>Borton’s Reflective Tool</vt:lpstr>
      <vt:lpstr>PowerPoint Presentation</vt:lpstr>
      <vt:lpstr>Driscoll’s Adaptation</vt:lpstr>
      <vt:lpstr>Early Application</vt:lpstr>
      <vt:lpstr>Gibbs’ Model of Reflection (1988)</vt:lpstr>
      <vt:lpstr>Zeichner and Liston (1996)</vt:lpstr>
      <vt:lpstr>Johns Model for Structural Reflection</vt:lpstr>
      <vt:lpstr>Aesthetics           Reflexivity</vt:lpstr>
      <vt:lpstr>Single Loop &amp; Double Loop Learning</vt:lpstr>
      <vt:lpstr>PowerPoint Presentation</vt:lpstr>
      <vt:lpstr>Reflective Dialogue</vt:lpstr>
      <vt:lpstr>Exercise in Reflective Writing/Discourse</vt:lpstr>
      <vt:lpstr>PowerPoint Presentation</vt:lpstr>
      <vt:lpstr>Personal Context</vt:lpstr>
      <vt:lpstr>PowerPoint Presentation</vt:lpstr>
      <vt:lpstr>PowerPoint Presentation</vt:lpstr>
      <vt:lpstr>Boyatzis’s Theory of self directed learning</vt:lpstr>
      <vt:lpstr>Core Leadership Components </vt:lpstr>
      <vt:lpstr>Building Trust  - Being Credible</vt:lpstr>
      <vt:lpstr>PowerPoint Presentation</vt:lpstr>
      <vt:lpstr>Exercise</vt:lpstr>
      <vt:lpstr>Organisational Context</vt:lpstr>
      <vt:lpstr>PowerPoint Presentation</vt:lpstr>
      <vt:lpstr>Contextual Factors</vt:lpstr>
      <vt:lpstr>Shadow Factors (Egan – Working the Dark Side)</vt:lpstr>
      <vt:lpstr>   Individual, team &amp; organisational learning occur when…  </vt:lpstr>
      <vt:lpstr>PowerPoint Presentation</vt:lpstr>
      <vt:lpstr>PowerPoint Presentation</vt:lpstr>
      <vt:lpstr>Characteristics of Excellence</vt:lpstr>
      <vt:lpstr>PowerPoint Presentation</vt:lpstr>
      <vt:lpstr>PowerPoint Presentation</vt:lpstr>
      <vt:lpstr>PowerPoint Presentation</vt:lpstr>
      <vt:lpstr>Assessment Deadlines</vt:lpstr>
      <vt:lpstr>Assessment guidelines</vt:lpstr>
      <vt:lpstr>PowerPoint Presentation</vt:lpstr>
      <vt:lpstr>PowerPoint Presentation</vt:lpstr>
      <vt:lpstr>PowerPoint Presentation</vt:lpstr>
      <vt:lpstr>PowerPoint Presentation</vt:lpstr>
      <vt:lpstr>PowerPoint Presentation</vt:lpstr>
      <vt:lpstr>PowerPoint Presentation</vt:lpstr>
      <vt:lpstr>Referencing Books</vt:lpstr>
      <vt:lpstr>Referencing Journal Articles</vt:lpstr>
      <vt:lpstr>Referencing Websites</vt:lpstr>
      <vt:lpstr>Referencing Newspapers</vt:lpstr>
      <vt:lpstr>Secondary References</vt:lpstr>
      <vt:lpstr>PowerPoint Presentation</vt:lpstr>
      <vt:lpstr>Key staff contacts for your programme</vt:lpstr>
      <vt:lpstr>Support Available from UWTSD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Stephen Darnell</cp:lastModifiedBy>
  <cp:revision>73</cp:revision>
  <cp:lastPrinted>2015-06-30T20:57:23Z</cp:lastPrinted>
  <dcterms:created xsi:type="dcterms:W3CDTF">2015-04-14T15:21:28Z</dcterms:created>
  <dcterms:modified xsi:type="dcterms:W3CDTF">2019-08-29T10:03:07Z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y fmtid="{D5CDD505-2E9C-101B-9397-08002B2CF9AE}" pid="3" name="ContentTypeId">
    <vt:lpwstr>0x01010054EC8029807A2946B625B0D114BCF650</vt:lpwstr>
  </property>
  <property fmtid="{D5CDD505-2E9C-101B-9397-08002B2CF9AE}" pid="4" name="Order">
    <vt:r8>55400</vt:r8>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xd_Signature">
    <vt:bool>false</vt:bool>
  </property>
  <property fmtid="{D5CDD505-2E9C-101B-9397-08002B2CF9AE}" pid="9" name="xd_ProgID">
    <vt:lpwstr/>
  </property>
  <property fmtid="{D5CDD505-2E9C-101B-9397-08002B2CF9AE}" pid="10" name="TemplateUrl">
    <vt:lpwstr/>
  </property>
</Properties>
</file>