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64" r:id="rId3"/>
    <p:sldId id="266" r:id="rId4"/>
    <p:sldId id="259" r:id="rId5"/>
    <p:sldId id="265" r:id="rId6"/>
    <p:sldId id="263" r:id="rId7"/>
    <p:sldId id="261" r:id="rId8"/>
    <p:sldId id="262" r:id="rId9"/>
    <p:sldId id="272" r:id="rId10"/>
    <p:sldId id="273" r:id="rId11"/>
    <p:sldId id="257" r:id="rId12"/>
    <p:sldId id="267" r:id="rId13"/>
    <p:sldId id="268" r:id="rId14"/>
    <p:sldId id="270" r:id="rId15"/>
    <p:sldId id="260" r:id="rId16"/>
    <p:sldId id="271" r:id="rId17"/>
    <p:sldId id="258" r:id="rId18"/>
    <p:sldId id="278" r:id="rId19"/>
    <p:sldId id="274" r:id="rId20"/>
    <p:sldId id="279" r:id="rId21"/>
    <p:sldId id="281" r:id="rId22"/>
    <p:sldId id="282" r:id="rId23"/>
    <p:sldId id="283" r:id="rId24"/>
    <p:sldId id="280" r:id="rId25"/>
    <p:sldId id="275" r:id="rId26"/>
    <p:sldId id="284"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1" d="100"/>
          <a:sy n="71" d="100"/>
        </p:scale>
        <p:origin x="6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3/12/2020</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3/12/2020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3/12/2020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3/12/2020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3/12/2020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3/12/2020</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3/12/2020</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3/12/2020</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Human relations</a:t>
            </a:r>
            <a:endParaRPr lang="en-GB" dirty="0"/>
          </a:p>
        </p:txBody>
      </p:sp>
      <p:sp>
        <p:nvSpPr>
          <p:cNvPr id="3" name="Subtitle 2"/>
          <p:cNvSpPr>
            <a:spLocks noGrp="1"/>
          </p:cNvSpPr>
          <p:nvPr>
            <p:ph type="subTitle" idx="1"/>
          </p:nvPr>
        </p:nvSpPr>
        <p:spPr/>
        <p:txBody>
          <a:bodyPr/>
          <a:lstStyle/>
          <a:p>
            <a:r>
              <a:rPr lang="en-GB" dirty="0" smtClean="0"/>
              <a:t>Managing People</a:t>
            </a:r>
          </a:p>
          <a:p>
            <a:r>
              <a:rPr lang="en-GB" dirty="0" smtClean="0"/>
              <a:t>Dr. Nandish V. Patel</a:t>
            </a:r>
            <a:endParaRPr lang="en-GB" dirty="0"/>
          </a:p>
        </p:txBody>
      </p:sp>
    </p:spTree>
    <p:extLst>
      <p:ext uri="{BB962C8B-B14F-4D97-AF65-F5344CB8AC3E}">
        <p14:creationId xmlns:p14="http://schemas.microsoft.com/office/powerpoint/2010/main" val="1298648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Industrial work &amp; productivity</a:t>
            </a:r>
            <a:endParaRPr lang="en-GB" dirty="0"/>
          </a:p>
        </p:txBody>
      </p:sp>
      <p:sp>
        <p:nvSpPr>
          <p:cNvPr id="3" name="Content Placeholder 2"/>
          <p:cNvSpPr>
            <a:spLocks noGrp="1"/>
          </p:cNvSpPr>
          <p:nvPr>
            <p:ph idx="1"/>
          </p:nvPr>
        </p:nvSpPr>
        <p:spPr/>
        <p:txBody>
          <a:bodyPr/>
          <a:lstStyle/>
          <a:p>
            <a:r>
              <a:rPr lang="en-GB" dirty="0" smtClean="0"/>
              <a:t>Management Problem: gain higher productivity</a:t>
            </a:r>
          </a:p>
          <a:p>
            <a:r>
              <a:rPr lang="en-GB" dirty="0" smtClean="0"/>
              <a:t>19</a:t>
            </a:r>
            <a:r>
              <a:rPr lang="en-GB" baseline="30000" dirty="0" smtClean="0"/>
              <a:t>th</a:t>
            </a:r>
            <a:r>
              <a:rPr lang="en-GB" dirty="0" smtClean="0"/>
              <a:t> &amp; 20</a:t>
            </a:r>
            <a:r>
              <a:rPr lang="en-GB" baseline="30000" dirty="0" smtClean="0"/>
              <a:t>th</a:t>
            </a:r>
            <a:r>
              <a:rPr lang="en-GB" dirty="0" smtClean="0"/>
              <a:t> century factory owners and managers sought ever higher productivity from workers</a:t>
            </a:r>
          </a:p>
          <a:p>
            <a:r>
              <a:rPr lang="en-GB" dirty="0" smtClean="0"/>
              <a:t>They considered many factors:</a:t>
            </a:r>
          </a:p>
          <a:p>
            <a:pPr lvl="1"/>
            <a:r>
              <a:rPr lang="en-GB" dirty="0" smtClean="0"/>
              <a:t>Weekly hours worked</a:t>
            </a:r>
          </a:p>
          <a:p>
            <a:pPr lvl="1"/>
            <a:r>
              <a:rPr lang="en-GB" dirty="0" smtClean="0"/>
              <a:t>Break times</a:t>
            </a:r>
          </a:p>
          <a:p>
            <a:pPr lvl="1"/>
            <a:r>
              <a:rPr lang="en-GB" dirty="0" smtClean="0"/>
              <a:t>Lighting </a:t>
            </a:r>
          </a:p>
          <a:p>
            <a:endParaRPr lang="en-GB" dirty="0" smtClean="0"/>
          </a:p>
          <a:p>
            <a:pPr lvl="1"/>
            <a:endParaRPr lang="en-GB" dirty="0" smtClean="0"/>
          </a:p>
          <a:p>
            <a:endParaRPr lang="en-GB" dirty="0" smtClean="0"/>
          </a:p>
          <a:p>
            <a:endParaRPr lang="en-GB" dirty="0" smtClean="0"/>
          </a:p>
        </p:txBody>
      </p:sp>
    </p:spTree>
    <p:extLst>
      <p:ext uri="{BB962C8B-B14F-4D97-AF65-F5344CB8AC3E}">
        <p14:creationId xmlns:p14="http://schemas.microsoft.com/office/powerpoint/2010/main" val="1193740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People and work</a:t>
            </a:r>
            <a:endParaRPr lang="en-GB" dirty="0">
              <a:solidFill>
                <a:srgbClr val="7030A0"/>
              </a:solidFill>
            </a:endParaRPr>
          </a:p>
        </p:txBody>
      </p:sp>
      <p:sp>
        <p:nvSpPr>
          <p:cNvPr id="3" name="Content Placeholder 2"/>
          <p:cNvSpPr>
            <a:spLocks noGrp="1"/>
          </p:cNvSpPr>
          <p:nvPr>
            <p:ph idx="1"/>
          </p:nvPr>
        </p:nvSpPr>
        <p:spPr/>
        <p:txBody>
          <a:bodyPr/>
          <a:lstStyle/>
          <a:p>
            <a:r>
              <a:rPr lang="en-GB" dirty="0" smtClean="0"/>
              <a:t>What is organisational work?</a:t>
            </a:r>
          </a:p>
          <a:p>
            <a:r>
              <a:rPr lang="en-GB" dirty="0" smtClean="0"/>
              <a:t>How can you manage the work of employees to achieve company objectives?</a:t>
            </a:r>
            <a:endParaRPr lang="en-GB" dirty="0"/>
          </a:p>
        </p:txBody>
      </p:sp>
    </p:spTree>
    <p:extLst>
      <p:ext uri="{BB962C8B-B14F-4D97-AF65-F5344CB8AC3E}">
        <p14:creationId xmlns:p14="http://schemas.microsoft.com/office/powerpoint/2010/main" val="2725322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rgbClr val="0070C0"/>
                </a:solidFill>
              </a:rPr>
              <a:t>Elton Mayo</a:t>
            </a:r>
            <a:endParaRPr lang="en-GB" sz="6000" b="1"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GB" sz="2400" dirty="0" smtClean="0"/>
              <a:t>“The </a:t>
            </a:r>
            <a:r>
              <a:rPr lang="en-GB" sz="2400" dirty="0" smtClean="0">
                <a:solidFill>
                  <a:srgbClr val="0070C0"/>
                </a:solidFill>
              </a:rPr>
              <a:t>human aspects of industry</a:t>
            </a:r>
            <a:r>
              <a:rPr lang="en-GB" sz="2400" dirty="0" smtClean="0"/>
              <a:t> has changed very considerably in the last fifty years. The nature and range of these changes are still partly unknown to us, but the question of their significance is no longer in dispute. Whereas the </a:t>
            </a:r>
            <a:r>
              <a:rPr lang="en-GB" sz="2400" dirty="0" smtClean="0">
                <a:solidFill>
                  <a:srgbClr val="0070C0"/>
                </a:solidFill>
              </a:rPr>
              <a:t>human problems of industry</a:t>
            </a:r>
            <a:r>
              <a:rPr lang="en-GB" sz="2400" dirty="0" smtClean="0"/>
              <a:t> were regarded until recently as lying within the strict province of the specialist, it is now beginning to be realised that a clear statement of such problems in particular situations is </a:t>
            </a:r>
            <a:r>
              <a:rPr lang="en-GB" sz="2400" dirty="0" smtClean="0">
                <a:solidFill>
                  <a:srgbClr val="0070C0"/>
                </a:solidFill>
              </a:rPr>
              <a:t>necessary to the effective thinking of every business administrator</a:t>
            </a:r>
            <a:r>
              <a:rPr lang="en-GB" sz="2400" dirty="0" smtClean="0"/>
              <a:t> and every economic expert.” (Mayo, p.1)</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99203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solidFill>
                  <a:srgbClr val="0070C0"/>
                </a:solidFill>
              </a:rPr>
              <a:t>Elton Mayo</a:t>
            </a:r>
            <a:endParaRPr lang="en-GB" sz="3200" dirty="0"/>
          </a:p>
        </p:txBody>
      </p:sp>
      <p:sp>
        <p:nvSpPr>
          <p:cNvPr id="3" name="Content Placeholder 2"/>
          <p:cNvSpPr>
            <a:spLocks noGrp="1"/>
          </p:cNvSpPr>
          <p:nvPr>
            <p:ph idx="1"/>
          </p:nvPr>
        </p:nvSpPr>
        <p:spPr/>
        <p:txBody>
          <a:bodyPr/>
          <a:lstStyle/>
          <a:p>
            <a:pPr marL="0" indent="0">
              <a:buNone/>
            </a:pPr>
            <a:endParaRPr lang="en-GB" dirty="0"/>
          </a:p>
          <a:p>
            <a:pPr marL="0" indent="0">
              <a:buNone/>
            </a:pPr>
            <a:r>
              <a:rPr lang="en-GB" dirty="0"/>
              <a:t>“But the human problems of industrial organisation remain identical for Moscow, London, Rome, Paris, and New York. As ever in human affairs, we are struggling against our own ignorance and not against the </a:t>
            </a:r>
            <a:r>
              <a:rPr lang="en-GB" dirty="0" smtClean="0"/>
              <a:t>machinations </a:t>
            </a:r>
            <a:r>
              <a:rPr lang="en-GB" dirty="0"/>
              <a:t>of a political adversary.”  (Mayo, p.1)</a:t>
            </a:r>
          </a:p>
          <a:p>
            <a:endParaRPr lang="en-GB" dirty="0"/>
          </a:p>
        </p:txBody>
      </p:sp>
    </p:spTree>
    <p:extLst>
      <p:ext uri="{BB962C8B-B14F-4D97-AF65-F5344CB8AC3E}">
        <p14:creationId xmlns:p14="http://schemas.microsoft.com/office/powerpoint/2010/main" val="1516785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 Stand on the shoulders of giants </a:t>
            </a:r>
            <a:r>
              <a:rPr lang="en-GB" sz="3100" dirty="0" smtClean="0">
                <a:solidFill>
                  <a:srgbClr val="0070C0"/>
                </a:solidFill>
              </a:rPr>
              <a:t>Sir Isaac newton</a:t>
            </a:r>
            <a:endParaRPr lang="en-GB" dirty="0">
              <a:solidFill>
                <a:srgbClr val="0070C0"/>
              </a:solidFill>
            </a:endParaRPr>
          </a:p>
        </p:txBody>
      </p:sp>
      <p:sp>
        <p:nvSpPr>
          <p:cNvPr id="3" name="Content Placeholder 2"/>
          <p:cNvSpPr>
            <a:spLocks noGrp="1"/>
          </p:cNvSpPr>
          <p:nvPr>
            <p:ph idx="1"/>
          </p:nvPr>
        </p:nvSpPr>
        <p:spPr/>
        <p:txBody>
          <a:bodyPr>
            <a:normAutofit/>
          </a:bodyPr>
          <a:lstStyle/>
          <a:p>
            <a:pPr marL="0" indent="0">
              <a:buNone/>
            </a:pPr>
            <a:endParaRPr lang="en-GB" sz="2800" dirty="0" smtClean="0"/>
          </a:p>
          <a:p>
            <a:pPr marL="0" indent="0">
              <a:buNone/>
            </a:pPr>
            <a:endParaRPr lang="en-GB" sz="2800" dirty="0"/>
          </a:p>
          <a:p>
            <a:pPr marL="0" indent="0">
              <a:buNone/>
            </a:pPr>
            <a:r>
              <a:rPr lang="en-GB" sz="2800" dirty="0" smtClean="0"/>
              <a:t>‘In 1893, in England, Sir William Mather of the firm Mather &amp; Platt, Manchester, tried the experiment of reducing the weekly hours of work from fifty-four to forty-eight. “Two years experience proved that the change had bought about a considerable increase in production and a decrease in the amount of lost time.”</a:t>
            </a:r>
            <a:endParaRPr lang="en-GB" sz="2800" dirty="0"/>
          </a:p>
        </p:txBody>
      </p:sp>
    </p:spTree>
    <p:extLst>
      <p:ext uri="{BB962C8B-B14F-4D97-AF65-F5344CB8AC3E}">
        <p14:creationId xmlns:p14="http://schemas.microsoft.com/office/powerpoint/2010/main" val="2363605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Hawthorne </a:t>
            </a:r>
            <a:r>
              <a:rPr lang="en-GB" dirty="0" smtClean="0"/>
              <a:t>experiments</a:t>
            </a:r>
            <a:endParaRPr lang="en-GB" dirty="0">
              <a:solidFill>
                <a:srgbClr val="0070C0"/>
              </a:solidFill>
            </a:endParaRPr>
          </a:p>
        </p:txBody>
      </p:sp>
      <p:sp>
        <p:nvSpPr>
          <p:cNvPr id="3" name="Content Placeholder 2"/>
          <p:cNvSpPr>
            <a:spLocks noGrp="1"/>
          </p:cNvSpPr>
          <p:nvPr>
            <p:ph idx="1"/>
          </p:nvPr>
        </p:nvSpPr>
        <p:spPr/>
        <p:txBody>
          <a:bodyPr/>
          <a:lstStyle/>
          <a:p>
            <a:r>
              <a:rPr lang="en-GB" dirty="0" smtClean="0"/>
              <a:t>Research </a:t>
            </a:r>
            <a:r>
              <a:rPr lang="en-GB" dirty="0"/>
              <a:t>at </a:t>
            </a:r>
            <a:r>
              <a:rPr lang="en-GB" dirty="0" smtClean="0"/>
              <a:t>the Hawthorne Works</a:t>
            </a:r>
            <a:r>
              <a:rPr lang="en-GB" dirty="0"/>
              <a:t> </a:t>
            </a:r>
            <a:r>
              <a:rPr lang="en-GB" dirty="0" smtClean="0"/>
              <a:t>for </a:t>
            </a:r>
            <a:r>
              <a:rPr lang="en-GB" dirty="0"/>
              <a:t>telephone equipment </a:t>
            </a:r>
            <a:r>
              <a:rPr lang="en-GB" dirty="0" smtClean="0"/>
              <a:t>in Cicero, Illinois.</a:t>
            </a:r>
          </a:p>
          <a:p>
            <a:r>
              <a:rPr lang="en-GB" dirty="0" smtClean="0"/>
              <a:t>Consider working conditions: Fatigue, monotony and their effects upon work</a:t>
            </a:r>
          </a:p>
          <a:p>
            <a:r>
              <a:rPr lang="en-GB" dirty="0" smtClean="0"/>
              <a:t>Could changes to factory lighting, break times, and work </a:t>
            </a:r>
            <a:r>
              <a:rPr lang="en-GB" dirty="0"/>
              <a:t>structure </a:t>
            </a:r>
            <a:r>
              <a:rPr lang="en-GB" dirty="0" smtClean="0"/>
              <a:t>improve productivity?</a:t>
            </a:r>
          </a:p>
          <a:p>
            <a:r>
              <a:rPr lang="en-GB" dirty="0" smtClean="0"/>
              <a:t>Could higher or lower levels of light improve productivity?</a:t>
            </a:r>
          </a:p>
          <a:p>
            <a:pPr marL="0" indent="0">
              <a:buNone/>
            </a:pPr>
            <a:endParaRPr lang="en-GB" dirty="0"/>
          </a:p>
          <a:p>
            <a:pPr marL="0" indent="0">
              <a:buNone/>
            </a:pPr>
            <a:r>
              <a:rPr lang="en-GB" dirty="0" smtClean="0"/>
              <a:t>“Whereas a machine will in some way reveal an inefficiency, a method of handling human situations will rarely reveal that it is rooted in mere custom and use rather than in wisdom..” (Mayo, p.54)</a:t>
            </a:r>
          </a:p>
        </p:txBody>
      </p:sp>
    </p:spTree>
    <p:extLst>
      <p:ext uri="{BB962C8B-B14F-4D97-AF65-F5344CB8AC3E}">
        <p14:creationId xmlns:p14="http://schemas.microsoft.com/office/powerpoint/2010/main" val="3016686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‘Hawthorne Effect’.</a:t>
            </a:r>
            <a:r>
              <a:rPr lang="en-GB" baseline="30000" dirty="0"/>
              <a:t/>
            </a:r>
            <a:br>
              <a:rPr lang="en-GB" baseline="30000" dirty="0"/>
            </a:br>
            <a:r>
              <a:rPr lang="en-GB" dirty="0"/>
              <a:t/>
            </a:r>
            <a:br>
              <a:rPr lang="en-GB" dirty="0"/>
            </a:br>
            <a:endParaRPr lang="en-GB" dirty="0"/>
          </a:p>
        </p:txBody>
      </p:sp>
      <p:sp>
        <p:nvSpPr>
          <p:cNvPr id="3" name="Content Placeholder 2"/>
          <p:cNvSpPr>
            <a:spLocks noGrp="1"/>
          </p:cNvSpPr>
          <p:nvPr>
            <p:ph idx="1"/>
          </p:nvPr>
        </p:nvSpPr>
        <p:spPr/>
        <p:txBody>
          <a:bodyPr/>
          <a:lstStyle/>
          <a:p>
            <a:r>
              <a:rPr lang="en-GB" dirty="0" smtClean="0"/>
              <a:t>Workers</a:t>
            </a:r>
            <a:r>
              <a:rPr lang="en-GB" dirty="0"/>
              <a:t>' productivity </a:t>
            </a:r>
            <a:r>
              <a:rPr lang="en-GB" dirty="0" smtClean="0"/>
              <a:t>improved </a:t>
            </a:r>
            <a:r>
              <a:rPr lang="en-GB" dirty="0"/>
              <a:t>when changes were </a:t>
            </a:r>
            <a:r>
              <a:rPr lang="en-GB" dirty="0" smtClean="0"/>
              <a:t>made but slumped </a:t>
            </a:r>
            <a:r>
              <a:rPr lang="en-GB" dirty="0"/>
              <a:t>when the study </a:t>
            </a:r>
            <a:r>
              <a:rPr lang="en-GB" dirty="0" smtClean="0"/>
              <a:t>ended</a:t>
            </a:r>
          </a:p>
          <a:p>
            <a:r>
              <a:rPr lang="en-GB" dirty="0" smtClean="0"/>
              <a:t>It </a:t>
            </a:r>
            <a:r>
              <a:rPr lang="en-GB" dirty="0"/>
              <a:t>was suggested that the productivity gain occurred as a result of </a:t>
            </a:r>
            <a:r>
              <a:rPr lang="en-GB" dirty="0" smtClean="0">
                <a:solidFill>
                  <a:srgbClr val="0070C0"/>
                </a:solidFill>
              </a:rPr>
              <a:t>the motivational effect</a:t>
            </a:r>
            <a:r>
              <a:rPr lang="en-GB" dirty="0" smtClean="0"/>
              <a:t> on </a:t>
            </a:r>
            <a:r>
              <a:rPr lang="en-GB" dirty="0"/>
              <a:t>the workers of the interest being shown in them</a:t>
            </a:r>
            <a:r>
              <a:rPr lang="en-GB" dirty="0" smtClean="0"/>
              <a:t>.</a:t>
            </a:r>
          </a:p>
          <a:p>
            <a:r>
              <a:rPr lang="en-GB" dirty="0" smtClean="0">
                <a:solidFill>
                  <a:srgbClr val="0070C0"/>
                </a:solidFill>
              </a:rPr>
              <a:t> </a:t>
            </a:r>
            <a:r>
              <a:rPr lang="en-GB" dirty="0" smtClean="0"/>
              <a:t>Observer </a:t>
            </a:r>
            <a:r>
              <a:rPr lang="en-GB" dirty="0"/>
              <a:t>effect</a:t>
            </a:r>
            <a:endParaRPr lang="en-GB" dirty="0" smtClean="0"/>
          </a:p>
          <a:p>
            <a:r>
              <a:rPr lang="en-GB" dirty="0" smtClean="0"/>
              <a:t>H. </a:t>
            </a:r>
            <a:r>
              <a:rPr lang="en-GB" dirty="0" err="1" smtClean="0"/>
              <a:t>Landsberger</a:t>
            </a:r>
            <a:r>
              <a:rPr lang="en-GB" dirty="0" smtClean="0"/>
              <a:t> later interpreted the data and termed it the ‘Hawthorne Effect’.</a:t>
            </a:r>
            <a:endParaRPr lang="en-GB" baseline="30000" dirty="0" smtClean="0"/>
          </a:p>
        </p:txBody>
      </p:sp>
    </p:spTree>
    <p:extLst>
      <p:ext uri="{BB962C8B-B14F-4D97-AF65-F5344CB8AC3E}">
        <p14:creationId xmlns:p14="http://schemas.microsoft.com/office/powerpoint/2010/main" val="3764834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Motivation at work</a:t>
            </a:r>
            <a:endParaRPr lang="en-GB" dirty="0"/>
          </a:p>
        </p:txBody>
      </p:sp>
      <p:sp>
        <p:nvSpPr>
          <p:cNvPr id="3" name="Content Placeholder 2"/>
          <p:cNvSpPr>
            <a:spLocks noGrp="1"/>
          </p:cNvSpPr>
          <p:nvPr>
            <p:ph idx="1"/>
          </p:nvPr>
        </p:nvSpPr>
        <p:spPr/>
        <p:txBody>
          <a:bodyPr>
            <a:normAutofit/>
          </a:bodyPr>
          <a:lstStyle/>
          <a:p>
            <a:r>
              <a:rPr lang="en-GB" sz="3200" dirty="0" smtClean="0"/>
              <a:t>Motivation in the context of work behaviour</a:t>
            </a:r>
          </a:p>
          <a:p>
            <a:r>
              <a:rPr lang="en-GB" sz="3200" dirty="0" smtClean="0"/>
              <a:t>Industrial and organisational psychology</a:t>
            </a:r>
          </a:p>
          <a:p>
            <a:r>
              <a:rPr lang="en-GB" sz="3200" dirty="0" smtClean="0"/>
              <a:t>New Paradigm Approach</a:t>
            </a:r>
          </a:p>
          <a:p>
            <a:pPr lvl="1"/>
            <a:r>
              <a:rPr lang="en-GB" sz="2800" dirty="0" smtClean="0"/>
              <a:t>Explain behaviour instead of predicting it</a:t>
            </a:r>
            <a:endParaRPr lang="en-GB" sz="2800" dirty="0"/>
          </a:p>
        </p:txBody>
      </p:sp>
    </p:spTree>
    <p:extLst>
      <p:ext uri="{BB962C8B-B14F-4D97-AF65-F5344CB8AC3E}">
        <p14:creationId xmlns:p14="http://schemas.microsoft.com/office/powerpoint/2010/main" val="4135096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New paradigm approach </a:t>
            </a:r>
            <a:r>
              <a:rPr lang="en-GB" sz="3100" dirty="0" smtClean="0"/>
              <a:t>Theory </a:t>
            </a:r>
            <a:r>
              <a:rPr lang="en-GB" sz="3100" dirty="0"/>
              <a:t>of Action </a:t>
            </a:r>
            <a:r>
              <a:rPr lang="en-GB" sz="3100" dirty="0" smtClean="0"/>
              <a:t>Control </a:t>
            </a:r>
            <a:r>
              <a:rPr lang="en-GB" sz="2200" dirty="0" err="1" smtClean="0">
                <a:solidFill>
                  <a:srgbClr val="0070C0"/>
                </a:solidFill>
              </a:rPr>
              <a:t>Khul</a:t>
            </a:r>
            <a:r>
              <a:rPr lang="en-GB" sz="2200" dirty="0" smtClean="0">
                <a:solidFill>
                  <a:srgbClr val="0070C0"/>
                </a:solidFill>
              </a:rPr>
              <a:t> (1982)</a:t>
            </a:r>
            <a:r>
              <a:rPr lang="en-GB" dirty="0"/>
              <a:t/>
            </a:r>
            <a:br>
              <a:rPr lang="en-GB" dirty="0"/>
            </a:br>
            <a:endParaRPr lang="en-GB" dirty="0"/>
          </a:p>
        </p:txBody>
      </p:sp>
      <p:sp>
        <p:nvSpPr>
          <p:cNvPr id="3" name="Content Placeholder 2"/>
          <p:cNvSpPr>
            <a:spLocks noGrp="1"/>
          </p:cNvSpPr>
          <p:nvPr>
            <p:ph idx="1"/>
          </p:nvPr>
        </p:nvSpPr>
        <p:spPr/>
        <p:txBody>
          <a:bodyPr/>
          <a:lstStyle/>
          <a:p>
            <a:r>
              <a:rPr lang="en-GB" dirty="0" smtClean="0"/>
              <a:t>Multiple action tendencies exist, which compete for behavioural dominance</a:t>
            </a:r>
          </a:p>
          <a:p>
            <a:r>
              <a:rPr lang="en-GB" dirty="0" smtClean="0"/>
              <a:t>Self-regulatory processes protect intentions &amp; action tendencies</a:t>
            </a:r>
          </a:p>
          <a:p>
            <a:r>
              <a:rPr lang="en-GB" dirty="0" smtClean="0"/>
              <a:t>Self-regulatory activities are initiated when:</a:t>
            </a:r>
          </a:p>
          <a:p>
            <a:pPr lvl="1"/>
            <a:r>
              <a:rPr lang="en-GB" dirty="0" smtClean="0"/>
              <a:t>Difficulty level of an enactment exceeds a critical level</a:t>
            </a:r>
          </a:p>
          <a:p>
            <a:pPr lvl="1"/>
            <a:r>
              <a:rPr lang="en-GB" dirty="0" smtClean="0"/>
              <a:t>Individual perceives an inability to successfully implement the intended action</a:t>
            </a:r>
            <a:endParaRPr lang="en-GB" dirty="0"/>
          </a:p>
        </p:txBody>
      </p:sp>
    </p:spTree>
    <p:extLst>
      <p:ext uri="{BB962C8B-B14F-4D97-AF65-F5344CB8AC3E}">
        <p14:creationId xmlns:p14="http://schemas.microsoft.com/office/powerpoint/2010/main" val="1979710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Team </a:t>
            </a:r>
            <a:r>
              <a:rPr lang="en-GB" dirty="0" smtClean="0">
                <a:solidFill>
                  <a:srgbClr val="7030A0"/>
                </a:solidFill>
              </a:rPr>
              <a:t>drift &amp; motivation</a:t>
            </a:r>
            <a:endParaRPr lang="en-GB" dirty="0">
              <a:solidFill>
                <a:srgbClr val="7030A0"/>
              </a:solidFill>
            </a:endParaRPr>
          </a:p>
        </p:txBody>
      </p:sp>
      <p:sp>
        <p:nvSpPr>
          <p:cNvPr id="3" name="Content Placeholder 2"/>
          <p:cNvSpPr>
            <a:spLocks noGrp="1"/>
          </p:cNvSpPr>
          <p:nvPr>
            <p:ph idx="1"/>
          </p:nvPr>
        </p:nvSpPr>
        <p:spPr/>
        <p:txBody>
          <a:bodyPr/>
          <a:lstStyle/>
          <a:p>
            <a:r>
              <a:rPr lang="en-GB" dirty="0" smtClean="0">
                <a:solidFill>
                  <a:srgbClr val="0070C0"/>
                </a:solidFill>
              </a:rPr>
              <a:t>Successful </a:t>
            </a:r>
            <a:r>
              <a:rPr lang="en-GB" dirty="0">
                <a:solidFill>
                  <a:srgbClr val="0070C0"/>
                </a:solidFill>
              </a:rPr>
              <a:t>business </a:t>
            </a:r>
            <a:r>
              <a:rPr lang="en-GB" dirty="0" smtClean="0">
                <a:solidFill>
                  <a:srgbClr val="0070C0"/>
                </a:solidFill>
              </a:rPr>
              <a:t>team characteristics drive efficiency, are communicative, and maximize </a:t>
            </a:r>
            <a:r>
              <a:rPr lang="en-GB" dirty="0">
                <a:solidFill>
                  <a:srgbClr val="0070C0"/>
                </a:solidFill>
              </a:rPr>
              <a:t>productivity. </a:t>
            </a:r>
            <a:r>
              <a:rPr lang="en-GB" dirty="0" smtClean="0">
                <a:solidFill>
                  <a:srgbClr val="0070C0"/>
                </a:solidFill>
              </a:rPr>
              <a:t>How would you:</a:t>
            </a:r>
          </a:p>
          <a:p>
            <a:r>
              <a:rPr lang="en-GB" dirty="0"/>
              <a:t>Build mutual trust, establish group values</a:t>
            </a:r>
            <a:r>
              <a:rPr lang="en-GB" dirty="0" smtClean="0"/>
              <a:t>.</a:t>
            </a:r>
          </a:p>
          <a:p>
            <a:r>
              <a:rPr lang="en-GB" dirty="0" smtClean="0"/>
              <a:t>Do informal </a:t>
            </a:r>
            <a:r>
              <a:rPr lang="en-GB" dirty="0"/>
              <a:t>training, encourage participants to share, and establish common </a:t>
            </a:r>
            <a:r>
              <a:rPr lang="en-GB" dirty="0" smtClean="0"/>
              <a:t>experiences</a:t>
            </a:r>
          </a:p>
          <a:p>
            <a:r>
              <a:rPr lang="en-GB" dirty="0"/>
              <a:t>Build camaraderie between team members, foster </a:t>
            </a:r>
            <a:r>
              <a:rPr lang="en-GB" dirty="0" smtClean="0"/>
              <a:t>relationships</a:t>
            </a:r>
          </a:p>
          <a:p>
            <a:r>
              <a:rPr lang="en-GB" dirty="0" smtClean="0"/>
              <a:t>Encourage members to express </a:t>
            </a:r>
            <a:r>
              <a:rPr lang="en-GB" dirty="0"/>
              <a:t>views and share diverse </a:t>
            </a:r>
            <a:r>
              <a:rPr lang="en-GB" dirty="0" smtClean="0"/>
              <a:t>views</a:t>
            </a:r>
          </a:p>
          <a:p>
            <a:r>
              <a:rPr lang="en-GB" dirty="0"/>
              <a:t>Promote creativity, teamwork, collaboration and help people work with large teams</a:t>
            </a:r>
            <a:endParaRPr lang="en-GB" dirty="0" smtClean="0"/>
          </a:p>
          <a:p>
            <a:pPr marL="0" indent="0">
              <a:buNone/>
            </a:pPr>
            <a:endParaRPr lang="en-GB" dirty="0" smtClean="0"/>
          </a:p>
        </p:txBody>
      </p:sp>
      <p:sp>
        <p:nvSpPr>
          <p:cNvPr id="4" name="TextBox 3"/>
          <p:cNvSpPr txBox="1"/>
          <p:nvPr/>
        </p:nvSpPr>
        <p:spPr>
          <a:xfrm>
            <a:off x="8377517" y="5276302"/>
            <a:ext cx="2850777" cy="923330"/>
          </a:xfrm>
          <a:prstGeom prst="rect">
            <a:avLst/>
          </a:prstGeom>
          <a:noFill/>
        </p:spPr>
        <p:txBody>
          <a:bodyPr wrap="square" rtlCol="0">
            <a:spAutoFit/>
          </a:bodyPr>
          <a:lstStyle/>
          <a:p>
            <a:r>
              <a:rPr lang="en-GB" dirty="0" smtClean="0">
                <a:solidFill>
                  <a:srgbClr val="0070C0"/>
                </a:solidFill>
              </a:rPr>
              <a:t>Purpose</a:t>
            </a:r>
          </a:p>
          <a:p>
            <a:r>
              <a:rPr lang="en-GB" dirty="0" smtClean="0">
                <a:solidFill>
                  <a:srgbClr val="0070C0"/>
                </a:solidFill>
              </a:rPr>
              <a:t>Goals</a:t>
            </a:r>
          </a:p>
          <a:p>
            <a:r>
              <a:rPr lang="en-GB" dirty="0" smtClean="0">
                <a:solidFill>
                  <a:srgbClr val="0070C0"/>
                </a:solidFill>
              </a:rPr>
              <a:t>Task allocation</a:t>
            </a:r>
            <a:endParaRPr lang="en-GB" dirty="0">
              <a:solidFill>
                <a:srgbClr val="0070C0"/>
              </a:solidFill>
            </a:endParaRPr>
          </a:p>
        </p:txBody>
      </p:sp>
    </p:spTree>
    <p:extLst>
      <p:ext uri="{BB962C8B-B14F-4D97-AF65-F5344CB8AC3E}">
        <p14:creationId xmlns:p14="http://schemas.microsoft.com/office/powerpoint/2010/main" val="1103025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Employee conflict</a:t>
            </a:r>
            <a:endParaRPr lang="en-GB" dirty="0"/>
          </a:p>
        </p:txBody>
      </p:sp>
      <p:sp>
        <p:nvSpPr>
          <p:cNvPr id="3" name="Content Placeholder 2"/>
          <p:cNvSpPr>
            <a:spLocks noGrp="1"/>
          </p:cNvSpPr>
          <p:nvPr>
            <p:ph idx="1"/>
          </p:nvPr>
        </p:nvSpPr>
        <p:spPr/>
        <p:txBody>
          <a:bodyPr/>
          <a:lstStyle/>
          <a:p>
            <a:pPr lvl="0"/>
            <a:r>
              <a:rPr lang="en-GB" b="1" dirty="0"/>
              <a:t>Employees level </a:t>
            </a:r>
            <a:r>
              <a:rPr lang="en-GB" b="1" dirty="0" smtClean="0"/>
              <a:t>- misunderstanding</a:t>
            </a:r>
            <a:r>
              <a:rPr lang="en-GB" dirty="0" smtClean="0"/>
              <a:t>, personal </a:t>
            </a:r>
            <a:r>
              <a:rPr lang="en-GB" dirty="0"/>
              <a:t>problems or daily </a:t>
            </a:r>
            <a:r>
              <a:rPr lang="en-GB" dirty="0" smtClean="0"/>
              <a:t>conflicts</a:t>
            </a:r>
            <a:endParaRPr lang="en-GB" dirty="0"/>
          </a:p>
          <a:p>
            <a:pPr lvl="0"/>
            <a:r>
              <a:rPr lang="en-GB" b="1" dirty="0"/>
              <a:t>Managers </a:t>
            </a:r>
            <a:r>
              <a:rPr lang="en-GB" b="1" dirty="0" smtClean="0"/>
              <a:t>level - employees </a:t>
            </a:r>
            <a:r>
              <a:rPr lang="en-GB" b="1" dirty="0"/>
              <a:t>refer to a manager in case of intradepartmental</a:t>
            </a:r>
            <a:r>
              <a:rPr lang="en-GB" dirty="0"/>
              <a:t> </a:t>
            </a:r>
            <a:r>
              <a:rPr lang="en-GB" dirty="0" smtClean="0"/>
              <a:t>issues</a:t>
            </a:r>
            <a:endParaRPr lang="en-GB" dirty="0"/>
          </a:p>
          <a:p>
            <a:pPr lvl="0"/>
            <a:r>
              <a:rPr lang="en-GB" b="1" dirty="0"/>
              <a:t>HR role </a:t>
            </a:r>
            <a:r>
              <a:rPr lang="en-GB" b="1" dirty="0" smtClean="0"/>
              <a:t>- </a:t>
            </a:r>
            <a:r>
              <a:rPr lang="en-GB" dirty="0" smtClean="0"/>
              <a:t>serious </a:t>
            </a:r>
            <a:r>
              <a:rPr lang="en-GB" dirty="0"/>
              <a:t>conflicts, interdepartmental </a:t>
            </a:r>
            <a:r>
              <a:rPr lang="en-GB" dirty="0" smtClean="0"/>
              <a:t>conflicts</a:t>
            </a:r>
            <a:endParaRPr lang="en-GB" dirty="0"/>
          </a:p>
          <a:p>
            <a:endParaRPr lang="en-GB" dirty="0"/>
          </a:p>
        </p:txBody>
      </p:sp>
    </p:spTree>
    <p:extLst>
      <p:ext uri="{BB962C8B-B14F-4D97-AF65-F5344CB8AC3E}">
        <p14:creationId xmlns:p14="http://schemas.microsoft.com/office/powerpoint/2010/main" val="95841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Identification of conflict</a:t>
            </a:r>
            <a:endParaRPr lang="en-GB" dirty="0"/>
          </a:p>
        </p:txBody>
      </p:sp>
      <p:sp>
        <p:nvSpPr>
          <p:cNvPr id="3" name="Content Placeholder 2"/>
          <p:cNvSpPr>
            <a:spLocks noGrp="1"/>
          </p:cNvSpPr>
          <p:nvPr>
            <p:ph idx="1"/>
          </p:nvPr>
        </p:nvSpPr>
        <p:spPr/>
        <p:txBody>
          <a:bodyPr/>
          <a:lstStyle/>
          <a:p>
            <a:r>
              <a:rPr lang="en-GB" dirty="0" smtClean="0"/>
              <a:t>Lack of communication</a:t>
            </a:r>
          </a:p>
          <a:p>
            <a:r>
              <a:rPr lang="en-GB" dirty="0" smtClean="0"/>
              <a:t>Professionalism and personal intentions</a:t>
            </a:r>
          </a:p>
          <a:p>
            <a:r>
              <a:rPr lang="en-GB" dirty="0" smtClean="0"/>
              <a:t>Competition</a:t>
            </a:r>
          </a:p>
          <a:p>
            <a:r>
              <a:rPr lang="en-GB" dirty="0" smtClean="0"/>
              <a:t>Discrimination and mentality</a:t>
            </a:r>
          </a:p>
          <a:p>
            <a:r>
              <a:rPr lang="en-GB" dirty="0" smtClean="0"/>
              <a:t>Unclear policies and procedures</a:t>
            </a:r>
          </a:p>
          <a:p>
            <a:r>
              <a:rPr lang="en-GB" dirty="0" smtClean="0"/>
              <a:t>Culture</a:t>
            </a:r>
            <a:endParaRPr lang="en-GB" dirty="0"/>
          </a:p>
        </p:txBody>
      </p:sp>
    </p:spTree>
    <p:extLst>
      <p:ext uri="{BB962C8B-B14F-4D97-AF65-F5344CB8AC3E}">
        <p14:creationId xmlns:p14="http://schemas.microsoft.com/office/powerpoint/2010/main" val="26462345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Mitchell’s conflict model</a:t>
            </a:r>
            <a:endParaRPr lang="en-GB" dirty="0"/>
          </a:p>
        </p:txBody>
      </p:sp>
      <p:pic>
        <p:nvPicPr>
          <p:cNvPr id="4" name="Content Placeholder 3"/>
          <p:cNvPicPr>
            <a:picLocks noGrp="1" noChangeAspect="1"/>
          </p:cNvPicPr>
          <p:nvPr>
            <p:ph idx="1"/>
          </p:nvPr>
        </p:nvPicPr>
        <p:blipFill>
          <a:blip r:embed="rId2"/>
          <a:stretch>
            <a:fillRect/>
          </a:stretch>
        </p:blipFill>
        <p:spPr>
          <a:xfrm>
            <a:off x="6091311" y="1303544"/>
            <a:ext cx="5654950" cy="3043373"/>
          </a:xfrm>
          <a:prstGeom prst="rect">
            <a:avLst/>
          </a:prstGeom>
        </p:spPr>
      </p:pic>
      <p:sp>
        <p:nvSpPr>
          <p:cNvPr id="5" name="TextBox 4"/>
          <p:cNvSpPr txBox="1"/>
          <p:nvPr/>
        </p:nvSpPr>
        <p:spPr>
          <a:xfrm>
            <a:off x="300869" y="3506245"/>
            <a:ext cx="11722319" cy="3170099"/>
          </a:xfrm>
          <a:prstGeom prst="rect">
            <a:avLst/>
          </a:prstGeom>
          <a:noFill/>
        </p:spPr>
        <p:txBody>
          <a:bodyPr wrap="square" rtlCol="0">
            <a:spAutoFit/>
          </a:bodyPr>
          <a:lstStyle/>
          <a:p>
            <a:r>
              <a:rPr lang="en-GB" sz="2000" dirty="0"/>
              <a:t>1: The situation impacts </a:t>
            </a:r>
            <a:r>
              <a:rPr lang="en-GB" sz="2000" dirty="0" smtClean="0"/>
              <a:t>behaviour </a:t>
            </a:r>
          </a:p>
          <a:p>
            <a:r>
              <a:rPr lang="en-GB" sz="2000" dirty="0" smtClean="0"/>
              <a:t>Failure </a:t>
            </a:r>
            <a:r>
              <a:rPr lang="en-GB" sz="2000" dirty="0"/>
              <a:t>to attain targeted aim causes frustration and increases the readiness to reach these </a:t>
            </a:r>
            <a:r>
              <a:rPr lang="en-GB" sz="2000" dirty="0" smtClean="0"/>
              <a:t>targets</a:t>
            </a:r>
            <a:endParaRPr lang="en-GB" sz="2000" dirty="0"/>
          </a:p>
          <a:p>
            <a:r>
              <a:rPr lang="en-GB" sz="2000" dirty="0"/>
              <a:t>2: The situation impacts </a:t>
            </a:r>
            <a:r>
              <a:rPr lang="en-GB" sz="2000" dirty="0" smtClean="0"/>
              <a:t>attitudes: Opposite </a:t>
            </a:r>
            <a:r>
              <a:rPr lang="en-GB" sz="2000" dirty="0"/>
              <a:t>goals builds distrust and disbelief between </a:t>
            </a:r>
            <a:r>
              <a:rPr lang="en-GB" sz="2000" dirty="0" smtClean="0"/>
              <a:t>elements</a:t>
            </a:r>
            <a:endParaRPr lang="en-GB" sz="2000" dirty="0"/>
          </a:p>
          <a:p>
            <a:r>
              <a:rPr lang="en-GB" sz="2000" dirty="0"/>
              <a:t>3: Behaviour impacts </a:t>
            </a:r>
            <a:r>
              <a:rPr lang="en-GB" sz="2000" dirty="0" smtClean="0"/>
              <a:t>situation: Success </a:t>
            </a:r>
            <a:r>
              <a:rPr lang="en-GB" sz="2000" dirty="0"/>
              <a:t>can raise questions in the conflict as demands increase)</a:t>
            </a:r>
          </a:p>
          <a:p>
            <a:r>
              <a:rPr lang="en-GB" sz="2000" dirty="0"/>
              <a:t>4: Behaviour impacts </a:t>
            </a:r>
            <a:r>
              <a:rPr lang="en-GB" sz="2000" dirty="0" smtClean="0"/>
              <a:t>attitudes: Personality </a:t>
            </a:r>
            <a:r>
              <a:rPr lang="en-GB" sz="2000" dirty="0"/>
              <a:t>and behaviours increase hatred and resentment, success can impact the team work </a:t>
            </a:r>
            <a:r>
              <a:rPr lang="en-GB" sz="2000" dirty="0" smtClean="0"/>
              <a:t>spirit</a:t>
            </a:r>
            <a:endParaRPr lang="en-GB" sz="2000" dirty="0"/>
          </a:p>
          <a:p>
            <a:r>
              <a:rPr lang="en-GB" sz="2000" dirty="0"/>
              <a:t>5: Attitudes impact </a:t>
            </a:r>
            <a:r>
              <a:rPr lang="en-GB" sz="2000" dirty="0" smtClean="0"/>
              <a:t>behaviour: Expectations </a:t>
            </a:r>
            <a:r>
              <a:rPr lang="en-GB" sz="2000" dirty="0"/>
              <a:t>can affect </a:t>
            </a:r>
            <a:r>
              <a:rPr lang="en-GB" sz="2000" dirty="0" smtClean="0"/>
              <a:t>actions</a:t>
            </a:r>
            <a:endParaRPr lang="en-GB" sz="2000" dirty="0"/>
          </a:p>
          <a:p>
            <a:r>
              <a:rPr lang="en-GB" sz="2000" dirty="0"/>
              <a:t>6: Attitudes impact the </a:t>
            </a:r>
            <a:r>
              <a:rPr lang="en-GB" sz="2000" dirty="0" smtClean="0"/>
              <a:t>situation: The </a:t>
            </a:r>
            <a:r>
              <a:rPr lang="en-GB" sz="2000" dirty="0"/>
              <a:t>longer the conflict occurs, the more questions posed)</a:t>
            </a:r>
          </a:p>
          <a:p>
            <a:endParaRPr lang="en-GB" sz="2000" dirty="0"/>
          </a:p>
        </p:txBody>
      </p:sp>
    </p:spTree>
    <p:extLst>
      <p:ext uri="{BB962C8B-B14F-4D97-AF65-F5344CB8AC3E}">
        <p14:creationId xmlns:p14="http://schemas.microsoft.com/office/powerpoint/2010/main" val="1305217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Conflict management</a:t>
            </a:r>
            <a:endParaRPr lang="en-GB" dirty="0">
              <a:solidFill>
                <a:srgbClr val="7030A0"/>
              </a:solidFill>
            </a:endParaRPr>
          </a:p>
        </p:txBody>
      </p:sp>
      <p:sp>
        <p:nvSpPr>
          <p:cNvPr id="3" name="Content Placeholder 2"/>
          <p:cNvSpPr>
            <a:spLocks noGrp="1"/>
          </p:cNvSpPr>
          <p:nvPr>
            <p:ph idx="1"/>
          </p:nvPr>
        </p:nvSpPr>
        <p:spPr/>
        <p:txBody>
          <a:bodyPr>
            <a:normAutofit/>
          </a:bodyPr>
          <a:lstStyle/>
          <a:p>
            <a:r>
              <a:rPr lang="en-GB" dirty="0" smtClean="0"/>
              <a:t>Suppose </a:t>
            </a:r>
            <a:r>
              <a:rPr lang="en-GB" dirty="0" err="1" smtClean="0"/>
              <a:t>Saleem</a:t>
            </a:r>
            <a:r>
              <a:rPr lang="en-GB" dirty="0" smtClean="0"/>
              <a:t> has been sales </a:t>
            </a:r>
            <a:r>
              <a:rPr lang="en-GB" dirty="0"/>
              <a:t>manager for over a year. His sales reports show an increase in sales and he seems to know how to motivate his </a:t>
            </a:r>
            <a:r>
              <a:rPr lang="en-GB" dirty="0" smtClean="0"/>
              <a:t>sales reps well</a:t>
            </a:r>
            <a:r>
              <a:rPr lang="en-GB" dirty="0"/>
              <a:t>.</a:t>
            </a:r>
          </a:p>
          <a:p>
            <a:r>
              <a:rPr lang="en-GB" dirty="0" smtClean="0"/>
              <a:t>Some </a:t>
            </a:r>
            <a:r>
              <a:rPr lang="en-GB" dirty="0"/>
              <a:t>reps repeatedly complain about </a:t>
            </a:r>
            <a:r>
              <a:rPr lang="en-GB" dirty="0" err="1" smtClean="0"/>
              <a:t>Saleem’s</a:t>
            </a:r>
            <a:r>
              <a:rPr lang="en-GB" dirty="0" smtClean="0"/>
              <a:t> management </a:t>
            </a:r>
            <a:r>
              <a:rPr lang="en-GB" dirty="0"/>
              <a:t>style. He tends to get very involved with their techniques, calls them out when he thinks they are making a mistake, and doesn’t take criticism himself very well.</a:t>
            </a:r>
          </a:p>
          <a:p>
            <a:r>
              <a:rPr lang="en-GB" dirty="0"/>
              <a:t>One of the top producing reps complains more than the others, and he is threatening to quit</a:t>
            </a:r>
            <a:r>
              <a:rPr lang="en-GB" dirty="0" smtClean="0"/>
              <a:t>.</a:t>
            </a:r>
          </a:p>
          <a:p>
            <a:pPr marL="0" indent="0">
              <a:buNone/>
            </a:pPr>
            <a:endParaRPr lang="en-GB" dirty="0" smtClean="0"/>
          </a:p>
          <a:p>
            <a:pPr marL="0" indent="0" algn="ctr">
              <a:buNone/>
            </a:pPr>
            <a:r>
              <a:rPr lang="en-GB" sz="2400" dirty="0" smtClean="0">
                <a:solidFill>
                  <a:srgbClr val="0070C0"/>
                </a:solidFill>
              </a:rPr>
              <a:t>As a leader how would you resolve the conflict?</a:t>
            </a:r>
            <a:endParaRPr lang="en-GB" sz="2400" dirty="0">
              <a:solidFill>
                <a:srgbClr val="0070C0"/>
              </a:solidFill>
            </a:endParaRPr>
          </a:p>
          <a:p>
            <a:endParaRPr lang="en-GB" dirty="0"/>
          </a:p>
        </p:txBody>
      </p:sp>
    </p:spTree>
    <p:extLst>
      <p:ext uri="{BB962C8B-B14F-4D97-AF65-F5344CB8AC3E}">
        <p14:creationId xmlns:p14="http://schemas.microsoft.com/office/powerpoint/2010/main" val="11735922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t>Conflict Resolution Techniques for Leaders</a:t>
            </a:r>
            <a:br>
              <a:rPr lang="en-GB" sz="4000" b="1" dirty="0"/>
            </a:br>
            <a:endParaRPr lang="en-GB" sz="4000" dirty="0"/>
          </a:p>
        </p:txBody>
      </p:sp>
      <p:sp>
        <p:nvSpPr>
          <p:cNvPr id="3" name="Content Placeholder 2"/>
          <p:cNvSpPr>
            <a:spLocks noGrp="1"/>
          </p:cNvSpPr>
          <p:nvPr>
            <p:ph idx="1"/>
          </p:nvPr>
        </p:nvSpPr>
        <p:spPr/>
        <p:txBody>
          <a:bodyPr>
            <a:normAutofit/>
          </a:bodyPr>
          <a:lstStyle/>
          <a:p>
            <a:r>
              <a:rPr lang="en-GB" dirty="0" smtClean="0"/>
              <a:t>Allow </a:t>
            </a:r>
            <a:r>
              <a:rPr lang="en-GB" dirty="0"/>
              <a:t>the two employees resolve their conflicts without interference from Human Resources. </a:t>
            </a:r>
            <a:r>
              <a:rPr lang="en-GB" dirty="0" smtClean="0"/>
              <a:t>When it becomes </a:t>
            </a:r>
            <a:r>
              <a:rPr lang="en-GB" dirty="0"/>
              <a:t>clear that unsupervised resolution isn’t likely</a:t>
            </a:r>
            <a:r>
              <a:rPr lang="en-GB" dirty="0" smtClean="0"/>
              <a:t>, then mediate.</a:t>
            </a:r>
            <a:endParaRPr lang="en-GB" dirty="0"/>
          </a:p>
          <a:p>
            <a:r>
              <a:rPr lang="en-GB" dirty="0"/>
              <a:t>In mediation the needs of both employees should be acknowledged. </a:t>
            </a:r>
            <a:r>
              <a:rPr lang="en-GB" dirty="0" smtClean="0"/>
              <a:t>Empathize </a:t>
            </a:r>
            <a:r>
              <a:rPr lang="en-GB" dirty="0"/>
              <a:t>with all </a:t>
            </a:r>
            <a:r>
              <a:rPr lang="en-GB" dirty="0" smtClean="0"/>
              <a:t>parties because emotions run deep; </a:t>
            </a:r>
            <a:r>
              <a:rPr lang="en-GB" dirty="0"/>
              <a:t>making it clear that you will </a:t>
            </a:r>
            <a:r>
              <a:rPr lang="en-GB" dirty="0" smtClean="0"/>
              <a:t>be impartial.</a:t>
            </a:r>
            <a:endParaRPr lang="en-GB" dirty="0"/>
          </a:p>
          <a:p>
            <a:r>
              <a:rPr lang="en-GB" dirty="0"/>
              <a:t>Once each person feels heard, there is a possibility they will be able to think more clearly about a solution.</a:t>
            </a:r>
          </a:p>
          <a:p>
            <a:r>
              <a:rPr lang="en-GB" dirty="0" smtClean="0"/>
              <a:t>Calm anger to avoid becoming fatalistic </a:t>
            </a:r>
            <a:r>
              <a:rPr lang="en-GB" dirty="0"/>
              <a:t>and believe there </a:t>
            </a:r>
            <a:r>
              <a:rPr lang="en-GB" dirty="0" smtClean="0"/>
              <a:t>way to resolve the conflict. </a:t>
            </a:r>
          </a:p>
          <a:p>
            <a:r>
              <a:rPr lang="en-GB" dirty="0" smtClean="0"/>
              <a:t>Getting </a:t>
            </a:r>
            <a:r>
              <a:rPr lang="en-GB" dirty="0"/>
              <a:t>both employees to calm down and sees things with less emotion and more logic is the best first step to agreeing on a solution.</a:t>
            </a:r>
          </a:p>
          <a:p>
            <a:endParaRPr lang="en-GB" dirty="0"/>
          </a:p>
        </p:txBody>
      </p:sp>
    </p:spTree>
    <p:extLst>
      <p:ext uri="{BB962C8B-B14F-4D97-AF65-F5344CB8AC3E}">
        <p14:creationId xmlns:p14="http://schemas.microsoft.com/office/powerpoint/2010/main" val="155140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culture</a:t>
            </a:r>
            <a:endParaRPr lang="en-GB" dirty="0"/>
          </a:p>
        </p:txBody>
      </p:sp>
      <p:sp>
        <p:nvSpPr>
          <p:cNvPr id="3" name="Subtitle 2"/>
          <p:cNvSpPr>
            <a:spLocks noGrp="1"/>
          </p:cNvSpPr>
          <p:nvPr>
            <p:ph type="subTitle" idx="1"/>
          </p:nvPr>
        </p:nvSpPr>
        <p:spPr/>
        <p:txBody>
          <a:bodyPr/>
          <a:lstStyle/>
          <a:p>
            <a:r>
              <a:rPr lang="en-GB" dirty="0" smtClean="0"/>
              <a:t>Dr Nandish V. Patel</a:t>
            </a:r>
            <a:endParaRPr lang="en-GB" dirty="0"/>
          </a:p>
        </p:txBody>
      </p:sp>
    </p:spTree>
    <p:extLst>
      <p:ext uri="{BB962C8B-B14F-4D97-AF65-F5344CB8AC3E}">
        <p14:creationId xmlns:p14="http://schemas.microsoft.com/office/powerpoint/2010/main" val="1803242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Hofstede's</a:t>
            </a:r>
            <a:r>
              <a:rPr lang="en-GB" dirty="0"/>
              <a:t> cultural dimensions theory</a:t>
            </a:r>
          </a:p>
        </p:txBody>
      </p:sp>
      <p:sp>
        <p:nvSpPr>
          <p:cNvPr id="3" name="Content Placeholder 2"/>
          <p:cNvSpPr>
            <a:spLocks noGrp="1"/>
          </p:cNvSpPr>
          <p:nvPr>
            <p:ph idx="1"/>
          </p:nvPr>
        </p:nvSpPr>
        <p:spPr/>
        <p:txBody>
          <a:bodyPr>
            <a:normAutofit/>
          </a:bodyPr>
          <a:lstStyle/>
          <a:p>
            <a:r>
              <a:rPr lang="en-GB" dirty="0" smtClean="0"/>
              <a:t>Worked for IBM, then a world-wide company</a:t>
            </a:r>
          </a:p>
          <a:p>
            <a:r>
              <a:rPr lang="en-GB" dirty="0"/>
              <a:t>P</a:t>
            </a:r>
            <a:r>
              <a:rPr lang="en-GB" dirty="0" smtClean="0"/>
              <a:t>rimary </a:t>
            </a:r>
            <a:r>
              <a:rPr lang="en-GB" dirty="0"/>
              <a:t>data </a:t>
            </a:r>
            <a:r>
              <a:rPr lang="en-GB" dirty="0" smtClean="0"/>
              <a:t>consisted of </a:t>
            </a:r>
            <a:r>
              <a:rPr lang="en-GB" dirty="0"/>
              <a:t>pre-existing bank of employee attitude surveys undertaken around 1967 and 1973 within IBM subsidiaries in 66 </a:t>
            </a:r>
            <a:r>
              <a:rPr lang="en-GB" dirty="0" smtClean="0"/>
              <a:t>countries</a:t>
            </a:r>
          </a:p>
          <a:p>
            <a:r>
              <a:rPr lang="en-GB" dirty="0"/>
              <a:t>He statistically analysed the answers to these survey questions. </a:t>
            </a:r>
            <a:endParaRPr lang="en-GB" dirty="0" smtClean="0"/>
          </a:p>
          <a:p>
            <a:r>
              <a:rPr lang="en-GB" dirty="0" smtClean="0"/>
              <a:t>That analysis and ‘</a:t>
            </a:r>
            <a:r>
              <a:rPr lang="en-GB" dirty="0"/>
              <a:t>theoretical reasoning’ </a:t>
            </a:r>
            <a:r>
              <a:rPr lang="en-GB" dirty="0" smtClean="0"/>
              <a:t>revealed </a:t>
            </a:r>
            <a:r>
              <a:rPr lang="en-GB" dirty="0"/>
              <a:t>four central and ‘largely independent’ </a:t>
            </a:r>
            <a:r>
              <a:rPr lang="en-GB" dirty="0" smtClean="0"/>
              <a:t>bi-polar </a:t>
            </a:r>
            <a:r>
              <a:rPr lang="en-GB" dirty="0"/>
              <a:t>dimensions of a national </a:t>
            </a:r>
            <a:r>
              <a:rPr lang="en-GB" dirty="0" smtClean="0"/>
              <a:t>culture</a:t>
            </a:r>
          </a:p>
          <a:p>
            <a:r>
              <a:rPr lang="en-GB" dirty="0" smtClean="0"/>
              <a:t>40 </a:t>
            </a:r>
            <a:r>
              <a:rPr lang="en-GB" dirty="0"/>
              <a:t>out of the 66 countries in which the IBM subsidiaries were located could be given a comparative score on each of these four </a:t>
            </a:r>
            <a:r>
              <a:rPr lang="en-GB" dirty="0" smtClean="0"/>
              <a:t>dimensions. </a:t>
            </a:r>
            <a:endParaRPr lang="en-GB" dirty="0"/>
          </a:p>
        </p:txBody>
      </p:sp>
      <p:sp>
        <p:nvSpPr>
          <p:cNvPr id="4" name="TextBox 3"/>
          <p:cNvSpPr txBox="1"/>
          <p:nvPr/>
        </p:nvSpPr>
        <p:spPr>
          <a:xfrm>
            <a:off x="3913094" y="5459506"/>
            <a:ext cx="7524817" cy="461665"/>
          </a:xfrm>
          <a:prstGeom prst="rect">
            <a:avLst/>
          </a:prstGeom>
          <a:noFill/>
        </p:spPr>
        <p:txBody>
          <a:bodyPr wrap="none" rtlCol="0">
            <a:spAutoFit/>
          </a:bodyPr>
          <a:lstStyle/>
          <a:p>
            <a:r>
              <a:rPr lang="en-GB" sz="2400" dirty="0" smtClean="0">
                <a:solidFill>
                  <a:srgbClr val="0070C0"/>
                </a:solidFill>
              </a:rPr>
              <a:t>Created a paradigm shift in organisational analysis</a:t>
            </a:r>
            <a:endParaRPr lang="en-GB" sz="2400" dirty="0">
              <a:solidFill>
                <a:srgbClr val="0070C0"/>
              </a:solidFill>
            </a:endParaRPr>
          </a:p>
        </p:txBody>
      </p:sp>
    </p:spTree>
    <p:extLst>
      <p:ext uri="{BB962C8B-B14F-4D97-AF65-F5344CB8AC3E}">
        <p14:creationId xmlns:p14="http://schemas.microsoft.com/office/powerpoint/2010/main" val="1237510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Hofstede's cultural dimensions theory </a:t>
            </a:r>
          </a:p>
        </p:txBody>
      </p:sp>
      <p:sp>
        <p:nvSpPr>
          <p:cNvPr id="3" name="Content Placeholder 2"/>
          <p:cNvSpPr>
            <a:spLocks noGrp="1"/>
          </p:cNvSpPr>
          <p:nvPr>
            <p:ph idx="1"/>
          </p:nvPr>
        </p:nvSpPr>
        <p:spPr/>
        <p:txBody>
          <a:bodyPr>
            <a:normAutofit/>
          </a:bodyPr>
          <a:lstStyle/>
          <a:p>
            <a:r>
              <a:rPr lang="en-GB" dirty="0" smtClean="0"/>
              <a:t>A framework for cross-cultural communication and organisational culture analysis</a:t>
            </a:r>
          </a:p>
          <a:p>
            <a:r>
              <a:rPr lang="en-GB" dirty="0" smtClean="0"/>
              <a:t>Empirical demonstration of </a:t>
            </a:r>
            <a:r>
              <a:rPr lang="en-GB" dirty="0"/>
              <a:t>the effects of a </a:t>
            </a:r>
            <a:r>
              <a:rPr lang="en-GB" dirty="0" smtClean="0"/>
              <a:t>society's culture on the values of </a:t>
            </a:r>
            <a:r>
              <a:rPr lang="en-GB" dirty="0"/>
              <a:t>a country’s people and how these values influence their behaviour</a:t>
            </a:r>
            <a:r>
              <a:rPr lang="en-GB" dirty="0" smtClean="0"/>
              <a:t>. </a:t>
            </a:r>
            <a:r>
              <a:rPr lang="en-GB" dirty="0" smtClean="0">
                <a:solidFill>
                  <a:srgbClr val="0070C0"/>
                </a:solidFill>
              </a:rPr>
              <a:t>(and impact on management) </a:t>
            </a:r>
          </a:p>
          <a:p>
            <a:r>
              <a:rPr lang="en-GB" dirty="0"/>
              <a:t>Hofstede used factor analysis to derive the structure of national cultural dimensions. </a:t>
            </a:r>
          </a:p>
          <a:p>
            <a:r>
              <a:rPr lang="en-GB" dirty="0" smtClean="0"/>
              <a:t>New </a:t>
            </a:r>
            <a:r>
              <a:rPr lang="en-GB" dirty="0"/>
              <a:t>dimensions </a:t>
            </a:r>
            <a:r>
              <a:rPr lang="en-GB" dirty="0" smtClean="0"/>
              <a:t>have been added as </a:t>
            </a:r>
            <a:r>
              <a:rPr lang="en-GB" dirty="0"/>
              <a:t>empirical data has emerged. </a:t>
            </a:r>
            <a:endParaRPr lang="en-GB" dirty="0" smtClean="0"/>
          </a:p>
          <a:p>
            <a:r>
              <a:rPr lang="en-GB" dirty="0" smtClean="0"/>
              <a:t>Initially four </a:t>
            </a:r>
            <a:r>
              <a:rPr lang="en-GB" dirty="0"/>
              <a:t>dimensions of cultural values that can be </a:t>
            </a:r>
            <a:r>
              <a:rPr lang="en-GB" dirty="0" smtClean="0"/>
              <a:t>analysed</a:t>
            </a:r>
            <a:endParaRPr lang="en-GB" dirty="0"/>
          </a:p>
          <a:p>
            <a:endParaRPr lang="en-GB" dirty="0"/>
          </a:p>
        </p:txBody>
      </p:sp>
    </p:spTree>
    <p:extLst>
      <p:ext uri="{BB962C8B-B14F-4D97-AF65-F5344CB8AC3E}">
        <p14:creationId xmlns:p14="http://schemas.microsoft.com/office/powerpoint/2010/main" val="26993092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Hofstede’s initial national dimensions</a:t>
            </a:r>
            <a:endParaRPr lang="en-GB" dirty="0"/>
          </a:p>
        </p:txBody>
      </p:sp>
      <p:sp>
        <p:nvSpPr>
          <p:cNvPr id="3" name="Content Placeholder 2"/>
          <p:cNvSpPr>
            <a:spLocks noGrp="1"/>
          </p:cNvSpPr>
          <p:nvPr>
            <p:ph idx="1"/>
          </p:nvPr>
        </p:nvSpPr>
        <p:spPr/>
        <p:txBody>
          <a:bodyPr/>
          <a:lstStyle/>
          <a:p>
            <a:r>
              <a:rPr lang="en-GB" dirty="0" smtClean="0">
                <a:solidFill>
                  <a:srgbClr val="0070C0"/>
                </a:solidFill>
              </a:rPr>
              <a:t>Power Distance </a:t>
            </a:r>
            <a:r>
              <a:rPr lang="en-GB" dirty="0"/>
              <a:t>‘the extent to which the less powerful members of organizations and institutions (like the family) expect and accept that power is distributed unequally</a:t>
            </a:r>
            <a:r>
              <a:rPr lang="en-GB" dirty="0" smtClean="0"/>
              <a:t>’</a:t>
            </a:r>
          </a:p>
          <a:p>
            <a:r>
              <a:rPr lang="en-GB" dirty="0" smtClean="0">
                <a:solidFill>
                  <a:srgbClr val="0070C0"/>
                </a:solidFill>
              </a:rPr>
              <a:t>Uncertainty Avoidance </a:t>
            </a:r>
            <a:r>
              <a:rPr lang="en-GB" dirty="0" smtClean="0"/>
              <a:t>‘</a:t>
            </a:r>
            <a:r>
              <a:rPr lang="en-GB" dirty="0"/>
              <a:t>intolerance for uncertainty and ambiguity</a:t>
            </a:r>
            <a:r>
              <a:rPr lang="en-GB" dirty="0" smtClean="0"/>
              <a:t>’.</a:t>
            </a:r>
          </a:p>
          <a:p>
            <a:r>
              <a:rPr lang="en-GB" dirty="0" smtClean="0">
                <a:solidFill>
                  <a:srgbClr val="0070C0"/>
                </a:solidFill>
              </a:rPr>
              <a:t>Individualism </a:t>
            </a:r>
            <a:r>
              <a:rPr lang="en-GB" dirty="0">
                <a:solidFill>
                  <a:srgbClr val="0070C0"/>
                </a:solidFill>
              </a:rPr>
              <a:t>versus </a:t>
            </a:r>
            <a:r>
              <a:rPr lang="en-GB" dirty="0" smtClean="0">
                <a:solidFill>
                  <a:srgbClr val="0070C0"/>
                </a:solidFill>
              </a:rPr>
              <a:t>Collectivism </a:t>
            </a:r>
            <a:r>
              <a:rPr lang="en-GB" dirty="0"/>
              <a:t>‘the extent to which individuals are integrated into groups</a:t>
            </a:r>
            <a:r>
              <a:rPr lang="en-GB" dirty="0" smtClean="0"/>
              <a:t>’</a:t>
            </a:r>
          </a:p>
          <a:p>
            <a:r>
              <a:rPr lang="en-GB" dirty="0" smtClean="0">
                <a:solidFill>
                  <a:srgbClr val="0070C0"/>
                </a:solidFill>
              </a:rPr>
              <a:t>Masculinity </a:t>
            </a:r>
            <a:r>
              <a:rPr lang="en-GB" dirty="0">
                <a:solidFill>
                  <a:srgbClr val="0070C0"/>
                </a:solidFill>
              </a:rPr>
              <a:t>versus Femininity </a:t>
            </a:r>
            <a:r>
              <a:rPr lang="en-GB" dirty="0"/>
              <a:t>‘assertiveness and competitiveness versus modesty and caring</a:t>
            </a:r>
            <a:r>
              <a:rPr lang="en-GB" dirty="0" smtClean="0"/>
              <a:t>’</a:t>
            </a:r>
            <a:endParaRPr lang="en-GB" dirty="0"/>
          </a:p>
          <a:p>
            <a:endParaRPr lang="en-GB" dirty="0"/>
          </a:p>
        </p:txBody>
      </p:sp>
    </p:spTree>
    <p:extLst>
      <p:ext uri="{BB962C8B-B14F-4D97-AF65-F5344CB8AC3E}">
        <p14:creationId xmlns:p14="http://schemas.microsoft.com/office/powerpoint/2010/main" val="477200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Hofstede’s revised dimensions</a:t>
            </a:r>
            <a:endParaRPr lang="en-GB" dirty="0"/>
          </a:p>
        </p:txBody>
      </p:sp>
      <p:sp>
        <p:nvSpPr>
          <p:cNvPr id="3" name="Content Placeholder 2"/>
          <p:cNvSpPr>
            <a:spLocks noGrp="1"/>
          </p:cNvSpPr>
          <p:nvPr>
            <p:ph idx="1"/>
          </p:nvPr>
        </p:nvSpPr>
        <p:spPr/>
        <p:txBody>
          <a:bodyPr>
            <a:normAutofit/>
          </a:bodyPr>
          <a:lstStyle/>
          <a:p>
            <a:r>
              <a:rPr lang="en-GB" b="1" dirty="0">
                <a:solidFill>
                  <a:srgbClr val="0070C0"/>
                </a:solidFill>
              </a:rPr>
              <a:t>Power distance index</a:t>
            </a:r>
            <a:r>
              <a:rPr lang="en-GB" dirty="0">
                <a:solidFill>
                  <a:srgbClr val="0070C0"/>
                </a:solidFill>
              </a:rPr>
              <a:t> (</a:t>
            </a:r>
            <a:r>
              <a:rPr lang="en-GB" b="1" dirty="0">
                <a:solidFill>
                  <a:srgbClr val="0070C0"/>
                </a:solidFill>
              </a:rPr>
              <a:t>PDI</a:t>
            </a:r>
            <a:r>
              <a:rPr lang="en-GB" dirty="0" smtClean="0">
                <a:solidFill>
                  <a:srgbClr val="0070C0"/>
                </a:solidFill>
              </a:rPr>
              <a:t>) </a:t>
            </a:r>
            <a:r>
              <a:rPr lang="en-GB" dirty="0" smtClean="0"/>
              <a:t>defined </a:t>
            </a:r>
            <a:r>
              <a:rPr lang="en-GB" dirty="0"/>
              <a:t>as "the extent to which the less powerful members of organizations and institutions (like the family) accept and expect that power is distributed unequally". </a:t>
            </a:r>
            <a:endParaRPr lang="en-GB" dirty="0" smtClean="0"/>
          </a:p>
          <a:p>
            <a:pPr lvl="1"/>
            <a:r>
              <a:rPr lang="en-GB" dirty="0" smtClean="0"/>
              <a:t>Inequality </a:t>
            </a:r>
            <a:r>
              <a:rPr lang="en-GB" dirty="0"/>
              <a:t>and power is perceived from the </a:t>
            </a:r>
            <a:r>
              <a:rPr lang="en-GB" dirty="0" smtClean="0"/>
              <a:t>followers. </a:t>
            </a:r>
            <a:r>
              <a:rPr lang="en-GB" dirty="0"/>
              <a:t>A higher degree of the Index indicates that hierarchy is clearly </a:t>
            </a:r>
            <a:r>
              <a:rPr lang="en-GB" dirty="0" smtClean="0"/>
              <a:t>followed </a:t>
            </a:r>
            <a:r>
              <a:rPr lang="en-GB" dirty="0"/>
              <a:t>in </a:t>
            </a:r>
            <a:r>
              <a:rPr lang="en-GB" dirty="0" smtClean="0"/>
              <a:t>society. </a:t>
            </a:r>
            <a:r>
              <a:rPr lang="en-GB" dirty="0"/>
              <a:t>A lower degree of the Index signifies that people question authority and attempt to distribute power</a:t>
            </a:r>
            <a:r>
              <a:rPr lang="en-GB" dirty="0" smtClean="0"/>
              <a:t>.</a:t>
            </a:r>
            <a:endParaRPr lang="en-GB" dirty="0"/>
          </a:p>
          <a:p>
            <a:r>
              <a:rPr lang="en-GB" b="1" dirty="0">
                <a:solidFill>
                  <a:srgbClr val="0070C0"/>
                </a:solidFill>
              </a:rPr>
              <a:t>Individualism vs. collectivism</a:t>
            </a:r>
            <a:r>
              <a:rPr lang="en-GB" dirty="0">
                <a:solidFill>
                  <a:srgbClr val="0070C0"/>
                </a:solidFill>
              </a:rPr>
              <a:t> (</a:t>
            </a:r>
            <a:r>
              <a:rPr lang="en-GB" b="1" dirty="0">
                <a:solidFill>
                  <a:srgbClr val="0070C0"/>
                </a:solidFill>
              </a:rPr>
              <a:t>IDV</a:t>
            </a:r>
            <a:r>
              <a:rPr lang="en-GB" dirty="0" smtClean="0">
                <a:solidFill>
                  <a:srgbClr val="0070C0"/>
                </a:solidFill>
              </a:rPr>
              <a:t>) </a:t>
            </a:r>
            <a:r>
              <a:rPr lang="en-GB" dirty="0"/>
              <a:t>This index explores the "degree to which people in a society are integrated into groups". </a:t>
            </a:r>
            <a:endParaRPr lang="en-GB" dirty="0" smtClean="0"/>
          </a:p>
          <a:p>
            <a:pPr lvl="1"/>
            <a:r>
              <a:rPr lang="en-GB" dirty="0" smtClean="0"/>
              <a:t>Individualistic </a:t>
            </a:r>
            <a:r>
              <a:rPr lang="en-GB" dirty="0"/>
              <a:t>societies have loose ties that </a:t>
            </a:r>
            <a:r>
              <a:rPr lang="en-GB" dirty="0" smtClean="0"/>
              <a:t>root </a:t>
            </a:r>
            <a:r>
              <a:rPr lang="en-GB" dirty="0"/>
              <a:t>an individual to </a:t>
            </a:r>
            <a:r>
              <a:rPr lang="en-GB" dirty="0" smtClean="0"/>
              <a:t>their </a:t>
            </a:r>
            <a:r>
              <a:rPr lang="en-GB" dirty="0"/>
              <a:t>immediate family. </a:t>
            </a:r>
            <a:r>
              <a:rPr lang="en-GB" dirty="0" smtClean="0"/>
              <a:t>Emphasize </a:t>
            </a:r>
            <a:r>
              <a:rPr lang="en-GB" dirty="0"/>
              <a:t>the "I" versus the "we". </a:t>
            </a:r>
            <a:r>
              <a:rPr lang="en-GB" dirty="0" smtClean="0"/>
              <a:t>Collectivism </a:t>
            </a:r>
            <a:r>
              <a:rPr lang="en-GB" dirty="0"/>
              <a:t>describes a society in which tightly-integrated relationships tie extended families and others </a:t>
            </a:r>
            <a:r>
              <a:rPr lang="en-GB" dirty="0" smtClean="0"/>
              <a:t>into groups. They have </a:t>
            </a:r>
            <a:r>
              <a:rPr lang="en-GB" dirty="0"/>
              <a:t>undoubted loyalty and support each other when a conflict arises with another in-group</a:t>
            </a:r>
            <a:r>
              <a:rPr lang="en-GB" dirty="0" smtClean="0"/>
              <a:t>.</a:t>
            </a:r>
            <a:endParaRPr lang="en-GB" dirty="0"/>
          </a:p>
          <a:p>
            <a:endParaRPr lang="en-GB" dirty="0"/>
          </a:p>
        </p:txBody>
      </p:sp>
    </p:spTree>
    <p:extLst>
      <p:ext uri="{BB962C8B-B14F-4D97-AF65-F5344CB8AC3E}">
        <p14:creationId xmlns:p14="http://schemas.microsoft.com/office/powerpoint/2010/main" val="3689360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fontScale="92500" lnSpcReduction="10000"/>
          </a:bodyPr>
          <a:lstStyle/>
          <a:p>
            <a:r>
              <a:rPr lang="en-GB" b="1" dirty="0">
                <a:solidFill>
                  <a:srgbClr val="0070C0"/>
                </a:solidFill>
              </a:rPr>
              <a:t>Uncertainty avoidance</a:t>
            </a:r>
            <a:r>
              <a:rPr lang="en-GB" dirty="0">
                <a:solidFill>
                  <a:srgbClr val="0070C0"/>
                </a:solidFill>
              </a:rPr>
              <a:t> (</a:t>
            </a:r>
            <a:r>
              <a:rPr lang="en-GB" b="1" dirty="0">
                <a:solidFill>
                  <a:srgbClr val="0070C0"/>
                </a:solidFill>
              </a:rPr>
              <a:t>UAI</a:t>
            </a:r>
            <a:r>
              <a:rPr lang="en-GB" dirty="0">
                <a:solidFill>
                  <a:srgbClr val="0070C0"/>
                </a:solidFill>
              </a:rPr>
              <a:t>): </a:t>
            </a:r>
            <a:r>
              <a:rPr lang="en-GB" dirty="0"/>
              <a:t>The uncertainty avoidance index is defined as "a society's tolerance for ambiguity", in which people embrace or avert an event of something unexpected, unknown, or away from the status quo. </a:t>
            </a:r>
            <a:endParaRPr lang="en-GB" dirty="0" smtClean="0"/>
          </a:p>
          <a:p>
            <a:pPr lvl="1"/>
            <a:r>
              <a:rPr lang="en-GB" dirty="0" smtClean="0"/>
              <a:t>Societies </a:t>
            </a:r>
            <a:r>
              <a:rPr lang="en-GB" dirty="0"/>
              <a:t>that score a high degree in this index </a:t>
            </a:r>
            <a:r>
              <a:rPr lang="en-GB" dirty="0" smtClean="0"/>
              <a:t>have stiff </a:t>
            </a:r>
            <a:r>
              <a:rPr lang="en-GB" dirty="0"/>
              <a:t>codes of </a:t>
            </a:r>
            <a:r>
              <a:rPr lang="en-GB" dirty="0" smtClean="0"/>
              <a:t>behaviour</a:t>
            </a:r>
            <a:r>
              <a:rPr lang="en-GB" dirty="0"/>
              <a:t>, guidelines, laws, and </a:t>
            </a:r>
            <a:r>
              <a:rPr lang="en-GB" dirty="0" smtClean="0"/>
              <a:t>rely </a:t>
            </a:r>
            <a:r>
              <a:rPr lang="en-GB" dirty="0"/>
              <a:t>on absolute </a:t>
            </a:r>
            <a:r>
              <a:rPr lang="en-GB" dirty="0" smtClean="0"/>
              <a:t>truth. A </a:t>
            </a:r>
            <a:r>
              <a:rPr lang="en-GB" dirty="0"/>
              <a:t>lower degree in this index </a:t>
            </a:r>
            <a:r>
              <a:rPr lang="en-GB" dirty="0" smtClean="0"/>
              <a:t>means acceptance </a:t>
            </a:r>
            <a:r>
              <a:rPr lang="en-GB" dirty="0"/>
              <a:t>of </a:t>
            </a:r>
            <a:r>
              <a:rPr lang="en-GB" dirty="0" smtClean="0"/>
              <a:t>plurality of ideas, with </a:t>
            </a:r>
            <a:r>
              <a:rPr lang="en-GB" dirty="0"/>
              <a:t>fewer regulations, ambiguity is more accustomed to, and the environment is more free-flowing</a:t>
            </a:r>
            <a:r>
              <a:rPr lang="en-GB" dirty="0" smtClean="0"/>
              <a:t>.</a:t>
            </a:r>
          </a:p>
          <a:p>
            <a:r>
              <a:rPr lang="en-GB" b="1" dirty="0" err="1" smtClean="0">
                <a:solidFill>
                  <a:srgbClr val="0070C0"/>
                </a:solidFill>
              </a:rPr>
              <a:t>Masulinity</a:t>
            </a:r>
            <a:r>
              <a:rPr lang="en-GB" b="1" dirty="0" smtClean="0">
                <a:solidFill>
                  <a:srgbClr val="0070C0"/>
                </a:solidFill>
              </a:rPr>
              <a:t> vs. </a:t>
            </a:r>
            <a:r>
              <a:rPr lang="en-GB" b="1" dirty="0" err="1" smtClean="0">
                <a:solidFill>
                  <a:srgbClr val="0070C0"/>
                </a:solidFill>
              </a:rPr>
              <a:t>feminity</a:t>
            </a:r>
            <a:r>
              <a:rPr lang="en-GB" b="1" dirty="0" smtClean="0">
                <a:solidFill>
                  <a:srgbClr val="0070C0"/>
                </a:solidFill>
              </a:rPr>
              <a:t> (MAS)</a:t>
            </a:r>
            <a:r>
              <a:rPr lang="en-GB" b="1" dirty="0" smtClean="0"/>
              <a:t> </a:t>
            </a:r>
            <a:r>
              <a:rPr lang="en-GB" dirty="0" smtClean="0"/>
              <a:t>In </a:t>
            </a:r>
            <a:r>
              <a:rPr lang="en-GB" dirty="0"/>
              <a:t>this dimension, masculinity is defined as "a preference in society for achievement, heroism, assertiveness and material rewards for success". Its counterpart represents "a preference for cooperation, modesty, caring for the weak and quality of life". </a:t>
            </a:r>
            <a:endParaRPr lang="en-GB" dirty="0" smtClean="0"/>
          </a:p>
          <a:p>
            <a:pPr lvl="1"/>
            <a:r>
              <a:rPr lang="en-GB" dirty="0" smtClean="0"/>
              <a:t>In </a:t>
            </a:r>
            <a:r>
              <a:rPr lang="en-GB" dirty="0"/>
              <a:t>feminine </a:t>
            </a:r>
            <a:r>
              <a:rPr lang="en-GB" dirty="0" smtClean="0"/>
              <a:t>societies women share </a:t>
            </a:r>
            <a:r>
              <a:rPr lang="en-GB" dirty="0"/>
              <a:t>modest and caring views equally with men. In </a:t>
            </a:r>
            <a:r>
              <a:rPr lang="en-GB" dirty="0" smtClean="0"/>
              <a:t>masculine societies women </a:t>
            </a:r>
            <a:r>
              <a:rPr lang="en-GB" dirty="0"/>
              <a:t>are </a:t>
            </a:r>
            <a:r>
              <a:rPr lang="en-GB" dirty="0" smtClean="0"/>
              <a:t>assertive </a:t>
            </a:r>
            <a:r>
              <a:rPr lang="en-GB" dirty="0"/>
              <a:t>and competitive, but notably less than men. In other words, they still recognize a gap between male and female values. This dimension is frequently viewed as taboo in highly masculine societies</a:t>
            </a:r>
            <a:r>
              <a:rPr lang="en-GB" dirty="0" smtClean="0"/>
              <a:t>.</a:t>
            </a:r>
            <a:endParaRPr lang="en-GB" dirty="0"/>
          </a:p>
          <a:p>
            <a:endParaRPr lang="en-GB" dirty="0"/>
          </a:p>
        </p:txBody>
      </p:sp>
    </p:spTree>
    <p:extLst>
      <p:ext uri="{BB962C8B-B14F-4D97-AF65-F5344CB8AC3E}">
        <p14:creationId xmlns:p14="http://schemas.microsoft.com/office/powerpoint/2010/main" val="1171478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Cont’d</a:t>
            </a:r>
            <a:endParaRPr lang="en-GB" dirty="0"/>
          </a:p>
        </p:txBody>
      </p:sp>
      <p:sp>
        <p:nvSpPr>
          <p:cNvPr id="3" name="Content Placeholder 2"/>
          <p:cNvSpPr>
            <a:spLocks noGrp="1"/>
          </p:cNvSpPr>
          <p:nvPr>
            <p:ph idx="1"/>
          </p:nvPr>
        </p:nvSpPr>
        <p:spPr/>
        <p:txBody>
          <a:bodyPr>
            <a:normAutofit/>
          </a:bodyPr>
          <a:lstStyle/>
          <a:p>
            <a:r>
              <a:rPr lang="en-GB" b="1" dirty="0">
                <a:solidFill>
                  <a:srgbClr val="0070C0"/>
                </a:solidFill>
              </a:rPr>
              <a:t>Long-term orientation vs. short-term orientation</a:t>
            </a:r>
            <a:r>
              <a:rPr lang="en-GB" dirty="0">
                <a:solidFill>
                  <a:srgbClr val="0070C0"/>
                </a:solidFill>
              </a:rPr>
              <a:t> (</a:t>
            </a:r>
            <a:r>
              <a:rPr lang="en-GB" b="1" dirty="0">
                <a:solidFill>
                  <a:srgbClr val="0070C0"/>
                </a:solidFill>
              </a:rPr>
              <a:t>LTO</a:t>
            </a:r>
            <a:r>
              <a:rPr lang="en-GB" dirty="0" smtClean="0">
                <a:solidFill>
                  <a:srgbClr val="0070C0"/>
                </a:solidFill>
              </a:rPr>
              <a:t>) </a:t>
            </a:r>
            <a:r>
              <a:rPr lang="en-GB" dirty="0"/>
              <a:t>This dimension associates the connection of the past with the current and future actions/challenges. </a:t>
            </a:r>
            <a:r>
              <a:rPr lang="en-GB" dirty="0" smtClean="0"/>
              <a:t>A </a:t>
            </a:r>
            <a:r>
              <a:rPr lang="en-GB" dirty="0"/>
              <a:t>lower degree of this index (short-term) indicates </a:t>
            </a:r>
            <a:r>
              <a:rPr lang="en-GB" dirty="0" smtClean="0"/>
              <a:t>that traditions</a:t>
            </a:r>
            <a:r>
              <a:rPr lang="en-GB" dirty="0"/>
              <a:t> are </a:t>
            </a:r>
            <a:r>
              <a:rPr lang="en-GB" dirty="0" smtClean="0"/>
              <a:t>honoured </a:t>
            </a:r>
            <a:r>
              <a:rPr lang="en-GB" dirty="0"/>
              <a:t>and kept, while steadfastness is valued. </a:t>
            </a:r>
            <a:endParaRPr lang="en-GB" dirty="0" smtClean="0"/>
          </a:p>
          <a:p>
            <a:pPr lvl="1"/>
            <a:r>
              <a:rPr lang="en-GB" dirty="0" smtClean="0"/>
              <a:t>Societies </a:t>
            </a:r>
            <a:r>
              <a:rPr lang="en-GB" dirty="0"/>
              <a:t>with a high degree in this index (long-term) view adaptation and circumstantial, pragmatic problem-solving as a necessity. </a:t>
            </a:r>
            <a:r>
              <a:rPr lang="en-GB" dirty="0" smtClean="0"/>
              <a:t>Poor countries are short-term </a:t>
            </a:r>
            <a:r>
              <a:rPr lang="en-GB" dirty="0"/>
              <a:t>oriented </a:t>
            </a:r>
            <a:r>
              <a:rPr lang="en-GB" dirty="0" smtClean="0"/>
              <a:t>with little </a:t>
            </a:r>
            <a:r>
              <a:rPr lang="en-GB" dirty="0"/>
              <a:t>to no economic </a:t>
            </a:r>
            <a:r>
              <a:rPr lang="en-GB" dirty="0" smtClean="0"/>
              <a:t>development and long-term </a:t>
            </a:r>
            <a:r>
              <a:rPr lang="en-GB" dirty="0"/>
              <a:t>oriented countries </a:t>
            </a:r>
            <a:r>
              <a:rPr lang="en-GB" dirty="0" smtClean="0"/>
              <a:t>are developed.</a:t>
            </a:r>
            <a:endParaRPr lang="en-GB" dirty="0"/>
          </a:p>
          <a:p>
            <a:r>
              <a:rPr lang="en-GB" b="1" dirty="0">
                <a:solidFill>
                  <a:srgbClr val="0070C0"/>
                </a:solidFill>
              </a:rPr>
              <a:t>Indulgence vs. restraint</a:t>
            </a:r>
            <a:r>
              <a:rPr lang="en-GB" dirty="0">
                <a:solidFill>
                  <a:srgbClr val="0070C0"/>
                </a:solidFill>
              </a:rPr>
              <a:t> (</a:t>
            </a:r>
            <a:r>
              <a:rPr lang="en-GB" b="1" dirty="0">
                <a:solidFill>
                  <a:srgbClr val="0070C0"/>
                </a:solidFill>
              </a:rPr>
              <a:t>IND</a:t>
            </a:r>
            <a:r>
              <a:rPr lang="en-GB" dirty="0">
                <a:solidFill>
                  <a:srgbClr val="0070C0"/>
                </a:solidFill>
              </a:rPr>
              <a:t>): </a:t>
            </a:r>
            <a:r>
              <a:rPr lang="en-GB" dirty="0"/>
              <a:t>This dimension refers to the degree of freedom that societal norms give to citizens in fulfilling their human </a:t>
            </a:r>
            <a:r>
              <a:rPr lang="en-GB" dirty="0" smtClean="0"/>
              <a:t>desires.</a:t>
            </a:r>
          </a:p>
          <a:p>
            <a:pPr lvl="1"/>
            <a:r>
              <a:rPr lang="en-GB" dirty="0" smtClean="0"/>
              <a:t>Indulgence </a:t>
            </a:r>
            <a:r>
              <a:rPr lang="en-GB" dirty="0"/>
              <a:t>is defined as "a society that allows relatively free gratification of basic and natural human desires related to enjoying life and having fun". Its counterpart is defined as "a society that controls gratification of needs and regulates it by means of strict social norms</a:t>
            </a:r>
            <a:r>
              <a:rPr lang="en-GB" dirty="0" smtClean="0"/>
              <a:t>".</a:t>
            </a:r>
            <a:endParaRPr lang="en-GB" dirty="0"/>
          </a:p>
          <a:p>
            <a:endParaRPr lang="en-GB" dirty="0"/>
          </a:p>
        </p:txBody>
      </p:sp>
    </p:spTree>
    <p:extLst>
      <p:ext uri="{BB962C8B-B14F-4D97-AF65-F5344CB8AC3E}">
        <p14:creationId xmlns:p14="http://schemas.microsoft.com/office/powerpoint/2010/main" val="3464181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conceptualizing </a:t>
            </a:r>
            <a:r>
              <a:rPr lang="en-GB" dirty="0"/>
              <a:t>national </a:t>
            </a:r>
            <a:r>
              <a:rPr lang="en-GB" dirty="0" smtClean="0"/>
              <a:t>culture </a:t>
            </a:r>
            <a:endParaRPr lang="en-GB" dirty="0"/>
          </a:p>
        </p:txBody>
      </p:sp>
      <p:sp>
        <p:nvSpPr>
          <p:cNvPr id="3" name="Content Placeholder 2"/>
          <p:cNvSpPr>
            <a:spLocks noGrp="1"/>
          </p:cNvSpPr>
          <p:nvPr>
            <p:ph idx="1"/>
          </p:nvPr>
        </p:nvSpPr>
        <p:spPr/>
        <p:txBody>
          <a:bodyPr/>
          <a:lstStyle/>
          <a:p>
            <a:r>
              <a:rPr lang="en-GB" dirty="0" smtClean="0"/>
              <a:t>Implicit</a:t>
            </a:r>
          </a:p>
          <a:p>
            <a:r>
              <a:rPr lang="en-GB" dirty="0" smtClean="0"/>
              <a:t>Core</a:t>
            </a:r>
          </a:p>
          <a:p>
            <a:r>
              <a:rPr lang="en-GB" dirty="0" smtClean="0"/>
              <a:t>Systematically causal</a:t>
            </a:r>
          </a:p>
          <a:p>
            <a:r>
              <a:rPr lang="en-GB" dirty="0" smtClean="0"/>
              <a:t>Territorially unique</a:t>
            </a:r>
          </a:p>
          <a:p>
            <a:r>
              <a:rPr lang="en-GB" dirty="0" smtClean="0"/>
              <a:t>Shared</a:t>
            </a:r>
            <a:endParaRPr lang="en-GB" dirty="0"/>
          </a:p>
        </p:txBody>
      </p:sp>
    </p:spTree>
    <p:extLst>
      <p:ext uri="{BB962C8B-B14F-4D97-AF65-F5344CB8AC3E}">
        <p14:creationId xmlns:p14="http://schemas.microsoft.com/office/powerpoint/2010/main" val="4033849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Organisational culture</a:t>
            </a:r>
            <a:endParaRPr lang="en-GB" dirty="0"/>
          </a:p>
        </p:txBody>
      </p:sp>
      <p:sp>
        <p:nvSpPr>
          <p:cNvPr id="3" name="Content Placeholder 2"/>
          <p:cNvSpPr>
            <a:spLocks noGrp="1"/>
          </p:cNvSpPr>
          <p:nvPr>
            <p:ph idx="1"/>
          </p:nvPr>
        </p:nvSpPr>
        <p:spPr/>
        <p:txBody>
          <a:bodyPr/>
          <a:lstStyle/>
          <a:p>
            <a:r>
              <a:rPr lang="en-GB" dirty="0" smtClean="0"/>
              <a:t>One culture or variety of cultures?</a:t>
            </a:r>
          </a:p>
          <a:p>
            <a:r>
              <a:rPr lang="en-GB" dirty="0" smtClean="0"/>
              <a:t>Hofstede believed IBM had one monolithic world-wide culture</a:t>
            </a:r>
            <a:endParaRPr lang="en-GB" dirty="0"/>
          </a:p>
          <a:p>
            <a:r>
              <a:rPr lang="en-GB" dirty="0" smtClean="0"/>
              <a:t>Later he admitted there is cultural variety</a:t>
            </a:r>
            <a:endParaRPr lang="en-GB" dirty="0"/>
          </a:p>
        </p:txBody>
      </p:sp>
    </p:spTree>
    <p:extLst>
      <p:ext uri="{BB962C8B-B14F-4D97-AF65-F5344CB8AC3E}">
        <p14:creationId xmlns:p14="http://schemas.microsoft.com/office/powerpoint/2010/main" val="1258781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People and culture</a:t>
            </a:r>
            <a:endParaRPr lang="en-GB" dirty="0">
              <a:solidFill>
                <a:srgbClr val="7030A0"/>
              </a:solidFill>
            </a:endParaRPr>
          </a:p>
        </p:txBody>
      </p:sp>
      <p:sp>
        <p:nvSpPr>
          <p:cNvPr id="3" name="Content Placeholder 2"/>
          <p:cNvSpPr>
            <a:spLocks noGrp="1"/>
          </p:cNvSpPr>
          <p:nvPr>
            <p:ph idx="1"/>
          </p:nvPr>
        </p:nvSpPr>
        <p:spPr/>
        <p:txBody>
          <a:bodyPr/>
          <a:lstStyle/>
          <a:p>
            <a:pPr marL="0" indent="0">
              <a:buNone/>
            </a:pPr>
            <a:endParaRPr lang="en-GB" dirty="0" smtClean="0"/>
          </a:p>
          <a:p>
            <a:endParaRPr lang="en-GB" dirty="0" smtClean="0"/>
          </a:p>
          <a:p>
            <a:r>
              <a:rPr lang="en-GB" dirty="0" smtClean="0"/>
              <a:t>Select an a company familiar to your or in which you have experience</a:t>
            </a:r>
          </a:p>
          <a:p>
            <a:r>
              <a:rPr lang="en-GB" dirty="0" smtClean="0"/>
              <a:t>Determine the level of existing motivation</a:t>
            </a:r>
          </a:p>
          <a:p>
            <a:r>
              <a:rPr lang="en-GB" dirty="0"/>
              <a:t>How could you use Hofstede’s national cultural dimensions to motivate people in your organisation?</a:t>
            </a:r>
          </a:p>
          <a:p>
            <a:endParaRPr lang="en-GB" dirty="0"/>
          </a:p>
        </p:txBody>
      </p:sp>
      <p:sp>
        <p:nvSpPr>
          <p:cNvPr id="4" name="TextBox 3"/>
          <p:cNvSpPr txBox="1"/>
          <p:nvPr/>
        </p:nvSpPr>
        <p:spPr>
          <a:xfrm>
            <a:off x="1237129" y="2093976"/>
            <a:ext cx="4677884" cy="584775"/>
          </a:xfrm>
          <a:prstGeom prst="rect">
            <a:avLst/>
          </a:prstGeom>
          <a:noFill/>
        </p:spPr>
        <p:txBody>
          <a:bodyPr wrap="none" rtlCol="0">
            <a:spAutoFit/>
          </a:bodyPr>
          <a:lstStyle/>
          <a:p>
            <a:r>
              <a:rPr lang="en-GB" sz="3200" dirty="0" smtClean="0">
                <a:solidFill>
                  <a:srgbClr val="0070C0"/>
                </a:solidFill>
              </a:rPr>
              <a:t>Motivation and Culture</a:t>
            </a:r>
            <a:endParaRPr lang="en-GB" sz="3200" dirty="0">
              <a:solidFill>
                <a:srgbClr val="0070C0"/>
              </a:solidFill>
            </a:endParaRPr>
          </a:p>
        </p:txBody>
      </p:sp>
    </p:spTree>
    <p:extLst>
      <p:ext uri="{BB962C8B-B14F-4D97-AF65-F5344CB8AC3E}">
        <p14:creationId xmlns:p14="http://schemas.microsoft.com/office/powerpoint/2010/main" val="6656044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237</TotalTime>
  <Words>1177</Words>
  <Application>Microsoft Office PowerPoint</Application>
  <PresentationFormat>Widescreen</PresentationFormat>
  <Paragraphs>140</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Rockwell</vt:lpstr>
      <vt:lpstr>Rockwell Condensed</vt:lpstr>
      <vt:lpstr>Wingdings</vt:lpstr>
      <vt:lpstr>Wood Type</vt:lpstr>
      <vt:lpstr>Human relations</vt:lpstr>
      <vt:lpstr>Industrial work &amp; productivity</vt:lpstr>
      <vt:lpstr>People and work</vt:lpstr>
      <vt:lpstr>Elton Mayo</vt:lpstr>
      <vt:lpstr>Elton Mayo</vt:lpstr>
      <vt:lpstr>I Stand on the shoulders of giants Sir Isaac newton</vt:lpstr>
      <vt:lpstr>Hawthorne experiments</vt:lpstr>
      <vt:lpstr>‘Hawthorne Effect’.  </vt:lpstr>
      <vt:lpstr>Motivation at work</vt:lpstr>
      <vt:lpstr>New paradigm approach Theory of Action Control Khul (1982) </vt:lpstr>
      <vt:lpstr>Team drift &amp; motivation</vt:lpstr>
      <vt:lpstr>Employee conflict</vt:lpstr>
      <vt:lpstr>Identification of conflict</vt:lpstr>
      <vt:lpstr>Mitchell’s conflict model</vt:lpstr>
      <vt:lpstr>Conflict management</vt:lpstr>
      <vt:lpstr>Conflict Resolution Techniques for Leaders </vt:lpstr>
      <vt:lpstr>culture</vt:lpstr>
      <vt:lpstr>Hofstede's cultural dimensions theory</vt:lpstr>
      <vt:lpstr>Hofstede's cultural dimensions theory </vt:lpstr>
      <vt:lpstr>Hofstede’s initial national dimensions</vt:lpstr>
      <vt:lpstr>Hofstede’s revised dimensions</vt:lpstr>
      <vt:lpstr>Cont’d</vt:lpstr>
      <vt:lpstr>Cont’d</vt:lpstr>
      <vt:lpstr>conceptualizing national culture </vt:lpstr>
      <vt:lpstr>Organisational culture</vt:lpstr>
      <vt:lpstr>People and culture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relations</dc:title>
  <dc:creator>Author</dc:creator>
  <cp:lastModifiedBy>Author</cp:lastModifiedBy>
  <cp:revision>24</cp:revision>
  <dcterms:created xsi:type="dcterms:W3CDTF">2020-03-12T07:58:55Z</dcterms:created>
  <dcterms:modified xsi:type="dcterms:W3CDTF">2020-03-12T12:58:22Z</dcterms:modified>
</cp:coreProperties>
</file>