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27"/>
  </p:notesMasterIdLst>
  <p:sldIdLst>
    <p:sldId id="256" r:id="rId2"/>
    <p:sldId id="276" r:id="rId3"/>
    <p:sldId id="257" r:id="rId4"/>
    <p:sldId id="277" r:id="rId5"/>
    <p:sldId id="258" r:id="rId6"/>
    <p:sldId id="264" r:id="rId7"/>
    <p:sldId id="269" r:id="rId8"/>
    <p:sldId id="262" r:id="rId9"/>
    <p:sldId id="266" r:id="rId10"/>
    <p:sldId id="268" r:id="rId11"/>
    <p:sldId id="263" r:id="rId12"/>
    <p:sldId id="265" r:id="rId13"/>
    <p:sldId id="270" r:id="rId14"/>
    <p:sldId id="272" r:id="rId15"/>
    <p:sldId id="273" r:id="rId16"/>
    <p:sldId id="274" r:id="rId17"/>
    <p:sldId id="275" r:id="rId18"/>
    <p:sldId id="278" r:id="rId19"/>
    <p:sldId id="279" r:id="rId20"/>
    <p:sldId id="280" r:id="rId21"/>
    <p:sldId id="284" r:id="rId22"/>
    <p:sldId id="281" r:id="rId23"/>
    <p:sldId id="282" r:id="rId24"/>
    <p:sldId id="283" r:id="rId25"/>
    <p:sldId id="26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865" autoAdjust="0"/>
  </p:normalViewPr>
  <p:slideViewPr>
    <p:cSldViewPr snapToGrid="0">
      <p:cViewPr varScale="1">
        <p:scale>
          <a:sx n="83" d="100"/>
          <a:sy n="83" d="100"/>
        </p:scale>
        <p:origin x="163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8C914-C7C3-4DD2-8C95-B50E84451628}" type="datetimeFigureOut">
              <a:rPr lang="en-GB" smtClean="0"/>
              <a:t>04/02/2020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001B5-59E3-4791-9631-AE48DF7D4AD5}" type="slidenum">
              <a:rPr lang="en-GB" smtClean="0"/>
              <a:t>‹#›</a:t>
            </a:fld>
            <a:endParaRPr lang="en-GB"/>
          </a:p>
        </p:txBody>
      </p:sp>
    </p:spTree>
    <p:extLst>
      <p:ext uri="{BB962C8B-B14F-4D97-AF65-F5344CB8AC3E}">
        <p14:creationId xmlns:p14="http://schemas.microsoft.com/office/powerpoint/2010/main" val="92600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www.equalityhumanrights.com/en/equality-act/protected-characteristics#race" TargetMode="External"/><Relationship Id="rId3" Type="http://schemas.openxmlformats.org/officeDocument/2006/relationships/hyperlink" Target="https://www.equalityhumanrights.com/en/equality-act/protected-characteristics#age" TargetMode="External"/><Relationship Id="rId7" Type="http://schemas.openxmlformats.org/officeDocument/2006/relationships/hyperlink" Target="https://www.equalityhumanrights.com/en/equality-act/protected-characteristics#pregmat"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equalityhumanrights.com/en/equality-act/protected-characteristics#marriage" TargetMode="External"/><Relationship Id="rId11" Type="http://schemas.openxmlformats.org/officeDocument/2006/relationships/hyperlink" Target="https://www.equalityhumanrights.com/en/equality-act/protected-characteristics#lgb" TargetMode="External"/><Relationship Id="rId5" Type="http://schemas.openxmlformats.org/officeDocument/2006/relationships/hyperlink" Target="https://www.equalityhumanrights.com/en/equality-act/protected-characteristics#reassignment" TargetMode="External"/><Relationship Id="rId10" Type="http://schemas.openxmlformats.org/officeDocument/2006/relationships/hyperlink" Target="https://www.equalityhumanrights.com/en/equality-act/protected-characteristics#sex" TargetMode="External"/><Relationship Id="rId4" Type="http://schemas.openxmlformats.org/officeDocument/2006/relationships/hyperlink" Target="https://www.equalityhumanrights.com/en/equality-act/protected-characteristics#disability" TargetMode="External"/><Relationship Id="rId9" Type="http://schemas.openxmlformats.org/officeDocument/2006/relationships/hyperlink" Target="https://www.equalityhumanrights.com/en/equality-act/protected-characteristics#rob"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3</a:t>
            </a:fld>
            <a:endParaRPr lang="en-GB"/>
          </a:p>
        </p:txBody>
      </p:sp>
    </p:spTree>
    <p:extLst>
      <p:ext uri="{BB962C8B-B14F-4D97-AF65-F5344CB8AC3E}">
        <p14:creationId xmlns:p14="http://schemas.microsoft.com/office/powerpoint/2010/main" val="1276213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4</a:t>
            </a:fld>
            <a:endParaRPr lang="en-GB"/>
          </a:p>
        </p:txBody>
      </p:sp>
    </p:spTree>
    <p:extLst>
      <p:ext uri="{BB962C8B-B14F-4D97-AF65-F5344CB8AC3E}">
        <p14:creationId xmlns:p14="http://schemas.microsoft.com/office/powerpoint/2010/main" val="1865365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5</a:t>
            </a:fld>
            <a:endParaRPr lang="en-GB"/>
          </a:p>
        </p:txBody>
      </p:sp>
    </p:spTree>
    <p:extLst>
      <p:ext uri="{BB962C8B-B14F-4D97-AF65-F5344CB8AC3E}">
        <p14:creationId xmlns:p14="http://schemas.microsoft.com/office/powerpoint/2010/main" val="3929520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6</a:t>
            </a:fld>
            <a:endParaRPr lang="en-GB"/>
          </a:p>
        </p:txBody>
      </p:sp>
    </p:spTree>
    <p:extLst>
      <p:ext uri="{BB962C8B-B14F-4D97-AF65-F5344CB8AC3E}">
        <p14:creationId xmlns:p14="http://schemas.microsoft.com/office/powerpoint/2010/main" val="3014758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7</a:t>
            </a:fld>
            <a:endParaRPr lang="en-GB"/>
          </a:p>
        </p:txBody>
      </p:sp>
    </p:spTree>
    <p:extLst>
      <p:ext uri="{BB962C8B-B14F-4D97-AF65-F5344CB8AC3E}">
        <p14:creationId xmlns:p14="http://schemas.microsoft.com/office/powerpoint/2010/main" val="3897137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8</a:t>
            </a:fld>
            <a:endParaRPr lang="en-GB"/>
          </a:p>
        </p:txBody>
      </p:sp>
    </p:spTree>
    <p:extLst>
      <p:ext uri="{BB962C8B-B14F-4D97-AF65-F5344CB8AC3E}">
        <p14:creationId xmlns:p14="http://schemas.microsoft.com/office/powerpoint/2010/main" val="649618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9</a:t>
            </a:fld>
            <a:endParaRPr lang="en-GB"/>
          </a:p>
        </p:txBody>
      </p:sp>
    </p:spTree>
    <p:extLst>
      <p:ext uri="{BB962C8B-B14F-4D97-AF65-F5344CB8AC3E}">
        <p14:creationId xmlns:p14="http://schemas.microsoft.com/office/powerpoint/2010/main" val="1861412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10</a:t>
            </a:fld>
            <a:endParaRPr lang="en-GB"/>
          </a:p>
        </p:txBody>
      </p:sp>
    </p:spTree>
    <p:extLst>
      <p:ext uri="{BB962C8B-B14F-4D97-AF65-F5344CB8AC3E}">
        <p14:creationId xmlns:p14="http://schemas.microsoft.com/office/powerpoint/2010/main" val="2238445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11</a:t>
            </a:fld>
            <a:endParaRPr lang="en-GB"/>
          </a:p>
        </p:txBody>
      </p:sp>
    </p:spTree>
    <p:extLst>
      <p:ext uri="{BB962C8B-B14F-4D97-AF65-F5344CB8AC3E}">
        <p14:creationId xmlns:p14="http://schemas.microsoft.com/office/powerpoint/2010/main" val="654133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2EF001B5-59E3-4791-9631-AE48DF7D4AD5}" type="slidenum">
              <a:rPr lang="en-GB" smtClean="0"/>
              <a:t>12</a:t>
            </a:fld>
            <a:endParaRPr lang="en-GB"/>
          </a:p>
        </p:txBody>
      </p:sp>
    </p:spTree>
    <p:extLst>
      <p:ext uri="{BB962C8B-B14F-4D97-AF65-F5344CB8AC3E}">
        <p14:creationId xmlns:p14="http://schemas.microsoft.com/office/powerpoint/2010/main" val="33966679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13</a:t>
            </a:fld>
            <a:endParaRPr lang="en-GB"/>
          </a:p>
        </p:txBody>
      </p:sp>
    </p:spTree>
    <p:extLst>
      <p:ext uri="{BB962C8B-B14F-4D97-AF65-F5344CB8AC3E}">
        <p14:creationId xmlns:p14="http://schemas.microsoft.com/office/powerpoint/2010/main" val="1340589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0" i="0" u="none" kern="1200" dirty="0">
                <a:solidFill>
                  <a:schemeClr val="tx1"/>
                </a:solidFill>
                <a:effectLst/>
                <a:latin typeface="Arial" panose="020B0604020202020204" pitchFamily="34" charset="0"/>
                <a:ea typeface="+mn-ea"/>
                <a:cs typeface="Arial" panose="020B0604020202020204" pitchFamily="34" charset="0"/>
                <a:hlinkClick r:id="rId3"/>
              </a:rPr>
              <a:t>Age</a:t>
            </a:r>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r>
              <a:rPr lang="en-GB" sz="2400" b="0" i="0" u="none" kern="1200" dirty="0">
                <a:solidFill>
                  <a:schemeClr val="tx1"/>
                </a:solidFill>
                <a:effectLst/>
                <a:latin typeface="Arial" panose="020B0604020202020204" pitchFamily="34" charset="0"/>
                <a:ea typeface="+mn-ea"/>
                <a:cs typeface="Arial" panose="020B0604020202020204" pitchFamily="34" charset="0"/>
                <a:hlinkClick r:id="rId4"/>
              </a:rPr>
              <a:t>Disability</a:t>
            </a:r>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r>
              <a:rPr lang="en-GB" sz="2400" b="0" i="0" u="none" kern="1200" dirty="0">
                <a:solidFill>
                  <a:schemeClr val="tx1"/>
                </a:solidFill>
                <a:effectLst/>
                <a:latin typeface="Arial" panose="020B0604020202020204" pitchFamily="34" charset="0"/>
                <a:ea typeface="+mn-ea"/>
                <a:cs typeface="Arial" panose="020B0604020202020204" pitchFamily="34" charset="0"/>
                <a:hlinkClick r:id="rId5"/>
              </a:rPr>
              <a:t>Gender reassignment</a:t>
            </a:r>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r>
              <a:rPr lang="en-GB" sz="2400" b="0" i="0" u="none" kern="1200" dirty="0">
                <a:solidFill>
                  <a:schemeClr val="tx1"/>
                </a:solidFill>
                <a:effectLst/>
                <a:latin typeface="Arial" panose="020B0604020202020204" pitchFamily="34" charset="0"/>
                <a:ea typeface="+mn-ea"/>
                <a:cs typeface="Arial" panose="020B0604020202020204" pitchFamily="34" charset="0"/>
                <a:hlinkClick r:id="rId6"/>
              </a:rPr>
              <a:t>Marriage and civil partnership</a:t>
            </a:r>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r>
              <a:rPr lang="en-GB" sz="2400" b="0" i="0" u="none" kern="1200" dirty="0">
                <a:solidFill>
                  <a:schemeClr val="tx1"/>
                </a:solidFill>
                <a:effectLst/>
                <a:latin typeface="Arial" panose="020B0604020202020204" pitchFamily="34" charset="0"/>
                <a:ea typeface="+mn-ea"/>
                <a:cs typeface="Arial" panose="020B0604020202020204" pitchFamily="34" charset="0"/>
                <a:hlinkClick r:id="rId7"/>
              </a:rPr>
              <a:t>Pregnancy and maternity</a:t>
            </a:r>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r>
              <a:rPr lang="en-GB" sz="2400" b="0" i="0" u="none" kern="1200" dirty="0">
                <a:solidFill>
                  <a:schemeClr val="tx1"/>
                </a:solidFill>
                <a:effectLst/>
                <a:latin typeface="Arial" panose="020B0604020202020204" pitchFamily="34" charset="0"/>
                <a:ea typeface="+mn-ea"/>
                <a:cs typeface="Arial" panose="020B0604020202020204" pitchFamily="34" charset="0"/>
                <a:hlinkClick r:id="rId8"/>
              </a:rPr>
              <a:t>Race</a:t>
            </a:r>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r>
              <a:rPr lang="en-GB" sz="2400" b="0" i="0" u="none" kern="1200" dirty="0">
                <a:solidFill>
                  <a:schemeClr val="tx1"/>
                </a:solidFill>
                <a:effectLst/>
                <a:latin typeface="Arial" panose="020B0604020202020204" pitchFamily="34" charset="0"/>
                <a:ea typeface="+mn-ea"/>
                <a:cs typeface="Arial" panose="020B0604020202020204" pitchFamily="34" charset="0"/>
                <a:hlinkClick r:id="rId9"/>
              </a:rPr>
              <a:t>Religion or belief</a:t>
            </a:r>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r>
              <a:rPr lang="en-GB" sz="2400" b="0" i="0" u="none" kern="1200" dirty="0">
                <a:solidFill>
                  <a:schemeClr val="tx1"/>
                </a:solidFill>
                <a:effectLst/>
                <a:latin typeface="Arial" panose="020B0604020202020204" pitchFamily="34" charset="0"/>
                <a:ea typeface="+mn-ea"/>
                <a:cs typeface="Arial" panose="020B0604020202020204" pitchFamily="34" charset="0"/>
                <a:hlinkClick r:id="rId10"/>
              </a:rPr>
              <a:t>Sex</a:t>
            </a:r>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r>
              <a:rPr lang="en-GB" sz="2400" b="0" i="0" u="none" kern="1200" dirty="0">
                <a:solidFill>
                  <a:schemeClr val="tx1"/>
                </a:solidFill>
                <a:effectLst/>
                <a:latin typeface="Arial" panose="020B0604020202020204" pitchFamily="34" charset="0"/>
                <a:ea typeface="+mn-ea"/>
                <a:cs typeface="Arial" panose="020B0604020202020204" pitchFamily="34" charset="0"/>
                <a:hlinkClick r:id="rId11"/>
              </a:rPr>
              <a:t>Sexual orientation</a:t>
            </a:r>
            <a:endParaRPr lang="en-GB" sz="2400" b="0" i="0" u="none"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14</a:t>
            </a:fld>
            <a:endParaRPr lang="en-GB"/>
          </a:p>
        </p:txBody>
      </p:sp>
    </p:spTree>
    <p:extLst>
      <p:ext uri="{BB962C8B-B14F-4D97-AF65-F5344CB8AC3E}">
        <p14:creationId xmlns:p14="http://schemas.microsoft.com/office/powerpoint/2010/main" val="15032256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15</a:t>
            </a:fld>
            <a:endParaRPr lang="en-GB"/>
          </a:p>
        </p:txBody>
      </p:sp>
    </p:spTree>
    <p:extLst>
      <p:ext uri="{BB962C8B-B14F-4D97-AF65-F5344CB8AC3E}">
        <p14:creationId xmlns:p14="http://schemas.microsoft.com/office/powerpoint/2010/main" val="1617593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16</a:t>
            </a:fld>
            <a:endParaRPr lang="en-GB"/>
          </a:p>
        </p:txBody>
      </p:sp>
    </p:spTree>
    <p:extLst>
      <p:ext uri="{BB962C8B-B14F-4D97-AF65-F5344CB8AC3E}">
        <p14:creationId xmlns:p14="http://schemas.microsoft.com/office/powerpoint/2010/main" val="3339226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17</a:t>
            </a:fld>
            <a:endParaRPr lang="en-GB"/>
          </a:p>
        </p:txBody>
      </p:sp>
    </p:spTree>
    <p:extLst>
      <p:ext uri="{BB962C8B-B14F-4D97-AF65-F5344CB8AC3E}">
        <p14:creationId xmlns:p14="http://schemas.microsoft.com/office/powerpoint/2010/main" val="28464606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18</a:t>
            </a:fld>
            <a:endParaRPr lang="en-GB"/>
          </a:p>
        </p:txBody>
      </p:sp>
    </p:spTree>
    <p:extLst>
      <p:ext uri="{BB962C8B-B14F-4D97-AF65-F5344CB8AC3E}">
        <p14:creationId xmlns:p14="http://schemas.microsoft.com/office/powerpoint/2010/main" val="30650538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19</a:t>
            </a:fld>
            <a:endParaRPr lang="en-GB"/>
          </a:p>
        </p:txBody>
      </p:sp>
    </p:spTree>
    <p:extLst>
      <p:ext uri="{BB962C8B-B14F-4D97-AF65-F5344CB8AC3E}">
        <p14:creationId xmlns:p14="http://schemas.microsoft.com/office/powerpoint/2010/main" val="22962092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20</a:t>
            </a:fld>
            <a:endParaRPr lang="en-GB"/>
          </a:p>
        </p:txBody>
      </p:sp>
    </p:spTree>
    <p:extLst>
      <p:ext uri="{BB962C8B-B14F-4D97-AF65-F5344CB8AC3E}">
        <p14:creationId xmlns:p14="http://schemas.microsoft.com/office/powerpoint/2010/main" val="16699600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21</a:t>
            </a:fld>
            <a:endParaRPr lang="en-GB"/>
          </a:p>
        </p:txBody>
      </p:sp>
    </p:spTree>
    <p:extLst>
      <p:ext uri="{BB962C8B-B14F-4D97-AF65-F5344CB8AC3E}">
        <p14:creationId xmlns:p14="http://schemas.microsoft.com/office/powerpoint/2010/main" val="17497191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22</a:t>
            </a:fld>
            <a:endParaRPr lang="en-GB"/>
          </a:p>
        </p:txBody>
      </p:sp>
    </p:spTree>
    <p:extLst>
      <p:ext uri="{BB962C8B-B14F-4D97-AF65-F5344CB8AC3E}">
        <p14:creationId xmlns:p14="http://schemas.microsoft.com/office/powerpoint/2010/main" val="22062510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23</a:t>
            </a:fld>
            <a:endParaRPr lang="en-GB"/>
          </a:p>
        </p:txBody>
      </p:sp>
    </p:spTree>
    <p:extLst>
      <p:ext uri="{BB962C8B-B14F-4D97-AF65-F5344CB8AC3E}">
        <p14:creationId xmlns:p14="http://schemas.microsoft.com/office/powerpoint/2010/main" val="27323226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001B5-59E3-4791-9631-AE48DF7D4AD5}" type="slidenum">
              <a:rPr lang="en-GB" smtClean="0"/>
              <a:t>24</a:t>
            </a:fld>
            <a:endParaRPr lang="en-GB"/>
          </a:p>
        </p:txBody>
      </p:sp>
    </p:spTree>
    <p:extLst>
      <p:ext uri="{BB962C8B-B14F-4D97-AF65-F5344CB8AC3E}">
        <p14:creationId xmlns:p14="http://schemas.microsoft.com/office/powerpoint/2010/main" val="1537012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2/4/2020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2/4/2020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2/4/2020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2/4/2020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legislation.gov.uk/ukpga/2010/15/content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equalityhumanrights.com/en/equality-act/equality-act-faqs" TargetMode="External"/><Relationship Id="rId3" Type="http://schemas.openxmlformats.org/officeDocument/2006/relationships/hyperlink" Target="https://archive.acas.org.uk/religionorbelief" TargetMode="External"/><Relationship Id="rId7" Type="http://schemas.openxmlformats.org/officeDocument/2006/relationships/hyperlink" Target="https://www.eoc.org.uk/race-discrimination/" TargetMode="External"/><Relationship Id="rId2" Type="http://schemas.openxmlformats.org/officeDocument/2006/relationships/hyperlink" Target="https://archive.acas.org.uk/media/4267/Equality-and-discrimination-understand-the-basics/pdf/Equality_and_discrimination_understand_the_basics_-_July_2019.pdf" TargetMode="External"/><Relationship Id="rId1" Type="http://schemas.openxmlformats.org/officeDocument/2006/relationships/slideLayout" Target="../slideLayouts/slideLayout2.xml"/><Relationship Id="rId6" Type="http://schemas.openxmlformats.org/officeDocument/2006/relationships/hyperlink" Target="http://www.csie.org.uk/inclusion/equality-act-2010.shtml" TargetMode="External"/><Relationship Id="rId5" Type="http://schemas.openxmlformats.org/officeDocument/2006/relationships/hyperlink" Target="https://www.citizensadvice.org.uk/law-and-courts/discrimination/what-are-the-different-types-of-discrimination/pregnancy-and-maternity-discrimination/" TargetMode="External"/><Relationship Id="rId4" Type="http://schemas.openxmlformats.org/officeDocument/2006/relationships/hyperlink" Target="https://archive.acas.org.uk/media/4563/Sex-discrimination-key-points-for-the-workplace/pdf/Sex_discrim_key_points_workplace_Nov.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22D6-5716-CD47-A542-E120EDF54D06}"/>
              </a:ext>
            </a:extLst>
          </p:cNvPr>
          <p:cNvSpPr>
            <a:spLocks noGrp="1"/>
          </p:cNvSpPr>
          <p:nvPr>
            <p:ph type="ctrTitle"/>
          </p:nvPr>
        </p:nvSpPr>
        <p:spPr/>
        <p:txBody>
          <a:bodyPr/>
          <a:lstStyle/>
          <a:p>
            <a:r>
              <a:rPr lang="en-US" dirty="0">
                <a:latin typeface="Arial" panose="020B0604020202020204" pitchFamily="34" charset="0"/>
                <a:cs typeface="Arial" panose="020B0604020202020204" pitchFamily="34" charset="0"/>
              </a:rPr>
              <a:t>Equality within society</a:t>
            </a:r>
          </a:p>
        </p:txBody>
      </p:sp>
      <p:sp>
        <p:nvSpPr>
          <p:cNvPr id="3" name="Subtitle 2">
            <a:extLst>
              <a:ext uri="{FF2B5EF4-FFF2-40B4-BE49-F238E27FC236}">
                <a16:creationId xmlns:a16="http://schemas.microsoft.com/office/drawing/2014/main" id="{AA27CE17-27AF-D440-B470-2E3C74D6FEE0}"/>
              </a:ext>
            </a:extLst>
          </p:cNvPr>
          <p:cNvSpPr>
            <a:spLocks noGrp="1"/>
          </p:cNvSpPr>
          <p:nvPr>
            <p:ph type="subTitle" idx="1"/>
          </p:nvPr>
        </p:nvSpPr>
        <p:spPr>
          <a:xfrm>
            <a:off x="4218704" y="4032664"/>
            <a:ext cx="3754592" cy="423563"/>
          </a:xfrm>
        </p:spPr>
        <p:txBody>
          <a:bodyPr/>
          <a:lstStyle/>
          <a:p>
            <a:r>
              <a:rPr lang="en-US" dirty="0">
                <a:latin typeface="Arial" panose="020B0604020202020204" pitchFamily="34" charset="0"/>
                <a:cs typeface="Arial" panose="020B0604020202020204" pitchFamily="34" charset="0"/>
              </a:rPr>
              <a:t>Charlotte Davies</a:t>
            </a:r>
          </a:p>
        </p:txBody>
      </p:sp>
    </p:spTree>
    <p:extLst>
      <p:ext uri="{BB962C8B-B14F-4D97-AF65-F5344CB8AC3E}">
        <p14:creationId xmlns:p14="http://schemas.microsoft.com/office/powerpoint/2010/main" val="2029776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09AA5-B6FE-044E-B295-CB8A333A02D8}"/>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Lesson objectives</a:t>
            </a:r>
          </a:p>
        </p:txBody>
      </p:sp>
      <p:sp>
        <p:nvSpPr>
          <p:cNvPr id="3" name="Content Placeholder 2">
            <a:extLst>
              <a:ext uri="{FF2B5EF4-FFF2-40B4-BE49-F238E27FC236}">
                <a16:creationId xmlns:a16="http://schemas.microsoft.com/office/drawing/2014/main" id="{FD6F20FD-0A65-4F47-962F-1EB01351DE66}"/>
              </a:ext>
            </a:extLst>
          </p:cNvPr>
          <p:cNvSpPr>
            <a:spLocks noGrp="1"/>
          </p:cNvSpPr>
          <p:nvPr>
            <p:ph idx="1"/>
          </p:nvPr>
        </p:nvSpPr>
        <p:spPr>
          <a:xfrm>
            <a:off x="2231136" y="2791325"/>
            <a:ext cx="7729728" cy="3101983"/>
          </a:xfrm>
        </p:spPr>
        <p:txBody>
          <a:bodyPr>
            <a:normAutofit/>
          </a:bodyPr>
          <a:lstStyle/>
          <a:p>
            <a:pPr lvl="0">
              <a:lnSpc>
                <a:spcPct val="150000"/>
              </a:lnSpc>
            </a:pPr>
            <a:r>
              <a:rPr lang="en-GB" sz="2600" dirty="0">
                <a:effectLst/>
                <a:latin typeface="Arial" panose="020B0604020202020204" pitchFamily="34" charset="0"/>
                <a:ea typeface="Times New Roman" panose="02020603050405020304" pitchFamily="18" charset="0"/>
                <a:cs typeface="Arial" panose="020B0604020202020204" pitchFamily="34" charset="0"/>
              </a:rPr>
              <a:t>Illustrate the Equality Act (2010) and be able to display a knowledge of the key aspects of the act.</a:t>
            </a:r>
            <a:endParaRPr lang="en-US" sz="2600" dirty="0">
              <a:effectLst/>
              <a:latin typeface="Arial" panose="020B0604020202020204" pitchFamily="34" charset="0"/>
              <a:ea typeface="Times New Roman" panose="02020603050405020304" pitchFamily="18" charset="0"/>
              <a:cs typeface="Arial" panose="020B0604020202020204" pitchFamily="34" charset="0"/>
            </a:endParaRPr>
          </a:p>
          <a:p>
            <a:pPr lvl="0">
              <a:lnSpc>
                <a:spcPct val="150000"/>
              </a:lnSpc>
            </a:pPr>
            <a:r>
              <a:rPr lang="en-GB" sz="2600" dirty="0">
                <a:effectLst/>
                <a:latin typeface="Arial" panose="020B0604020202020204" pitchFamily="34" charset="0"/>
                <a:ea typeface="Times New Roman" panose="02020603050405020304" pitchFamily="18" charset="0"/>
                <a:cs typeface="Arial" panose="020B0604020202020204" pitchFamily="34" charset="0"/>
              </a:rPr>
              <a:t>Demonstrate an understanding </a:t>
            </a:r>
            <a:r>
              <a:rPr lang="en-GB" sz="2600" dirty="0">
                <a:latin typeface="Arial" panose="020B0604020202020204" pitchFamily="34" charset="0"/>
                <a:ea typeface="Times New Roman" panose="02020603050405020304" pitchFamily="18" charset="0"/>
                <a:cs typeface="Arial" panose="020B0604020202020204" pitchFamily="34" charset="0"/>
              </a:rPr>
              <a:t>of the protected characteristics within the Act.</a:t>
            </a:r>
            <a:endParaRPr lang="en-US" sz="2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073922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47A1E-068C-6E43-B303-9C0D7B219EC5}"/>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Equality within society</a:t>
            </a:r>
          </a:p>
        </p:txBody>
      </p:sp>
      <p:sp>
        <p:nvSpPr>
          <p:cNvPr id="3" name="Content Placeholder 2">
            <a:extLst>
              <a:ext uri="{FF2B5EF4-FFF2-40B4-BE49-F238E27FC236}">
                <a16:creationId xmlns:a16="http://schemas.microsoft.com/office/drawing/2014/main" id="{62942FD9-3BA9-5D47-8F0A-1080E5F41C16}"/>
              </a:ext>
            </a:extLst>
          </p:cNvPr>
          <p:cNvSpPr>
            <a:spLocks noGrp="1"/>
          </p:cNvSpPr>
          <p:nvPr>
            <p:ph idx="1"/>
          </p:nvPr>
        </p:nvSpPr>
        <p:spPr>
          <a:xfrm>
            <a:off x="2231137" y="2354036"/>
            <a:ext cx="7729728" cy="2816678"/>
          </a:xfrm>
        </p:spPr>
        <p:txBody>
          <a:bodyPr>
            <a:normAutofit/>
          </a:bodyPr>
          <a:lstStyle/>
          <a:p>
            <a:pPr marL="0" indent="0" algn="ctr">
              <a:buNone/>
            </a:pPr>
            <a:endParaRPr lang="en-US" sz="2800" dirty="0"/>
          </a:p>
          <a:p>
            <a:pPr marL="0" indent="0" algn="ctr">
              <a:buNone/>
            </a:pPr>
            <a:r>
              <a:rPr lang="en-US" sz="2600" dirty="0">
                <a:latin typeface="Arial" panose="020B0604020202020204" pitchFamily="34" charset="0"/>
                <a:cs typeface="Arial" panose="020B0604020202020204" pitchFamily="34" charset="0"/>
              </a:rPr>
              <a:t>Introduction to the Equality Act (2010).</a:t>
            </a:r>
          </a:p>
          <a:p>
            <a:pPr marL="0" indent="0" algn="ctr">
              <a:buNone/>
            </a:pPr>
            <a:endParaRPr lang="en-US" sz="2600" dirty="0">
              <a:latin typeface="Arial" panose="020B0604020202020204" pitchFamily="34" charset="0"/>
              <a:cs typeface="Arial" panose="020B0604020202020204" pitchFamily="34" charset="0"/>
            </a:endParaRPr>
          </a:p>
          <a:p>
            <a:pPr marL="0" indent="0" algn="ctr">
              <a:buNone/>
            </a:pPr>
            <a:r>
              <a:rPr lang="en-US" sz="2600" dirty="0">
                <a:latin typeface="Arial" panose="020B0604020202020204" pitchFamily="34" charset="0"/>
                <a:cs typeface="Arial" panose="020B0604020202020204" pitchFamily="34" charset="0"/>
              </a:rPr>
              <a:t>The Protected Characteristics.</a:t>
            </a:r>
          </a:p>
        </p:txBody>
      </p:sp>
    </p:spTree>
    <p:extLst>
      <p:ext uri="{BB962C8B-B14F-4D97-AF65-F5344CB8AC3E}">
        <p14:creationId xmlns:p14="http://schemas.microsoft.com/office/powerpoint/2010/main" val="620549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A3E9-A931-46ED-82D1-337165109913}"/>
              </a:ext>
            </a:extLst>
          </p:cNvPr>
          <p:cNvSpPr>
            <a:spLocks noGrp="1"/>
          </p:cNvSpPr>
          <p:nvPr>
            <p:ph type="title"/>
          </p:nvPr>
        </p:nvSpPr>
        <p:spPr>
          <a:xfrm>
            <a:off x="2231136" y="2742042"/>
            <a:ext cx="7729728" cy="1188720"/>
          </a:xfrm>
        </p:spPr>
        <p:txBody>
          <a:bodyPr>
            <a:normAutofit/>
          </a:bodyPr>
          <a:lstStyle/>
          <a:p>
            <a:r>
              <a:rPr lang="en-GB" sz="4000" dirty="0">
                <a:latin typeface="Arial" panose="020B0604020202020204" pitchFamily="34" charset="0"/>
                <a:cs typeface="Arial" panose="020B0604020202020204" pitchFamily="34" charset="0"/>
              </a:rPr>
              <a:t>WHAT IS EQUALITY?</a:t>
            </a:r>
          </a:p>
        </p:txBody>
      </p:sp>
    </p:spTree>
    <p:extLst>
      <p:ext uri="{BB962C8B-B14F-4D97-AF65-F5344CB8AC3E}">
        <p14:creationId xmlns:p14="http://schemas.microsoft.com/office/powerpoint/2010/main" val="1377483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C64BE-B5D6-534D-9E8E-FDF1D6341F25}"/>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The equality act (2010)</a:t>
            </a:r>
          </a:p>
        </p:txBody>
      </p:sp>
      <p:sp>
        <p:nvSpPr>
          <p:cNvPr id="3" name="Content Placeholder 2">
            <a:extLst>
              <a:ext uri="{FF2B5EF4-FFF2-40B4-BE49-F238E27FC236}">
                <a16:creationId xmlns:a16="http://schemas.microsoft.com/office/drawing/2014/main" id="{EF706BDF-7644-0643-AEF2-2FE7C58F432A}"/>
              </a:ext>
            </a:extLst>
          </p:cNvPr>
          <p:cNvSpPr>
            <a:spLocks noGrp="1"/>
          </p:cNvSpPr>
          <p:nvPr>
            <p:ph idx="1"/>
          </p:nvPr>
        </p:nvSpPr>
        <p:spPr>
          <a:xfrm>
            <a:off x="2231136" y="2071869"/>
            <a:ext cx="7729728" cy="4478020"/>
          </a:xfrm>
        </p:spPr>
        <p:txBody>
          <a:bodyPr>
            <a:normAutofit/>
          </a:bodyPr>
          <a:lstStyle/>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dirty="0">
                <a:latin typeface="Arial" panose="020B0604020202020204" pitchFamily="34" charset="0"/>
                <a:cs typeface="Arial" panose="020B0604020202020204" pitchFamily="34" charset="0"/>
              </a:rPr>
              <a:t>The new Equality Act came into practice on the 1</a:t>
            </a:r>
            <a:r>
              <a:rPr lang="en-US" sz="1900" baseline="30000" dirty="0">
                <a:latin typeface="Arial" panose="020B0604020202020204" pitchFamily="34" charset="0"/>
                <a:cs typeface="Arial" panose="020B0604020202020204" pitchFamily="34" charset="0"/>
              </a:rPr>
              <a:t>st</a:t>
            </a:r>
            <a:r>
              <a:rPr lang="en-US" sz="1900" dirty="0">
                <a:latin typeface="Arial" panose="020B0604020202020204" pitchFamily="34" charset="0"/>
                <a:cs typeface="Arial" panose="020B0604020202020204" pitchFamily="34" charset="0"/>
              </a:rPr>
              <a:t> October 2010.</a:t>
            </a:r>
          </a:p>
          <a:p>
            <a:pPr marL="0" indent="0">
              <a:buNone/>
            </a:pPr>
            <a:r>
              <a:rPr lang="en-US" sz="1900" dirty="0">
                <a:latin typeface="Arial" panose="020B0604020202020204" pitchFamily="34" charset="0"/>
                <a:cs typeface="Arial" panose="020B0604020202020204" pitchFamily="34" charset="0"/>
              </a:rPr>
              <a:t>Protects people from discrimination within society. </a:t>
            </a:r>
          </a:p>
          <a:p>
            <a:pPr marL="0" indent="0">
              <a:buNone/>
            </a:pPr>
            <a:r>
              <a:rPr lang="en-US" sz="1900" dirty="0">
                <a:latin typeface="Arial" panose="020B0604020202020204" pitchFamily="34" charset="0"/>
                <a:cs typeface="Arial" panose="020B0604020202020204" pitchFamily="34" charset="0"/>
              </a:rPr>
              <a:t>Prior to the creation of the Equality Act (2010),  it was partially covered in the previous acts. </a:t>
            </a:r>
          </a:p>
          <a:p>
            <a:pPr marL="0" indent="0">
              <a:buNone/>
            </a:pPr>
            <a:r>
              <a:rPr lang="en-US" sz="1900" dirty="0">
                <a:latin typeface="Arial" panose="020B0604020202020204" pitchFamily="34" charset="0"/>
                <a:cs typeface="Arial" panose="020B0604020202020204" pitchFamily="34" charset="0"/>
              </a:rPr>
              <a:t>These included:- </a:t>
            </a:r>
          </a:p>
          <a:p>
            <a:pPr algn="ctr"/>
            <a:r>
              <a:rPr lang="en-GB" sz="1900" dirty="0">
                <a:latin typeface="Arial" panose="020B0604020202020204" pitchFamily="34" charset="0"/>
                <a:cs typeface="Arial" panose="020B0604020202020204" pitchFamily="34" charset="0"/>
              </a:rPr>
              <a:t>The Equal Pay Act (1970)</a:t>
            </a:r>
          </a:p>
          <a:p>
            <a:pPr algn="ctr"/>
            <a:r>
              <a:rPr lang="en-US" sz="1900" dirty="0">
                <a:latin typeface="Arial" panose="020B0604020202020204" pitchFamily="34" charset="0"/>
                <a:cs typeface="Arial" panose="020B0604020202020204" pitchFamily="34" charset="0"/>
              </a:rPr>
              <a:t>The Sex Discrimination Act (1975)</a:t>
            </a:r>
          </a:p>
          <a:p>
            <a:pPr algn="ctr"/>
            <a:r>
              <a:rPr lang="en-US" sz="1900" dirty="0">
                <a:latin typeface="Arial" panose="020B0604020202020204" pitchFamily="34" charset="0"/>
                <a:cs typeface="Arial" panose="020B0604020202020204" pitchFamily="34" charset="0"/>
              </a:rPr>
              <a:t>The Race Relations Act (1976)</a:t>
            </a:r>
          </a:p>
        </p:txBody>
      </p:sp>
      <p:sp>
        <p:nvSpPr>
          <p:cNvPr id="4" name="TextBox 3">
            <a:extLst>
              <a:ext uri="{FF2B5EF4-FFF2-40B4-BE49-F238E27FC236}">
                <a16:creationId xmlns:a16="http://schemas.microsoft.com/office/drawing/2014/main" id="{D8456E39-1508-4BBF-B2FE-00ECD3716F51}"/>
              </a:ext>
            </a:extLst>
          </p:cNvPr>
          <p:cNvSpPr txBox="1"/>
          <p:nvPr/>
        </p:nvSpPr>
        <p:spPr>
          <a:xfrm>
            <a:off x="8238082" y="6550223"/>
            <a:ext cx="403674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p:txBody>
      </p:sp>
    </p:spTree>
    <p:extLst>
      <p:ext uri="{BB962C8B-B14F-4D97-AF65-F5344CB8AC3E}">
        <p14:creationId xmlns:p14="http://schemas.microsoft.com/office/powerpoint/2010/main" val="920283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D98AE-8797-1849-9A50-2EE1C38D2C04}"/>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The equality act (2010) </a:t>
            </a:r>
          </a:p>
        </p:txBody>
      </p:sp>
      <p:sp>
        <p:nvSpPr>
          <p:cNvPr id="3" name="Content Placeholder 2">
            <a:extLst>
              <a:ext uri="{FF2B5EF4-FFF2-40B4-BE49-F238E27FC236}">
                <a16:creationId xmlns:a16="http://schemas.microsoft.com/office/drawing/2014/main" id="{2389D5BB-69A1-5248-BC00-5FF491782A38}"/>
              </a:ext>
            </a:extLst>
          </p:cNvPr>
          <p:cNvSpPr>
            <a:spLocks noGrp="1"/>
          </p:cNvSpPr>
          <p:nvPr>
            <p:ph idx="1"/>
          </p:nvPr>
        </p:nvSpPr>
        <p:spPr/>
        <p:txBody>
          <a:bodyPr/>
          <a:lstStyle/>
          <a:p>
            <a:pPr algn="ctr"/>
            <a:r>
              <a:rPr lang="en-US" sz="2000" dirty="0">
                <a:latin typeface="Arial" panose="020B0604020202020204" pitchFamily="34" charset="0"/>
                <a:cs typeface="Arial" panose="020B0604020202020204" pitchFamily="34" charset="0"/>
              </a:rPr>
              <a:t>Disability Discrimination Act (1995)</a:t>
            </a:r>
          </a:p>
          <a:p>
            <a:pPr algn="ctr"/>
            <a:r>
              <a:rPr lang="en-GB" sz="1900" dirty="0">
                <a:latin typeface="Arial" panose="020B0604020202020204" pitchFamily="34" charset="0"/>
                <a:cs typeface="Arial" panose="020B0604020202020204" pitchFamily="34" charset="0"/>
              </a:rPr>
              <a:t>Employment Equality (Religion or Belief) Regulations (2003)</a:t>
            </a:r>
          </a:p>
          <a:p>
            <a:pPr algn="ctr"/>
            <a:r>
              <a:rPr lang="en-GB" sz="1900" dirty="0">
                <a:latin typeface="Arial" panose="020B0604020202020204" pitchFamily="34" charset="0"/>
                <a:cs typeface="Arial" panose="020B0604020202020204" pitchFamily="34" charset="0"/>
              </a:rPr>
              <a:t>Employment Equality (Sexual Orientation) Regulations (2003)</a:t>
            </a:r>
          </a:p>
          <a:p>
            <a:pPr algn="ctr"/>
            <a:r>
              <a:rPr lang="en-GB" sz="1900" dirty="0">
                <a:latin typeface="Arial" panose="020B0604020202020204" pitchFamily="34" charset="0"/>
                <a:cs typeface="Arial" panose="020B0604020202020204" pitchFamily="34" charset="0"/>
              </a:rPr>
              <a:t>Employment Equality (Age) Regulations (2006)</a:t>
            </a:r>
          </a:p>
          <a:p>
            <a:pPr algn="ctr"/>
            <a:r>
              <a:rPr lang="en-GB" sz="1900" dirty="0">
                <a:latin typeface="Arial" panose="020B0604020202020204" pitchFamily="34" charset="0"/>
                <a:cs typeface="Arial" panose="020B0604020202020204" pitchFamily="34" charset="0"/>
              </a:rPr>
              <a:t>Equality Act (2006), Part 2</a:t>
            </a:r>
          </a:p>
          <a:p>
            <a:pPr algn="ctr"/>
            <a:r>
              <a:rPr lang="en-GB" sz="1900" dirty="0">
                <a:latin typeface="Arial" panose="020B0604020202020204" pitchFamily="34" charset="0"/>
                <a:cs typeface="Arial" panose="020B0604020202020204" pitchFamily="34" charset="0"/>
              </a:rPr>
              <a:t>Equality Act (Sexual Orientation) Regulations (2007)</a:t>
            </a:r>
          </a:p>
          <a:p>
            <a:pPr algn="ct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BAAFA22-00C4-44B1-8356-FB41E74C2993}"/>
              </a:ext>
            </a:extLst>
          </p:cNvPr>
          <p:cNvSpPr txBox="1"/>
          <p:nvPr/>
        </p:nvSpPr>
        <p:spPr>
          <a:xfrm>
            <a:off x="8175585" y="6550223"/>
            <a:ext cx="401641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p:txBody>
      </p:sp>
    </p:spTree>
    <p:extLst>
      <p:ext uri="{BB962C8B-B14F-4D97-AF65-F5344CB8AC3E}">
        <p14:creationId xmlns:p14="http://schemas.microsoft.com/office/powerpoint/2010/main" val="2682219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D78AA-A6AA-5E40-AED8-17332E8D4240}"/>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The equality act (2010)</a:t>
            </a:r>
          </a:p>
        </p:txBody>
      </p:sp>
      <p:sp>
        <p:nvSpPr>
          <p:cNvPr id="3" name="Content Placeholder 2">
            <a:extLst>
              <a:ext uri="{FF2B5EF4-FFF2-40B4-BE49-F238E27FC236}">
                <a16:creationId xmlns:a16="http://schemas.microsoft.com/office/drawing/2014/main" id="{4F3AF128-D0E3-2C4A-AD50-202BDAF1FE28}"/>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Separated into 16 different parts.</a:t>
            </a:r>
          </a:p>
          <a:p>
            <a:pPr marL="0" indent="0">
              <a:buNone/>
            </a:pP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These parts are then broken up into various different chapters, which give a more in-depth and detailed overview of the legislations concepts. </a:t>
            </a:r>
          </a:p>
          <a:p>
            <a:endParaRPr lang="en-US"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3"/>
              </a:rPr>
              <a:t>http://www.legislation.gov.uk/ukpga/2010/15/contents</a:t>
            </a:r>
            <a:endParaRPr lang="en-US" sz="20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D9E4482-9700-4A24-AFD3-F3295F4DD7DA}"/>
              </a:ext>
            </a:extLst>
          </p:cNvPr>
          <p:cNvSpPr txBox="1"/>
          <p:nvPr/>
        </p:nvSpPr>
        <p:spPr>
          <a:xfrm>
            <a:off x="8681012" y="6581001"/>
            <a:ext cx="3622876" cy="55399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963186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8351-A6B1-8449-9658-8DF46B3DB034}"/>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The equality act(2010)</a:t>
            </a:r>
          </a:p>
        </p:txBody>
      </p:sp>
      <p:sp>
        <p:nvSpPr>
          <p:cNvPr id="3" name="Content Placeholder 2">
            <a:extLst>
              <a:ext uri="{FF2B5EF4-FFF2-40B4-BE49-F238E27FC236}">
                <a16:creationId xmlns:a16="http://schemas.microsoft.com/office/drawing/2014/main" id="{0942E8BB-E54F-9B4A-9E7B-C044425D0B7C}"/>
              </a:ext>
            </a:extLst>
          </p:cNvPr>
          <p:cNvSpPr>
            <a:spLocks noGrp="1"/>
          </p:cNvSpPr>
          <p:nvPr>
            <p:ph idx="1"/>
          </p:nvPr>
        </p:nvSpPr>
        <p:spPr>
          <a:xfrm>
            <a:off x="2231136" y="2534855"/>
            <a:ext cx="7729728" cy="3460831"/>
          </a:xfrm>
        </p:spPr>
        <p:txBody>
          <a:bodyPr>
            <a:normAutofit/>
          </a:bodyPr>
          <a:lstStyle/>
          <a:p>
            <a:pPr marL="0" indent="0">
              <a:buNone/>
            </a:pPr>
            <a:r>
              <a:rPr lang="en-US" sz="2400" dirty="0">
                <a:latin typeface="Arial" panose="020B0604020202020204" pitchFamily="34" charset="0"/>
                <a:cs typeface="Arial" panose="020B0604020202020204" pitchFamily="34" charset="0"/>
              </a:rPr>
              <a:t>The Equality Act (2010) is relevant to all local authorities in England, Scotland and Wales.</a:t>
            </a: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Legislation.gov.uk explains that:</a:t>
            </a:r>
          </a:p>
          <a:p>
            <a:pPr marL="228600" lvl="1" indent="0">
              <a:buNone/>
            </a:pPr>
            <a:r>
              <a:rPr lang="en-US" sz="1900" dirty="0"/>
              <a:t>“</a:t>
            </a:r>
            <a:r>
              <a:rPr lang="en-GB" sz="1900" dirty="0">
                <a:latin typeface="Arial" panose="020B0604020202020204" pitchFamily="34" charset="0"/>
                <a:cs typeface="Arial" panose="020B0604020202020204" pitchFamily="34" charset="0"/>
              </a:rPr>
              <a:t>An authority to which this section applies must, when making decisions of a strategic nature about how to exercise its functions, have due regard to the desirability of exercising them in a way that is designed to reduce the inequalities of outcome which result from socio-economic disadvantage.” </a:t>
            </a:r>
            <a:endParaRPr lang="en-US" sz="19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2047AAD-25A7-41C5-A4DC-C040632F172B}"/>
              </a:ext>
            </a:extLst>
          </p:cNvPr>
          <p:cNvSpPr txBox="1"/>
          <p:nvPr/>
        </p:nvSpPr>
        <p:spPr>
          <a:xfrm>
            <a:off x="8164011" y="6565612"/>
            <a:ext cx="4027989"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2599595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B276D-55AE-B544-BC10-42B82D461C2A}"/>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The equality act(2010)</a:t>
            </a:r>
          </a:p>
        </p:txBody>
      </p:sp>
      <p:sp>
        <p:nvSpPr>
          <p:cNvPr id="3" name="Content Placeholder 2">
            <a:extLst>
              <a:ext uri="{FF2B5EF4-FFF2-40B4-BE49-F238E27FC236}">
                <a16:creationId xmlns:a16="http://schemas.microsoft.com/office/drawing/2014/main" id="{C1274AD3-747D-FF42-B502-4F54E0495C85}"/>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This applies to all agencies working with society. For example: </a:t>
            </a:r>
          </a:p>
          <a:p>
            <a:pPr marL="0" indent="0">
              <a:buNone/>
            </a:pPr>
            <a:endParaRPr lang="en-US" sz="20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EDBD7AAD-445C-40E3-9F50-AF221EBC68C6}"/>
              </a:ext>
            </a:extLst>
          </p:cNvPr>
          <p:cNvSpPr/>
          <p:nvPr/>
        </p:nvSpPr>
        <p:spPr>
          <a:xfrm>
            <a:off x="796312" y="4914426"/>
            <a:ext cx="5912709"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Local Housing Authorities</a:t>
            </a:r>
          </a:p>
        </p:txBody>
      </p:sp>
      <p:sp>
        <p:nvSpPr>
          <p:cNvPr id="5" name="Rectangle 4">
            <a:extLst>
              <a:ext uri="{FF2B5EF4-FFF2-40B4-BE49-F238E27FC236}">
                <a16:creationId xmlns:a16="http://schemas.microsoft.com/office/drawing/2014/main" id="{90651773-9A32-495E-8D05-1AF45EBC68A0}"/>
              </a:ext>
            </a:extLst>
          </p:cNvPr>
          <p:cNvSpPr/>
          <p:nvPr/>
        </p:nvSpPr>
        <p:spPr>
          <a:xfrm>
            <a:off x="796312" y="3429000"/>
            <a:ext cx="5160387"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Ministers of the Crown</a:t>
            </a:r>
          </a:p>
        </p:txBody>
      </p:sp>
      <p:sp>
        <p:nvSpPr>
          <p:cNvPr id="6" name="Rectangle 5">
            <a:extLst>
              <a:ext uri="{FF2B5EF4-FFF2-40B4-BE49-F238E27FC236}">
                <a16:creationId xmlns:a16="http://schemas.microsoft.com/office/drawing/2014/main" id="{A4D820D2-28FC-4A84-82E0-768147D7ED51}"/>
              </a:ext>
            </a:extLst>
          </p:cNvPr>
          <p:cNvSpPr/>
          <p:nvPr/>
        </p:nvSpPr>
        <p:spPr>
          <a:xfrm>
            <a:off x="6201145" y="4189035"/>
            <a:ext cx="5604932"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Food Standard Agencies</a:t>
            </a:r>
          </a:p>
        </p:txBody>
      </p:sp>
      <p:sp>
        <p:nvSpPr>
          <p:cNvPr id="7" name="Rectangle 6">
            <a:extLst>
              <a:ext uri="{FF2B5EF4-FFF2-40B4-BE49-F238E27FC236}">
                <a16:creationId xmlns:a16="http://schemas.microsoft.com/office/drawing/2014/main" id="{E4705C2D-2DB2-4350-9C4C-42F7A791B536}"/>
              </a:ext>
            </a:extLst>
          </p:cNvPr>
          <p:cNvSpPr/>
          <p:nvPr/>
        </p:nvSpPr>
        <p:spPr>
          <a:xfrm>
            <a:off x="6691388" y="5822367"/>
            <a:ext cx="4006418"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Tribunal Services</a:t>
            </a:r>
          </a:p>
        </p:txBody>
      </p:sp>
      <p:sp>
        <p:nvSpPr>
          <p:cNvPr id="8" name="TextBox 7">
            <a:extLst>
              <a:ext uri="{FF2B5EF4-FFF2-40B4-BE49-F238E27FC236}">
                <a16:creationId xmlns:a16="http://schemas.microsoft.com/office/drawing/2014/main" id="{16B2D2C8-1750-4704-AB77-E1CD0FCB4D18}"/>
              </a:ext>
            </a:extLst>
          </p:cNvPr>
          <p:cNvSpPr txBox="1"/>
          <p:nvPr/>
        </p:nvSpPr>
        <p:spPr>
          <a:xfrm>
            <a:off x="8218025" y="6578601"/>
            <a:ext cx="4224760"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3469825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F67D8-36B4-4E45-A634-D3D1DBF302FF}"/>
              </a:ext>
            </a:extLst>
          </p:cNvPr>
          <p:cNvSpPr>
            <a:spLocks noGrp="1"/>
          </p:cNvSpPr>
          <p:nvPr>
            <p:ph type="title"/>
          </p:nvPr>
        </p:nvSpPr>
        <p:spPr>
          <a:xfrm>
            <a:off x="2231136" y="2748437"/>
            <a:ext cx="7729728" cy="1361125"/>
          </a:xfrm>
        </p:spPr>
        <p:txBody>
          <a:bodyPr>
            <a:normAutofit/>
          </a:bodyPr>
          <a:lstStyle/>
          <a:p>
            <a:r>
              <a:rPr lang="en-US" sz="3200" dirty="0">
                <a:latin typeface="Arial" panose="020B0604020202020204" pitchFamily="34" charset="0"/>
                <a:cs typeface="Arial" panose="020B0604020202020204" pitchFamily="34" charset="0"/>
              </a:rPr>
              <a:t>How to stop discrimination with the equality act (2010)</a:t>
            </a:r>
          </a:p>
        </p:txBody>
      </p:sp>
    </p:spTree>
    <p:extLst>
      <p:ext uri="{BB962C8B-B14F-4D97-AF65-F5344CB8AC3E}">
        <p14:creationId xmlns:p14="http://schemas.microsoft.com/office/powerpoint/2010/main" val="1394284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40ABD-987A-484A-98DD-EF09F10C1F08}"/>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Equality Act (2010)</a:t>
            </a:r>
          </a:p>
        </p:txBody>
      </p:sp>
      <p:sp>
        <p:nvSpPr>
          <p:cNvPr id="3" name="Content Placeholder 2">
            <a:extLst>
              <a:ext uri="{FF2B5EF4-FFF2-40B4-BE49-F238E27FC236}">
                <a16:creationId xmlns:a16="http://schemas.microsoft.com/office/drawing/2014/main" id="{5C1EBA24-5A5F-2441-B83E-C5294C140701}"/>
              </a:ext>
            </a:extLst>
          </p:cNvPr>
          <p:cNvSpPr>
            <a:spLocks noGrp="1"/>
          </p:cNvSpPr>
          <p:nvPr>
            <p:ph idx="1"/>
          </p:nvPr>
        </p:nvSpPr>
        <p:spPr>
          <a:xfrm>
            <a:off x="2231136" y="2638044"/>
            <a:ext cx="7729728" cy="3101983"/>
          </a:xfrm>
        </p:spPr>
        <p:txBody>
          <a:bodyPr/>
          <a:lstStyle/>
          <a:p>
            <a:pPr marL="0" indent="0">
              <a:buNone/>
            </a:pPr>
            <a:r>
              <a:rPr lang="en-GB" sz="2400" dirty="0">
                <a:latin typeface="Arial" panose="020B0604020202020204" pitchFamily="34" charset="0"/>
                <a:cs typeface="Arial" panose="020B0604020202020204" pitchFamily="34" charset="0"/>
              </a:rPr>
              <a:t>If you think you’ve been unfairly discriminated against you can:</a:t>
            </a:r>
          </a:p>
          <a:p>
            <a:r>
              <a:rPr lang="en-GB" sz="2400" dirty="0">
                <a:latin typeface="Arial" panose="020B0604020202020204" pitchFamily="34" charset="0"/>
                <a:cs typeface="Arial" panose="020B0604020202020204" pitchFamily="34" charset="0"/>
              </a:rPr>
              <a:t>Complain directly to the person or organisation.</a:t>
            </a:r>
          </a:p>
          <a:p>
            <a:r>
              <a:rPr lang="en-GB" sz="2400" dirty="0">
                <a:latin typeface="Arial" panose="020B0604020202020204" pitchFamily="34" charset="0"/>
                <a:cs typeface="Arial" panose="020B0604020202020204" pitchFamily="34" charset="0"/>
              </a:rPr>
              <a:t>Use someone else to help you sort it out. This is called ‘mediation’ or ‘alternative dispute resolution.’</a:t>
            </a:r>
          </a:p>
          <a:p>
            <a:r>
              <a:rPr lang="en-GB" sz="2400" dirty="0">
                <a:latin typeface="Arial" panose="020B0604020202020204" pitchFamily="34" charset="0"/>
                <a:cs typeface="Arial" panose="020B0604020202020204" pitchFamily="34" charset="0"/>
              </a:rPr>
              <a:t>Make a claim in a court or tribunal.</a:t>
            </a:r>
          </a:p>
          <a:p>
            <a:pPr marL="0" indent="0">
              <a:buNone/>
            </a:pP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4292817-6272-43A1-B3B4-3C39C5963E2D}"/>
              </a:ext>
            </a:extLst>
          </p:cNvPr>
          <p:cNvSpPr txBox="1"/>
          <p:nvPr/>
        </p:nvSpPr>
        <p:spPr>
          <a:xfrm>
            <a:off x="8187159" y="6565612"/>
            <a:ext cx="4004841"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4129924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3DAEF-1E74-5440-BCEA-19B39BFD9201}"/>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The equality act(2010)</a:t>
            </a:r>
          </a:p>
        </p:txBody>
      </p:sp>
      <p:sp>
        <p:nvSpPr>
          <p:cNvPr id="3" name="Content Placeholder 2">
            <a:extLst>
              <a:ext uri="{FF2B5EF4-FFF2-40B4-BE49-F238E27FC236}">
                <a16:creationId xmlns:a16="http://schemas.microsoft.com/office/drawing/2014/main" id="{BE6665A2-C5BA-8042-A118-69EAA82647A2}"/>
              </a:ext>
            </a:extLst>
          </p:cNvPr>
          <p:cNvSpPr>
            <a:spLocks noGrp="1"/>
          </p:cNvSpPr>
          <p:nvPr>
            <p:ph idx="1"/>
          </p:nvPr>
        </p:nvSpPr>
        <p:spPr>
          <a:xfrm>
            <a:off x="2231136" y="2858947"/>
            <a:ext cx="7729728" cy="2418093"/>
          </a:xfrm>
        </p:spPr>
        <p:txBody>
          <a:bodyPr>
            <a:normAutofit/>
          </a:bodyPr>
          <a:lstStyle/>
          <a:p>
            <a:pPr marL="0" indent="0">
              <a:lnSpc>
                <a:spcPct val="150000"/>
              </a:lnSpc>
              <a:buNone/>
            </a:pPr>
            <a:r>
              <a:rPr lang="en-US" sz="2100" dirty="0">
                <a:latin typeface="Arial" panose="020B0604020202020204" pitchFamily="34" charset="0"/>
                <a:cs typeface="Arial" panose="020B0604020202020204" pitchFamily="34" charset="0"/>
              </a:rPr>
              <a:t>As seen by the Equality and Human Rights Commission (2019), the Equality Act (2010) work is powered by the goal that “</a:t>
            </a:r>
            <a:r>
              <a:rPr lang="en-GB" sz="2100" dirty="0">
                <a:latin typeface="Arial" panose="020B0604020202020204" pitchFamily="34" charset="0"/>
                <a:cs typeface="Arial" panose="020B0604020202020204" pitchFamily="34" charset="0"/>
              </a:rPr>
              <a:t>if everyone gets a fair chance in life, we all thrive.”</a:t>
            </a:r>
          </a:p>
          <a:p>
            <a:pPr marL="0" indent="0">
              <a:buNone/>
            </a:pPr>
            <a:endParaRPr lang="en-US" sz="19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4EC2AAC-22A4-4D2B-8E6A-3A843514AA9E}"/>
              </a:ext>
            </a:extLst>
          </p:cNvPr>
          <p:cNvSpPr txBox="1"/>
          <p:nvPr/>
        </p:nvSpPr>
        <p:spPr>
          <a:xfrm>
            <a:off x="8206451" y="6565612"/>
            <a:ext cx="4251767"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1279447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11BC-1D1E-B149-8A1C-0ACA07F4718B}"/>
              </a:ext>
            </a:extLst>
          </p:cNvPr>
          <p:cNvSpPr>
            <a:spLocks noGrp="1"/>
          </p:cNvSpPr>
          <p:nvPr>
            <p:ph type="title"/>
          </p:nvPr>
        </p:nvSpPr>
        <p:spPr>
          <a:xfrm>
            <a:off x="2231136" y="2639028"/>
            <a:ext cx="7729728" cy="1384332"/>
          </a:xfrm>
        </p:spPr>
        <p:txBody>
          <a:bodyPr>
            <a:normAutofit/>
          </a:bodyPr>
          <a:lstStyle/>
          <a:p>
            <a:r>
              <a:rPr lang="en-US" sz="3200" dirty="0">
                <a:latin typeface="Arial" panose="020B0604020202020204" pitchFamily="34" charset="0"/>
                <a:cs typeface="Arial" panose="020B0604020202020204" pitchFamily="34" charset="0"/>
              </a:rPr>
              <a:t>Protected characteristics</a:t>
            </a:r>
          </a:p>
        </p:txBody>
      </p:sp>
    </p:spTree>
    <p:extLst>
      <p:ext uri="{BB962C8B-B14F-4D97-AF65-F5344CB8AC3E}">
        <p14:creationId xmlns:p14="http://schemas.microsoft.com/office/powerpoint/2010/main" val="972394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1465E-3472-EC47-A8CA-A23F7373954D}"/>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Protected characteristics</a:t>
            </a:r>
          </a:p>
        </p:txBody>
      </p:sp>
      <p:sp>
        <p:nvSpPr>
          <p:cNvPr id="6" name="Rectangle 5">
            <a:extLst>
              <a:ext uri="{FF2B5EF4-FFF2-40B4-BE49-F238E27FC236}">
                <a16:creationId xmlns:a16="http://schemas.microsoft.com/office/drawing/2014/main" id="{9587CBF7-9B01-4717-801D-50BE06534773}"/>
              </a:ext>
            </a:extLst>
          </p:cNvPr>
          <p:cNvSpPr/>
          <p:nvPr/>
        </p:nvSpPr>
        <p:spPr>
          <a:xfrm>
            <a:off x="1056188" y="2297710"/>
            <a:ext cx="1572261" cy="901593"/>
          </a:xfrm>
          <a:prstGeom prst="rect">
            <a:avLst/>
          </a:prstGeom>
        </p:spPr>
        <p:txBody>
          <a:bodyPr wrap="square">
            <a:spAutoFit/>
          </a:bodyPr>
          <a:lstStyle/>
          <a:p>
            <a:pPr>
              <a:lnSpc>
                <a:spcPct val="150000"/>
              </a:lnSpc>
            </a:pPr>
            <a:r>
              <a:rPr lang="en-US"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Age</a:t>
            </a:r>
            <a:endParaRPr lang="en-US" sz="1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7470AF21-82D8-4436-8B67-996F1396F294}"/>
              </a:ext>
            </a:extLst>
          </p:cNvPr>
          <p:cNvSpPr/>
          <p:nvPr/>
        </p:nvSpPr>
        <p:spPr>
          <a:xfrm>
            <a:off x="609450" y="3282347"/>
            <a:ext cx="2465739" cy="707886"/>
          </a:xfrm>
          <a:prstGeom prst="rect">
            <a:avLst/>
          </a:prstGeom>
          <a:noFill/>
        </p:spPr>
        <p:txBody>
          <a:bodyPr wrap="none" lIns="91440" tIns="45720" rIns="91440" bIns="45720">
            <a:spAutoFit/>
          </a:bodyPr>
          <a:lstStyle/>
          <a:p>
            <a:pPr algn="ctr"/>
            <a:r>
              <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Disability</a:t>
            </a:r>
            <a:endPar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DE9E125E-427F-4AD9-B913-B03FA9021EFE}"/>
              </a:ext>
            </a:extLst>
          </p:cNvPr>
          <p:cNvSpPr/>
          <p:nvPr/>
        </p:nvSpPr>
        <p:spPr>
          <a:xfrm>
            <a:off x="294198" y="4020140"/>
            <a:ext cx="5628464" cy="707886"/>
          </a:xfrm>
          <a:prstGeom prst="rect">
            <a:avLst/>
          </a:prstGeom>
          <a:noFill/>
        </p:spPr>
        <p:txBody>
          <a:bodyPr wrap="none" lIns="91440" tIns="45720" rIns="91440" bIns="45720">
            <a:spAutoFit/>
          </a:bodyPr>
          <a:lstStyle/>
          <a:p>
            <a:pPr algn="ctr"/>
            <a:r>
              <a:rPr lang="en-US" sz="4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Gender Reassignment</a:t>
            </a:r>
          </a:p>
        </p:txBody>
      </p:sp>
      <p:sp>
        <p:nvSpPr>
          <p:cNvPr id="9" name="Rectangle 8">
            <a:extLst>
              <a:ext uri="{FF2B5EF4-FFF2-40B4-BE49-F238E27FC236}">
                <a16:creationId xmlns:a16="http://schemas.microsoft.com/office/drawing/2014/main" id="{0B0D853F-8AFF-45BB-ABF5-50D3B62EAAE0}"/>
              </a:ext>
            </a:extLst>
          </p:cNvPr>
          <p:cNvSpPr/>
          <p:nvPr/>
        </p:nvSpPr>
        <p:spPr>
          <a:xfrm>
            <a:off x="294198" y="4811070"/>
            <a:ext cx="7342075" cy="707886"/>
          </a:xfrm>
          <a:prstGeom prst="rect">
            <a:avLst/>
          </a:prstGeom>
          <a:noFill/>
        </p:spPr>
        <p:txBody>
          <a:bodyPr wrap="none" lIns="91440" tIns="45720" rIns="91440" bIns="45720">
            <a:spAutoFit/>
          </a:bodyPr>
          <a:lstStyle/>
          <a:p>
            <a:pPr algn="ctr"/>
            <a:r>
              <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Marriage &amp; Civil Partnerships</a:t>
            </a:r>
          </a:p>
        </p:txBody>
      </p:sp>
      <p:sp>
        <p:nvSpPr>
          <p:cNvPr id="10" name="Rectangle 9">
            <a:extLst>
              <a:ext uri="{FF2B5EF4-FFF2-40B4-BE49-F238E27FC236}">
                <a16:creationId xmlns:a16="http://schemas.microsoft.com/office/drawing/2014/main" id="{53A202E5-599F-4F83-8CA4-CD5852846E7C}"/>
              </a:ext>
            </a:extLst>
          </p:cNvPr>
          <p:cNvSpPr/>
          <p:nvPr/>
        </p:nvSpPr>
        <p:spPr>
          <a:xfrm>
            <a:off x="640908" y="5685045"/>
            <a:ext cx="5230919" cy="707886"/>
          </a:xfrm>
          <a:prstGeom prst="rect">
            <a:avLst/>
          </a:prstGeom>
          <a:noFill/>
        </p:spPr>
        <p:txBody>
          <a:bodyPr wrap="none" lIns="91440" tIns="45720" rIns="91440" bIns="45720">
            <a:spAutoFit/>
          </a:bodyPr>
          <a:lstStyle/>
          <a:p>
            <a:pPr algn="ctr"/>
            <a:r>
              <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Pregnancy/Maternity</a:t>
            </a:r>
          </a:p>
        </p:txBody>
      </p:sp>
      <p:sp>
        <p:nvSpPr>
          <p:cNvPr id="11" name="Rectangle 10">
            <a:extLst>
              <a:ext uri="{FF2B5EF4-FFF2-40B4-BE49-F238E27FC236}">
                <a16:creationId xmlns:a16="http://schemas.microsoft.com/office/drawing/2014/main" id="{E9A64885-B847-4BEC-A200-75F8B9175928}"/>
              </a:ext>
            </a:extLst>
          </p:cNvPr>
          <p:cNvSpPr/>
          <p:nvPr/>
        </p:nvSpPr>
        <p:spPr>
          <a:xfrm>
            <a:off x="8379873" y="2866903"/>
            <a:ext cx="1410963" cy="707886"/>
          </a:xfrm>
          <a:prstGeom prst="rect">
            <a:avLst/>
          </a:prstGeom>
          <a:noFill/>
        </p:spPr>
        <p:txBody>
          <a:bodyPr wrap="none" lIns="91440" tIns="45720" rIns="91440" bIns="45720">
            <a:spAutoFit/>
          </a:bodyPr>
          <a:lstStyle/>
          <a:p>
            <a:pPr algn="ctr"/>
            <a:r>
              <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Race</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93499835-5542-45CA-B9BF-DF257155441B}"/>
              </a:ext>
            </a:extLst>
          </p:cNvPr>
          <p:cNvSpPr/>
          <p:nvPr/>
        </p:nvSpPr>
        <p:spPr>
          <a:xfrm>
            <a:off x="7100860" y="3706626"/>
            <a:ext cx="4402166" cy="707886"/>
          </a:xfrm>
          <a:prstGeom prst="rect">
            <a:avLst/>
          </a:prstGeom>
          <a:noFill/>
        </p:spPr>
        <p:txBody>
          <a:bodyPr wrap="none" lIns="91440" tIns="45720" rIns="91440" bIns="45720">
            <a:spAutoFit/>
          </a:bodyPr>
          <a:lstStyle/>
          <a:p>
            <a:pPr algn="ctr"/>
            <a:r>
              <a:rPr lang="en-US" sz="4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Religion or Belief</a:t>
            </a:r>
          </a:p>
        </p:txBody>
      </p:sp>
      <p:sp>
        <p:nvSpPr>
          <p:cNvPr id="13" name="Rectangle 12">
            <a:extLst>
              <a:ext uri="{FF2B5EF4-FFF2-40B4-BE49-F238E27FC236}">
                <a16:creationId xmlns:a16="http://schemas.microsoft.com/office/drawing/2014/main" id="{8E24BA8E-5C00-493E-A533-D967C5D64009}"/>
              </a:ext>
            </a:extLst>
          </p:cNvPr>
          <p:cNvSpPr/>
          <p:nvPr/>
        </p:nvSpPr>
        <p:spPr>
          <a:xfrm>
            <a:off x="8742421" y="4458168"/>
            <a:ext cx="2436885" cy="707886"/>
          </a:xfrm>
          <a:prstGeom prst="rect">
            <a:avLst/>
          </a:prstGeom>
          <a:noFill/>
        </p:spPr>
        <p:txBody>
          <a:bodyPr wrap="none" lIns="91440" tIns="45720" rIns="91440" bIns="45720">
            <a:spAutoFit/>
          </a:bodyPr>
          <a:lstStyle/>
          <a:p>
            <a:pPr algn="ctr"/>
            <a:r>
              <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Sexuality</a:t>
            </a:r>
          </a:p>
        </p:txBody>
      </p:sp>
      <p:sp>
        <p:nvSpPr>
          <p:cNvPr id="14" name="Rectangle 13">
            <a:extLst>
              <a:ext uri="{FF2B5EF4-FFF2-40B4-BE49-F238E27FC236}">
                <a16:creationId xmlns:a16="http://schemas.microsoft.com/office/drawing/2014/main" id="{246BBFF0-AFB3-489E-B464-84193CB0C377}"/>
              </a:ext>
            </a:extLst>
          </p:cNvPr>
          <p:cNvSpPr/>
          <p:nvPr/>
        </p:nvSpPr>
        <p:spPr>
          <a:xfrm>
            <a:off x="7316490" y="5292234"/>
            <a:ext cx="4716356" cy="707886"/>
          </a:xfrm>
          <a:prstGeom prst="rect">
            <a:avLst/>
          </a:prstGeom>
          <a:noFill/>
        </p:spPr>
        <p:txBody>
          <a:bodyPr wrap="none" lIns="91440" tIns="45720" rIns="91440" bIns="45720">
            <a:spAutoFit/>
          </a:bodyPr>
          <a:lstStyle/>
          <a:p>
            <a:pPr algn="ctr"/>
            <a:r>
              <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Sexual Orientation</a:t>
            </a:r>
          </a:p>
        </p:txBody>
      </p:sp>
      <p:sp>
        <p:nvSpPr>
          <p:cNvPr id="15" name="TextBox 14">
            <a:extLst>
              <a:ext uri="{FF2B5EF4-FFF2-40B4-BE49-F238E27FC236}">
                <a16:creationId xmlns:a16="http://schemas.microsoft.com/office/drawing/2014/main" id="{013FC289-6488-4F8F-B6E3-7401EDC28FDD}"/>
              </a:ext>
            </a:extLst>
          </p:cNvPr>
          <p:cNvSpPr txBox="1"/>
          <p:nvPr/>
        </p:nvSpPr>
        <p:spPr>
          <a:xfrm>
            <a:off x="8212030" y="6585454"/>
            <a:ext cx="4172882"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1535044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
                                            <p:txEl>
                                              <p:pRg st="0" end="0"/>
                                            </p:txEl>
                                          </p:spTgt>
                                        </p:tgtEl>
                                        <p:attrNameLst>
                                          <p:attrName>style.visibility</p:attrName>
                                        </p:attrNameLst>
                                      </p:cBhvr>
                                      <p:to>
                                        <p:strVal val="visible"/>
                                      </p:to>
                                    </p:set>
                                    <p:animEffect transition="in" filter="fade">
                                      <p:cBhvr>
                                        <p:cTn id="28" dur="1000"/>
                                        <p:tgtEl>
                                          <p:spTgt spid="9">
                                            <p:txEl>
                                              <p:pRg st="0" end="0"/>
                                            </p:txEl>
                                          </p:spTgt>
                                        </p:tgtEl>
                                      </p:cBhvr>
                                    </p:animEffect>
                                    <p:anim calcmode="lin" valueType="num">
                                      <p:cBhvr>
                                        <p:cTn id="29"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0">
                                            <p:txEl>
                                              <p:pRg st="0" end="0"/>
                                            </p:txEl>
                                          </p:spTgt>
                                        </p:tgtEl>
                                        <p:attrNameLst>
                                          <p:attrName>style.visibility</p:attrName>
                                        </p:attrNameLst>
                                      </p:cBhvr>
                                      <p:to>
                                        <p:strVal val="visible"/>
                                      </p:to>
                                    </p:set>
                                    <p:animEffect transition="in" filter="fade">
                                      <p:cBhvr>
                                        <p:cTn id="35" dur="1000"/>
                                        <p:tgtEl>
                                          <p:spTgt spid="10">
                                            <p:txEl>
                                              <p:pRg st="0" end="0"/>
                                            </p:txEl>
                                          </p:spTgt>
                                        </p:tgtEl>
                                      </p:cBhvr>
                                    </p:animEffect>
                                    <p:anim calcmode="lin" valueType="num">
                                      <p:cBhvr>
                                        <p:cTn id="36"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1">
                                            <p:txEl>
                                              <p:pRg st="0" end="0"/>
                                            </p:txEl>
                                          </p:spTgt>
                                        </p:tgtEl>
                                        <p:attrNameLst>
                                          <p:attrName>style.visibility</p:attrName>
                                        </p:attrNameLst>
                                      </p:cBhvr>
                                      <p:to>
                                        <p:strVal val="visible"/>
                                      </p:to>
                                    </p:set>
                                    <p:animEffect transition="in" filter="fade">
                                      <p:cBhvr>
                                        <p:cTn id="42" dur="1000"/>
                                        <p:tgtEl>
                                          <p:spTgt spid="11">
                                            <p:txEl>
                                              <p:pRg st="0" end="0"/>
                                            </p:txEl>
                                          </p:spTgt>
                                        </p:tgtEl>
                                      </p:cBhvr>
                                    </p:animEffect>
                                    <p:anim calcmode="lin" valueType="num">
                                      <p:cBhvr>
                                        <p:cTn id="43"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2">
                                            <p:txEl>
                                              <p:pRg st="0" end="0"/>
                                            </p:txEl>
                                          </p:spTgt>
                                        </p:tgtEl>
                                        <p:attrNameLst>
                                          <p:attrName>style.visibility</p:attrName>
                                        </p:attrNameLst>
                                      </p:cBhvr>
                                      <p:to>
                                        <p:strVal val="visible"/>
                                      </p:to>
                                    </p:set>
                                    <p:animEffect transition="in" filter="fade">
                                      <p:cBhvr>
                                        <p:cTn id="49" dur="1000"/>
                                        <p:tgtEl>
                                          <p:spTgt spid="12">
                                            <p:txEl>
                                              <p:pRg st="0" end="0"/>
                                            </p:txEl>
                                          </p:spTgt>
                                        </p:tgtEl>
                                      </p:cBhvr>
                                    </p:animEffect>
                                    <p:anim calcmode="lin" valueType="num">
                                      <p:cBhvr>
                                        <p:cTn id="50"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3">
                                            <p:txEl>
                                              <p:pRg st="0" end="0"/>
                                            </p:txEl>
                                          </p:spTgt>
                                        </p:tgtEl>
                                        <p:attrNameLst>
                                          <p:attrName>style.visibility</p:attrName>
                                        </p:attrNameLst>
                                      </p:cBhvr>
                                      <p:to>
                                        <p:strVal val="visible"/>
                                      </p:to>
                                    </p:set>
                                    <p:animEffect transition="in" filter="fade">
                                      <p:cBhvr>
                                        <p:cTn id="56" dur="1000"/>
                                        <p:tgtEl>
                                          <p:spTgt spid="13">
                                            <p:txEl>
                                              <p:pRg st="0" end="0"/>
                                            </p:txEl>
                                          </p:spTgt>
                                        </p:tgtEl>
                                      </p:cBhvr>
                                    </p:animEffect>
                                    <p:anim calcmode="lin" valueType="num">
                                      <p:cBhvr>
                                        <p:cTn id="57"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14"/>
                                        </p:tgtEl>
                                        <p:attrNameLst>
                                          <p:attrName>style.visibility</p:attrName>
                                        </p:attrNameLst>
                                      </p:cBhvr>
                                      <p:to>
                                        <p:strVal val="visible"/>
                                      </p:to>
                                    </p:set>
                                    <p:animEffect transition="in" filter="fade">
                                      <p:cBhvr>
                                        <p:cTn id="63" dur="1000"/>
                                        <p:tgtEl>
                                          <p:spTgt spid="14"/>
                                        </p:tgtEl>
                                      </p:cBhvr>
                                    </p:animEffect>
                                    <p:anim calcmode="lin" valueType="num">
                                      <p:cBhvr>
                                        <p:cTn id="64" dur="1000" fill="hold"/>
                                        <p:tgtEl>
                                          <p:spTgt spid="14"/>
                                        </p:tgtEl>
                                        <p:attrNameLst>
                                          <p:attrName>ppt_x</p:attrName>
                                        </p:attrNameLst>
                                      </p:cBhvr>
                                      <p:tavLst>
                                        <p:tav tm="0">
                                          <p:val>
                                            <p:strVal val="#ppt_x"/>
                                          </p:val>
                                        </p:tav>
                                        <p:tav tm="100000">
                                          <p:val>
                                            <p:strVal val="#ppt_x"/>
                                          </p:val>
                                        </p:tav>
                                      </p:tavLst>
                                    </p:anim>
                                    <p:anim calcmode="lin" valueType="num">
                                      <p:cBhvr>
                                        <p:cTn id="6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30060-636F-DD47-A1EC-F9DF4FCCF56F}"/>
              </a:ext>
            </a:extLst>
          </p:cNvPr>
          <p:cNvSpPr>
            <a:spLocks noGrp="1"/>
          </p:cNvSpPr>
          <p:nvPr>
            <p:ph type="title"/>
          </p:nvPr>
        </p:nvSpPr>
        <p:spPr/>
        <p:txBody>
          <a:bodyPr/>
          <a:lstStyle/>
          <a:p>
            <a:r>
              <a:rPr lang="en-US" sz="3200" dirty="0">
                <a:latin typeface="Arial" panose="020B0604020202020204" pitchFamily="34" charset="0"/>
                <a:cs typeface="Arial" panose="020B0604020202020204" pitchFamily="34" charset="0"/>
              </a:rPr>
              <a:t>Age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753DBB-CE94-584F-80F8-A7E324C9A7A3}"/>
              </a:ext>
            </a:extLst>
          </p:cNvPr>
          <p:cNvSpPr>
            <a:spLocks noGrp="1"/>
          </p:cNvSpPr>
          <p:nvPr>
            <p:ph idx="1"/>
          </p:nvPr>
        </p:nvSpPr>
        <p:spPr>
          <a:xfrm>
            <a:off x="2231136" y="2349661"/>
            <a:ext cx="7729728" cy="4317357"/>
          </a:xfrm>
        </p:spPr>
        <p:txBody>
          <a:bodyPr>
            <a:normAutofit/>
          </a:bodyPr>
          <a:lstStyle/>
          <a:p>
            <a:pPr marL="0" indent="0">
              <a:buNone/>
            </a:pPr>
            <a:r>
              <a:rPr lang="en-US" sz="1900" dirty="0">
                <a:latin typeface="Arial" panose="020B0604020202020204" pitchFamily="34" charset="0"/>
                <a:cs typeface="Arial" panose="020B0604020202020204" pitchFamily="34" charset="0"/>
              </a:rPr>
              <a:t>This means that it is illegal to be discriminated against due to your age.</a:t>
            </a:r>
          </a:p>
          <a:p>
            <a:pPr marL="0" indent="0">
              <a:buNone/>
            </a:pPr>
            <a:r>
              <a:rPr lang="en-US" sz="1900" dirty="0">
                <a:latin typeface="Arial" panose="020B0604020202020204" pitchFamily="34" charset="0"/>
                <a:cs typeface="Arial" panose="020B0604020202020204" pitchFamily="34" charset="0"/>
              </a:rPr>
              <a:t>Age discrimination can be done to different age groups. </a:t>
            </a:r>
          </a:p>
          <a:p>
            <a:pPr marL="0" indent="0">
              <a:buNone/>
            </a:pPr>
            <a:r>
              <a:rPr lang="en-US" sz="1900" dirty="0">
                <a:latin typeface="Arial" panose="020B0604020202020204" pitchFamily="34" charset="0"/>
                <a:cs typeface="Arial" panose="020B0604020202020204" pitchFamily="34" charset="0"/>
              </a:rPr>
              <a:t>For example: </a:t>
            </a:r>
          </a:p>
          <a:p>
            <a:pPr algn="ctr"/>
            <a:r>
              <a:rPr lang="en-US" sz="1900" dirty="0">
                <a:latin typeface="Arial" panose="020B0604020202020204" pitchFamily="34" charset="0"/>
                <a:cs typeface="Arial" panose="020B0604020202020204" pitchFamily="34" charset="0"/>
              </a:rPr>
              <a:t>An employer must not refuse a person the opportunity for a job or employment training, because of their age. </a:t>
            </a:r>
          </a:p>
          <a:p>
            <a:pPr algn="ctr"/>
            <a:r>
              <a:rPr lang="en-US" sz="1900" dirty="0">
                <a:latin typeface="Arial" panose="020B0604020202020204" pitchFamily="34" charset="0"/>
                <a:cs typeface="Arial" panose="020B0604020202020204" pitchFamily="34" charset="0"/>
              </a:rPr>
              <a:t>If an older person is not granted the same opportunities as younger individuals, because they are seen as ‘slower’ or ‘more fragile’. </a:t>
            </a:r>
          </a:p>
          <a:p>
            <a:pPr marL="0" indent="0" algn="ctr">
              <a:buNone/>
            </a:pPr>
            <a:r>
              <a:rPr lang="en-US"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58C42DB6-5B61-4383-B3CF-B1BE80FD6F7D}"/>
              </a:ext>
            </a:extLst>
          </p:cNvPr>
          <p:cNvSpPr txBox="1"/>
          <p:nvPr/>
        </p:nvSpPr>
        <p:spPr>
          <a:xfrm>
            <a:off x="8229600" y="6545484"/>
            <a:ext cx="4066572"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2908787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2D02-1EF8-C842-BE86-06F8163C1DBB}"/>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Disability</a:t>
            </a:r>
          </a:p>
        </p:txBody>
      </p:sp>
      <p:sp>
        <p:nvSpPr>
          <p:cNvPr id="3" name="Content Placeholder 2">
            <a:extLst>
              <a:ext uri="{FF2B5EF4-FFF2-40B4-BE49-F238E27FC236}">
                <a16:creationId xmlns:a16="http://schemas.microsoft.com/office/drawing/2014/main" id="{D7BFF1E1-8D30-814F-81EB-B0636B494794}"/>
              </a:ext>
            </a:extLst>
          </p:cNvPr>
          <p:cNvSpPr>
            <a:spLocks noGrp="1"/>
          </p:cNvSpPr>
          <p:nvPr>
            <p:ph idx="1"/>
          </p:nvPr>
        </p:nvSpPr>
        <p:spPr/>
        <p:txBody>
          <a:bodyPr>
            <a:normAutofit/>
          </a:bodyPr>
          <a:lstStyle/>
          <a:p>
            <a:pPr marL="0" indent="0">
              <a:buNone/>
            </a:pPr>
            <a:r>
              <a:rPr lang="en-US" sz="2000" dirty="0">
                <a:latin typeface="Arial" panose="020B0604020202020204" pitchFamily="34" charset="0"/>
                <a:cs typeface="Arial" panose="020B0604020202020204" pitchFamily="34" charset="0"/>
              </a:rPr>
              <a:t>This is when a person is made to feel less able or deprived from opportunities due to their disability.  </a:t>
            </a:r>
          </a:p>
          <a:p>
            <a:pPr marL="0" indent="0">
              <a:buNone/>
            </a:pPr>
            <a:r>
              <a:rPr lang="en-US" sz="2000" dirty="0">
                <a:latin typeface="Arial" panose="020B0604020202020204" pitchFamily="34" charset="0"/>
                <a:cs typeface="Arial" panose="020B0604020202020204" pitchFamily="34" charset="0"/>
              </a:rPr>
              <a:t>You must not be discriminated against because you have: </a:t>
            </a:r>
          </a:p>
          <a:p>
            <a:pPr algn="ctr"/>
            <a:r>
              <a:rPr lang="en-US" sz="2000" dirty="0">
                <a:latin typeface="Arial" panose="020B0604020202020204" pitchFamily="34" charset="0"/>
                <a:cs typeface="Arial" panose="020B0604020202020204" pitchFamily="34" charset="0"/>
              </a:rPr>
              <a:t>A disability.</a:t>
            </a:r>
          </a:p>
          <a:p>
            <a:pPr algn="ctr"/>
            <a:r>
              <a:rPr lang="en-US" sz="2000" dirty="0">
                <a:latin typeface="Arial" panose="020B0604020202020204" pitchFamily="34" charset="0"/>
                <a:cs typeface="Arial" panose="020B0604020202020204" pitchFamily="34" charset="0"/>
              </a:rPr>
              <a:t>Someone thinks you have a disability.</a:t>
            </a:r>
          </a:p>
          <a:p>
            <a:pPr algn="ctr"/>
            <a:r>
              <a:rPr lang="en-US" sz="2000" dirty="0">
                <a:latin typeface="Arial" panose="020B0604020202020204" pitchFamily="34" charset="0"/>
                <a:cs typeface="Arial" panose="020B0604020202020204" pitchFamily="34" charset="0"/>
              </a:rPr>
              <a:t>You are associated with somebody that has a disability.</a:t>
            </a:r>
          </a:p>
        </p:txBody>
      </p:sp>
      <p:sp>
        <p:nvSpPr>
          <p:cNvPr id="4" name="TextBox 3">
            <a:extLst>
              <a:ext uri="{FF2B5EF4-FFF2-40B4-BE49-F238E27FC236}">
                <a16:creationId xmlns:a16="http://schemas.microsoft.com/office/drawing/2014/main" id="{12373CE4-5E5F-47B0-912A-71CF548AA840}"/>
              </a:ext>
            </a:extLst>
          </p:cNvPr>
          <p:cNvSpPr txBox="1"/>
          <p:nvPr/>
        </p:nvSpPr>
        <p:spPr>
          <a:xfrm>
            <a:off x="8194875" y="6565612"/>
            <a:ext cx="4340507"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891222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7743C-D0F2-7446-8F1B-8B15384CA9BE}"/>
              </a:ext>
            </a:extLst>
          </p:cNvPr>
          <p:cNvSpPr>
            <a:spLocks noGrp="1"/>
          </p:cNvSpPr>
          <p:nvPr>
            <p:ph type="title"/>
          </p:nvPr>
        </p:nvSpPr>
        <p:spPr/>
        <p:txBody>
          <a:bodyPr>
            <a:normAutofit/>
          </a:bodyPr>
          <a:lstStyle/>
          <a:p>
            <a:r>
              <a:rPr lang="en-GB" sz="3200" dirty="0">
                <a:solidFill>
                  <a:schemeClr val="tx1"/>
                </a:solidFill>
                <a:latin typeface="Arial" panose="020B0604020202020204" pitchFamily="34" charset="0"/>
                <a:cs typeface="Arial" panose="020B0604020202020204" pitchFamily="34" charset="0"/>
              </a:rPr>
              <a:t>Gender reassignment</a:t>
            </a:r>
            <a:endParaRPr lang="en-US" sz="3200" dirty="0"/>
          </a:p>
        </p:txBody>
      </p:sp>
      <p:sp>
        <p:nvSpPr>
          <p:cNvPr id="3" name="Content Placeholder 2">
            <a:extLst>
              <a:ext uri="{FF2B5EF4-FFF2-40B4-BE49-F238E27FC236}">
                <a16:creationId xmlns:a16="http://schemas.microsoft.com/office/drawing/2014/main" id="{7D93AA4B-299A-714F-8442-99EC5E9001A3}"/>
              </a:ext>
            </a:extLst>
          </p:cNvPr>
          <p:cNvSpPr>
            <a:spLocks noGrp="1"/>
          </p:cNvSpPr>
          <p:nvPr>
            <p:ph idx="1"/>
          </p:nvPr>
        </p:nvSpPr>
        <p:spPr>
          <a:xfrm>
            <a:off x="2092239" y="2269160"/>
            <a:ext cx="8209229" cy="4478882"/>
          </a:xfrm>
        </p:spPr>
        <p:txBody>
          <a:bodyPr>
            <a:normAutofit/>
          </a:bodyPr>
          <a:lstStyle/>
          <a:p>
            <a:pPr marL="0" indent="0">
              <a:lnSpc>
                <a:spcPct val="150000"/>
              </a:lnSpc>
              <a:buNone/>
            </a:pPr>
            <a:r>
              <a:rPr lang="en-US" dirty="0">
                <a:latin typeface="Arial" panose="020B0604020202020204" pitchFamily="34" charset="0"/>
                <a:cs typeface="Arial" panose="020B0604020202020204" pitchFamily="34" charset="0"/>
              </a:rPr>
              <a:t>You must not be discriminated against because you are transgender/ transsexual.</a:t>
            </a:r>
          </a:p>
          <a:p>
            <a:pPr marL="0" indent="0">
              <a:lnSpc>
                <a:spcPct val="150000"/>
              </a:lnSpc>
              <a:buNone/>
            </a:pPr>
            <a:r>
              <a:rPr lang="en-US" dirty="0">
                <a:latin typeface="Arial" panose="020B0604020202020204" pitchFamily="34" charset="0"/>
                <a:cs typeface="Arial" panose="020B0604020202020204" pitchFamily="34" charset="0"/>
              </a:rPr>
              <a:t>You do not have to have had any medical treatment to be protected under the Equality Act for ‘Gender Reassignment.’ You can be at any stage of your transition to be protected but must be able to show evidence that you set out to change your gender to the opposite sex.</a:t>
            </a:r>
          </a:p>
          <a:p>
            <a:pPr marL="0" indent="0">
              <a:lnSpc>
                <a:spcPct val="150000"/>
              </a:lnSpc>
              <a:buNone/>
            </a:pPr>
            <a:r>
              <a:rPr lang="en-US" dirty="0">
                <a:latin typeface="Arial" panose="020B0604020202020204" pitchFamily="34" charset="0"/>
                <a:cs typeface="Arial" panose="020B0604020202020204" pitchFamily="34" charset="0"/>
              </a:rPr>
              <a:t>An employer must not give you a role within a job that you are not comfortable with, nor should they treat your absences with work (if absent due to gender reassignment), any differently to other reason. For example: Illnesses, childcare, etc. </a:t>
            </a:r>
          </a:p>
        </p:txBody>
      </p:sp>
      <p:sp>
        <p:nvSpPr>
          <p:cNvPr id="4" name="TextBox 3">
            <a:extLst>
              <a:ext uri="{FF2B5EF4-FFF2-40B4-BE49-F238E27FC236}">
                <a16:creationId xmlns:a16="http://schemas.microsoft.com/office/drawing/2014/main" id="{CE16D7CA-A71C-42D8-B021-EDB287A21FEC}"/>
              </a:ext>
            </a:extLst>
          </p:cNvPr>
          <p:cNvSpPr txBox="1"/>
          <p:nvPr/>
        </p:nvSpPr>
        <p:spPr>
          <a:xfrm>
            <a:off x="9016678" y="6588695"/>
            <a:ext cx="3279494" cy="53860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1085393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9C279-74B3-428A-BF7A-391363CEC6CE}"/>
              </a:ext>
            </a:extLst>
          </p:cNvPr>
          <p:cNvSpPr>
            <a:spLocks noGrp="1"/>
          </p:cNvSpPr>
          <p:nvPr>
            <p:ph type="title"/>
          </p:nvPr>
        </p:nvSpPr>
        <p:spPr>
          <a:xfrm>
            <a:off x="2231136" y="879676"/>
            <a:ext cx="7729728" cy="1284790"/>
          </a:xfrm>
        </p:spPr>
        <p:txBody>
          <a:bodyPr>
            <a:normAutofit/>
          </a:bodyPr>
          <a:lstStyle/>
          <a:p>
            <a:r>
              <a:rPr lang="en-GB" sz="3200" dirty="0">
                <a:latin typeface="Arial" panose="020B0604020202020204" pitchFamily="34" charset="0"/>
                <a:cs typeface="Arial" panose="020B0604020202020204" pitchFamily="34" charset="0"/>
              </a:rPr>
              <a:t>Marriage &amp; Civil partnerships</a:t>
            </a:r>
          </a:p>
        </p:txBody>
      </p:sp>
      <p:sp>
        <p:nvSpPr>
          <p:cNvPr id="3" name="Content Placeholder 2">
            <a:extLst>
              <a:ext uri="{FF2B5EF4-FFF2-40B4-BE49-F238E27FC236}">
                <a16:creationId xmlns:a16="http://schemas.microsoft.com/office/drawing/2014/main" id="{9A351A02-55EE-4B93-A849-C9E7D5A5B47C}"/>
              </a:ext>
            </a:extLst>
          </p:cNvPr>
          <p:cNvSpPr>
            <a:spLocks noGrp="1"/>
          </p:cNvSpPr>
          <p:nvPr>
            <p:ph idx="1"/>
          </p:nvPr>
        </p:nvSpPr>
        <p:spPr>
          <a:xfrm>
            <a:off x="2231136" y="2291788"/>
            <a:ext cx="7729728" cy="3946966"/>
          </a:xfrm>
        </p:spPr>
        <p:txBody>
          <a:bodyPr/>
          <a:lstStyle/>
          <a:p>
            <a:pPr marL="0" indent="0">
              <a:lnSpc>
                <a:spcPct val="150000"/>
              </a:lnSpc>
              <a:buNone/>
            </a:pPr>
            <a:r>
              <a:rPr lang="en-GB" sz="2000" dirty="0">
                <a:latin typeface="Arial" panose="020B0604020202020204" pitchFamily="34" charset="0"/>
                <a:cs typeface="Arial" panose="020B0604020202020204" pitchFamily="34" charset="0"/>
              </a:rPr>
              <a:t>A person must not be discriminated against because of: </a:t>
            </a:r>
          </a:p>
          <a:p>
            <a:pPr>
              <a:lnSpc>
                <a:spcPct val="150000"/>
              </a:lnSpc>
            </a:pPr>
            <a:r>
              <a:rPr lang="en-GB" sz="2000" dirty="0">
                <a:latin typeface="Arial" panose="020B0604020202020204" pitchFamily="34" charset="0"/>
                <a:cs typeface="Arial" panose="020B0604020202020204" pitchFamily="34" charset="0"/>
              </a:rPr>
              <a:t>Your marriage or civil partnership.</a:t>
            </a:r>
          </a:p>
          <a:p>
            <a:pPr>
              <a:lnSpc>
                <a:spcPct val="150000"/>
              </a:lnSpc>
            </a:pPr>
            <a:r>
              <a:rPr lang="en-GB" sz="2000" dirty="0">
                <a:latin typeface="Arial" panose="020B0604020202020204" pitchFamily="34" charset="0"/>
                <a:cs typeface="Arial" panose="020B0604020202020204" pitchFamily="34" charset="0"/>
              </a:rPr>
              <a:t>Being victimised because of your relation to someone.</a:t>
            </a:r>
          </a:p>
          <a:p>
            <a:pPr>
              <a:lnSpc>
                <a:spcPct val="150000"/>
              </a:lnSpc>
            </a:pPr>
            <a:r>
              <a:rPr lang="en-GB" sz="2000" dirty="0">
                <a:latin typeface="Arial" panose="020B0604020202020204" pitchFamily="34" charset="0"/>
                <a:cs typeface="Arial" panose="020B0604020202020204" pitchFamily="34" charset="0"/>
              </a:rPr>
              <a:t>Being victimised for being associated to someone with a protected characteristics. </a:t>
            </a:r>
          </a:p>
          <a:p>
            <a:endParaRPr lang="en-GB" dirty="0"/>
          </a:p>
        </p:txBody>
      </p:sp>
      <p:sp>
        <p:nvSpPr>
          <p:cNvPr id="4" name="TextBox 3">
            <a:extLst>
              <a:ext uri="{FF2B5EF4-FFF2-40B4-BE49-F238E27FC236}">
                <a16:creationId xmlns:a16="http://schemas.microsoft.com/office/drawing/2014/main" id="{D3CB0498-4053-4454-AFCD-75BBEFA146F4}"/>
              </a:ext>
            </a:extLst>
          </p:cNvPr>
          <p:cNvSpPr txBox="1"/>
          <p:nvPr/>
        </p:nvSpPr>
        <p:spPr>
          <a:xfrm>
            <a:off x="8252749" y="6565612"/>
            <a:ext cx="4062714"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10983096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99970-ADF0-4FA1-B89D-D3DDDCC1CEAF}"/>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Pregnancy or maternity </a:t>
            </a:r>
          </a:p>
        </p:txBody>
      </p:sp>
      <p:sp>
        <p:nvSpPr>
          <p:cNvPr id="3" name="Content Placeholder 2">
            <a:extLst>
              <a:ext uri="{FF2B5EF4-FFF2-40B4-BE49-F238E27FC236}">
                <a16:creationId xmlns:a16="http://schemas.microsoft.com/office/drawing/2014/main" id="{B2D430F8-DBE9-4536-83C8-472D4981F18A}"/>
              </a:ext>
            </a:extLst>
          </p:cNvPr>
          <p:cNvSpPr>
            <a:spLocks noGrp="1"/>
          </p:cNvSpPr>
          <p:nvPr>
            <p:ph idx="1"/>
          </p:nvPr>
        </p:nvSpPr>
        <p:spPr>
          <a:xfrm>
            <a:off x="2231136" y="2314938"/>
            <a:ext cx="7729727" cy="4109011"/>
          </a:xfrm>
        </p:spPr>
        <p:txBody>
          <a:bodyPr/>
          <a:lstStyle/>
          <a:p>
            <a:pPr marL="0" indent="0">
              <a:lnSpc>
                <a:spcPct val="150000"/>
              </a:lnSpc>
              <a:buNone/>
            </a:pPr>
            <a:r>
              <a:rPr lang="en-GB" dirty="0">
                <a:latin typeface="Arial" panose="020B0604020202020204" pitchFamily="34" charset="0"/>
                <a:cs typeface="Arial" panose="020B0604020202020204" pitchFamily="34" charset="0"/>
              </a:rPr>
              <a:t>It is legally unacceptable to be treated differently because you have:</a:t>
            </a:r>
          </a:p>
          <a:p>
            <a:pPr>
              <a:lnSpc>
                <a:spcPct val="150000"/>
              </a:lnSpc>
            </a:pPr>
            <a:r>
              <a:rPr lang="en-GB" dirty="0">
                <a:latin typeface="Arial" panose="020B0604020202020204" pitchFamily="34" charset="0"/>
                <a:cs typeface="Arial" panose="020B0604020202020204" pitchFamily="34" charset="0"/>
              </a:rPr>
              <a:t>Just given birth or because you are pregnant. </a:t>
            </a:r>
          </a:p>
          <a:p>
            <a:pPr>
              <a:lnSpc>
                <a:spcPct val="150000"/>
              </a:lnSpc>
            </a:pPr>
            <a:r>
              <a:rPr lang="en-GB" dirty="0">
                <a:latin typeface="Arial" panose="020B0604020202020204" pitchFamily="34" charset="0"/>
                <a:cs typeface="Arial" panose="020B0604020202020204" pitchFamily="34" charset="0"/>
              </a:rPr>
              <a:t>Just had a baby or are breastfeeding.</a:t>
            </a:r>
          </a:p>
          <a:p>
            <a:pPr>
              <a:lnSpc>
                <a:spcPct val="150000"/>
              </a:lnSpc>
            </a:pPr>
            <a:r>
              <a:rPr lang="en-GB" dirty="0">
                <a:latin typeface="Arial" panose="020B0604020202020204" pitchFamily="34" charset="0"/>
                <a:cs typeface="Arial" panose="020B0604020202020204" pitchFamily="34" charset="0"/>
              </a:rPr>
              <a:t>The Equality Act (2010) also stops discrimination towards pregnancy or maternity if you have gave birth within the last six months. </a:t>
            </a:r>
          </a:p>
          <a:p>
            <a:pPr>
              <a:lnSpc>
                <a:spcPct val="150000"/>
              </a:lnSpc>
            </a:pPr>
            <a:r>
              <a:rPr lang="en-GB" dirty="0">
                <a:latin typeface="Arial" panose="020B0604020202020204" pitchFamily="34" charset="0"/>
                <a:cs typeface="Arial" panose="020B0604020202020204" pitchFamily="34" charset="0"/>
              </a:rPr>
              <a:t>If the child was stillborn, then a pregnant woman is still covered by the Equality Act (2010), as long as they can prove they were pregnant for six months. </a:t>
            </a:r>
          </a:p>
          <a:p>
            <a:pPr marL="0" indent="0">
              <a:buNone/>
            </a:pPr>
            <a:endParaRPr lang="en-GB" dirty="0"/>
          </a:p>
        </p:txBody>
      </p:sp>
      <p:sp>
        <p:nvSpPr>
          <p:cNvPr id="4" name="TextBox 3">
            <a:extLst>
              <a:ext uri="{FF2B5EF4-FFF2-40B4-BE49-F238E27FC236}">
                <a16:creationId xmlns:a16="http://schemas.microsoft.com/office/drawing/2014/main" id="{CF929C55-9BC8-4079-8780-9EC73B1B795F}"/>
              </a:ext>
            </a:extLst>
          </p:cNvPr>
          <p:cNvSpPr txBox="1"/>
          <p:nvPr/>
        </p:nvSpPr>
        <p:spPr>
          <a:xfrm>
            <a:off x="9918422" y="6488668"/>
            <a:ext cx="234966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(Citizens Advice, 2020)</a:t>
            </a:r>
          </a:p>
        </p:txBody>
      </p:sp>
    </p:spTree>
    <p:extLst>
      <p:ext uri="{BB962C8B-B14F-4D97-AF65-F5344CB8AC3E}">
        <p14:creationId xmlns:p14="http://schemas.microsoft.com/office/powerpoint/2010/main" val="15761154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7DAD8-5CB3-4C07-9960-78590138AD02}"/>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race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6971FF-150F-4D37-ACC5-4F7B20B9E3E8}"/>
              </a:ext>
            </a:extLst>
          </p:cNvPr>
          <p:cNvSpPr>
            <a:spLocks noGrp="1"/>
          </p:cNvSpPr>
          <p:nvPr>
            <p:ph idx="1"/>
          </p:nvPr>
        </p:nvSpPr>
        <p:spPr>
          <a:xfrm>
            <a:off x="2231136" y="2511706"/>
            <a:ext cx="7711517" cy="3773346"/>
          </a:xfrm>
        </p:spPr>
        <p:txBody>
          <a:bodyPr>
            <a:normAutofit/>
          </a:bodyPr>
          <a:lstStyle/>
          <a:p>
            <a:pPr marL="0" indent="0">
              <a:buNone/>
            </a:pPr>
            <a:r>
              <a:rPr lang="en-GB" sz="2800" dirty="0">
                <a:latin typeface="Arial" panose="020B0604020202020204" pitchFamily="34" charset="0"/>
                <a:cs typeface="Arial" panose="020B0604020202020204" pitchFamily="34" charset="0"/>
              </a:rPr>
              <a:t>The term race compromises of:</a:t>
            </a:r>
          </a:p>
          <a:p>
            <a:r>
              <a:rPr lang="en-GB" sz="2800" dirty="0">
                <a:latin typeface="Arial" panose="020B0604020202020204" pitchFamily="34" charset="0"/>
                <a:cs typeface="Arial" panose="020B0604020202020204" pitchFamily="34" charset="0"/>
              </a:rPr>
              <a:t>Skin colour</a:t>
            </a:r>
          </a:p>
          <a:p>
            <a:r>
              <a:rPr lang="en-GB" sz="2800" dirty="0">
                <a:latin typeface="Arial" panose="020B0604020202020204" pitchFamily="34" charset="0"/>
                <a:cs typeface="Arial" panose="020B0604020202020204" pitchFamily="34" charset="0"/>
              </a:rPr>
              <a:t>Nationality</a:t>
            </a:r>
          </a:p>
          <a:p>
            <a:r>
              <a:rPr lang="en-GB" sz="2800" dirty="0">
                <a:latin typeface="Arial" panose="020B0604020202020204" pitchFamily="34" charset="0"/>
                <a:cs typeface="Arial" panose="020B0604020202020204" pitchFamily="34" charset="0"/>
              </a:rPr>
              <a:t>Ethnic Origin</a:t>
            </a:r>
          </a:p>
          <a:p>
            <a:r>
              <a:rPr lang="en-GB" sz="2800" dirty="0">
                <a:latin typeface="Arial" panose="020B0604020202020204" pitchFamily="34" charset="0"/>
                <a:cs typeface="Arial" panose="020B0604020202020204" pitchFamily="34" charset="0"/>
              </a:rPr>
              <a:t>National Origin</a:t>
            </a:r>
          </a:p>
        </p:txBody>
      </p:sp>
      <p:sp>
        <p:nvSpPr>
          <p:cNvPr id="5" name="TextBox 4">
            <a:extLst>
              <a:ext uri="{FF2B5EF4-FFF2-40B4-BE49-F238E27FC236}">
                <a16:creationId xmlns:a16="http://schemas.microsoft.com/office/drawing/2014/main" id="{7FA6E65F-51C8-4FEB-AF2A-E151E020A3E4}"/>
              </a:ext>
            </a:extLst>
          </p:cNvPr>
          <p:cNvSpPr txBox="1"/>
          <p:nvPr/>
        </p:nvSpPr>
        <p:spPr>
          <a:xfrm>
            <a:off x="10880203" y="6519446"/>
            <a:ext cx="1485417"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(EOC, 2020)</a:t>
            </a:r>
          </a:p>
        </p:txBody>
      </p:sp>
    </p:spTree>
    <p:extLst>
      <p:ext uri="{BB962C8B-B14F-4D97-AF65-F5344CB8AC3E}">
        <p14:creationId xmlns:p14="http://schemas.microsoft.com/office/powerpoint/2010/main" val="10127454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3E261-47A4-4FB2-AE7E-A65917C2922E}"/>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race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AFF374-FC61-4A7F-92C4-7DE4FA3993AB}"/>
              </a:ext>
            </a:extLst>
          </p:cNvPr>
          <p:cNvSpPr>
            <a:spLocks noGrp="1"/>
          </p:cNvSpPr>
          <p:nvPr>
            <p:ph idx="1"/>
          </p:nvPr>
        </p:nvSpPr>
        <p:spPr>
          <a:xfrm>
            <a:off x="2118166" y="2430684"/>
            <a:ext cx="8252749" cy="4282632"/>
          </a:xfrm>
        </p:spPr>
        <p:txBody>
          <a:bodyPr>
            <a:normAutofit/>
          </a:bodyPr>
          <a:lstStyle/>
          <a:p>
            <a:pPr marL="0" indent="0">
              <a:buNone/>
            </a:pPr>
            <a:r>
              <a:rPr lang="en-GB" sz="2000" dirty="0">
                <a:latin typeface="Arial" panose="020B0604020202020204" pitchFamily="34" charset="0"/>
                <a:cs typeface="Arial" panose="020B0604020202020204" pitchFamily="34" charset="0"/>
              </a:rPr>
              <a:t>Discrimination is unlawful against:</a:t>
            </a:r>
          </a:p>
          <a:p>
            <a:pPr marL="0" indent="0">
              <a:buNone/>
            </a:pPr>
            <a:r>
              <a:rPr lang="en-GB" sz="2000" dirty="0">
                <a:latin typeface="Arial" panose="020B0604020202020204" pitchFamily="34" charset="0"/>
                <a:cs typeface="Arial" panose="020B0604020202020204" pitchFamily="34" charset="0"/>
              </a:rPr>
              <a:t>Anyone that is discriminated against due to their race. </a:t>
            </a:r>
          </a:p>
          <a:p>
            <a:pPr marL="0" indent="0">
              <a:buNone/>
            </a:pPr>
            <a:r>
              <a:rPr lang="en-GB" sz="2000" dirty="0">
                <a:latin typeface="Arial" panose="020B0604020202020204" pitchFamily="34" charset="0"/>
                <a:cs typeface="Arial" panose="020B0604020202020204" pitchFamily="34" charset="0"/>
              </a:rPr>
              <a:t>Is discriminated against because of their association to a specific race. </a:t>
            </a:r>
          </a:p>
          <a:p>
            <a:pPr marL="0" indent="0">
              <a:buNone/>
            </a:pPr>
            <a:r>
              <a:rPr lang="en-GB" sz="2000" dirty="0">
                <a:latin typeface="Arial" panose="020B0604020202020204" pitchFamily="34" charset="0"/>
                <a:cs typeface="Arial" panose="020B0604020202020204" pitchFamily="34" charset="0"/>
              </a:rPr>
              <a:t>Race Discrimination must not happen in any of the following: </a:t>
            </a:r>
          </a:p>
          <a:p>
            <a:r>
              <a:rPr lang="en-GB" sz="2000" dirty="0">
                <a:latin typeface="Arial" panose="020B0604020202020204" pitchFamily="34" charset="0"/>
                <a:cs typeface="Arial" panose="020B0604020202020204" pitchFamily="34" charset="0"/>
              </a:rPr>
              <a:t>Employment</a:t>
            </a:r>
          </a:p>
          <a:p>
            <a:r>
              <a:rPr lang="en-GB" sz="2000" dirty="0">
                <a:latin typeface="Arial" panose="020B0604020202020204" pitchFamily="34" charset="0"/>
                <a:cs typeface="Arial" panose="020B0604020202020204" pitchFamily="34" charset="0"/>
              </a:rPr>
              <a:t>Education</a:t>
            </a:r>
          </a:p>
          <a:p>
            <a:r>
              <a:rPr lang="en-GB" sz="2000" dirty="0">
                <a:latin typeface="Arial" panose="020B0604020202020204" pitchFamily="34" charset="0"/>
                <a:cs typeface="Arial" panose="020B0604020202020204" pitchFamily="34" charset="0"/>
              </a:rPr>
              <a:t>Housing</a:t>
            </a:r>
          </a:p>
          <a:p>
            <a:r>
              <a:rPr lang="en-GB" sz="2000" dirty="0">
                <a:latin typeface="Arial" panose="020B0604020202020204" pitchFamily="34" charset="0"/>
                <a:cs typeface="Arial" panose="020B0604020202020204" pitchFamily="34" charset="0"/>
              </a:rPr>
              <a:t>Any Public Authorities</a:t>
            </a:r>
          </a:p>
          <a:p>
            <a:r>
              <a:rPr lang="en-GB" sz="2000" dirty="0">
                <a:latin typeface="Arial" panose="020B0604020202020204" pitchFamily="34" charset="0"/>
                <a:cs typeface="Arial" panose="020B0604020202020204" pitchFamily="34" charset="0"/>
              </a:rPr>
              <a:t>Receiving services such as banks, transport, retail.</a:t>
            </a:r>
          </a:p>
        </p:txBody>
      </p:sp>
      <p:sp>
        <p:nvSpPr>
          <p:cNvPr id="4" name="TextBox 3">
            <a:extLst>
              <a:ext uri="{FF2B5EF4-FFF2-40B4-BE49-F238E27FC236}">
                <a16:creationId xmlns:a16="http://schemas.microsoft.com/office/drawing/2014/main" id="{B728E187-62DA-4B78-9D6D-65693D5DEE34}"/>
              </a:ext>
            </a:extLst>
          </p:cNvPr>
          <p:cNvSpPr txBox="1"/>
          <p:nvPr/>
        </p:nvSpPr>
        <p:spPr>
          <a:xfrm>
            <a:off x="10845478" y="6519446"/>
            <a:ext cx="160888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(EOC, 2020)</a:t>
            </a:r>
          </a:p>
        </p:txBody>
      </p:sp>
    </p:spTree>
    <p:extLst>
      <p:ext uri="{BB962C8B-B14F-4D97-AF65-F5344CB8AC3E}">
        <p14:creationId xmlns:p14="http://schemas.microsoft.com/office/powerpoint/2010/main" val="29670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65EA7-C295-4E0F-BDEA-4DBC4FF3BCC2}"/>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Religion or belief</a:t>
            </a:r>
          </a:p>
        </p:txBody>
      </p:sp>
      <p:sp>
        <p:nvSpPr>
          <p:cNvPr id="3" name="Content Placeholder 2">
            <a:extLst>
              <a:ext uri="{FF2B5EF4-FFF2-40B4-BE49-F238E27FC236}">
                <a16:creationId xmlns:a16="http://schemas.microsoft.com/office/drawing/2014/main" id="{604AE4AB-28FC-4CCD-B5A1-3BE0D78B30D1}"/>
              </a:ext>
            </a:extLst>
          </p:cNvPr>
          <p:cNvSpPr>
            <a:spLocks noGrp="1"/>
          </p:cNvSpPr>
          <p:nvPr>
            <p:ph idx="1"/>
          </p:nvPr>
        </p:nvSpPr>
        <p:spPr>
          <a:xfrm>
            <a:off x="1759892" y="2378077"/>
            <a:ext cx="8672216" cy="4653024"/>
          </a:xfrm>
        </p:spPr>
        <p:txBody>
          <a:bodyPr>
            <a:normAutofit/>
          </a:bodyPr>
          <a:lstStyle/>
          <a:p>
            <a:pPr>
              <a:lnSpc>
                <a:spcPct val="150000"/>
              </a:lnSpc>
            </a:pPr>
            <a:r>
              <a:rPr lang="en-GB" sz="2000" dirty="0">
                <a:latin typeface="Arial" panose="020B0604020202020204" pitchFamily="34" charset="0"/>
                <a:cs typeface="Arial" panose="020B0604020202020204" pitchFamily="34" charset="0"/>
              </a:rPr>
              <a:t>Individuals are protected against religious or belief discrimination. </a:t>
            </a:r>
          </a:p>
          <a:p>
            <a:pPr>
              <a:lnSpc>
                <a:spcPct val="150000"/>
              </a:lnSpc>
            </a:pPr>
            <a:r>
              <a:rPr lang="en-GB" sz="2000" dirty="0">
                <a:latin typeface="Arial" panose="020B0604020202020204" pitchFamily="34" charset="0"/>
                <a:cs typeface="Arial" panose="020B0604020202020204" pitchFamily="34" charset="0"/>
              </a:rPr>
              <a:t>No religion should overrule another, neither should employers favour nor mistreat individuals because of their religion or belief. </a:t>
            </a:r>
          </a:p>
          <a:p>
            <a:pPr>
              <a:lnSpc>
                <a:spcPct val="150000"/>
              </a:lnSpc>
            </a:pPr>
            <a:r>
              <a:rPr lang="en-GB" sz="2000" dirty="0">
                <a:latin typeface="Arial" panose="020B0604020202020204" pitchFamily="34" charset="0"/>
                <a:cs typeface="Arial" panose="020B0604020202020204" pitchFamily="34" charset="0"/>
              </a:rPr>
              <a:t>All beliefs and religions are equivalent, no religion or belief are superior or inferior; religious or philosophical. </a:t>
            </a:r>
          </a:p>
          <a:p>
            <a:pPr>
              <a:lnSpc>
                <a:spcPct val="150000"/>
              </a:lnSpc>
            </a:pPr>
            <a:r>
              <a:rPr lang="en-GB" sz="2000" dirty="0">
                <a:latin typeface="Arial" panose="020B0604020202020204" pitchFamily="34" charset="0"/>
                <a:cs typeface="Arial" panose="020B0604020202020204" pitchFamily="34" charset="0"/>
              </a:rPr>
              <a:t>Some religions and beliefs require specific dietary requirements and fasting periods, schools and employers must try and cater to these as much as they can. However, it is not legally required. </a:t>
            </a:r>
          </a:p>
        </p:txBody>
      </p:sp>
      <p:sp>
        <p:nvSpPr>
          <p:cNvPr id="4" name="TextBox 3">
            <a:extLst>
              <a:ext uri="{FF2B5EF4-FFF2-40B4-BE49-F238E27FC236}">
                <a16:creationId xmlns:a16="http://schemas.microsoft.com/office/drawing/2014/main" id="{5E62FB82-8033-4EBD-BC3B-F872DD86E39B}"/>
              </a:ext>
            </a:extLst>
          </p:cNvPr>
          <p:cNvSpPr txBox="1"/>
          <p:nvPr/>
        </p:nvSpPr>
        <p:spPr>
          <a:xfrm>
            <a:off x="10675717" y="6488668"/>
            <a:ext cx="151628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(ACAS, 2020)</a:t>
            </a:r>
          </a:p>
        </p:txBody>
      </p:sp>
    </p:spTree>
    <p:extLst>
      <p:ext uri="{BB962C8B-B14F-4D97-AF65-F5344CB8AC3E}">
        <p14:creationId xmlns:p14="http://schemas.microsoft.com/office/powerpoint/2010/main" val="2097667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2127-44E9-4CAE-96E1-786299244718}"/>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sex</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4F17684-84FC-4EDE-8E25-738DF10E5BE8}"/>
              </a:ext>
            </a:extLst>
          </p:cNvPr>
          <p:cNvSpPr>
            <a:spLocks noGrp="1"/>
          </p:cNvSpPr>
          <p:nvPr>
            <p:ph idx="1"/>
          </p:nvPr>
        </p:nvSpPr>
        <p:spPr>
          <a:xfrm>
            <a:off x="1562581" y="2349661"/>
            <a:ext cx="8843059" cy="4166886"/>
          </a:xfrm>
        </p:spPr>
        <p:txBody>
          <a:bodyPr>
            <a:normAutofit lnSpcReduction="10000"/>
          </a:bodyPr>
          <a:lstStyle/>
          <a:p>
            <a:pPr>
              <a:lnSpc>
                <a:spcPct val="150000"/>
              </a:lnSpc>
            </a:pPr>
            <a:r>
              <a:rPr lang="en-GB" dirty="0">
                <a:latin typeface="Arial" panose="020B0604020202020204" pitchFamily="34" charset="0"/>
                <a:cs typeface="Arial" panose="020B0604020202020204" pitchFamily="34" charset="0"/>
              </a:rPr>
              <a:t>People must not be discriminated against due to their sex. </a:t>
            </a:r>
          </a:p>
          <a:p>
            <a:pPr>
              <a:lnSpc>
                <a:spcPct val="150000"/>
              </a:lnSpc>
            </a:pPr>
            <a:r>
              <a:rPr lang="en-GB" dirty="0">
                <a:latin typeface="Arial" panose="020B0604020202020204" pitchFamily="34" charset="0"/>
                <a:cs typeface="Arial" panose="020B0604020202020204" pitchFamily="34" charset="0"/>
              </a:rPr>
              <a:t>People may not be discriminated against due to their supposed sex. </a:t>
            </a:r>
          </a:p>
          <a:p>
            <a:pPr>
              <a:lnSpc>
                <a:spcPct val="150000"/>
              </a:lnSpc>
            </a:pPr>
            <a:r>
              <a:rPr lang="en-GB" dirty="0">
                <a:latin typeface="Arial" panose="020B0604020202020204" pitchFamily="34" charset="0"/>
                <a:cs typeface="Arial" panose="020B0604020202020204" pitchFamily="34" charset="0"/>
              </a:rPr>
              <a:t>Their association with somebody of a specified sex. </a:t>
            </a:r>
          </a:p>
          <a:p>
            <a:pPr>
              <a:lnSpc>
                <a:spcPct val="150000"/>
              </a:lnSpc>
            </a:pPr>
            <a:r>
              <a:rPr lang="en-GB" dirty="0">
                <a:latin typeface="Arial" panose="020B0604020202020204" pitchFamily="34" charset="0"/>
                <a:cs typeface="Arial" panose="020B0604020202020204" pitchFamily="34" charset="0"/>
              </a:rPr>
              <a:t>In employment, employers must not treat a specific sex differently from another. Pay, holidays and other work benefits must be made equal for both men and women.</a:t>
            </a:r>
          </a:p>
          <a:p>
            <a:pPr>
              <a:lnSpc>
                <a:spcPct val="150000"/>
              </a:lnSpc>
            </a:pPr>
            <a:r>
              <a:rPr lang="en-GB" dirty="0">
                <a:latin typeface="Arial" panose="020B0604020202020204" pitchFamily="34" charset="0"/>
                <a:cs typeface="Arial" panose="020B0604020202020204" pitchFamily="34" charset="0"/>
              </a:rPr>
              <a:t>Promotions must be offered to both men and women. </a:t>
            </a:r>
          </a:p>
          <a:p>
            <a:pPr>
              <a:lnSpc>
                <a:spcPct val="150000"/>
              </a:lnSpc>
            </a:pPr>
            <a:r>
              <a:rPr lang="en-GB" dirty="0">
                <a:latin typeface="Arial" panose="020B0604020202020204" pitchFamily="34" charset="0"/>
                <a:cs typeface="Arial" panose="020B0604020202020204" pitchFamily="34" charset="0"/>
              </a:rPr>
              <a:t>It is also discriminatory to try and prevent pregnant or women with children/family from taking specific job roles.</a:t>
            </a:r>
          </a:p>
        </p:txBody>
      </p:sp>
      <p:sp>
        <p:nvSpPr>
          <p:cNvPr id="4" name="TextBox 3">
            <a:extLst>
              <a:ext uri="{FF2B5EF4-FFF2-40B4-BE49-F238E27FC236}">
                <a16:creationId xmlns:a16="http://schemas.microsoft.com/office/drawing/2014/main" id="{01B02B68-D1E3-488B-B65D-330B85196050}"/>
              </a:ext>
            </a:extLst>
          </p:cNvPr>
          <p:cNvSpPr txBox="1"/>
          <p:nvPr/>
        </p:nvSpPr>
        <p:spPr>
          <a:xfrm>
            <a:off x="10722017" y="6516547"/>
            <a:ext cx="146998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(ACAS, 2017)</a:t>
            </a:r>
          </a:p>
        </p:txBody>
      </p:sp>
    </p:spTree>
    <p:extLst>
      <p:ext uri="{BB962C8B-B14F-4D97-AF65-F5344CB8AC3E}">
        <p14:creationId xmlns:p14="http://schemas.microsoft.com/office/powerpoint/2010/main" val="18802168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3C00-315B-42E7-B8F7-043140DA16AC}"/>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Sexual orientation</a:t>
            </a:r>
          </a:p>
        </p:txBody>
      </p:sp>
      <p:sp>
        <p:nvSpPr>
          <p:cNvPr id="3" name="Content Placeholder 2">
            <a:extLst>
              <a:ext uri="{FF2B5EF4-FFF2-40B4-BE49-F238E27FC236}">
                <a16:creationId xmlns:a16="http://schemas.microsoft.com/office/drawing/2014/main" id="{80956137-264A-4770-8EAB-5300B935BD5C}"/>
              </a:ext>
            </a:extLst>
          </p:cNvPr>
          <p:cNvSpPr>
            <a:spLocks noGrp="1"/>
          </p:cNvSpPr>
          <p:nvPr>
            <p:ph idx="1"/>
          </p:nvPr>
        </p:nvSpPr>
        <p:spPr>
          <a:xfrm>
            <a:off x="1689904" y="2372810"/>
            <a:ext cx="8692587" cy="4027990"/>
          </a:xfrm>
        </p:spPr>
        <p:txBody>
          <a:bodyPr/>
          <a:lstStyle/>
          <a:p>
            <a:pPr marL="0" indent="0">
              <a:buNone/>
            </a:pPr>
            <a:r>
              <a:rPr lang="en-GB" dirty="0">
                <a:latin typeface="Arial" panose="020B0604020202020204" pitchFamily="34" charset="0"/>
                <a:cs typeface="Arial" panose="020B0604020202020204" pitchFamily="34" charset="0"/>
              </a:rPr>
              <a:t>A person must not be discriminated against because:</a:t>
            </a:r>
          </a:p>
          <a:p>
            <a:r>
              <a:rPr lang="en-GB" dirty="0">
                <a:latin typeface="Arial" panose="020B0604020202020204" pitchFamily="34" charset="0"/>
                <a:cs typeface="Arial" panose="020B0604020202020204" pitchFamily="34" charset="0"/>
              </a:rPr>
              <a:t>You are heterosexual, gay, lesbian or bisexual.</a:t>
            </a:r>
          </a:p>
          <a:p>
            <a:r>
              <a:rPr lang="en-GB" dirty="0">
                <a:latin typeface="Arial" panose="020B0604020202020204" pitchFamily="34" charset="0"/>
                <a:cs typeface="Arial" panose="020B0604020202020204" pitchFamily="34" charset="0"/>
              </a:rPr>
              <a:t>You are assumed to be heterosexual, gay, lesbian or bisexual.</a:t>
            </a:r>
          </a:p>
          <a:p>
            <a:r>
              <a:rPr lang="en-GB" dirty="0">
                <a:latin typeface="Arial" panose="020B0604020202020204" pitchFamily="34" charset="0"/>
                <a:cs typeface="Arial" panose="020B0604020202020204" pitchFamily="34" charset="0"/>
              </a:rPr>
              <a:t>You are associated to someone who has a particular sexual orientation.</a:t>
            </a:r>
          </a:p>
          <a:p>
            <a:r>
              <a:rPr lang="en-GB" dirty="0">
                <a:latin typeface="Arial" panose="020B0604020202020204" pitchFamily="34" charset="0"/>
                <a:cs typeface="Arial" panose="020B0604020202020204" pitchFamily="34" charset="0"/>
              </a:rPr>
              <a:t>All sexes must be treated equally. </a:t>
            </a:r>
          </a:p>
          <a:p>
            <a:r>
              <a:rPr lang="en-GB" dirty="0">
                <a:latin typeface="Arial" panose="020B0604020202020204" pitchFamily="34" charset="0"/>
                <a:cs typeface="Arial" panose="020B0604020202020204" pitchFamily="34" charset="0"/>
              </a:rPr>
              <a:t>Employers must not discriminate against someone due to their sexual orientation. </a:t>
            </a:r>
          </a:p>
          <a:p>
            <a:r>
              <a:rPr lang="en-GB" dirty="0">
                <a:latin typeface="Arial" panose="020B0604020202020204" pitchFamily="34" charset="0"/>
                <a:cs typeface="Arial" panose="020B0604020202020204" pitchFamily="34" charset="0"/>
              </a:rPr>
              <a:t>Public Services, e.g. hotels or restaurants must not be discriminative. </a:t>
            </a:r>
          </a:p>
          <a:p>
            <a:r>
              <a:rPr lang="en-GB" dirty="0">
                <a:latin typeface="Arial" panose="020B0604020202020204" pitchFamily="34" charset="0"/>
                <a:cs typeface="Arial" panose="020B0604020202020204" pitchFamily="34" charset="0"/>
              </a:rPr>
              <a:t>However, some facilities can lawfully treat people differently if it has a specific purpose, e.g. Some religious groups may not offer facilities to people of a specific sexual orientation due to religion or belief. </a:t>
            </a:r>
          </a:p>
        </p:txBody>
      </p:sp>
      <p:sp>
        <p:nvSpPr>
          <p:cNvPr id="5" name="TextBox 4">
            <a:extLst>
              <a:ext uri="{FF2B5EF4-FFF2-40B4-BE49-F238E27FC236}">
                <a16:creationId xmlns:a16="http://schemas.microsoft.com/office/drawing/2014/main" id="{BD4214D5-71CC-45EE-BA2B-49DE588E95A5}"/>
              </a:ext>
            </a:extLst>
          </p:cNvPr>
          <p:cNvSpPr txBox="1"/>
          <p:nvPr/>
        </p:nvSpPr>
        <p:spPr>
          <a:xfrm>
            <a:off x="8681012" y="6526535"/>
            <a:ext cx="3510988" cy="55399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(Equality and Human Rights Commission, 2020)</a:t>
            </a:r>
          </a:p>
          <a:p>
            <a:endParaRPr lang="en-GB" dirty="0"/>
          </a:p>
        </p:txBody>
      </p:sp>
    </p:spTree>
    <p:extLst>
      <p:ext uri="{BB962C8B-B14F-4D97-AF65-F5344CB8AC3E}">
        <p14:creationId xmlns:p14="http://schemas.microsoft.com/office/powerpoint/2010/main" val="12995047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D7175-5AEC-7C4F-BA0F-D7088051CA8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61942BE-0721-354A-B9C6-75BD85F54187}"/>
              </a:ext>
            </a:extLst>
          </p:cNvPr>
          <p:cNvSpPr>
            <a:spLocks noGrp="1"/>
          </p:cNvSpPr>
          <p:nvPr>
            <p:ph idx="1"/>
          </p:nvPr>
        </p:nvSpPr>
        <p:spPr>
          <a:xfrm>
            <a:off x="1759351" y="2326512"/>
            <a:ext cx="8715737" cy="4340506"/>
          </a:xfrm>
        </p:spPr>
        <p:txBody>
          <a:bodyPr>
            <a:noAutofit/>
          </a:bodyPr>
          <a:lstStyle/>
          <a:p>
            <a:pPr marL="0" indent="0">
              <a:buNone/>
            </a:pPr>
            <a:r>
              <a:rPr lang="en-US" sz="1300" dirty="0">
                <a:latin typeface="Arial" panose="020B0604020202020204" pitchFamily="34" charset="0"/>
                <a:cs typeface="Arial" panose="020B0604020202020204" pitchFamily="34" charset="0"/>
              </a:rPr>
              <a:t>ACAS (2019) </a:t>
            </a:r>
            <a:r>
              <a:rPr lang="en-GB" sz="1300" dirty="0">
                <a:latin typeface="Arial" panose="020B0604020202020204" pitchFamily="34" charset="0"/>
                <a:cs typeface="Arial" panose="020B0604020202020204" pitchFamily="34" charset="0"/>
              </a:rPr>
              <a:t>Equality and discrimination: understand the basics. [Online] Available at: </a:t>
            </a:r>
            <a:r>
              <a:rPr lang="en-GB" sz="1300" dirty="0">
                <a:latin typeface="Arial" panose="020B0604020202020204" pitchFamily="34" charset="0"/>
                <a:cs typeface="Arial" panose="020B0604020202020204" pitchFamily="34" charset="0"/>
                <a:hlinkClick r:id="rId2"/>
              </a:rPr>
              <a:t>https://archive.acas.org.uk/media/4267/Equality-and-discrimination-understand-the-basics/pdf/Equality_and_discrimination_understand_the_basics_-_July_2019.pdf</a:t>
            </a:r>
            <a:r>
              <a:rPr lang="en-GB" sz="1300" dirty="0">
                <a:latin typeface="Arial" panose="020B0604020202020204" pitchFamily="34" charset="0"/>
                <a:cs typeface="Arial" panose="020B0604020202020204" pitchFamily="34" charset="0"/>
              </a:rPr>
              <a:t> (Accessed: 22/01/2020)</a:t>
            </a:r>
            <a:endParaRPr lang="en-US"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ACAS (2020) </a:t>
            </a:r>
            <a:r>
              <a:rPr lang="en-US" sz="1300" i="1" dirty="0">
                <a:latin typeface="Arial" panose="020B0604020202020204" pitchFamily="34" charset="0"/>
                <a:cs typeface="Arial" panose="020B0604020202020204" pitchFamily="34" charset="0"/>
              </a:rPr>
              <a:t>Religion or Belief Discrimination</a:t>
            </a:r>
            <a:r>
              <a:rPr lang="en-US" sz="1300" dirty="0">
                <a:latin typeface="Arial" panose="020B0604020202020204" pitchFamily="34" charset="0"/>
                <a:cs typeface="Arial" panose="020B0604020202020204" pitchFamily="34" charset="0"/>
              </a:rPr>
              <a:t>. [Online] Available at: </a:t>
            </a:r>
            <a:r>
              <a:rPr lang="en-GB" sz="1300" dirty="0">
                <a:latin typeface="Arial" panose="020B0604020202020204" pitchFamily="34" charset="0"/>
                <a:cs typeface="Arial" panose="020B0604020202020204" pitchFamily="34" charset="0"/>
                <a:hlinkClick r:id="rId3"/>
              </a:rPr>
              <a:t>https://archive.acas.org.uk/religionorbelief</a:t>
            </a:r>
            <a:r>
              <a:rPr lang="en-GB" sz="1300" dirty="0">
                <a:latin typeface="Arial" panose="020B0604020202020204" pitchFamily="34" charset="0"/>
                <a:cs typeface="Arial" panose="020B0604020202020204" pitchFamily="34" charset="0"/>
              </a:rPr>
              <a:t> (Accessed: 21/01/2020)</a:t>
            </a:r>
          </a:p>
          <a:p>
            <a:pPr marL="0" indent="0">
              <a:buNone/>
            </a:pPr>
            <a:r>
              <a:rPr lang="en-GB" sz="1300" dirty="0">
                <a:latin typeface="Arial" panose="020B0604020202020204" pitchFamily="34" charset="0"/>
                <a:cs typeface="Arial" panose="020B0604020202020204" pitchFamily="34" charset="0"/>
              </a:rPr>
              <a:t>ACAS (2017) Sex discrimination: Key points for the workplace. [Online] Available at: </a:t>
            </a:r>
            <a:r>
              <a:rPr lang="en-GB" sz="1300" dirty="0">
                <a:latin typeface="Arial" panose="020B0604020202020204" pitchFamily="34" charset="0"/>
                <a:cs typeface="Arial" panose="020B0604020202020204" pitchFamily="34" charset="0"/>
                <a:hlinkClick r:id="rId4"/>
              </a:rPr>
              <a:t>https://archive.acas.org.uk/media/4563/Sex-discrimination-key-points-for-the-workplace/pdf/Sex_discrim_key_points_workplace_Nov.pdf</a:t>
            </a:r>
            <a:r>
              <a:rPr lang="en-GB" sz="1300" dirty="0">
                <a:latin typeface="Arial" panose="020B0604020202020204" pitchFamily="34" charset="0"/>
                <a:cs typeface="Arial" panose="020B0604020202020204" pitchFamily="34" charset="0"/>
              </a:rPr>
              <a:t> (Accessed: 22/01/2020)</a:t>
            </a:r>
            <a:endParaRPr lang="en-US"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Citizens Advice (2020) </a:t>
            </a:r>
            <a:r>
              <a:rPr lang="en-US" sz="1300" i="1" dirty="0">
                <a:latin typeface="Arial" panose="020B0604020202020204" pitchFamily="34" charset="0"/>
                <a:cs typeface="Arial" panose="020B0604020202020204" pitchFamily="34" charset="0"/>
              </a:rPr>
              <a:t>Pregnancy and Maternity Discrimination. </a:t>
            </a:r>
            <a:r>
              <a:rPr lang="en-US" sz="1300" dirty="0">
                <a:latin typeface="Arial" panose="020B0604020202020204" pitchFamily="34" charset="0"/>
                <a:cs typeface="Arial" panose="020B0604020202020204" pitchFamily="34" charset="0"/>
              </a:rPr>
              <a:t>[Online] Available at:</a:t>
            </a:r>
            <a:r>
              <a:rPr lang="en-US" sz="1300" i="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https://www.citizensadvice.org.uk/law-and-courts/discrimination/what-are-the-different-types-of-discrimination/pregnancy-and-maternity-discrimination/</a:t>
            </a:r>
            <a:r>
              <a:rPr lang="en-GB" sz="1300" dirty="0">
                <a:latin typeface="Arial" panose="020B0604020202020204" pitchFamily="34" charset="0"/>
                <a:cs typeface="Arial" panose="020B0604020202020204" pitchFamily="34" charset="0"/>
              </a:rPr>
              <a:t> (Accessed: 20/01/2020)</a:t>
            </a:r>
          </a:p>
          <a:p>
            <a:pPr marL="0" indent="0">
              <a:buNone/>
            </a:pPr>
            <a:r>
              <a:rPr lang="en-GB" sz="1300" dirty="0">
                <a:latin typeface="Arial" panose="020B0604020202020204" pitchFamily="34" charset="0"/>
                <a:cs typeface="Arial" panose="020B0604020202020204" pitchFamily="34" charset="0"/>
              </a:rPr>
              <a:t>Centre for Studies on Inclusive Education (2018) Equality Act 2010. [Online] Available at: </a:t>
            </a:r>
            <a:r>
              <a:rPr lang="en-GB" sz="1300" dirty="0">
                <a:latin typeface="Arial" panose="020B0604020202020204" pitchFamily="34" charset="0"/>
                <a:cs typeface="Arial" panose="020B0604020202020204" pitchFamily="34" charset="0"/>
                <a:hlinkClick r:id="rId6"/>
              </a:rPr>
              <a:t>http://www.csie.org.uk/inclusion/equality-act-2010.shtml</a:t>
            </a:r>
            <a:r>
              <a:rPr lang="en-GB" sz="1300" dirty="0">
                <a:latin typeface="Arial" panose="020B0604020202020204" pitchFamily="34" charset="0"/>
                <a:cs typeface="Arial" panose="020B0604020202020204" pitchFamily="34" charset="0"/>
              </a:rPr>
              <a:t> (Accessed: 21/01/2020)</a:t>
            </a:r>
          </a:p>
          <a:p>
            <a:pPr marL="0" indent="0">
              <a:buNone/>
            </a:pPr>
            <a:r>
              <a:rPr lang="en-GB" sz="1300" dirty="0">
                <a:latin typeface="Arial" panose="020B0604020202020204" pitchFamily="34" charset="0"/>
                <a:cs typeface="Arial" panose="020B0604020202020204" pitchFamily="34" charset="0"/>
              </a:rPr>
              <a:t>EOC (2020) </a:t>
            </a:r>
            <a:r>
              <a:rPr lang="en-GB" sz="1300" i="1" dirty="0">
                <a:latin typeface="Arial" panose="020B0604020202020204" pitchFamily="34" charset="0"/>
                <a:cs typeface="Arial" panose="020B0604020202020204" pitchFamily="34" charset="0"/>
              </a:rPr>
              <a:t>Race Discrimination</a:t>
            </a:r>
            <a:r>
              <a:rPr lang="en-GB" sz="1300" dirty="0">
                <a:latin typeface="Arial" panose="020B0604020202020204" pitchFamily="34" charset="0"/>
                <a:cs typeface="Arial" panose="020B0604020202020204" pitchFamily="34" charset="0"/>
              </a:rPr>
              <a:t>. [Online] Available at: </a:t>
            </a:r>
            <a:r>
              <a:rPr lang="en-GB" sz="1300" dirty="0">
                <a:latin typeface="Arial" panose="020B0604020202020204" pitchFamily="34" charset="0"/>
                <a:cs typeface="Arial" panose="020B0604020202020204" pitchFamily="34" charset="0"/>
                <a:hlinkClick r:id="rId7"/>
              </a:rPr>
              <a:t>https://www.eoc.org.uk/race-discrimination/</a:t>
            </a:r>
            <a:r>
              <a:rPr lang="en-GB" sz="1300" dirty="0">
                <a:latin typeface="Arial" panose="020B0604020202020204" pitchFamily="34" charset="0"/>
                <a:cs typeface="Arial" panose="020B0604020202020204" pitchFamily="34" charset="0"/>
              </a:rPr>
              <a:t> (Accessed: 21/01/2020)</a:t>
            </a:r>
            <a:endParaRPr lang="en-US" sz="1300" dirty="0">
              <a:latin typeface="Arial" panose="020B0604020202020204" pitchFamily="34" charset="0"/>
              <a:cs typeface="Arial" panose="020B0604020202020204" pitchFamily="34" charset="0"/>
            </a:endParaRPr>
          </a:p>
          <a:p>
            <a:pPr marL="0" indent="0">
              <a:buNone/>
            </a:pPr>
            <a:r>
              <a:rPr lang="en-US" sz="1300" dirty="0">
                <a:latin typeface="Arial" panose="020B0604020202020204" pitchFamily="34" charset="0"/>
                <a:cs typeface="Arial" panose="020B0604020202020204" pitchFamily="34" charset="0"/>
              </a:rPr>
              <a:t>Equality and Humans Rights Commission (2010) </a:t>
            </a:r>
            <a:r>
              <a:rPr lang="en-US" sz="1300" i="1" dirty="0">
                <a:latin typeface="Arial" panose="020B0604020202020204" pitchFamily="34" charset="0"/>
                <a:cs typeface="Arial" panose="020B0604020202020204" pitchFamily="34" charset="0"/>
              </a:rPr>
              <a:t>Equality Act FAQS. </a:t>
            </a:r>
            <a:r>
              <a:rPr lang="en-US" sz="1300" dirty="0">
                <a:latin typeface="Arial" panose="020B0604020202020204" pitchFamily="34" charset="0"/>
                <a:cs typeface="Arial" panose="020B0604020202020204" pitchFamily="34" charset="0"/>
              </a:rPr>
              <a:t>[Online] Available at: </a:t>
            </a:r>
            <a:r>
              <a:rPr lang="en-US" sz="1300" dirty="0">
                <a:latin typeface="Arial" panose="020B0604020202020204" pitchFamily="34" charset="0"/>
                <a:cs typeface="Arial" panose="020B0604020202020204" pitchFamily="34" charset="0"/>
                <a:hlinkClick r:id="rId8"/>
              </a:rPr>
              <a:t>https://www.equalityhumanrights.com/en/equality-act/equality-act-faqs</a:t>
            </a:r>
            <a:r>
              <a:rPr lang="en-US" sz="1300" dirty="0">
                <a:latin typeface="Arial" panose="020B0604020202020204" pitchFamily="34" charset="0"/>
                <a:cs typeface="Arial" panose="020B0604020202020204" pitchFamily="34" charset="0"/>
              </a:rPr>
              <a:t> (Accessed: 14/01/2020)</a:t>
            </a:r>
          </a:p>
        </p:txBody>
      </p:sp>
    </p:spTree>
    <p:extLst>
      <p:ext uri="{BB962C8B-B14F-4D97-AF65-F5344CB8AC3E}">
        <p14:creationId xmlns:p14="http://schemas.microsoft.com/office/powerpoint/2010/main" val="400813921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1311</TotalTime>
  <Words>1706</Words>
  <Application>Microsoft Office PowerPoint</Application>
  <PresentationFormat>Widescreen</PresentationFormat>
  <Paragraphs>193</Paragraphs>
  <Slides>25</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Gill Sans MT</vt:lpstr>
      <vt:lpstr>Times New Roman</vt:lpstr>
      <vt:lpstr>Parcel</vt:lpstr>
      <vt:lpstr>Equality within society</vt:lpstr>
      <vt:lpstr>Lesson objectives</vt:lpstr>
      <vt:lpstr>Equality within society</vt:lpstr>
      <vt:lpstr>WHAT IS EQUALITY?</vt:lpstr>
      <vt:lpstr>The equality act (2010)</vt:lpstr>
      <vt:lpstr>The equality act (2010) </vt:lpstr>
      <vt:lpstr>The equality act (2010)</vt:lpstr>
      <vt:lpstr>The equality act(2010)</vt:lpstr>
      <vt:lpstr>The equality act(2010)</vt:lpstr>
      <vt:lpstr>How to stop discrimination with the equality act (2010)</vt:lpstr>
      <vt:lpstr>Equality Act (2010)</vt:lpstr>
      <vt:lpstr>The equality act(2010)</vt:lpstr>
      <vt:lpstr>Protected characteristics</vt:lpstr>
      <vt:lpstr>Protected characteristics</vt:lpstr>
      <vt:lpstr>Age</vt:lpstr>
      <vt:lpstr>Disability</vt:lpstr>
      <vt:lpstr>Gender reassignment</vt:lpstr>
      <vt:lpstr>Marriage &amp; Civil partnerships</vt:lpstr>
      <vt:lpstr>Pregnancy or maternity </vt:lpstr>
      <vt:lpstr>race</vt:lpstr>
      <vt:lpstr>race</vt:lpstr>
      <vt:lpstr>Religion or belief</vt:lpstr>
      <vt:lpstr>sex</vt:lpstr>
      <vt:lpstr>Sexual orientation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within society</dc:title>
  <dc:creator>Charlotte Davies</dc:creator>
  <cp:lastModifiedBy>Charlotte Davies (1301714)</cp:lastModifiedBy>
  <cp:revision>114</cp:revision>
  <dcterms:created xsi:type="dcterms:W3CDTF">2020-01-16T21:32:37Z</dcterms:created>
  <dcterms:modified xsi:type="dcterms:W3CDTF">2020-02-04T15:22:16Z</dcterms:modified>
</cp:coreProperties>
</file>