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0" r:id="rId8"/>
    <p:sldId id="262" r:id="rId9"/>
    <p:sldId id="265" r:id="rId10"/>
    <p:sldId id="266" r:id="rId11"/>
    <p:sldId id="271" r:id="rId12"/>
    <p:sldId id="264" r:id="rId13"/>
    <p:sldId id="267" r:id="rId14"/>
    <p:sldId id="268" r:id="rId15"/>
    <p:sldId id="270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5904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6923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53312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1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63464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51740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7352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04633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01116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4705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15890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92565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62546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437864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3827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334812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6979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8FF9D2-294B-43F4-9CCF-D876A6ED8B81}" type="datetimeFigureOut">
              <a:rPr lang="cy-GB" smtClean="0"/>
              <a:t>16/01/2020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55CB9-A7E4-41C8-BA75-E9F4DEB2BB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80247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fVNtHQ1tTQ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E0486-D220-4A5F-8543-FD9FEFCB0A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6600" dirty="0"/>
              <a:t>Y ffosydd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6412A9-2D4E-4E28-BFA8-43D7C82236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3600" dirty="0"/>
              <a:t>Cadfridog Haig</a:t>
            </a:r>
          </a:p>
        </p:txBody>
      </p:sp>
    </p:spTree>
    <p:extLst>
      <p:ext uri="{BB962C8B-B14F-4D97-AF65-F5344CB8AC3E}">
        <p14:creationId xmlns:p14="http://schemas.microsoft.com/office/powerpoint/2010/main" val="3303698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5DC31-6847-4C6E-9F8C-CE3A9ABF3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Nod y wers: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8277D-35A7-4AA9-804D-5A3FDC170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Pwy oedd Haig?</a:t>
            </a:r>
          </a:p>
          <a:p>
            <a:r>
              <a:rPr lang="cy-GB" sz="3200" dirty="0"/>
              <a:t>Dadansoddi a chymharu ffynonellau er mwyn gallu esbonio datganiad. </a:t>
            </a:r>
          </a:p>
        </p:txBody>
      </p:sp>
    </p:spTree>
    <p:extLst>
      <p:ext uri="{BB962C8B-B14F-4D97-AF65-F5344CB8AC3E}">
        <p14:creationId xmlns:p14="http://schemas.microsoft.com/office/powerpoint/2010/main" val="2456998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4BC70-2CAE-4AE4-BC49-3935A092F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000" dirty="0"/>
              <a:t>Tasg</a:t>
            </a:r>
            <a:r>
              <a:rPr lang="cy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90E80-C613-44A7-BFA5-C1059E135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Darluniwch/ nodi rhywbeth penodol sy’n atgoffa chi am y ffosydd yn ystod y Rhyfel Byd Cyntaf ar y post it note.</a:t>
            </a:r>
          </a:p>
        </p:txBody>
      </p:sp>
      <p:pic>
        <p:nvPicPr>
          <p:cNvPr id="1026" name="Picture 2" descr="Image result for post it notes">
            <a:extLst>
              <a:ext uri="{FF2B5EF4-FFF2-40B4-BE49-F238E27FC236}">
                <a16:creationId xmlns:a16="http://schemas.microsoft.com/office/drawing/2014/main" id="{342009AC-814F-4D72-B536-76C8E4B33B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555" y="3943632"/>
            <a:ext cx="3565001" cy="2372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677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D1AEF-3E4B-4D39-9381-BDACE40C7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1" cy="927652"/>
          </a:xfrm>
        </p:spPr>
        <p:txBody>
          <a:bodyPr/>
          <a:lstStyle/>
          <a:p>
            <a:r>
              <a:rPr lang="cy-GB" dirty="0"/>
              <a:t>Pwy oedd Cadfridog Douglas Haig?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BE2B3-D02D-42E7-97B0-8D9D16989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40" y="1027595"/>
            <a:ext cx="7036904" cy="5830405"/>
          </a:xfrm>
        </p:spPr>
        <p:txBody>
          <a:bodyPr>
            <a:noAutofit/>
          </a:bodyPr>
          <a:lstStyle/>
          <a:p>
            <a:r>
              <a:rPr lang="cy-GB" sz="2800" dirty="0"/>
              <a:t>Ystod y Rhyfel Byd Cyntaf, ef oedd arweinydd milwrol Prydeinig. </a:t>
            </a:r>
          </a:p>
          <a:p>
            <a:r>
              <a:rPr lang="cy-GB" sz="2800" dirty="0"/>
              <a:t>Adnabod fel ddyn mwyaf ddadleuol yn hanes y Rhyfel Byd Cyntaf - ystyried fel dyn twp tra bod eraill yn ystyried ef fel dyn oedd yn cynrychioli Prydain ac yn ei arwain at lwyddiant</a:t>
            </a:r>
          </a:p>
          <a:p>
            <a:r>
              <a:rPr lang="cy-GB" sz="2800" dirty="0"/>
              <a:t>Brwydr y Somme (Gorffenaf 1916). </a:t>
            </a:r>
          </a:p>
          <a:p>
            <a:endParaRPr lang="cy-GB" sz="2400" dirty="0"/>
          </a:p>
        </p:txBody>
      </p:sp>
      <p:pic>
        <p:nvPicPr>
          <p:cNvPr id="2050" name="Picture 2" descr="Image result for haig">
            <a:extLst>
              <a:ext uri="{FF2B5EF4-FFF2-40B4-BE49-F238E27FC236}">
                <a16:creationId xmlns:a16="http://schemas.microsoft.com/office/drawing/2014/main" id="{F36F07D4-F06F-43E2-B07A-EFF49B5581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467" y="821635"/>
            <a:ext cx="4632960" cy="579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7663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E182F-6443-4388-87AE-2D2289BF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760" y="386533"/>
            <a:ext cx="10353762" cy="3695136"/>
          </a:xfrm>
        </p:spPr>
        <p:txBody>
          <a:bodyPr>
            <a:normAutofit fontScale="92500"/>
          </a:bodyPr>
          <a:lstStyle/>
          <a:p>
            <a:r>
              <a:rPr lang="cy-GB" sz="2800" i="1" dirty="0"/>
              <a:t>Bombardment = ni</a:t>
            </a:r>
            <a:r>
              <a:rPr lang="cy-GB" sz="2800" dirty="0"/>
              <a:t>fer o ymosodiadau parhaol o fomiau, sieliau.</a:t>
            </a:r>
          </a:p>
          <a:p>
            <a:r>
              <a:rPr lang="cy-GB" sz="2800" dirty="0"/>
              <a:t>Strategaeth ‘All Arms’ – cyfuno tanciau, magnelau a grym awyrennol. </a:t>
            </a:r>
          </a:p>
          <a:p>
            <a:r>
              <a:rPr lang="cy-GB" sz="2800" dirty="0"/>
              <a:t>Nid oedd e’n effeithiol - collod Prydain y fwyaf o ddynion. </a:t>
            </a:r>
          </a:p>
          <a:p>
            <a:r>
              <a:rPr lang="cy-GB" sz="2800" dirty="0"/>
              <a:t>Bwriad newydd – gwanhau y gelynion</a:t>
            </a:r>
          </a:p>
          <a:p>
            <a:r>
              <a:rPr lang="cy-GB" sz="2800" dirty="0"/>
              <a:t>OND - cafodd effaith difrifol ar yr Almaen. </a:t>
            </a:r>
            <a:endParaRPr lang="cy-GB" sz="2800" i="1" dirty="0"/>
          </a:p>
          <a:p>
            <a:endParaRPr lang="cy-GB" dirty="0"/>
          </a:p>
        </p:txBody>
      </p:sp>
      <p:pic>
        <p:nvPicPr>
          <p:cNvPr id="3074" name="Picture 2" descr="Image result for battle of the somme">
            <a:extLst>
              <a:ext uri="{FF2B5EF4-FFF2-40B4-BE49-F238E27FC236}">
                <a16:creationId xmlns:a16="http://schemas.microsoft.com/office/drawing/2014/main" id="{63B79CF6-289E-42B4-ABCC-50CF087534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696" y="3936648"/>
            <a:ext cx="4506344" cy="253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988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B36D16-0CB5-4971-A8F7-DA43F2C4344E}"/>
              </a:ext>
            </a:extLst>
          </p:cNvPr>
          <p:cNvSpPr txBox="1"/>
          <p:nvPr/>
        </p:nvSpPr>
        <p:spPr>
          <a:xfrm>
            <a:off x="980661" y="2160105"/>
            <a:ext cx="10588487" cy="209288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‘He was incapable of planning vast campaigns on the scale demanded on so immense a battlefield.’</a:t>
            </a:r>
          </a:p>
          <a:p>
            <a:endParaRPr lang="cy-GB" dirty="0"/>
          </a:p>
          <a:p>
            <a:pPr algn="r"/>
            <a:endParaRPr lang="cy-GB" sz="2400" dirty="0"/>
          </a:p>
          <a:p>
            <a:pPr algn="r"/>
            <a:r>
              <a:rPr lang="cy-GB" sz="2400" dirty="0"/>
              <a:t>Prif Weinidog David Lloyd George yn drafod Haig, 1935.</a:t>
            </a:r>
          </a:p>
        </p:txBody>
      </p:sp>
    </p:spTree>
    <p:extLst>
      <p:ext uri="{BB962C8B-B14F-4D97-AF65-F5344CB8AC3E}">
        <p14:creationId xmlns:p14="http://schemas.microsoft.com/office/powerpoint/2010/main" val="1884727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C5C01-6DAC-416E-AE7B-15D2694E0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69" y="397716"/>
            <a:ext cx="5274969" cy="6160040"/>
          </a:xfrm>
        </p:spPr>
        <p:txBody>
          <a:bodyPr>
            <a:normAutofit/>
          </a:bodyPr>
          <a:lstStyle/>
          <a:p>
            <a:r>
              <a:rPr lang="cy-GB" sz="2800" dirty="0"/>
              <a:t>Roedd e’n anwybodus o’r amodau byw ar y ffrynt. </a:t>
            </a:r>
          </a:p>
          <a:p>
            <a:r>
              <a:rPr lang="cy-GB" sz="2800" dirty="0"/>
              <a:t>Dim yn deall neu derbyn y technoleg newydd – gwrthod addasu ei gynlluniau ymosod i’r dechnoleg newydd.  </a:t>
            </a:r>
          </a:p>
          <a:p>
            <a:r>
              <a:rPr lang="cy-GB" sz="2800" dirty="0"/>
              <a:t>Er hyn – arweiniodd Prydain at fuddugoliaeth yn 1918</a:t>
            </a:r>
          </a:p>
        </p:txBody>
      </p:sp>
      <p:pic>
        <p:nvPicPr>
          <p:cNvPr id="4098" name="Picture 2" descr="Image result for douglas haig">
            <a:extLst>
              <a:ext uri="{FF2B5EF4-FFF2-40B4-BE49-F238E27FC236}">
                <a16:creationId xmlns:a16="http://schemas.microsoft.com/office/drawing/2014/main" id="{DDDBEC83-1D48-4295-B189-E78E24C4F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138" y="534511"/>
            <a:ext cx="6612835" cy="588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55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8604A2B-C845-4EA3-B0C4-2F4F6577C272}"/>
              </a:ext>
            </a:extLst>
          </p:cNvPr>
          <p:cNvSpPr txBox="1"/>
          <p:nvPr/>
        </p:nvSpPr>
        <p:spPr>
          <a:xfrm>
            <a:off x="980661" y="2160105"/>
            <a:ext cx="10588487" cy="258532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‘...there are none who will deny that his character and conduct as a soldier will long serve as an example to all.’</a:t>
            </a:r>
          </a:p>
          <a:p>
            <a:pPr algn="ctr"/>
            <a:endParaRPr lang="cy-GB" dirty="0"/>
          </a:p>
          <a:p>
            <a:pPr algn="ctr"/>
            <a:endParaRPr lang="cy-GB" sz="2400" dirty="0"/>
          </a:p>
          <a:p>
            <a:pPr algn="ctr"/>
            <a:r>
              <a:rPr lang="cy-GB" sz="2400" dirty="0"/>
              <a:t>Winston Churchill yn drafod Haig, 1938.</a:t>
            </a:r>
          </a:p>
        </p:txBody>
      </p:sp>
    </p:spTree>
    <p:extLst>
      <p:ext uri="{BB962C8B-B14F-4D97-AF65-F5344CB8AC3E}">
        <p14:creationId xmlns:p14="http://schemas.microsoft.com/office/powerpoint/2010/main" val="82901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5EF86-37BE-4064-A3C1-B19B76349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400" dirty="0"/>
              <a:t>tASG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CBC0E-E067-4345-8390-AC1270B06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Llenwch y bylchau yn y paragraff</a:t>
            </a:r>
          </a:p>
        </p:txBody>
      </p:sp>
    </p:spTree>
    <p:extLst>
      <p:ext uri="{BB962C8B-B14F-4D97-AF65-F5344CB8AC3E}">
        <p14:creationId xmlns:p14="http://schemas.microsoft.com/office/powerpoint/2010/main" val="471471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94494AB-80CE-4898-8698-494FFF9B9754}"/>
              </a:ext>
            </a:extLst>
          </p:cNvPr>
          <p:cNvSpPr txBox="1"/>
          <p:nvPr/>
        </p:nvSpPr>
        <p:spPr>
          <a:xfrm>
            <a:off x="106018" y="318052"/>
            <a:ext cx="12192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Cafodd</a:t>
            </a:r>
            <a:r>
              <a:rPr lang="en-GB" sz="2000" dirty="0"/>
              <a:t> Haig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eni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…………………</a:t>
            </a:r>
            <a:r>
              <a:rPr lang="en-GB" sz="2000" b="1" dirty="0"/>
              <a:t> </a:t>
            </a:r>
            <a:r>
              <a:rPr lang="en-GB" sz="2000" dirty="0" err="1"/>
              <a:t>Daeth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cy-GB" sz="2000" dirty="0"/>
              <a:t>Arweinydd </a:t>
            </a:r>
            <a:r>
              <a:rPr lang="cy-GB" sz="2000" b="1" dirty="0"/>
              <a:t>.......................................... </a:t>
            </a:r>
            <a:r>
              <a:rPr lang="cy-GB" sz="2000" dirty="0"/>
              <a:t>Prydeinig yn ystod y Rhyfel Byd .................................. Caiff ei adnabod fel dyn mwyaf ...............................................................  yn hanes y Rhyfel Byd Cyntaf. Cafodd ei ystyried fel dyn ................................................................ , tra bod eraill yn ei ystyried fel dyn oedd yn cynrychioli Prydain ac yn ei arwain at ....................................................... Ym mis ............................................................. 1916, arweiniodd Haig y milwyr trwy’r frwydr y .......................................................... Yn ystod y frwydr, defnyddio technegau oedd yn cynnwys cyfuno tanciau, magnelau a ..................................................................</a:t>
            </a:r>
            <a:r>
              <a:rPr lang="cy-GB" sz="2000" b="1" dirty="0"/>
              <a:t> </a:t>
            </a:r>
            <a:r>
              <a:rPr lang="cy-GB" sz="2000" dirty="0"/>
              <a:t>Nid oedd e’n ganlyniadau yn bleserus iawn. Collodd Prydain nifer o .................................................,</a:t>
            </a:r>
            <a:r>
              <a:rPr lang="cy-GB" sz="2000" b="1" dirty="0"/>
              <a:t> </a:t>
            </a:r>
            <a:r>
              <a:rPr lang="cy-GB" sz="2000" dirty="0"/>
              <a:t>a methodd i ennill</a:t>
            </a:r>
            <a:r>
              <a:rPr lang="cy-GB" sz="2000" b="1" dirty="0"/>
              <a:t> ...............................................</a:t>
            </a:r>
            <a:r>
              <a:rPr lang="cy-GB" sz="2000" dirty="0"/>
              <a:t> arwyddocaol. Er hyn, cafodd effaith ar yr</a:t>
            </a:r>
            <a:r>
              <a:rPr lang="cy-GB" sz="2000" b="1" dirty="0"/>
              <a:t> ............................................................. </a:t>
            </a:r>
            <a:r>
              <a:rPr lang="cy-GB" sz="2000" dirty="0"/>
              <a:t>a chyfrannodd at fuddugoliaeth yn ................................................ Roedd Haig yn anwybodus o’r .................................................... byw ar y ffrynt. Yn ogystal, nid oedd e’n deall y </a:t>
            </a:r>
            <a:r>
              <a:rPr lang="cy-GB" sz="2000" b="1" dirty="0"/>
              <a:t>...................................................</a:t>
            </a:r>
            <a:r>
              <a:rPr lang="cy-GB" sz="2000" dirty="0"/>
              <a:t>newydd ac felly roedd e’n gwrthod i addasu ei </a:t>
            </a:r>
            <a:r>
              <a:rPr lang="cy-GB" sz="2000" b="1" dirty="0"/>
              <a:t>....................................................</a:t>
            </a:r>
            <a:r>
              <a:rPr lang="cy-GB" sz="2000" dirty="0"/>
              <a:t> ymosod i’r dechnoleg newydd. Ar y llaw arall, mae rhai yn dadlau arweiniodd </a:t>
            </a:r>
            <a:r>
              <a:rPr lang="cy-GB" sz="2000" b="1" dirty="0"/>
              <a:t>........................................................</a:t>
            </a:r>
            <a:r>
              <a:rPr lang="cy-GB" sz="2000" dirty="0"/>
              <a:t> at fuddugoliaeth yn 1918 yn hytrach na pharau i ryfela tan 1919. Mae Haig yn ddyn cymhleth ac mae yna nifer o ddadleuon sy’n </a:t>
            </a:r>
            <a:r>
              <a:rPr lang="cy-GB" sz="2000" b="1" dirty="0"/>
              <a:t>.................................................</a:t>
            </a:r>
            <a:r>
              <a:rPr lang="cy-GB" sz="2000" dirty="0"/>
              <a:t>cynlluniau a gweithredoedd Haig, tra bod eraill yn </a:t>
            </a:r>
            <a:r>
              <a:rPr lang="cy-GB" sz="2000" b="1" dirty="0"/>
              <a:t>..........................................................</a:t>
            </a:r>
            <a:r>
              <a:rPr lang="cy-GB" sz="2000" dirty="0"/>
              <a:t> ei strategaethau yn ystod y rhyfel.  </a:t>
            </a:r>
            <a:endParaRPr lang="en-GB" sz="2000" dirty="0"/>
          </a:p>
          <a:p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2072680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1431E20-4F76-4BE6-9043-097706BF5A9F}"/>
              </a:ext>
            </a:extLst>
          </p:cNvPr>
          <p:cNvSpPr txBox="1"/>
          <p:nvPr/>
        </p:nvSpPr>
        <p:spPr>
          <a:xfrm>
            <a:off x="172278" y="212035"/>
            <a:ext cx="11900452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Cafodd</a:t>
            </a:r>
            <a:r>
              <a:rPr lang="en-GB" sz="2400" dirty="0"/>
              <a:t> Haig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eni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1861. </a:t>
            </a:r>
            <a:r>
              <a:rPr lang="en-GB" sz="2400" dirty="0" err="1"/>
              <a:t>Daeth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cy-GB" sz="2400" dirty="0"/>
              <a:t>Arweinydd </a:t>
            </a:r>
            <a:r>
              <a:rPr lang="cy-GB" sz="2800" b="1" dirty="0">
                <a:solidFill>
                  <a:srgbClr val="FF0000"/>
                </a:solidFill>
              </a:rPr>
              <a:t>Milwrol</a:t>
            </a:r>
            <a:r>
              <a:rPr lang="cy-GB" sz="2400" b="1" dirty="0"/>
              <a:t> </a:t>
            </a:r>
            <a:r>
              <a:rPr lang="cy-GB" sz="2400" dirty="0"/>
              <a:t>Prydeinig yn ystod y Rhyfel Byd </a:t>
            </a:r>
            <a:r>
              <a:rPr lang="cy-GB" sz="2800" b="1" dirty="0">
                <a:solidFill>
                  <a:srgbClr val="FF0000"/>
                </a:solidFill>
              </a:rPr>
              <a:t>Cyntaf.</a:t>
            </a:r>
            <a:r>
              <a:rPr lang="cy-GB" sz="2400" b="1" dirty="0"/>
              <a:t> </a:t>
            </a:r>
            <a:r>
              <a:rPr lang="cy-GB" sz="2400" dirty="0"/>
              <a:t>Caiff ei adnabod fel dyn mwyaf </a:t>
            </a:r>
            <a:r>
              <a:rPr lang="cy-GB" sz="2800" b="1" dirty="0">
                <a:solidFill>
                  <a:srgbClr val="FF0000"/>
                </a:solidFill>
              </a:rPr>
              <a:t>dadleuol</a:t>
            </a:r>
            <a:r>
              <a:rPr lang="cy-GB" sz="2400" b="1" dirty="0"/>
              <a:t> </a:t>
            </a:r>
            <a:r>
              <a:rPr lang="cy-GB" sz="2400" dirty="0"/>
              <a:t>yn hanes y Rhyfel Byd Cyntaf. Cafodd ei ystyried fel dyn </a:t>
            </a:r>
            <a:r>
              <a:rPr lang="cy-GB" sz="2800" b="1" dirty="0">
                <a:solidFill>
                  <a:srgbClr val="FF0000"/>
                </a:solidFill>
              </a:rPr>
              <a:t>gwirion</a:t>
            </a:r>
            <a:r>
              <a:rPr lang="cy-GB" sz="2400" b="1" dirty="0"/>
              <a:t>,</a:t>
            </a:r>
            <a:r>
              <a:rPr lang="cy-GB" sz="2400" dirty="0"/>
              <a:t> tra bod eraill yn ei ystyried fel dyn oedd yn cynrychioli Prydain ac yn ei arwain at</a:t>
            </a:r>
            <a:r>
              <a:rPr lang="cy-GB" sz="2400" b="1" dirty="0"/>
              <a:t> </a:t>
            </a:r>
            <a:r>
              <a:rPr lang="cy-GB" sz="2800" b="1" dirty="0">
                <a:solidFill>
                  <a:srgbClr val="FF0000"/>
                </a:solidFill>
              </a:rPr>
              <a:t>fuddugoliaeth</a:t>
            </a:r>
            <a:r>
              <a:rPr lang="cy-GB" sz="2400" b="1" dirty="0"/>
              <a:t>.</a:t>
            </a:r>
            <a:r>
              <a:rPr lang="cy-GB" sz="2400" dirty="0"/>
              <a:t> Ym mis </a:t>
            </a:r>
            <a:r>
              <a:rPr lang="cy-GB" sz="2400" b="1" dirty="0">
                <a:solidFill>
                  <a:srgbClr val="FF0000"/>
                </a:solidFill>
              </a:rPr>
              <a:t>Gorffennaf </a:t>
            </a:r>
            <a:r>
              <a:rPr lang="cy-GB" sz="2400" dirty="0"/>
              <a:t>1916, arweiniodd Haig y milwyr trwy’r frwydr y </a:t>
            </a:r>
            <a:r>
              <a:rPr lang="cy-GB" sz="2800" b="1" dirty="0">
                <a:solidFill>
                  <a:srgbClr val="FF0000"/>
                </a:solidFill>
              </a:rPr>
              <a:t>Somme. </a:t>
            </a:r>
            <a:r>
              <a:rPr lang="cy-GB" sz="2400" dirty="0"/>
              <a:t>Yn ystod y frwydr, defnyddio technegau oedd yn cynnwys cyfuno tanciau, magnelau a </a:t>
            </a:r>
            <a:r>
              <a:rPr lang="cy-GB" sz="2800" b="1" dirty="0">
                <a:solidFill>
                  <a:srgbClr val="FF0000"/>
                </a:solidFill>
              </a:rPr>
              <a:t>grym awyrennol.</a:t>
            </a:r>
            <a:r>
              <a:rPr lang="cy-GB" sz="2400" b="1" dirty="0"/>
              <a:t> </a:t>
            </a:r>
            <a:r>
              <a:rPr lang="cy-GB" sz="2400" dirty="0"/>
              <a:t>Nid oedd e’n ganlyniadau yn bleserus iawn. Collodd Prydain nifer o </a:t>
            </a:r>
            <a:r>
              <a:rPr lang="cy-GB" sz="2800" b="1" dirty="0">
                <a:solidFill>
                  <a:srgbClr val="FF0000"/>
                </a:solidFill>
              </a:rPr>
              <a:t>ddynion,</a:t>
            </a:r>
            <a:r>
              <a:rPr lang="cy-GB" sz="2400" b="1" dirty="0"/>
              <a:t> </a:t>
            </a:r>
            <a:r>
              <a:rPr lang="cy-GB" sz="2400" dirty="0"/>
              <a:t>a methodd i ennill </a:t>
            </a:r>
            <a:r>
              <a:rPr lang="cy-GB" sz="2800" b="1" dirty="0">
                <a:solidFill>
                  <a:srgbClr val="FF0000"/>
                </a:solidFill>
              </a:rPr>
              <a:t>tir</a:t>
            </a:r>
            <a:r>
              <a:rPr lang="cy-GB" sz="2400" dirty="0"/>
              <a:t> arwyddocaol. Er hyn, cafodd effaith ar yr</a:t>
            </a:r>
            <a:r>
              <a:rPr lang="cy-GB" sz="2400" b="1" dirty="0"/>
              <a:t> </a:t>
            </a:r>
            <a:r>
              <a:rPr lang="cy-GB" sz="2800" b="1" dirty="0">
                <a:solidFill>
                  <a:srgbClr val="FF0000"/>
                </a:solidFill>
              </a:rPr>
              <a:t>Almaen</a:t>
            </a:r>
            <a:r>
              <a:rPr lang="cy-GB" sz="2800" dirty="0">
                <a:solidFill>
                  <a:srgbClr val="FF0000"/>
                </a:solidFill>
              </a:rPr>
              <a:t> </a:t>
            </a:r>
            <a:r>
              <a:rPr lang="cy-GB" sz="2400" dirty="0"/>
              <a:t>a chyfrannodd at fuddugoliaeth yn </a:t>
            </a:r>
            <a:r>
              <a:rPr lang="cy-GB" sz="2800" b="1" dirty="0">
                <a:solidFill>
                  <a:srgbClr val="FF0000"/>
                </a:solidFill>
              </a:rPr>
              <a:t>1918</a:t>
            </a:r>
            <a:r>
              <a:rPr lang="cy-GB" sz="2400" b="1" dirty="0"/>
              <a:t>. </a:t>
            </a:r>
            <a:r>
              <a:rPr lang="cy-GB" sz="2400" dirty="0"/>
              <a:t>Roedd Haig yn anwybodus o’r </a:t>
            </a:r>
            <a:r>
              <a:rPr lang="cy-GB" sz="2800" b="1" dirty="0">
                <a:solidFill>
                  <a:srgbClr val="FF0000"/>
                </a:solidFill>
              </a:rPr>
              <a:t>amodau </a:t>
            </a:r>
            <a:r>
              <a:rPr lang="cy-GB" sz="2400" dirty="0"/>
              <a:t>byw ar y ffrynt. Yn ogystal, nid oedd e’n deall y </a:t>
            </a:r>
            <a:r>
              <a:rPr lang="cy-GB" sz="2800" b="1" dirty="0">
                <a:solidFill>
                  <a:srgbClr val="FF0000"/>
                </a:solidFill>
              </a:rPr>
              <a:t>dechnoleg </a:t>
            </a:r>
            <a:r>
              <a:rPr lang="cy-GB" sz="2400" dirty="0"/>
              <a:t>newydd ac felly roedd e’n gwrthod i addasu ei </a:t>
            </a:r>
            <a:r>
              <a:rPr lang="cy-GB" sz="2800" b="1" dirty="0">
                <a:solidFill>
                  <a:srgbClr val="FF0000"/>
                </a:solidFill>
              </a:rPr>
              <a:t>gynlluniau</a:t>
            </a:r>
            <a:r>
              <a:rPr lang="cy-GB" sz="2400" dirty="0"/>
              <a:t> ymosod i’r dechnoleg newydd. Ar y llaw arall, mae rhai yn dadlau arweiniodd </a:t>
            </a:r>
            <a:r>
              <a:rPr lang="cy-GB" sz="2800" b="1" dirty="0">
                <a:solidFill>
                  <a:srgbClr val="FF0000"/>
                </a:solidFill>
              </a:rPr>
              <a:t>Prydain</a:t>
            </a:r>
            <a:r>
              <a:rPr lang="cy-GB" sz="2400" dirty="0"/>
              <a:t> at fuddugoliaeth yn 1918 yn hytrach na pharau i ryfela tan 1919. Mae Haig yn ddyn cymhleth ac mae yna nifer o ddadleuon sy’n </a:t>
            </a:r>
            <a:r>
              <a:rPr lang="cy-GB" sz="2800" b="1" dirty="0">
                <a:solidFill>
                  <a:srgbClr val="FF0000"/>
                </a:solidFill>
              </a:rPr>
              <a:t>cefnogi</a:t>
            </a:r>
            <a:r>
              <a:rPr lang="cy-GB" sz="2400" b="1" dirty="0"/>
              <a:t> </a:t>
            </a:r>
            <a:r>
              <a:rPr lang="cy-GB" sz="2400" dirty="0"/>
              <a:t>cynlluniau a gweithredoedd Haig, tra bod eraill yn </a:t>
            </a:r>
            <a:r>
              <a:rPr lang="cy-GB" sz="2800" b="1" dirty="0">
                <a:solidFill>
                  <a:srgbClr val="FF0000"/>
                </a:solidFill>
              </a:rPr>
              <a:t>cwestiynu </a:t>
            </a:r>
            <a:r>
              <a:rPr lang="cy-GB" sz="2400" dirty="0"/>
              <a:t>ei strategaethau yn ystod y rhyfel.  </a:t>
            </a:r>
            <a:endParaRPr lang="en-GB" sz="24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5485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24580-534C-49E3-92A2-E3B752C10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AB0C9-619E-4EC6-82E5-A8553AA7B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2228585"/>
            <a:ext cx="10353762" cy="3695136"/>
          </a:xfrm>
        </p:spPr>
        <p:txBody>
          <a:bodyPr/>
          <a:lstStyle/>
          <a:p>
            <a:pPr marL="0" indent="0">
              <a:buNone/>
            </a:pPr>
            <a:endParaRPr lang="cy-GB" dirty="0">
              <a:highlight>
                <a:srgbClr val="FFFF00"/>
              </a:highlight>
            </a:endParaRPr>
          </a:p>
          <a:p>
            <a:r>
              <a:rPr lang="en-GB" dirty="0">
                <a:hlinkClick r:id="rId2"/>
              </a:rPr>
              <a:t>https://www.youtube.com/watch?v=8fVNtHQ1tTQ</a:t>
            </a:r>
            <a:endParaRPr lang="cy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18859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CC268F7-D7AA-4F58-855A-6BB2152B8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cy-GB" dirty="0"/>
              <a:t>Beth mae’r ffynonellau yma yn awgrymu?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A58C33-938D-4D36-96DA-6BBADD9A4062}"/>
              </a:ext>
            </a:extLst>
          </p:cNvPr>
          <p:cNvSpPr/>
          <p:nvPr/>
        </p:nvSpPr>
        <p:spPr>
          <a:xfrm>
            <a:off x="913795" y="1580050"/>
            <a:ext cx="6831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E9709-5624-400F-B268-9F3356E33994}"/>
              </a:ext>
            </a:extLst>
          </p:cNvPr>
          <p:cNvSpPr/>
          <p:nvPr/>
        </p:nvSpPr>
        <p:spPr>
          <a:xfrm>
            <a:off x="896160" y="2839110"/>
            <a:ext cx="7184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ADBE1D-2FCF-417E-B8A5-0A165D6A0C98}"/>
              </a:ext>
            </a:extLst>
          </p:cNvPr>
          <p:cNvSpPr/>
          <p:nvPr/>
        </p:nvSpPr>
        <p:spPr>
          <a:xfrm>
            <a:off x="915004" y="4316438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500F7D-FF73-4A73-BBB0-7309E996AC06}"/>
              </a:ext>
            </a:extLst>
          </p:cNvPr>
          <p:cNvSpPr txBox="1"/>
          <p:nvPr/>
        </p:nvSpPr>
        <p:spPr>
          <a:xfrm>
            <a:off x="1502394" y="1942144"/>
            <a:ext cx="360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ynnwys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0AF2A5-41FC-4593-BE06-D99371375350}"/>
              </a:ext>
            </a:extLst>
          </p:cNvPr>
          <p:cNvSpPr txBox="1"/>
          <p:nvPr/>
        </p:nvSpPr>
        <p:spPr>
          <a:xfrm>
            <a:off x="1502394" y="3217459"/>
            <a:ext cx="360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wdur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7A11C8-0D2E-4AAE-809A-63B52F880692}"/>
              </a:ext>
            </a:extLst>
          </p:cNvPr>
          <p:cNvSpPr txBox="1"/>
          <p:nvPr/>
        </p:nvSpPr>
        <p:spPr>
          <a:xfrm>
            <a:off x="1502394" y="4576090"/>
            <a:ext cx="3601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wrpas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FF4011-4EDD-4EC9-837B-A0B571BCA171}"/>
              </a:ext>
            </a:extLst>
          </p:cNvPr>
          <p:cNvSpPr/>
          <p:nvPr/>
        </p:nvSpPr>
        <p:spPr>
          <a:xfrm>
            <a:off x="6274799" y="1877740"/>
            <a:ext cx="4414807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ni’n dysgu?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mae’n awgrymu?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mae’r awdur yn awgrymu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endParaRPr lang="cy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368881-2969-4FBB-A297-9A2CB22A9059}"/>
              </a:ext>
            </a:extLst>
          </p:cNvPr>
          <p:cNvSpPr/>
          <p:nvPr/>
        </p:nvSpPr>
        <p:spPr>
          <a:xfrm>
            <a:off x="7625236" y="3248998"/>
            <a:ext cx="171393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Geirfa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E4241725-8AFD-498B-90E6-31D79933A629}"/>
              </a:ext>
            </a:extLst>
          </p:cNvPr>
          <p:cNvSpPr/>
          <p:nvPr/>
        </p:nvSpPr>
        <p:spPr>
          <a:xfrm>
            <a:off x="5353878" y="4018440"/>
            <a:ext cx="6540339" cy="2614274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Dibynadwy / Anddibynadwy  Perthnasol / Amherthnasol</a:t>
            </a: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Defnyddiol / Anddefnyddiol</a:t>
            </a: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Cefnogi / Anghefnogi</a:t>
            </a:r>
          </a:p>
          <a:p>
            <a:pPr algn="ctr"/>
            <a:r>
              <a:rPr lang="cy-GB" sz="2400" dirty="0">
                <a:solidFill>
                  <a:sysClr val="windowText" lastClr="000000"/>
                </a:solidFill>
              </a:rPr>
              <a:t>Tuedd </a:t>
            </a:r>
            <a:endParaRPr lang="cy-GB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539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2C1806C-2A2F-46B1-84E4-128F85B32C83}"/>
              </a:ext>
            </a:extLst>
          </p:cNvPr>
          <p:cNvSpPr txBox="1"/>
          <p:nvPr/>
        </p:nvSpPr>
        <p:spPr>
          <a:xfrm>
            <a:off x="1126435" y="1948069"/>
            <a:ext cx="102571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i="1" dirty="0"/>
              <a:t>Mae rhai haneswyr yn dadlau bod cadfridogion Prydeinig fel Haig yn arweinwyr gwael a wnaeth cyfres o benderfyniadau anghywir. </a:t>
            </a:r>
          </a:p>
          <a:p>
            <a:pPr algn="ctr"/>
            <a:r>
              <a:rPr lang="cy-GB" sz="3600" i="1" dirty="0"/>
              <a:t>A ydych chi’n cytuno gyda hyn? </a:t>
            </a:r>
            <a:endParaRPr lang="cy-GB" sz="3600" dirty="0"/>
          </a:p>
        </p:txBody>
      </p:sp>
    </p:spTree>
    <p:extLst>
      <p:ext uri="{BB962C8B-B14F-4D97-AF65-F5344CB8AC3E}">
        <p14:creationId xmlns:p14="http://schemas.microsoft.com/office/powerpoint/2010/main" val="8644866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C7C37F-36A4-44E8-AAFA-C446FBBA3826}"/>
              </a:ext>
            </a:extLst>
          </p:cNvPr>
          <p:cNvSpPr txBox="1"/>
          <p:nvPr/>
        </p:nvSpPr>
        <p:spPr>
          <a:xfrm>
            <a:off x="979056" y="2143885"/>
            <a:ext cx="10233887" cy="252376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Mae’r Ffynhonnell yma gan ........... yn dweud..........................</a:t>
            </a:r>
            <a:endParaRPr lang="en-GB" sz="2800" dirty="0"/>
          </a:p>
          <a:p>
            <a:r>
              <a:rPr lang="cy-GB" sz="2800" dirty="0"/>
              <a:t> </a:t>
            </a:r>
            <a:endParaRPr lang="en-GB" sz="2800" dirty="0"/>
          </a:p>
          <a:p>
            <a:r>
              <a:rPr lang="cy-GB" sz="2800" i="1" dirty="0"/>
              <a:t>Mae modd credu yn yr awdur oherwydd..................ond mae’n llai dibynadwy oherwydd.......................</a:t>
            </a:r>
            <a:r>
              <a:rPr lang="cy-GB" sz="2800" dirty="0"/>
              <a:t>. Y rheswm pam fod yr awdur wedi dod i’r casgliad yma yw...............................</a:t>
            </a:r>
            <a:endParaRPr lang="en-GB" sz="28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621411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5" descr="ZPER 34/154, Illustrated London News; Haig welcomed home, 1919">
            <a:extLst>
              <a:ext uri="{FF2B5EF4-FFF2-40B4-BE49-F238E27FC236}">
                <a16:creationId xmlns:a16="http://schemas.microsoft.com/office/drawing/2014/main" id="{F2783D5A-EF17-460C-AD3C-656B344DE10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852" y="119270"/>
            <a:ext cx="7487478" cy="545989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3A91A1F-B71C-4C20-BC34-2A3E571645FE}"/>
              </a:ext>
            </a:extLst>
          </p:cNvPr>
          <p:cNvSpPr/>
          <p:nvPr/>
        </p:nvSpPr>
        <p:spPr>
          <a:xfrm>
            <a:off x="3538329" y="5657671"/>
            <a:ext cx="674535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spcAft>
                <a:spcPts val="0"/>
              </a:spcAft>
            </a:pP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</a:rPr>
              <a:t>[Llun yn dangos torfeydd yn croesawu Haig gartref o Ffrainc, (12 Ebrill 1919)]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4505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BB82FF7-8481-4CD8-9D64-95DF927E3B09}"/>
              </a:ext>
            </a:extLst>
          </p:cNvPr>
          <p:cNvSpPr/>
          <p:nvPr/>
        </p:nvSpPr>
        <p:spPr>
          <a:xfrm>
            <a:off x="3142844" y="4248473"/>
            <a:ext cx="521617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DIBYNADWY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F8AC0D2-9B0F-4A96-BC15-E566EFA5DBB1}"/>
              </a:ext>
            </a:extLst>
          </p:cNvPr>
          <p:cNvSpPr/>
          <p:nvPr/>
        </p:nvSpPr>
        <p:spPr>
          <a:xfrm>
            <a:off x="3154065" y="2555367"/>
            <a:ext cx="520495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YIBYANDWD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068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C9CA3EF-F970-49FF-86E8-4850960C9569}"/>
              </a:ext>
            </a:extLst>
          </p:cNvPr>
          <p:cNvSpPr/>
          <p:nvPr/>
        </p:nvSpPr>
        <p:spPr>
          <a:xfrm>
            <a:off x="4652816" y="3600416"/>
            <a:ext cx="251530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DILYS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949035-398C-4081-9329-DA75A24DC57A}"/>
              </a:ext>
            </a:extLst>
          </p:cNvPr>
          <p:cNvSpPr/>
          <p:nvPr/>
        </p:nvSpPr>
        <p:spPr>
          <a:xfrm>
            <a:off x="4652816" y="1780257"/>
            <a:ext cx="251530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LYDIS</a:t>
            </a:r>
          </a:p>
        </p:txBody>
      </p:sp>
    </p:spTree>
    <p:extLst>
      <p:ext uri="{BB962C8B-B14F-4D97-AF65-F5344CB8AC3E}">
        <p14:creationId xmlns:p14="http://schemas.microsoft.com/office/powerpoint/2010/main" val="273815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D91814D-479B-49BD-B593-9D0480B013C7}"/>
              </a:ext>
            </a:extLst>
          </p:cNvPr>
          <p:cNvSpPr/>
          <p:nvPr/>
        </p:nvSpPr>
        <p:spPr>
          <a:xfrm>
            <a:off x="4609054" y="3855231"/>
            <a:ext cx="297389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TUEDD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6E63B2-2644-47C3-8B75-C33231FDBADB}"/>
              </a:ext>
            </a:extLst>
          </p:cNvPr>
          <p:cNvSpPr/>
          <p:nvPr/>
        </p:nvSpPr>
        <p:spPr>
          <a:xfrm>
            <a:off x="4476534" y="2225214"/>
            <a:ext cx="297389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DDTUE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4375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B959300-DE03-4346-A67A-B1F7F9DAAA4D}"/>
              </a:ext>
            </a:extLst>
          </p:cNvPr>
          <p:cNvSpPr/>
          <p:nvPr/>
        </p:nvSpPr>
        <p:spPr>
          <a:xfrm>
            <a:off x="2606263" y="3448736"/>
            <a:ext cx="697947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ANDDIBYNADWY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6911DC-062D-4220-8B97-36E4BED63A02}"/>
              </a:ext>
            </a:extLst>
          </p:cNvPr>
          <p:cNvSpPr/>
          <p:nvPr/>
        </p:nvSpPr>
        <p:spPr>
          <a:xfrm>
            <a:off x="2606263" y="1840901"/>
            <a:ext cx="697947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ADDBINADYNWY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1051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E990401-5DB1-4705-BB20-3BC2E2D1DFFE}"/>
              </a:ext>
            </a:extLst>
          </p:cNvPr>
          <p:cNvSpPr/>
          <p:nvPr/>
        </p:nvSpPr>
        <p:spPr>
          <a:xfrm>
            <a:off x="3086248" y="3429000"/>
            <a:ext cx="567495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DEFNYDDIOL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F9BBBA-2E07-49D1-86A2-D8E31B71C2C0}"/>
              </a:ext>
            </a:extLst>
          </p:cNvPr>
          <p:cNvSpPr/>
          <p:nvPr/>
        </p:nvSpPr>
        <p:spPr>
          <a:xfrm>
            <a:off x="3105419" y="2083762"/>
            <a:ext cx="563660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FNEDYDDIOL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2538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57C8BBE-3D17-4238-8904-DE16C7B107C4}"/>
              </a:ext>
            </a:extLst>
          </p:cNvPr>
          <p:cNvSpPr/>
          <p:nvPr/>
        </p:nvSpPr>
        <p:spPr>
          <a:xfrm>
            <a:off x="4072414" y="3429000"/>
            <a:ext cx="362310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EILAIDD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BF7376-16E5-49E9-AC36-7FCF116E5A4E}"/>
              </a:ext>
            </a:extLst>
          </p:cNvPr>
          <p:cNvSpPr/>
          <p:nvPr/>
        </p:nvSpPr>
        <p:spPr>
          <a:xfrm>
            <a:off x="4072414" y="2079440"/>
            <a:ext cx="362310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DDILIAE</a:t>
            </a:r>
          </a:p>
        </p:txBody>
      </p:sp>
    </p:spTree>
    <p:extLst>
      <p:ext uri="{BB962C8B-B14F-4D97-AF65-F5344CB8AC3E}">
        <p14:creationId xmlns:p14="http://schemas.microsoft.com/office/powerpoint/2010/main" val="42103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B83D3EA-51E0-4C00-95E3-C6AD2D4BA932}"/>
              </a:ext>
            </a:extLst>
          </p:cNvPr>
          <p:cNvSpPr/>
          <p:nvPr/>
        </p:nvSpPr>
        <p:spPr>
          <a:xfrm>
            <a:off x="4121050" y="3429000"/>
            <a:ext cx="365343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ANNILYS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5B6007-64B2-469E-B6E5-9643C8FDFB7C}"/>
              </a:ext>
            </a:extLst>
          </p:cNvPr>
          <p:cNvSpPr/>
          <p:nvPr/>
        </p:nvSpPr>
        <p:spPr>
          <a:xfrm>
            <a:off x="4119287" y="1801144"/>
            <a:ext cx="368838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SNNLAYI</a:t>
            </a:r>
          </a:p>
        </p:txBody>
      </p:sp>
    </p:spTree>
    <p:extLst>
      <p:ext uri="{BB962C8B-B14F-4D97-AF65-F5344CB8AC3E}">
        <p14:creationId xmlns:p14="http://schemas.microsoft.com/office/powerpoint/2010/main" val="185924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EEF0D50-E079-48EC-99B1-ACA4721C47BB}"/>
              </a:ext>
            </a:extLst>
          </p:cNvPr>
          <p:cNvSpPr/>
          <p:nvPr/>
        </p:nvSpPr>
        <p:spPr>
          <a:xfrm>
            <a:off x="3544937" y="3193055"/>
            <a:ext cx="486832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CREDADWY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3C8741-BAF4-4795-8E26-7C012F490F68}"/>
              </a:ext>
            </a:extLst>
          </p:cNvPr>
          <p:cNvSpPr/>
          <p:nvPr/>
        </p:nvSpPr>
        <p:spPr>
          <a:xfrm>
            <a:off x="3482004" y="1725953"/>
            <a:ext cx="490666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REDADCYW</a:t>
            </a:r>
          </a:p>
        </p:txBody>
      </p:sp>
    </p:spTree>
    <p:extLst>
      <p:ext uri="{BB962C8B-B14F-4D97-AF65-F5344CB8AC3E}">
        <p14:creationId xmlns:p14="http://schemas.microsoft.com/office/powerpoint/2010/main" val="18056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647FB68-03E7-4ADD-BBA3-996536B7AEA4}"/>
              </a:ext>
            </a:extLst>
          </p:cNvPr>
          <p:cNvSpPr/>
          <p:nvPr/>
        </p:nvSpPr>
        <p:spPr>
          <a:xfrm>
            <a:off x="2791252" y="3429000"/>
            <a:ext cx="571502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GWREIDDIOL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8BCD78-1DD1-4C61-91FB-84BF293BC4B0}"/>
              </a:ext>
            </a:extLst>
          </p:cNvPr>
          <p:cNvSpPr/>
          <p:nvPr/>
        </p:nvSpPr>
        <p:spPr>
          <a:xfrm>
            <a:off x="3014871" y="1686197"/>
            <a:ext cx="571502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REIDDGWIOL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8360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6D8C60"/>
      </a:dk2>
      <a:lt2>
        <a:srgbClr val="B1D7A1"/>
      </a:lt2>
      <a:accent1>
        <a:srgbClr val="81B992"/>
      </a:accent1>
      <a:accent2>
        <a:srgbClr val="9ABC65"/>
      </a:accent2>
      <a:accent3>
        <a:srgbClr val="BDB564"/>
      </a:accent3>
      <a:accent4>
        <a:srgbClr val="BD8964"/>
      </a:accent4>
      <a:accent5>
        <a:srgbClr val="BD6466"/>
      </a:accent5>
      <a:accent6>
        <a:srgbClr val="64A4BD"/>
      </a:accent6>
      <a:hlink>
        <a:srgbClr val="8CCC71"/>
      </a:hlink>
      <a:folHlink>
        <a:srgbClr val="A4C795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4539428D-6454-4FE6-B992-2D59F0AC2F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220</TotalTime>
  <Words>840</Words>
  <Application>Microsoft Office PowerPoint</Application>
  <PresentationFormat>Widescreen</PresentationFormat>
  <Paragraphs>74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Bookman Old Style</vt:lpstr>
      <vt:lpstr>Calibri</vt:lpstr>
      <vt:lpstr>Rockwell</vt:lpstr>
      <vt:lpstr>Times New Roman</vt:lpstr>
      <vt:lpstr>Damask</vt:lpstr>
      <vt:lpstr>Y ffosydd </vt:lpstr>
      <vt:lpstr>Nod y wers:</vt:lpstr>
      <vt:lpstr>Tasg </vt:lpstr>
      <vt:lpstr>Pwy oedd Cadfridog Douglas Haig?</vt:lpstr>
      <vt:lpstr>PowerPoint Presentation</vt:lpstr>
      <vt:lpstr>PowerPoint Presentation</vt:lpstr>
      <vt:lpstr>PowerPoint Presentation</vt:lpstr>
      <vt:lpstr>PowerPoint Presentation</vt:lpstr>
      <vt:lpstr>tASG</vt:lpstr>
      <vt:lpstr>PowerPoint Presentation</vt:lpstr>
      <vt:lpstr>PowerPoint Presentation</vt:lpstr>
      <vt:lpstr>PowerPoint Presentation</vt:lpstr>
      <vt:lpstr>Beth mae’r ffynonellau yma yn awgrymu?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ffosydd</dc:title>
  <dc:creator>Gwennan Marsh</dc:creator>
  <cp:lastModifiedBy>Gwennan Marsh</cp:lastModifiedBy>
  <cp:revision>18</cp:revision>
  <dcterms:created xsi:type="dcterms:W3CDTF">2020-01-14T13:13:16Z</dcterms:created>
  <dcterms:modified xsi:type="dcterms:W3CDTF">2020-01-16T09:27:02Z</dcterms:modified>
</cp:coreProperties>
</file>