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648" r:id="rId4"/>
  </p:sldMasterIdLst>
  <p:notesMasterIdLst>
    <p:notesMasterId r:id="rId18"/>
  </p:notesMasterIdLst>
  <p:handoutMasterIdLst>
    <p:handoutMasterId r:id="rId19"/>
  </p:handoutMasterIdLst>
  <p:sldIdLst>
    <p:sldId id="256" r:id="rId5"/>
    <p:sldId id="297" r:id="rId6"/>
    <p:sldId id="298" r:id="rId7"/>
    <p:sldId id="299" r:id="rId8"/>
    <p:sldId id="300" r:id="rId9"/>
    <p:sldId id="301" r:id="rId10"/>
    <p:sldId id="303" r:id="rId11"/>
    <p:sldId id="302" r:id="rId12"/>
    <p:sldId id="306" r:id="rId13"/>
    <p:sldId id="304" r:id="rId14"/>
    <p:sldId id="305" r:id="rId15"/>
    <p:sldId id="307" r:id="rId16"/>
    <p:sldId id="29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74858" autoAdjust="0"/>
  </p:normalViewPr>
  <p:slideViewPr>
    <p:cSldViewPr snapToGrid="0">
      <p:cViewPr varScale="1">
        <p:scale>
          <a:sx n="52" d="100"/>
          <a:sy n="52" d="100"/>
        </p:scale>
        <p:origin x="1356" y="48"/>
      </p:cViewPr>
      <p:guideLst/>
    </p:cSldViewPr>
  </p:slideViewPr>
  <p:outlineViewPr>
    <p:cViewPr>
      <p:scale>
        <a:sx n="33" d="100"/>
        <a:sy n="33" d="100"/>
      </p:scale>
      <p:origin x="0" y="-5760"/>
    </p:cViewPr>
  </p:outlineViewPr>
  <p:notesTextViewPr>
    <p:cViewPr>
      <p:scale>
        <a:sx n="1" d="1"/>
        <a:sy n="1" d="1"/>
      </p:scale>
      <p:origin x="0" y="0"/>
    </p:cViewPr>
  </p:notesTextViewPr>
  <p:sorterViewPr>
    <p:cViewPr varScale="1">
      <p:scale>
        <a:sx n="100" d="100"/>
        <a:sy n="100" d="100"/>
      </p:scale>
      <p:origin x="0" y="-7325"/>
    </p:cViewPr>
  </p:sorterViewPr>
  <p:notesViewPr>
    <p:cSldViewPr snapToGrid="0">
      <p:cViewPr varScale="1">
        <p:scale>
          <a:sx n="58" d="100"/>
          <a:sy n="58" d="100"/>
        </p:scale>
        <p:origin x="2371" y="6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FB8B65A-D69F-C26C-B67E-036EF77BF1F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652B9064-AE57-427F-E5AF-71DE7D52FE6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D8190EA-5EEC-4300-B6AE-D9734C6C648E}" type="datetimeFigureOut">
              <a:rPr lang="en-US" smtClean="0"/>
              <a:t>10/13/2025</a:t>
            </a:fld>
            <a:endParaRPr lang="en-US" dirty="0"/>
          </a:p>
        </p:txBody>
      </p:sp>
      <p:sp>
        <p:nvSpPr>
          <p:cNvPr id="4" name="Footer Placeholder 3">
            <a:extLst>
              <a:ext uri="{FF2B5EF4-FFF2-40B4-BE49-F238E27FC236}">
                <a16:creationId xmlns:a16="http://schemas.microsoft.com/office/drawing/2014/main" id="{8186157A-CEB9-B0FC-3A49-BE950AEAD6F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E0819CA0-A57D-42D7-A625-56C22D0FA7C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AFF3A6F-DEFA-45E0-9496-BEE7C2C6F3D0}" type="slidenum">
              <a:rPr lang="en-US" smtClean="0"/>
              <a:t>‹#›</a:t>
            </a:fld>
            <a:endParaRPr lang="en-US" dirty="0"/>
          </a:p>
        </p:txBody>
      </p:sp>
    </p:spTree>
    <p:extLst>
      <p:ext uri="{BB962C8B-B14F-4D97-AF65-F5344CB8AC3E}">
        <p14:creationId xmlns:p14="http://schemas.microsoft.com/office/powerpoint/2010/main" val="14060022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87ADD9-2083-264C-A652-8D52D02F7E72}" type="datetimeFigureOut">
              <a:rPr lang="en-US" smtClean="0"/>
              <a:t>10/13/2025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7DC217-DF71-1A49-B3EA-559F1F43B0FF}" type="slidenum">
              <a:rPr lang="en-US" smtClean="0"/>
              <a:t>‹#›</a:t>
            </a:fld>
            <a:endParaRPr lang="en-US" dirty="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statista.com/statistics/467055/uk-enterprises-in-the-wholesale-of-flowers-and-plantsby-turnover/?srsltid=AfmBOooLCg1OYG7Ki5EL_MD2w2nM2xyupGnlj0J8Rloy6M70nQTgutcU" TargetMode="External"/><Relationship Id="rId2" Type="http://schemas.openxmlformats.org/officeDocument/2006/relationships/slide" Target="../slides/slide12.xml"/><Relationship Id="rId1" Type="http://schemas.openxmlformats.org/officeDocument/2006/relationships/notesMaster" Target="../notesMasters/notesMaster1.xml"/><Relationship Id="rId5" Type="http://schemas.openxmlformats.org/officeDocument/2006/relationships/hyperlink" Target="https://www.hse.gov.uk/legislation/hswa.htm" TargetMode="External"/><Relationship Id="rId4" Type="http://schemas.openxmlformats.org/officeDocument/2006/relationships/hyperlink" Target="https://www.ibisworld.com/united-kingdom/industry/flower-plant-growing/55/#:~:text=Flower%20&amp;%20Plant%20Growing%20in%20the%20UK%20industry%20analysis,East's%20climate%20fuels%20flower%20farming"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1</a:t>
            </a:fld>
            <a:endParaRPr lang="en-US" dirty="0"/>
          </a:p>
        </p:txBody>
      </p:sp>
    </p:spTree>
    <p:extLst>
      <p:ext uri="{BB962C8B-B14F-4D97-AF65-F5344CB8AC3E}">
        <p14:creationId xmlns:p14="http://schemas.microsoft.com/office/powerpoint/2010/main" val="21693858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presentation will include identify the problem and explain the nature and scope of the problem in detail through 5W2H method and identify and interpret external factors impacting the company using a PESTEL analysis and produce and cause-and-effect analysis which identifies the roots of the problem</a:t>
            </a:r>
            <a:endParaRPr lang="en-GB" dirty="0"/>
          </a:p>
        </p:txBody>
      </p:sp>
      <p:sp>
        <p:nvSpPr>
          <p:cNvPr id="4" name="Slide Number Placeholder 3"/>
          <p:cNvSpPr>
            <a:spLocks noGrp="1"/>
          </p:cNvSpPr>
          <p:nvPr>
            <p:ph type="sldNum" sz="quarter" idx="10"/>
          </p:nvPr>
        </p:nvSpPr>
        <p:spPr/>
        <p:txBody>
          <a:bodyPr/>
          <a:lstStyle/>
          <a:p>
            <a:fld id="{F97DC217-DF71-1A49-B3EA-559F1F43B0FF}" type="slidenum">
              <a:rPr lang="en-US" smtClean="0"/>
              <a:t>3</a:t>
            </a:fld>
            <a:endParaRPr lang="en-US" dirty="0"/>
          </a:p>
        </p:txBody>
      </p:sp>
    </p:spTree>
    <p:extLst>
      <p:ext uri="{BB962C8B-B14F-4D97-AF65-F5344CB8AC3E}">
        <p14:creationId xmlns:p14="http://schemas.microsoft.com/office/powerpoint/2010/main" val="13215477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the problem?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However, it is not nearly enough to offset this massive loss in foot traffic, revenue decline is worsened by rising operational costs primarily from inflation.</a:t>
            </a:r>
          </a:p>
          <a:p>
            <a:endParaRPr lang="en-GB" dirty="0"/>
          </a:p>
        </p:txBody>
      </p:sp>
      <p:sp>
        <p:nvSpPr>
          <p:cNvPr id="4" name="Slide Number Placeholder 3"/>
          <p:cNvSpPr>
            <a:spLocks noGrp="1"/>
          </p:cNvSpPr>
          <p:nvPr>
            <p:ph type="sldNum" sz="quarter" idx="10"/>
          </p:nvPr>
        </p:nvSpPr>
        <p:spPr/>
        <p:txBody>
          <a:bodyPr/>
          <a:lstStyle/>
          <a:p>
            <a:fld id="{F97DC217-DF71-1A49-B3EA-559F1F43B0FF}" type="slidenum">
              <a:rPr lang="en-US" smtClean="0"/>
              <a:t>4</a:t>
            </a:fld>
            <a:endParaRPr lang="en-US" dirty="0"/>
          </a:p>
        </p:txBody>
      </p:sp>
    </p:spTree>
    <p:extLst>
      <p:ext uri="{BB962C8B-B14F-4D97-AF65-F5344CB8AC3E}">
        <p14:creationId xmlns:p14="http://schemas.microsoft.com/office/powerpoint/2010/main" val="31475703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1000"/>
              </a:spcBef>
              <a:spcAft>
                <a:spcPts val="1000"/>
              </a:spcAft>
              <a:buClrTx/>
              <a:buSzTx/>
              <a:buFont typeface="Arial" panose="020B0604020202020204" pitchFamily="34" charset="0"/>
              <a:buNone/>
              <a:tabLst/>
              <a:defRPr/>
            </a:pPr>
            <a:r>
              <a:rPr kumimoji="0" lang="en-GB" sz="15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Why is this a problem?</a:t>
            </a:r>
            <a:endParaRPr kumimoji="0" lang="en-GB" sz="15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happened due to decreased foot traffic in high street and outdated online website of the shop with increasing prices.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latin typeface="Times New Roman" panose="02020603050405020304" pitchFamily="18" charset="0"/>
                <a:ea typeface="Calibri" panose="020F0502020204030204" pitchFamily="34" charset="0"/>
                <a:cs typeface="Times New Roman" panose="02020603050405020304" pitchFamily="18" charset="0"/>
              </a:rPr>
              <a:t>Who is affected?</a:t>
            </a:r>
            <a:endParaRPr lang="en-GB"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They are also struggling to adapt to new digital first market and feeling out of their element with modern marketing strategies. </a:t>
            </a:r>
          </a:p>
          <a:p>
            <a:endParaRPr lang="en-GB" dirty="0"/>
          </a:p>
        </p:txBody>
      </p:sp>
      <p:sp>
        <p:nvSpPr>
          <p:cNvPr id="4" name="Slide Number Placeholder 3"/>
          <p:cNvSpPr>
            <a:spLocks noGrp="1"/>
          </p:cNvSpPr>
          <p:nvPr>
            <p:ph type="sldNum" sz="quarter" idx="10"/>
          </p:nvPr>
        </p:nvSpPr>
        <p:spPr/>
        <p:txBody>
          <a:bodyPr/>
          <a:lstStyle/>
          <a:p>
            <a:fld id="{F97DC217-DF71-1A49-B3EA-559F1F43B0FF}" type="slidenum">
              <a:rPr lang="en-US" smtClean="0"/>
              <a:t>5</a:t>
            </a:fld>
            <a:endParaRPr lang="en-US" dirty="0"/>
          </a:p>
        </p:txBody>
      </p:sp>
    </p:spTree>
    <p:extLst>
      <p:ext uri="{BB962C8B-B14F-4D97-AF65-F5344CB8AC3E}">
        <p14:creationId xmlns:p14="http://schemas.microsoft.com/office/powerpoint/2010/main" val="26130785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Where is this happening?</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decline in foot traffic is a specific problem at the physical location while the online presence is weak and ineffective due to an outdated website and poor marketing.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When did this start?</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has accelerated the shift towards online shopping of flowers from the new retailers at cheaper cost.</a:t>
            </a:r>
          </a:p>
          <a:p>
            <a:endParaRPr lang="en-GB" dirty="0"/>
          </a:p>
        </p:txBody>
      </p:sp>
      <p:sp>
        <p:nvSpPr>
          <p:cNvPr id="4" name="Slide Number Placeholder 3"/>
          <p:cNvSpPr>
            <a:spLocks noGrp="1"/>
          </p:cNvSpPr>
          <p:nvPr>
            <p:ph type="sldNum" sz="quarter" idx="10"/>
          </p:nvPr>
        </p:nvSpPr>
        <p:spPr/>
        <p:txBody>
          <a:bodyPr/>
          <a:lstStyle/>
          <a:p>
            <a:fld id="{F97DC217-DF71-1A49-B3EA-559F1F43B0FF}" type="slidenum">
              <a:rPr lang="en-US" smtClean="0"/>
              <a:t>6</a:t>
            </a:fld>
            <a:endParaRPr lang="en-US" dirty="0"/>
          </a:p>
        </p:txBody>
      </p:sp>
    </p:spTree>
    <p:extLst>
      <p:ext uri="{BB962C8B-B14F-4D97-AF65-F5344CB8AC3E}">
        <p14:creationId xmlns:p14="http://schemas.microsoft.com/office/powerpoint/2010/main" val="39119093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latin typeface="Times New Roman" panose="02020603050405020304" pitchFamily="18" charset="0"/>
                <a:ea typeface="Calibri" panose="020F0502020204030204" pitchFamily="34" charset="0"/>
                <a:cs typeface="Times New Roman" panose="02020603050405020304" pitchFamily="18" charset="0"/>
              </a:rPr>
              <a:t>How did this happen?</a:t>
            </a:r>
            <a:endParaRPr lang="en-GB"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Times New Roman" panose="02020603050405020304" pitchFamily="18" charset="0"/>
                <a:ea typeface="Calibri" panose="020F0502020204030204" pitchFamily="34" charset="0"/>
                <a:cs typeface="Times New Roman" panose="02020603050405020304" pitchFamily="18" charset="0"/>
              </a:rPr>
              <a:t>Mainly the online purchasing and owner’s lack of digital marketing expertise also left them unable to compete with more tech-savvy rivals.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latin typeface="Times New Roman" panose="02020603050405020304" pitchFamily="18" charset="0"/>
                <a:ea typeface="Calibri" panose="020F0502020204030204" pitchFamily="34" charset="0"/>
                <a:cs typeface="Times New Roman" panose="02020603050405020304" pitchFamily="18" charset="0"/>
              </a:rPr>
              <a:t>How much is the impact?</a:t>
            </a:r>
            <a:endParaRPr lang="en-GB"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And it also represents loss of market share, brand image and customer loyalty in the market for Green Haven florist.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10"/>
          </p:nvPr>
        </p:nvSpPr>
        <p:spPr/>
        <p:txBody>
          <a:bodyPr/>
          <a:lstStyle/>
          <a:p>
            <a:fld id="{F97DC217-DF71-1A49-B3EA-559F1F43B0FF}" type="slidenum">
              <a:rPr lang="en-US" smtClean="0"/>
              <a:t>7</a:t>
            </a:fld>
            <a:endParaRPr lang="en-US" dirty="0"/>
          </a:p>
        </p:txBody>
      </p:sp>
    </p:spTree>
    <p:extLst>
      <p:ext uri="{BB962C8B-B14F-4D97-AF65-F5344CB8AC3E}">
        <p14:creationId xmlns:p14="http://schemas.microsoft.com/office/powerpoint/2010/main" val="2591361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Political: </a:t>
            </a:r>
            <a:r>
              <a:rPr lang="en-GB" sz="1200" kern="1200" dirty="0">
                <a:solidFill>
                  <a:schemeClr val="tx1"/>
                </a:solidFill>
                <a:effectLst/>
                <a:latin typeface="+mn-lt"/>
                <a:ea typeface="+mn-ea"/>
                <a:cs typeface="+mn-cs"/>
              </a:rPr>
              <a:t>While Green Haven’s locally sourced items may be insulated from some trade issues but their reliance on imports for variety exposes them to political and trade instability.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Economic: </a:t>
            </a:r>
            <a:r>
              <a:rPr lang="en-GB" sz="1200" kern="1200" dirty="0">
                <a:solidFill>
                  <a:schemeClr val="tx1"/>
                </a:solidFill>
                <a:effectLst/>
                <a:latin typeface="+mn-lt"/>
                <a:ea typeface="+mn-ea"/>
                <a:cs typeface="+mn-cs"/>
              </a:rPr>
              <a:t>Global supply chain issues have increased the price of fresh flowers while imported flowers are particularly affected which has also impacted the variety provided by Green haven to their customers.  </a:t>
            </a:r>
          </a:p>
          <a:p>
            <a:endParaRPr lang="en-GB" dirty="0"/>
          </a:p>
        </p:txBody>
      </p:sp>
      <p:sp>
        <p:nvSpPr>
          <p:cNvPr id="4" name="Slide Number Placeholder 3"/>
          <p:cNvSpPr>
            <a:spLocks noGrp="1"/>
          </p:cNvSpPr>
          <p:nvPr>
            <p:ph type="sldNum" sz="quarter" idx="10"/>
          </p:nvPr>
        </p:nvSpPr>
        <p:spPr/>
        <p:txBody>
          <a:bodyPr/>
          <a:lstStyle/>
          <a:p>
            <a:fld id="{F97DC217-DF71-1A49-B3EA-559F1F43B0FF}" type="slidenum">
              <a:rPr lang="en-US" smtClean="0"/>
              <a:t>8</a:t>
            </a:fld>
            <a:endParaRPr lang="en-US" dirty="0"/>
          </a:p>
        </p:txBody>
      </p:sp>
    </p:spTree>
    <p:extLst>
      <p:ext uri="{BB962C8B-B14F-4D97-AF65-F5344CB8AC3E}">
        <p14:creationId xmlns:p14="http://schemas.microsoft.com/office/powerpoint/2010/main" val="308618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Times New Roman" panose="02020603050405020304" pitchFamily="18" charset="0"/>
                <a:ea typeface="Calibri" panose="020F0502020204030204" pitchFamily="34" charset="0"/>
                <a:cs typeface="Times New Roman" panose="02020603050405020304" pitchFamily="18" charset="0"/>
              </a:rPr>
              <a:t>Social:</a:t>
            </a:r>
            <a:r>
              <a:rPr lang="en-GB" sz="1200" dirty="0">
                <a:latin typeface="Times New Roman" panose="02020603050405020304" pitchFamily="18" charset="0"/>
                <a:ea typeface="Calibri" panose="020F0502020204030204" pitchFamily="34" charset="0"/>
                <a:cs typeface="Times New Roman" panose="02020603050405020304" pitchFamily="18" charset="0"/>
              </a:rPr>
              <a:t> </a:t>
            </a:r>
            <a:r>
              <a:rPr lang="en-GB" sz="1200" kern="1200" dirty="0">
                <a:solidFill>
                  <a:schemeClr val="tx1"/>
                </a:solidFill>
                <a:effectLst/>
                <a:latin typeface="+mn-lt"/>
                <a:ea typeface="+mn-ea"/>
                <a:cs typeface="+mn-cs"/>
              </a:rPr>
              <a:t>Plus reduced activity in high street due to the closure of nearby businesses and a general shift toward online shopping. </a:t>
            </a:r>
          </a:p>
          <a:p>
            <a:endParaRPr lang="en-GB" sz="1200"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Times New Roman" panose="02020603050405020304" pitchFamily="18" charset="0"/>
                <a:ea typeface="Calibri" panose="020F0502020204030204" pitchFamily="34" charset="0"/>
                <a:cs typeface="Times New Roman" panose="02020603050405020304" pitchFamily="18" charset="0"/>
              </a:rPr>
              <a:t>Technological:</a:t>
            </a:r>
            <a:r>
              <a:rPr lang="en-GB" sz="1200" dirty="0">
                <a:latin typeface="Times New Roman" panose="02020603050405020304" pitchFamily="18" charset="0"/>
                <a:ea typeface="Calibri" panose="020F0502020204030204" pitchFamily="34" charset="0"/>
                <a:cs typeface="Times New Roman" panose="02020603050405020304" pitchFamily="18" charset="0"/>
              </a:rPr>
              <a:t> </a:t>
            </a:r>
            <a:r>
              <a:rPr lang="en-GB" sz="1200" kern="1200" dirty="0">
                <a:solidFill>
                  <a:schemeClr val="tx1"/>
                </a:solidFill>
                <a:effectLst/>
                <a:latin typeface="+mn-lt"/>
                <a:ea typeface="+mn-ea"/>
                <a:cs typeface="+mn-cs"/>
              </a:rPr>
              <a:t>Their reliance on word of mouth marketing and lacking social media posts puts business at severe disadvantage against competitors with strong digital marketing strategies and social media presences.</a:t>
            </a:r>
          </a:p>
          <a:p>
            <a:endParaRPr lang="en-GB" sz="1200"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Times New Roman" panose="02020603050405020304" pitchFamily="18" charset="0"/>
                <a:ea typeface="Calibri" panose="020F0502020204030204" pitchFamily="34" charset="0"/>
              </a:rPr>
              <a:t>Environmental:</a:t>
            </a:r>
            <a:r>
              <a:rPr lang="en-GB" sz="1200" dirty="0">
                <a:latin typeface="Times New Roman" panose="02020603050405020304" pitchFamily="18" charset="0"/>
                <a:ea typeface="Calibri" panose="020F0502020204030204" pitchFamily="34" charset="0"/>
              </a:rPr>
              <a:t> </a:t>
            </a:r>
            <a:r>
              <a:rPr lang="en-GB" sz="1200" kern="1200" dirty="0">
                <a:solidFill>
                  <a:schemeClr val="tx1"/>
                </a:solidFill>
                <a:effectLst/>
                <a:latin typeface="+mn-lt"/>
                <a:ea typeface="+mn-ea"/>
                <a:cs typeface="+mn-cs"/>
              </a:rPr>
              <a:t>Importing flowers from different locations is exposing shop to supply chain vulnerability and potential environmental disruptions.</a:t>
            </a:r>
          </a:p>
          <a:p>
            <a:endParaRPr lang="en-GB" sz="1200" dirty="0">
              <a:latin typeface="Times New Roman" panose="02020603050405020304" pitchFamily="18" charset="0"/>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Times New Roman" panose="02020603050405020304" pitchFamily="18" charset="0"/>
                <a:ea typeface="Calibri" panose="020F0502020204030204" pitchFamily="34" charset="0"/>
                <a:cs typeface="Times New Roman" panose="02020603050405020304" pitchFamily="18" charset="0"/>
              </a:rPr>
              <a:t>Legal:</a:t>
            </a:r>
            <a:r>
              <a:rPr lang="en-GB" sz="1200" dirty="0">
                <a:latin typeface="Times New Roman" panose="02020603050405020304" pitchFamily="18" charset="0"/>
                <a:ea typeface="Calibri" panose="020F0502020204030204" pitchFamily="34" charset="0"/>
                <a:cs typeface="Times New Roman" panose="02020603050405020304" pitchFamily="18" charset="0"/>
              </a:rPr>
              <a:t> </a:t>
            </a:r>
            <a:r>
              <a:rPr lang="en-GB" sz="1200" kern="1200" dirty="0">
                <a:solidFill>
                  <a:schemeClr val="tx1"/>
                </a:solidFill>
                <a:effectLst/>
                <a:latin typeface="+mn-lt"/>
                <a:ea typeface="+mn-ea"/>
                <a:cs typeface="+mn-cs"/>
              </a:rPr>
              <a:t>Evolving environmental regulations can have negative impact on Green Haven     </a:t>
            </a:r>
          </a:p>
          <a:p>
            <a:endParaRPr lang="en-GB" dirty="0"/>
          </a:p>
        </p:txBody>
      </p:sp>
      <p:sp>
        <p:nvSpPr>
          <p:cNvPr id="4" name="Slide Number Placeholder 3"/>
          <p:cNvSpPr>
            <a:spLocks noGrp="1"/>
          </p:cNvSpPr>
          <p:nvPr>
            <p:ph type="sldNum" sz="quarter" idx="10"/>
          </p:nvPr>
        </p:nvSpPr>
        <p:spPr/>
        <p:txBody>
          <a:bodyPr/>
          <a:lstStyle/>
          <a:p>
            <a:fld id="{F97DC217-DF71-1A49-B3EA-559F1F43B0FF}" type="slidenum">
              <a:rPr lang="en-US" smtClean="0"/>
              <a:t>9</a:t>
            </a:fld>
            <a:endParaRPr lang="en-US" dirty="0"/>
          </a:p>
        </p:txBody>
      </p:sp>
    </p:spTree>
    <p:extLst>
      <p:ext uri="{BB962C8B-B14F-4D97-AF65-F5344CB8AC3E}">
        <p14:creationId xmlns:p14="http://schemas.microsoft.com/office/powerpoint/2010/main" val="676625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Times New Roman" panose="02020603050405020304" pitchFamily="18" charset="0"/>
                <a:cs typeface="Times New Roman" panose="02020603050405020304" pitchFamily="18" charset="0"/>
              </a:rPr>
              <a:t>Process</a:t>
            </a:r>
            <a:endParaRPr lang="en-GB" sz="1200" dirty="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latin typeface="Times New Roman" panose="02020603050405020304" pitchFamily="18" charset="0"/>
                <a:cs typeface="Times New Roman" panose="02020603050405020304" pitchFamily="18" charset="0"/>
              </a:rPr>
              <a:t>Operations:</a:t>
            </a:r>
            <a:r>
              <a:rPr lang="en-GB" sz="1200" dirty="0">
                <a:latin typeface="Times New Roman" panose="02020603050405020304" pitchFamily="18" charset="0"/>
                <a:cs typeface="Times New Roman" panose="02020603050405020304" pitchFamily="18" charset="0"/>
              </a:rPr>
              <a:t> their lack of modern day fast delivery services and being unable to meet evolving customer demands is one the cause.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Times New Roman" panose="02020603050405020304" pitchFamily="18" charset="0"/>
                <a:cs typeface="Times New Roman" panose="02020603050405020304" pitchFamily="18" charset="0"/>
              </a:rPr>
              <a:t>Market </a:t>
            </a:r>
            <a:endParaRPr lang="en-GB" sz="1200" dirty="0">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latin typeface="Times New Roman" panose="02020603050405020304" pitchFamily="18" charset="0"/>
                <a:cs typeface="Times New Roman" panose="02020603050405020304" pitchFamily="18" charset="0"/>
              </a:rPr>
              <a:t>Environment:</a:t>
            </a:r>
            <a:r>
              <a:rPr lang="en-GB" sz="1200" dirty="0">
                <a:latin typeface="Times New Roman" panose="02020603050405020304" pitchFamily="18" charset="0"/>
                <a:cs typeface="Times New Roman" panose="02020603050405020304" pitchFamily="18" charset="0"/>
              </a:rPr>
              <a:t> Reduced local foot traffic in high street and inflation are external forces which is impacting the sales and costs.</a:t>
            </a:r>
          </a:p>
          <a:p>
            <a:r>
              <a:rPr lang="en-GB" sz="1200" b="1" kern="1200" dirty="0">
                <a:solidFill>
                  <a:schemeClr val="tx1"/>
                </a:solidFill>
                <a:effectLst/>
                <a:latin typeface="+mn-lt"/>
                <a:ea typeface="+mn-ea"/>
                <a:cs typeface="+mn-cs"/>
              </a:rPr>
              <a:t>Materials</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Cost:</a:t>
            </a:r>
            <a:r>
              <a:rPr lang="en-GB" sz="1200" kern="1200" dirty="0">
                <a:solidFill>
                  <a:schemeClr val="tx1"/>
                </a:solidFill>
                <a:effectLst/>
                <a:latin typeface="+mn-lt"/>
                <a:ea typeface="+mn-ea"/>
                <a:cs typeface="+mn-cs"/>
              </a:rPr>
              <a:t> increasing cost of sustainable materials and imported flowers due to supply chain issues are decreasing profits for Green Haven Florist.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10"/>
          </p:nvPr>
        </p:nvSpPr>
        <p:spPr/>
        <p:txBody>
          <a:bodyPr/>
          <a:lstStyle/>
          <a:p>
            <a:fld id="{F97DC217-DF71-1A49-B3EA-559F1F43B0FF}" type="slidenum">
              <a:rPr lang="en-US" smtClean="0"/>
              <a:t>10</a:t>
            </a:fld>
            <a:endParaRPr lang="en-US" dirty="0"/>
          </a:p>
        </p:txBody>
      </p:sp>
    </p:spTree>
    <p:extLst>
      <p:ext uri="{BB962C8B-B14F-4D97-AF65-F5344CB8AC3E}">
        <p14:creationId xmlns:p14="http://schemas.microsoft.com/office/powerpoint/2010/main" val="76426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Increasing competition and mounting cost pressures due to supply chain issue and inflation. This highlighted how their traditional business model which once brought then success is not sufficient anymore.</a:t>
            </a:r>
          </a:p>
          <a:p>
            <a:endParaRPr lang="en-GB" dirty="0"/>
          </a:p>
        </p:txBody>
      </p:sp>
      <p:sp>
        <p:nvSpPr>
          <p:cNvPr id="4" name="Slide Number Placeholder 3"/>
          <p:cNvSpPr>
            <a:spLocks noGrp="1"/>
          </p:cNvSpPr>
          <p:nvPr>
            <p:ph type="sldNum" sz="quarter" idx="10"/>
          </p:nvPr>
        </p:nvSpPr>
        <p:spPr/>
        <p:txBody>
          <a:bodyPr/>
          <a:lstStyle/>
          <a:p>
            <a:fld id="{F97DC217-DF71-1A49-B3EA-559F1F43B0FF}" type="slidenum">
              <a:rPr lang="en-US" smtClean="0"/>
              <a:t>11</a:t>
            </a:fld>
            <a:endParaRPr lang="en-US" dirty="0"/>
          </a:p>
        </p:txBody>
      </p:sp>
    </p:spTree>
    <p:extLst>
      <p:ext uri="{BB962C8B-B14F-4D97-AF65-F5344CB8AC3E}">
        <p14:creationId xmlns:p14="http://schemas.microsoft.com/office/powerpoint/2010/main" val="17394542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err="1">
                <a:solidFill>
                  <a:schemeClr val="tx1"/>
                </a:solidFill>
                <a:effectLst/>
                <a:latin typeface="+mn-lt"/>
                <a:ea typeface="+mn-ea"/>
                <a:cs typeface="+mn-cs"/>
              </a:rPr>
              <a:t>Batayneh</a:t>
            </a:r>
            <a:r>
              <a:rPr lang="en-GB" sz="1200" kern="1200" dirty="0">
                <a:solidFill>
                  <a:schemeClr val="tx1"/>
                </a:solidFill>
                <a:effectLst/>
                <a:latin typeface="+mn-lt"/>
                <a:ea typeface="+mn-ea"/>
                <a:cs typeface="+mn-cs"/>
              </a:rPr>
              <a:t>, K., Al </a:t>
            </a:r>
            <a:r>
              <a:rPr lang="en-GB" sz="1200" kern="1200" dirty="0" err="1">
                <a:solidFill>
                  <a:schemeClr val="tx1"/>
                </a:solidFill>
                <a:effectLst/>
                <a:latin typeface="+mn-lt"/>
                <a:ea typeface="+mn-ea"/>
                <a:cs typeface="+mn-cs"/>
              </a:rPr>
              <a:t>Salamat</a:t>
            </a:r>
            <a:r>
              <a:rPr lang="en-GB" sz="1200" kern="1200" dirty="0">
                <a:solidFill>
                  <a:schemeClr val="tx1"/>
                </a:solidFill>
                <a:effectLst/>
                <a:latin typeface="+mn-lt"/>
                <a:ea typeface="+mn-ea"/>
                <a:cs typeface="+mn-cs"/>
              </a:rPr>
              <a:t>, W. and Momani, </a:t>
            </a:r>
            <a:r>
              <a:rPr lang="en-GB" sz="1200" kern="1200" dirty="0" err="1">
                <a:solidFill>
                  <a:schemeClr val="tx1"/>
                </a:solidFill>
                <a:effectLst/>
                <a:latin typeface="+mn-lt"/>
                <a:ea typeface="+mn-ea"/>
                <a:cs typeface="+mn-cs"/>
              </a:rPr>
              <a:t>M.Q</a:t>
            </a:r>
            <a:r>
              <a:rPr lang="en-GB" sz="1200" kern="1200" dirty="0">
                <a:solidFill>
                  <a:schemeClr val="tx1"/>
                </a:solidFill>
                <a:effectLst/>
                <a:latin typeface="+mn-lt"/>
                <a:ea typeface="+mn-ea"/>
                <a:cs typeface="+mn-cs"/>
              </a:rPr>
              <a:t>., (2021). The impact of inflation on the financial sector development: Empirical evidence from Jordan. </a:t>
            </a:r>
            <a:r>
              <a:rPr lang="en-GB" sz="1200" i="1" kern="1200" dirty="0">
                <a:solidFill>
                  <a:schemeClr val="tx1"/>
                </a:solidFill>
                <a:effectLst/>
                <a:latin typeface="+mn-lt"/>
                <a:ea typeface="+mn-ea"/>
                <a:cs typeface="+mn-cs"/>
              </a:rPr>
              <a:t>Cogent economics &amp; finance</a:t>
            </a:r>
            <a:r>
              <a:rPr lang="en-GB" sz="1200" kern="1200" dirty="0">
                <a:solidFill>
                  <a:schemeClr val="tx1"/>
                </a:solidFill>
                <a:effectLst/>
                <a:latin typeface="+mn-lt"/>
                <a:ea typeface="+mn-ea"/>
                <a:cs typeface="+mn-cs"/>
              </a:rPr>
              <a:t>, 9(1). p.1970869.</a:t>
            </a:r>
          </a:p>
          <a:p>
            <a:r>
              <a:rPr lang="en-GB" sz="1200" u="sng" kern="1200" dirty="0">
                <a:solidFill>
                  <a:schemeClr val="tx1"/>
                </a:solidFill>
                <a:effectLst/>
                <a:latin typeface="+mn-lt"/>
                <a:ea typeface="+mn-ea"/>
                <a:cs typeface="+mn-cs"/>
              </a:rPr>
              <a:t>Online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Statista, (2025). Number of enterprises for the wholesale of flowers and plants in the United Kingdom (UK) in 2024, by turnover size band [Online] Accessed through :&lt; </a:t>
            </a:r>
            <a:r>
              <a:rPr lang="en-GB" sz="1200" u="sng" kern="1200" dirty="0">
                <a:solidFill>
                  <a:schemeClr val="tx1"/>
                </a:solidFill>
                <a:effectLst/>
                <a:latin typeface="+mn-lt"/>
                <a:ea typeface="+mn-ea"/>
                <a:cs typeface="+mn-cs"/>
                <a:hlinkClick r:id="rId3"/>
              </a:rPr>
              <a:t>Flowers and plants wholesale: UK enterprises by turnover 2024| Statista</a:t>
            </a:r>
            <a:r>
              <a:rPr lang="en-GB" sz="1200" kern="1200" dirty="0">
                <a:solidFill>
                  <a:schemeClr val="tx1"/>
                </a:solidFill>
                <a:effectLst/>
                <a:latin typeface="+mn-lt"/>
                <a:ea typeface="+mn-ea"/>
                <a:cs typeface="+mn-cs"/>
              </a:rPr>
              <a:t>&gt; [Accessed on 11</a:t>
            </a:r>
            <a:r>
              <a:rPr lang="en-GB" sz="1200" kern="1200" baseline="30000" dirty="0">
                <a:solidFill>
                  <a:schemeClr val="tx1"/>
                </a:solidFill>
                <a:effectLst/>
                <a:latin typeface="+mn-lt"/>
                <a:ea typeface="+mn-ea"/>
                <a:cs typeface="+mn-cs"/>
              </a:rPr>
              <a:t>th</a:t>
            </a:r>
            <a:r>
              <a:rPr lang="en-GB" sz="1200" kern="1200" dirty="0">
                <a:solidFill>
                  <a:schemeClr val="tx1"/>
                </a:solidFill>
                <a:effectLst/>
                <a:latin typeface="+mn-lt"/>
                <a:ea typeface="+mn-ea"/>
                <a:cs typeface="+mn-cs"/>
              </a:rPr>
              <a:t> October 2025].</a:t>
            </a:r>
          </a:p>
          <a:p>
            <a:r>
              <a:rPr lang="en-GB" sz="1200" kern="1200" dirty="0">
                <a:solidFill>
                  <a:schemeClr val="tx1"/>
                </a:solidFill>
                <a:effectLst/>
                <a:latin typeface="+mn-lt"/>
                <a:ea typeface="+mn-ea"/>
                <a:cs typeface="+mn-cs"/>
              </a:rPr>
              <a:t>IBISWorld, (2024). Flower &amp; Plant Growing in the UK - Market Research Report (2014-2029) [Online] Accessed through :&lt; </a:t>
            </a:r>
            <a:r>
              <a:rPr lang="en-GB" sz="1200" u="sng" kern="1200" dirty="0">
                <a:solidFill>
                  <a:schemeClr val="tx1"/>
                </a:solidFill>
                <a:effectLst/>
                <a:latin typeface="+mn-lt"/>
                <a:ea typeface="+mn-ea"/>
                <a:cs typeface="+mn-cs"/>
                <a:hlinkClick r:id="rId4"/>
              </a:rPr>
              <a:t>https://www.ibisworld.com/united-kingdom/industry/flower-plant-growing/55/#:~:text=Flower%20&amp;%20Plant%20Growing%20in%20the%20UK%20industry%20analysis,East's%20climate%20fuels%20flower%20farming</a:t>
            </a:r>
            <a:r>
              <a:rPr lang="en-GB" sz="1200" kern="1200" dirty="0">
                <a:solidFill>
                  <a:schemeClr val="tx1"/>
                </a:solidFill>
                <a:effectLst/>
                <a:latin typeface="+mn-lt"/>
                <a:ea typeface="+mn-ea"/>
                <a:cs typeface="+mn-cs"/>
              </a:rPr>
              <a:t>. &gt; [Accessed on 11th October 2025].</a:t>
            </a:r>
          </a:p>
          <a:p>
            <a:r>
              <a:rPr lang="en-GB" sz="1200" kern="1200" dirty="0">
                <a:solidFill>
                  <a:schemeClr val="tx1"/>
                </a:solidFill>
                <a:effectLst/>
                <a:latin typeface="+mn-lt"/>
                <a:ea typeface="+mn-ea"/>
                <a:cs typeface="+mn-cs"/>
              </a:rPr>
              <a:t>Health and Safety Executive, (2025). The Health and Safety at Work Act 1974 (</a:t>
            </a:r>
            <a:r>
              <a:rPr lang="en-GB" sz="1200" kern="1200" dirty="0" err="1">
                <a:solidFill>
                  <a:schemeClr val="tx1"/>
                </a:solidFill>
                <a:effectLst/>
                <a:latin typeface="+mn-lt"/>
                <a:ea typeface="+mn-ea"/>
                <a:cs typeface="+mn-cs"/>
              </a:rPr>
              <a:t>HASAWA</a:t>
            </a:r>
            <a:r>
              <a:rPr lang="en-GB" sz="1200" kern="1200" dirty="0">
                <a:solidFill>
                  <a:schemeClr val="tx1"/>
                </a:solidFill>
                <a:effectLst/>
                <a:latin typeface="+mn-lt"/>
                <a:ea typeface="+mn-ea"/>
                <a:cs typeface="+mn-cs"/>
              </a:rPr>
              <a:t>) band [Online] Accessed through :&lt; </a:t>
            </a:r>
            <a:r>
              <a:rPr lang="en-GB" sz="1200" u="sng" kern="1200" dirty="0">
                <a:solidFill>
                  <a:schemeClr val="tx1"/>
                </a:solidFill>
                <a:effectLst/>
                <a:latin typeface="+mn-lt"/>
                <a:ea typeface="+mn-ea"/>
                <a:cs typeface="+mn-cs"/>
                <a:hlinkClick r:id="rId5"/>
              </a:rPr>
              <a:t>https://www.hse.gov.uk/legislation/hswa.htm</a:t>
            </a:r>
            <a:r>
              <a:rPr lang="en-GB" sz="1200" kern="1200" dirty="0">
                <a:solidFill>
                  <a:schemeClr val="tx1"/>
                </a:solidFill>
                <a:effectLst/>
                <a:latin typeface="+mn-lt"/>
                <a:ea typeface="+mn-ea"/>
                <a:cs typeface="+mn-cs"/>
              </a:rPr>
              <a:t> &gt; [Accessed on 11</a:t>
            </a:r>
            <a:r>
              <a:rPr lang="en-GB" sz="1200" kern="1200" baseline="30000" dirty="0">
                <a:solidFill>
                  <a:schemeClr val="tx1"/>
                </a:solidFill>
                <a:effectLst/>
                <a:latin typeface="+mn-lt"/>
                <a:ea typeface="+mn-ea"/>
                <a:cs typeface="+mn-cs"/>
              </a:rPr>
              <a:t>th</a:t>
            </a:r>
            <a:r>
              <a:rPr lang="en-GB" sz="1200" kern="1200" dirty="0">
                <a:solidFill>
                  <a:schemeClr val="tx1"/>
                </a:solidFill>
                <a:effectLst/>
                <a:latin typeface="+mn-lt"/>
                <a:ea typeface="+mn-ea"/>
                <a:cs typeface="+mn-cs"/>
              </a:rPr>
              <a:t> October 2025].</a:t>
            </a:r>
          </a:p>
          <a:p>
            <a:endParaRPr lang="en-GB" dirty="0"/>
          </a:p>
        </p:txBody>
      </p:sp>
      <p:sp>
        <p:nvSpPr>
          <p:cNvPr id="4" name="Slide Number Placeholder 3"/>
          <p:cNvSpPr>
            <a:spLocks noGrp="1"/>
          </p:cNvSpPr>
          <p:nvPr>
            <p:ph type="sldNum" sz="quarter" idx="10"/>
          </p:nvPr>
        </p:nvSpPr>
        <p:spPr/>
        <p:txBody>
          <a:bodyPr/>
          <a:lstStyle/>
          <a:p>
            <a:fld id="{F97DC217-DF71-1A49-B3EA-559F1F43B0FF}" type="slidenum">
              <a:rPr lang="en-US" smtClean="0"/>
              <a:t>12</a:t>
            </a:fld>
            <a:endParaRPr lang="en-US" dirty="0"/>
          </a:p>
        </p:txBody>
      </p:sp>
    </p:spTree>
    <p:extLst>
      <p:ext uri="{BB962C8B-B14F-4D97-AF65-F5344CB8AC3E}">
        <p14:creationId xmlns:p14="http://schemas.microsoft.com/office/powerpoint/2010/main" val="27036269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7DC217-DF71-1A49-B3EA-559F1F43B0FF}" type="slidenum">
              <a:rPr lang="en-US" smtClean="0"/>
              <a:t>13</a:t>
            </a:fld>
            <a:endParaRPr lang="en-US" dirty="0"/>
          </a:p>
        </p:txBody>
      </p:sp>
    </p:spTree>
    <p:extLst>
      <p:ext uri="{BB962C8B-B14F-4D97-AF65-F5344CB8AC3E}">
        <p14:creationId xmlns:p14="http://schemas.microsoft.com/office/powerpoint/2010/main" val="399008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AC79249-FDC0-364D-A734-AE1DE1605D28}"/>
              </a:ext>
              <a:ext uri="{C183D7F6-B498-43B3-948B-1728B52AA6E4}">
                <adec:decorative xmlns:adec="http://schemas.microsoft.com/office/drawing/2017/decorative" val="1"/>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13537B6D-42A5-F449-2691-321A167F7C08}"/>
              </a:ext>
              <a:ext uri="{C183D7F6-B498-43B3-948B-1728B52AA6E4}">
                <adec:decorative xmlns:adec="http://schemas.microsoft.com/office/drawing/2017/decorative" val="1"/>
              </a:ext>
            </a:extLst>
          </p:cNvPr>
          <p:cNvGrpSpPr/>
          <p:nvPr userDrawn="1"/>
        </p:nvGrpSpPr>
        <p:grpSpPr>
          <a:xfrm>
            <a:off x="0" y="-3419"/>
            <a:ext cx="12192000" cy="6861419"/>
            <a:chOff x="0" y="-3419"/>
            <a:chExt cx="12192000" cy="6861419"/>
          </a:xfrm>
        </p:grpSpPr>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3" y="232913"/>
            <a:ext cx="7096933" cy="3830130"/>
          </a:xfrm>
        </p:spPr>
        <p:txBody>
          <a:bodyPr anchor="b">
            <a:noAutofit/>
          </a:bodyPr>
          <a:lstStyle>
            <a:lvl1pPr algn="l">
              <a:defRPr sz="6000" b="1">
                <a:latin typeface="+mj-lt"/>
              </a:defRPr>
            </a:lvl1pPr>
          </a:lstStyle>
          <a:p>
            <a:r>
              <a:rPr lang="en-US" dirty="0"/>
              <a:t>Click to add title</a:t>
            </a:r>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userDrawn="1"/>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58864" y="102021"/>
            <a:ext cx="9779183" cy="1744415"/>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58865" y="2017467"/>
            <a:ext cx="9779182" cy="3366815"/>
          </a:xfrm>
        </p:spPr>
        <p:txBody>
          <a:bodyPr>
            <a:norm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dirty="0"/>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8227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EDB282-8288-C81F-52B5-048A3E80C931}"/>
              </a:ext>
              <a:ext uri="{C183D7F6-B498-43B3-948B-1728B52AA6E4}">
                <adec:decorative xmlns:adec="http://schemas.microsoft.com/office/drawing/2017/decorative" val="1"/>
              </a:ext>
            </a:extLst>
          </p:cNvPr>
          <p:cNvGrpSpPr/>
          <p:nvPr userDrawn="1"/>
        </p:nvGrpSpPr>
        <p:grpSpPr>
          <a:xfrm>
            <a:off x="0" y="-1"/>
            <a:ext cx="12208822" cy="6858003"/>
            <a:chOff x="0" y="-1"/>
            <a:chExt cx="12208822" cy="6858003"/>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3" name="Title 1">
            <a:extLst>
              <a:ext uri="{FF2B5EF4-FFF2-40B4-BE49-F238E27FC236}">
                <a16:creationId xmlns:a16="http://schemas.microsoft.com/office/drawing/2014/main" id="{5E932F0D-7FC3-634B-932C-3625C16C8DE2}"/>
              </a:ext>
            </a:extLst>
          </p:cNvPr>
          <p:cNvSpPr>
            <a:spLocks noGrp="1"/>
          </p:cNvSpPr>
          <p:nvPr>
            <p:ph type="title" hasCustomPrompt="1"/>
          </p:nvPr>
        </p:nvSpPr>
        <p:spPr>
          <a:xfrm>
            <a:off x="1167492" y="45085"/>
            <a:ext cx="9779183" cy="1600835"/>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CA1EED44-783E-8705-4119-D7E9F7D4F2B4}"/>
              </a:ext>
            </a:extLst>
          </p:cNvPr>
          <p:cNvSpPr>
            <a:spLocks noGrp="1"/>
          </p:cNvSpPr>
          <p:nvPr>
            <p:ph idx="14" hasCustomPrompt="1"/>
          </p:nvPr>
        </p:nvSpPr>
        <p:spPr>
          <a:xfrm>
            <a:off x="1166087" y="2652713"/>
            <a:ext cx="9780587" cy="3436936"/>
          </a:xfrm>
        </p:spPr>
        <p:txBody>
          <a:bodyPr>
            <a:normAutofit/>
          </a:bodyPr>
          <a:lstStyle>
            <a:lvl1pPr marL="342900" indent="-283464">
              <a:spcBef>
                <a:spcPts val="1000"/>
              </a:spcBef>
              <a:buFont typeface="Arial" panose="020B0604020202020204" pitchFamily="34" charset="0"/>
              <a:buChar char="•"/>
              <a:defRPr sz="2000">
                <a:solidFill>
                  <a:schemeClr val="bg1"/>
                </a:solidFill>
                <a:latin typeface="+mn-lt"/>
              </a:defRPr>
            </a:lvl1pPr>
            <a:lvl2pPr marL="566928" indent="-283464">
              <a:spcBef>
                <a:spcPts val="1000"/>
              </a:spcBef>
              <a:buFont typeface="Arial" panose="020B0604020202020204" pitchFamily="34" charset="0"/>
              <a:buChar char="•"/>
              <a:defRPr sz="2000">
                <a:solidFill>
                  <a:schemeClr val="bg1"/>
                </a:solidFill>
                <a:latin typeface="+mn-lt"/>
              </a:defRPr>
            </a:lvl2pPr>
            <a:lvl3pPr marL="850392" indent="-283464">
              <a:spcBef>
                <a:spcPts val="1000"/>
              </a:spcBef>
              <a:buFont typeface="Arial" panose="020B0604020202020204" pitchFamily="34" charset="0"/>
              <a:buChar char="•"/>
              <a:defRPr sz="2000">
                <a:solidFill>
                  <a:schemeClr val="bg1"/>
                </a:solidFill>
                <a:latin typeface="+mn-lt"/>
              </a:defRPr>
            </a:lvl3pPr>
            <a:lvl4pPr marL="1097280" indent="-283464">
              <a:spcBef>
                <a:spcPts val="1000"/>
              </a:spcBef>
              <a:buFont typeface="Arial" panose="020B0604020202020204" pitchFamily="34" charset="0"/>
              <a:buChar char="•"/>
              <a:defRPr sz="2000">
                <a:solidFill>
                  <a:schemeClr val="bg1"/>
                </a:solidFill>
                <a:latin typeface="+mn-lt"/>
              </a:defRPr>
            </a:lvl4pPr>
            <a:lvl5pPr marL="1371600"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r>
              <a:rPr lang="en-US" dirty="0"/>
              <a:t>9/8/20XX</a:t>
            </a:r>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endParaRPr lang="en-US" dirty="0"/>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883176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95FBCE6F-2AA9-31FE-8148-33B480735599}"/>
              </a:ext>
              <a:ext uri="{C183D7F6-B498-43B3-948B-1728B52AA6E4}">
                <adec:decorative xmlns:adec="http://schemas.microsoft.com/office/drawing/2017/decorative" val="1"/>
              </a:ext>
            </a:extLst>
          </p:cNvPr>
          <p:cNvGrpSpPr/>
          <p:nvPr userDrawn="1"/>
        </p:nvGrpSpPr>
        <p:grpSpPr>
          <a:xfrm>
            <a:off x="0" y="0"/>
            <a:ext cx="12192000" cy="6858000"/>
            <a:chOff x="0" y="0"/>
            <a:chExt cx="12192000" cy="6858000"/>
          </a:xfrm>
        </p:grpSpPr>
        <p:sp>
          <p:nvSpPr>
            <p:cNvPr id="23" name="Freeform 22">
              <a:extLst>
                <a:ext uri="{FF2B5EF4-FFF2-40B4-BE49-F238E27FC236}">
                  <a16:creationId xmlns:a16="http://schemas.microsoft.com/office/drawing/2014/main" id="{067EACEC-C2DD-EA42-8504-176673AD1F20}"/>
                </a:ext>
              </a:extLst>
            </p:cNvPr>
            <p:cNvSpPr/>
            <p:nvPr userDrawn="1"/>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89843C7E-5704-7A46-8974-F3BFA42E7310}"/>
                </a:ext>
              </a:extLst>
            </p:cNvPr>
            <p:cNvGrpSpPr/>
            <p:nvPr userDrawn="1"/>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7" name="Freeform 16">
              <a:extLst>
                <a:ext uri="{FF2B5EF4-FFF2-40B4-BE49-F238E27FC236}">
                  <a16:creationId xmlns:a16="http://schemas.microsoft.com/office/drawing/2014/main" id="{0B179973-08D2-EF40-B516-35E75E906394}"/>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17">
              <a:extLst>
                <a:ext uri="{FF2B5EF4-FFF2-40B4-BE49-F238E27FC236}">
                  <a16:creationId xmlns:a16="http://schemas.microsoft.com/office/drawing/2014/main" id="{6C811FF3-E48A-194D-8022-65F8C3A17449}"/>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4" y="177553"/>
            <a:ext cx="6245912" cy="3269447"/>
          </a:xfrm>
        </p:spPr>
        <p:txBody>
          <a:bodyPr bIns="0" anchor="b">
            <a:noAutofit/>
          </a:bodyPr>
          <a:lstStyle>
            <a:lvl1pPr algn="l">
              <a:defRPr sz="6000" b="1">
                <a:solidFill>
                  <a:schemeClr val="bg1"/>
                </a:solidFill>
                <a:latin typeface="+mj-lt"/>
              </a:defRPr>
            </a:lvl1pPr>
          </a:lstStyle>
          <a:p>
            <a:r>
              <a:rPr lang="en-US" dirty="0"/>
              <a:t>Click to add title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hasCustomPrompt="1"/>
          </p:nvPr>
        </p:nvSpPr>
        <p:spPr>
          <a:xfrm>
            <a:off x="1167494" y="3492896"/>
            <a:ext cx="6245912" cy="912850"/>
          </a:xfrm>
        </p:spPr>
        <p:txBody>
          <a:bodyPr anchor="ctr" anchorCtr="0">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986529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2 Column Content">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14DB56B5-5DD7-95E3-52B2-EDC4B3F13058}"/>
              </a:ext>
              <a:ext uri="{C183D7F6-B498-43B3-948B-1728B52AA6E4}">
                <adec:decorative xmlns:adec="http://schemas.microsoft.com/office/drawing/2017/decorative" val="1"/>
              </a:ext>
            </a:extLst>
          </p:cNvPr>
          <p:cNvGrpSpPr/>
          <p:nvPr userDrawn="1"/>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6526"/>
            <a:ext cx="9601200" cy="1653371"/>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67493" y="2023984"/>
            <a:ext cx="4663440" cy="3332832"/>
          </a:xfrm>
        </p:spPr>
        <p:txBody>
          <a:bodyPr>
            <a:normAutofit/>
          </a:bodyPr>
          <a:lstStyle>
            <a:lvl1pPr marL="0" indent="0">
              <a:spcBef>
                <a:spcPts val="1000"/>
              </a:spcBef>
              <a:buFont typeface="Arial" panose="020B0604020202020204" pitchFamily="34" charset="0"/>
              <a:buNone/>
              <a:defRPr sz="2000">
                <a:latin typeface="+mn-lt"/>
              </a:defRPr>
            </a:lvl1pPr>
            <a:lvl2pPr marL="283464" indent="-283464">
              <a:spcBef>
                <a:spcPts val="1000"/>
              </a:spcBef>
              <a:buFont typeface="Arial" panose="020B0604020202020204" pitchFamily="34" charset="0"/>
              <a:buChar char="•"/>
              <a:defRPr sz="2000">
                <a:latin typeface="+mn-lt"/>
              </a:defRPr>
            </a:lvl2pPr>
            <a:lvl3pPr marL="566928" indent="-283464">
              <a:spcBef>
                <a:spcPts val="1000"/>
              </a:spcBef>
              <a:buFont typeface="Arial" panose="020B0604020202020204" pitchFamily="34" charset="0"/>
              <a:buChar char="•"/>
              <a:defRPr sz="2000">
                <a:latin typeface="+mn-lt"/>
              </a:defRPr>
            </a:lvl3pPr>
            <a:lvl4pPr marL="850392" indent="-283464">
              <a:spcBef>
                <a:spcPts val="1000"/>
              </a:spcBef>
              <a:buFont typeface="Arial" panose="020B0604020202020204" pitchFamily="34" charset="0"/>
              <a:buChar char="•"/>
              <a:defRPr sz="2000">
                <a:latin typeface="+mn-lt"/>
              </a:defRPr>
            </a:lvl4pPr>
            <a:lvl5pPr marL="1133856" indent="-283464">
              <a:spcBef>
                <a:spcPts val="1000"/>
              </a:spcBef>
              <a:buFont typeface="Arial" panose="020B0604020202020204" pitchFamily="34" charset="0"/>
              <a:buChar char="•"/>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hasCustomPrompt="1"/>
          </p:nvPr>
        </p:nvSpPr>
        <p:spPr>
          <a:xfrm>
            <a:off x="6283235" y="2023984"/>
            <a:ext cx="4663440" cy="3332832"/>
          </a:xfrm>
        </p:spPr>
        <p:txBody>
          <a:bodyPr>
            <a:normAutofit/>
          </a:bodyPr>
          <a:lstStyle>
            <a:lvl1pPr marL="0" indent="0">
              <a:spcBef>
                <a:spcPts val="1000"/>
              </a:spcBef>
              <a:buFont typeface="Arial" panose="020B0604020202020204" pitchFamily="34" charset="0"/>
              <a:buNone/>
              <a:defRPr sz="2000">
                <a:latin typeface="+mn-lt"/>
              </a:defRPr>
            </a:lvl1pPr>
            <a:lvl2pPr marL="283464" indent="-283464">
              <a:spcBef>
                <a:spcPts val="1000"/>
              </a:spcBef>
              <a:buFont typeface="Arial" panose="020B0604020202020204" pitchFamily="34" charset="0"/>
              <a:buChar char="•"/>
              <a:defRPr sz="2000">
                <a:latin typeface="+mn-lt"/>
              </a:defRPr>
            </a:lvl2pPr>
            <a:lvl3pPr marL="566928" indent="-283464">
              <a:spcBef>
                <a:spcPts val="1000"/>
              </a:spcBef>
              <a:buFont typeface="Arial" panose="020B0604020202020204" pitchFamily="34" charset="0"/>
              <a:buChar char="•"/>
              <a:defRPr sz="2000">
                <a:latin typeface="+mn-lt"/>
              </a:defRPr>
            </a:lvl3pPr>
            <a:lvl4pPr marL="850392" indent="-283464">
              <a:spcBef>
                <a:spcPts val="1000"/>
              </a:spcBef>
              <a:buFont typeface="Arial" panose="020B0604020202020204" pitchFamily="34" charset="0"/>
              <a:buChar char="•"/>
              <a:defRPr sz="2000">
                <a:latin typeface="+mn-lt"/>
              </a:defRPr>
            </a:lvl4pPr>
            <a:lvl5pPr marL="1133856" indent="-283464">
              <a:spcBef>
                <a:spcPts val="1000"/>
              </a:spcBef>
              <a:buFont typeface="Arial" panose="020B0604020202020204" pitchFamily="34" charset="0"/>
              <a:buChar char="•"/>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dirty="0"/>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767843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2 content">
    <p:bg>
      <p:bgPr>
        <a:solidFill>
          <a:schemeClr val="accent1"/>
        </a:solid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1A0E8D4A-B13C-C7EE-5E27-278124A1276E}"/>
              </a:ext>
              <a:ext uri="{C183D7F6-B498-43B3-948B-1728B52AA6E4}">
                <adec:decorative xmlns:adec="http://schemas.microsoft.com/office/drawing/2017/decorative" val="1"/>
              </a:ext>
            </a:extLst>
          </p:cNvPr>
          <p:cNvGrpSpPr/>
          <p:nvPr userDrawn="1"/>
        </p:nvGrpSpPr>
        <p:grpSpPr>
          <a:xfrm>
            <a:off x="1" y="1"/>
            <a:ext cx="12191999" cy="6857999"/>
            <a:chOff x="1" y="1"/>
            <a:chExt cx="12191999" cy="6857999"/>
          </a:xfrm>
        </p:grpSpPr>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69008"/>
            <a:ext cx="9779183" cy="1706563"/>
          </a:xfrm>
        </p:spPr>
        <p:txBody>
          <a:bodyPr anchor="b">
            <a:noAutofit/>
          </a:bodyPr>
          <a:lstStyle>
            <a:lvl1pPr>
              <a:defRPr sz="4200" b="1">
                <a:solidFill>
                  <a:schemeClr val="bg1"/>
                </a:solidFill>
                <a:latin typeface="+mj-lt"/>
              </a:defRPr>
            </a:lvl1pPr>
          </a:lstStyle>
          <a:p>
            <a:r>
              <a:rPr lang="en-US" dirty="0"/>
              <a:t>Click to add title</a:t>
            </a:r>
          </a:p>
        </p:txBody>
      </p:sp>
      <p:sp>
        <p:nvSpPr>
          <p:cNvPr id="14" name="Content Placeholder 2">
            <a:extLst>
              <a:ext uri="{FF2B5EF4-FFF2-40B4-BE49-F238E27FC236}">
                <a16:creationId xmlns:a16="http://schemas.microsoft.com/office/drawing/2014/main" id="{926B296A-EB6A-9BE9-E813-B15C46524F4D}"/>
              </a:ext>
            </a:extLst>
          </p:cNvPr>
          <p:cNvSpPr>
            <a:spLocks noGrp="1"/>
          </p:cNvSpPr>
          <p:nvPr>
            <p:ph idx="12" hasCustomPrompt="1"/>
          </p:nvPr>
        </p:nvSpPr>
        <p:spPr>
          <a:xfrm>
            <a:off x="1167493" y="2023984"/>
            <a:ext cx="4663440" cy="3332832"/>
          </a:xfrm>
        </p:spPr>
        <p:txBody>
          <a:bodyPr>
            <a:normAutofit/>
          </a:bodyPr>
          <a:lstStyle>
            <a:lvl1pPr marL="530352" indent="-530352">
              <a:spcBef>
                <a:spcPts val="1000"/>
              </a:spcBef>
              <a:buFont typeface="+mj-lt"/>
              <a:buAutoNum type="arabicPeriod"/>
              <a:defRPr sz="2000">
                <a:solidFill>
                  <a:schemeClr val="bg1"/>
                </a:solidFill>
                <a:latin typeface="+mn-lt"/>
              </a:defRPr>
            </a:lvl1pPr>
            <a:lvl2pPr marL="1097280" indent="-530352">
              <a:spcBef>
                <a:spcPts val="1000"/>
              </a:spcBef>
              <a:buFont typeface="+mj-lt"/>
              <a:buAutoNum type="alphaLcPeriod"/>
              <a:defRPr sz="2000">
                <a:solidFill>
                  <a:schemeClr val="bg1"/>
                </a:solidFill>
                <a:latin typeface="+mn-lt"/>
              </a:defRPr>
            </a:lvl2pPr>
            <a:lvl3pPr marL="1645920" indent="-530352">
              <a:spcBef>
                <a:spcPts val="1000"/>
              </a:spcBef>
              <a:buFont typeface="+mj-lt"/>
              <a:buAutoNum type="arabicParenR"/>
              <a:defRPr sz="2000">
                <a:solidFill>
                  <a:schemeClr val="bg1"/>
                </a:solidFill>
                <a:latin typeface="+mn-lt"/>
              </a:defRPr>
            </a:lvl3pPr>
            <a:lvl4pPr marL="1920240" indent="-530352">
              <a:spcBef>
                <a:spcPts val="1000"/>
              </a:spcBef>
              <a:buFont typeface="+mj-lt"/>
              <a:buAutoNum type="alphaLcParenR"/>
              <a:defRPr sz="2000">
                <a:solidFill>
                  <a:schemeClr val="bg1"/>
                </a:solidFill>
                <a:latin typeface="+mn-lt"/>
              </a:defRPr>
            </a:lvl4pPr>
            <a:lvl5pPr marL="2560320" indent="-514350">
              <a:spcBef>
                <a:spcPts val="1000"/>
              </a:spcBef>
              <a:buFont typeface="+mj-lt"/>
              <a:buAutoNum type="romanLcPeriod"/>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a:extLst>
              <a:ext uri="{FF2B5EF4-FFF2-40B4-BE49-F238E27FC236}">
                <a16:creationId xmlns:a16="http://schemas.microsoft.com/office/drawing/2014/main" id="{9435B7D5-E7F8-1267-8942-3C97BE836B98}"/>
              </a:ext>
            </a:extLst>
          </p:cNvPr>
          <p:cNvSpPr>
            <a:spLocks noGrp="1"/>
          </p:cNvSpPr>
          <p:nvPr>
            <p:ph idx="11" hasCustomPrompt="1"/>
          </p:nvPr>
        </p:nvSpPr>
        <p:spPr>
          <a:xfrm>
            <a:off x="6283235" y="2023984"/>
            <a:ext cx="4663440" cy="3332832"/>
          </a:xfrm>
        </p:spPr>
        <p:txBody>
          <a:bodyPr>
            <a:normAutofit/>
          </a:bodyPr>
          <a:lstStyle>
            <a:lvl1pPr marL="0" indent="0">
              <a:spcBef>
                <a:spcPts val="1000"/>
              </a:spcBef>
              <a:buFont typeface="Arial" panose="020B0604020202020204" pitchFamily="34" charset="0"/>
              <a:buNone/>
              <a:defRPr sz="2000">
                <a:solidFill>
                  <a:schemeClr val="bg1"/>
                </a:solidFill>
                <a:latin typeface="+mn-lt"/>
              </a:defRPr>
            </a:lvl1pPr>
            <a:lvl2pPr marL="283464" indent="-283464">
              <a:spcBef>
                <a:spcPts val="1000"/>
              </a:spcBef>
              <a:buFont typeface="Arial" panose="020B0604020202020204" pitchFamily="34" charset="0"/>
              <a:buChar char="•"/>
              <a:defRPr sz="2000">
                <a:solidFill>
                  <a:schemeClr val="bg1"/>
                </a:solidFill>
                <a:latin typeface="+mn-lt"/>
              </a:defRPr>
            </a:lvl2pPr>
            <a:lvl3pPr marL="566928" indent="-283464">
              <a:spcBef>
                <a:spcPts val="1000"/>
              </a:spcBef>
              <a:buFont typeface="Arial" panose="020B0604020202020204" pitchFamily="34" charset="0"/>
              <a:buChar char="•"/>
              <a:defRPr sz="2000">
                <a:solidFill>
                  <a:schemeClr val="bg1"/>
                </a:solidFill>
                <a:latin typeface="+mn-lt"/>
              </a:defRPr>
            </a:lvl3pPr>
            <a:lvl4pPr marL="850392" indent="-283464">
              <a:spcBef>
                <a:spcPts val="1000"/>
              </a:spcBef>
              <a:buFont typeface="Arial" panose="020B0604020202020204" pitchFamily="34" charset="0"/>
              <a:buChar char="•"/>
              <a:defRPr sz="2000">
                <a:solidFill>
                  <a:schemeClr val="bg1"/>
                </a:solidFill>
                <a:latin typeface="+mn-lt"/>
              </a:defRPr>
            </a:lvl4pPr>
            <a:lvl5pPr marL="1133856"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endParaRPr lang="en-US" dirty="0"/>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40204266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Chart ">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 uri="{C183D7F6-B498-43B3-948B-1728B52AA6E4}">
                <adec:decorative xmlns:adec="http://schemas.microsoft.com/office/drawing/2017/decorative" val="1"/>
              </a:ext>
            </a:extLst>
          </p:cNvPr>
          <p:cNvGrpSpPr/>
          <p:nvPr userDrawn="1"/>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6526"/>
            <a:ext cx="9779183" cy="1570038"/>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67493" y="2084832"/>
            <a:ext cx="9779182" cy="336681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r>
              <a:rPr lang="en-US" dirty="0"/>
              <a:t>9/8/20XX</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dirty="0"/>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190945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78AD52EA-B01E-8D38-D87A-BF7EB5B58A82}"/>
              </a:ext>
              <a:ext uri="{C183D7F6-B498-43B3-948B-1728B52AA6E4}">
                <adec:decorative xmlns:adec="http://schemas.microsoft.com/office/drawing/2017/decorative" val="1"/>
              </a:ext>
            </a:extLst>
          </p:cNvPr>
          <p:cNvGrpSpPr/>
          <p:nvPr userDrawn="1"/>
        </p:nvGrpSpPr>
        <p:grpSpPr>
          <a:xfrm>
            <a:off x="0" y="-1"/>
            <a:ext cx="12192001" cy="6864796"/>
            <a:chOff x="0" y="-1"/>
            <a:chExt cx="12192001" cy="6864796"/>
          </a:xfrm>
        </p:grpSpPr>
        <p:sp>
          <p:nvSpPr>
            <p:cNvPr id="4" name="Rectangle 3">
              <a:extLst>
                <a:ext uri="{FF2B5EF4-FFF2-40B4-BE49-F238E27FC236}">
                  <a16:creationId xmlns:a16="http://schemas.microsoft.com/office/drawing/2014/main" id="{9AC79249-FDC0-364D-A734-AE1DE1605D28}"/>
                </a:ext>
              </a:extLst>
            </p:cNvPr>
            <p:cNvSpPr/>
            <p:nvPr userDrawn="1"/>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16">
              <a:extLst>
                <a:ext uri="{FF2B5EF4-FFF2-40B4-BE49-F238E27FC236}">
                  <a16:creationId xmlns:a16="http://schemas.microsoft.com/office/drawing/2014/main" id="{39563C76-BC00-DE47-88F5-C24D3CE3325A}"/>
                </a:ext>
              </a:extLst>
            </p:cNvPr>
            <p:cNvSpPr/>
            <p:nvPr userDrawn="1"/>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4" y="252549"/>
            <a:ext cx="6220278" cy="3262811"/>
          </a:xfrm>
        </p:spPr>
        <p:txBody>
          <a:bodyPr anchor="b">
            <a:noAutofit/>
          </a:bodyPr>
          <a:lstStyle>
            <a:lvl1pPr algn="l">
              <a:defRPr sz="6000" b="1">
                <a:latin typeface="+mj-lt"/>
              </a:defRPr>
            </a:lvl1pPr>
          </a:lstStyle>
          <a:p>
            <a:r>
              <a:rPr lang="en-US" dirty="0"/>
              <a:t>Click to add title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hasCustomPrompt="1"/>
          </p:nvPr>
        </p:nvSpPr>
        <p:spPr>
          <a:xfrm>
            <a:off x="1167493" y="3685939"/>
            <a:ext cx="6220277" cy="2919512"/>
          </a:xfrm>
        </p:spPr>
        <p:txBody>
          <a:bodyPr anchor="t" anchorCtr="0">
            <a:norm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text</a:t>
            </a:r>
          </a:p>
        </p:txBody>
      </p:sp>
    </p:spTree>
    <p:extLst>
      <p:ext uri="{BB962C8B-B14F-4D97-AF65-F5344CB8AC3E}">
        <p14:creationId xmlns:p14="http://schemas.microsoft.com/office/powerpoint/2010/main" val="254470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r>
              <a:rPr lang="en-US" dirty="0"/>
              <a:t>9/8/20XX</a:t>
            </a:r>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endParaRPr lang="en-US" dirty="0"/>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71" r:id="rId3"/>
    <p:sldLayoutId id="2147483659" r:id="rId4"/>
    <p:sldLayoutId id="2147483668" r:id="rId5"/>
    <p:sldLayoutId id="2147483669" r:id="rId6"/>
    <p:sldLayoutId id="2147483661" r:id="rId7"/>
    <p:sldLayoutId id="2147483666" r:id="rId8"/>
  </p:sldLayoutIdLst>
  <p:hf sldNum="0" hdr="0" ftr="0" dt="0"/>
  <p:txStyles>
    <p:titleStyle>
      <a:lvl1pPr algn="l" defTabSz="914400" rtl="0" eaLnBrk="1" latinLnBrk="0" hangingPunct="1">
        <a:lnSpc>
          <a:spcPct val="8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1378508" y="232913"/>
            <a:ext cx="7096933" cy="1984507"/>
          </a:xfrm>
        </p:spPr>
        <p:txBody>
          <a:bodyPr/>
          <a:lstStyle/>
          <a:p>
            <a:pPr>
              <a:spcAft>
                <a:spcPts val="0"/>
              </a:spcAft>
            </a:pPr>
            <a:r>
              <a:rPr lang="en-GB" dirty="0">
                <a:latin typeface="Times New Roman" panose="02020603050405020304" pitchFamily="18" charset="0"/>
                <a:ea typeface="Calibri" panose="020F0502020204030204" pitchFamily="34" charset="0"/>
              </a:rPr>
              <a:t>Problem Solving and Decision Making</a:t>
            </a:r>
            <a:endParaRPr lang="en-US"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3684709" y="2975280"/>
            <a:ext cx="5644415" cy="3909280"/>
          </a:xfrm>
          <a:prstGeom prst="rect">
            <a:avLst/>
          </a:prstGeom>
        </p:spPr>
      </p:pic>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400" dirty="0">
                <a:solidFill>
                  <a:srgbClr val="000000"/>
                </a:solidFill>
                <a:latin typeface="Times New Roman" panose="02020603050405020304" pitchFamily="18" charset="0"/>
                <a:ea typeface="Calibri" panose="020F0502020204030204" pitchFamily="34" charset="0"/>
              </a:rPr>
              <a:t>Table of Contents</a:t>
            </a:r>
            <a:endParaRPr lang="en-GB" dirty="0"/>
          </a:p>
        </p:txBody>
      </p:sp>
      <p:sp>
        <p:nvSpPr>
          <p:cNvPr id="4" name="Rectangle 1"/>
          <p:cNvSpPr>
            <a:spLocks noGrp="1" noChangeArrowheads="1"/>
          </p:cNvSpPr>
          <p:nvPr>
            <p:ph idx="1"/>
          </p:nvPr>
        </p:nvSpPr>
        <p:spPr bwMode="auto">
          <a:xfrm>
            <a:off x="1158864" y="2395770"/>
            <a:ext cx="7571303" cy="25355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724525" algn="r"/>
              </a:tabLst>
              <a:defRPr>
                <a:solidFill>
                  <a:schemeClr val="tx1"/>
                </a:solidFill>
                <a:latin typeface="Arial" panose="020B0604020202020204" pitchFamily="34" charset="0"/>
              </a:defRPr>
            </a:lvl1pPr>
            <a:lvl2pPr eaLnBrk="0" fontAlgn="base" hangingPunct="0">
              <a:spcBef>
                <a:spcPct val="0"/>
              </a:spcBef>
              <a:spcAft>
                <a:spcPct val="0"/>
              </a:spcAft>
              <a:tabLst>
                <a:tab pos="5724525" algn="r"/>
              </a:tabLst>
              <a:defRPr>
                <a:solidFill>
                  <a:schemeClr val="tx1"/>
                </a:solidFill>
                <a:latin typeface="Arial" panose="020B0604020202020204" pitchFamily="34" charset="0"/>
              </a:defRPr>
            </a:lvl2pPr>
            <a:lvl3pPr eaLnBrk="0" fontAlgn="base" hangingPunct="0">
              <a:spcBef>
                <a:spcPct val="0"/>
              </a:spcBef>
              <a:spcAft>
                <a:spcPct val="0"/>
              </a:spcAft>
              <a:tabLst>
                <a:tab pos="5724525" algn="r"/>
              </a:tabLst>
              <a:defRPr>
                <a:solidFill>
                  <a:schemeClr val="tx1"/>
                </a:solidFill>
                <a:latin typeface="Arial" panose="020B0604020202020204" pitchFamily="34" charset="0"/>
              </a:defRPr>
            </a:lvl3pPr>
            <a:lvl4pPr eaLnBrk="0" fontAlgn="base" hangingPunct="0">
              <a:spcBef>
                <a:spcPct val="0"/>
              </a:spcBef>
              <a:spcAft>
                <a:spcPct val="0"/>
              </a:spcAft>
              <a:tabLst>
                <a:tab pos="5724525" algn="r"/>
              </a:tabLst>
              <a:defRPr>
                <a:solidFill>
                  <a:schemeClr val="tx1"/>
                </a:solidFill>
                <a:latin typeface="Arial" panose="020B0604020202020204" pitchFamily="34" charset="0"/>
              </a:defRPr>
            </a:lvl4pPr>
            <a:lvl5pPr eaLnBrk="0" fontAlgn="base" hangingPunct="0">
              <a:spcBef>
                <a:spcPct val="0"/>
              </a:spcBef>
              <a:spcAft>
                <a:spcPct val="0"/>
              </a:spcAft>
              <a:tabLst>
                <a:tab pos="5724525" algn="r"/>
              </a:tabLst>
              <a:defRPr>
                <a:solidFill>
                  <a:schemeClr val="tx1"/>
                </a:solidFill>
                <a:latin typeface="Arial" panose="020B0604020202020204" pitchFamily="34" charset="0"/>
              </a:defRPr>
            </a:lvl5pPr>
            <a:lvl6pPr eaLnBrk="0" fontAlgn="base" hangingPunct="0">
              <a:spcBef>
                <a:spcPct val="0"/>
              </a:spcBef>
              <a:spcAft>
                <a:spcPct val="0"/>
              </a:spcAft>
              <a:tabLst>
                <a:tab pos="5724525" algn="r"/>
              </a:tabLst>
              <a:defRPr>
                <a:solidFill>
                  <a:schemeClr val="tx1"/>
                </a:solidFill>
                <a:latin typeface="Arial" panose="020B0604020202020204" pitchFamily="34" charset="0"/>
              </a:defRPr>
            </a:lvl6pPr>
            <a:lvl7pPr eaLnBrk="0" fontAlgn="base" hangingPunct="0">
              <a:spcBef>
                <a:spcPct val="0"/>
              </a:spcBef>
              <a:spcAft>
                <a:spcPct val="0"/>
              </a:spcAft>
              <a:tabLst>
                <a:tab pos="5724525" algn="r"/>
              </a:tabLst>
              <a:defRPr>
                <a:solidFill>
                  <a:schemeClr val="tx1"/>
                </a:solidFill>
                <a:latin typeface="Arial" panose="020B0604020202020204" pitchFamily="34" charset="0"/>
              </a:defRPr>
            </a:lvl7pPr>
            <a:lvl8pPr eaLnBrk="0" fontAlgn="base" hangingPunct="0">
              <a:spcBef>
                <a:spcPct val="0"/>
              </a:spcBef>
              <a:spcAft>
                <a:spcPct val="0"/>
              </a:spcAft>
              <a:tabLst>
                <a:tab pos="5724525" algn="r"/>
              </a:tabLst>
              <a:defRPr>
                <a:solidFill>
                  <a:schemeClr val="tx1"/>
                </a:solidFill>
                <a:latin typeface="Arial" panose="020B0604020202020204" pitchFamily="34" charset="0"/>
              </a:defRPr>
            </a:lvl8pPr>
            <a:lvl9pPr eaLnBrk="0" fontAlgn="base" hangingPunct="0">
              <a:spcBef>
                <a:spcPct val="0"/>
              </a:spcBef>
              <a:spcAft>
                <a:spcPct val="0"/>
              </a:spcAft>
              <a:tabLst>
                <a:tab pos="5724525" algn="r"/>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GB" altLang="en-US" sz="1800" b="0" i="0"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INTRODUCTION	</a:t>
            </a:r>
            <a:endParaRPr kumimoji="0" lang="en-GB" altLang="en-US" sz="1800" b="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GB" altLang="en-US" sz="1800" b="0" i="0"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Task 1: Identifying Nature and Scope of Problem through 5W2H Analysis	</a:t>
            </a:r>
            <a:endParaRPr kumimoji="0" lang="en-GB" altLang="en-US" sz="1800" b="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GB" altLang="en-US" sz="1800" b="0" i="0"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Task 2: Interpreting External Factors through PESTLE Analysis	</a:t>
            </a:r>
            <a:endParaRPr kumimoji="0" lang="en-GB" altLang="en-US" sz="1800" b="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GB" altLang="en-US" sz="1800" b="0" i="0"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Task 3: Cause-and-Effect Analysis and diagram	</a:t>
            </a:r>
            <a:endParaRPr kumimoji="0" lang="en-GB" altLang="en-US" sz="1800" b="0"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GB" altLang="en-US" sz="1800" b="0" i="0"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CONCLUSION	</a:t>
            </a:r>
          </a:p>
          <a:p>
            <a:pPr marL="0" marR="0" lvl="0" indent="0" algn="just" defTabSz="914400" rtl="0" eaLnBrk="0" fontAlgn="base" latinLnBrk="0" hangingPunct="0">
              <a:lnSpc>
                <a:spcPct val="150000"/>
              </a:lnSpc>
              <a:spcBef>
                <a:spcPct val="0"/>
              </a:spcBef>
              <a:spcAft>
                <a:spcPct val="0"/>
              </a:spcAft>
              <a:buClrTx/>
              <a:buSzTx/>
              <a:buFontTx/>
              <a:buNone/>
              <a:tabLst>
                <a:tab pos="5724525" algn="r"/>
              </a:tabLst>
            </a:pPr>
            <a:r>
              <a:rPr kumimoji="0" lang="en-GB" altLang="en-US" sz="1800" b="0" i="0"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REFERENCES</a:t>
            </a:r>
            <a:r>
              <a:rPr kumimoji="0" lang="en-GB" altLang="en-US" sz="12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41094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50000"/>
              </a:lnSpc>
              <a:spcBef>
                <a:spcPts val="2400"/>
              </a:spcBef>
              <a:spcAft>
                <a:spcPts val="0"/>
              </a:spcAft>
            </a:pPr>
            <a:r>
              <a:rPr lang="en-GB" sz="4400" kern="0" dirty="0">
                <a:latin typeface="Times New Roman" panose="02020603050405020304" pitchFamily="18" charset="0"/>
                <a:ea typeface="SimSun" panose="02010600030101010101" pitchFamily="2" charset="-122"/>
                <a:cs typeface="Times New Roman" panose="02020603050405020304" pitchFamily="18" charset="0"/>
              </a:rPr>
              <a:t>INTRODUCTION</a:t>
            </a:r>
            <a:endParaRPr lang="en-GB" dirty="0"/>
          </a:p>
        </p:txBody>
      </p:sp>
      <p:sp>
        <p:nvSpPr>
          <p:cNvPr id="3" name="Content Placeholder 2"/>
          <p:cNvSpPr>
            <a:spLocks noGrp="1"/>
          </p:cNvSpPr>
          <p:nvPr>
            <p:ph idx="1"/>
          </p:nvPr>
        </p:nvSpPr>
        <p:spPr>
          <a:xfrm>
            <a:off x="1158865" y="2017467"/>
            <a:ext cx="5409886" cy="3366815"/>
          </a:xfrm>
        </p:spPr>
        <p:txBody>
          <a:bodyPr>
            <a:noAutofit/>
          </a:bodyPr>
          <a:lstStyle/>
          <a:p>
            <a:pPr algn="just">
              <a:lnSpc>
                <a:spcPct val="15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Problem solving is an overall process of finding solution to a certain problem that business is facing. </a:t>
            </a:r>
          </a:p>
          <a:p>
            <a:pPr algn="just">
              <a:lnSpc>
                <a:spcPct val="15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While decision making is an act of choosing most effective option from many solution (</a:t>
            </a:r>
            <a:r>
              <a:rPr lang="en-GB" sz="1400" dirty="0" err="1">
                <a:latin typeface="Times New Roman" panose="02020603050405020304" pitchFamily="18" charset="0"/>
                <a:ea typeface="Calibri" panose="020F0502020204030204" pitchFamily="34" charset="0"/>
                <a:cs typeface="Times New Roman" panose="02020603050405020304" pitchFamily="18" charset="0"/>
              </a:rPr>
              <a:t>Heerkens</a:t>
            </a:r>
            <a:r>
              <a:rPr lang="en-GB" sz="1400" dirty="0">
                <a:latin typeface="Times New Roman" panose="02020603050405020304" pitchFamily="18" charset="0"/>
                <a:ea typeface="Calibri" panose="020F0502020204030204" pitchFamily="34" charset="0"/>
                <a:cs typeface="Times New Roman" panose="02020603050405020304" pitchFamily="18" charset="0"/>
              </a:rPr>
              <a:t>, and Van </a:t>
            </a:r>
            <a:r>
              <a:rPr lang="en-GB" sz="1400" dirty="0" err="1">
                <a:latin typeface="Times New Roman" panose="02020603050405020304" pitchFamily="18" charset="0"/>
                <a:ea typeface="Calibri" panose="020F0502020204030204" pitchFamily="34" charset="0"/>
                <a:cs typeface="Times New Roman" panose="02020603050405020304" pitchFamily="18" charset="0"/>
              </a:rPr>
              <a:t>Winden</a:t>
            </a:r>
            <a:r>
              <a:rPr lang="en-GB" sz="1400" dirty="0">
                <a:latin typeface="Times New Roman" panose="02020603050405020304" pitchFamily="18" charset="0"/>
                <a:ea typeface="Calibri" panose="020F0502020204030204" pitchFamily="34" charset="0"/>
                <a:cs typeface="Times New Roman" panose="02020603050405020304" pitchFamily="18" charset="0"/>
              </a:rPr>
              <a:t>, 2021).  </a:t>
            </a:r>
          </a:p>
          <a:p>
            <a:pPr algn="just">
              <a:lnSpc>
                <a:spcPct val="15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Green Haven Florists was once thriving independent flower shop in Norwich, UK, founded by Liam and </a:t>
            </a:r>
            <a:r>
              <a:rPr lang="en-GB" sz="1400" dirty="0" err="1">
                <a:latin typeface="Times New Roman" panose="02020603050405020304" pitchFamily="18" charset="0"/>
                <a:ea typeface="Calibri" panose="020F0502020204030204" pitchFamily="34" charset="0"/>
                <a:cs typeface="Times New Roman" panose="02020603050405020304" pitchFamily="18" charset="0"/>
              </a:rPr>
              <a:t>Priya</a:t>
            </a:r>
            <a:r>
              <a:rPr lang="en-GB" sz="1400" dirty="0">
                <a:latin typeface="Times New Roman" panose="02020603050405020304" pitchFamily="18" charset="0"/>
                <a:ea typeface="Calibri" panose="020F0502020204030204" pitchFamily="34" charset="0"/>
                <a:cs typeface="Times New Roman" panose="02020603050405020304" pitchFamily="18" charset="0"/>
              </a:rPr>
              <a:t> Patel in 2016, business quickly built reputation for their bespoke arrangements and a strong commitment to sustainable practices. </a:t>
            </a:r>
          </a:p>
          <a:p>
            <a:pPr>
              <a:lnSpc>
                <a:spcPct val="150000"/>
              </a:lnSpc>
            </a:pPr>
            <a:endParaRPr lang="en-GB" sz="1400" dirty="0"/>
          </a:p>
        </p:txBody>
      </p:sp>
      <p:pic>
        <p:nvPicPr>
          <p:cNvPr id="5" name="Picture 4"/>
          <p:cNvPicPr>
            <a:picLocks noChangeAspect="1"/>
          </p:cNvPicPr>
          <p:nvPr/>
        </p:nvPicPr>
        <p:blipFill>
          <a:blip r:embed="rId3"/>
          <a:stretch>
            <a:fillRect/>
          </a:stretch>
        </p:blipFill>
        <p:spPr>
          <a:xfrm>
            <a:off x="7549662" y="1989259"/>
            <a:ext cx="3368767" cy="3353795"/>
          </a:xfrm>
          <a:prstGeom prst="rect">
            <a:avLst/>
          </a:prstGeom>
        </p:spPr>
      </p:pic>
    </p:spTree>
    <p:extLst>
      <p:ext uri="{BB962C8B-B14F-4D97-AF65-F5344CB8AC3E}">
        <p14:creationId xmlns:p14="http://schemas.microsoft.com/office/powerpoint/2010/main" val="1814667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50000"/>
              </a:lnSpc>
              <a:spcBef>
                <a:spcPts val="2400"/>
              </a:spcBef>
              <a:spcAft>
                <a:spcPts val="0"/>
              </a:spcAft>
            </a:pPr>
            <a:r>
              <a:rPr lang="en-GB" sz="4400" kern="0" dirty="0">
                <a:latin typeface="Times New Roman" panose="02020603050405020304" pitchFamily="18" charset="0"/>
                <a:ea typeface="SimSun" panose="02010600030101010101" pitchFamily="2" charset="-122"/>
                <a:cs typeface="Times New Roman" panose="02020603050405020304" pitchFamily="18" charset="0"/>
              </a:rPr>
              <a:t>Task 1: Identifying Nature and Scope of Problem through 5W2H Analysis</a:t>
            </a:r>
            <a:endParaRPr lang="en-GB" dirty="0"/>
          </a:p>
        </p:txBody>
      </p:sp>
      <p:sp>
        <p:nvSpPr>
          <p:cNvPr id="3" name="Content Placeholder 2"/>
          <p:cNvSpPr>
            <a:spLocks noGrp="1"/>
          </p:cNvSpPr>
          <p:nvPr>
            <p:ph idx="1"/>
          </p:nvPr>
        </p:nvSpPr>
        <p:spPr>
          <a:xfrm>
            <a:off x="1158865" y="2017467"/>
            <a:ext cx="5874981" cy="3366815"/>
          </a:xfrm>
        </p:spPr>
        <p:txBody>
          <a:bodyPr>
            <a:normAutofit/>
          </a:bodyPr>
          <a:lstStyle/>
          <a:p>
            <a:pPr algn="just">
              <a:lnSpc>
                <a:spcPct val="15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5W2H analysis is a problem solving technique that uses seven of questions What, Who, Where, When, Why, How and How to gain deep understanding of problem and situation which further help in root cause analysis (</a:t>
            </a:r>
            <a:r>
              <a:rPr lang="en-GB" sz="1400" dirty="0" err="1">
                <a:latin typeface="Times New Roman" panose="02020603050405020304" pitchFamily="18" charset="0"/>
                <a:ea typeface="Calibri" panose="020F0502020204030204" pitchFamily="34" charset="0"/>
                <a:cs typeface="Times New Roman" panose="02020603050405020304" pitchFamily="18" charset="0"/>
              </a:rPr>
              <a:t>Perdana</a:t>
            </a:r>
            <a:r>
              <a:rPr lang="en-GB" sz="1400" dirty="0">
                <a:latin typeface="Times New Roman" panose="02020603050405020304" pitchFamily="18" charset="0"/>
                <a:ea typeface="Calibri" panose="020F0502020204030204" pitchFamily="34" charset="0"/>
                <a:cs typeface="Times New Roman" panose="02020603050405020304" pitchFamily="18" charset="0"/>
              </a:rPr>
              <a:t>, and </a:t>
            </a:r>
            <a:r>
              <a:rPr lang="en-GB" sz="1400" dirty="0" err="1">
                <a:latin typeface="Times New Roman" panose="02020603050405020304" pitchFamily="18" charset="0"/>
                <a:ea typeface="Calibri" panose="020F0502020204030204" pitchFamily="34" charset="0"/>
                <a:cs typeface="Times New Roman" panose="02020603050405020304" pitchFamily="18" charset="0"/>
              </a:rPr>
              <a:t>Putro</a:t>
            </a:r>
            <a:r>
              <a:rPr lang="en-GB" sz="1400" dirty="0">
                <a:latin typeface="Times New Roman" panose="02020603050405020304" pitchFamily="18" charset="0"/>
                <a:ea typeface="Calibri" panose="020F0502020204030204" pitchFamily="34" charset="0"/>
                <a:cs typeface="Times New Roman" panose="02020603050405020304" pitchFamily="18" charset="0"/>
              </a:rPr>
              <a:t>, 2024). </a:t>
            </a:r>
          </a:p>
          <a:p>
            <a:pPr algn="just">
              <a:lnSpc>
                <a:spcPct val="15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 </a:t>
            </a:r>
            <a:r>
              <a:rPr lang="en-GB" sz="1400" b="1" dirty="0">
                <a:latin typeface="Times New Roman" panose="02020603050405020304" pitchFamily="18" charset="0"/>
                <a:ea typeface="Calibri" panose="020F0502020204030204" pitchFamily="34" charset="0"/>
                <a:cs typeface="Times New Roman" panose="02020603050405020304" pitchFamily="18" charset="0"/>
              </a:rPr>
              <a:t>What is the problem?</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The core problem for Green Haven is significant decline in their revenue and profitability and Green Haven Florists have suffered a 30% drop in their in-store sales over the last year while online orders have seen a slight increase. </a:t>
            </a:r>
          </a:p>
          <a:p>
            <a:pPr algn="just">
              <a:lnSpc>
                <a:spcPct val="150000"/>
              </a:lnSpc>
              <a:spcAft>
                <a:spcPts val="1000"/>
              </a:spcAft>
            </a:pP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endParaRPr lang="en-GB" sz="1400" dirty="0"/>
          </a:p>
        </p:txBody>
      </p:sp>
      <p:pic>
        <p:nvPicPr>
          <p:cNvPr id="4" name="Picture 3"/>
          <p:cNvPicPr>
            <a:picLocks noChangeAspect="1"/>
          </p:cNvPicPr>
          <p:nvPr/>
        </p:nvPicPr>
        <p:blipFill>
          <a:blip r:embed="rId3"/>
          <a:stretch>
            <a:fillRect/>
          </a:stretch>
        </p:blipFill>
        <p:spPr>
          <a:xfrm>
            <a:off x="7327339" y="2017467"/>
            <a:ext cx="4371636" cy="2656376"/>
          </a:xfrm>
          <a:prstGeom prst="rect">
            <a:avLst/>
          </a:prstGeom>
        </p:spPr>
      </p:pic>
    </p:spTree>
    <p:extLst>
      <p:ext uri="{BB962C8B-B14F-4D97-AF65-F5344CB8AC3E}">
        <p14:creationId xmlns:p14="http://schemas.microsoft.com/office/powerpoint/2010/main" val="2322001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Continue </a:t>
            </a:r>
          </a:p>
        </p:txBody>
      </p:sp>
      <p:sp>
        <p:nvSpPr>
          <p:cNvPr id="3" name="Content Placeholder 2"/>
          <p:cNvSpPr>
            <a:spLocks noGrp="1"/>
          </p:cNvSpPr>
          <p:nvPr>
            <p:ph idx="1"/>
          </p:nvPr>
        </p:nvSpPr>
        <p:spPr>
          <a:xfrm>
            <a:off x="1158865" y="2017467"/>
            <a:ext cx="5663966" cy="3656502"/>
          </a:xfrm>
        </p:spPr>
        <p:txBody>
          <a:bodyPr>
            <a:noAutofit/>
          </a:bodyPr>
          <a:lstStyle/>
          <a:p>
            <a:pPr algn="just">
              <a:lnSpc>
                <a:spcPct val="170000"/>
              </a:lnSpc>
              <a:spcAft>
                <a:spcPts val="1000"/>
              </a:spcAft>
            </a:pPr>
            <a:r>
              <a:rPr lang="en-GB" sz="1400" b="1" dirty="0">
                <a:latin typeface="Times New Roman" panose="02020603050405020304" pitchFamily="18" charset="0"/>
                <a:ea typeface="Calibri" panose="020F0502020204030204" pitchFamily="34" charset="0"/>
                <a:cs typeface="Times New Roman" panose="02020603050405020304" pitchFamily="18" charset="0"/>
              </a:rPr>
              <a:t>Why is this a problem?</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This situation is serious threat to the financial viability and long-term sustainability of Green Haven a 30% reduction in a major revenue stream is unsustainable and if it is left unaddressed this can lead to the business's closure.</a:t>
            </a:r>
          </a:p>
          <a:p>
            <a:pPr algn="just">
              <a:lnSpc>
                <a:spcPct val="170000"/>
              </a:lnSpc>
              <a:spcAft>
                <a:spcPts val="1000"/>
              </a:spcAft>
            </a:pPr>
            <a:r>
              <a:rPr lang="en-GB" sz="1400" b="1" dirty="0">
                <a:latin typeface="Times New Roman" panose="02020603050405020304" pitchFamily="18" charset="0"/>
                <a:ea typeface="Calibri" panose="020F0502020204030204" pitchFamily="34" charset="0"/>
                <a:cs typeface="Times New Roman" panose="02020603050405020304" pitchFamily="18" charset="0"/>
              </a:rPr>
              <a:t>Who is affected?</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7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Founders of shop are directly impacted as they are facing immense financial and emotional pressure due to their business struggling to stay afloat. </a:t>
            </a:r>
          </a:p>
          <a:p>
            <a:pPr algn="just">
              <a:lnSpc>
                <a:spcPct val="170000"/>
              </a:lnSpc>
              <a:spcAft>
                <a:spcPts val="1000"/>
              </a:spcAft>
            </a:pP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70000"/>
              </a:lnSpc>
            </a:pPr>
            <a:endParaRPr lang="en-GB" sz="1400" dirty="0"/>
          </a:p>
        </p:txBody>
      </p:sp>
      <p:pic>
        <p:nvPicPr>
          <p:cNvPr id="3074" name="Picture 2" descr="What is 5W2H? Discover this revolutionary tool | Think Lean Six Sigm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8645" y="2647059"/>
            <a:ext cx="4493753" cy="2397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5990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Continue</a:t>
            </a:r>
            <a:endParaRPr lang="en-GB" dirty="0"/>
          </a:p>
        </p:txBody>
      </p:sp>
      <p:sp>
        <p:nvSpPr>
          <p:cNvPr id="3" name="Content Placeholder 2"/>
          <p:cNvSpPr>
            <a:spLocks noGrp="1"/>
          </p:cNvSpPr>
          <p:nvPr>
            <p:ph idx="1"/>
          </p:nvPr>
        </p:nvSpPr>
        <p:spPr>
          <a:xfrm>
            <a:off x="1158865" y="2017467"/>
            <a:ext cx="4702673" cy="3366815"/>
          </a:xfrm>
        </p:spPr>
        <p:txBody>
          <a:bodyPr>
            <a:normAutofit/>
          </a:bodyPr>
          <a:lstStyle/>
          <a:p>
            <a:pPr algn="just">
              <a:lnSpc>
                <a:spcPct val="150000"/>
              </a:lnSpc>
              <a:spcAft>
                <a:spcPts val="1000"/>
              </a:spcAft>
            </a:pPr>
            <a:r>
              <a:rPr lang="en-GB" sz="1400" b="1" dirty="0">
                <a:latin typeface="Times New Roman" panose="02020603050405020304" pitchFamily="18" charset="0"/>
                <a:ea typeface="Calibri" panose="020F0502020204030204" pitchFamily="34" charset="0"/>
                <a:cs typeface="Times New Roman" panose="02020603050405020304" pitchFamily="18" charset="0"/>
              </a:rPr>
              <a:t>Where is this happening?</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The problem is happening in to places one is physical shop in Norwich and their online platform also sees this decline.</a:t>
            </a:r>
          </a:p>
          <a:p>
            <a:pPr algn="just">
              <a:lnSpc>
                <a:spcPct val="15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 </a:t>
            </a:r>
            <a:r>
              <a:rPr lang="en-GB" sz="1400" b="1" dirty="0">
                <a:latin typeface="Times New Roman" panose="02020603050405020304" pitchFamily="18" charset="0"/>
                <a:ea typeface="Calibri" panose="020F0502020204030204" pitchFamily="34" charset="0"/>
                <a:cs typeface="Times New Roman" panose="02020603050405020304" pitchFamily="18" charset="0"/>
              </a:rPr>
              <a:t>When did this start?</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The decline became noticeable over the last 12 months which coincides with rising inflation and new competitors entering the market. </a:t>
            </a:r>
          </a:p>
          <a:p>
            <a:pPr algn="just">
              <a:lnSpc>
                <a:spcPct val="150000"/>
              </a:lnSpc>
              <a:spcAft>
                <a:spcPts val="1000"/>
              </a:spcAft>
            </a:pP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endParaRPr lang="en-GB" sz="1400" dirty="0"/>
          </a:p>
        </p:txBody>
      </p:sp>
      <p:pic>
        <p:nvPicPr>
          <p:cNvPr id="4098" name="Picture 2" descr="5W2H Method Used For Problem Solvin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7376" y="2251928"/>
            <a:ext cx="3800671" cy="2835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764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Continue</a:t>
            </a:r>
            <a:endParaRPr lang="en-GB" dirty="0"/>
          </a:p>
        </p:txBody>
      </p:sp>
      <p:sp>
        <p:nvSpPr>
          <p:cNvPr id="3" name="Content Placeholder 2"/>
          <p:cNvSpPr>
            <a:spLocks noGrp="1"/>
          </p:cNvSpPr>
          <p:nvPr>
            <p:ph idx="1"/>
          </p:nvPr>
        </p:nvSpPr>
        <p:spPr>
          <a:xfrm>
            <a:off x="1158865" y="2017467"/>
            <a:ext cx="5030920" cy="4406779"/>
          </a:xfrm>
        </p:spPr>
        <p:txBody>
          <a:bodyPr>
            <a:normAutofit/>
          </a:bodyPr>
          <a:lstStyle/>
          <a:p>
            <a:pPr algn="just">
              <a:lnSpc>
                <a:spcPct val="150000"/>
              </a:lnSpc>
              <a:spcAft>
                <a:spcPts val="1000"/>
              </a:spcAft>
            </a:pPr>
            <a:r>
              <a:rPr lang="en-GB" sz="1400" b="1" dirty="0">
                <a:latin typeface="Times New Roman" panose="02020603050405020304" pitchFamily="18" charset="0"/>
                <a:ea typeface="Calibri" panose="020F0502020204030204" pitchFamily="34" charset="0"/>
                <a:cs typeface="Times New Roman" panose="02020603050405020304" pitchFamily="18" charset="0"/>
              </a:rPr>
              <a:t>How did this happen?</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This happened because Green Haven failed to evolve their model with changing consumer behaviour. </a:t>
            </a:r>
          </a:p>
          <a:p>
            <a:pPr algn="just">
              <a:lnSpc>
                <a:spcPct val="150000"/>
              </a:lnSpc>
              <a:spcAft>
                <a:spcPts val="1000"/>
              </a:spcAft>
            </a:pPr>
            <a:r>
              <a:rPr lang="en-GB" sz="1400" b="1" dirty="0">
                <a:latin typeface="Times New Roman" panose="02020603050405020304" pitchFamily="18" charset="0"/>
                <a:ea typeface="Calibri" panose="020F0502020204030204" pitchFamily="34" charset="0"/>
                <a:cs typeface="Times New Roman" panose="02020603050405020304" pitchFamily="18" charset="0"/>
              </a:rPr>
              <a:t>How much is the impact?</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The impact is significant because a 30% drop in in-store sales financially means a major reduction in cash flow and profits. </a:t>
            </a:r>
          </a:p>
          <a:p>
            <a:pPr>
              <a:lnSpc>
                <a:spcPct val="150000"/>
              </a:lnSpc>
            </a:pPr>
            <a:r>
              <a:rPr lang="en-GB" sz="1400" b="1" dirty="0">
                <a:latin typeface="Times New Roman" panose="02020603050405020304" pitchFamily="18" charset="0"/>
                <a:ea typeface="Calibri" panose="020F0502020204030204" pitchFamily="34" charset="0"/>
              </a:rPr>
              <a:t>Interpretation:</a:t>
            </a:r>
            <a:r>
              <a:rPr lang="en-GB" sz="1400" dirty="0">
                <a:latin typeface="Times New Roman" panose="02020603050405020304" pitchFamily="18" charset="0"/>
                <a:ea typeface="Calibri" panose="020F0502020204030204" pitchFamily="34" charset="0"/>
              </a:rPr>
              <a:t> This bar chart shows that the number of UK plant propagation enterprises across different turnover ranges and the highest concentration of businesses falls within the £100,000 to £249,999 turnover bracket</a:t>
            </a:r>
            <a:endParaRPr lang="en-GB" sz="1400" dirty="0"/>
          </a:p>
        </p:txBody>
      </p:sp>
      <p:pic>
        <p:nvPicPr>
          <p:cNvPr id="4" name="Picture 3"/>
          <p:cNvPicPr/>
          <p:nvPr/>
        </p:nvPicPr>
        <p:blipFill>
          <a:blip r:embed="rId3"/>
          <a:stretch>
            <a:fillRect/>
          </a:stretch>
        </p:blipFill>
        <p:spPr>
          <a:xfrm>
            <a:off x="6189785" y="2208223"/>
            <a:ext cx="5731510" cy="4025265"/>
          </a:xfrm>
          <a:prstGeom prst="rect">
            <a:avLst/>
          </a:prstGeom>
        </p:spPr>
      </p:pic>
    </p:spTree>
    <p:extLst>
      <p:ext uri="{BB962C8B-B14F-4D97-AF65-F5344CB8AC3E}">
        <p14:creationId xmlns:p14="http://schemas.microsoft.com/office/powerpoint/2010/main" val="1268435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50000"/>
              </a:lnSpc>
              <a:spcBef>
                <a:spcPts val="2400"/>
              </a:spcBef>
              <a:spcAft>
                <a:spcPts val="0"/>
              </a:spcAft>
            </a:pPr>
            <a:r>
              <a:rPr lang="en-GB" sz="4400" kern="0" dirty="0">
                <a:latin typeface="Times New Roman" panose="02020603050405020304" pitchFamily="18" charset="0"/>
                <a:ea typeface="SimSun" panose="02010600030101010101" pitchFamily="2" charset="-122"/>
                <a:cs typeface="Times New Roman" panose="02020603050405020304" pitchFamily="18" charset="0"/>
              </a:rPr>
              <a:t>Task 2: Interpreting External Factors through PESTLE Analysis</a:t>
            </a:r>
            <a:endParaRPr lang="en-GB" dirty="0"/>
          </a:p>
        </p:txBody>
      </p:sp>
      <p:sp>
        <p:nvSpPr>
          <p:cNvPr id="3" name="Content Placeholder 2"/>
          <p:cNvSpPr>
            <a:spLocks noGrp="1"/>
          </p:cNvSpPr>
          <p:nvPr>
            <p:ph idx="1"/>
          </p:nvPr>
        </p:nvSpPr>
        <p:spPr>
          <a:xfrm>
            <a:off x="1158864" y="2017467"/>
            <a:ext cx="5617073" cy="4570902"/>
          </a:xfrm>
        </p:spPr>
        <p:txBody>
          <a:bodyPr>
            <a:noAutofit/>
          </a:bodyPr>
          <a:lstStyle/>
          <a:p>
            <a:pPr algn="just">
              <a:lnSpc>
                <a:spcPct val="150000"/>
              </a:lnSpc>
              <a:spcAft>
                <a:spcPts val="1000"/>
              </a:spcAft>
            </a:pPr>
            <a:r>
              <a:rPr lang="en-GB" sz="1400" dirty="0">
                <a:latin typeface="Times New Roman" panose="02020603050405020304" pitchFamily="18" charset="0"/>
                <a:ea typeface="Calibri" panose="020F0502020204030204" pitchFamily="34" charset="0"/>
                <a:cs typeface="Times New Roman" panose="02020603050405020304" pitchFamily="18" charset="0"/>
              </a:rPr>
              <a:t>PESTLE is crucial for identifying the external macro-environmental factors as it helps manager in anticipating trends and identify opportunities, eliminate threats and inform strategic planning in structured way (</a:t>
            </a:r>
            <a:r>
              <a:rPr lang="en-GB" sz="1400" dirty="0" err="1">
                <a:latin typeface="Times New Roman" panose="02020603050405020304" pitchFamily="18" charset="0"/>
                <a:ea typeface="Calibri" panose="020F0502020204030204" pitchFamily="34" charset="0"/>
                <a:cs typeface="Times New Roman" panose="02020603050405020304" pitchFamily="18" charset="0"/>
              </a:rPr>
              <a:t>Dunaievskyi</a:t>
            </a:r>
            <a:r>
              <a:rPr lang="en-GB" sz="1400" dirty="0">
                <a:latin typeface="Times New Roman" panose="02020603050405020304" pitchFamily="18" charset="0"/>
                <a:ea typeface="Calibri" panose="020F0502020204030204" pitchFamily="34" charset="0"/>
                <a:cs typeface="Times New Roman" panose="02020603050405020304" pitchFamily="18" charset="0"/>
              </a:rPr>
              <a:t>, 2022).</a:t>
            </a:r>
          </a:p>
          <a:p>
            <a:pPr>
              <a:lnSpc>
                <a:spcPct val="150000"/>
              </a:lnSpc>
            </a:pPr>
            <a:r>
              <a:rPr lang="en-GB" sz="1400" b="1" dirty="0">
                <a:latin typeface="Times New Roman" panose="02020603050405020304" pitchFamily="18" charset="0"/>
                <a:ea typeface="Calibri" panose="020F0502020204030204" pitchFamily="34" charset="0"/>
                <a:cs typeface="Times New Roman" panose="02020603050405020304" pitchFamily="18" charset="0"/>
              </a:rPr>
              <a:t>Political: </a:t>
            </a:r>
            <a:r>
              <a:rPr lang="en-GB" sz="1400" dirty="0">
                <a:latin typeface="Times New Roman" panose="02020603050405020304" pitchFamily="18" charset="0"/>
                <a:ea typeface="Calibri" panose="020F0502020204030204" pitchFamily="34" charset="0"/>
                <a:cs typeface="Times New Roman" panose="02020603050405020304" pitchFamily="18" charset="0"/>
              </a:rPr>
              <a:t>Fluctuations in foreign trade policies and tariffs impact the cost of imported flowers, like orchids and tulips which is already seeing price hikes</a:t>
            </a:r>
          </a:p>
          <a:p>
            <a:pPr>
              <a:lnSpc>
                <a:spcPct val="150000"/>
              </a:lnSpc>
            </a:pPr>
            <a:r>
              <a:rPr lang="en-GB" sz="1400" b="1" dirty="0">
                <a:latin typeface="Times New Roman" panose="02020603050405020304" pitchFamily="18" charset="0"/>
                <a:cs typeface="Times New Roman" panose="02020603050405020304" pitchFamily="18" charset="0"/>
              </a:rPr>
              <a:t>Economic: </a:t>
            </a:r>
            <a:r>
              <a:rPr lang="en-GB" sz="1400" dirty="0">
                <a:latin typeface="Times New Roman" panose="02020603050405020304" pitchFamily="18" charset="0"/>
                <a:cs typeface="Times New Roman" panose="02020603050405020304" pitchFamily="18" charset="0"/>
              </a:rPr>
              <a:t>Inflation is a major driver of rising operational costs for Green haven which is squeezing their profit margins (</a:t>
            </a:r>
            <a:r>
              <a:rPr lang="en-GB" sz="1400" dirty="0" err="1">
                <a:latin typeface="Times New Roman" panose="02020603050405020304" pitchFamily="18" charset="0"/>
                <a:cs typeface="Times New Roman" panose="02020603050405020304" pitchFamily="18" charset="0"/>
              </a:rPr>
              <a:t>Batayneh</a:t>
            </a:r>
            <a:r>
              <a:rPr lang="en-GB" sz="1400" dirty="0">
                <a:latin typeface="Times New Roman" panose="02020603050405020304" pitchFamily="18" charset="0"/>
                <a:cs typeface="Times New Roman" panose="02020603050405020304" pitchFamily="18" charset="0"/>
              </a:rPr>
              <a:t>, Al </a:t>
            </a:r>
            <a:r>
              <a:rPr lang="en-GB" sz="1400" dirty="0" err="1">
                <a:latin typeface="Times New Roman" panose="02020603050405020304" pitchFamily="18" charset="0"/>
                <a:cs typeface="Times New Roman" panose="02020603050405020304" pitchFamily="18" charset="0"/>
              </a:rPr>
              <a:t>Salamat</a:t>
            </a:r>
            <a:r>
              <a:rPr lang="en-GB" sz="1400" dirty="0">
                <a:latin typeface="Times New Roman" panose="02020603050405020304" pitchFamily="18" charset="0"/>
                <a:cs typeface="Times New Roman" panose="02020603050405020304" pitchFamily="18" charset="0"/>
              </a:rPr>
              <a:t>, and Momani, 2021). </a:t>
            </a:r>
            <a:r>
              <a:rPr lang="en-GB" sz="1400" dirty="0" err="1">
                <a:latin typeface="Times New Roman" panose="02020603050405020304" pitchFamily="18" charset="0"/>
                <a:cs typeface="Times New Roman" panose="02020603050405020304" pitchFamily="18" charset="0"/>
              </a:rPr>
              <a:t>Accoridng</a:t>
            </a:r>
            <a:r>
              <a:rPr lang="en-GB" sz="1400" dirty="0">
                <a:latin typeface="Times New Roman" panose="02020603050405020304" pitchFamily="18" charset="0"/>
                <a:cs typeface="Times New Roman" panose="02020603050405020304" pitchFamily="18" charset="0"/>
              </a:rPr>
              <a:t> to IBISWorld, (2024), UK florist industry saw its revenue decline at a compound annual growth rate of 0.6% over the five years leading up to 2025 which shows that market size decreased by 10.3% in 2024, to an estimated $1.1 billion.</a:t>
            </a:r>
          </a:p>
          <a:p>
            <a:pPr>
              <a:lnSpc>
                <a:spcPct val="150000"/>
              </a:lnSpc>
            </a:pPr>
            <a:endParaRPr lang="en-GB" sz="14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7298764" y="2315359"/>
            <a:ext cx="4202202" cy="3147595"/>
          </a:xfrm>
          <a:prstGeom prst="rect">
            <a:avLst/>
          </a:prstGeom>
        </p:spPr>
      </p:pic>
    </p:spTree>
    <p:extLst>
      <p:ext uri="{BB962C8B-B14F-4D97-AF65-F5344CB8AC3E}">
        <p14:creationId xmlns:p14="http://schemas.microsoft.com/office/powerpoint/2010/main" val="3810303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8865" y="1"/>
            <a:ext cx="9779183" cy="984738"/>
          </a:xfrm>
        </p:spPr>
        <p:txBody>
          <a:bodyPr/>
          <a:lstStyle/>
          <a:p>
            <a:r>
              <a:rPr lang="en-GB" dirty="0">
                <a:latin typeface="Times New Roman" panose="02020603050405020304" pitchFamily="18" charset="0"/>
                <a:cs typeface="Times New Roman" panose="02020603050405020304" pitchFamily="18" charset="0"/>
              </a:rPr>
              <a:t>Continue</a:t>
            </a:r>
            <a:r>
              <a:rPr lang="en-GB" dirty="0"/>
              <a:t> </a:t>
            </a:r>
          </a:p>
        </p:txBody>
      </p:sp>
      <p:sp>
        <p:nvSpPr>
          <p:cNvPr id="3" name="Content Placeholder 2"/>
          <p:cNvSpPr>
            <a:spLocks noGrp="1"/>
          </p:cNvSpPr>
          <p:nvPr>
            <p:ph idx="1"/>
          </p:nvPr>
        </p:nvSpPr>
        <p:spPr>
          <a:xfrm>
            <a:off x="1158865" y="1220296"/>
            <a:ext cx="5781197" cy="5203949"/>
          </a:xfrm>
        </p:spPr>
        <p:txBody>
          <a:bodyPr>
            <a:noAutofit/>
          </a:bodyPr>
          <a:lstStyle/>
          <a:p>
            <a:pPr algn="just">
              <a:lnSpc>
                <a:spcPct val="170000"/>
              </a:lnSpc>
              <a:spcAft>
                <a:spcPts val="1000"/>
              </a:spcAft>
            </a:pPr>
            <a:r>
              <a:rPr lang="en-GB" sz="1400" b="1" dirty="0">
                <a:latin typeface="Times New Roman" panose="02020603050405020304" pitchFamily="18" charset="0"/>
                <a:ea typeface="Calibri" panose="020F0502020204030204" pitchFamily="34" charset="0"/>
                <a:cs typeface="Times New Roman" panose="02020603050405020304" pitchFamily="18" charset="0"/>
              </a:rPr>
              <a:t>Social:</a:t>
            </a:r>
            <a:r>
              <a:rPr lang="en-GB" sz="1400" dirty="0">
                <a:latin typeface="Times New Roman" panose="02020603050405020304" pitchFamily="18" charset="0"/>
                <a:ea typeface="Calibri" panose="020F0502020204030204" pitchFamily="34" charset="0"/>
                <a:cs typeface="Times New Roman" panose="02020603050405020304" pitchFamily="18" charset="0"/>
              </a:rPr>
              <a:t> The major social factor here is changing customer behaviour and their interest toward online delivery and large retailers. </a:t>
            </a:r>
          </a:p>
          <a:p>
            <a:pPr>
              <a:lnSpc>
                <a:spcPct val="170000"/>
              </a:lnSpc>
              <a:spcAft>
                <a:spcPts val="1000"/>
              </a:spcAft>
            </a:pPr>
            <a:r>
              <a:rPr lang="en-GB" sz="1400" b="1" dirty="0">
                <a:latin typeface="Times New Roman" panose="02020603050405020304" pitchFamily="18" charset="0"/>
                <a:ea typeface="Calibri" panose="020F0502020204030204" pitchFamily="34" charset="0"/>
                <a:cs typeface="Times New Roman" panose="02020603050405020304" pitchFamily="18" charset="0"/>
              </a:rPr>
              <a:t>Technological:</a:t>
            </a:r>
            <a:r>
              <a:rPr lang="en-GB" sz="1400" dirty="0">
                <a:latin typeface="Times New Roman" panose="02020603050405020304" pitchFamily="18" charset="0"/>
                <a:ea typeface="Calibri" panose="020F0502020204030204" pitchFamily="34" charset="0"/>
                <a:cs typeface="Times New Roman" panose="02020603050405020304" pitchFamily="18" charset="0"/>
              </a:rPr>
              <a:t> Green Haven's outdated website which is difficult to navigate is repelling the customer away with increasing </a:t>
            </a:r>
            <a:r>
              <a:rPr lang="en-IN" sz="1400" dirty="0">
                <a:latin typeface="Times New Roman" panose="02020603050405020304" pitchFamily="18" charset="0"/>
                <a:ea typeface="Calibri" panose="020F0502020204030204" pitchFamily="34" charset="0"/>
                <a:cs typeface="Times New Roman" panose="02020603050405020304" pitchFamily="18" charset="0"/>
              </a:rPr>
              <a:t>trend of online flower delivery traditional model with just a physical shop is not appealing customers. </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70000"/>
              </a:lnSpc>
            </a:pPr>
            <a:r>
              <a:rPr lang="en-GB" sz="1400" b="1" dirty="0">
                <a:latin typeface="Times New Roman" panose="02020603050405020304" pitchFamily="18" charset="0"/>
                <a:ea typeface="Calibri" panose="020F0502020204030204" pitchFamily="34" charset="0"/>
              </a:rPr>
              <a:t>Environmental:</a:t>
            </a:r>
            <a:r>
              <a:rPr lang="en-GB" sz="1400" dirty="0">
                <a:latin typeface="Times New Roman" panose="02020603050405020304" pitchFamily="18" charset="0"/>
                <a:ea typeface="Calibri" panose="020F0502020204030204" pitchFamily="34" charset="0"/>
              </a:rPr>
              <a:t> While Green Haven's commitment to sustainable materials is brand asset but it is also increasing their budget cost and straining finances</a:t>
            </a:r>
          </a:p>
          <a:p>
            <a:pPr algn="just">
              <a:lnSpc>
                <a:spcPct val="170000"/>
              </a:lnSpc>
              <a:spcAft>
                <a:spcPts val="1000"/>
              </a:spcAft>
            </a:pPr>
            <a:r>
              <a:rPr lang="en-GB" sz="1400" b="1" dirty="0">
                <a:latin typeface="Times New Roman" panose="02020603050405020304" pitchFamily="18" charset="0"/>
                <a:ea typeface="Calibri" panose="020F0502020204030204" pitchFamily="34" charset="0"/>
                <a:cs typeface="Times New Roman" panose="02020603050405020304" pitchFamily="18" charset="0"/>
              </a:rPr>
              <a:t>Legal:</a:t>
            </a:r>
            <a:r>
              <a:rPr lang="en-GB" sz="1400" dirty="0">
                <a:latin typeface="Times New Roman" panose="02020603050405020304" pitchFamily="18" charset="0"/>
                <a:ea typeface="Calibri" panose="020F0502020204030204" pitchFamily="34" charset="0"/>
                <a:cs typeface="Times New Roman" panose="02020603050405020304" pitchFamily="18" charset="0"/>
              </a:rPr>
              <a:t> changes in legal regulations may increase operations cost for founders and may present legal problems as well.  The major law that regulated this industry is general health, safety, and employment laws, such as the Health and Safety at Work Act 1974 (Health and Safety Executive, 2025).  </a:t>
            </a:r>
          </a:p>
          <a:p>
            <a:pPr>
              <a:lnSpc>
                <a:spcPct val="170000"/>
              </a:lnSpc>
            </a:pPr>
            <a:endParaRPr lang="en-GB" sz="1400" dirty="0"/>
          </a:p>
        </p:txBody>
      </p:sp>
      <p:pic>
        <p:nvPicPr>
          <p:cNvPr id="4" name="Picture 3"/>
          <p:cNvPicPr>
            <a:picLocks noChangeAspect="1"/>
          </p:cNvPicPr>
          <p:nvPr/>
        </p:nvPicPr>
        <p:blipFill>
          <a:blip r:embed="rId3"/>
          <a:stretch>
            <a:fillRect/>
          </a:stretch>
        </p:blipFill>
        <p:spPr>
          <a:xfrm>
            <a:off x="7433896" y="1430215"/>
            <a:ext cx="4758104" cy="4103077"/>
          </a:xfrm>
          <a:prstGeom prst="rect">
            <a:avLst/>
          </a:prstGeom>
        </p:spPr>
      </p:pic>
    </p:spTree>
    <p:extLst>
      <p:ext uri="{BB962C8B-B14F-4D97-AF65-F5344CB8AC3E}">
        <p14:creationId xmlns:p14="http://schemas.microsoft.com/office/powerpoint/2010/main" val="347198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8864" y="0"/>
            <a:ext cx="9779183" cy="984738"/>
          </a:xfrm>
        </p:spPr>
        <p:txBody>
          <a:bodyPr/>
          <a:lstStyle/>
          <a:p>
            <a:pPr>
              <a:lnSpc>
                <a:spcPct val="150000"/>
              </a:lnSpc>
              <a:spcBef>
                <a:spcPts val="2400"/>
              </a:spcBef>
              <a:spcAft>
                <a:spcPts val="0"/>
              </a:spcAft>
            </a:pPr>
            <a:r>
              <a:rPr lang="en-GB" sz="4400" kern="0" dirty="0">
                <a:latin typeface="Times New Roman" panose="02020603050405020304" pitchFamily="18" charset="0"/>
                <a:ea typeface="SimSun" panose="02010600030101010101" pitchFamily="2" charset="-122"/>
                <a:cs typeface="Times New Roman" panose="02020603050405020304" pitchFamily="18" charset="0"/>
              </a:rPr>
              <a:t>Task 3: Cause-and-Effect Analysis</a:t>
            </a:r>
            <a:endParaRPr lang="en-GB" dirty="0"/>
          </a:p>
        </p:txBody>
      </p:sp>
      <p:sp>
        <p:nvSpPr>
          <p:cNvPr id="3" name="Content Placeholder 2"/>
          <p:cNvSpPr>
            <a:spLocks noGrp="1"/>
          </p:cNvSpPr>
          <p:nvPr>
            <p:ph idx="1"/>
          </p:nvPr>
        </p:nvSpPr>
        <p:spPr>
          <a:xfrm>
            <a:off x="1158865" y="984738"/>
            <a:ext cx="6226673" cy="5627077"/>
          </a:xfrm>
        </p:spPr>
        <p:txBody>
          <a:bodyPr>
            <a:noAutofit/>
          </a:bodyPr>
          <a:lstStyle/>
          <a:p>
            <a:pPr>
              <a:lnSpc>
                <a:spcPct val="150000"/>
              </a:lnSpc>
            </a:pPr>
            <a:r>
              <a:rPr lang="en-GB" sz="1400" dirty="0">
                <a:latin typeface="Times New Roman" panose="02020603050405020304" pitchFamily="18" charset="0"/>
                <a:ea typeface="Calibri" panose="020F0502020204030204" pitchFamily="34" charset="0"/>
                <a:cs typeface="Times New Roman" panose="02020603050405020304" pitchFamily="18" charset="0"/>
              </a:rPr>
              <a:t>This is a visual tools which is also known as fishbone diagram help in providing approach to root cause analysis and help in organise potential causes into categories and help in improving problem solving effectiveness (</a:t>
            </a:r>
            <a:r>
              <a:rPr lang="en-GB" sz="1400" dirty="0" err="1">
                <a:latin typeface="Times New Roman" panose="02020603050405020304" pitchFamily="18" charset="0"/>
                <a:ea typeface="Calibri" panose="020F0502020204030204" pitchFamily="34" charset="0"/>
                <a:cs typeface="Times New Roman" panose="02020603050405020304" pitchFamily="18" charset="0"/>
              </a:rPr>
              <a:t>Kumah</a:t>
            </a:r>
            <a:r>
              <a:rPr lang="en-GB" sz="1400" dirty="0">
                <a:latin typeface="Times New Roman" panose="02020603050405020304" pitchFamily="18" charset="0"/>
                <a:ea typeface="Calibri" panose="020F0502020204030204" pitchFamily="34" charset="0"/>
                <a:cs typeface="Times New Roman" panose="02020603050405020304" pitchFamily="18" charset="0"/>
              </a:rPr>
              <a:t>, and </a:t>
            </a:r>
            <a:r>
              <a:rPr lang="en-GB" sz="1400" i="1" dirty="0">
                <a:latin typeface="Times New Roman" panose="02020603050405020304" pitchFamily="18" charset="0"/>
                <a:ea typeface="Calibri" panose="020F0502020204030204" pitchFamily="34" charset="0"/>
                <a:cs typeface="Times New Roman" panose="02020603050405020304" pitchFamily="18" charset="0"/>
              </a:rPr>
              <a:t>et al</a:t>
            </a:r>
            <a:r>
              <a:rPr lang="en-GB" sz="1400" dirty="0">
                <a:latin typeface="Times New Roman" panose="02020603050405020304" pitchFamily="18" charset="0"/>
                <a:ea typeface="Calibri" panose="020F0502020204030204" pitchFamily="34" charset="0"/>
                <a:cs typeface="Times New Roman" panose="02020603050405020304" pitchFamily="18" charset="0"/>
              </a:rPr>
              <a:t>. 2024).</a:t>
            </a:r>
          </a:p>
          <a:p>
            <a:pPr>
              <a:lnSpc>
                <a:spcPct val="150000"/>
              </a:lnSpc>
            </a:pPr>
            <a:r>
              <a:rPr lang="en-GB" sz="1400" dirty="0">
                <a:latin typeface="Times New Roman" panose="02020603050405020304" pitchFamily="18" charset="0"/>
                <a:cs typeface="Times New Roman" panose="02020603050405020304" pitchFamily="18" charset="0"/>
              </a:rPr>
              <a:t>There are combinations of factors which is contributing to the declining sales at Green Haven Florists.</a:t>
            </a:r>
          </a:p>
          <a:p>
            <a:pPr algn="just">
              <a:lnSpc>
                <a:spcPct val="150000"/>
              </a:lnSpc>
              <a:spcAft>
                <a:spcPts val="1000"/>
              </a:spcAft>
            </a:pPr>
            <a:r>
              <a:rPr lang="en-GB" sz="1400" b="1" dirty="0">
                <a:latin typeface="Times New Roman" panose="02020603050405020304" pitchFamily="18" charset="0"/>
                <a:ea typeface="Calibri" panose="020F0502020204030204" pitchFamily="34" charset="0"/>
                <a:cs typeface="Times New Roman" panose="02020603050405020304" pitchFamily="18" charset="0"/>
              </a:rPr>
              <a:t>People</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en-GB" sz="1400" i="1" dirty="0">
                <a:latin typeface="Times New Roman" panose="02020603050405020304" pitchFamily="18" charset="0"/>
                <a:ea typeface="Calibri" panose="020F0502020204030204" pitchFamily="34" charset="0"/>
                <a:cs typeface="Times New Roman" panose="02020603050405020304" pitchFamily="18" charset="0"/>
              </a:rPr>
              <a:t>Management:</a:t>
            </a:r>
            <a:r>
              <a:rPr lang="en-GB" sz="1400" dirty="0">
                <a:latin typeface="Times New Roman" panose="02020603050405020304" pitchFamily="18" charset="0"/>
                <a:ea typeface="Calibri" panose="020F0502020204030204" pitchFamily="34" charset="0"/>
                <a:cs typeface="Times New Roman" panose="02020603050405020304" pitchFamily="18" charset="0"/>
              </a:rPr>
              <a:t> Owners lack digital marketing skills is hindering their online growth.</a:t>
            </a:r>
            <a:endParaRPr lang="en-GB" sz="1400" dirty="0">
              <a:latin typeface="Times New Roman" panose="02020603050405020304" pitchFamily="18" charset="0"/>
              <a:cs typeface="Times New Roman" panose="02020603050405020304" pitchFamily="18" charset="0"/>
            </a:endParaRPr>
          </a:p>
          <a:p>
            <a:pPr>
              <a:lnSpc>
                <a:spcPct val="150000"/>
              </a:lnSpc>
            </a:pPr>
            <a:r>
              <a:rPr lang="en-GB" sz="1400" b="1" dirty="0">
                <a:latin typeface="Times New Roman" panose="02020603050405020304" pitchFamily="18" charset="0"/>
                <a:cs typeface="Times New Roman" panose="02020603050405020304" pitchFamily="18" charset="0"/>
              </a:rPr>
              <a:t>Process</a:t>
            </a:r>
            <a:endParaRPr lang="en-GB" sz="1400" dirty="0">
              <a:latin typeface="Times New Roman" panose="02020603050405020304" pitchFamily="18" charset="0"/>
              <a:cs typeface="Times New Roman" panose="02020603050405020304" pitchFamily="18" charset="0"/>
            </a:endParaRPr>
          </a:p>
          <a:p>
            <a:pPr>
              <a:lnSpc>
                <a:spcPct val="150000"/>
              </a:lnSpc>
            </a:pPr>
            <a:r>
              <a:rPr lang="en-GB" sz="1400" i="1" dirty="0">
                <a:latin typeface="Times New Roman" panose="02020603050405020304" pitchFamily="18" charset="0"/>
                <a:cs typeface="Times New Roman" panose="02020603050405020304" pitchFamily="18" charset="0"/>
              </a:rPr>
              <a:t>Technology:</a:t>
            </a:r>
            <a:r>
              <a:rPr lang="en-GB" sz="1400" dirty="0">
                <a:latin typeface="Times New Roman" panose="02020603050405020304" pitchFamily="18" charset="0"/>
                <a:cs typeface="Times New Roman" panose="02020603050405020304" pitchFamily="18" charset="0"/>
              </a:rPr>
              <a:t> their outdated is providing poor user experiences which is causing less online sales.</a:t>
            </a:r>
          </a:p>
          <a:p>
            <a:pPr>
              <a:lnSpc>
                <a:spcPct val="150000"/>
              </a:lnSpc>
            </a:pPr>
            <a:r>
              <a:rPr lang="en-GB" sz="1400" b="1" dirty="0">
                <a:latin typeface="Times New Roman" panose="02020603050405020304" pitchFamily="18" charset="0"/>
                <a:cs typeface="Times New Roman" panose="02020603050405020304" pitchFamily="18" charset="0"/>
              </a:rPr>
              <a:t>Market </a:t>
            </a:r>
            <a:endParaRPr lang="en-GB" sz="1400" dirty="0">
              <a:latin typeface="Times New Roman" panose="02020603050405020304" pitchFamily="18" charset="0"/>
              <a:cs typeface="Times New Roman" panose="02020603050405020304" pitchFamily="18" charset="0"/>
            </a:endParaRPr>
          </a:p>
          <a:p>
            <a:pPr>
              <a:lnSpc>
                <a:spcPct val="150000"/>
              </a:lnSpc>
            </a:pPr>
            <a:r>
              <a:rPr lang="en-GB" sz="1400" i="1" dirty="0">
                <a:latin typeface="Times New Roman" panose="02020603050405020304" pitchFamily="18" charset="0"/>
                <a:cs typeface="Times New Roman" panose="02020603050405020304" pitchFamily="18" charset="0"/>
              </a:rPr>
              <a:t>Competition:</a:t>
            </a:r>
            <a:r>
              <a:rPr lang="en-GB" sz="1400" dirty="0">
                <a:latin typeface="Times New Roman" panose="02020603050405020304" pitchFamily="18" charset="0"/>
                <a:cs typeface="Times New Roman" panose="02020603050405020304" pitchFamily="18" charset="0"/>
              </a:rPr>
              <a:t> New competitors and trendy social media florist and large retailers with cost leadership are increasing market pressure.</a:t>
            </a:r>
          </a:p>
          <a:p>
            <a:pPr>
              <a:lnSpc>
                <a:spcPct val="150000"/>
              </a:lnSpc>
            </a:pPr>
            <a:endParaRPr lang="en-GB" sz="1400" dirty="0">
              <a:latin typeface="Times New Roman" panose="02020603050405020304" pitchFamily="18" charset="0"/>
              <a:cs typeface="Times New Roman" panose="02020603050405020304" pitchFamily="18" charset="0"/>
            </a:endParaRPr>
          </a:p>
          <a:p>
            <a:pPr>
              <a:lnSpc>
                <a:spcPct val="150000"/>
              </a:lnSpc>
            </a:pPr>
            <a:endParaRPr lang="en-GB" sz="1400" dirty="0">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a:blip r:embed="rId3"/>
          <a:stretch>
            <a:fillRect/>
          </a:stretch>
        </p:blipFill>
        <p:spPr>
          <a:xfrm>
            <a:off x="7385537" y="1518643"/>
            <a:ext cx="4434101" cy="3258005"/>
          </a:xfrm>
          <a:prstGeom prst="rect">
            <a:avLst/>
          </a:prstGeom>
        </p:spPr>
      </p:pic>
    </p:spTree>
    <p:extLst>
      <p:ext uri="{BB962C8B-B14F-4D97-AF65-F5344CB8AC3E}">
        <p14:creationId xmlns:p14="http://schemas.microsoft.com/office/powerpoint/2010/main" val="20373584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400" dirty="0">
                <a:latin typeface="Times New Roman" panose="02020603050405020304" pitchFamily="18" charset="0"/>
                <a:ea typeface="Calibri" panose="020F0502020204030204" pitchFamily="34" charset="0"/>
              </a:rPr>
              <a:t>CONCLUSION</a:t>
            </a:r>
            <a:endParaRPr lang="en-GB" dirty="0"/>
          </a:p>
        </p:txBody>
      </p:sp>
      <p:sp>
        <p:nvSpPr>
          <p:cNvPr id="3" name="Content Placeholder 2"/>
          <p:cNvSpPr>
            <a:spLocks noGrp="1"/>
          </p:cNvSpPr>
          <p:nvPr>
            <p:ph idx="1"/>
          </p:nvPr>
        </p:nvSpPr>
        <p:spPr>
          <a:xfrm>
            <a:off x="1158865" y="2017467"/>
            <a:ext cx="5382612" cy="3366815"/>
          </a:xfrm>
        </p:spPr>
        <p:txBody>
          <a:bodyPr>
            <a:noAutofit/>
          </a:bodyPr>
          <a:lstStyle/>
          <a:p>
            <a:pPr>
              <a:lnSpc>
                <a:spcPct val="150000"/>
              </a:lnSpc>
            </a:pPr>
            <a:r>
              <a:rPr lang="en-GB" sz="1400" dirty="0">
                <a:latin typeface="Times New Roman" panose="02020603050405020304" pitchFamily="18" charset="0"/>
                <a:cs typeface="Times New Roman" panose="02020603050405020304" pitchFamily="18" charset="0"/>
              </a:rPr>
              <a:t>This presentation concluded by finding the various factors driving the declining sales crisis of  Green Haven Florists which included external market pressures and internal strategic weaknesses. </a:t>
            </a:r>
          </a:p>
          <a:p>
            <a:pPr>
              <a:lnSpc>
                <a:spcPct val="150000"/>
              </a:lnSpc>
            </a:pPr>
            <a:r>
              <a:rPr lang="en-GB" sz="1400" dirty="0">
                <a:latin typeface="Times New Roman" panose="02020603050405020304" pitchFamily="18" charset="0"/>
                <a:cs typeface="Times New Roman" panose="02020603050405020304" pitchFamily="18" charset="0"/>
              </a:rPr>
              <a:t>The steep 30% declines sales entailed about major deeper level problems such as failure to embrace digital commerce. </a:t>
            </a:r>
          </a:p>
        </p:txBody>
      </p:sp>
      <p:pic>
        <p:nvPicPr>
          <p:cNvPr id="5" name="Picture 4"/>
          <p:cNvPicPr>
            <a:picLocks noChangeAspect="1"/>
          </p:cNvPicPr>
          <p:nvPr/>
        </p:nvPicPr>
        <p:blipFill>
          <a:blip r:embed="rId3"/>
          <a:stretch>
            <a:fillRect/>
          </a:stretch>
        </p:blipFill>
        <p:spPr>
          <a:xfrm>
            <a:off x="6752493" y="2237667"/>
            <a:ext cx="5225738" cy="2926413"/>
          </a:xfrm>
          <a:prstGeom prst="rect">
            <a:avLst/>
          </a:prstGeom>
        </p:spPr>
      </p:pic>
    </p:spTree>
    <p:extLst>
      <p:ext uri="{BB962C8B-B14F-4D97-AF65-F5344CB8AC3E}">
        <p14:creationId xmlns:p14="http://schemas.microsoft.com/office/powerpoint/2010/main" val="3625380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50000"/>
              </a:lnSpc>
              <a:spcBef>
                <a:spcPts val="2400"/>
              </a:spcBef>
              <a:spcAft>
                <a:spcPts val="0"/>
              </a:spcAft>
            </a:pPr>
            <a:r>
              <a:rPr lang="en-GB" sz="4800" kern="0" dirty="0">
                <a:latin typeface="Times New Roman" panose="02020603050405020304" pitchFamily="18" charset="0"/>
                <a:ea typeface="SimSun" panose="02010600030101010101" pitchFamily="2" charset="-122"/>
                <a:cs typeface="Times New Roman" panose="02020603050405020304" pitchFamily="18" charset="0"/>
              </a:rPr>
              <a:t>REFERENCES </a:t>
            </a:r>
            <a:endParaRPr lang="en-GB" dirty="0"/>
          </a:p>
        </p:txBody>
      </p:sp>
      <p:sp>
        <p:nvSpPr>
          <p:cNvPr id="3" name="Content Placeholder 2"/>
          <p:cNvSpPr>
            <a:spLocks noGrp="1"/>
          </p:cNvSpPr>
          <p:nvPr>
            <p:ph idx="1"/>
          </p:nvPr>
        </p:nvSpPr>
        <p:spPr>
          <a:xfrm>
            <a:off x="1158865" y="2017467"/>
            <a:ext cx="9779182" cy="4008195"/>
          </a:xfrm>
        </p:spPr>
        <p:txBody>
          <a:bodyPr>
            <a:normAutofit/>
          </a:bodyPr>
          <a:lstStyle/>
          <a:p>
            <a:pPr algn="just">
              <a:lnSpc>
                <a:spcPct val="150000"/>
              </a:lnSpc>
              <a:spcAft>
                <a:spcPts val="1000"/>
              </a:spcAft>
            </a:pPr>
            <a:r>
              <a:rPr lang="en-GB" sz="1400" u="sng" dirty="0">
                <a:latin typeface="Times New Roman" panose="02020603050405020304" pitchFamily="18" charset="0"/>
                <a:ea typeface="Calibri" panose="020F0502020204030204" pitchFamily="34" charset="0"/>
                <a:cs typeface="Times New Roman" panose="02020603050405020304" pitchFamily="18" charset="0"/>
              </a:rPr>
              <a:t>Books and Journals</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en-GB" sz="1400" dirty="0" err="1">
                <a:latin typeface="Times New Roman" panose="02020603050405020304" pitchFamily="18" charset="0"/>
                <a:ea typeface="Calibri" panose="020F0502020204030204" pitchFamily="34" charset="0"/>
                <a:cs typeface="Times New Roman" panose="02020603050405020304" pitchFamily="18" charset="0"/>
              </a:rPr>
              <a:t>Heerkens</a:t>
            </a:r>
            <a:r>
              <a:rPr lang="en-GB" sz="1400" dirty="0">
                <a:latin typeface="Times New Roman" panose="02020603050405020304" pitchFamily="18" charset="0"/>
                <a:ea typeface="Calibri" panose="020F0502020204030204" pitchFamily="34" charset="0"/>
                <a:cs typeface="Times New Roman" panose="02020603050405020304" pitchFamily="18" charset="0"/>
              </a:rPr>
              <a:t>, H. and Van </a:t>
            </a:r>
            <a:r>
              <a:rPr lang="en-GB" sz="1400" dirty="0" err="1">
                <a:latin typeface="Times New Roman" panose="02020603050405020304" pitchFamily="18" charset="0"/>
                <a:ea typeface="Calibri" panose="020F0502020204030204" pitchFamily="34" charset="0"/>
                <a:cs typeface="Times New Roman" panose="02020603050405020304" pitchFamily="18" charset="0"/>
              </a:rPr>
              <a:t>Winden</a:t>
            </a:r>
            <a:r>
              <a:rPr lang="en-GB" sz="1400" dirty="0">
                <a:latin typeface="Times New Roman" panose="02020603050405020304" pitchFamily="18" charset="0"/>
                <a:ea typeface="Calibri" panose="020F0502020204030204" pitchFamily="34" charset="0"/>
                <a:cs typeface="Times New Roman" panose="02020603050405020304" pitchFamily="18" charset="0"/>
              </a:rPr>
              <a:t>, A., (2021). </a:t>
            </a:r>
            <a:r>
              <a:rPr lang="en-GB" sz="1400" i="1" dirty="0">
                <a:latin typeface="Times New Roman" panose="02020603050405020304" pitchFamily="18" charset="0"/>
                <a:ea typeface="Calibri" panose="020F0502020204030204" pitchFamily="34" charset="0"/>
                <a:cs typeface="Times New Roman" panose="02020603050405020304" pitchFamily="18" charset="0"/>
              </a:rPr>
              <a:t>Solving managerial problems systematically</a:t>
            </a:r>
            <a:r>
              <a:rPr lang="en-GB" sz="1400" dirty="0">
                <a:latin typeface="Times New Roman" panose="02020603050405020304" pitchFamily="18" charset="0"/>
                <a:ea typeface="Calibri" panose="020F0502020204030204" pitchFamily="34" charset="0"/>
                <a:cs typeface="Times New Roman" panose="02020603050405020304" pitchFamily="18" charset="0"/>
              </a:rPr>
              <a:t>. Routledge.</a:t>
            </a:r>
          </a:p>
          <a:p>
            <a:pPr algn="just">
              <a:lnSpc>
                <a:spcPct val="150000"/>
              </a:lnSpc>
              <a:spcAft>
                <a:spcPts val="1000"/>
              </a:spcAft>
            </a:pPr>
            <a:r>
              <a:rPr lang="en-GB" sz="1400" dirty="0" err="1">
                <a:latin typeface="Times New Roman" panose="02020603050405020304" pitchFamily="18" charset="0"/>
                <a:ea typeface="Calibri" panose="020F0502020204030204" pitchFamily="34" charset="0"/>
                <a:cs typeface="Times New Roman" panose="02020603050405020304" pitchFamily="18" charset="0"/>
              </a:rPr>
              <a:t>Perdana</a:t>
            </a:r>
            <a:r>
              <a:rPr lang="en-GB" sz="1400" dirty="0">
                <a:latin typeface="Times New Roman" panose="02020603050405020304" pitchFamily="18" charset="0"/>
                <a:ea typeface="Calibri" panose="020F0502020204030204" pitchFamily="34" charset="0"/>
                <a:cs typeface="Times New Roman" panose="02020603050405020304" pitchFamily="18" charset="0"/>
              </a:rPr>
              <a:t>, </a:t>
            </a:r>
            <a:r>
              <a:rPr lang="en-GB" sz="1400" dirty="0" err="1">
                <a:latin typeface="Times New Roman" panose="02020603050405020304" pitchFamily="18" charset="0"/>
                <a:ea typeface="Calibri" panose="020F0502020204030204" pitchFamily="34" charset="0"/>
                <a:cs typeface="Times New Roman" panose="02020603050405020304" pitchFamily="18" charset="0"/>
              </a:rPr>
              <a:t>I.K.W.Y</a:t>
            </a:r>
            <a:r>
              <a:rPr lang="en-GB" sz="1400" dirty="0">
                <a:latin typeface="Times New Roman" panose="02020603050405020304" pitchFamily="18" charset="0"/>
                <a:ea typeface="Calibri" panose="020F0502020204030204" pitchFamily="34" charset="0"/>
                <a:cs typeface="Times New Roman" panose="02020603050405020304" pitchFamily="18" charset="0"/>
              </a:rPr>
              <a:t>. and </a:t>
            </a:r>
            <a:r>
              <a:rPr lang="en-GB" sz="1400" dirty="0" err="1">
                <a:latin typeface="Times New Roman" panose="02020603050405020304" pitchFamily="18" charset="0"/>
                <a:ea typeface="Calibri" panose="020F0502020204030204" pitchFamily="34" charset="0"/>
                <a:cs typeface="Times New Roman" panose="02020603050405020304" pitchFamily="18" charset="0"/>
              </a:rPr>
              <a:t>Putro</a:t>
            </a:r>
            <a:r>
              <a:rPr lang="en-GB" sz="1400" dirty="0">
                <a:latin typeface="Times New Roman" panose="02020603050405020304" pitchFamily="18" charset="0"/>
                <a:ea typeface="Calibri" panose="020F0502020204030204" pitchFamily="34" charset="0"/>
                <a:cs typeface="Times New Roman" panose="02020603050405020304" pitchFamily="18" charset="0"/>
              </a:rPr>
              <a:t>, U.S., (2024). Applying An Analytical Hierarchy Process For Strategic Decision-Making Of Business Solution To Address Sales Decline In SMEs:(Case study: TB. </a:t>
            </a:r>
            <a:r>
              <a:rPr lang="en-GB" sz="1400" dirty="0" err="1">
                <a:latin typeface="Times New Roman" panose="02020603050405020304" pitchFamily="18" charset="0"/>
                <a:ea typeface="Calibri" panose="020F0502020204030204" pitchFamily="34" charset="0"/>
                <a:cs typeface="Times New Roman" panose="02020603050405020304" pitchFamily="18" charset="0"/>
              </a:rPr>
              <a:t>Buyung</a:t>
            </a:r>
            <a:r>
              <a:rPr lang="en-GB" sz="1400" dirty="0">
                <a:latin typeface="Times New Roman" panose="02020603050405020304" pitchFamily="18" charset="0"/>
                <a:ea typeface="Calibri" panose="020F0502020204030204" pitchFamily="34" charset="0"/>
                <a:cs typeface="Times New Roman" panose="02020603050405020304" pitchFamily="18" charset="0"/>
              </a:rPr>
              <a:t> Mas </a:t>
            </a:r>
            <a:r>
              <a:rPr lang="en-GB" sz="1400" dirty="0" err="1">
                <a:latin typeface="Times New Roman" panose="02020603050405020304" pitchFamily="18" charset="0"/>
                <a:ea typeface="Calibri" panose="020F0502020204030204" pitchFamily="34" charset="0"/>
                <a:cs typeface="Times New Roman" panose="02020603050405020304" pitchFamily="18" charset="0"/>
              </a:rPr>
              <a:t>Putri</a:t>
            </a:r>
            <a:r>
              <a:rPr lang="en-GB" sz="1400" dirty="0">
                <a:latin typeface="Times New Roman" panose="02020603050405020304" pitchFamily="18" charset="0"/>
                <a:ea typeface="Calibri" panose="020F0502020204030204" pitchFamily="34" charset="0"/>
                <a:cs typeface="Times New Roman" panose="02020603050405020304" pitchFamily="18" charset="0"/>
              </a:rPr>
              <a:t>). </a:t>
            </a:r>
            <a:r>
              <a:rPr lang="en-GB" sz="1400" i="1" dirty="0" err="1">
                <a:latin typeface="Times New Roman" panose="02020603050405020304" pitchFamily="18" charset="0"/>
                <a:ea typeface="Calibri" panose="020F0502020204030204" pitchFamily="34" charset="0"/>
                <a:cs typeface="Times New Roman" panose="02020603050405020304" pitchFamily="18" charset="0"/>
              </a:rPr>
              <a:t>Jurnal</a:t>
            </a:r>
            <a:r>
              <a:rPr lang="en-GB" sz="1400" i="1" dirty="0">
                <a:latin typeface="Times New Roman" panose="02020603050405020304" pitchFamily="18" charset="0"/>
                <a:ea typeface="Calibri" panose="020F0502020204030204" pitchFamily="34" charset="0"/>
                <a:cs typeface="Times New Roman" panose="02020603050405020304" pitchFamily="18" charset="0"/>
              </a:rPr>
              <a:t> </a:t>
            </a:r>
            <a:r>
              <a:rPr lang="en-GB" sz="1400" i="1" dirty="0" err="1">
                <a:latin typeface="Times New Roman" panose="02020603050405020304" pitchFamily="18" charset="0"/>
                <a:ea typeface="Calibri" panose="020F0502020204030204" pitchFamily="34" charset="0"/>
                <a:cs typeface="Times New Roman" panose="02020603050405020304" pitchFamily="18" charset="0"/>
              </a:rPr>
              <a:t>Manajemen</a:t>
            </a:r>
            <a:r>
              <a:rPr lang="en-GB" sz="1400" i="1" dirty="0">
                <a:latin typeface="Times New Roman" panose="02020603050405020304" pitchFamily="18" charset="0"/>
                <a:ea typeface="Calibri" panose="020F0502020204030204" pitchFamily="34" charset="0"/>
                <a:cs typeface="Times New Roman" panose="02020603050405020304" pitchFamily="18" charset="0"/>
              </a:rPr>
              <a:t> </a:t>
            </a:r>
            <a:r>
              <a:rPr lang="en-GB" sz="1400" i="1" dirty="0" err="1">
                <a:latin typeface="Times New Roman" panose="02020603050405020304" pitchFamily="18" charset="0"/>
                <a:ea typeface="Calibri" panose="020F0502020204030204" pitchFamily="34" charset="0"/>
                <a:cs typeface="Times New Roman" panose="02020603050405020304" pitchFamily="18" charset="0"/>
              </a:rPr>
              <a:t>Bisnis</a:t>
            </a:r>
            <a:r>
              <a:rPr lang="en-GB" sz="1400" dirty="0">
                <a:latin typeface="Times New Roman" panose="02020603050405020304" pitchFamily="18" charset="0"/>
                <a:ea typeface="Calibri" panose="020F0502020204030204" pitchFamily="34" charset="0"/>
                <a:cs typeface="Times New Roman" panose="02020603050405020304" pitchFamily="18" charset="0"/>
              </a:rPr>
              <a:t>, 11(2). pp.2006-2022.</a:t>
            </a:r>
          </a:p>
          <a:p>
            <a:pPr algn="just">
              <a:lnSpc>
                <a:spcPct val="150000"/>
              </a:lnSpc>
              <a:spcAft>
                <a:spcPts val="1000"/>
              </a:spcAft>
            </a:pPr>
            <a:r>
              <a:rPr lang="en-GB" sz="1400" dirty="0" err="1">
                <a:latin typeface="Times New Roman" panose="02020603050405020304" pitchFamily="18" charset="0"/>
                <a:ea typeface="Calibri" panose="020F0502020204030204" pitchFamily="34" charset="0"/>
                <a:cs typeface="Times New Roman" panose="02020603050405020304" pitchFamily="18" charset="0"/>
              </a:rPr>
              <a:t>Dunaievskyi</a:t>
            </a:r>
            <a:r>
              <a:rPr lang="en-GB" sz="1400" dirty="0">
                <a:latin typeface="Times New Roman" panose="02020603050405020304" pitchFamily="18" charset="0"/>
                <a:ea typeface="Calibri" panose="020F0502020204030204" pitchFamily="34" charset="0"/>
                <a:cs typeface="Times New Roman" panose="02020603050405020304" pitchFamily="18" charset="0"/>
              </a:rPr>
              <a:t>, S.S., (2022). Pestle Analysis: An Important Business Analysis Tool. </a:t>
            </a:r>
            <a:r>
              <a:rPr lang="en-GB" sz="1400" i="1" dirty="0">
                <a:latin typeface="Times New Roman" panose="02020603050405020304" pitchFamily="18" charset="0"/>
                <a:ea typeface="Calibri" panose="020F0502020204030204" pitchFamily="34" charset="0"/>
                <a:cs typeface="Times New Roman" panose="02020603050405020304" pitchFamily="18" charset="0"/>
              </a:rPr>
              <a:t>Ministry Of Education and Science of Ukraine </a:t>
            </a:r>
            <a:r>
              <a:rPr lang="en-GB" sz="1400" i="1" dirty="0" err="1">
                <a:latin typeface="Times New Roman" panose="02020603050405020304" pitchFamily="18" charset="0"/>
                <a:ea typeface="Calibri" panose="020F0502020204030204" pitchFamily="34" charset="0"/>
                <a:cs typeface="Times New Roman" panose="02020603050405020304" pitchFamily="18" charset="0"/>
              </a:rPr>
              <a:t>Vn</a:t>
            </a:r>
            <a:r>
              <a:rPr lang="en-GB" sz="1400" i="1" dirty="0">
                <a:latin typeface="Times New Roman" panose="02020603050405020304" pitchFamily="18" charset="0"/>
                <a:ea typeface="Calibri" panose="020F0502020204030204" pitchFamily="34" charset="0"/>
                <a:cs typeface="Times New Roman" panose="02020603050405020304" pitchFamily="18" charset="0"/>
              </a:rPr>
              <a:t> </a:t>
            </a:r>
            <a:r>
              <a:rPr lang="en-GB" sz="1400" i="1" dirty="0" err="1">
                <a:latin typeface="Times New Roman" panose="02020603050405020304" pitchFamily="18" charset="0"/>
                <a:ea typeface="Calibri" panose="020F0502020204030204" pitchFamily="34" charset="0"/>
                <a:cs typeface="Times New Roman" panose="02020603050405020304" pitchFamily="18" charset="0"/>
              </a:rPr>
              <a:t>Karazin</a:t>
            </a:r>
            <a:r>
              <a:rPr lang="en-GB" sz="1400" i="1" dirty="0">
                <a:latin typeface="Times New Roman" panose="02020603050405020304" pitchFamily="18" charset="0"/>
                <a:ea typeface="Calibri" panose="020F0502020204030204" pitchFamily="34" charset="0"/>
                <a:cs typeface="Times New Roman" panose="02020603050405020304" pitchFamily="18" charset="0"/>
              </a:rPr>
              <a:t> </a:t>
            </a:r>
            <a:r>
              <a:rPr lang="en-GB" sz="1400" i="1" dirty="0" err="1">
                <a:latin typeface="Times New Roman" panose="02020603050405020304" pitchFamily="18" charset="0"/>
                <a:ea typeface="Calibri" panose="020F0502020204030204" pitchFamily="34" charset="0"/>
                <a:cs typeface="Times New Roman" panose="02020603050405020304" pitchFamily="18" charset="0"/>
              </a:rPr>
              <a:t>Kharkiv</a:t>
            </a:r>
            <a:r>
              <a:rPr lang="en-GB" sz="1400" i="1" dirty="0">
                <a:latin typeface="Times New Roman" panose="02020603050405020304" pitchFamily="18" charset="0"/>
                <a:ea typeface="Calibri" panose="020F0502020204030204" pitchFamily="34" charset="0"/>
                <a:cs typeface="Times New Roman" panose="02020603050405020304" pitchFamily="18" charset="0"/>
              </a:rPr>
              <a:t> National University</a:t>
            </a:r>
            <a:r>
              <a:rPr lang="en-GB" sz="1400" dirty="0">
                <a:latin typeface="Times New Roman" panose="02020603050405020304" pitchFamily="18" charset="0"/>
                <a:ea typeface="Calibri" panose="020F0502020204030204" pitchFamily="34" charset="0"/>
                <a:cs typeface="Times New Roman" panose="02020603050405020304" pitchFamily="18" charset="0"/>
              </a:rPr>
              <a:t>, p.57.</a:t>
            </a:r>
          </a:p>
          <a:p>
            <a:pPr algn="just">
              <a:lnSpc>
                <a:spcPct val="150000"/>
              </a:lnSpc>
              <a:spcAft>
                <a:spcPts val="1000"/>
              </a:spcAft>
            </a:pPr>
            <a:r>
              <a:rPr lang="en-GB" sz="1400" dirty="0" err="1">
                <a:latin typeface="Times New Roman" panose="02020603050405020304" pitchFamily="18" charset="0"/>
                <a:ea typeface="Calibri" panose="020F0502020204030204" pitchFamily="34" charset="0"/>
                <a:cs typeface="Times New Roman" panose="02020603050405020304" pitchFamily="18" charset="0"/>
              </a:rPr>
              <a:t>Kumah</a:t>
            </a:r>
            <a:r>
              <a:rPr lang="en-GB" sz="1400" dirty="0">
                <a:latin typeface="Times New Roman" panose="02020603050405020304" pitchFamily="18" charset="0"/>
                <a:ea typeface="Calibri" panose="020F0502020204030204" pitchFamily="34" charset="0"/>
                <a:cs typeface="Times New Roman" panose="02020603050405020304" pitchFamily="18" charset="0"/>
              </a:rPr>
              <a:t>, A., and et.al (2024). Cause-and-effect (fishbone) diagram: a tool for generating and organizing quality improvement ideas. </a:t>
            </a:r>
            <a:r>
              <a:rPr lang="en-GB" sz="1400" i="1" dirty="0">
                <a:latin typeface="Times New Roman" panose="02020603050405020304" pitchFamily="18" charset="0"/>
                <a:ea typeface="Calibri" panose="020F0502020204030204" pitchFamily="34" charset="0"/>
                <a:cs typeface="Times New Roman" panose="02020603050405020304" pitchFamily="18" charset="0"/>
              </a:rPr>
              <a:t>Global journal on quality and safety in healthcare</a:t>
            </a:r>
            <a:r>
              <a:rPr lang="en-GB" sz="1400" dirty="0">
                <a:latin typeface="Times New Roman" panose="02020603050405020304" pitchFamily="18" charset="0"/>
                <a:ea typeface="Calibri" panose="020F0502020204030204" pitchFamily="34" charset="0"/>
                <a:cs typeface="Times New Roman" panose="02020603050405020304" pitchFamily="18" charset="0"/>
              </a:rPr>
              <a:t>, 7(2). pp.85-87.</a:t>
            </a:r>
          </a:p>
          <a:p>
            <a:endParaRPr lang="en-GB" sz="1400" dirty="0"/>
          </a:p>
        </p:txBody>
      </p:sp>
    </p:spTree>
    <p:extLst>
      <p:ext uri="{BB962C8B-B14F-4D97-AF65-F5344CB8AC3E}">
        <p14:creationId xmlns:p14="http://schemas.microsoft.com/office/powerpoint/2010/main" val="1974007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1C753FD-96EC-101A-B8A4-5F69A189BEF4}"/>
              </a:ext>
            </a:extLst>
          </p:cNvPr>
          <p:cNvSpPr>
            <a:spLocks noGrp="1"/>
          </p:cNvSpPr>
          <p:nvPr>
            <p:ph type="ctrTitle"/>
          </p:nvPr>
        </p:nvSpPr>
        <p:spPr>
          <a:xfrm>
            <a:off x="1167494" y="252549"/>
            <a:ext cx="6220278" cy="3262811"/>
          </a:xfrm>
        </p:spPr>
        <p:txBody>
          <a:bodyPr/>
          <a:lstStyle/>
          <a:p>
            <a:r>
              <a:rPr lang="en-US" dirty="0"/>
              <a:t>Thank you</a:t>
            </a:r>
          </a:p>
        </p:txBody>
      </p:sp>
    </p:spTree>
    <p:extLst>
      <p:ext uri="{BB962C8B-B14F-4D97-AF65-F5344CB8AC3E}">
        <p14:creationId xmlns:p14="http://schemas.microsoft.com/office/powerpoint/2010/main" val="1609673525"/>
      </p:ext>
    </p:extLst>
  </p:cSld>
  <p:clrMapOvr>
    <a:masterClrMapping/>
  </p:clrMapOvr>
</p:sld>
</file>

<file path=ppt/theme/theme1.xml><?xml version="1.0" encoding="utf-8"?>
<a:theme xmlns:a="http://schemas.openxmlformats.org/drawingml/2006/main" name="Custom">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45331398_Win32_SL_V13" id="{C59E605D-C281-4A06-BDA0-E97A35AC3AA8}" vid="{25D1D206-DA25-4050-926A-BD6D3A1B506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5A7188B1-CB43-4216-A332-EE7733BC22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31D3D4E-040D-4F59-9215-B1F04B81B9FE}">
  <ds:schemaRefs>
    <ds:schemaRef ds:uri="http://schemas.microsoft.com/sharepoint/v3/contenttype/forms"/>
  </ds:schemaRefs>
</ds:datastoreItem>
</file>

<file path=customXml/itemProps3.xml><?xml version="1.0" encoding="utf-8"?>
<ds:datastoreItem xmlns:ds="http://schemas.openxmlformats.org/officeDocument/2006/customXml" ds:itemID="{3CE52C7A-8834-4F18-859F-7167A187E138}">
  <ds:schemaRefs>
    <ds:schemaRef ds:uri="http://schemas.openxmlformats.org/package/2006/metadata/core-properties"/>
    <ds:schemaRef ds:uri="http://www.w3.org/XML/1998/namespace"/>
    <ds:schemaRef ds:uri="http://purl.org/dc/elements/1.1/"/>
    <ds:schemaRef ds:uri="230e9df3-be65-4c73-a93b-d1236ebd677e"/>
    <ds:schemaRef ds:uri="http://schemas.microsoft.com/office/infopath/2007/PartnerControls"/>
    <ds:schemaRef ds:uri="http://schemas.microsoft.com/office/2006/documentManagement/types"/>
    <ds:schemaRef ds:uri="http://purl.org/dc/terms/"/>
    <ds:schemaRef ds:uri="http://purl.org/dc/dcmitype/"/>
    <ds:schemaRef ds:uri="http://schemas.microsoft.com/office/2006/metadata/properties"/>
    <ds:schemaRef ds:uri="16c05727-aa75-4e4a-9b5f-8a80a1165891"/>
    <ds:schemaRef ds:uri="71af3243-3dd4-4a8d-8c0d-dd76da1f02a5"/>
    <ds:schemaRef ds:uri="http://schemas.microsoft.com/sharepoint/v3"/>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1794</Words>
  <Application>Microsoft Office PowerPoint</Application>
  <PresentationFormat>Widescreen</PresentationFormat>
  <Paragraphs>109</Paragraphs>
  <Slides>13</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Tenorite</vt:lpstr>
      <vt:lpstr>Times New Roman</vt:lpstr>
      <vt:lpstr>Custom</vt:lpstr>
      <vt:lpstr>Problem Solving and Decision Making</vt:lpstr>
      <vt:lpstr>Table of Contents</vt:lpstr>
      <vt:lpstr>INTRODUCTION</vt:lpstr>
      <vt:lpstr>Task 1: Identifying Nature and Scope of Problem through 5W2H Analysis</vt:lpstr>
      <vt:lpstr>Continue </vt:lpstr>
      <vt:lpstr>Continue</vt:lpstr>
      <vt:lpstr>Continue</vt:lpstr>
      <vt:lpstr>Task 2: Interpreting External Factors through PESTLE Analysis</vt:lpstr>
      <vt:lpstr>Continue </vt:lpstr>
      <vt:lpstr>Task 3: Cause-and-Effect Analysis</vt:lpstr>
      <vt:lpstr>CONCLUSION</vt:lpstr>
      <vt:lpstr>REFERENCES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2023-12-12T16:04:07Z</dcterms:created>
  <dcterms:modified xsi:type="dcterms:W3CDTF">2025-10-13T13:19:29Z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