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8" r:id="rId3"/>
    <p:sldId id="270" r:id="rId4"/>
    <p:sldId id="273" r:id="rId5"/>
    <p:sldId id="274" r:id="rId6"/>
    <p:sldId id="257" r:id="rId7"/>
    <p:sldId id="258" r:id="rId8"/>
    <p:sldId id="260" r:id="rId9"/>
    <p:sldId id="276" r:id="rId10"/>
    <p:sldId id="261" r:id="rId11"/>
    <p:sldId id="275"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8" autoAdjust="0"/>
    <p:restoredTop sz="63535" autoAdjust="0"/>
  </p:normalViewPr>
  <p:slideViewPr>
    <p:cSldViewPr snapToGrid="0">
      <p:cViewPr varScale="1">
        <p:scale>
          <a:sx n="69" d="100"/>
          <a:sy n="69" d="100"/>
        </p:scale>
        <p:origin x="20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barChart>
        <c:barDir val="bar"/>
        <c:grouping val="stacked"/>
        <c:varyColors val="0"/>
        <c:ser>
          <c:idx val="0"/>
          <c:order val="0"/>
          <c:tx>
            <c:strRef>
              <c:f>'[Gantt chart proposed phases of project.xlsx]Sheet1'!$B$1</c:f>
              <c:strCache>
                <c:ptCount val="1"/>
                <c:pt idx="0">
                  <c:v>Start Date</c:v>
                </c:pt>
              </c:strCache>
            </c:strRef>
          </c:tx>
          <c:spPr>
            <a:noFill/>
            <a:ln>
              <a:noFill/>
            </a:ln>
            <a:effectLst/>
          </c:spPr>
          <c:invertIfNegative val="0"/>
          <c:cat>
            <c:strRef>
              <c:f>'[Gantt chart proposed phases of project.xlsx]Sheet1'!$A$2:$A$12</c:f>
              <c:strCache>
                <c:ptCount val="11"/>
                <c:pt idx="0">
                  <c:v>Submit IBR assignment </c:v>
                </c:pt>
                <c:pt idx="1">
                  <c:v>Submit IBR presentation </c:v>
                </c:pt>
                <c:pt idx="2">
                  <c:v>Collect the list of services that will be monitored </c:v>
                </c:pt>
                <c:pt idx="3">
                  <c:v>Design and build webpage</c:v>
                </c:pt>
                <c:pt idx="4">
                  <c:v>Perform testing of webpage</c:v>
                </c:pt>
                <c:pt idx="5">
                  <c:v>Conduct surveys</c:v>
                </c:pt>
                <c:pt idx="6">
                  <c:v>Fix issues/improve webpage</c:v>
                </c:pt>
                <c:pt idx="7">
                  <c:v>Create documentation</c:v>
                </c:pt>
                <c:pt idx="8">
                  <c:v>Project report</c:v>
                </c:pt>
                <c:pt idx="9">
                  <c:v>Interim viva</c:v>
                </c:pt>
                <c:pt idx="10">
                  <c:v>Final viva</c:v>
                </c:pt>
              </c:strCache>
            </c:strRef>
          </c:cat>
          <c:val>
            <c:numRef>
              <c:f>'[Gantt chart proposed phases of project.xlsx]Sheet1'!$B$2:$B$12</c:f>
              <c:numCache>
                <c:formatCode>m/d/yyyy</c:formatCode>
                <c:ptCount val="11"/>
                <c:pt idx="0">
                  <c:v>45176</c:v>
                </c:pt>
                <c:pt idx="1">
                  <c:v>45183</c:v>
                </c:pt>
                <c:pt idx="2">
                  <c:v>45194</c:v>
                </c:pt>
                <c:pt idx="3">
                  <c:v>45203</c:v>
                </c:pt>
                <c:pt idx="4">
                  <c:v>45253</c:v>
                </c:pt>
                <c:pt idx="5">
                  <c:v>45257</c:v>
                </c:pt>
                <c:pt idx="6">
                  <c:v>45260</c:v>
                </c:pt>
                <c:pt idx="7">
                  <c:v>45265</c:v>
                </c:pt>
                <c:pt idx="8">
                  <c:v>45260</c:v>
                </c:pt>
                <c:pt idx="9">
                  <c:v>45298</c:v>
                </c:pt>
                <c:pt idx="10">
                  <c:v>45417</c:v>
                </c:pt>
              </c:numCache>
            </c:numRef>
          </c:val>
          <c:extLst>
            <c:ext xmlns:c16="http://schemas.microsoft.com/office/drawing/2014/chart" uri="{C3380CC4-5D6E-409C-BE32-E72D297353CC}">
              <c16:uniqueId val="{00000000-9920-42F7-93BF-9A5F476651CA}"/>
            </c:ext>
          </c:extLst>
        </c:ser>
        <c:ser>
          <c:idx val="1"/>
          <c:order val="1"/>
          <c:tx>
            <c:strRef>
              <c:f>'[Gantt chart proposed phases of project.xlsx]Sheet1'!$D$1</c:f>
              <c:strCache>
                <c:ptCount val="1"/>
                <c:pt idx="0">
                  <c:v>Duration </c:v>
                </c:pt>
              </c:strCache>
            </c:strRef>
          </c:tx>
          <c:spPr>
            <a:solidFill>
              <a:schemeClr val="accent2"/>
            </a:solidFill>
            <a:ln>
              <a:noFill/>
            </a:ln>
            <a:effectLst/>
          </c:spPr>
          <c:invertIfNegative val="0"/>
          <c:cat>
            <c:strRef>
              <c:f>'[Gantt chart proposed phases of project.xlsx]Sheet1'!$A$2:$A$12</c:f>
              <c:strCache>
                <c:ptCount val="11"/>
                <c:pt idx="0">
                  <c:v>Submit IBR assignment </c:v>
                </c:pt>
                <c:pt idx="1">
                  <c:v>Submit IBR presentation </c:v>
                </c:pt>
                <c:pt idx="2">
                  <c:v>Collect the list of services that will be monitored </c:v>
                </c:pt>
                <c:pt idx="3">
                  <c:v>Design and build webpage</c:v>
                </c:pt>
                <c:pt idx="4">
                  <c:v>Perform testing of webpage</c:v>
                </c:pt>
                <c:pt idx="5">
                  <c:v>Conduct surveys</c:v>
                </c:pt>
                <c:pt idx="6">
                  <c:v>Fix issues/improve webpage</c:v>
                </c:pt>
                <c:pt idx="7">
                  <c:v>Create documentation</c:v>
                </c:pt>
                <c:pt idx="8">
                  <c:v>Project report</c:v>
                </c:pt>
                <c:pt idx="9">
                  <c:v>Interim viva</c:v>
                </c:pt>
                <c:pt idx="10">
                  <c:v>Final viva</c:v>
                </c:pt>
              </c:strCache>
            </c:strRef>
          </c:cat>
          <c:val>
            <c:numRef>
              <c:f>'[Gantt chart proposed phases of project.xlsx]Sheet1'!$D$2:$D$12</c:f>
              <c:numCache>
                <c:formatCode>General</c:formatCode>
                <c:ptCount val="11"/>
                <c:pt idx="0">
                  <c:v>1</c:v>
                </c:pt>
                <c:pt idx="1">
                  <c:v>1</c:v>
                </c:pt>
                <c:pt idx="2">
                  <c:v>7</c:v>
                </c:pt>
                <c:pt idx="3">
                  <c:v>47</c:v>
                </c:pt>
                <c:pt idx="4">
                  <c:v>7</c:v>
                </c:pt>
                <c:pt idx="5">
                  <c:v>3</c:v>
                </c:pt>
                <c:pt idx="6">
                  <c:v>4</c:v>
                </c:pt>
                <c:pt idx="7">
                  <c:v>25</c:v>
                </c:pt>
                <c:pt idx="8">
                  <c:v>148</c:v>
                </c:pt>
                <c:pt idx="9">
                  <c:v>1</c:v>
                </c:pt>
                <c:pt idx="10">
                  <c:v>1</c:v>
                </c:pt>
              </c:numCache>
            </c:numRef>
          </c:val>
          <c:extLst>
            <c:ext xmlns:c16="http://schemas.microsoft.com/office/drawing/2014/chart" uri="{C3380CC4-5D6E-409C-BE32-E72D297353CC}">
              <c16:uniqueId val="{00000001-9920-42F7-93BF-9A5F476651CA}"/>
            </c:ext>
          </c:extLst>
        </c:ser>
        <c:dLbls>
          <c:showLegendKey val="0"/>
          <c:showVal val="0"/>
          <c:showCatName val="0"/>
          <c:showSerName val="0"/>
          <c:showPercent val="0"/>
          <c:showBubbleSize val="0"/>
        </c:dLbls>
        <c:gapWidth val="150"/>
        <c:overlap val="100"/>
        <c:axId val="477499407"/>
        <c:axId val="316311711"/>
      </c:barChart>
      <c:catAx>
        <c:axId val="477499407"/>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6311711"/>
        <c:crosses val="autoZero"/>
        <c:auto val="1"/>
        <c:lblAlgn val="ctr"/>
        <c:lblOffset val="100"/>
        <c:noMultiLvlLbl val="0"/>
      </c:catAx>
      <c:valAx>
        <c:axId val="316311711"/>
        <c:scaling>
          <c:orientation val="minMax"/>
          <c:max val="45450"/>
          <c:min val="45176"/>
        </c:scaling>
        <c:delete val="0"/>
        <c:axPos val="t"/>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749940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77934E-3B32-41EF-85FB-A3EA22FACE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F30261A-D0EC-4E7B-9917-908F7F732D11}">
      <dgm:prSet/>
      <dgm:spPr/>
      <dgm:t>
        <a:bodyPr/>
        <a:lstStyle/>
        <a:p>
          <a:pPr>
            <a:lnSpc>
              <a:spcPct val="100000"/>
            </a:lnSpc>
          </a:pPr>
          <a:r>
            <a:rPr lang="en-GB" dirty="0"/>
            <a:t>Collect list of services</a:t>
          </a:r>
          <a:endParaRPr lang="en-US" dirty="0"/>
        </a:p>
      </dgm:t>
    </dgm:pt>
    <dgm:pt modelId="{54BB0411-28C3-4C6E-8B0A-4A36780BC310}" type="parTrans" cxnId="{925D2B3B-03FD-4D56-966E-41E5DB523498}">
      <dgm:prSet/>
      <dgm:spPr/>
      <dgm:t>
        <a:bodyPr/>
        <a:lstStyle/>
        <a:p>
          <a:endParaRPr lang="en-US"/>
        </a:p>
      </dgm:t>
    </dgm:pt>
    <dgm:pt modelId="{4EE26E40-DB46-470C-A293-9EFC73CBC040}" type="sibTrans" cxnId="{925D2B3B-03FD-4D56-966E-41E5DB523498}">
      <dgm:prSet/>
      <dgm:spPr/>
      <dgm:t>
        <a:bodyPr/>
        <a:lstStyle/>
        <a:p>
          <a:endParaRPr lang="en-US"/>
        </a:p>
      </dgm:t>
    </dgm:pt>
    <dgm:pt modelId="{208E8E7F-F43B-4AE7-926B-EBDC0872AA0F}">
      <dgm:prSet/>
      <dgm:spPr/>
      <dgm:t>
        <a:bodyPr/>
        <a:lstStyle/>
        <a:p>
          <a:pPr>
            <a:lnSpc>
              <a:spcPct val="100000"/>
            </a:lnSpc>
          </a:pPr>
          <a:r>
            <a:rPr lang="en-GB" dirty="0"/>
            <a:t>Build webpage to display the statuses</a:t>
          </a:r>
          <a:endParaRPr lang="en-US" dirty="0"/>
        </a:p>
      </dgm:t>
    </dgm:pt>
    <dgm:pt modelId="{90B8E4E1-EAC3-4926-82B0-9F3319460FF0}" type="parTrans" cxnId="{B030EBD1-5E2E-41CA-BE7D-11071F24A8AB}">
      <dgm:prSet/>
      <dgm:spPr/>
      <dgm:t>
        <a:bodyPr/>
        <a:lstStyle/>
        <a:p>
          <a:endParaRPr lang="en-US"/>
        </a:p>
      </dgm:t>
    </dgm:pt>
    <dgm:pt modelId="{04CF6758-3891-446C-A276-9E19D34D9C9F}" type="sibTrans" cxnId="{B030EBD1-5E2E-41CA-BE7D-11071F24A8AB}">
      <dgm:prSet/>
      <dgm:spPr/>
      <dgm:t>
        <a:bodyPr/>
        <a:lstStyle/>
        <a:p>
          <a:endParaRPr lang="en-US"/>
        </a:p>
      </dgm:t>
    </dgm:pt>
    <dgm:pt modelId="{E177850D-AFD8-4D5A-B681-3397C2C47BB2}">
      <dgm:prSet/>
      <dgm:spPr/>
      <dgm:t>
        <a:bodyPr/>
        <a:lstStyle/>
        <a:p>
          <a:pPr>
            <a:lnSpc>
              <a:spcPct val="100000"/>
            </a:lnSpc>
          </a:pPr>
          <a:r>
            <a:rPr lang="en-GB"/>
            <a:t>Perform testing</a:t>
          </a:r>
          <a:endParaRPr lang="en-US"/>
        </a:p>
      </dgm:t>
    </dgm:pt>
    <dgm:pt modelId="{955C7E5E-B87A-4B08-8B04-0AFE5944AC00}" type="parTrans" cxnId="{E210ECBB-DE6F-45B7-8F07-1B0202976425}">
      <dgm:prSet/>
      <dgm:spPr/>
      <dgm:t>
        <a:bodyPr/>
        <a:lstStyle/>
        <a:p>
          <a:endParaRPr lang="en-US"/>
        </a:p>
      </dgm:t>
    </dgm:pt>
    <dgm:pt modelId="{E7A23F4D-F2A4-432A-8171-0F988DCA9D05}" type="sibTrans" cxnId="{E210ECBB-DE6F-45B7-8F07-1B0202976425}">
      <dgm:prSet/>
      <dgm:spPr/>
      <dgm:t>
        <a:bodyPr/>
        <a:lstStyle/>
        <a:p>
          <a:endParaRPr lang="en-US"/>
        </a:p>
      </dgm:t>
    </dgm:pt>
    <dgm:pt modelId="{2561E929-324D-45DC-9C66-762832DE0762}">
      <dgm:prSet/>
      <dgm:spPr/>
      <dgm:t>
        <a:bodyPr/>
        <a:lstStyle/>
        <a:p>
          <a:pPr>
            <a:lnSpc>
              <a:spcPct val="100000"/>
            </a:lnSpc>
          </a:pPr>
          <a:r>
            <a:rPr lang="en-GB"/>
            <a:t>Collect data</a:t>
          </a:r>
          <a:endParaRPr lang="en-US"/>
        </a:p>
      </dgm:t>
    </dgm:pt>
    <dgm:pt modelId="{56BD19EA-C06A-4AB9-A408-7DE8F16E4C5B}" type="parTrans" cxnId="{F73F0B82-465B-4E22-B33D-29BB1BDF7A89}">
      <dgm:prSet/>
      <dgm:spPr/>
      <dgm:t>
        <a:bodyPr/>
        <a:lstStyle/>
        <a:p>
          <a:endParaRPr lang="en-US"/>
        </a:p>
      </dgm:t>
    </dgm:pt>
    <dgm:pt modelId="{9CA2B143-6AC4-46D2-980C-8F5EE4446064}" type="sibTrans" cxnId="{F73F0B82-465B-4E22-B33D-29BB1BDF7A89}">
      <dgm:prSet/>
      <dgm:spPr/>
      <dgm:t>
        <a:bodyPr/>
        <a:lstStyle/>
        <a:p>
          <a:endParaRPr lang="en-US"/>
        </a:p>
      </dgm:t>
    </dgm:pt>
    <dgm:pt modelId="{F82AD261-186B-4CED-A0A4-C9129F11FBDC}" type="pres">
      <dgm:prSet presAssocID="{1B77934E-3B32-41EF-85FB-A3EA22FACEEB}" presName="root" presStyleCnt="0">
        <dgm:presLayoutVars>
          <dgm:dir/>
          <dgm:resizeHandles val="exact"/>
        </dgm:presLayoutVars>
      </dgm:prSet>
      <dgm:spPr/>
    </dgm:pt>
    <dgm:pt modelId="{0AAB2B98-4C63-40E7-A137-43FE723ED495}" type="pres">
      <dgm:prSet presAssocID="{4F30261A-D0EC-4E7B-9917-908F7F732D11}" presName="compNode" presStyleCnt="0"/>
      <dgm:spPr/>
    </dgm:pt>
    <dgm:pt modelId="{B9829265-AAF9-409B-9430-FAAAF0B0D0C4}" type="pres">
      <dgm:prSet presAssocID="{4F30261A-D0EC-4E7B-9917-908F7F732D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M Customer Insights App"/>
        </a:ext>
      </dgm:extLst>
    </dgm:pt>
    <dgm:pt modelId="{4EEB3C4D-8CAE-4D24-99BD-A4BC03C3D315}" type="pres">
      <dgm:prSet presAssocID="{4F30261A-D0EC-4E7B-9917-908F7F732D11}" presName="spaceRect" presStyleCnt="0"/>
      <dgm:spPr/>
    </dgm:pt>
    <dgm:pt modelId="{0CD65504-0A69-4832-9EDE-28E05BB183C8}" type="pres">
      <dgm:prSet presAssocID="{4F30261A-D0EC-4E7B-9917-908F7F732D11}" presName="textRect" presStyleLbl="revTx" presStyleIdx="0" presStyleCnt="4">
        <dgm:presLayoutVars>
          <dgm:chMax val="1"/>
          <dgm:chPref val="1"/>
        </dgm:presLayoutVars>
      </dgm:prSet>
      <dgm:spPr/>
    </dgm:pt>
    <dgm:pt modelId="{2757AD79-C54B-480A-A063-9197AB0B67F6}" type="pres">
      <dgm:prSet presAssocID="{4EE26E40-DB46-470C-A293-9EFC73CBC040}" presName="sibTrans" presStyleCnt="0"/>
      <dgm:spPr/>
    </dgm:pt>
    <dgm:pt modelId="{DFE43258-F936-42D9-8B37-D1DDBDF745FF}" type="pres">
      <dgm:prSet presAssocID="{208E8E7F-F43B-4AE7-926B-EBDC0872AA0F}" presName="compNode" presStyleCnt="0"/>
      <dgm:spPr/>
    </dgm:pt>
    <dgm:pt modelId="{8B96E8AE-A519-4BE3-A3A2-A6A6FF258933}" type="pres">
      <dgm:prSet presAssocID="{208E8E7F-F43B-4AE7-926B-EBDC0872AA0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bsite"/>
        </a:ext>
      </dgm:extLst>
    </dgm:pt>
    <dgm:pt modelId="{4D1F5FDB-9EEB-4F49-AA82-DA826AFED979}" type="pres">
      <dgm:prSet presAssocID="{208E8E7F-F43B-4AE7-926B-EBDC0872AA0F}" presName="spaceRect" presStyleCnt="0"/>
      <dgm:spPr/>
    </dgm:pt>
    <dgm:pt modelId="{3FF8F0AA-CFC7-4881-9EDC-0F58BE4ABAAD}" type="pres">
      <dgm:prSet presAssocID="{208E8E7F-F43B-4AE7-926B-EBDC0872AA0F}" presName="textRect" presStyleLbl="revTx" presStyleIdx="1" presStyleCnt="4">
        <dgm:presLayoutVars>
          <dgm:chMax val="1"/>
          <dgm:chPref val="1"/>
        </dgm:presLayoutVars>
      </dgm:prSet>
      <dgm:spPr/>
    </dgm:pt>
    <dgm:pt modelId="{A2D4110C-0AF1-41E0-8AC8-5D7797F41751}" type="pres">
      <dgm:prSet presAssocID="{04CF6758-3891-446C-A276-9E19D34D9C9F}" presName="sibTrans" presStyleCnt="0"/>
      <dgm:spPr/>
    </dgm:pt>
    <dgm:pt modelId="{A4F8FAEA-8E0D-4345-8800-187E7CD57129}" type="pres">
      <dgm:prSet presAssocID="{E177850D-AFD8-4D5A-B681-3397C2C47BB2}" presName="compNode" presStyleCnt="0"/>
      <dgm:spPr/>
    </dgm:pt>
    <dgm:pt modelId="{8386DA18-8C8D-4918-AE8D-E1A980A93FDC}" type="pres">
      <dgm:prSet presAssocID="{E177850D-AFD8-4D5A-B681-3397C2C47B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st Plan"/>
        </a:ext>
      </dgm:extLst>
    </dgm:pt>
    <dgm:pt modelId="{72308335-098B-43E5-8667-CE8BEA80B457}" type="pres">
      <dgm:prSet presAssocID="{E177850D-AFD8-4D5A-B681-3397C2C47BB2}" presName="spaceRect" presStyleCnt="0"/>
      <dgm:spPr/>
    </dgm:pt>
    <dgm:pt modelId="{C6F2B249-4378-4C4D-97E7-072BAC5AD173}" type="pres">
      <dgm:prSet presAssocID="{E177850D-AFD8-4D5A-B681-3397C2C47BB2}" presName="textRect" presStyleLbl="revTx" presStyleIdx="2" presStyleCnt="4">
        <dgm:presLayoutVars>
          <dgm:chMax val="1"/>
          <dgm:chPref val="1"/>
        </dgm:presLayoutVars>
      </dgm:prSet>
      <dgm:spPr/>
    </dgm:pt>
    <dgm:pt modelId="{E237D77D-3F6C-46D7-A6EB-14FBA0AFA302}" type="pres">
      <dgm:prSet presAssocID="{E7A23F4D-F2A4-432A-8171-0F988DCA9D05}" presName="sibTrans" presStyleCnt="0"/>
      <dgm:spPr/>
    </dgm:pt>
    <dgm:pt modelId="{356FE4F1-7D97-4AB9-86EE-356A7021355F}" type="pres">
      <dgm:prSet presAssocID="{2561E929-324D-45DC-9C66-762832DE0762}" presName="compNode" presStyleCnt="0"/>
      <dgm:spPr/>
    </dgm:pt>
    <dgm:pt modelId="{96202C3A-AFFB-4ABD-B0FD-1D3C164F0E74}" type="pres">
      <dgm:prSet presAssocID="{2561E929-324D-45DC-9C66-762832DE07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iagnostic"/>
        </a:ext>
      </dgm:extLst>
    </dgm:pt>
    <dgm:pt modelId="{559D6D9F-BBF5-472D-B0BA-C2E6CE787184}" type="pres">
      <dgm:prSet presAssocID="{2561E929-324D-45DC-9C66-762832DE0762}" presName="spaceRect" presStyleCnt="0"/>
      <dgm:spPr/>
    </dgm:pt>
    <dgm:pt modelId="{DA8126A5-B3C2-4F3F-9989-5A4721B0A256}" type="pres">
      <dgm:prSet presAssocID="{2561E929-324D-45DC-9C66-762832DE0762}" presName="textRect" presStyleLbl="revTx" presStyleIdx="3" presStyleCnt="4">
        <dgm:presLayoutVars>
          <dgm:chMax val="1"/>
          <dgm:chPref val="1"/>
        </dgm:presLayoutVars>
      </dgm:prSet>
      <dgm:spPr/>
    </dgm:pt>
  </dgm:ptLst>
  <dgm:cxnLst>
    <dgm:cxn modelId="{76B80709-2A08-492A-A911-1099764B9E0F}" type="presOf" srcId="{208E8E7F-F43B-4AE7-926B-EBDC0872AA0F}" destId="{3FF8F0AA-CFC7-4881-9EDC-0F58BE4ABAAD}" srcOrd="0" destOrd="0" presId="urn:microsoft.com/office/officeart/2018/2/layout/IconLabelList"/>
    <dgm:cxn modelId="{6B53AA38-DA92-4942-8A22-FE07512BFAB8}" type="presOf" srcId="{2561E929-324D-45DC-9C66-762832DE0762}" destId="{DA8126A5-B3C2-4F3F-9989-5A4721B0A256}" srcOrd="0" destOrd="0" presId="urn:microsoft.com/office/officeart/2018/2/layout/IconLabelList"/>
    <dgm:cxn modelId="{925D2B3B-03FD-4D56-966E-41E5DB523498}" srcId="{1B77934E-3B32-41EF-85FB-A3EA22FACEEB}" destId="{4F30261A-D0EC-4E7B-9917-908F7F732D11}" srcOrd="0" destOrd="0" parTransId="{54BB0411-28C3-4C6E-8B0A-4A36780BC310}" sibTransId="{4EE26E40-DB46-470C-A293-9EFC73CBC040}"/>
    <dgm:cxn modelId="{918C7560-1C1F-4051-AF8A-DB82AA8EB9CF}" type="presOf" srcId="{4F30261A-D0EC-4E7B-9917-908F7F732D11}" destId="{0CD65504-0A69-4832-9EDE-28E05BB183C8}" srcOrd="0" destOrd="0" presId="urn:microsoft.com/office/officeart/2018/2/layout/IconLabelList"/>
    <dgm:cxn modelId="{F73F0B82-465B-4E22-B33D-29BB1BDF7A89}" srcId="{1B77934E-3B32-41EF-85FB-A3EA22FACEEB}" destId="{2561E929-324D-45DC-9C66-762832DE0762}" srcOrd="3" destOrd="0" parTransId="{56BD19EA-C06A-4AB9-A408-7DE8F16E4C5B}" sibTransId="{9CA2B143-6AC4-46D2-980C-8F5EE4446064}"/>
    <dgm:cxn modelId="{E210ECBB-DE6F-45B7-8F07-1B0202976425}" srcId="{1B77934E-3B32-41EF-85FB-A3EA22FACEEB}" destId="{E177850D-AFD8-4D5A-B681-3397C2C47BB2}" srcOrd="2" destOrd="0" parTransId="{955C7E5E-B87A-4B08-8B04-0AFE5944AC00}" sibTransId="{E7A23F4D-F2A4-432A-8171-0F988DCA9D05}"/>
    <dgm:cxn modelId="{9F6724C5-40F8-4975-894A-E405B5C39BED}" type="presOf" srcId="{E177850D-AFD8-4D5A-B681-3397C2C47BB2}" destId="{C6F2B249-4378-4C4D-97E7-072BAC5AD173}" srcOrd="0" destOrd="0" presId="urn:microsoft.com/office/officeart/2018/2/layout/IconLabelList"/>
    <dgm:cxn modelId="{0617C2D0-4F74-446A-BA0B-73C93DD8EAAD}" type="presOf" srcId="{1B77934E-3B32-41EF-85FB-A3EA22FACEEB}" destId="{F82AD261-186B-4CED-A0A4-C9129F11FBDC}" srcOrd="0" destOrd="0" presId="urn:microsoft.com/office/officeart/2018/2/layout/IconLabelList"/>
    <dgm:cxn modelId="{B030EBD1-5E2E-41CA-BE7D-11071F24A8AB}" srcId="{1B77934E-3B32-41EF-85FB-A3EA22FACEEB}" destId="{208E8E7F-F43B-4AE7-926B-EBDC0872AA0F}" srcOrd="1" destOrd="0" parTransId="{90B8E4E1-EAC3-4926-82B0-9F3319460FF0}" sibTransId="{04CF6758-3891-446C-A276-9E19D34D9C9F}"/>
    <dgm:cxn modelId="{378C4DB5-C965-4BE7-A4D5-39CCE84E2824}" type="presParOf" srcId="{F82AD261-186B-4CED-A0A4-C9129F11FBDC}" destId="{0AAB2B98-4C63-40E7-A137-43FE723ED495}" srcOrd="0" destOrd="0" presId="urn:microsoft.com/office/officeart/2018/2/layout/IconLabelList"/>
    <dgm:cxn modelId="{279100FC-3FA9-48FA-8685-5BF1EDA40A05}" type="presParOf" srcId="{0AAB2B98-4C63-40E7-A137-43FE723ED495}" destId="{B9829265-AAF9-409B-9430-FAAAF0B0D0C4}" srcOrd="0" destOrd="0" presId="urn:microsoft.com/office/officeart/2018/2/layout/IconLabelList"/>
    <dgm:cxn modelId="{BF5FBE1B-8B76-4E5F-808D-F8C6F5249193}" type="presParOf" srcId="{0AAB2B98-4C63-40E7-A137-43FE723ED495}" destId="{4EEB3C4D-8CAE-4D24-99BD-A4BC03C3D315}" srcOrd="1" destOrd="0" presId="urn:microsoft.com/office/officeart/2018/2/layout/IconLabelList"/>
    <dgm:cxn modelId="{ABF12802-2D91-4F97-91F0-AF390E2B55A2}" type="presParOf" srcId="{0AAB2B98-4C63-40E7-A137-43FE723ED495}" destId="{0CD65504-0A69-4832-9EDE-28E05BB183C8}" srcOrd="2" destOrd="0" presId="urn:microsoft.com/office/officeart/2018/2/layout/IconLabelList"/>
    <dgm:cxn modelId="{3C03676A-AAC7-44EE-B227-3F21619005DE}" type="presParOf" srcId="{F82AD261-186B-4CED-A0A4-C9129F11FBDC}" destId="{2757AD79-C54B-480A-A063-9197AB0B67F6}" srcOrd="1" destOrd="0" presId="urn:microsoft.com/office/officeart/2018/2/layout/IconLabelList"/>
    <dgm:cxn modelId="{965D83C9-0F52-4210-A5CA-EE3553DD0B41}" type="presParOf" srcId="{F82AD261-186B-4CED-A0A4-C9129F11FBDC}" destId="{DFE43258-F936-42D9-8B37-D1DDBDF745FF}" srcOrd="2" destOrd="0" presId="urn:microsoft.com/office/officeart/2018/2/layout/IconLabelList"/>
    <dgm:cxn modelId="{5E565D05-033B-407E-BF8D-3DB676109DF1}" type="presParOf" srcId="{DFE43258-F936-42D9-8B37-D1DDBDF745FF}" destId="{8B96E8AE-A519-4BE3-A3A2-A6A6FF258933}" srcOrd="0" destOrd="0" presId="urn:microsoft.com/office/officeart/2018/2/layout/IconLabelList"/>
    <dgm:cxn modelId="{279E4C7D-3648-4A9D-A718-CE7A95CF0985}" type="presParOf" srcId="{DFE43258-F936-42D9-8B37-D1DDBDF745FF}" destId="{4D1F5FDB-9EEB-4F49-AA82-DA826AFED979}" srcOrd="1" destOrd="0" presId="urn:microsoft.com/office/officeart/2018/2/layout/IconLabelList"/>
    <dgm:cxn modelId="{F4EBE1C3-DD57-4548-9BF1-DFE28F517CCD}" type="presParOf" srcId="{DFE43258-F936-42D9-8B37-D1DDBDF745FF}" destId="{3FF8F0AA-CFC7-4881-9EDC-0F58BE4ABAAD}" srcOrd="2" destOrd="0" presId="urn:microsoft.com/office/officeart/2018/2/layout/IconLabelList"/>
    <dgm:cxn modelId="{11C65A41-68D2-403C-8360-F9BED3107DB7}" type="presParOf" srcId="{F82AD261-186B-4CED-A0A4-C9129F11FBDC}" destId="{A2D4110C-0AF1-41E0-8AC8-5D7797F41751}" srcOrd="3" destOrd="0" presId="urn:microsoft.com/office/officeart/2018/2/layout/IconLabelList"/>
    <dgm:cxn modelId="{38EC20B3-9243-4989-B12A-2E3C46378879}" type="presParOf" srcId="{F82AD261-186B-4CED-A0A4-C9129F11FBDC}" destId="{A4F8FAEA-8E0D-4345-8800-187E7CD57129}" srcOrd="4" destOrd="0" presId="urn:microsoft.com/office/officeart/2018/2/layout/IconLabelList"/>
    <dgm:cxn modelId="{B4156014-A754-456C-A097-BA4FFB6C5315}" type="presParOf" srcId="{A4F8FAEA-8E0D-4345-8800-187E7CD57129}" destId="{8386DA18-8C8D-4918-AE8D-E1A980A93FDC}" srcOrd="0" destOrd="0" presId="urn:microsoft.com/office/officeart/2018/2/layout/IconLabelList"/>
    <dgm:cxn modelId="{060723FE-3821-40F1-85CD-ECBCEC73C9BD}" type="presParOf" srcId="{A4F8FAEA-8E0D-4345-8800-187E7CD57129}" destId="{72308335-098B-43E5-8667-CE8BEA80B457}" srcOrd="1" destOrd="0" presId="urn:microsoft.com/office/officeart/2018/2/layout/IconLabelList"/>
    <dgm:cxn modelId="{0660FE43-E3B3-4D01-87C6-F149C27E00B0}" type="presParOf" srcId="{A4F8FAEA-8E0D-4345-8800-187E7CD57129}" destId="{C6F2B249-4378-4C4D-97E7-072BAC5AD173}" srcOrd="2" destOrd="0" presId="urn:microsoft.com/office/officeart/2018/2/layout/IconLabelList"/>
    <dgm:cxn modelId="{675C54A7-C63E-4E84-81D2-E3987EA29E96}" type="presParOf" srcId="{F82AD261-186B-4CED-A0A4-C9129F11FBDC}" destId="{E237D77D-3F6C-46D7-A6EB-14FBA0AFA302}" srcOrd="5" destOrd="0" presId="urn:microsoft.com/office/officeart/2018/2/layout/IconLabelList"/>
    <dgm:cxn modelId="{EE113B6C-937C-4C46-9E06-93B6DE4C7ACE}" type="presParOf" srcId="{F82AD261-186B-4CED-A0A4-C9129F11FBDC}" destId="{356FE4F1-7D97-4AB9-86EE-356A7021355F}" srcOrd="6" destOrd="0" presId="urn:microsoft.com/office/officeart/2018/2/layout/IconLabelList"/>
    <dgm:cxn modelId="{A0297724-F6F8-4D55-A97B-2B58DC79ABBB}" type="presParOf" srcId="{356FE4F1-7D97-4AB9-86EE-356A7021355F}" destId="{96202C3A-AFFB-4ABD-B0FD-1D3C164F0E74}" srcOrd="0" destOrd="0" presId="urn:microsoft.com/office/officeart/2018/2/layout/IconLabelList"/>
    <dgm:cxn modelId="{DAF70D02-0A9D-4501-84A4-EBF02D7BF3BA}" type="presParOf" srcId="{356FE4F1-7D97-4AB9-86EE-356A7021355F}" destId="{559D6D9F-BBF5-472D-B0BA-C2E6CE787184}" srcOrd="1" destOrd="0" presId="urn:microsoft.com/office/officeart/2018/2/layout/IconLabelList"/>
    <dgm:cxn modelId="{A43B912F-EEE3-427D-B544-B43C75D9AF81}" type="presParOf" srcId="{356FE4F1-7D97-4AB9-86EE-356A7021355F}" destId="{DA8126A5-B3C2-4F3F-9989-5A4721B0A25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49712A-7AAE-4A14-A6A8-319F828DA4C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984F3FD-A64D-41DC-AD07-4F2F0C2C9BFD}">
      <dgm:prSet/>
      <dgm:spPr/>
      <dgm:t>
        <a:bodyPr/>
        <a:lstStyle/>
        <a:p>
          <a:r>
            <a:rPr lang="en-US" dirty="0"/>
            <a:t>Fault Detection, Isolation, and Recovery (FDIR)</a:t>
          </a:r>
        </a:p>
      </dgm:t>
    </dgm:pt>
    <dgm:pt modelId="{16E7FF3C-F806-493D-AC82-E1E1AF8E7831}" type="parTrans" cxnId="{97188B99-E413-4310-B7B5-5FA0C4ED5B34}">
      <dgm:prSet/>
      <dgm:spPr/>
      <dgm:t>
        <a:bodyPr/>
        <a:lstStyle/>
        <a:p>
          <a:endParaRPr lang="en-US"/>
        </a:p>
      </dgm:t>
    </dgm:pt>
    <dgm:pt modelId="{820CD70F-28A4-4091-ADC3-D71E72E98059}" type="sibTrans" cxnId="{97188B99-E413-4310-B7B5-5FA0C4ED5B34}">
      <dgm:prSet/>
      <dgm:spPr/>
      <dgm:t>
        <a:bodyPr/>
        <a:lstStyle/>
        <a:p>
          <a:endParaRPr lang="en-US"/>
        </a:p>
      </dgm:t>
    </dgm:pt>
    <dgm:pt modelId="{43B325CE-C0BB-444D-B518-E2E8397A4A2C}">
      <dgm:prSet/>
      <dgm:spPr/>
      <dgm:t>
        <a:bodyPr/>
        <a:lstStyle/>
        <a:p>
          <a:r>
            <a:rPr lang="en-US" dirty="0"/>
            <a:t>Service-Level-Agreements</a:t>
          </a:r>
        </a:p>
      </dgm:t>
    </dgm:pt>
    <dgm:pt modelId="{2AE9F8D4-5AA3-4F1F-A183-D4C2A240E55E}" type="parTrans" cxnId="{D0B28798-8BF0-4B1B-9F64-53129BA1832F}">
      <dgm:prSet/>
      <dgm:spPr/>
      <dgm:t>
        <a:bodyPr/>
        <a:lstStyle/>
        <a:p>
          <a:endParaRPr lang="en-US"/>
        </a:p>
      </dgm:t>
    </dgm:pt>
    <dgm:pt modelId="{7081FC4E-87E2-4E42-B298-D3BE7ABD1642}" type="sibTrans" cxnId="{D0B28798-8BF0-4B1B-9F64-53129BA1832F}">
      <dgm:prSet/>
      <dgm:spPr/>
      <dgm:t>
        <a:bodyPr/>
        <a:lstStyle/>
        <a:p>
          <a:endParaRPr lang="en-US"/>
        </a:p>
      </dgm:t>
    </dgm:pt>
    <dgm:pt modelId="{8CD03613-BBFE-488D-A631-77E512D56B25}">
      <dgm:prSet/>
      <dgm:spPr/>
      <dgm:t>
        <a:bodyPr/>
        <a:lstStyle/>
        <a:p>
          <a:r>
            <a:rPr lang="en-US"/>
            <a:t>Quality of Service (QoS) models</a:t>
          </a:r>
        </a:p>
      </dgm:t>
    </dgm:pt>
    <dgm:pt modelId="{BB52EC53-59BD-4122-8DD1-900BB18C3D38}" type="parTrans" cxnId="{DC970C99-22A5-4C78-95F3-3EEE3749B105}">
      <dgm:prSet/>
      <dgm:spPr/>
      <dgm:t>
        <a:bodyPr/>
        <a:lstStyle/>
        <a:p>
          <a:endParaRPr lang="en-US"/>
        </a:p>
      </dgm:t>
    </dgm:pt>
    <dgm:pt modelId="{360BD033-2765-4674-97D7-A0BC6460B8FB}" type="sibTrans" cxnId="{DC970C99-22A5-4C78-95F3-3EEE3749B105}">
      <dgm:prSet/>
      <dgm:spPr/>
      <dgm:t>
        <a:bodyPr/>
        <a:lstStyle/>
        <a:p>
          <a:endParaRPr lang="en-US"/>
        </a:p>
      </dgm:t>
    </dgm:pt>
    <dgm:pt modelId="{8B0E654D-CA4C-49B5-A41F-06E4B25E1B2D}">
      <dgm:prSet/>
      <dgm:spPr/>
      <dgm:t>
        <a:bodyPr/>
        <a:lstStyle/>
        <a:p>
          <a:r>
            <a:rPr lang="en-US"/>
            <a:t>Service-Oriented Architecture (SOA) </a:t>
          </a:r>
        </a:p>
      </dgm:t>
    </dgm:pt>
    <dgm:pt modelId="{943CA52B-7DB3-4272-92FF-B6DD058992BE}" type="parTrans" cxnId="{0B96EFEB-D962-4901-8D49-4D47C0ABD61D}">
      <dgm:prSet/>
      <dgm:spPr/>
      <dgm:t>
        <a:bodyPr/>
        <a:lstStyle/>
        <a:p>
          <a:endParaRPr lang="en-US"/>
        </a:p>
      </dgm:t>
    </dgm:pt>
    <dgm:pt modelId="{5B74C950-0F82-4FD0-ABBF-A0A86A465F0C}" type="sibTrans" cxnId="{0B96EFEB-D962-4901-8D49-4D47C0ABD61D}">
      <dgm:prSet/>
      <dgm:spPr/>
      <dgm:t>
        <a:bodyPr/>
        <a:lstStyle/>
        <a:p>
          <a:endParaRPr lang="en-US"/>
        </a:p>
      </dgm:t>
    </dgm:pt>
    <dgm:pt modelId="{ECE4EEA4-49D9-4574-9F40-9B0967FAF85B}" type="pres">
      <dgm:prSet presAssocID="{FD49712A-7AAE-4A14-A6A8-319F828DA4C9}" presName="outerComposite" presStyleCnt="0">
        <dgm:presLayoutVars>
          <dgm:chMax val="5"/>
          <dgm:dir/>
          <dgm:resizeHandles val="exact"/>
        </dgm:presLayoutVars>
      </dgm:prSet>
      <dgm:spPr/>
    </dgm:pt>
    <dgm:pt modelId="{8E4456E7-A0D6-4609-8A6E-4812ACC893F8}" type="pres">
      <dgm:prSet presAssocID="{FD49712A-7AAE-4A14-A6A8-319F828DA4C9}" presName="dummyMaxCanvas" presStyleCnt="0">
        <dgm:presLayoutVars/>
      </dgm:prSet>
      <dgm:spPr/>
    </dgm:pt>
    <dgm:pt modelId="{5A615F50-C004-4EAF-BF84-AE968B5743B8}" type="pres">
      <dgm:prSet presAssocID="{FD49712A-7AAE-4A14-A6A8-319F828DA4C9}" presName="FourNodes_1" presStyleLbl="node1" presStyleIdx="0" presStyleCnt="4">
        <dgm:presLayoutVars>
          <dgm:bulletEnabled val="1"/>
        </dgm:presLayoutVars>
      </dgm:prSet>
      <dgm:spPr/>
    </dgm:pt>
    <dgm:pt modelId="{120785D2-AAD7-436F-8C56-7833903BE53E}" type="pres">
      <dgm:prSet presAssocID="{FD49712A-7AAE-4A14-A6A8-319F828DA4C9}" presName="FourNodes_2" presStyleLbl="node1" presStyleIdx="1" presStyleCnt="4">
        <dgm:presLayoutVars>
          <dgm:bulletEnabled val="1"/>
        </dgm:presLayoutVars>
      </dgm:prSet>
      <dgm:spPr/>
    </dgm:pt>
    <dgm:pt modelId="{686FCB2C-99BE-42F5-AE6E-220FEF2793E8}" type="pres">
      <dgm:prSet presAssocID="{FD49712A-7AAE-4A14-A6A8-319F828DA4C9}" presName="FourNodes_3" presStyleLbl="node1" presStyleIdx="2" presStyleCnt="4">
        <dgm:presLayoutVars>
          <dgm:bulletEnabled val="1"/>
        </dgm:presLayoutVars>
      </dgm:prSet>
      <dgm:spPr/>
    </dgm:pt>
    <dgm:pt modelId="{D5B0966F-6D11-4079-824D-C1C1EEC7AF37}" type="pres">
      <dgm:prSet presAssocID="{FD49712A-7AAE-4A14-A6A8-319F828DA4C9}" presName="FourNodes_4" presStyleLbl="node1" presStyleIdx="3" presStyleCnt="4">
        <dgm:presLayoutVars>
          <dgm:bulletEnabled val="1"/>
        </dgm:presLayoutVars>
      </dgm:prSet>
      <dgm:spPr/>
    </dgm:pt>
    <dgm:pt modelId="{57D2BC78-2ED8-46B7-B3F4-A74F1D33D186}" type="pres">
      <dgm:prSet presAssocID="{FD49712A-7AAE-4A14-A6A8-319F828DA4C9}" presName="FourConn_1-2" presStyleLbl="fgAccFollowNode1" presStyleIdx="0" presStyleCnt="3">
        <dgm:presLayoutVars>
          <dgm:bulletEnabled val="1"/>
        </dgm:presLayoutVars>
      </dgm:prSet>
      <dgm:spPr/>
    </dgm:pt>
    <dgm:pt modelId="{DB56EFE8-659E-4458-B421-20B8FA4BC2DA}" type="pres">
      <dgm:prSet presAssocID="{FD49712A-7AAE-4A14-A6A8-319F828DA4C9}" presName="FourConn_2-3" presStyleLbl="fgAccFollowNode1" presStyleIdx="1" presStyleCnt="3">
        <dgm:presLayoutVars>
          <dgm:bulletEnabled val="1"/>
        </dgm:presLayoutVars>
      </dgm:prSet>
      <dgm:spPr/>
    </dgm:pt>
    <dgm:pt modelId="{AC1A4EE1-BF53-4385-B1B4-52D4F5A12BE8}" type="pres">
      <dgm:prSet presAssocID="{FD49712A-7AAE-4A14-A6A8-319F828DA4C9}" presName="FourConn_3-4" presStyleLbl="fgAccFollowNode1" presStyleIdx="2" presStyleCnt="3">
        <dgm:presLayoutVars>
          <dgm:bulletEnabled val="1"/>
        </dgm:presLayoutVars>
      </dgm:prSet>
      <dgm:spPr/>
    </dgm:pt>
    <dgm:pt modelId="{2E20A830-2F1C-404C-A30E-9610C3DD04BA}" type="pres">
      <dgm:prSet presAssocID="{FD49712A-7AAE-4A14-A6A8-319F828DA4C9}" presName="FourNodes_1_text" presStyleLbl="node1" presStyleIdx="3" presStyleCnt="4">
        <dgm:presLayoutVars>
          <dgm:bulletEnabled val="1"/>
        </dgm:presLayoutVars>
      </dgm:prSet>
      <dgm:spPr/>
    </dgm:pt>
    <dgm:pt modelId="{CFA44342-69AD-4583-BD51-7242B5ED1765}" type="pres">
      <dgm:prSet presAssocID="{FD49712A-7AAE-4A14-A6A8-319F828DA4C9}" presName="FourNodes_2_text" presStyleLbl="node1" presStyleIdx="3" presStyleCnt="4">
        <dgm:presLayoutVars>
          <dgm:bulletEnabled val="1"/>
        </dgm:presLayoutVars>
      </dgm:prSet>
      <dgm:spPr/>
    </dgm:pt>
    <dgm:pt modelId="{1AF38ACE-1BDF-4791-9940-3B1B9F80A3F7}" type="pres">
      <dgm:prSet presAssocID="{FD49712A-7AAE-4A14-A6A8-319F828DA4C9}" presName="FourNodes_3_text" presStyleLbl="node1" presStyleIdx="3" presStyleCnt="4">
        <dgm:presLayoutVars>
          <dgm:bulletEnabled val="1"/>
        </dgm:presLayoutVars>
      </dgm:prSet>
      <dgm:spPr/>
    </dgm:pt>
    <dgm:pt modelId="{B13F1BE0-0548-4590-8746-B5B596061C8B}" type="pres">
      <dgm:prSet presAssocID="{FD49712A-7AAE-4A14-A6A8-319F828DA4C9}" presName="FourNodes_4_text" presStyleLbl="node1" presStyleIdx="3" presStyleCnt="4">
        <dgm:presLayoutVars>
          <dgm:bulletEnabled val="1"/>
        </dgm:presLayoutVars>
      </dgm:prSet>
      <dgm:spPr/>
    </dgm:pt>
  </dgm:ptLst>
  <dgm:cxnLst>
    <dgm:cxn modelId="{E9DFF404-DCF7-4E7B-AE25-C39125DE1C94}" type="presOf" srcId="{B984F3FD-A64D-41DC-AD07-4F2F0C2C9BFD}" destId="{2E20A830-2F1C-404C-A30E-9610C3DD04BA}" srcOrd="1" destOrd="0" presId="urn:microsoft.com/office/officeart/2005/8/layout/vProcess5"/>
    <dgm:cxn modelId="{2CBB3A08-A6C1-488F-8327-12687FEBA172}" type="presOf" srcId="{8B0E654D-CA4C-49B5-A41F-06E4B25E1B2D}" destId="{B13F1BE0-0548-4590-8746-B5B596061C8B}" srcOrd="1" destOrd="0" presId="urn:microsoft.com/office/officeart/2005/8/layout/vProcess5"/>
    <dgm:cxn modelId="{66CD7311-D4A7-466E-9F84-457B0B28FB39}" type="presOf" srcId="{FD49712A-7AAE-4A14-A6A8-319F828DA4C9}" destId="{ECE4EEA4-49D9-4574-9F40-9B0967FAF85B}" srcOrd="0" destOrd="0" presId="urn:microsoft.com/office/officeart/2005/8/layout/vProcess5"/>
    <dgm:cxn modelId="{4481351C-ACEA-4C08-8204-1593A6081F42}" type="presOf" srcId="{B984F3FD-A64D-41DC-AD07-4F2F0C2C9BFD}" destId="{5A615F50-C004-4EAF-BF84-AE968B5743B8}" srcOrd="0" destOrd="0" presId="urn:microsoft.com/office/officeart/2005/8/layout/vProcess5"/>
    <dgm:cxn modelId="{4F0A861F-7FA5-43D8-BD23-F731D2F36CF4}" type="presOf" srcId="{43B325CE-C0BB-444D-B518-E2E8397A4A2C}" destId="{CFA44342-69AD-4583-BD51-7242B5ED1765}" srcOrd="1" destOrd="0" presId="urn:microsoft.com/office/officeart/2005/8/layout/vProcess5"/>
    <dgm:cxn modelId="{F4C6EF21-233B-476C-9666-ED59C26F62A2}" type="presOf" srcId="{7081FC4E-87E2-4E42-B298-D3BE7ABD1642}" destId="{DB56EFE8-659E-4458-B421-20B8FA4BC2DA}" srcOrd="0" destOrd="0" presId="urn:microsoft.com/office/officeart/2005/8/layout/vProcess5"/>
    <dgm:cxn modelId="{EBD64424-444B-40AF-A1E9-B106AE13CD70}" type="presOf" srcId="{360BD033-2765-4674-97D7-A0BC6460B8FB}" destId="{AC1A4EE1-BF53-4385-B1B4-52D4F5A12BE8}" srcOrd="0" destOrd="0" presId="urn:microsoft.com/office/officeart/2005/8/layout/vProcess5"/>
    <dgm:cxn modelId="{A584B75E-5B95-4CC4-B3F5-C0C8C5B989F4}" type="presOf" srcId="{43B325CE-C0BB-444D-B518-E2E8397A4A2C}" destId="{120785D2-AAD7-436F-8C56-7833903BE53E}" srcOrd="0" destOrd="0" presId="urn:microsoft.com/office/officeart/2005/8/layout/vProcess5"/>
    <dgm:cxn modelId="{99AEB744-B9EC-41C3-9F07-FC81D4A60474}" type="presOf" srcId="{8B0E654D-CA4C-49B5-A41F-06E4B25E1B2D}" destId="{D5B0966F-6D11-4079-824D-C1C1EEC7AF37}" srcOrd="0" destOrd="0" presId="urn:microsoft.com/office/officeart/2005/8/layout/vProcess5"/>
    <dgm:cxn modelId="{5C3DE18D-804B-4527-8658-BC1A44C32DFC}" type="presOf" srcId="{8CD03613-BBFE-488D-A631-77E512D56B25}" destId="{686FCB2C-99BE-42F5-AE6E-220FEF2793E8}" srcOrd="0" destOrd="0" presId="urn:microsoft.com/office/officeart/2005/8/layout/vProcess5"/>
    <dgm:cxn modelId="{6F9FAF8F-D080-421A-8A7F-8B57F23B9F1B}" type="presOf" srcId="{8CD03613-BBFE-488D-A631-77E512D56B25}" destId="{1AF38ACE-1BDF-4791-9940-3B1B9F80A3F7}" srcOrd="1" destOrd="0" presId="urn:microsoft.com/office/officeart/2005/8/layout/vProcess5"/>
    <dgm:cxn modelId="{D0B28798-8BF0-4B1B-9F64-53129BA1832F}" srcId="{FD49712A-7AAE-4A14-A6A8-319F828DA4C9}" destId="{43B325CE-C0BB-444D-B518-E2E8397A4A2C}" srcOrd="1" destOrd="0" parTransId="{2AE9F8D4-5AA3-4F1F-A183-D4C2A240E55E}" sibTransId="{7081FC4E-87E2-4E42-B298-D3BE7ABD1642}"/>
    <dgm:cxn modelId="{DC970C99-22A5-4C78-95F3-3EEE3749B105}" srcId="{FD49712A-7AAE-4A14-A6A8-319F828DA4C9}" destId="{8CD03613-BBFE-488D-A631-77E512D56B25}" srcOrd="2" destOrd="0" parTransId="{BB52EC53-59BD-4122-8DD1-900BB18C3D38}" sibTransId="{360BD033-2765-4674-97D7-A0BC6460B8FB}"/>
    <dgm:cxn modelId="{97188B99-E413-4310-B7B5-5FA0C4ED5B34}" srcId="{FD49712A-7AAE-4A14-A6A8-319F828DA4C9}" destId="{B984F3FD-A64D-41DC-AD07-4F2F0C2C9BFD}" srcOrd="0" destOrd="0" parTransId="{16E7FF3C-F806-493D-AC82-E1E1AF8E7831}" sibTransId="{820CD70F-28A4-4091-ADC3-D71E72E98059}"/>
    <dgm:cxn modelId="{CB97E2CC-8EBB-4ED7-ABF0-952717AEC139}" type="presOf" srcId="{820CD70F-28A4-4091-ADC3-D71E72E98059}" destId="{57D2BC78-2ED8-46B7-B3F4-A74F1D33D186}" srcOrd="0" destOrd="0" presId="urn:microsoft.com/office/officeart/2005/8/layout/vProcess5"/>
    <dgm:cxn modelId="{0B96EFEB-D962-4901-8D49-4D47C0ABD61D}" srcId="{FD49712A-7AAE-4A14-A6A8-319F828DA4C9}" destId="{8B0E654D-CA4C-49B5-A41F-06E4B25E1B2D}" srcOrd="3" destOrd="0" parTransId="{943CA52B-7DB3-4272-92FF-B6DD058992BE}" sibTransId="{5B74C950-0F82-4FD0-ABBF-A0A86A465F0C}"/>
    <dgm:cxn modelId="{A65489AD-83DD-4E93-B00A-A28597AC5B7A}" type="presParOf" srcId="{ECE4EEA4-49D9-4574-9F40-9B0967FAF85B}" destId="{8E4456E7-A0D6-4609-8A6E-4812ACC893F8}" srcOrd="0" destOrd="0" presId="urn:microsoft.com/office/officeart/2005/8/layout/vProcess5"/>
    <dgm:cxn modelId="{8633EBA4-81C7-4CEE-B429-33B42B9D6D39}" type="presParOf" srcId="{ECE4EEA4-49D9-4574-9F40-9B0967FAF85B}" destId="{5A615F50-C004-4EAF-BF84-AE968B5743B8}" srcOrd="1" destOrd="0" presId="urn:microsoft.com/office/officeart/2005/8/layout/vProcess5"/>
    <dgm:cxn modelId="{486A52CD-4BB8-40E7-A0C1-BDF7BECD7F6E}" type="presParOf" srcId="{ECE4EEA4-49D9-4574-9F40-9B0967FAF85B}" destId="{120785D2-AAD7-436F-8C56-7833903BE53E}" srcOrd="2" destOrd="0" presId="urn:microsoft.com/office/officeart/2005/8/layout/vProcess5"/>
    <dgm:cxn modelId="{9E3346D2-A558-49A6-9CDE-590640ED41A8}" type="presParOf" srcId="{ECE4EEA4-49D9-4574-9F40-9B0967FAF85B}" destId="{686FCB2C-99BE-42F5-AE6E-220FEF2793E8}" srcOrd="3" destOrd="0" presId="urn:microsoft.com/office/officeart/2005/8/layout/vProcess5"/>
    <dgm:cxn modelId="{AE2BDD6A-B72D-4D56-B376-5DAE0BCC4A2E}" type="presParOf" srcId="{ECE4EEA4-49D9-4574-9F40-9B0967FAF85B}" destId="{D5B0966F-6D11-4079-824D-C1C1EEC7AF37}" srcOrd="4" destOrd="0" presId="urn:microsoft.com/office/officeart/2005/8/layout/vProcess5"/>
    <dgm:cxn modelId="{06CC304C-11BC-41E0-9D32-FDD579552A8E}" type="presParOf" srcId="{ECE4EEA4-49D9-4574-9F40-9B0967FAF85B}" destId="{57D2BC78-2ED8-46B7-B3F4-A74F1D33D186}" srcOrd="5" destOrd="0" presId="urn:microsoft.com/office/officeart/2005/8/layout/vProcess5"/>
    <dgm:cxn modelId="{CFBAE911-0BF1-4C9C-9CC6-724AC246D6BD}" type="presParOf" srcId="{ECE4EEA4-49D9-4574-9F40-9B0967FAF85B}" destId="{DB56EFE8-659E-4458-B421-20B8FA4BC2DA}" srcOrd="6" destOrd="0" presId="urn:microsoft.com/office/officeart/2005/8/layout/vProcess5"/>
    <dgm:cxn modelId="{4DDCF4CA-F2D7-4237-AF24-8923F74F87E5}" type="presParOf" srcId="{ECE4EEA4-49D9-4574-9F40-9B0967FAF85B}" destId="{AC1A4EE1-BF53-4385-B1B4-52D4F5A12BE8}" srcOrd="7" destOrd="0" presId="urn:microsoft.com/office/officeart/2005/8/layout/vProcess5"/>
    <dgm:cxn modelId="{474B1669-4D55-4EC7-8A6D-4D924A76FFEF}" type="presParOf" srcId="{ECE4EEA4-49D9-4574-9F40-9B0967FAF85B}" destId="{2E20A830-2F1C-404C-A30E-9610C3DD04BA}" srcOrd="8" destOrd="0" presId="urn:microsoft.com/office/officeart/2005/8/layout/vProcess5"/>
    <dgm:cxn modelId="{755FCCBA-F167-4789-B398-05CBA61D8FF6}" type="presParOf" srcId="{ECE4EEA4-49D9-4574-9F40-9B0967FAF85B}" destId="{CFA44342-69AD-4583-BD51-7242B5ED1765}" srcOrd="9" destOrd="0" presId="urn:microsoft.com/office/officeart/2005/8/layout/vProcess5"/>
    <dgm:cxn modelId="{4E2AEB26-EF29-46B8-B602-EDFC353287AC}" type="presParOf" srcId="{ECE4EEA4-49D9-4574-9F40-9B0967FAF85B}" destId="{1AF38ACE-1BDF-4791-9940-3B1B9F80A3F7}" srcOrd="10" destOrd="0" presId="urn:microsoft.com/office/officeart/2005/8/layout/vProcess5"/>
    <dgm:cxn modelId="{D066E2DE-6E33-4B95-9C5B-AA9DE66EB0A3}" type="presParOf" srcId="{ECE4EEA4-49D9-4574-9F40-9B0967FAF85B}" destId="{B13F1BE0-0548-4590-8746-B5B596061C8B}"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29265-AAF9-409B-9430-FAAAF0B0D0C4}">
      <dsp:nvSpPr>
        <dsp:cNvPr id="0" name=""/>
        <dsp:cNvSpPr/>
      </dsp:nvSpPr>
      <dsp:spPr>
        <a:xfrm>
          <a:off x="1227618" y="1678214"/>
          <a:ext cx="1102275" cy="11022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D65504-0A69-4832-9EDE-28E05BB183C8}">
      <dsp:nvSpPr>
        <dsp:cNvPr id="0" name=""/>
        <dsp:cNvSpPr/>
      </dsp:nvSpPr>
      <dsp:spPr>
        <a:xfrm>
          <a:off x="554006" y="3111045"/>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Collect list of services</a:t>
          </a:r>
          <a:endParaRPr lang="en-US" sz="2300" kern="1200" dirty="0"/>
        </a:p>
      </dsp:txBody>
      <dsp:txXfrm>
        <a:off x="554006" y="3111045"/>
        <a:ext cx="2449500" cy="720000"/>
      </dsp:txXfrm>
    </dsp:sp>
    <dsp:sp modelId="{8B96E8AE-A519-4BE3-A3A2-A6A6FF258933}">
      <dsp:nvSpPr>
        <dsp:cNvPr id="0" name=""/>
        <dsp:cNvSpPr/>
      </dsp:nvSpPr>
      <dsp:spPr>
        <a:xfrm>
          <a:off x="4105781" y="1678214"/>
          <a:ext cx="1102275" cy="11022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F8F0AA-CFC7-4881-9EDC-0F58BE4ABAAD}">
      <dsp:nvSpPr>
        <dsp:cNvPr id="0" name=""/>
        <dsp:cNvSpPr/>
      </dsp:nvSpPr>
      <dsp:spPr>
        <a:xfrm>
          <a:off x="3432168" y="3111045"/>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Build webpage to display the statuses</a:t>
          </a:r>
          <a:endParaRPr lang="en-US" sz="2300" kern="1200" dirty="0"/>
        </a:p>
      </dsp:txBody>
      <dsp:txXfrm>
        <a:off x="3432168" y="3111045"/>
        <a:ext cx="2449500" cy="720000"/>
      </dsp:txXfrm>
    </dsp:sp>
    <dsp:sp modelId="{8386DA18-8C8D-4918-AE8D-E1A980A93FDC}">
      <dsp:nvSpPr>
        <dsp:cNvPr id="0" name=""/>
        <dsp:cNvSpPr/>
      </dsp:nvSpPr>
      <dsp:spPr>
        <a:xfrm>
          <a:off x="6983943" y="1678214"/>
          <a:ext cx="1102275" cy="11022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F2B249-4378-4C4D-97E7-072BAC5AD173}">
      <dsp:nvSpPr>
        <dsp:cNvPr id="0" name=""/>
        <dsp:cNvSpPr/>
      </dsp:nvSpPr>
      <dsp:spPr>
        <a:xfrm>
          <a:off x="6310331" y="3111045"/>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Perform testing</a:t>
          </a:r>
          <a:endParaRPr lang="en-US" sz="2300" kern="1200"/>
        </a:p>
      </dsp:txBody>
      <dsp:txXfrm>
        <a:off x="6310331" y="3111045"/>
        <a:ext cx="2449500" cy="720000"/>
      </dsp:txXfrm>
    </dsp:sp>
    <dsp:sp modelId="{96202C3A-AFFB-4ABD-B0FD-1D3C164F0E74}">
      <dsp:nvSpPr>
        <dsp:cNvPr id="0" name=""/>
        <dsp:cNvSpPr/>
      </dsp:nvSpPr>
      <dsp:spPr>
        <a:xfrm>
          <a:off x="9862106" y="1678214"/>
          <a:ext cx="1102275" cy="11022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8126A5-B3C2-4F3F-9989-5A4721B0A256}">
      <dsp:nvSpPr>
        <dsp:cNvPr id="0" name=""/>
        <dsp:cNvSpPr/>
      </dsp:nvSpPr>
      <dsp:spPr>
        <a:xfrm>
          <a:off x="9188493" y="3111045"/>
          <a:ext cx="2449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Collect data</a:t>
          </a:r>
          <a:endParaRPr lang="en-US" sz="2300" kern="1200"/>
        </a:p>
      </dsp:txBody>
      <dsp:txXfrm>
        <a:off x="9188493" y="3111045"/>
        <a:ext cx="2449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15F50-C004-4EAF-BF84-AE968B5743B8}">
      <dsp:nvSpPr>
        <dsp:cNvPr id="0" name=""/>
        <dsp:cNvSpPr/>
      </dsp:nvSpPr>
      <dsp:spPr>
        <a:xfrm>
          <a:off x="0" y="0"/>
          <a:ext cx="4876800" cy="875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Fault Detection, Isolation, and Recovery (FDIR)</a:t>
          </a:r>
        </a:p>
      </dsp:txBody>
      <dsp:txXfrm>
        <a:off x="25644" y="25644"/>
        <a:ext cx="3858046" cy="824246"/>
      </dsp:txXfrm>
    </dsp:sp>
    <dsp:sp modelId="{120785D2-AAD7-436F-8C56-7833903BE53E}">
      <dsp:nvSpPr>
        <dsp:cNvPr id="0" name=""/>
        <dsp:cNvSpPr/>
      </dsp:nvSpPr>
      <dsp:spPr>
        <a:xfrm>
          <a:off x="408432" y="1034722"/>
          <a:ext cx="4876800" cy="875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Service-Level-Agreements</a:t>
          </a:r>
        </a:p>
      </dsp:txBody>
      <dsp:txXfrm>
        <a:off x="434076" y="1060366"/>
        <a:ext cx="3847982" cy="824246"/>
      </dsp:txXfrm>
    </dsp:sp>
    <dsp:sp modelId="{686FCB2C-99BE-42F5-AE6E-220FEF2793E8}">
      <dsp:nvSpPr>
        <dsp:cNvPr id="0" name=""/>
        <dsp:cNvSpPr/>
      </dsp:nvSpPr>
      <dsp:spPr>
        <a:xfrm>
          <a:off x="810768" y="2069444"/>
          <a:ext cx="4876800" cy="875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Quality of Service (QoS) models</a:t>
          </a:r>
        </a:p>
      </dsp:txBody>
      <dsp:txXfrm>
        <a:off x="836412" y="2095088"/>
        <a:ext cx="3854078" cy="824246"/>
      </dsp:txXfrm>
    </dsp:sp>
    <dsp:sp modelId="{D5B0966F-6D11-4079-824D-C1C1EEC7AF37}">
      <dsp:nvSpPr>
        <dsp:cNvPr id="0" name=""/>
        <dsp:cNvSpPr/>
      </dsp:nvSpPr>
      <dsp:spPr>
        <a:xfrm>
          <a:off x="1219200" y="3104166"/>
          <a:ext cx="4876800" cy="875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Service-Oriented Architecture (SOA) </a:t>
          </a:r>
        </a:p>
      </dsp:txBody>
      <dsp:txXfrm>
        <a:off x="1244844" y="3129810"/>
        <a:ext cx="3847982" cy="824246"/>
      </dsp:txXfrm>
    </dsp:sp>
    <dsp:sp modelId="{57D2BC78-2ED8-46B7-B3F4-A74F1D33D186}">
      <dsp:nvSpPr>
        <dsp:cNvPr id="0" name=""/>
        <dsp:cNvSpPr/>
      </dsp:nvSpPr>
      <dsp:spPr>
        <a:xfrm>
          <a:off x="4307702" y="670579"/>
          <a:ext cx="569097" cy="56909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435749" y="670579"/>
        <a:ext cx="313003" cy="428245"/>
      </dsp:txXfrm>
    </dsp:sp>
    <dsp:sp modelId="{DB56EFE8-659E-4458-B421-20B8FA4BC2DA}">
      <dsp:nvSpPr>
        <dsp:cNvPr id="0" name=""/>
        <dsp:cNvSpPr/>
      </dsp:nvSpPr>
      <dsp:spPr>
        <a:xfrm>
          <a:off x="4716134" y="1705301"/>
          <a:ext cx="569097" cy="56909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4844181" y="1705301"/>
        <a:ext cx="313003" cy="428245"/>
      </dsp:txXfrm>
    </dsp:sp>
    <dsp:sp modelId="{AC1A4EE1-BF53-4385-B1B4-52D4F5A12BE8}">
      <dsp:nvSpPr>
        <dsp:cNvPr id="0" name=""/>
        <dsp:cNvSpPr/>
      </dsp:nvSpPr>
      <dsp:spPr>
        <a:xfrm>
          <a:off x="5118470" y="2740024"/>
          <a:ext cx="569097" cy="56909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5246517" y="2740024"/>
        <a:ext cx="313003" cy="42824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43D933-6B9D-447D-B173-961393FFC595}" type="datetimeFigureOut">
              <a:rPr lang="en-GB" smtClean="0"/>
              <a:t>15/09/2023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DA973-5A9E-4050-9D40-BC08B61ABE20}" type="slidenum">
              <a:rPr lang="en-GB" smtClean="0"/>
              <a:t>‹#›</a:t>
            </a:fld>
            <a:endParaRPr lang="en-GB"/>
          </a:p>
        </p:txBody>
      </p:sp>
    </p:spTree>
    <p:extLst>
      <p:ext uri="{BB962C8B-B14F-4D97-AF65-F5344CB8AC3E}">
        <p14:creationId xmlns:p14="http://schemas.microsoft.com/office/powerpoint/2010/main" val="1623245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Hello, my name is Tirion. I work as a test analyst for Digital Health Care Wales, and I’m in my final year studying Software Engineering at University of Wales Trinity Saint David.</a:t>
            </a:r>
            <a:br>
              <a:rPr lang="en-GB" dirty="0"/>
            </a:br>
            <a:r>
              <a:rPr lang="en-GB" dirty="0"/>
              <a:t>My supervisor will be Darren Latham. </a:t>
            </a:r>
            <a:br>
              <a:rPr lang="en-GB" dirty="0"/>
            </a:br>
            <a:r>
              <a:rPr lang="en-GB" dirty="0"/>
              <a:t>And today I will be discussing my Industrial Based Research Project. </a:t>
            </a:r>
          </a:p>
          <a:p>
            <a:pPr marL="0" indent="0">
              <a:buNone/>
            </a:pPr>
            <a:endParaRPr lang="en-GB"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1</a:t>
            </a:fld>
            <a:endParaRPr lang="en-GB"/>
          </a:p>
        </p:txBody>
      </p:sp>
    </p:spTree>
    <p:extLst>
      <p:ext uri="{BB962C8B-B14F-4D97-AF65-F5344CB8AC3E}">
        <p14:creationId xmlns:p14="http://schemas.microsoft.com/office/powerpoint/2010/main" val="2253131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Health Care Wales is an organisation that is part of the NHS, which is responsible for developing digital healthcare services in Wales. </a:t>
            </a:r>
            <a:br>
              <a:rPr lang="en-GB" dirty="0"/>
            </a:br>
            <a:br>
              <a:rPr lang="en-GB" dirty="0"/>
            </a:br>
            <a:r>
              <a:rPr lang="en-GB" dirty="0"/>
              <a:t>I test the Welsh Clinical Portal, also known as WCP, which is an application that allows healthcare professionals to access up to date patient information all in one place, even if the data comes from other healthcare settings. Its key features include viewing patient’s GP records, medical records, test requests and results, and radiology images.</a:t>
            </a:r>
            <a:br>
              <a:rPr lang="en-GB" dirty="0"/>
            </a:br>
            <a:br>
              <a:rPr lang="en-GB" dirty="0"/>
            </a:br>
            <a:r>
              <a:rPr lang="en-GB" dirty="0"/>
              <a:t>WCP is a closed off, secure environment. It is designed solely for the development team’s usage.</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2</a:t>
            </a:fld>
            <a:endParaRPr lang="en-GB"/>
          </a:p>
        </p:txBody>
      </p:sp>
    </p:spTree>
    <p:extLst>
      <p:ext uri="{BB962C8B-B14F-4D97-AF65-F5344CB8AC3E}">
        <p14:creationId xmlns:p14="http://schemas.microsoft.com/office/powerpoint/2010/main" val="1326021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WCP relies on many services, it’s important that they’re available and reliable. </a:t>
            </a:r>
            <a:br>
              <a:rPr lang="en-GB" dirty="0"/>
            </a:br>
            <a:br>
              <a:rPr lang="en-GB" dirty="0"/>
            </a:br>
            <a:r>
              <a:rPr lang="en-GB" dirty="0"/>
              <a:t>This aim of this project is to create a user-friendly webpage that monitors the availability of these services. </a:t>
            </a:r>
          </a:p>
          <a:p>
            <a:endParaRPr lang="en-GB" dirty="0"/>
          </a:p>
          <a:p>
            <a:r>
              <a:rPr lang="en-GB" dirty="0"/>
              <a:t>This will allow me and other testers within the team to quickly identify any instances of downtime. We currently encounter stack trace errors and issues, and we are unable to </a:t>
            </a:r>
            <a:r>
              <a:rPr lang="en-GB" sz="1800" dirty="0">
                <a:effectLst/>
                <a:latin typeface="Arial" panose="020B0604020202020204" pitchFamily="34" charset="0"/>
                <a:ea typeface="Times New Roman" panose="02020603050405020304" pitchFamily="18" charset="0"/>
              </a:rPr>
              <a:t>confirm the cause or which specific service is causing the issue, which delays our testing. </a:t>
            </a:r>
            <a:br>
              <a:rPr lang="en-GB" dirty="0"/>
            </a:br>
            <a:br>
              <a:rPr lang="en-GB" dirty="0"/>
            </a:br>
            <a:r>
              <a:rPr lang="en-GB" dirty="0"/>
              <a:t>This project will reduce the impact of disruptions, whilst also giving an insight into how reliable our services are. Additionally, having the service statuses all in one place removes the need to manually check each service. </a:t>
            </a:r>
          </a:p>
        </p:txBody>
      </p:sp>
      <p:sp>
        <p:nvSpPr>
          <p:cNvPr id="4" name="Slide Number Placeholder 3"/>
          <p:cNvSpPr>
            <a:spLocks noGrp="1"/>
          </p:cNvSpPr>
          <p:nvPr>
            <p:ph type="sldNum" sz="quarter" idx="5"/>
          </p:nvPr>
        </p:nvSpPr>
        <p:spPr/>
        <p:txBody>
          <a:bodyPr/>
          <a:lstStyle/>
          <a:p>
            <a:fld id="{E80DA973-5A9E-4050-9D40-BC08B61ABE20}" type="slidenum">
              <a:rPr lang="en-GB" smtClean="0"/>
              <a:t>3</a:t>
            </a:fld>
            <a:endParaRPr lang="en-GB"/>
          </a:p>
        </p:txBody>
      </p:sp>
    </p:spTree>
    <p:extLst>
      <p:ext uri="{BB962C8B-B14F-4D97-AF65-F5344CB8AC3E}">
        <p14:creationId xmlns:p14="http://schemas.microsoft.com/office/powerpoint/2010/main" val="1687130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explain my project simply, I will use the analogy of cars and a motorway</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Within this analogy, each of the digital services can be thought of as an individual vehicle. Each one is important and is performing its own task. Just as a vehicle on the motorway has its own journey and destination </a:t>
            </a:r>
          </a:p>
          <a:p>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4</a:t>
            </a:fld>
            <a:endParaRPr lang="en-GB"/>
          </a:p>
        </p:txBody>
      </p:sp>
    </p:spTree>
    <p:extLst>
      <p:ext uri="{BB962C8B-B14F-4D97-AF65-F5344CB8AC3E}">
        <p14:creationId xmlns:p14="http://schemas.microsoft.com/office/powerpoint/2010/main" val="972311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flow of traffic along the motorway can be thought of as the successful flow of information. And each of the services is like a vehicle travelling down this motorway.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any of the vehicles are to break down, the successful flow of traffic is impaired and the flow of traffic can stop.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Similarly, if any of the services encounter issues, this can have a knock-on effect on the entire Welsh Clinical Portal as they are all connected.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Therefore, my project is a webpage to monitor each of these services and in this analogy, can be thought of as the surveillance system which monitors motorway traffic. </a:t>
            </a:r>
          </a:p>
          <a:p>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5</a:t>
            </a:fld>
            <a:endParaRPr lang="en-GB"/>
          </a:p>
        </p:txBody>
      </p:sp>
    </p:spTree>
    <p:extLst>
      <p:ext uri="{BB962C8B-B14F-4D97-AF65-F5344CB8AC3E}">
        <p14:creationId xmlns:p14="http://schemas.microsoft.com/office/powerpoint/2010/main" val="1974680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aims and objectives of the project</a:t>
            </a:r>
          </a:p>
          <a:p>
            <a:endParaRPr lang="en-GB" dirty="0"/>
          </a:p>
          <a:p>
            <a:pPr marL="228600" indent="-228600">
              <a:buAutoNum type="arabicParenR"/>
            </a:pPr>
            <a:r>
              <a:rPr lang="en-GB" dirty="0"/>
              <a:t>Collect a list of services that will be monitored</a:t>
            </a:r>
          </a:p>
          <a:p>
            <a:pPr marL="228600" indent="-228600">
              <a:buAutoNum type="arabicParenR"/>
            </a:pPr>
            <a:r>
              <a:rPr lang="en-GB" dirty="0"/>
              <a:t>Design and build a user-friendly webpage that displays the service’s statuses</a:t>
            </a:r>
          </a:p>
          <a:p>
            <a:pPr marL="228600" indent="-228600">
              <a:buAutoNum type="arabicParenR"/>
            </a:pPr>
            <a:r>
              <a:rPr lang="en-GB" dirty="0"/>
              <a:t>Perform testing to ensure the webpage is displaying accurate data</a:t>
            </a:r>
          </a:p>
          <a:p>
            <a:pPr marL="228600" indent="-228600">
              <a:buAutoNum type="arabicParenR"/>
            </a:pPr>
            <a:r>
              <a:rPr lang="en-GB" dirty="0"/>
              <a:t>Finally, collect data on the service’s availability </a:t>
            </a:r>
          </a:p>
        </p:txBody>
      </p:sp>
      <p:sp>
        <p:nvSpPr>
          <p:cNvPr id="4" name="Slide Number Placeholder 3"/>
          <p:cNvSpPr>
            <a:spLocks noGrp="1"/>
          </p:cNvSpPr>
          <p:nvPr>
            <p:ph type="sldNum" sz="quarter" idx="5"/>
          </p:nvPr>
        </p:nvSpPr>
        <p:spPr/>
        <p:txBody>
          <a:bodyPr/>
          <a:lstStyle/>
          <a:p>
            <a:fld id="{E80DA973-5A9E-4050-9D40-BC08B61ABE20}" type="slidenum">
              <a:rPr lang="en-GB" smtClean="0"/>
              <a:t>6</a:t>
            </a:fld>
            <a:endParaRPr lang="en-GB"/>
          </a:p>
        </p:txBody>
      </p:sp>
    </p:spTree>
    <p:extLst>
      <p:ext uri="{BB962C8B-B14F-4D97-AF65-F5344CB8AC3E}">
        <p14:creationId xmlns:p14="http://schemas.microsoft.com/office/powerpoint/2010/main" val="808569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is an example of service monitoring. When I reviewed the prior literature, a lot of research does exist on service monitoring already. However, there is not a lot of existing information on service monitoring specifically within healthcare settings. </a:t>
            </a:r>
          </a:p>
          <a:p>
            <a:br>
              <a:rPr lang="en-GB" dirty="0"/>
            </a:br>
            <a:r>
              <a:rPr lang="en-GB" dirty="0"/>
              <a:t>Despite the lack of prior relevant literature, I discovered that there are theories and frameworks that </a:t>
            </a:r>
            <a:r>
              <a:rPr lang="en-GB" i="1" dirty="0"/>
              <a:t>are</a:t>
            </a:r>
            <a:r>
              <a:rPr lang="en-GB" dirty="0"/>
              <a:t> relevant to this project. For example….</a:t>
            </a:r>
            <a:br>
              <a:rPr lang="en-GB" dirty="0"/>
            </a:br>
            <a:br>
              <a:rPr lang="en-GB" dirty="0"/>
            </a:br>
            <a:r>
              <a:rPr lang="en-GB" dirty="0"/>
              <a:t>- Fault Detector, Isolation, and Recovery is an approach that plays a part in identifying issues and pinpointing the causes.</a:t>
            </a:r>
          </a:p>
          <a:p>
            <a:r>
              <a:rPr lang="en-GB" dirty="0"/>
              <a:t>- Service Level Agreements outline define targets and outline responsibilities agreed by one party to another [3]. Even though external parties will not be involved in this project, SLAs are still relevant as the services will be given specific timeframes to respond in and if they fail to respond within that time, this will be shown on the webpage. </a:t>
            </a:r>
          </a:p>
          <a:p>
            <a:r>
              <a:rPr lang="en-GB" dirty="0"/>
              <a:t>- Quality of Service models measure the overall effectiveness of a service</a:t>
            </a:r>
            <a:br>
              <a:rPr lang="en-GB" dirty="0"/>
            </a:br>
            <a:r>
              <a:rPr lang="en-GB" dirty="0"/>
              <a:t>And finally, Service-Oriented Architecture is a software development methodology that reuses self-contained services to create application, where each service has its own interface and fulfils a specific functionality of the application. With the reliance on cloud technology, this framework is important when designing systems so services can communicate with each other. There are many benefits of this, for example, systems are easier to maintain and update. </a:t>
            </a:r>
            <a:br>
              <a:rPr lang="en-GB" dirty="0"/>
            </a:br>
            <a:endParaRPr lang="en-GB" dirty="0"/>
          </a:p>
          <a:p>
            <a:r>
              <a:rPr lang="en-GB" dirty="0"/>
              <a:t>Combining understandings from these theories will help to develop an effective monitoring webpage.</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7</a:t>
            </a:fld>
            <a:endParaRPr lang="en-GB"/>
          </a:p>
        </p:txBody>
      </p:sp>
    </p:spTree>
    <p:extLst>
      <p:ext uri="{BB962C8B-B14F-4D97-AF65-F5344CB8AC3E}">
        <p14:creationId xmlns:p14="http://schemas.microsoft.com/office/powerpoint/2010/main" val="1868325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sz="1800" dirty="0">
                <a:effectLst/>
                <a:latin typeface="Calibri" panose="020F0502020204030204" pitchFamily="34" charset="0"/>
                <a:ea typeface="Calibri" panose="020F0502020204030204" pitchFamily="34" charset="0"/>
                <a:cs typeface="Times New Roman" panose="02020603050405020304" pitchFamily="18" charset="0"/>
              </a:rPr>
              <a:t>Feature Driven Development (FDD) methodology will be used for this project due to its adaptive and incremental approach [5]. It has five steps. I will use these steps to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-Create a comprehensive view of the system that defines the scope of the webpage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-Create a list of features that will display the real-time status of the services, data collection, and data examination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-Outline the tasks and deadlines needed for each feature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-Design the webpage based on the features list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And finally, complete the plan by writing the code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great for my project as it provides a clear framework, encouraging communication within the team and reducing any confusion. This is important considering the webpage’s intended usage within the team.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Whilst there are many advantages of using the FDD methodology, there are also disadvantages. Creating a high-level view of the system will be time consuming. A flexible approach will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thereofre</a:t>
            </a:r>
            <a:r>
              <a:rPr lang="en-GB" sz="1800" dirty="0">
                <a:effectLst/>
                <a:latin typeface="Calibri" panose="020F0502020204030204" pitchFamily="34" charset="0"/>
                <a:ea typeface="Calibri" panose="020F0502020204030204" pitchFamily="34" charset="0"/>
                <a:cs typeface="Times New Roman" panose="02020603050405020304" pitchFamily="18" charset="0"/>
              </a:rPr>
              <a:t> be taken and other agile methodologies will be considered if necessary.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Software Development will be the main focus of the project. The webpage will be built using a combination of HTML, CSS, and JavaScript, with the addition of C# for backend tasks, such as building controllers and models. C# is one of the main languages used in .NET frameworks, making it a good choice for creating features that involve checking NET and API services.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8</a:t>
            </a:fld>
            <a:endParaRPr lang="en-GB"/>
          </a:p>
        </p:txBody>
      </p:sp>
    </p:spTree>
    <p:extLst>
      <p:ext uri="{BB962C8B-B14F-4D97-AF65-F5344CB8AC3E}">
        <p14:creationId xmlns:p14="http://schemas.microsoft.com/office/powerpoint/2010/main" val="3869681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start this project, I must collect the service data sources, i.e., the endpoints and services addresses. These are crucial as the whole purpose of the project is to monitor their statuses. </a:t>
            </a:r>
            <a:br>
              <a:rPr lang="en-GB" dirty="0"/>
            </a:br>
            <a:br>
              <a:rPr lang="en-GB" dirty="0"/>
            </a:br>
            <a:r>
              <a:rPr lang="en-GB" dirty="0"/>
              <a:t>I will use a positivist approach as it focuses on facts and data. This goes well with creating a service monitoring tool as the aim is to display real-time metrics, and this data needs to be precise. </a:t>
            </a:r>
            <a:br>
              <a:rPr lang="en-GB" dirty="0"/>
            </a:br>
            <a:br>
              <a:rPr lang="en-GB" dirty="0"/>
            </a:br>
            <a:r>
              <a:rPr lang="en-GB" sz="1800" dirty="0">
                <a:effectLst/>
                <a:latin typeface="Calibri" panose="020F0502020204030204" pitchFamily="34" charset="0"/>
                <a:ea typeface="Calibri" panose="020F0502020204030204" pitchFamily="34" charset="0"/>
                <a:cs typeface="Times New Roman" panose="02020603050405020304" pitchFamily="18" charset="0"/>
              </a:rPr>
              <a:t>To validate the data, the application’s endpoint database will be compared against the collected service data sources. If there any are irregularities between the two, they will be identified and resolved. This will ensure that the webpage’s data is accurate. Luckily, these endpoints are not changed very often.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t>To evaluate the project’s data, I will use the following statistical analysis techniques:</a:t>
            </a:r>
            <a:br>
              <a:rPr lang="en-GB" sz="1800" dirty="0"/>
            </a:br>
            <a:br>
              <a:rPr lang="en-GB" sz="1800" dirty="0"/>
            </a:br>
            <a:r>
              <a:rPr lang="en-GB" sz="1800"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Trend analysis will be used to collect data from different periods to identify patterns within service-related issues. For example, a service may regularly go down during certain times of the day, which may indicate there are issues that need to be investigated (for example, the load balancer may need to be reconfigured) </a:t>
            </a:r>
          </a:p>
          <a:p>
            <a:r>
              <a:rPr lang="en-GB" sz="1800" dirty="0">
                <a:effectLst/>
                <a:latin typeface="Calibri" panose="020F0502020204030204" pitchFamily="34" charset="0"/>
                <a:cs typeface="Times New Roman" panose="02020603050405020304" pitchFamily="18" charset="0"/>
              </a:rPr>
              <a:t>- Data visualisation will be used to help evaluate the data by clearly displaying important trends and metrics (e.g., uptime percentages and service response times) </a:t>
            </a:r>
            <a:br>
              <a:rPr lang="en-GB" sz="1800" dirty="0">
                <a:effectLst/>
                <a:latin typeface="Calibri" panose="020F0502020204030204" pitchFamily="34" charset="0"/>
                <a:cs typeface="Times New Roman" panose="02020603050405020304" pitchFamily="18" charset="0"/>
              </a:rPr>
            </a:br>
            <a:br>
              <a:rPr lang="en-GB" sz="1800" dirty="0">
                <a:effectLst/>
                <a:latin typeface="Calibri" panose="020F0502020204030204" pitchFamily="34" charset="0"/>
                <a:cs typeface="Times New Roman" panose="02020603050405020304" pitchFamily="18" charset="0"/>
              </a:rPr>
            </a:br>
            <a:r>
              <a:rPr lang="en-GB" sz="1800" dirty="0">
                <a:effectLst/>
                <a:latin typeface="Calibri" panose="020F0502020204030204" pitchFamily="34" charset="0"/>
                <a:cs typeface="Times New Roman" panose="02020603050405020304" pitchFamily="18" charset="0"/>
              </a:rPr>
              <a:t>This data will then be clearly represented via graphs and charts. This will allow the whole team to quickly access and understand the data </a:t>
            </a:r>
            <a:br>
              <a:rPr lang="en-GB" sz="1800" dirty="0">
                <a:effectLst/>
                <a:latin typeface="Calibri" panose="020F0502020204030204" pitchFamily="34" charset="0"/>
                <a:cs typeface="Times New Roman" panose="02020603050405020304" pitchFamily="18" charset="0"/>
              </a:rPr>
            </a:br>
            <a:br>
              <a:rPr lang="en-GB" sz="1800" dirty="0">
                <a:effectLst/>
                <a:latin typeface="Calibri" panose="020F0502020204030204" pitchFamily="34" charset="0"/>
                <a:cs typeface="Times New Roman" panose="02020603050405020304" pitchFamily="18" charset="0"/>
              </a:rPr>
            </a:br>
            <a:r>
              <a:rPr lang="en-GB" sz="1800" dirty="0">
                <a:effectLst/>
                <a:latin typeface="Calibri" panose="020F0502020204030204" pitchFamily="34" charset="0"/>
                <a:cs typeface="Times New Roman" panose="02020603050405020304" pitchFamily="18" charset="0"/>
              </a:rPr>
              <a:t>To ensure that the webpage is user-friendly, qualitative aspects will be included once the webpage has been developed. Testers within the team will be asked to assess the webpage’s effectiveness through structured questionnaires and reviews. By using this mixed-method approach, the data will hopefully be reliable, whilst also addressing the user’s experience.  </a:t>
            </a:r>
          </a:p>
          <a:p>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9</a:t>
            </a:fld>
            <a:endParaRPr lang="en-GB"/>
          </a:p>
        </p:txBody>
      </p:sp>
    </p:spTree>
    <p:extLst>
      <p:ext uri="{BB962C8B-B14F-4D97-AF65-F5344CB8AC3E}">
        <p14:creationId xmlns:p14="http://schemas.microsoft.com/office/powerpoint/2010/main" val="24480293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shows the phases of the project. </a:t>
            </a:r>
            <a:br>
              <a:rPr lang="en-GB" dirty="0"/>
            </a:br>
            <a:br>
              <a:rPr lang="en-GB" dirty="0"/>
            </a:br>
            <a:r>
              <a:rPr lang="en-GB" dirty="0"/>
              <a:t>To ensure this project is a success, I will be organised by setting realistic goals, tasks will be broken up and prioritised, and I will use checklists to make tasks more manageable. </a:t>
            </a:r>
            <a:br>
              <a:rPr lang="en-GB" dirty="0"/>
            </a:br>
            <a:br>
              <a:rPr lang="en-GB" dirty="0"/>
            </a:br>
            <a:r>
              <a:rPr lang="en-GB" dirty="0"/>
              <a:t>I’ve discussed the timeframes with my supervisor, and he agrees that the project looks manageable within the timeframe.</a:t>
            </a:r>
            <a:br>
              <a:rPr lang="en-GB" dirty="0"/>
            </a:br>
            <a:br>
              <a:rPr lang="en-GB" dirty="0"/>
            </a:br>
            <a:r>
              <a:rPr lang="en-GB" dirty="0"/>
              <a:t>Additionally, I have all the physical resources that I need to complete this project. I also have the software resources such as Visual Studio, Azure </a:t>
            </a:r>
            <a:r>
              <a:rPr lang="en-GB" dirty="0" err="1"/>
              <a:t>Devops</a:t>
            </a:r>
            <a:r>
              <a:rPr lang="en-GB" dirty="0"/>
              <a:t>, and </a:t>
            </a:r>
            <a:r>
              <a:rPr lang="en-GB" dirty="0" err="1"/>
              <a:t>GitHut</a:t>
            </a:r>
            <a:r>
              <a:rPr lang="en-GB" dirty="0"/>
              <a:t> packages such as Bogus. </a:t>
            </a:r>
            <a:br>
              <a:rPr lang="en-GB" dirty="0"/>
            </a:br>
            <a:br>
              <a:rPr lang="en-GB" dirty="0"/>
            </a:br>
            <a:r>
              <a:rPr lang="en-GB" dirty="0"/>
              <a:t>Once the webpage has been developed, </a:t>
            </a:r>
            <a:r>
              <a:rPr lang="en-GB" sz="1800" dirty="0">
                <a:effectLst/>
                <a:latin typeface="Calibri" panose="020F0502020204030204" pitchFamily="34" charset="0"/>
                <a:ea typeface="Calibri" panose="020F0502020204030204" pitchFamily="34" charset="0"/>
                <a:cs typeface="Times New Roman" panose="02020603050405020304" pitchFamily="18" charset="0"/>
              </a:rPr>
              <a:t>an initial group of five testers within the team will be selected to test the webpage. A questionnaire will then be sent to gather any observations and feedback. This will then be used to make improvements to the page.</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10</a:t>
            </a:fld>
            <a:endParaRPr lang="en-GB"/>
          </a:p>
        </p:txBody>
      </p:sp>
    </p:spTree>
    <p:extLst>
      <p:ext uri="{BB962C8B-B14F-4D97-AF65-F5344CB8AC3E}">
        <p14:creationId xmlns:p14="http://schemas.microsoft.com/office/powerpoint/2010/main" val="3011171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0000"/>
                </a:solidFill>
              </a:rPr>
              <a:t>I believe this project will be hugely impactful to our team. Creating a successful webpage to monitor these services will allow us to focus on important tasks even when something has failed. This will be hugely beneficial during busy times when we have heavy workloads and approaching deadlines. Additionally, by spotting trends of service unavailability, the appropriate teams can be contacted to examine any potential underlying issues. </a:t>
            </a:r>
            <a:br>
              <a:rPr lang="en-GB" sz="1200" dirty="0">
                <a:solidFill>
                  <a:srgbClr val="FF0000"/>
                </a:solidFill>
              </a:rPr>
            </a:br>
            <a:br>
              <a:rPr lang="en-GB" sz="1200" dirty="0">
                <a:solidFill>
                  <a:srgbClr val="FF0000"/>
                </a:solidFill>
              </a:rPr>
            </a:br>
            <a:r>
              <a:rPr lang="en-GB" sz="1200" dirty="0">
                <a:solidFill>
                  <a:srgbClr val="FF0000"/>
                </a:solidFill>
              </a:rPr>
              <a:t>It’s important to acknowledge that there are limitations. For example, </a:t>
            </a:r>
            <a:br>
              <a:rPr lang="en-GB" sz="1200" dirty="0">
                <a:solidFill>
                  <a:srgbClr val="FF0000"/>
                </a:solidFill>
              </a:rPr>
            </a:br>
            <a:r>
              <a:rPr lang="en-GB" sz="1200" dirty="0">
                <a:solidFill>
                  <a:srgbClr val="FF0000"/>
                </a:solidFill>
              </a:rPr>
              <a:t>Time – this project will be time consuming. It must be approached realistically</a:t>
            </a:r>
          </a:p>
          <a:p>
            <a:r>
              <a:rPr lang="en-GB" sz="1200" dirty="0">
                <a:solidFill>
                  <a:srgbClr val="FF0000"/>
                </a:solidFill>
              </a:rPr>
              <a:t>The webpage could return false results ( a lot of testing will be needed to ensure the data is reliable)</a:t>
            </a:r>
            <a:br>
              <a:rPr lang="en-GB" sz="1200" dirty="0">
                <a:solidFill>
                  <a:srgbClr val="FF0000"/>
                </a:solidFill>
              </a:rPr>
            </a:br>
            <a:r>
              <a:rPr lang="en-GB" sz="1200" dirty="0">
                <a:solidFill>
                  <a:srgbClr val="FF0000"/>
                </a:solidFill>
              </a:rPr>
              <a:t>The correct limit needs to be set – this could be quite difficult to decide on</a:t>
            </a:r>
            <a:br>
              <a:rPr lang="en-GB" sz="1200" dirty="0">
                <a:solidFill>
                  <a:srgbClr val="FF0000"/>
                </a:solidFill>
              </a:rPr>
            </a:br>
            <a:r>
              <a:rPr lang="en-GB" sz="1200" dirty="0">
                <a:solidFill>
                  <a:srgbClr val="FF0000"/>
                </a:solidFill>
              </a:rPr>
              <a:t>Unexpected bugs and changes to services could have an impact on the webpage. It’s therefore key to have open communication with other teams within DHCW</a:t>
            </a:r>
            <a:br>
              <a:rPr lang="en-GB" sz="1200" dirty="0">
                <a:solidFill>
                  <a:srgbClr val="FF0000"/>
                </a:solidFill>
              </a:rPr>
            </a:br>
            <a:r>
              <a:rPr lang="en-GB" sz="1200" dirty="0">
                <a:solidFill>
                  <a:srgbClr val="FF0000"/>
                </a:solidFill>
              </a:rPr>
              <a:t>And finally, user engagement &amp; maintenance . To ensure the page is used by the team, I will try and create clear documentation and encourage testing and feedback.</a:t>
            </a:r>
            <a:endParaRPr lang="en-GB" dirty="0"/>
          </a:p>
        </p:txBody>
      </p:sp>
      <p:sp>
        <p:nvSpPr>
          <p:cNvPr id="4" name="Slide Number Placeholder 3"/>
          <p:cNvSpPr>
            <a:spLocks noGrp="1"/>
          </p:cNvSpPr>
          <p:nvPr>
            <p:ph type="sldNum" sz="quarter" idx="5"/>
          </p:nvPr>
        </p:nvSpPr>
        <p:spPr/>
        <p:txBody>
          <a:bodyPr/>
          <a:lstStyle/>
          <a:p>
            <a:fld id="{E80DA973-5A9E-4050-9D40-BC08B61ABE20}" type="slidenum">
              <a:rPr lang="en-GB" smtClean="0"/>
              <a:t>11</a:t>
            </a:fld>
            <a:endParaRPr lang="en-GB"/>
          </a:p>
        </p:txBody>
      </p:sp>
    </p:spTree>
    <p:extLst>
      <p:ext uri="{BB962C8B-B14F-4D97-AF65-F5344CB8AC3E}">
        <p14:creationId xmlns:p14="http://schemas.microsoft.com/office/powerpoint/2010/main" val="2889910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list of references that I have used.</a:t>
            </a:r>
          </a:p>
          <a:p>
            <a:endParaRPr lang="en-GB" dirty="0"/>
          </a:p>
          <a:p>
            <a:r>
              <a:rPr lang="en-GB" dirty="0"/>
              <a:t>Thanks for watching</a:t>
            </a:r>
          </a:p>
        </p:txBody>
      </p:sp>
      <p:sp>
        <p:nvSpPr>
          <p:cNvPr id="4" name="Slide Number Placeholder 3"/>
          <p:cNvSpPr>
            <a:spLocks noGrp="1"/>
          </p:cNvSpPr>
          <p:nvPr>
            <p:ph type="sldNum" sz="quarter" idx="5"/>
          </p:nvPr>
        </p:nvSpPr>
        <p:spPr/>
        <p:txBody>
          <a:bodyPr/>
          <a:lstStyle/>
          <a:p>
            <a:fld id="{E80DA973-5A9E-4050-9D40-BC08B61ABE20}" type="slidenum">
              <a:rPr lang="en-GB" smtClean="0"/>
              <a:t>12</a:t>
            </a:fld>
            <a:endParaRPr lang="en-GB"/>
          </a:p>
        </p:txBody>
      </p:sp>
    </p:spTree>
    <p:extLst>
      <p:ext uri="{BB962C8B-B14F-4D97-AF65-F5344CB8AC3E}">
        <p14:creationId xmlns:p14="http://schemas.microsoft.com/office/powerpoint/2010/main" val="2677667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D5AB-36E5-AF68-7B3C-26F81E6200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04779C-6374-00BA-EE8C-8D95F9BC5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1DF525-F1CA-A5D5-E4A8-8947D5CED528}"/>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6A7AE2DB-05E5-143F-660A-1B4FB76E5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14E44-2DE6-9072-4855-013B409BEE7A}"/>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412745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B116-6F2E-3391-C61C-13E4E8E039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38D0B-64FF-4A00-D263-1E535499BF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A15A9-338C-D95E-410C-7B813B4C40EE}"/>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CCD18CB4-6380-E7D9-B79C-38646D635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0EE8A-5FE9-A768-DE84-34CF0D1B35A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28608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321F-90CE-F1D4-E14B-7F04860FE6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0E07AB-F4DA-214F-4983-3AACF9A0A9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6C2D00-A71C-4939-6CF2-39F50531077D}"/>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1B1DBD53-5DF4-1FDC-1C57-B52B3C10F1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8825-D041-94BF-03E1-596678ACA43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506513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269E9-4851-3CFF-3044-30E26D7DF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B18DAC-B072-C578-3473-8D38765E8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70484C-994A-04F0-9A50-17CB46756E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FB4A0-8AAD-5A43-3CC8-48B2282B875E}"/>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6" name="Footer Placeholder 5">
            <a:extLst>
              <a:ext uri="{FF2B5EF4-FFF2-40B4-BE49-F238E27FC236}">
                <a16:creationId xmlns:a16="http://schemas.microsoft.com/office/drawing/2014/main" id="{E450A264-FFF4-53EF-6CED-E4534AB87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B3819A-A4C7-3858-341E-22D1F6247DE1}"/>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9756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DF73-8F99-1893-36B6-58AA59C7C2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DA8A5-87F0-2179-B42C-7E57CBC27B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F948-80C8-9BDB-7FD5-97F4D9D228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A24777-E2C9-DDBF-EB8F-A939750AD0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E77615-8269-C356-B963-2E45E7A9DB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326CEC-8A63-0EA4-C30C-C0CC8A68B425}"/>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8" name="Footer Placeholder 7">
            <a:extLst>
              <a:ext uri="{FF2B5EF4-FFF2-40B4-BE49-F238E27FC236}">
                <a16:creationId xmlns:a16="http://schemas.microsoft.com/office/drawing/2014/main" id="{ADA5872A-C15B-613F-9826-03B3A8319C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8069E1-E47C-6864-DC05-6B602C7C327C}"/>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14457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E9545-FC0F-BECD-1101-EDDC51427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6EE6C-6657-D83F-53A6-234C4D08248D}"/>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4" name="Footer Placeholder 3">
            <a:extLst>
              <a:ext uri="{FF2B5EF4-FFF2-40B4-BE49-F238E27FC236}">
                <a16:creationId xmlns:a16="http://schemas.microsoft.com/office/drawing/2014/main" id="{C4328C10-4488-0337-5A5D-EEFCB406A2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2DA333-31BF-5100-28FF-0AB4A6AE1CE7}"/>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394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51CA35-68FF-EC65-F028-6316628EA946}"/>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3" name="Footer Placeholder 2">
            <a:extLst>
              <a:ext uri="{FF2B5EF4-FFF2-40B4-BE49-F238E27FC236}">
                <a16:creationId xmlns:a16="http://schemas.microsoft.com/office/drawing/2014/main" id="{312B3F8D-88C0-39C4-A2EE-91A38A86BF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DFA7E1-0BBC-7C99-DA2B-1AF0C16085DF}"/>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7381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D1A7-3171-0CFD-50D4-80E7B01DDD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8A9F26-5013-9209-02E1-EF4901E3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4A05DC-F0D2-DA13-E79D-6804530C60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571DEC-BF57-1A51-E883-ABCE7AB0F2D3}"/>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6" name="Footer Placeholder 5">
            <a:extLst>
              <a:ext uri="{FF2B5EF4-FFF2-40B4-BE49-F238E27FC236}">
                <a16:creationId xmlns:a16="http://schemas.microsoft.com/office/drawing/2014/main" id="{2E46C3AB-1F77-C009-2376-8783BCB7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3C1E8-77FB-1907-4C16-F01D9DE99439}"/>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513706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68423-9721-87AD-0DA0-984643D954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FAA6DF-05E0-5BD8-9FAB-F681EB8CF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FBF3C6-3CD8-89E1-0187-319EAA22AA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D006CE-7B31-26ED-DFF3-2B58F79078DB}"/>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6" name="Footer Placeholder 5">
            <a:extLst>
              <a:ext uri="{FF2B5EF4-FFF2-40B4-BE49-F238E27FC236}">
                <a16:creationId xmlns:a16="http://schemas.microsoft.com/office/drawing/2014/main" id="{70617B54-BC71-ACA1-86C0-3E953E91F8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BC86B-6283-1DDE-696D-9A74375B350D}"/>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560594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07757-7310-736D-0927-B8249E9FC3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A5434A-F5CD-D728-3F1B-80CDCA9F32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2EA3AF-58A9-9F1C-03D8-99A619F2020E}"/>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CCA9FFB4-36F6-A3BA-74C4-77BC70DE7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CF661-DCED-DEDB-37A5-E7F69560F6F2}"/>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6851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6CAA5D-AB92-EF2B-BDE6-E816C372583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F7D6FC-694A-B793-47D5-21D567B5A3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8D9E2-2AA4-F45F-E45D-72B244B4CACB}"/>
              </a:ext>
            </a:extLst>
          </p:cNvPr>
          <p:cNvSpPr>
            <a:spLocks noGrp="1"/>
          </p:cNvSpPr>
          <p:nvPr>
            <p:ph type="dt" sz="half" idx="10"/>
          </p:nvPr>
        </p:nvSpPr>
        <p:spPr/>
        <p:txBody>
          <a:body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346008ED-B3D7-CDC0-7282-E88803E77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B9E26-73F8-7011-3590-CB7BF3B29023}"/>
              </a:ext>
            </a:extLst>
          </p:cNvPr>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206359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441831-8E53-4B45-CF58-BBEB10FAF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F54B4A-BA75-A6DC-FD30-D62758725A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C5FAA-F3B3-B163-B784-F2971A8E85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F5B69B-DDEF-4800-9246-A667BC2A933A}" type="datetimeFigureOut">
              <a:rPr lang="en-GB" smtClean="0"/>
              <a:t>15/09/2023</a:t>
            </a:fld>
            <a:endParaRPr lang="en-GB"/>
          </a:p>
        </p:txBody>
      </p:sp>
      <p:sp>
        <p:nvSpPr>
          <p:cNvPr id="5" name="Footer Placeholder 4">
            <a:extLst>
              <a:ext uri="{FF2B5EF4-FFF2-40B4-BE49-F238E27FC236}">
                <a16:creationId xmlns:a16="http://schemas.microsoft.com/office/drawing/2014/main" id="{6458DAE8-1CF5-4E7F-5B2E-769BFD426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8F8D8C-F4E9-A14E-D7B2-0E5320C2B5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1608021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7.gif"/><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3.png"/><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image" Target="../media/image8.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17.png"/><Relationship Id="rId10" Type="http://schemas.microsoft.com/office/2007/relationships/diagramDrawing" Target="../diagrams/drawing2.xml"/><Relationship Id="rId4" Type="http://schemas.openxmlformats.org/officeDocument/2006/relationships/notesSlide" Target="../notesSlides/notesSlide7.xml"/><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3.png"/><Relationship Id="rId2" Type="http://schemas.microsoft.com/office/2007/relationships/media" Target="../media/media8.m4a"/><Relationship Id="rId1" Type="http://schemas.openxmlformats.org/officeDocument/2006/relationships/tags" Target="../tags/tag2.xml"/><Relationship Id="rId6" Type="http://schemas.openxmlformats.org/officeDocument/2006/relationships/image" Target="../media/image18.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0.gif"/><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chart" Target="../charts/char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www.productplan.com/glossary/feature-driven-development/" TargetMode="External"/><Relationship Id="rId3" Type="http://schemas.openxmlformats.org/officeDocument/2006/relationships/slideLayout" Target="../slideLayouts/slideLayout2.xml"/><Relationship Id="rId7" Type="http://schemas.openxmlformats.org/officeDocument/2006/relationships/hyperlink" Target="https://www.cio.com/article/274740/outsourcing-sla-definitions-and-solutions.html"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supportsages.com/server-monitoring-services/" TargetMode="External"/><Relationship Id="rId11" Type="http://schemas.openxmlformats.org/officeDocument/2006/relationships/image" Target="../media/image3.png"/><Relationship Id="rId5" Type="http://schemas.openxmlformats.org/officeDocument/2006/relationships/hyperlink" Target="https://research.senedd.wales/research-articles/redesigning-hospital-services/" TargetMode="External"/><Relationship Id="rId10" Type="http://schemas.openxmlformats.org/officeDocument/2006/relationships/hyperlink" Target="https://www.competitivefutures.com/steep-trend-analysis/" TargetMode="External"/><Relationship Id="rId4" Type="http://schemas.openxmlformats.org/officeDocument/2006/relationships/notesSlide" Target="../notesSlides/notesSlide12.xml"/><Relationship Id="rId9" Type="http://schemas.openxmlformats.org/officeDocument/2006/relationships/hyperlink" Target="https://www.researchgate.net/profile/Sreenivas-Sremath-Tirumala/publication/311775064_A_Hybrid_Agile_model_using_SCRUM_and_Feature_Driven_Development/links/588b1800a6fdcc225a341c72/A-Hybrid-Agile-model-using-SCRUM-and-Feature-Driven-Develop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45">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 name="Freeform: Shape 47">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0" name="Freeform: Shape 49">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489098" y="1106034"/>
            <a:ext cx="5019074" cy="3204134"/>
          </a:xfrm>
        </p:spPr>
        <p:txBody>
          <a:bodyPr anchor="b">
            <a:normAutofit/>
          </a:bodyPr>
          <a:lstStyle/>
          <a:p>
            <a:pPr algn="l"/>
            <a:r>
              <a:rPr lang="en-US" sz="5400"/>
              <a:t>Monitoring Welsh Clinical Portal Services</a:t>
            </a:r>
            <a:endParaRPr lang="en-GB" sz="5400"/>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494124" y="4872922"/>
            <a:ext cx="5013698" cy="1208141"/>
          </a:xfrm>
        </p:spPr>
        <p:txBody>
          <a:bodyPr>
            <a:normAutofit/>
          </a:bodyPr>
          <a:lstStyle/>
          <a:p>
            <a:pPr algn="l"/>
            <a:r>
              <a:rPr lang="en-US" sz="2800"/>
              <a:t>Tirion Wall</a:t>
            </a:r>
          </a:p>
          <a:p>
            <a:pPr algn="l"/>
            <a:r>
              <a:rPr lang="en-US" sz="2800"/>
              <a:t>Digital Health Care Wales</a:t>
            </a:r>
            <a:endParaRPr lang="en-GB" sz="2800"/>
          </a:p>
        </p:txBody>
      </p:sp>
      <p:sp>
        <p:nvSpPr>
          <p:cNvPr id="52" name="Rectangle 5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22" name="Picture 21" descr="A logo for a health care company&#10;&#10;Description automatically generated">
            <a:extLst>
              <a:ext uri="{FF2B5EF4-FFF2-40B4-BE49-F238E27FC236}">
                <a16:creationId xmlns:a16="http://schemas.microsoft.com/office/drawing/2014/main" id="{50A8ED7D-7486-E540-8B4E-A4E35B9B15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2180" y="625683"/>
            <a:ext cx="4132612" cy="2743200"/>
          </a:xfrm>
          <a:prstGeom prst="rect">
            <a:avLst/>
          </a:prstGeom>
        </p:spPr>
      </p:pic>
      <p:sp>
        <p:nvSpPr>
          <p:cNvPr id="54" name="Rectangle 5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3" descr="A close-up of a sign&#10;&#10;Description automatically generated">
            <a:extLst>
              <a:ext uri="{FF2B5EF4-FFF2-40B4-BE49-F238E27FC236}">
                <a16:creationId xmlns:a16="http://schemas.microsoft.com/office/drawing/2014/main" id="{5412A46D-C15A-B2FB-892F-F7B950824485}"/>
              </a:ext>
            </a:extLst>
          </p:cNvPr>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6994071" y="3744701"/>
            <a:ext cx="4708833" cy="2354416"/>
          </a:xfrm>
          <a:prstGeom prst="rect">
            <a:avLst/>
          </a:prstGeom>
        </p:spPr>
      </p:pic>
      <p:pic>
        <p:nvPicPr>
          <p:cNvPr id="42" name="Audio 41">
            <a:hlinkClick r:id="" action="ppaction://media"/>
            <a:extLst>
              <a:ext uri="{FF2B5EF4-FFF2-40B4-BE49-F238E27FC236}">
                <a16:creationId xmlns:a16="http://schemas.microsoft.com/office/drawing/2014/main" id="{C3B1824D-2C28-C7F4-79F1-C285B8BD583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6312162"/>
      </p:ext>
    </p:extLst>
  </p:cSld>
  <p:clrMapOvr>
    <a:masterClrMapping/>
  </p:clrMapOvr>
  <mc:AlternateContent xmlns:mc="http://schemas.openxmlformats.org/markup-compatibility/2006" xmlns:p14="http://schemas.microsoft.com/office/powerpoint/2010/main">
    <mc:Choice Requires="p14">
      <p:transition spd="slow" p14:dur="2000" advTm="20857"/>
    </mc:Choice>
    <mc:Fallback xmlns="">
      <p:transition spd="slow" advTm="20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3">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ED73772-63CE-1535-8761-2ED31C068D05}"/>
              </a:ext>
            </a:extLst>
          </p:cNvPr>
          <p:cNvSpPr>
            <a:spLocks noGrp="1"/>
          </p:cNvSpPr>
          <p:nvPr>
            <p:ph idx="1"/>
          </p:nvPr>
        </p:nvSpPr>
        <p:spPr>
          <a:xfrm>
            <a:off x="3157538" y="412454"/>
            <a:ext cx="3243262" cy="2101850"/>
          </a:xfrm>
        </p:spPr>
        <p:txBody>
          <a:bodyPr anchor="ctr">
            <a:normAutofit/>
          </a:bodyPr>
          <a:lstStyle/>
          <a:p>
            <a:pPr marL="0" indent="0">
              <a:buNone/>
            </a:pPr>
            <a:r>
              <a:rPr lang="en-GB" sz="1700" dirty="0"/>
              <a:t>WCP’s key features:</a:t>
            </a:r>
            <a:br>
              <a:rPr lang="en-GB" sz="1700" dirty="0"/>
            </a:br>
            <a:endParaRPr lang="en-GB" sz="1700" dirty="0"/>
          </a:p>
          <a:p>
            <a:r>
              <a:rPr lang="en-GB" sz="1700" dirty="0"/>
              <a:t>Patient’s GP records</a:t>
            </a:r>
          </a:p>
          <a:p>
            <a:r>
              <a:rPr lang="en-GB" sz="1700" dirty="0"/>
              <a:t>Medical records</a:t>
            </a:r>
          </a:p>
          <a:p>
            <a:r>
              <a:rPr lang="en-GB" sz="1700" dirty="0"/>
              <a:t>Test requests and results</a:t>
            </a:r>
          </a:p>
          <a:p>
            <a:r>
              <a:rPr lang="en-GB" sz="1700" dirty="0"/>
              <a:t>Radiology images </a:t>
            </a:r>
          </a:p>
        </p:txBody>
      </p:sp>
      <p:pic>
        <p:nvPicPr>
          <p:cNvPr id="7" name="Picture 6" descr="A building with many windows&#10;&#10;Description automatically generated">
            <a:extLst>
              <a:ext uri="{FF2B5EF4-FFF2-40B4-BE49-F238E27FC236}">
                <a16:creationId xmlns:a16="http://schemas.microsoft.com/office/drawing/2014/main" id="{D266F262-D1A6-21EC-E733-F4109E90C1E7}"/>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274339" y="3064152"/>
            <a:ext cx="5326363" cy="3244000"/>
          </a:xfrm>
          <a:prstGeom prst="rect">
            <a:avLst/>
          </a:prstGeom>
        </p:spPr>
      </p:pic>
      <p:pic>
        <p:nvPicPr>
          <p:cNvPr id="11" name="Picture 10" descr="A map of wales with red crosses&#10;&#10;Description automatically generated">
            <a:extLst>
              <a:ext uri="{FF2B5EF4-FFF2-40B4-BE49-F238E27FC236}">
                <a16:creationId xmlns:a16="http://schemas.microsoft.com/office/drawing/2014/main" id="{84EC1FB8-2D8B-2692-3196-A1E14CD79EEA}"/>
              </a:ext>
            </a:extLst>
          </p:cNvPr>
          <p:cNvPicPr>
            <a:picLocks noChangeAspect="1"/>
          </p:cNvPicPr>
          <p:nvPr/>
        </p:nvPicPr>
        <p:blipFill rotWithShape="1">
          <a:blip r:embed="rId6" cstate="screen">
            <a:extLst>
              <a:ext uri="{28A0092B-C50C-407E-A947-70E740481C1C}">
                <a14:useLocalDpi xmlns:a14="http://schemas.microsoft.com/office/drawing/2010/main" val="0"/>
              </a:ext>
            </a:extLst>
          </a:blip>
          <a:srcRect/>
          <a:stretch/>
        </p:blipFill>
        <p:spPr>
          <a:xfrm>
            <a:off x="6591299" y="1"/>
            <a:ext cx="5600701" cy="6857999"/>
          </a:xfrm>
          <a:prstGeom prst="rect">
            <a:avLst/>
          </a:prstGeom>
        </p:spPr>
      </p:pic>
      <p:sp>
        <p:nvSpPr>
          <p:cNvPr id="13" name="TextBox 12">
            <a:extLst>
              <a:ext uri="{FF2B5EF4-FFF2-40B4-BE49-F238E27FC236}">
                <a16:creationId xmlns:a16="http://schemas.microsoft.com/office/drawing/2014/main" id="{B56C18A5-4330-F072-D114-CB169466F5E8}"/>
              </a:ext>
            </a:extLst>
          </p:cNvPr>
          <p:cNvSpPr txBox="1"/>
          <p:nvPr/>
        </p:nvSpPr>
        <p:spPr>
          <a:xfrm>
            <a:off x="10793728" y="6642555"/>
            <a:ext cx="1931670" cy="215444"/>
          </a:xfrm>
          <a:prstGeom prst="rect">
            <a:avLst/>
          </a:prstGeom>
          <a:noFill/>
        </p:spPr>
        <p:txBody>
          <a:bodyPr wrap="square" rtlCol="0">
            <a:spAutoFit/>
          </a:bodyPr>
          <a:lstStyle/>
          <a:p>
            <a:r>
              <a:rPr lang="en-GB" sz="800" dirty="0"/>
              <a:t>Health boards within Wales [1]</a:t>
            </a:r>
          </a:p>
        </p:txBody>
      </p:sp>
      <p:pic>
        <p:nvPicPr>
          <p:cNvPr id="34" name="Audio 33">
            <a:hlinkClick r:id="" action="ppaction://media"/>
            <a:extLst>
              <a:ext uri="{FF2B5EF4-FFF2-40B4-BE49-F238E27FC236}">
                <a16:creationId xmlns:a16="http://schemas.microsoft.com/office/drawing/2014/main" id="{E50962EB-41EF-D090-587E-8F78BAAB2FC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730115"/>
      </p:ext>
    </p:extLst>
  </p:cSld>
  <p:clrMapOvr>
    <a:masterClrMapping/>
  </p:clrMapOvr>
  <mc:AlternateContent xmlns:mc="http://schemas.openxmlformats.org/markup-compatibility/2006" xmlns:p14="http://schemas.microsoft.com/office/powerpoint/2010/main">
    <mc:Choice Requires="p14">
      <p:transition spd="slow" p14:dur="2000" advTm="48788"/>
    </mc:Choice>
    <mc:Fallback xmlns="">
      <p:transition spd="slow" advTm="48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Audio 16">
            <a:hlinkClick r:id="" action="ppaction://media"/>
            <a:extLst>
              <a:ext uri="{FF2B5EF4-FFF2-40B4-BE49-F238E27FC236}">
                <a16:creationId xmlns:a16="http://schemas.microsoft.com/office/drawing/2014/main" id="{58F8C2B2-365D-8D0B-30DE-A38D1F5445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pic>
        <p:nvPicPr>
          <p:cNvPr id="13" name="Picture 12">
            <a:extLst>
              <a:ext uri="{FF2B5EF4-FFF2-40B4-BE49-F238E27FC236}">
                <a16:creationId xmlns:a16="http://schemas.microsoft.com/office/drawing/2014/main" id="{BCB88301-0122-E1D8-33C0-0F6A23D61A8D}"/>
              </a:ext>
            </a:extLst>
          </p:cNvPr>
          <p:cNvPicPr>
            <a:picLocks noChangeAspect="1"/>
          </p:cNvPicPr>
          <p:nvPr/>
        </p:nvPicPr>
        <p:blipFill>
          <a:blip r:embed="rId6"/>
          <a:stretch>
            <a:fillRect/>
          </a:stretch>
        </p:blipFill>
        <p:spPr>
          <a:xfrm>
            <a:off x="0" y="345965"/>
            <a:ext cx="12192000" cy="6166069"/>
          </a:xfrm>
          <a:prstGeom prst="rect">
            <a:avLst/>
          </a:prstGeom>
        </p:spPr>
      </p:pic>
    </p:spTree>
    <p:extLst>
      <p:ext uri="{BB962C8B-B14F-4D97-AF65-F5344CB8AC3E}">
        <p14:creationId xmlns:p14="http://schemas.microsoft.com/office/powerpoint/2010/main" val="266430"/>
      </p:ext>
    </p:extLst>
  </p:cSld>
  <p:clrMapOvr>
    <a:masterClrMapping/>
  </p:clrMapOvr>
  <mc:AlternateContent xmlns:mc="http://schemas.openxmlformats.org/markup-compatibility/2006" xmlns:p14="http://schemas.microsoft.com/office/powerpoint/2010/main">
    <mc:Choice Requires="p14">
      <p:transition spd="slow" p14:dur="2000" advTm="55737"/>
    </mc:Choice>
    <mc:Fallback xmlns="">
      <p:transition spd="slow" advTm="55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B60B4-8CF5-D8E1-C044-AB11371D1D44}"/>
              </a:ext>
            </a:extLst>
          </p:cNvPr>
          <p:cNvSpPr>
            <a:spLocks noGrp="1"/>
          </p:cNvSpPr>
          <p:nvPr>
            <p:ph type="title"/>
          </p:nvPr>
        </p:nvSpPr>
        <p:spPr>
          <a:xfrm>
            <a:off x="838200" y="1584126"/>
            <a:ext cx="10515600" cy="1325563"/>
          </a:xfrm>
        </p:spPr>
        <p:txBody>
          <a:bodyPr/>
          <a:lstStyle/>
          <a:p>
            <a:r>
              <a:rPr lang="en-US" dirty="0"/>
              <a:t>Service X</a:t>
            </a:r>
          </a:p>
        </p:txBody>
      </p:sp>
      <p:pic>
        <p:nvPicPr>
          <p:cNvPr id="4" name="Picture 2" descr="Pin on Motion Graphics / Illustrations">
            <a:extLst>
              <a:ext uri="{FF2B5EF4-FFF2-40B4-BE49-F238E27FC236}">
                <a16:creationId xmlns:a16="http://schemas.microsoft.com/office/drawing/2014/main" id="{F3B090C5-8E81-957C-9181-2320A0E8707B}"/>
              </a:ext>
            </a:extLst>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542926" y="2668191"/>
            <a:ext cx="2881312" cy="216098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in on Motion Graphics / Illustrations">
            <a:extLst>
              <a:ext uri="{FF2B5EF4-FFF2-40B4-BE49-F238E27FC236}">
                <a16:creationId xmlns:a16="http://schemas.microsoft.com/office/drawing/2014/main" id="{FF292574-8527-4A65-3F7F-58B84104502B}"/>
              </a:ext>
            </a:extLst>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4381501" y="2668191"/>
            <a:ext cx="2881312" cy="21609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Pin on Motion Graphics / Illustrations">
            <a:extLst>
              <a:ext uri="{FF2B5EF4-FFF2-40B4-BE49-F238E27FC236}">
                <a16:creationId xmlns:a16="http://schemas.microsoft.com/office/drawing/2014/main" id="{A95580EC-1619-26B6-7F36-EFF081C1C133}"/>
              </a:ext>
            </a:extLst>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8472488" y="2668191"/>
            <a:ext cx="2881312" cy="2160984"/>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28E7868F-E6B3-31C0-9764-1569E589BB8E}"/>
              </a:ext>
            </a:extLst>
          </p:cNvPr>
          <p:cNvSpPr txBox="1">
            <a:spLocks/>
          </p:cNvSpPr>
          <p:nvPr/>
        </p:nvSpPr>
        <p:spPr>
          <a:xfrm>
            <a:off x="4655344" y="158412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Service Y</a:t>
            </a:r>
          </a:p>
        </p:txBody>
      </p:sp>
      <p:sp>
        <p:nvSpPr>
          <p:cNvPr id="8" name="Title 1">
            <a:extLst>
              <a:ext uri="{FF2B5EF4-FFF2-40B4-BE49-F238E27FC236}">
                <a16:creationId xmlns:a16="http://schemas.microsoft.com/office/drawing/2014/main" id="{DC52D871-C2D7-7ECB-9928-6E12F6D3D98E}"/>
              </a:ext>
            </a:extLst>
          </p:cNvPr>
          <p:cNvSpPr txBox="1">
            <a:spLocks/>
          </p:cNvSpPr>
          <p:nvPr/>
        </p:nvSpPr>
        <p:spPr>
          <a:xfrm>
            <a:off x="8858250" y="158412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Service Z</a:t>
            </a:r>
          </a:p>
        </p:txBody>
      </p:sp>
      <p:pic>
        <p:nvPicPr>
          <p:cNvPr id="20" name="Audio 19">
            <a:hlinkClick r:id="" action="ppaction://media"/>
            <a:extLst>
              <a:ext uri="{FF2B5EF4-FFF2-40B4-BE49-F238E27FC236}">
                <a16:creationId xmlns:a16="http://schemas.microsoft.com/office/drawing/2014/main" id="{A29DC3E5-9024-A03C-65C0-55FD82499D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2161592"/>
      </p:ext>
    </p:extLst>
  </p:cSld>
  <p:clrMapOvr>
    <a:masterClrMapping/>
  </p:clrMapOvr>
  <mc:AlternateContent xmlns:mc="http://schemas.openxmlformats.org/markup-compatibility/2006" xmlns:p14="http://schemas.microsoft.com/office/powerpoint/2010/main">
    <mc:Choice Requires="p14">
      <p:transition spd="slow" p14:dur="2000" advTm="19981"/>
    </mc:Choice>
    <mc:Fallback xmlns="">
      <p:transition spd="slow" advTm="19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7,100+ Traffic Camera Stock Photos, Pictures &amp; Royalty-Free Images - iStock  | Traffic camera australia, Traffic camera uk, Traffic camera vector">
            <a:extLst>
              <a:ext uri="{FF2B5EF4-FFF2-40B4-BE49-F238E27FC236}">
                <a16:creationId xmlns:a16="http://schemas.microsoft.com/office/drawing/2014/main" id="{2BAAEA5B-3FBD-0496-9DFA-77DBD10F5C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16405" y="501650"/>
            <a:ext cx="8782050" cy="5854700"/>
          </a:xfrm>
          <a:prstGeom prst="rect">
            <a:avLst/>
          </a:prstGeom>
          <a:noFill/>
          <a:extLst>
            <a:ext uri="{909E8E84-426E-40DD-AFC4-6F175D3DCCD1}">
              <a14:hiddenFill xmlns:a14="http://schemas.microsoft.com/office/drawing/2010/main">
                <a:solidFill>
                  <a:srgbClr val="FFFFFF"/>
                </a:solidFill>
              </a14:hiddenFill>
            </a:ext>
          </a:extLst>
        </p:spPr>
      </p:pic>
      <p:sp>
        <p:nvSpPr>
          <p:cNvPr id="4" name="Up Arrow 3">
            <a:extLst>
              <a:ext uri="{FF2B5EF4-FFF2-40B4-BE49-F238E27FC236}">
                <a16:creationId xmlns:a16="http://schemas.microsoft.com/office/drawing/2014/main" id="{3648BF21-9A50-6CB0-F2A3-C5F32D227B33}"/>
              </a:ext>
            </a:extLst>
          </p:cNvPr>
          <p:cNvSpPr/>
          <p:nvPr/>
        </p:nvSpPr>
        <p:spPr>
          <a:xfrm rot="19037568">
            <a:off x="8937712" y="1205986"/>
            <a:ext cx="823451" cy="4446028"/>
          </a:xfrm>
          <a:prstGeom prst="upArrow">
            <a:avLst>
              <a:gd name="adj1" fmla="val 50000"/>
              <a:gd name="adj2" fmla="val 5165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31182811-450C-624C-F5C7-18FEE101899E}"/>
              </a:ext>
            </a:extLst>
          </p:cNvPr>
          <p:cNvSpPr txBox="1"/>
          <p:nvPr/>
        </p:nvSpPr>
        <p:spPr>
          <a:xfrm rot="2844862">
            <a:off x="7876619" y="3458308"/>
            <a:ext cx="3352800" cy="369332"/>
          </a:xfrm>
          <a:prstGeom prst="rect">
            <a:avLst/>
          </a:prstGeom>
          <a:noFill/>
        </p:spPr>
        <p:txBody>
          <a:bodyPr wrap="square" rtlCol="0">
            <a:spAutoFit/>
          </a:bodyPr>
          <a:lstStyle/>
          <a:p>
            <a:r>
              <a:rPr lang="en-US" dirty="0">
                <a:solidFill>
                  <a:schemeClr val="bg1"/>
                </a:solidFill>
              </a:rPr>
              <a:t>Successful flow of information</a:t>
            </a:r>
          </a:p>
        </p:txBody>
      </p:sp>
      <p:sp>
        <p:nvSpPr>
          <p:cNvPr id="6" name="TextBox 5">
            <a:extLst>
              <a:ext uri="{FF2B5EF4-FFF2-40B4-BE49-F238E27FC236}">
                <a16:creationId xmlns:a16="http://schemas.microsoft.com/office/drawing/2014/main" id="{CC2498A6-6BE6-5114-A2DB-9586F5B0E510}"/>
              </a:ext>
            </a:extLst>
          </p:cNvPr>
          <p:cNvSpPr txBox="1"/>
          <p:nvPr/>
        </p:nvSpPr>
        <p:spPr>
          <a:xfrm>
            <a:off x="7470588" y="5390044"/>
            <a:ext cx="3352800" cy="369332"/>
          </a:xfrm>
          <a:prstGeom prst="rect">
            <a:avLst/>
          </a:prstGeom>
          <a:noFill/>
        </p:spPr>
        <p:txBody>
          <a:bodyPr wrap="square" rtlCol="0">
            <a:spAutoFit/>
          </a:bodyPr>
          <a:lstStyle/>
          <a:p>
            <a:r>
              <a:rPr lang="en-US" dirty="0">
                <a:solidFill>
                  <a:schemeClr val="bg1"/>
                </a:solidFill>
              </a:rPr>
              <a:t>Service X</a:t>
            </a:r>
          </a:p>
        </p:txBody>
      </p:sp>
      <p:sp>
        <p:nvSpPr>
          <p:cNvPr id="7" name="TextBox 6">
            <a:extLst>
              <a:ext uri="{FF2B5EF4-FFF2-40B4-BE49-F238E27FC236}">
                <a16:creationId xmlns:a16="http://schemas.microsoft.com/office/drawing/2014/main" id="{698D3FCD-B267-92AD-EC3F-1CE4342C4C37}"/>
              </a:ext>
            </a:extLst>
          </p:cNvPr>
          <p:cNvSpPr txBox="1"/>
          <p:nvPr/>
        </p:nvSpPr>
        <p:spPr>
          <a:xfrm>
            <a:off x="8839200" y="4358413"/>
            <a:ext cx="3352800" cy="369332"/>
          </a:xfrm>
          <a:prstGeom prst="rect">
            <a:avLst/>
          </a:prstGeom>
          <a:noFill/>
        </p:spPr>
        <p:txBody>
          <a:bodyPr wrap="square" rtlCol="0">
            <a:spAutoFit/>
          </a:bodyPr>
          <a:lstStyle/>
          <a:p>
            <a:r>
              <a:rPr lang="en-US" dirty="0">
                <a:solidFill>
                  <a:schemeClr val="bg1"/>
                </a:solidFill>
              </a:rPr>
              <a:t>Service Y</a:t>
            </a:r>
          </a:p>
        </p:txBody>
      </p:sp>
      <p:sp>
        <p:nvSpPr>
          <p:cNvPr id="8" name="TextBox 7">
            <a:extLst>
              <a:ext uri="{FF2B5EF4-FFF2-40B4-BE49-F238E27FC236}">
                <a16:creationId xmlns:a16="http://schemas.microsoft.com/office/drawing/2014/main" id="{C7143034-40D6-0501-6A0A-4C61F782577E}"/>
              </a:ext>
            </a:extLst>
          </p:cNvPr>
          <p:cNvSpPr txBox="1"/>
          <p:nvPr/>
        </p:nvSpPr>
        <p:spPr>
          <a:xfrm>
            <a:off x="6412200" y="2839885"/>
            <a:ext cx="3352800" cy="369332"/>
          </a:xfrm>
          <a:prstGeom prst="rect">
            <a:avLst/>
          </a:prstGeom>
          <a:noFill/>
        </p:spPr>
        <p:txBody>
          <a:bodyPr wrap="square" rtlCol="0">
            <a:spAutoFit/>
          </a:bodyPr>
          <a:lstStyle/>
          <a:p>
            <a:r>
              <a:rPr lang="en-US" dirty="0">
                <a:solidFill>
                  <a:schemeClr val="bg1"/>
                </a:solidFill>
              </a:rPr>
              <a:t>Service Z</a:t>
            </a:r>
          </a:p>
        </p:txBody>
      </p:sp>
      <p:sp>
        <p:nvSpPr>
          <p:cNvPr id="9" name="TextBox 8">
            <a:extLst>
              <a:ext uri="{FF2B5EF4-FFF2-40B4-BE49-F238E27FC236}">
                <a16:creationId xmlns:a16="http://schemas.microsoft.com/office/drawing/2014/main" id="{5139292E-F84A-9A1A-337C-4440E452D13B}"/>
              </a:ext>
            </a:extLst>
          </p:cNvPr>
          <p:cNvSpPr txBox="1"/>
          <p:nvPr/>
        </p:nvSpPr>
        <p:spPr>
          <a:xfrm>
            <a:off x="1837200" y="1226384"/>
            <a:ext cx="4835150" cy="369332"/>
          </a:xfrm>
          <a:prstGeom prst="rect">
            <a:avLst/>
          </a:prstGeom>
          <a:noFill/>
        </p:spPr>
        <p:txBody>
          <a:bodyPr wrap="square" rtlCol="0">
            <a:spAutoFit/>
          </a:bodyPr>
          <a:lstStyle/>
          <a:p>
            <a:pPr algn="ctr"/>
            <a:r>
              <a:rPr lang="en-US" b="1" dirty="0">
                <a:solidFill>
                  <a:srgbClr val="FFFF00"/>
                </a:solidFill>
              </a:rPr>
              <a:t>My proposed monitoring system</a:t>
            </a:r>
          </a:p>
        </p:txBody>
      </p:sp>
      <p:pic>
        <p:nvPicPr>
          <p:cNvPr id="20" name="Audio 19">
            <a:hlinkClick r:id="" action="ppaction://media"/>
            <a:extLst>
              <a:ext uri="{FF2B5EF4-FFF2-40B4-BE49-F238E27FC236}">
                <a16:creationId xmlns:a16="http://schemas.microsoft.com/office/drawing/2014/main" id="{766E4B7A-DDE1-5D1E-9E59-6DE71DBAA94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89954087"/>
      </p:ext>
    </p:extLst>
  </p:cSld>
  <p:clrMapOvr>
    <a:masterClrMapping/>
  </p:clrMapOvr>
  <mc:AlternateContent xmlns:mc="http://schemas.openxmlformats.org/markup-compatibility/2006" xmlns:p14="http://schemas.microsoft.com/office/powerpoint/2010/main">
    <mc:Choice Requires="p14">
      <p:transition spd="slow" p14:dur="2000" advTm="45663"/>
    </mc:Choice>
    <mc:Fallback xmlns="">
      <p:transition spd="slow" advTm="45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20"/>
                </p:tgtEl>
              </p:cMediaNode>
            </p:audio>
          </p:childTnLst>
        </p:cTn>
      </p:par>
    </p:tnLst>
    <p:bldLst>
      <p:bldP spid="4" grpId="0" animBg="1"/>
      <p:bldP spid="5" grpId="0"/>
      <p:bldP spid="6" grpId="0"/>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r>
              <a:rPr lang="en-US" dirty="0"/>
              <a:t>Aims and objectives</a:t>
            </a:r>
            <a:endParaRPr lang="en-GB" dirty="0"/>
          </a:p>
        </p:txBody>
      </p:sp>
      <p:graphicFrame>
        <p:nvGraphicFramePr>
          <p:cNvPr id="5" name="Content Placeholder 2">
            <a:extLst>
              <a:ext uri="{FF2B5EF4-FFF2-40B4-BE49-F238E27FC236}">
                <a16:creationId xmlns:a16="http://schemas.microsoft.com/office/drawing/2014/main" id="{97F24D4E-D6D1-38A0-D5B8-27F62FDE1502}"/>
              </a:ext>
            </a:extLst>
          </p:cNvPr>
          <p:cNvGraphicFramePr>
            <a:graphicFrameLocks noGrp="1"/>
          </p:cNvGraphicFramePr>
          <p:nvPr>
            <p:ph idx="1"/>
            <p:extLst>
              <p:ext uri="{D42A27DB-BD31-4B8C-83A1-F6EECF244321}">
                <p14:modId xmlns:p14="http://schemas.microsoft.com/office/powerpoint/2010/main" val="15659026"/>
              </p:ext>
            </p:extLst>
          </p:nvPr>
        </p:nvGraphicFramePr>
        <p:xfrm>
          <a:off x="0" y="1223010"/>
          <a:ext cx="12192000" cy="55092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8FCCCDFB-BD52-85A4-307E-83AB2A7D291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765793"/>
      </p:ext>
    </p:extLst>
  </p:cSld>
  <p:clrMapOvr>
    <a:masterClrMapping/>
  </p:clrMapOvr>
  <mc:AlternateContent xmlns:mc="http://schemas.openxmlformats.org/markup-compatibility/2006" xmlns:p14="http://schemas.microsoft.com/office/powerpoint/2010/main">
    <mc:Choice Requires="p14">
      <p:transition spd="slow" p14:dur="2000" advTm="27746"/>
    </mc:Choice>
    <mc:Fallback xmlns="">
      <p:transition spd="slow" advTm="27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3550225-996F-8C9A-CCA1-65CFFA5591FE}"/>
              </a:ext>
            </a:extLst>
          </p:cNvPr>
          <p:cNvSpPr txBox="1"/>
          <p:nvPr/>
        </p:nvSpPr>
        <p:spPr>
          <a:xfrm>
            <a:off x="1179576" y="1163848"/>
            <a:ext cx="9829800" cy="1325880"/>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1000" kern="1200" dirty="0">
              <a:solidFill>
                <a:schemeClr val="tx2"/>
              </a:solidFill>
              <a:latin typeface="+mj-lt"/>
              <a:ea typeface="+mj-ea"/>
              <a:cs typeface="+mj-cs"/>
            </a:endParaRPr>
          </a:p>
        </p:txBody>
      </p:sp>
      <p:grpSp>
        <p:nvGrpSpPr>
          <p:cNvPr id="14" name="Group 1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7" name="Freeform: Shape 1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1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people sitting at a table looking at computer screens&#10;&#10;Description automatically generated">
            <a:extLst>
              <a:ext uri="{FF2B5EF4-FFF2-40B4-BE49-F238E27FC236}">
                <a16:creationId xmlns:a16="http://schemas.microsoft.com/office/drawing/2014/main" id="{7408EE64-1C2B-51CA-69C3-D041D4030164}"/>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l="2629" r="2447"/>
          <a:stretch/>
        </p:blipFill>
        <p:spPr>
          <a:xfrm>
            <a:off x="136926" y="3766114"/>
            <a:ext cx="5957550" cy="1741624"/>
          </a:xfrm>
          <a:prstGeom prst="rect">
            <a:avLst/>
          </a:prstGeom>
        </p:spPr>
      </p:pic>
      <p:graphicFrame>
        <p:nvGraphicFramePr>
          <p:cNvPr id="30" name="Content Placeholder 2">
            <a:extLst>
              <a:ext uri="{FF2B5EF4-FFF2-40B4-BE49-F238E27FC236}">
                <a16:creationId xmlns:a16="http://schemas.microsoft.com/office/drawing/2014/main" id="{0365B6DB-5BC7-FB4F-00DD-BD31CBF8BFAF}"/>
              </a:ext>
            </a:extLst>
          </p:cNvPr>
          <p:cNvGraphicFramePr>
            <a:graphicFrameLocks noGrp="1"/>
          </p:cNvGraphicFramePr>
          <p:nvPr>
            <p:ph idx="1"/>
            <p:extLst>
              <p:ext uri="{D42A27DB-BD31-4B8C-83A1-F6EECF244321}">
                <p14:modId xmlns:p14="http://schemas.microsoft.com/office/powerpoint/2010/main" val="4017831715"/>
              </p:ext>
            </p:extLst>
          </p:nvPr>
        </p:nvGraphicFramePr>
        <p:xfrm>
          <a:off x="5874055" y="745931"/>
          <a:ext cx="6096000" cy="397970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20" name="Group 1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3" name="Freeform: Shape 2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TextBox 27">
            <a:extLst>
              <a:ext uri="{FF2B5EF4-FFF2-40B4-BE49-F238E27FC236}">
                <a16:creationId xmlns:a16="http://schemas.microsoft.com/office/drawing/2014/main" id="{04D8049D-AA32-D2C2-EFC6-D5DD8F73A19D}"/>
              </a:ext>
            </a:extLst>
          </p:cNvPr>
          <p:cNvSpPr txBox="1"/>
          <p:nvPr/>
        </p:nvSpPr>
        <p:spPr>
          <a:xfrm>
            <a:off x="2440620" y="5463320"/>
            <a:ext cx="6096000" cy="230832"/>
          </a:xfrm>
          <a:prstGeom prst="rect">
            <a:avLst/>
          </a:prstGeom>
          <a:noFill/>
        </p:spPr>
        <p:txBody>
          <a:bodyPr wrap="square">
            <a:spAutoFit/>
          </a:bodyPr>
          <a:lstStyle/>
          <a:p>
            <a:pPr algn="ctr">
              <a:lnSpc>
                <a:spcPct val="90000"/>
              </a:lnSpc>
              <a:spcBef>
                <a:spcPct val="0"/>
              </a:spcBef>
              <a:spcAft>
                <a:spcPts val="600"/>
              </a:spcAft>
            </a:pPr>
            <a:r>
              <a:rPr lang="en-US" sz="1000" kern="1200" dirty="0">
                <a:solidFill>
                  <a:schemeClr val="tx2"/>
                </a:solidFill>
                <a:latin typeface="+mj-lt"/>
                <a:ea typeface="+mj-ea"/>
                <a:cs typeface="+mj-cs"/>
              </a:rPr>
              <a:t>Service monitoring [2]</a:t>
            </a:r>
          </a:p>
        </p:txBody>
      </p:sp>
      <p:sp>
        <p:nvSpPr>
          <p:cNvPr id="29" name="TextBox 28">
            <a:extLst>
              <a:ext uri="{FF2B5EF4-FFF2-40B4-BE49-F238E27FC236}">
                <a16:creationId xmlns:a16="http://schemas.microsoft.com/office/drawing/2014/main" id="{63E6ECE6-EE43-699C-56C2-3E44DFB7241D}"/>
              </a:ext>
            </a:extLst>
          </p:cNvPr>
          <p:cNvSpPr txBox="1"/>
          <p:nvPr/>
        </p:nvSpPr>
        <p:spPr>
          <a:xfrm>
            <a:off x="533400" y="546100"/>
            <a:ext cx="2133600" cy="369332"/>
          </a:xfrm>
          <a:prstGeom prst="rect">
            <a:avLst/>
          </a:prstGeom>
          <a:noFill/>
        </p:spPr>
        <p:txBody>
          <a:bodyPr wrap="square" rtlCol="0">
            <a:spAutoFit/>
          </a:bodyPr>
          <a:lstStyle/>
          <a:p>
            <a:r>
              <a:rPr lang="en-GB" dirty="0"/>
              <a:t>Literature Review</a:t>
            </a:r>
          </a:p>
        </p:txBody>
      </p:sp>
      <p:pic>
        <p:nvPicPr>
          <p:cNvPr id="47" name="Audio 46">
            <a:hlinkClick r:id="" action="ppaction://media"/>
            <a:extLst>
              <a:ext uri="{FF2B5EF4-FFF2-40B4-BE49-F238E27FC236}">
                <a16:creationId xmlns:a16="http://schemas.microsoft.com/office/drawing/2014/main" id="{543AA429-47DF-EBCB-F294-409EC2164D7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3020781"/>
      </p:ext>
    </p:extLst>
  </p:cSld>
  <p:clrMapOvr>
    <a:masterClrMapping/>
  </p:clrMapOvr>
  <mc:AlternateContent xmlns:mc="http://schemas.openxmlformats.org/markup-compatibility/2006" xmlns:p14="http://schemas.microsoft.com/office/powerpoint/2010/main">
    <mc:Choice Requires="p14">
      <p:transition spd="slow" p14:dur="2000" advTm="122004"/>
    </mc:Choice>
    <mc:Fallback xmlns="">
      <p:transition spd="slow" advTm="122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a:xfrm>
            <a:off x="841248" y="251312"/>
            <a:ext cx="10506456" cy="1010264"/>
          </a:xfrm>
        </p:spPr>
        <p:txBody>
          <a:bodyPr anchor="ctr">
            <a:normAutofit/>
          </a:bodyPr>
          <a:lstStyle/>
          <a:p>
            <a:r>
              <a:rPr lang="en-US"/>
              <a:t>Research/Development Methodologies</a:t>
            </a:r>
            <a:endParaRPr lang="en-GB" dirty="0"/>
          </a:p>
        </p:txBody>
      </p:sp>
      <p:sp>
        <p:nvSpPr>
          <p:cNvPr id="14" name="Rectangle 13">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FDD-Model">
            <a:extLst>
              <a:ext uri="{FF2B5EF4-FFF2-40B4-BE49-F238E27FC236}">
                <a16:creationId xmlns:a16="http://schemas.microsoft.com/office/drawing/2014/main" id="{CC06438B-D5A5-3B87-9003-ECDEADA5BAD0}"/>
              </a:ext>
            </a:extLst>
          </p:cNvPr>
          <p:cNvPicPr>
            <a:picLocks noGrp="1" noChangeAspect="1"/>
          </p:cNvPicPr>
          <p:nvPr>
            <p:ph idx="1"/>
          </p:nvPr>
        </p:nvPicPr>
        <p:blipFill rotWithShape="1">
          <a:blip r:embed="rId6" cstate="screen">
            <a:extLst>
              <a:ext uri="{28A0092B-C50C-407E-A947-70E740481C1C}">
                <a14:useLocalDpi xmlns:a14="http://schemas.microsoft.com/office/drawing/2010/main" val="0"/>
              </a:ext>
            </a:extLst>
          </a:blip>
          <a:srcRect/>
          <a:stretch/>
        </p:blipFill>
        <p:spPr bwMode="auto">
          <a:xfrm>
            <a:off x="1676400" y="1449388"/>
            <a:ext cx="9359900" cy="2967869"/>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C9472D21-C75A-EE74-6B9B-92C4F5E48497}"/>
              </a:ext>
            </a:extLst>
          </p:cNvPr>
          <p:cNvSpPr txBox="1"/>
          <p:nvPr/>
        </p:nvSpPr>
        <p:spPr>
          <a:xfrm>
            <a:off x="7559274" y="4417257"/>
            <a:ext cx="5912651" cy="200055"/>
          </a:xfrm>
          <a:prstGeom prst="rect">
            <a:avLst/>
          </a:prstGeom>
          <a:noFill/>
        </p:spPr>
        <p:txBody>
          <a:bodyPr wrap="square">
            <a:spAutoFit/>
          </a:bodyPr>
          <a:lstStyle/>
          <a:p>
            <a:pPr algn="ctr" defTabSz="877824">
              <a:spcAft>
                <a:spcPts val="960"/>
              </a:spcAft>
            </a:pPr>
            <a:r>
              <a:rPr lang="en-GB" sz="700" kern="1200" dirty="0">
                <a:solidFill>
                  <a:srgbClr val="44546A"/>
                </a:solidFill>
                <a:cs typeface="Times New Roman" panose="02020603050405020304" pitchFamily="18" charset="0"/>
              </a:rPr>
              <a:t>FDD Steps [4]</a:t>
            </a:r>
            <a:endParaRPr lang="en-GB" sz="700" dirty="0">
              <a:solidFill>
                <a:srgbClr val="44546A"/>
              </a:solidFill>
              <a:effectLst/>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1CAB9A63-127B-ECE1-C1E3-5849F5E12B7E}"/>
              </a:ext>
            </a:extLst>
          </p:cNvPr>
          <p:cNvSpPr txBox="1"/>
          <p:nvPr/>
        </p:nvSpPr>
        <p:spPr>
          <a:xfrm>
            <a:off x="3438864" y="4550917"/>
            <a:ext cx="10506456" cy="1938992"/>
          </a:xfrm>
          <a:prstGeom prst="rect">
            <a:avLst/>
          </a:prstGeom>
          <a:noFill/>
        </p:spPr>
        <p:txBody>
          <a:bodyPr wrap="square" rtlCol="0">
            <a:spAutoFit/>
          </a:bodyPr>
          <a:lstStyle/>
          <a:p>
            <a:pPr marL="274320" indent="-274320" defTabSz="877824">
              <a:spcAft>
                <a:spcPts val="600"/>
              </a:spcAft>
              <a:buFont typeface="Arial" panose="020B0604020202020204" pitchFamily="34" charset="0"/>
              <a:buChar char="•"/>
            </a:pPr>
            <a:r>
              <a:rPr lang="en-GB" sz="2000" kern="1200" dirty="0">
                <a:solidFill>
                  <a:schemeClr val="tx1"/>
                </a:solidFill>
                <a:latin typeface="+mn-lt"/>
                <a:ea typeface="+mn-ea"/>
                <a:cs typeface="+mn-cs"/>
              </a:rPr>
              <a:t>Create a comprehensive view of the system</a:t>
            </a:r>
          </a:p>
          <a:p>
            <a:pPr marL="274320" indent="-274320" defTabSz="877824">
              <a:spcAft>
                <a:spcPts val="600"/>
              </a:spcAft>
              <a:buFont typeface="Arial" panose="020B0604020202020204" pitchFamily="34" charset="0"/>
              <a:buChar char="•"/>
            </a:pPr>
            <a:r>
              <a:rPr lang="en-GB" sz="2000" kern="1200" dirty="0">
                <a:solidFill>
                  <a:schemeClr val="tx1"/>
                </a:solidFill>
                <a:latin typeface="+mn-lt"/>
                <a:ea typeface="+mn-ea"/>
                <a:cs typeface="+mn-cs"/>
              </a:rPr>
              <a:t>Create list of features</a:t>
            </a:r>
          </a:p>
          <a:p>
            <a:pPr marL="274320" indent="-274320" defTabSz="877824">
              <a:spcAft>
                <a:spcPts val="600"/>
              </a:spcAft>
              <a:buFont typeface="Arial" panose="020B0604020202020204" pitchFamily="34" charset="0"/>
              <a:buChar char="•"/>
            </a:pPr>
            <a:r>
              <a:rPr lang="en-GB" sz="2000" kern="1200" dirty="0">
                <a:solidFill>
                  <a:schemeClr val="tx1"/>
                </a:solidFill>
                <a:latin typeface="+mn-lt"/>
                <a:ea typeface="+mn-ea"/>
                <a:cs typeface="+mn-cs"/>
              </a:rPr>
              <a:t>Outline the tasks and deadlines</a:t>
            </a:r>
          </a:p>
          <a:p>
            <a:pPr marL="274320" indent="-274320" defTabSz="877824">
              <a:spcAft>
                <a:spcPts val="600"/>
              </a:spcAft>
              <a:buFont typeface="Arial" panose="020B0604020202020204" pitchFamily="34" charset="0"/>
              <a:buChar char="•"/>
            </a:pPr>
            <a:r>
              <a:rPr lang="en-GB" sz="2000" kern="1200" dirty="0">
                <a:solidFill>
                  <a:schemeClr val="tx1"/>
                </a:solidFill>
                <a:latin typeface="+mn-lt"/>
                <a:ea typeface="+mn-ea"/>
                <a:cs typeface="+mn-cs"/>
              </a:rPr>
              <a:t>Design the webpage</a:t>
            </a:r>
          </a:p>
          <a:p>
            <a:pPr marL="274320" indent="-274320" defTabSz="877824">
              <a:spcAft>
                <a:spcPts val="600"/>
              </a:spcAft>
              <a:buFont typeface="Arial" panose="020B0604020202020204" pitchFamily="34" charset="0"/>
              <a:buChar char="•"/>
            </a:pPr>
            <a:r>
              <a:rPr lang="en-GB" sz="2000" kern="1200" dirty="0">
                <a:solidFill>
                  <a:schemeClr val="tx1"/>
                </a:solidFill>
                <a:latin typeface="+mn-lt"/>
                <a:ea typeface="+mn-ea"/>
                <a:cs typeface="+mn-cs"/>
              </a:rPr>
              <a:t>Write the code </a:t>
            </a:r>
            <a:endParaRPr lang="en-GB" sz="2400" dirty="0"/>
          </a:p>
        </p:txBody>
      </p:sp>
      <p:pic>
        <p:nvPicPr>
          <p:cNvPr id="38" name="Audio 37">
            <a:hlinkClick r:id="" action="ppaction://media"/>
            <a:extLst>
              <a:ext uri="{FF2B5EF4-FFF2-40B4-BE49-F238E27FC236}">
                <a16:creationId xmlns:a16="http://schemas.microsoft.com/office/drawing/2014/main" id="{7930B946-CC2B-7953-FF26-06D80D48B86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5271309"/>
      </p:ext>
    </p:extLst>
  </p:cSld>
  <p:clrMapOvr>
    <a:masterClrMapping/>
  </p:clrMapOvr>
  <mc:AlternateContent xmlns:mc="http://schemas.openxmlformats.org/markup-compatibility/2006" xmlns:p14="http://schemas.microsoft.com/office/powerpoint/2010/main">
    <mc:Choice Requires="p14">
      <p:transition spd="slow" p14:dur="2000" advTm="120188"/>
    </mc:Choice>
    <mc:Fallback xmlns="">
      <p:transition spd="slow" advTm="120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3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D4209-83E3-6066-2238-C7089277A7F2}"/>
              </a:ext>
            </a:extLst>
          </p:cNvPr>
          <p:cNvSpPr>
            <a:spLocks noGrp="1"/>
          </p:cNvSpPr>
          <p:nvPr>
            <p:ph type="title"/>
          </p:nvPr>
        </p:nvSpPr>
        <p:spPr/>
        <p:txBody>
          <a:bodyPr/>
          <a:lstStyle/>
          <a:p>
            <a:r>
              <a:rPr lang="en-GB" dirty="0"/>
              <a:t>Data collection and analysis  </a:t>
            </a:r>
          </a:p>
        </p:txBody>
      </p:sp>
      <p:pic>
        <p:nvPicPr>
          <p:cNvPr id="5" name="Picture 4" descr="A group of graphs and charts&#10;&#10;Description automatically generated">
            <a:extLst>
              <a:ext uri="{FF2B5EF4-FFF2-40B4-BE49-F238E27FC236}">
                <a16:creationId xmlns:a16="http://schemas.microsoft.com/office/drawing/2014/main" id="{3E7F889B-47CD-3B4F-D255-D4F5787DC47D}"/>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581970" y="1362340"/>
            <a:ext cx="5869630" cy="5406760"/>
          </a:xfrm>
          <a:prstGeom prst="rect">
            <a:avLst/>
          </a:prstGeom>
        </p:spPr>
      </p:pic>
      <p:sp>
        <p:nvSpPr>
          <p:cNvPr id="6" name="TextBox 5">
            <a:extLst>
              <a:ext uri="{FF2B5EF4-FFF2-40B4-BE49-F238E27FC236}">
                <a16:creationId xmlns:a16="http://schemas.microsoft.com/office/drawing/2014/main" id="{28C8B930-D118-A6CF-86E1-27134E3A73F6}"/>
              </a:ext>
            </a:extLst>
          </p:cNvPr>
          <p:cNvSpPr txBox="1"/>
          <p:nvPr/>
        </p:nvSpPr>
        <p:spPr>
          <a:xfrm>
            <a:off x="4597400" y="6362070"/>
            <a:ext cx="2501900" cy="261610"/>
          </a:xfrm>
          <a:prstGeom prst="rect">
            <a:avLst/>
          </a:prstGeom>
          <a:noFill/>
        </p:spPr>
        <p:txBody>
          <a:bodyPr wrap="square" rtlCol="0">
            <a:spAutoFit/>
          </a:bodyPr>
          <a:lstStyle/>
          <a:p>
            <a:r>
              <a:rPr lang="en-GB" sz="1100" dirty="0"/>
              <a:t>Trend analysis [6] </a:t>
            </a:r>
          </a:p>
        </p:txBody>
      </p:sp>
      <p:pic>
        <p:nvPicPr>
          <p:cNvPr id="8" name="Picture 7" descr="Cartoon duck in a garden&#10;&#10;Description automatically generated with medium confidence">
            <a:extLst>
              <a:ext uri="{FF2B5EF4-FFF2-40B4-BE49-F238E27FC236}">
                <a16:creationId xmlns:a16="http://schemas.microsoft.com/office/drawing/2014/main" id="{50FBA72E-A05B-9FC4-2E8E-8FDC2F6A743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6130" y="2146300"/>
            <a:ext cx="4533900" cy="3429000"/>
          </a:xfrm>
          <a:prstGeom prst="rect">
            <a:avLst/>
          </a:prstGeom>
        </p:spPr>
      </p:pic>
      <p:sp>
        <p:nvSpPr>
          <p:cNvPr id="9" name="TextBox 8">
            <a:extLst>
              <a:ext uri="{FF2B5EF4-FFF2-40B4-BE49-F238E27FC236}">
                <a16:creationId xmlns:a16="http://schemas.microsoft.com/office/drawing/2014/main" id="{8D1EA6C5-4D2A-1C30-F64A-CCF0E240446E}"/>
              </a:ext>
            </a:extLst>
          </p:cNvPr>
          <p:cNvSpPr txBox="1"/>
          <p:nvPr/>
        </p:nvSpPr>
        <p:spPr>
          <a:xfrm>
            <a:off x="7302500" y="2540794"/>
            <a:ext cx="1333500" cy="584775"/>
          </a:xfrm>
          <a:prstGeom prst="rect">
            <a:avLst/>
          </a:prstGeom>
          <a:noFill/>
        </p:spPr>
        <p:txBody>
          <a:bodyPr wrap="square" rtlCol="0">
            <a:spAutoFit/>
          </a:bodyPr>
          <a:lstStyle/>
          <a:p>
            <a:r>
              <a:rPr lang="en-GB" sz="3200" b="1" dirty="0">
                <a:solidFill>
                  <a:schemeClr val="bg1"/>
                </a:solidFill>
              </a:rPr>
              <a:t>DATA</a:t>
            </a:r>
          </a:p>
        </p:txBody>
      </p:sp>
      <p:pic>
        <p:nvPicPr>
          <p:cNvPr id="29" name="Audio 28">
            <a:hlinkClick r:id="" action="ppaction://media"/>
            <a:extLst>
              <a:ext uri="{FF2B5EF4-FFF2-40B4-BE49-F238E27FC236}">
                <a16:creationId xmlns:a16="http://schemas.microsoft.com/office/drawing/2014/main" id="{21B4C929-0887-9961-2B93-32F0586EB88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230598"/>
      </p:ext>
    </p:extLst>
  </p:cSld>
  <p:clrMapOvr>
    <a:masterClrMapping/>
  </p:clrMapOvr>
  <mc:AlternateContent xmlns:mc="http://schemas.openxmlformats.org/markup-compatibility/2006" xmlns:p14="http://schemas.microsoft.com/office/powerpoint/2010/main">
    <mc:Choice Requires="p14">
      <p:transition spd="slow" p14:dur="2000" advTm="149881"/>
    </mc:Choice>
    <mc:Fallback xmlns="">
      <p:transition spd="slow" advTm="149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a:xfrm>
            <a:off x="762001" y="5074024"/>
            <a:ext cx="10109199" cy="598032"/>
          </a:xfrm>
        </p:spPr>
        <p:txBody>
          <a:bodyPr vert="horz" lIns="91440" tIns="45720" rIns="91440" bIns="45720" rtlCol="0" anchor="ctr">
            <a:normAutofit/>
          </a:bodyPr>
          <a:lstStyle/>
          <a:p>
            <a:r>
              <a:rPr lang="en-US" sz="3600" kern="1200">
                <a:solidFill>
                  <a:schemeClr val="tx1"/>
                </a:solidFill>
                <a:latin typeface="+mj-lt"/>
                <a:ea typeface="+mj-ea"/>
                <a:cs typeface="+mj-cs"/>
              </a:rPr>
              <a:t>Project planning and Resources </a:t>
            </a:r>
          </a:p>
        </p:txBody>
      </p:sp>
      <p:sp>
        <p:nvSpPr>
          <p:cNvPr id="9" name="Rectangle 8">
            <a:extLst>
              <a:ext uri="{FF2B5EF4-FFF2-40B4-BE49-F238E27FC236}">
                <a16:creationId xmlns:a16="http://schemas.microsoft.com/office/drawing/2014/main" id="{5E395AE0-8789-FAD6-A987-32E65C185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4390253"/>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hart 3">
            <a:extLst>
              <a:ext uri="{FF2B5EF4-FFF2-40B4-BE49-F238E27FC236}">
                <a16:creationId xmlns:a16="http://schemas.microsoft.com/office/drawing/2014/main" id="{4AE7A262-49FF-9B36-4CB1-7E0670E9D276}"/>
              </a:ext>
            </a:extLst>
          </p:cNvPr>
          <p:cNvGraphicFramePr/>
          <p:nvPr>
            <p:extLst>
              <p:ext uri="{D42A27DB-BD31-4B8C-83A1-F6EECF244321}">
                <p14:modId xmlns:p14="http://schemas.microsoft.com/office/powerpoint/2010/main" val="2885479852"/>
              </p:ext>
            </p:extLst>
          </p:nvPr>
        </p:nvGraphicFramePr>
        <p:xfrm>
          <a:off x="865141" y="496960"/>
          <a:ext cx="10488660" cy="3392553"/>
        </p:xfrm>
        <a:graphic>
          <a:graphicData uri="http://schemas.openxmlformats.org/drawingml/2006/chart">
            <c:chart xmlns:c="http://schemas.openxmlformats.org/drawingml/2006/chart" xmlns:r="http://schemas.openxmlformats.org/officeDocument/2006/relationships" r:id="rId5"/>
          </a:graphicData>
        </a:graphic>
      </p:graphicFrame>
      <p:pic>
        <p:nvPicPr>
          <p:cNvPr id="16" name="Audio 15">
            <a:hlinkClick r:id="" action="ppaction://media"/>
            <a:extLst>
              <a:ext uri="{FF2B5EF4-FFF2-40B4-BE49-F238E27FC236}">
                <a16:creationId xmlns:a16="http://schemas.microsoft.com/office/drawing/2014/main" id="{0176CAAE-D417-5DEF-293D-0FBA1787F7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396993"/>
      </p:ext>
    </p:extLst>
  </p:cSld>
  <p:clrMapOvr>
    <a:masterClrMapping/>
  </p:clrMapOvr>
  <mc:AlternateContent xmlns:mc="http://schemas.openxmlformats.org/markup-compatibility/2006" xmlns:p14="http://schemas.microsoft.com/office/powerpoint/2010/main">
    <mc:Choice Requires="p14">
      <p:transition spd="slow" p14:dur="2000" advTm="72179"/>
    </mc:Choice>
    <mc:Fallback xmlns="">
      <p:transition spd="slow" advTm="72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E377-E5E7-5AC3-2575-C4ABD124BFE1}"/>
              </a:ext>
            </a:extLst>
          </p:cNvPr>
          <p:cNvSpPr>
            <a:spLocks noGrp="1"/>
          </p:cNvSpPr>
          <p:nvPr>
            <p:ph type="title"/>
          </p:nvPr>
        </p:nvSpPr>
        <p:spPr/>
        <p:txBody>
          <a:bodyPr/>
          <a:lstStyle/>
          <a:p>
            <a:r>
              <a:rPr lang="en-GB" sz="4400"/>
              <a:t>Project impact and limitations</a:t>
            </a:r>
            <a:endParaRPr lang="en-GB" dirty="0"/>
          </a:p>
        </p:txBody>
      </p:sp>
      <p:pic>
        <p:nvPicPr>
          <p:cNvPr id="5" name="Content Placeholder 4" descr="A diagram of a team&#10;&#10;Description automatically generated with medium confidence">
            <a:extLst>
              <a:ext uri="{FF2B5EF4-FFF2-40B4-BE49-F238E27FC236}">
                <a16:creationId xmlns:a16="http://schemas.microsoft.com/office/drawing/2014/main" id="{67C6BBB0-C901-663A-A2C0-BC89D93F606E}"/>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957695" y="1690688"/>
            <a:ext cx="4396105" cy="4351338"/>
          </a:xfrm>
        </p:spPr>
      </p:pic>
      <p:pic>
        <p:nvPicPr>
          <p:cNvPr id="7" name="Picture 6" descr="A diagram of limitations&#10;&#10;Description automatically generated">
            <a:extLst>
              <a:ext uri="{FF2B5EF4-FFF2-40B4-BE49-F238E27FC236}">
                <a16:creationId xmlns:a16="http://schemas.microsoft.com/office/drawing/2014/main" id="{28062FDA-C36F-99DE-A9D3-36E6FBE51AD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2248" y="2103986"/>
            <a:ext cx="6382641" cy="3524742"/>
          </a:xfrm>
          <a:prstGeom prst="rect">
            <a:avLst/>
          </a:prstGeom>
        </p:spPr>
      </p:pic>
      <p:pic>
        <p:nvPicPr>
          <p:cNvPr id="19" name="Audio 18">
            <a:hlinkClick r:id="" action="ppaction://media"/>
            <a:extLst>
              <a:ext uri="{FF2B5EF4-FFF2-40B4-BE49-F238E27FC236}">
                <a16:creationId xmlns:a16="http://schemas.microsoft.com/office/drawing/2014/main" id="{8623A610-B238-906E-9112-F9976102A6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0024010"/>
      </p:ext>
    </p:extLst>
  </p:cSld>
  <p:clrMapOvr>
    <a:masterClrMapping/>
  </p:clrMapOvr>
  <mc:AlternateContent xmlns:mc="http://schemas.openxmlformats.org/markup-compatibility/2006" xmlns:p14="http://schemas.microsoft.com/office/powerpoint/2010/main">
    <mc:Choice Requires="p14">
      <p:transition spd="slow" p14:dur="2000" advTm="98334"/>
    </mc:Choice>
    <mc:Fallback xmlns="">
      <p:transition spd="slow" advTm="98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a:xfrm>
            <a:off x="1179226" y="971307"/>
            <a:ext cx="9833548" cy="1325563"/>
          </a:xfrm>
        </p:spPr>
        <p:txBody>
          <a:bodyPr anchor="b">
            <a:normAutofit/>
          </a:bodyPr>
          <a:lstStyle/>
          <a:p>
            <a:pPr algn="ctr"/>
            <a:r>
              <a:rPr lang="en-US" sz="3600" dirty="0">
                <a:solidFill>
                  <a:schemeClr val="tx2"/>
                </a:solidFill>
              </a:rPr>
              <a:t>References</a:t>
            </a:r>
            <a:endParaRPr lang="en-GB" sz="3600"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a:xfrm>
            <a:off x="1179073" y="2649679"/>
            <a:ext cx="9833548" cy="2693976"/>
          </a:xfrm>
        </p:spPr>
        <p:txBody>
          <a:bodyPr>
            <a:normAutofit fontScale="70000" lnSpcReduction="20000"/>
          </a:bodyPr>
          <a:lstStyle/>
          <a:p>
            <a:pPr marL="0" indent="0" rtl="0">
              <a:spcBef>
                <a:spcPts val="1000"/>
              </a:spcBef>
              <a:spcAft>
                <a:spcPts val="0"/>
              </a:spcAft>
              <a:buNone/>
            </a:pPr>
            <a:r>
              <a:rPr lang="en-GB" sz="1800" dirty="0">
                <a:solidFill>
                  <a:srgbClr val="44546A"/>
                </a:solidFill>
                <a:effectLst/>
                <a:latin typeface="Calibri" panose="020F0502020204030204" pitchFamily="34" charset="0"/>
              </a:rPr>
              <a:t>[1] P. Worthington, “Redesigning hospital services”, </a:t>
            </a:r>
            <a:r>
              <a:rPr lang="en-GB" sz="1800" i="1" dirty="0">
                <a:solidFill>
                  <a:srgbClr val="44546A"/>
                </a:solidFill>
                <a:effectLst/>
                <a:latin typeface="Calibri" panose="020F0502020204030204" pitchFamily="34" charset="0"/>
              </a:rPr>
              <a:t>Senedd Cymru</a:t>
            </a:r>
            <a:r>
              <a:rPr lang="en-GB" sz="1800" dirty="0">
                <a:solidFill>
                  <a:srgbClr val="44546A"/>
                </a:solidFill>
                <a:effectLst/>
                <a:latin typeface="Calibri" panose="020F0502020204030204" pitchFamily="34" charset="0"/>
              </a:rPr>
              <a:t>, May. 12, 2016. [Online]. Available: </a:t>
            </a:r>
            <a:r>
              <a:rPr lang="en-GB" sz="1800" dirty="0">
                <a:effectLst/>
                <a:latin typeface="Calibri" panose="020F0502020204030204" pitchFamily="34" charset="0"/>
                <a:hlinkClick r:id="rId5"/>
              </a:rPr>
              <a:t>https://research.senedd.wales/research-articles/redesigning-hospital-services/</a:t>
            </a:r>
            <a:r>
              <a:rPr lang="en-GB" sz="1800" dirty="0">
                <a:solidFill>
                  <a:srgbClr val="44546A"/>
                </a:solidFill>
                <a:effectLst/>
                <a:latin typeface="Calibri" panose="020F0502020204030204" pitchFamily="34" charset="0"/>
              </a:rPr>
              <a:t> [Accessed Sep. 14, 2023]. </a:t>
            </a:r>
            <a:endParaRPr lang="en-GB" sz="1800" dirty="0">
              <a:effectLst/>
              <a:latin typeface="Calibri" panose="020F0502020204030204" pitchFamily="34" charset="0"/>
            </a:endParaRPr>
          </a:p>
          <a:p>
            <a:pPr marL="0" indent="0" rtl="0">
              <a:spcBef>
                <a:spcPts val="1000"/>
              </a:spcBef>
              <a:spcAft>
                <a:spcPts val="0"/>
              </a:spcAft>
              <a:buNone/>
            </a:pPr>
            <a:r>
              <a:rPr lang="en-GB" sz="1800" dirty="0">
                <a:solidFill>
                  <a:srgbClr val="44546A"/>
                </a:solidFill>
                <a:effectLst/>
                <a:latin typeface="Calibri" panose="020F0502020204030204" pitchFamily="34" charset="0"/>
              </a:rPr>
              <a:t>[2] “Server Monitoring”, </a:t>
            </a:r>
            <a:r>
              <a:rPr lang="en-GB" sz="1800" i="1" dirty="0">
                <a:solidFill>
                  <a:srgbClr val="44546A"/>
                </a:solidFill>
                <a:effectLst/>
                <a:latin typeface="Calibri" panose="020F0502020204030204" pitchFamily="34" charset="0"/>
              </a:rPr>
              <a:t>Support Sages. </a:t>
            </a:r>
            <a:r>
              <a:rPr lang="en-GB" sz="1800" dirty="0">
                <a:solidFill>
                  <a:srgbClr val="44546A"/>
                </a:solidFill>
                <a:effectLst/>
                <a:latin typeface="Calibri" panose="020F0502020204030204" pitchFamily="34" charset="0"/>
              </a:rPr>
              <a:t>[Online]. Available: </a:t>
            </a:r>
            <a:r>
              <a:rPr lang="en-GB" sz="1800" dirty="0">
                <a:effectLst/>
                <a:latin typeface="Calibri" panose="020F0502020204030204" pitchFamily="34" charset="0"/>
                <a:hlinkClick r:id="rId6"/>
              </a:rPr>
              <a:t>https://www.supportsages.com/server-monitoring-services/</a:t>
            </a:r>
            <a:r>
              <a:rPr lang="en-GB" sz="1800" dirty="0">
                <a:solidFill>
                  <a:srgbClr val="44546A"/>
                </a:solidFill>
                <a:effectLst/>
                <a:latin typeface="Calibri" panose="020F0502020204030204" pitchFamily="34" charset="0"/>
              </a:rPr>
              <a:t> [Accessed Sep. 14, 2023].    </a:t>
            </a:r>
            <a:endParaRPr lang="en-GB" sz="1800" dirty="0">
              <a:effectLst/>
              <a:latin typeface="Calibri" panose="020F0502020204030204" pitchFamily="34" charset="0"/>
            </a:endParaRPr>
          </a:p>
          <a:p>
            <a:pPr marL="0" indent="0" rtl="0">
              <a:spcBef>
                <a:spcPts val="1000"/>
              </a:spcBef>
              <a:spcAft>
                <a:spcPts val="0"/>
              </a:spcAft>
              <a:buNone/>
            </a:pPr>
            <a:r>
              <a:rPr lang="en-GB" sz="1800" dirty="0">
                <a:solidFill>
                  <a:srgbClr val="44546A"/>
                </a:solidFill>
                <a:effectLst/>
                <a:latin typeface="Calibri" panose="020F0502020204030204" pitchFamily="34" charset="0"/>
              </a:rPr>
              <a:t>[3] S. Overby, L. Greiner, L. G. Paul, “What is an SLA? Best practices for service-level agreements”, </a:t>
            </a:r>
            <a:r>
              <a:rPr lang="en-GB" sz="1800" i="1" dirty="0">
                <a:solidFill>
                  <a:srgbClr val="44546A"/>
                </a:solidFill>
                <a:effectLst/>
                <a:latin typeface="Calibri" panose="020F0502020204030204" pitchFamily="34" charset="0"/>
              </a:rPr>
              <a:t>CIO, </a:t>
            </a:r>
            <a:r>
              <a:rPr lang="en-GB" sz="1800" dirty="0">
                <a:solidFill>
                  <a:srgbClr val="44546A"/>
                </a:solidFill>
                <a:effectLst/>
                <a:latin typeface="Calibri" panose="020F0502020204030204" pitchFamily="34" charset="0"/>
              </a:rPr>
              <a:t>Jul. 5, 2017. [Online]. Available: </a:t>
            </a:r>
            <a:r>
              <a:rPr lang="en-GB" sz="1800" dirty="0">
                <a:effectLst/>
                <a:latin typeface="Calibri" panose="020F0502020204030204" pitchFamily="34" charset="0"/>
                <a:hlinkClick r:id="rId7"/>
              </a:rPr>
              <a:t>https://www.cio.com/article/274740/outsourcing-sla-definitions-and-solutions.html</a:t>
            </a:r>
            <a:r>
              <a:rPr lang="en-GB" sz="1800" dirty="0">
                <a:solidFill>
                  <a:srgbClr val="44546A"/>
                </a:solidFill>
                <a:effectLst/>
                <a:latin typeface="Calibri" panose="020F0502020204030204" pitchFamily="34" charset="0"/>
              </a:rPr>
              <a:t> [Accessed Sep. 14, 2023]. </a:t>
            </a:r>
            <a:endParaRPr lang="en-GB" sz="1800" dirty="0">
              <a:effectLst/>
              <a:latin typeface="Calibri" panose="020F0502020204030204" pitchFamily="34" charset="0"/>
            </a:endParaRPr>
          </a:p>
          <a:p>
            <a:pPr marL="0" indent="0" rtl="0">
              <a:spcBef>
                <a:spcPts val="1000"/>
              </a:spcBef>
              <a:spcAft>
                <a:spcPts val="0"/>
              </a:spcAft>
              <a:buNone/>
            </a:pPr>
            <a:r>
              <a:rPr lang="en-GB" sz="1800" dirty="0">
                <a:solidFill>
                  <a:srgbClr val="44546A"/>
                </a:solidFill>
                <a:effectLst/>
                <a:latin typeface="Calibri" panose="020F0502020204030204" pitchFamily="34" charset="0"/>
              </a:rPr>
              <a:t>[4] “Feature Driven Development (FDD)”, </a:t>
            </a:r>
            <a:r>
              <a:rPr lang="en-GB" sz="1800" i="1" dirty="0">
                <a:solidFill>
                  <a:srgbClr val="44546A"/>
                </a:solidFill>
                <a:effectLst/>
                <a:latin typeface="Calibri" panose="020F0502020204030204" pitchFamily="34" charset="0"/>
              </a:rPr>
              <a:t>Product Plan</a:t>
            </a:r>
            <a:r>
              <a:rPr lang="en-GB" sz="1800" dirty="0">
                <a:solidFill>
                  <a:srgbClr val="44546A"/>
                </a:solidFill>
                <a:effectLst/>
                <a:latin typeface="Calibri" panose="020F0502020204030204" pitchFamily="34" charset="0"/>
              </a:rPr>
              <a:t>. [Online]. Available: </a:t>
            </a:r>
            <a:r>
              <a:rPr lang="en-GB" sz="1800" dirty="0">
                <a:effectLst/>
                <a:latin typeface="Calibri" panose="020F0502020204030204" pitchFamily="34" charset="0"/>
                <a:hlinkClick r:id="rId8"/>
              </a:rPr>
              <a:t>https://www.productplan.com/glossary/feature-driven-development/</a:t>
            </a:r>
            <a:r>
              <a:rPr lang="en-GB" sz="1800" dirty="0">
                <a:solidFill>
                  <a:srgbClr val="44546A"/>
                </a:solidFill>
                <a:effectLst/>
                <a:latin typeface="Calibri" panose="020F0502020204030204" pitchFamily="34" charset="0"/>
              </a:rPr>
              <a:t> [Accessed Sep. 14, 2023].    </a:t>
            </a:r>
            <a:endParaRPr lang="en-GB" sz="1800" dirty="0">
              <a:effectLst/>
              <a:latin typeface="Calibri" panose="020F0502020204030204" pitchFamily="34" charset="0"/>
            </a:endParaRPr>
          </a:p>
          <a:p>
            <a:pPr marL="0" indent="0" rtl="0">
              <a:spcBef>
                <a:spcPts val="1000"/>
              </a:spcBef>
              <a:spcAft>
                <a:spcPts val="0"/>
              </a:spcAft>
              <a:buNone/>
            </a:pPr>
            <a:r>
              <a:rPr lang="en-GB" sz="1800" dirty="0">
                <a:solidFill>
                  <a:srgbClr val="44546A"/>
                </a:solidFill>
                <a:effectLst/>
                <a:latin typeface="Calibri" panose="020F0502020204030204" pitchFamily="34" charset="0"/>
              </a:rPr>
              <a:t>[5] S. S. Tirumala, S. Ali, and A. Babu, “A Hybrid Agile model using SCRUM and Feature Driven Development”, </a:t>
            </a:r>
            <a:r>
              <a:rPr lang="en-GB" sz="1800" i="1" dirty="0">
                <a:solidFill>
                  <a:srgbClr val="44546A"/>
                </a:solidFill>
                <a:effectLst/>
                <a:latin typeface="Calibri" panose="020F0502020204030204" pitchFamily="34" charset="0"/>
              </a:rPr>
              <a:t>International Journal of Computer Applications</a:t>
            </a:r>
            <a:r>
              <a:rPr lang="en-GB" sz="1800" dirty="0">
                <a:solidFill>
                  <a:srgbClr val="44546A"/>
                </a:solidFill>
                <a:effectLst/>
                <a:latin typeface="Calibri" panose="020F0502020204030204" pitchFamily="34" charset="0"/>
              </a:rPr>
              <a:t>, Dec. 2016. [Online]. Available: </a:t>
            </a:r>
            <a:r>
              <a:rPr lang="en-GB" sz="1800" dirty="0">
                <a:effectLst/>
                <a:latin typeface="Calibri" panose="020F0502020204030204" pitchFamily="34" charset="0"/>
                <a:hlinkClick r:id="rId9"/>
              </a:rPr>
              <a:t>https://www.researchgate.net/profile/Sreenivas-Sremath-Tirumala/publication/311775064_A_Hybrid_Agile_model_using_SCRUM_and_Feature_Driven_Development/links/588b1800a6fdcc225a341c72/A-Hybrid-Agile-model-using-SCRUM-and-Feature-Driven-Development.pdf</a:t>
            </a:r>
            <a:r>
              <a:rPr lang="en-GB" sz="1800" u="sng" dirty="0">
                <a:solidFill>
                  <a:srgbClr val="44546A"/>
                </a:solidFill>
                <a:effectLst/>
                <a:latin typeface="Calibri" panose="020F0502020204030204" pitchFamily="34" charset="0"/>
              </a:rPr>
              <a:t> [</a:t>
            </a:r>
            <a:r>
              <a:rPr lang="en-GB" sz="1800" dirty="0">
                <a:solidFill>
                  <a:srgbClr val="44546A"/>
                </a:solidFill>
                <a:effectLst/>
                <a:latin typeface="Calibri" panose="020F0502020204030204" pitchFamily="34" charset="0"/>
              </a:rPr>
              <a:t>Accessed Sep. 14, 2023].    </a:t>
            </a:r>
            <a:endParaRPr lang="en-GB" sz="1800" dirty="0">
              <a:effectLst/>
              <a:latin typeface="Calibri" panose="020F0502020204030204" pitchFamily="34" charset="0"/>
            </a:endParaRPr>
          </a:p>
          <a:p>
            <a:pPr marL="0" indent="0" rtl="0">
              <a:spcBef>
                <a:spcPts val="1000"/>
              </a:spcBef>
              <a:spcAft>
                <a:spcPts val="0"/>
              </a:spcAft>
              <a:buNone/>
            </a:pPr>
            <a:r>
              <a:rPr lang="en-GB" sz="1800" dirty="0">
                <a:solidFill>
                  <a:srgbClr val="44546A"/>
                </a:solidFill>
                <a:effectLst/>
                <a:latin typeface="Calibri" panose="020F0502020204030204" pitchFamily="34" charset="0"/>
              </a:rPr>
              <a:t>[6] “How to Use STEEP Trend Analysis in Business Strategy”, </a:t>
            </a:r>
            <a:r>
              <a:rPr lang="en-GB" sz="1800" i="1" dirty="0">
                <a:solidFill>
                  <a:srgbClr val="44546A"/>
                </a:solidFill>
                <a:effectLst/>
                <a:latin typeface="Calibri" panose="020F0502020204030204" pitchFamily="34" charset="0"/>
              </a:rPr>
              <a:t>Competitive Futures. </a:t>
            </a:r>
            <a:r>
              <a:rPr lang="en-GB" sz="1800" dirty="0">
                <a:solidFill>
                  <a:srgbClr val="44546A"/>
                </a:solidFill>
                <a:effectLst/>
                <a:latin typeface="Calibri" panose="020F0502020204030204" pitchFamily="34" charset="0"/>
              </a:rPr>
              <a:t>[Online]. Available: </a:t>
            </a:r>
            <a:r>
              <a:rPr lang="en-GB" sz="1800" dirty="0">
                <a:effectLst/>
                <a:latin typeface="Calibri" panose="020F0502020204030204" pitchFamily="34" charset="0"/>
                <a:hlinkClick r:id="rId10"/>
              </a:rPr>
              <a:t>https://www.competitivefutures.com/steep-trend-analysis/</a:t>
            </a:r>
            <a:r>
              <a:rPr lang="en-GB" sz="1800" dirty="0">
                <a:solidFill>
                  <a:srgbClr val="44546A"/>
                </a:solidFill>
                <a:effectLst/>
                <a:latin typeface="Calibri" panose="020F0502020204030204" pitchFamily="34" charset="0"/>
              </a:rPr>
              <a:t> [Accessed Sep. 14, 2023].     </a:t>
            </a:r>
            <a:endParaRPr lang="en-GB" sz="1800" dirty="0">
              <a:effectLst/>
              <a:latin typeface="Calibri" panose="020F0502020204030204" pitchFamily="34" charset="0"/>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7" name="Audio 36">
            <a:hlinkClick r:id="" action="ppaction://media"/>
            <a:extLst>
              <a:ext uri="{FF2B5EF4-FFF2-40B4-BE49-F238E27FC236}">
                <a16:creationId xmlns:a16="http://schemas.microsoft.com/office/drawing/2014/main" id="{44A0732C-561C-247C-D896-E15D61C00F3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326626"/>
      </p:ext>
    </p:extLst>
  </p:cSld>
  <p:clrMapOvr>
    <a:masterClrMapping/>
  </p:clrMapOvr>
  <mc:AlternateContent xmlns:mc="http://schemas.openxmlformats.org/markup-compatibility/2006" xmlns:p14="http://schemas.microsoft.com/office/powerpoint/2010/main">
    <mc:Choice Requires="p14">
      <p:transition spd="slow" p14:dur="2000" advTm="6295"/>
    </mc:Choice>
    <mc:Fallback xmlns="">
      <p:transition spd="slow" advTm="6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3|1.1|1|23.7|11.3"/>
</p:tagLst>
</file>

<file path=ppt/tags/tag2.xml><?xml version="1.0" encoding="utf-8"?>
<p:tagLst xmlns:a="http://schemas.openxmlformats.org/drawingml/2006/main" xmlns:r="http://schemas.openxmlformats.org/officeDocument/2006/relationships" xmlns:p="http://schemas.openxmlformats.org/presentationml/2006/main">
  <p:tag name="TIMING" val="|15.5|5|11.5|5.9|5.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2242</Words>
  <Application>Microsoft Office PowerPoint</Application>
  <PresentationFormat>Widescreen</PresentationFormat>
  <Paragraphs>95</Paragraphs>
  <Slides>12</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Monitoring Welsh Clinical Portal Services</vt:lpstr>
      <vt:lpstr>PowerPoint Presentation</vt:lpstr>
      <vt:lpstr>PowerPoint Presentation</vt:lpstr>
      <vt:lpstr>Service X</vt:lpstr>
      <vt:lpstr>PowerPoint Presentation</vt:lpstr>
      <vt:lpstr>Aims and objectives</vt:lpstr>
      <vt:lpstr>PowerPoint Presentation</vt:lpstr>
      <vt:lpstr>Research/Development Methodologies</vt:lpstr>
      <vt:lpstr>Data collection and analysis  </vt:lpstr>
      <vt:lpstr>Project planning and Resources </vt:lpstr>
      <vt:lpstr>Project impact and limitations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Tirion Wall (2023509)</cp:lastModifiedBy>
  <cp:revision>206</cp:revision>
  <dcterms:created xsi:type="dcterms:W3CDTF">2023-08-07T12:24:24Z</dcterms:created>
  <dcterms:modified xsi:type="dcterms:W3CDTF">2023-09-15T10:59:40Z</dcterms:modified>
</cp:coreProperties>
</file>