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27" r:id="rId1"/>
  </p:sldMasterIdLst>
  <p:notesMasterIdLst>
    <p:notesMasterId r:id="rId34"/>
  </p:notesMasterIdLst>
  <p:handoutMasterIdLst>
    <p:handoutMasterId r:id="rId35"/>
  </p:handoutMasterIdLst>
  <p:sldIdLst>
    <p:sldId id="337" r:id="rId2"/>
    <p:sldId id="263" r:id="rId3"/>
    <p:sldId id="350" r:id="rId4"/>
    <p:sldId id="269" r:id="rId5"/>
    <p:sldId id="266" r:id="rId6"/>
    <p:sldId id="351" r:id="rId7"/>
    <p:sldId id="352" r:id="rId8"/>
    <p:sldId id="353" r:id="rId9"/>
    <p:sldId id="354" r:id="rId10"/>
    <p:sldId id="356" r:id="rId11"/>
    <p:sldId id="292" r:id="rId12"/>
    <p:sldId id="310" r:id="rId13"/>
    <p:sldId id="286" r:id="rId14"/>
    <p:sldId id="283" r:id="rId15"/>
    <p:sldId id="317" r:id="rId16"/>
    <p:sldId id="355" r:id="rId17"/>
    <p:sldId id="299" r:id="rId18"/>
    <p:sldId id="312" r:id="rId19"/>
    <p:sldId id="311" r:id="rId20"/>
    <p:sldId id="331" r:id="rId21"/>
    <p:sldId id="318" r:id="rId22"/>
    <p:sldId id="345" r:id="rId23"/>
    <p:sldId id="332" r:id="rId24"/>
    <p:sldId id="344" r:id="rId25"/>
    <p:sldId id="333" r:id="rId26"/>
    <p:sldId id="346" r:id="rId27"/>
    <p:sldId id="329" r:id="rId28"/>
    <p:sldId id="347" r:id="rId29"/>
    <p:sldId id="348" r:id="rId30"/>
    <p:sldId id="296" r:id="rId31"/>
    <p:sldId id="297" r:id="rId32"/>
    <p:sldId id="349" r:id="rId33"/>
  </p:sldIdLst>
  <p:sldSz cx="9144000" cy="6858000" type="screen4x3"/>
  <p:notesSz cx="7102475"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UE" initials="UE" lastIdx="3" clrIdx="0"/>
  <p:cmAuthor id="1" name="TE" initials="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F497D"/>
    <a:srgbClr val="003399"/>
    <a:srgbClr val="FFCC66"/>
    <a:srgbClr val="0066CC"/>
    <a:srgbClr val="4D4D4D"/>
    <a:srgbClr val="5F5F5F"/>
    <a:srgbClr val="99CCF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 pośredni 2 — Ak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E171933-4619-4E11-9A3F-F7608DF75F80}" styleName="Styl pośredni 1 — Ak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Styl jasny 3 — Ak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9179" autoAdjust="0"/>
    <p:restoredTop sz="74601" autoAdjust="0"/>
  </p:normalViewPr>
  <p:slideViewPr>
    <p:cSldViewPr>
      <p:cViewPr varScale="1">
        <p:scale>
          <a:sx n="81" d="100"/>
          <a:sy n="81" d="100"/>
        </p:scale>
        <p:origin x="2202"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9053" tIns="49527" rIns="99053" bIns="49527" numCol="1" anchor="t" anchorCtr="0" compatLnSpc="1">
            <a:prstTxWarp prst="textNoShape">
              <a:avLst/>
            </a:prstTxWarp>
          </a:bodyPr>
          <a:lstStyle>
            <a:lvl1pPr defTabSz="990600" eaLnBrk="0" hangingPunct="0">
              <a:defRPr sz="1400"/>
            </a:lvl1pPr>
          </a:lstStyle>
          <a:p>
            <a:pPr>
              <a:defRPr/>
            </a:pPr>
            <a:endParaRPr lang="pl-PL" altLang="pl-PL"/>
          </a:p>
        </p:txBody>
      </p:sp>
      <p:sp>
        <p:nvSpPr>
          <p:cNvPr id="40963" name="Rectangle 3"/>
          <p:cNvSpPr>
            <a:spLocks noGrp="1" noChangeArrowheads="1"/>
          </p:cNvSpPr>
          <p:nvPr>
            <p:ph type="dt" sz="quarter" idx="1"/>
          </p:nvPr>
        </p:nvSpPr>
        <p:spPr bwMode="auto">
          <a:xfrm>
            <a:off x="4022725" y="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9053" tIns="49527" rIns="99053" bIns="49527" numCol="1" anchor="t" anchorCtr="0" compatLnSpc="1">
            <a:prstTxWarp prst="textNoShape">
              <a:avLst/>
            </a:prstTxWarp>
          </a:bodyPr>
          <a:lstStyle>
            <a:lvl1pPr algn="r" defTabSz="990600" eaLnBrk="0" hangingPunct="0">
              <a:defRPr sz="1400"/>
            </a:lvl1pPr>
          </a:lstStyle>
          <a:p>
            <a:pPr>
              <a:defRPr/>
            </a:pPr>
            <a:fld id="{275A5C24-F27A-41EB-9932-01434959653C}" type="datetimeFigureOut">
              <a:rPr lang="pl-PL" altLang="pl-PL"/>
              <a:pPr>
                <a:defRPr/>
              </a:pPr>
              <a:t>2019-02-13</a:t>
            </a:fld>
            <a:endParaRPr lang="pl-PL" altLang="pl-PL"/>
          </a:p>
        </p:txBody>
      </p:sp>
      <p:sp>
        <p:nvSpPr>
          <p:cNvPr id="40964" name="Rectangle 4"/>
          <p:cNvSpPr>
            <a:spLocks noGrp="1" noChangeArrowheads="1"/>
          </p:cNvSpPr>
          <p:nvPr>
            <p:ph type="ftr" sz="quarter" idx="2"/>
          </p:nvPr>
        </p:nvSpPr>
        <p:spPr bwMode="auto">
          <a:xfrm>
            <a:off x="0" y="972185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9053" tIns="49527" rIns="99053" bIns="49527" numCol="1" anchor="b" anchorCtr="0" compatLnSpc="1">
            <a:prstTxWarp prst="textNoShape">
              <a:avLst/>
            </a:prstTxWarp>
          </a:bodyPr>
          <a:lstStyle>
            <a:lvl1pPr defTabSz="990600" eaLnBrk="0" hangingPunct="0">
              <a:defRPr sz="1400"/>
            </a:lvl1pPr>
          </a:lstStyle>
          <a:p>
            <a:pPr>
              <a:defRPr/>
            </a:pPr>
            <a:endParaRPr lang="pl-PL" altLang="pl-PL"/>
          </a:p>
        </p:txBody>
      </p:sp>
      <p:sp>
        <p:nvSpPr>
          <p:cNvPr id="40965" name="Rectangle 5"/>
          <p:cNvSpPr>
            <a:spLocks noGrp="1" noChangeArrowheads="1"/>
          </p:cNvSpPr>
          <p:nvPr>
            <p:ph type="sldNum" sz="quarter" idx="3"/>
          </p:nvPr>
        </p:nvSpPr>
        <p:spPr bwMode="auto">
          <a:xfrm>
            <a:off x="4022725" y="972185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9053" tIns="49527" rIns="99053" bIns="49527" numCol="1" anchor="b" anchorCtr="0" compatLnSpc="1">
            <a:prstTxWarp prst="textNoShape">
              <a:avLst/>
            </a:prstTxWarp>
          </a:bodyPr>
          <a:lstStyle>
            <a:lvl1pPr algn="r" defTabSz="990600" eaLnBrk="0" hangingPunct="0">
              <a:defRPr sz="1400"/>
            </a:lvl1pPr>
          </a:lstStyle>
          <a:p>
            <a:pPr>
              <a:defRPr/>
            </a:pPr>
            <a:fld id="{7DACA8C1-AE7C-4D01-8FB9-DB1D78CE86E0}" type="slidenum">
              <a:rPr lang="pl-PL" altLang="pl-PL"/>
              <a:pPr>
                <a:defRPr/>
              </a:pPr>
              <a:t>‹#›</a:t>
            </a:fld>
            <a:endParaRPr lang="pl-PL" altLang="pl-PL"/>
          </a:p>
        </p:txBody>
      </p:sp>
    </p:spTree>
    <p:extLst>
      <p:ext uri="{BB962C8B-B14F-4D97-AF65-F5344CB8AC3E}">
        <p14:creationId xmlns:p14="http://schemas.microsoft.com/office/powerpoint/2010/main" val="133584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9" tIns="45714" rIns="91429" bIns="45714" numCol="1" anchor="t" anchorCtr="0" compatLnSpc="1">
            <a:prstTxWarp prst="textNoShape">
              <a:avLst/>
            </a:prstTxWarp>
          </a:bodyPr>
          <a:lstStyle>
            <a:lvl1pPr eaLnBrk="0" hangingPunct="0">
              <a:defRPr sz="1200"/>
            </a:lvl1pPr>
          </a:lstStyle>
          <a:p>
            <a:pPr>
              <a:defRPr/>
            </a:pPr>
            <a:endParaRPr lang="pl-PL" altLang="pl-PL"/>
          </a:p>
        </p:txBody>
      </p:sp>
      <p:sp>
        <p:nvSpPr>
          <p:cNvPr id="43011" name="Rectangle 3"/>
          <p:cNvSpPr>
            <a:spLocks noGrp="1" noChangeArrowheads="1"/>
          </p:cNvSpPr>
          <p:nvPr>
            <p:ph type="dt" idx="1"/>
          </p:nvPr>
        </p:nvSpPr>
        <p:spPr bwMode="auto">
          <a:xfrm>
            <a:off x="4022725" y="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9" tIns="45714" rIns="91429" bIns="45714" numCol="1" anchor="t" anchorCtr="0" compatLnSpc="1">
            <a:prstTxWarp prst="textNoShape">
              <a:avLst/>
            </a:prstTxWarp>
          </a:bodyPr>
          <a:lstStyle>
            <a:lvl1pPr algn="r" eaLnBrk="0" hangingPunct="0">
              <a:defRPr sz="1200"/>
            </a:lvl1pPr>
          </a:lstStyle>
          <a:p>
            <a:pPr>
              <a:defRPr/>
            </a:pPr>
            <a:fld id="{F53677CD-77A2-4C17-9904-1567AE5AD14E}" type="datetimeFigureOut">
              <a:rPr lang="pl-PL" altLang="pl-PL"/>
              <a:pPr>
                <a:defRPr/>
              </a:pPr>
              <a:t>2019-02-13</a:t>
            </a:fld>
            <a:endParaRPr lang="pl-PL" altLang="pl-PL"/>
          </a:p>
        </p:txBody>
      </p:sp>
      <p:sp>
        <p:nvSpPr>
          <p:cNvPr id="30724" name="Rectangle 4"/>
          <p:cNvSpPr>
            <a:spLocks noGrp="1" noRot="1" noChangeAspect="1" noChangeArrowheads="1" noTextEdit="1"/>
          </p:cNvSpPr>
          <p:nvPr>
            <p:ph type="sldImg" idx="2"/>
          </p:nvPr>
        </p:nvSpPr>
        <p:spPr bwMode="auto">
          <a:xfrm>
            <a:off x="993775" y="768350"/>
            <a:ext cx="5116513" cy="38369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3013" name="Rectangle 5"/>
          <p:cNvSpPr>
            <a:spLocks noGrp="1" noChangeArrowheads="1"/>
          </p:cNvSpPr>
          <p:nvPr>
            <p:ph type="body" sz="quarter" idx="3"/>
          </p:nvPr>
        </p:nvSpPr>
        <p:spPr bwMode="auto">
          <a:xfrm>
            <a:off x="709613" y="4860925"/>
            <a:ext cx="5683250" cy="4605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9" tIns="45714" rIns="91429" bIns="45714" numCol="1" anchor="t" anchorCtr="0" compatLnSpc="1">
            <a:prstTxWarp prst="textNoShape">
              <a:avLst/>
            </a:prstTxWarp>
          </a:bodyPr>
          <a:lstStyle/>
          <a:p>
            <a:pPr lvl="0"/>
            <a:r>
              <a:rPr lang="pl-PL" altLang="pl-PL" noProof="0"/>
              <a:t>Kliknij, aby edytować style wzorca tekstu</a:t>
            </a:r>
          </a:p>
          <a:p>
            <a:pPr lvl="1"/>
            <a:r>
              <a:rPr lang="pl-PL" altLang="pl-PL" noProof="0"/>
              <a:t>Drugi poziom</a:t>
            </a:r>
          </a:p>
          <a:p>
            <a:pPr lvl="2"/>
            <a:r>
              <a:rPr lang="pl-PL" altLang="pl-PL" noProof="0"/>
              <a:t>Trzeci poziom</a:t>
            </a:r>
          </a:p>
          <a:p>
            <a:pPr lvl="3"/>
            <a:r>
              <a:rPr lang="pl-PL" altLang="pl-PL" noProof="0"/>
              <a:t>Czwarty poziom</a:t>
            </a:r>
          </a:p>
          <a:p>
            <a:pPr lvl="4"/>
            <a:r>
              <a:rPr lang="pl-PL" altLang="pl-PL" noProof="0"/>
              <a:t>Piąty poziom</a:t>
            </a:r>
          </a:p>
        </p:txBody>
      </p:sp>
      <p:sp>
        <p:nvSpPr>
          <p:cNvPr id="43014" name="Rectangle 6"/>
          <p:cNvSpPr>
            <a:spLocks noGrp="1" noChangeArrowheads="1"/>
          </p:cNvSpPr>
          <p:nvPr>
            <p:ph type="ftr" sz="quarter" idx="4"/>
          </p:nvPr>
        </p:nvSpPr>
        <p:spPr bwMode="auto">
          <a:xfrm>
            <a:off x="0" y="972185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9" tIns="45714" rIns="91429" bIns="45714" numCol="1" anchor="b" anchorCtr="0" compatLnSpc="1">
            <a:prstTxWarp prst="textNoShape">
              <a:avLst/>
            </a:prstTxWarp>
          </a:bodyPr>
          <a:lstStyle>
            <a:lvl1pPr eaLnBrk="0" hangingPunct="0">
              <a:defRPr sz="1200"/>
            </a:lvl1pPr>
          </a:lstStyle>
          <a:p>
            <a:pPr>
              <a:defRPr/>
            </a:pPr>
            <a:endParaRPr lang="pl-PL" altLang="pl-PL"/>
          </a:p>
        </p:txBody>
      </p:sp>
      <p:sp>
        <p:nvSpPr>
          <p:cNvPr id="43015" name="Rectangle 7"/>
          <p:cNvSpPr>
            <a:spLocks noGrp="1" noChangeArrowheads="1"/>
          </p:cNvSpPr>
          <p:nvPr>
            <p:ph type="sldNum" sz="quarter" idx="5"/>
          </p:nvPr>
        </p:nvSpPr>
        <p:spPr bwMode="auto">
          <a:xfrm>
            <a:off x="4022725" y="9721850"/>
            <a:ext cx="3078163" cy="51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9" tIns="45714" rIns="91429" bIns="45714" numCol="1" anchor="b" anchorCtr="0" compatLnSpc="1">
            <a:prstTxWarp prst="textNoShape">
              <a:avLst/>
            </a:prstTxWarp>
          </a:bodyPr>
          <a:lstStyle>
            <a:lvl1pPr algn="r" eaLnBrk="0" hangingPunct="0">
              <a:defRPr sz="1200"/>
            </a:lvl1pPr>
          </a:lstStyle>
          <a:p>
            <a:pPr>
              <a:defRPr/>
            </a:pPr>
            <a:fld id="{13F5244F-1F7F-4B36-9630-2035A8EFA6E3}" type="slidenum">
              <a:rPr lang="pl-PL" altLang="pl-PL"/>
              <a:pPr>
                <a:defRPr/>
              </a:pPr>
              <a:t>‹#›</a:t>
            </a:fld>
            <a:endParaRPr lang="pl-PL" altLang="pl-PL"/>
          </a:p>
        </p:txBody>
      </p:sp>
    </p:spTree>
    <p:extLst>
      <p:ext uri="{BB962C8B-B14F-4D97-AF65-F5344CB8AC3E}">
        <p14:creationId xmlns:p14="http://schemas.microsoft.com/office/powerpoint/2010/main" val="192627068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hoesofprey.com/"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producttester.philips.com/s/?language=pl&amp;locale=pl_PL" TargetMode="External"/><Relationship Id="rId4" Type="http://schemas.openxmlformats.org/officeDocument/2006/relationships/hyperlink" Target="http://www.latestfreestuff.co.uk/free-product-testing/free-philips-product-testing/"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Dell computer – Idea Storm is a good example, they use a variety of social media to draw</a:t>
            </a:r>
            <a:r>
              <a:rPr lang="en-GB" baseline="0" dirty="0"/>
              <a:t> on ideas from individuals, and they reward the contributors, they become Idea Storm Rock Stars. It’s a ongoing programme.  </a:t>
            </a:r>
          </a:p>
          <a:p>
            <a:r>
              <a:rPr lang="en-GB" baseline="0" dirty="0"/>
              <a:t>While we are looking at managing products , of course prosumers also engage in service activities , a notable content creation service – You Tube, lots of add, but lots of new knowledge created for consumers to engage with and reimage  - this is a digital reimagining space.</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4</a:t>
            </a:fld>
            <a:endParaRPr lang="pl-PL" altLang="pl-PL"/>
          </a:p>
        </p:txBody>
      </p:sp>
    </p:spTree>
    <p:extLst>
      <p:ext uri="{BB962C8B-B14F-4D97-AF65-F5344CB8AC3E}">
        <p14:creationId xmlns:p14="http://schemas.microsoft.com/office/powerpoint/2010/main" val="2789657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Activities are involved in with businesses to produce things of value for themselves and business.</a:t>
            </a:r>
          </a:p>
          <a:p>
            <a:endParaRPr lang="en-GB" dirty="0"/>
          </a:p>
          <a:p>
            <a:r>
              <a:rPr lang="en-GB" dirty="0"/>
              <a:t>The </a:t>
            </a:r>
            <a:r>
              <a:rPr lang="en-GB" b="1" dirty="0"/>
              <a:t>automotive industry</a:t>
            </a:r>
            <a:r>
              <a:rPr lang="en-GB" b="1" baseline="0" dirty="0"/>
              <a:t> sector </a:t>
            </a:r>
            <a:r>
              <a:rPr lang="en-GB" baseline="0" dirty="0"/>
              <a:t>– build cars and draw in consumers into discussion to generate ideas – it’s a part of their value proposition.</a:t>
            </a:r>
          </a:p>
          <a:p>
            <a:endParaRPr lang="en-GB" baseline="0" dirty="0"/>
          </a:p>
          <a:p>
            <a:r>
              <a:rPr lang="en-GB" sz="1200" kern="1200" dirty="0">
                <a:solidFill>
                  <a:schemeClr val="tx1"/>
                </a:solidFill>
                <a:effectLst/>
                <a:latin typeface="Calibri" pitchFamily="34" charset="0"/>
                <a:ea typeface="+mn-ea"/>
                <a:cs typeface="+mn-cs"/>
              </a:rPr>
              <a:t>an example you may also use </a:t>
            </a:r>
            <a:r>
              <a:rPr lang="en-GB" sz="1200" kern="1200" dirty="0">
                <a:solidFill>
                  <a:schemeClr val="tx1"/>
                </a:solidFill>
                <a:effectLst/>
                <a:latin typeface="Calibri" pitchFamily="34" charset="0"/>
                <a:ea typeface="+mn-ea"/>
                <a:cs typeface="+mn-cs"/>
                <a:hlinkClick r:id="rId3"/>
              </a:rPr>
              <a:t>https://www.shoesofprey.com/</a:t>
            </a:r>
            <a:r>
              <a:rPr lang="en-GB" sz="1200" kern="1200" dirty="0">
                <a:solidFill>
                  <a:schemeClr val="tx1"/>
                </a:solidFill>
                <a:effectLst/>
                <a:latin typeface="Calibri" pitchFamily="34" charset="0"/>
                <a:ea typeface="+mn-ea"/>
                <a:cs typeface="+mn-cs"/>
              </a:rPr>
              <a:t> - shoes designing. I see that lately they have changed the webpage. In the past </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it was possible to design shoes from the very beginning. Now we can customise some other details.</a:t>
            </a:r>
            <a:br>
              <a:rPr lang="en-GB" sz="1200" kern="1200" dirty="0">
                <a:solidFill>
                  <a:schemeClr val="tx1"/>
                </a:solidFill>
                <a:effectLst/>
                <a:latin typeface="Calibri" pitchFamily="34" charset="0"/>
                <a:ea typeface="+mn-ea"/>
                <a:cs typeface="+mn-cs"/>
              </a:rPr>
            </a:b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Other, from UK - Philips products testing - </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hlinkClick r:id="rId4"/>
              </a:rPr>
              <a:t>http://www.latestfreestuff.co.uk/free-product-testing/free-philips-product-testing/</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rPr>
              <a:t>The same in Poland - </a:t>
            </a:r>
            <a:br>
              <a:rPr lang="en-GB" sz="1200" kern="1200" dirty="0">
                <a:solidFill>
                  <a:schemeClr val="tx1"/>
                </a:solidFill>
                <a:effectLst/>
                <a:latin typeface="Calibri" pitchFamily="34" charset="0"/>
                <a:ea typeface="+mn-ea"/>
                <a:cs typeface="+mn-cs"/>
              </a:rPr>
            </a:br>
            <a:r>
              <a:rPr lang="en-GB" sz="1200" kern="1200" dirty="0">
                <a:solidFill>
                  <a:schemeClr val="tx1"/>
                </a:solidFill>
                <a:effectLst/>
                <a:latin typeface="Calibri" pitchFamily="34" charset="0"/>
                <a:ea typeface="+mn-ea"/>
                <a:cs typeface="+mn-cs"/>
                <a:hlinkClick r:id="rId5"/>
              </a:rPr>
              <a:t>https://www.producttester.philips.com/s/?language=pl&amp;locale=pl_PL</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5</a:t>
            </a:fld>
            <a:endParaRPr lang="pl-PL" altLang="pl-PL"/>
          </a:p>
        </p:txBody>
      </p:sp>
    </p:spTree>
    <p:extLst>
      <p:ext uri="{BB962C8B-B14F-4D97-AF65-F5344CB8AC3E}">
        <p14:creationId xmlns:p14="http://schemas.microsoft.com/office/powerpoint/2010/main" val="4005045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 enterprise invites customers into the conversation what needs to happen from the customers perspective?</a:t>
            </a:r>
          </a:p>
          <a:p>
            <a:r>
              <a:rPr lang="en-GB" dirty="0"/>
              <a:t>The brad and equity of an enterprise are affected most, so the eBusiness strategy needs careful focus on how they use Web 2.0 technology in the organisation to capture knowledge from the customers.</a:t>
            </a:r>
          </a:p>
        </p:txBody>
      </p:sp>
      <p:sp>
        <p:nvSpPr>
          <p:cNvPr id="4" name="Slide Number Placeholder 3"/>
          <p:cNvSpPr>
            <a:spLocks noGrp="1"/>
          </p:cNvSpPr>
          <p:nvPr>
            <p:ph type="sldNum" sz="quarter" idx="5"/>
          </p:nvPr>
        </p:nvSpPr>
        <p:spPr/>
        <p:txBody>
          <a:bodyPr/>
          <a:lstStyle/>
          <a:p>
            <a:pPr>
              <a:defRPr/>
            </a:pPr>
            <a:fld id="{13F5244F-1F7F-4B36-9630-2035A8EFA6E3}" type="slidenum">
              <a:rPr lang="pl-PL" altLang="pl-PL" smtClean="0"/>
              <a:pPr>
                <a:defRPr/>
              </a:pPr>
              <a:t>6</a:t>
            </a:fld>
            <a:endParaRPr lang="pl-PL" altLang="pl-PL"/>
          </a:p>
        </p:txBody>
      </p:sp>
    </p:spTree>
    <p:extLst>
      <p:ext uri="{BB962C8B-B14F-4D97-AF65-F5344CB8AC3E}">
        <p14:creationId xmlns:p14="http://schemas.microsoft.com/office/powerpoint/2010/main" val="4239395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3F5244F-1F7F-4B36-9630-2035A8EFA6E3}" type="slidenum">
              <a:rPr lang="pl-PL" altLang="pl-PL" smtClean="0"/>
              <a:pPr>
                <a:defRPr/>
              </a:pPr>
              <a:t>8</a:t>
            </a:fld>
            <a:endParaRPr lang="pl-PL" altLang="pl-PL"/>
          </a:p>
        </p:txBody>
      </p:sp>
    </p:spTree>
    <p:extLst>
      <p:ext uri="{BB962C8B-B14F-4D97-AF65-F5344CB8AC3E}">
        <p14:creationId xmlns:p14="http://schemas.microsoft.com/office/powerpoint/2010/main" val="262228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3F5244F-1F7F-4B36-9630-2035A8EFA6E3}" type="slidenum">
              <a:rPr lang="pl-PL" altLang="pl-PL" smtClean="0"/>
              <a:pPr>
                <a:defRPr/>
              </a:pPr>
              <a:t>10</a:t>
            </a:fld>
            <a:endParaRPr lang="pl-PL" altLang="pl-PL"/>
          </a:p>
        </p:txBody>
      </p:sp>
    </p:spTree>
    <p:extLst>
      <p:ext uri="{BB962C8B-B14F-4D97-AF65-F5344CB8AC3E}">
        <p14:creationId xmlns:p14="http://schemas.microsoft.com/office/powerpoint/2010/main" val="2324029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need to know what types of</a:t>
            </a:r>
            <a:r>
              <a:rPr lang="en-GB" baseline="0" dirty="0"/>
              <a:t> knowledge they need to focus attention on, and this also has cultural variations.</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11</a:t>
            </a:fld>
            <a:endParaRPr lang="pl-PL" altLang="pl-PL"/>
          </a:p>
        </p:txBody>
      </p:sp>
    </p:spTree>
    <p:extLst>
      <p:ext uri="{BB962C8B-B14F-4D97-AF65-F5344CB8AC3E}">
        <p14:creationId xmlns:p14="http://schemas.microsoft.com/office/powerpoint/2010/main" val="41690117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APQC Process</a:t>
            </a:r>
            <a:r>
              <a:rPr lang="en-GB" baseline="0" dirty="0"/>
              <a:t> Classification Framework – consists of four </a:t>
            </a:r>
            <a:r>
              <a:rPr lang="de-DE" sz="1200" kern="1200" dirty="0">
                <a:solidFill>
                  <a:schemeClr val="tx1"/>
                </a:solidFill>
                <a:effectLst/>
                <a:latin typeface="Calibri" pitchFamily="34" charset="0"/>
                <a:ea typeface="+mn-ea"/>
                <a:cs typeface="+mn-cs"/>
              </a:rPr>
              <a:t>operational processes in which prosumers’ knowledge can be notably used, such as</a:t>
            </a:r>
            <a:r>
              <a:rPr lang="de-DE" sz="1200" i="1" kern="1200" dirty="0">
                <a:solidFill>
                  <a:schemeClr val="tx1"/>
                </a:solidFill>
                <a:effectLst/>
                <a:latin typeface="Calibri" pitchFamily="34" charset="0"/>
                <a:ea typeface="+mn-ea"/>
                <a:cs typeface="+mn-cs"/>
              </a:rPr>
              <a:t>: Process 2.0 Develop and Manage Products and Services; Process 3.0 Market and Sell Products and Services; Process 4.0 Deliver Products and Services; and Process 5.0 Manage Customer Service</a:t>
            </a:r>
            <a:r>
              <a:rPr lang="de-DE" sz="1200" kern="1200" dirty="0">
                <a:solidFill>
                  <a:schemeClr val="tx1"/>
                </a:solidFill>
                <a:effectLst/>
                <a:latin typeface="Calibri" pitchFamily="34" charset="0"/>
                <a:ea typeface="+mn-ea"/>
                <a:cs typeface="+mn-cs"/>
              </a:rPr>
              <a:t>. Their research indicated that prosumers mainly share knowledge for development of products suggesting the close connections to business process </a:t>
            </a:r>
            <a:r>
              <a:rPr lang="de-DE" sz="1200" i="1" kern="1200" dirty="0">
                <a:solidFill>
                  <a:schemeClr val="tx1"/>
                </a:solidFill>
                <a:effectLst/>
                <a:latin typeface="Calibri" pitchFamily="34" charset="0"/>
                <a:ea typeface="+mn-ea"/>
                <a:cs typeface="+mn-cs"/>
              </a:rPr>
              <a:t>2.0 Develop and Manage Products and Services</a:t>
            </a:r>
            <a:r>
              <a:rPr lang="de-DE" sz="1200" kern="1200" dirty="0">
                <a:solidFill>
                  <a:schemeClr val="tx1"/>
                </a:solidFill>
                <a:effectLst/>
                <a:latin typeface="Calibri" pitchFamily="34" charset="0"/>
                <a:ea typeface="+mn-ea"/>
                <a:cs typeface="+mn-cs"/>
              </a:rPr>
              <a:t> (Ziemba &amp; Eisenbardt, 2017)</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12</a:t>
            </a:fld>
            <a:endParaRPr lang="pl-PL" altLang="pl-PL"/>
          </a:p>
        </p:txBody>
      </p:sp>
    </p:spTree>
    <p:extLst>
      <p:ext uri="{BB962C8B-B14F-4D97-AF65-F5344CB8AC3E}">
        <p14:creationId xmlns:p14="http://schemas.microsoft.com/office/powerpoint/2010/main" val="483301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14</a:t>
            </a:fld>
            <a:endParaRPr lang="pl-PL" altLang="pl-PL"/>
          </a:p>
        </p:txBody>
      </p:sp>
    </p:spTree>
    <p:extLst>
      <p:ext uri="{BB962C8B-B14F-4D97-AF65-F5344CB8AC3E}">
        <p14:creationId xmlns:p14="http://schemas.microsoft.com/office/powerpoint/2010/main" val="6352684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15</a:t>
            </a:fld>
            <a:endParaRPr lang="pl-PL" altLang="pl-PL"/>
          </a:p>
        </p:txBody>
      </p:sp>
    </p:spTree>
    <p:extLst>
      <p:ext uri="{BB962C8B-B14F-4D97-AF65-F5344CB8AC3E}">
        <p14:creationId xmlns:p14="http://schemas.microsoft.com/office/powerpoint/2010/main" val="2477930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US" altLang="pl-PL" sz="1200" b="0" dirty="0">
                <a:solidFill>
                  <a:srgbClr val="0066CC"/>
                </a:solidFill>
                <a:cs typeface="Arial" charset="0"/>
              </a:rPr>
              <a:t>The framework identifies</a:t>
            </a:r>
            <a:r>
              <a:rPr lang="en-US" altLang="pl-PL" sz="1200" b="0" baseline="0" dirty="0">
                <a:solidFill>
                  <a:srgbClr val="0066CC"/>
                </a:solidFill>
                <a:cs typeface="Arial" charset="0"/>
              </a:rPr>
              <a:t> business processes and determines</a:t>
            </a:r>
            <a:r>
              <a:rPr lang="en-US" altLang="pl-PL" sz="1200" b="1" baseline="0" dirty="0">
                <a:solidFill>
                  <a:srgbClr val="0066CC"/>
                </a:solidFill>
                <a:cs typeface="Arial" charset="0"/>
              </a:rPr>
              <a:t> </a:t>
            </a:r>
            <a:r>
              <a:rPr lang="en-US" altLang="pl-PL" sz="1200" b="1" dirty="0">
                <a:solidFill>
                  <a:srgbClr val="0066CC"/>
                </a:solidFill>
                <a:cs typeface="Arial" charset="0"/>
              </a:rPr>
              <a:t>seven types of knowledge </a:t>
            </a:r>
            <a:r>
              <a:rPr lang="en-US" altLang="pl-PL" sz="1200" b="0" dirty="0">
                <a:solidFill>
                  <a:srgbClr val="0066CC"/>
                </a:solidFill>
                <a:cs typeface="Arial" charset="0"/>
              </a:rPr>
              <a:t>associated with </a:t>
            </a:r>
            <a:r>
              <a:rPr lang="de-DE" sz="1200" i="1" kern="1200" dirty="0">
                <a:solidFill>
                  <a:schemeClr val="tx1"/>
                </a:solidFill>
                <a:effectLst/>
                <a:latin typeface="Calibri" pitchFamily="34" charset="0"/>
                <a:ea typeface="+mn-ea"/>
                <a:cs typeface="+mn-cs"/>
              </a:rPr>
              <a:t>Process </a:t>
            </a:r>
            <a:r>
              <a:rPr lang="en-US" altLang="pl-PL" sz="1200" b="1" dirty="0">
                <a:solidFill>
                  <a:srgbClr val="0066CC"/>
                </a:solidFill>
                <a:cs typeface="Arial" charset="0"/>
              </a:rPr>
              <a:t>stage</a:t>
            </a:r>
            <a:r>
              <a:rPr lang="en-US" altLang="pl-PL" sz="1200" b="1" baseline="0" dirty="0">
                <a:solidFill>
                  <a:srgbClr val="0066CC"/>
                </a:solidFill>
                <a:cs typeface="Arial" charset="0"/>
              </a:rPr>
              <a:t> </a:t>
            </a:r>
            <a:r>
              <a:rPr lang="de-DE" sz="1200" i="1" kern="1200" dirty="0">
                <a:solidFill>
                  <a:schemeClr val="tx1"/>
                </a:solidFill>
                <a:effectLst/>
                <a:latin typeface="Calibri" pitchFamily="34" charset="0"/>
                <a:ea typeface="+mn-ea"/>
                <a:cs typeface="+mn-cs"/>
              </a:rPr>
              <a:t>2.0 Develop and Manage Products of the </a:t>
            </a:r>
            <a:r>
              <a:rPr lang="en-GB" b="1" dirty="0"/>
              <a:t>APQC</a:t>
            </a:r>
            <a:r>
              <a:rPr lang="en-GB" dirty="0"/>
              <a:t> Process</a:t>
            </a:r>
            <a:r>
              <a:rPr lang="en-GB" baseline="0" dirty="0"/>
              <a:t> Classification Framework </a:t>
            </a:r>
            <a:endParaRPr lang="pl-PL" dirty="0"/>
          </a:p>
        </p:txBody>
      </p:sp>
      <p:sp>
        <p:nvSpPr>
          <p:cNvPr id="4" name="Symbol zastępczy numeru slajdu 3"/>
          <p:cNvSpPr>
            <a:spLocks noGrp="1"/>
          </p:cNvSpPr>
          <p:nvPr>
            <p:ph type="sldNum" sz="quarter" idx="10"/>
          </p:nvPr>
        </p:nvSpPr>
        <p:spPr/>
        <p:txBody>
          <a:bodyPr/>
          <a:lstStyle/>
          <a:p>
            <a:pPr>
              <a:defRPr/>
            </a:pPr>
            <a:fld id="{13F5244F-1F7F-4B36-9630-2035A8EFA6E3}" type="slidenum">
              <a:rPr lang="pl-PL" altLang="pl-PL" smtClean="0"/>
              <a:pPr>
                <a:defRPr/>
              </a:pPr>
              <a:t>17</a:t>
            </a:fld>
            <a:endParaRPr lang="pl-PL" altLang="pl-PL"/>
          </a:p>
        </p:txBody>
      </p:sp>
    </p:spTree>
    <p:extLst>
      <p:ext uri="{BB962C8B-B14F-4D97-AF65-F5344CB8AC3E}">
        <p14:creationId xmlns:p14="http://schemas.microsoft.com/office/powerpoint/2010/main" val="1632744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Calibri" pitchFamily="34" charset="0"/>
                <a:ea typeface="+mn-ea"/>
                <a:cs typeface="+mn-cs"/>
              </a:rPr>
              <a:t>Cronbach’s alpha, the most widely used objective measure of reliability – </a:t>
            </a:r>
          </a:p>
          <a:p>
            <a:r>
              <a:rPr lang="en-GB" sz="1200" b="0" i="0" u="none" strike="noStrike" kern="1200" baseline="0" dirty="0">
                <a:solidFill>
                  <a:schemeClr val="tx1"/>
                </a:solidFill>
                <a:latin typeface="Calibri" pitchFamily="34" charset="0"/>
                <a:ea typeface="+mn-ea"/>
                <a:cs typeface="+mn-cs"/>
              </a:rPr>
              <a:t>Reliability is concerned with the ability of an instrument to measure consistency.</a:t>
            </a:r>
          </a:p>
          <a:p>
            <a:r>
              <a:rPr lang="en-GB" sz="1200" b="0" i="0" u="none" strike="noStrike" kern="1200" baseline="0" dirty="0">
                <a:solidFill>
                  <a:schemeClr val="tx1"/>
                </a:solidFill>
                <a:latin typeface="Calibri" pitchFamily="34" charset="0"/>
                <a:ea typeface="+mn-ea"/>
                <a:cs typeface="+mn-cs"/>
              </a:rPr>
              <a:t>Consistency of a test or scale; it is expressed as a number between 0 and 1.</a:t>
            </a:r>
          </a:p>
          <a:p>
            <a:r>
              <a:rPr lang="en-GB" sz="1200" b="0" i="0" u="none" strike="noStrike" kern="1200" baseline="0" dirty="0">
                <a:solidFill>
                  <a:schemeClr val="tx1"/>
                </a:solidFill>
                <a:latin typeface="Calibri" pitchFamily="34" charset="0"/>
                <a:ea typeface="+mn-ea"/>
                <a:cs typeface="+mn-cs"/>
              </a:rPr>
              <a:t>Acceptable values of alpha, rang from 0.70 to 0.95.</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18</a:t>
            </a:fld>
            <a:endParaRPr lang="pl-PL" altLang="pl-PL"/>
          </a:p>
        </p:txBody>
      </p:sp>
    </p:spTree>
    <p:extLst>
      <p:ext uri="{BB962C8B-B14F-4D97-AF65-F5344CB8AC3E}">
        <p14:creationId xmlns:p14="http://schemas.microsoft.com/office/powerpoint/2010/main" val="1677040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Calibri" pitchFamily="34" charset="0"/>
                <a:ea typeface="+mn-ea"/>
                <a:cs typeface="+mn-cs"/>
              </a:rPr>
              <a:t>In order to answer the research questions </a:t>
            </a:r>
            <a:r>
              <a:rPr lang="en-US" sz="1200" b="1" kern="1200" dirty="0">
                <a:solidFill>
                  <a:schemeClr val="tx1"/>
                </a:solidFill>
                <a:effectLst/>
                <a:latin typeface="Calibri" pitchFamily="34" charset="0"/>
                <a:ea typeface="+mn-ea"/>
                <a:cs typeface="+mn-cs"/>
              </a:rPr>
              <a:t>Q1 </a:t>
            </a:r>
            <a:r>
              <a:rPr lang="en-US" sz="1200" kern="1200" dirty="0">
                <a:solidFill>
                  <a:schemeClr val="tx1"/>
                </a:solidFill>
                <a:effectLst/>
                <a:latin typeface="Calibri" pitchFamily="34" charset="0"/>
                <a:ea typeface="+mn-ea"/>
                <a:cs typeface="+mn-cs"/>
              </a:rPr>
              <a:t>and</a:t>
            </a:r>
            <a:r>
              <a:rPr lang="en-US" sz="1200" b="1" kern="1200" dirty="0">
                <a:solidFill>
                  <a:schemeClr val="tx1"/>
                </a:solidFill>
                <a:effectLst/>
                <a:latin typeface="Calibri" pitchFamily="34" charset="0"/>
                <a:ea typeface="+mn-ea"/>
                <a:cs typeface="+mn-cs"/>
              </a:rPr>
              <a:t> Q2</a:t>
            </a:r>
            <a:r>
              <a:rPr lang="en-US" sz="1200" kern="1200" dirty="0">
                <a:solidFill>
                  <a:schemeClr val="tx1"/>
                </a:solidFill>
                <a:effectLst/>
                <a:latin typeface="Calibri" pitchFamily="34" charset="0"/>
                <a:ea typeface="+mn-ea"/>
                <a:cs typeface="+mn-cs"/>
              </a:rPr>
              <a:t> a detailed analysis concerning knowledge about products which Polish and UK-based prosumers (combined) share and would like to share was completed. The results are presented in Table 3. It is found that prosumers mainly share their knowledge about product functionality (Mean=3.63; MDN=4; Mode=4), ease and intuitiveness of product use (Mean=3.55; MDN=4; Mode=4), and reliability and durability of the product (Mean=3.48; MDN=4; Mode=4). Whilst they were rather reluctant or they were not encouraged by enterprises to share knowledge about new product design (Mean=2.72; MDN=2; Mode=2), as well as about package or graphic elements of the product (Mean=2.79; MDN=3; Mode=2). However, it is found that prosumers would like to share knowledge in a greater range than they are currently sharing. Especially they would like to share knowledge about ease and intuitiveness of product use (Mean=4; MDN=4; Mode=4), and product functionality (Mean=3.95; MDN=4; Mode=4). What is more, the greater difference between means values pertains to new product design, as well as materials from which the product was made, indicating that there is a group of prosumers who are not sharing knowledge about products, nonetheless having such opportunity they would like to be engage in knowledge sharing.</a:t>
            </a:r>
            <a:endParaRPr lang="en-GB" sz="1200" kern="1200" dirty="0">
              <a:solidFill>
                <a:schemeClr val="tx1"/>
              </a:solidFill>
              <a:effectLst/>
              <a:latin typeface="Calibri"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21</a:t>
            </a:fld>
            <a:endParaRPr lang="pl-PL" altLang="pl-PL"/>
          </a:p>
        </p:txBody>
      </p:sp>
    </p:spTree>
    <p:extLst>
      <p:ext uri="{BB962C8B-B14F-4D97-AF65-F5344CB8AC3E}">
        <p14:creationId xmlns:p14="http://schemas.microsoft.com/office/powerpoint/2010/main" val="326141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22</a:t>
            </a:fld>
            <a:endParaRPr lang="pl-PL" altLang="pl-PL"/>
          </a:p>
        </p:txBody>
      </p:sp>
    </p:spTree>
    <p:extLst>
      <p:ext uri="{BB962C8B-B14F-4D97-AF65-F5344CB8AC3E}">
        <p14:creationId xmlns:p14="http://schemas.microsoft.com/office/powerpoint/2010/main" val="2446909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Calibri" pitchFamily="34" charset="0"/>
                <a:ea typeface="+mn-ea"/>
                <a:cs typeface="+mn-cs"/>
              </a:rPr>
              <a:t>In order to answer the research questions </a:t>
            </a:r>
            <a:r>
              <a:rPr lang="en-US" sz="1200" b="1" kern="1200" dirty="0">
                <a:solidFill>
                  <a:schemeClr val="tx1"/>
                </a:solidFill>
                <a:effectLst/>
                <a:latin typeface="Calibri" pitchFamily="34" charset="0"/>
                <a:ea typeface="+mn-ea"/>
                <a:cs typeface="+mn-cs"/>
              </a:rPr>
              <a:t>Q4 </a:t>
            </a:r>
            <a:r>
              <a:rPr lang="en-US" sz="1200" kern="1200" dirty="0">
                <a:solidFill>
                  <a:schemeClr val="tx1"/>
                </a:solidFill>
                <a:effectLst/>
                <a:latin typeface="Calibri" pitchFamily="34" charset="0"/>
                <a:ea typeface="+mn-ea"/>
                <a:cs typeface="+mn-cs"/>
              </a:rPr>
              <a:t>and </a:t>
            </a:r>
            <a:r>
              <a:rPr lang="en-US" sz="1200" b="1" kern="1200" dirty="0">
                <a:solidFill>
                  <a:schemeClr val="tx1"/>
                </a:solidFill>
                <a:effectLst/>
                <a:latin typeface="Calibri" pitchFamily="34" charset="0"/>
                <a:ea typeface="+mn-ea"/>
                <a:cs typeface="+mn-cs"/>
              </a:rPr>
              <a:t>Q5 </a:t>
            </a:r>
            <a:r>
              <a:rPr lang="en-US" sz="1200" kern="1200" dirty="0">
                <a:solidFill>
                  <a:schemeClr val="tx1"/>
                </a:solidFill>
                <a:effectLst/>
                <a:latin typeface="Calibri" pitchFamily="34" charset="0"/>
                <a:ea typeface="+mn-ea"/>
                <a:cs typeface="+mn-cs"/>
              </a:rPr>
              <a:t>a detailed analysis concerning knowledge about products which Polish and UK-based prosumers share was completed. The results are presented in Table 5. It is found that Polish prosumers mainly share their knowledge about product functionality (Mean=3.76; MDN=4; Mode=4), ease and intuitiveness of product use (Mean=3.67; MDN=4; Mode=4), and reliability and durability of the product (Mean=3.58; MDN=4; Mode=4). On the other hand, in general UK-based prosumers are reluctant to share knowledge – the majority of median and mode values are 2, which means that they rather not share knowledge about products. If they do that they only share knowledge about product performance (Mean=3.12; MDN=4; Mode=2). The general analysis of the results shows that Polish prosumers share knowledge more widely than UK-based ones. Especially it is clearly visible in the case of product functionality, as well as ease and intuitiveness of product use, when the differences of median values are equal to 2.</a:t>
            </a:r>
            <a:endParaRPr lang="en-GB" sz="1200" kern="1200" dirty="0">
              <a:solidFill>
                <a:schemeClr val="tx1"/>
              </a:solidFill>
              <a:effectLst/>
              <a:latin typeface="Calibri" pitchFamily="34" charset="0"/>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23</a:t>
            </a:fld>
            <a:endParaRPr lang="pl-PL" altLang="pl-PL"/>
          </a:p>
        </p:txBody>
      </p:sp>
    </p:spTree>
    <p:extLst>
      <p:ext uri="{BB962C8B-B14F-4D97-AF65-F5344CB8AC3E}">
        <p14:creationId xmlns:p14="http://schemas.microsoft.com/office/powerpoint/2010/main" val="3409858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Calibri" pitchFamily="34" charset="0"/>
                <a:ea typeface="+mn-ea"/>
                <a:cs typeface="+mn-cs"/>
              </a:rPr>
              <a:t>It is striking that such little difference is observed in views of overall product design and the materials from which the product was made, K1 and K2. The original materials and overall product design are clearly not a substantial differentiating factor between the consumer groups of the two countries in this study. </a:t>
            </a:r>
            <a:endParaRPr lang="en-GB" sz="1200" kern="1200" dirty="0">
              <a:solidFill>
                <a:schemeClr val="tx1"/>
              </a:solidFill>
              <a:effectLst/>
              <a:latin typeface="Calibri" pitchFamily="34" charset="0"/>
              <a:ea typeface="+mn-ea"/>
              <a:cs typeface="+mn-cs"/>
            </a:endParaRPr>
          </a:p>
          <a:p>
            <a:r>
              <a:rPr lang="en-US" sz="1200" kern="1200" dirty="0">
                <a:solidFill>
                  <a:schemeClr val="tx1"/>
                </a:solidFill>
                <a:effectLst/>
                <a:latin typeface="Calibri" pitchFamily="34" charset="0"/>
                <a:ea typeface="+mn-ea"/>
                <a:cs typeface="+mn-cs"/>
              </a:rPr>
              <a:t>The P value results for K3, K4, K5, K6 and K7 show there is less than 5% probability that the differences being observed is due to chance.</a:t>
            </a:r>
            <a:r>
              <a:rPr lang="en-US" sz="1200" b="1" kern="1200" dirty="0">
                <a:solidFill>
                  <a:schemeClr val="tx1"/>
                </a:solidFill>
                <a:effectLst/>
                <a:latin typeface="Calibri" pitchFamily="34" charset="0"/>
                <a:ea typeface="+mn-ea"/>
                <a:cs typeface="+mn-cs"/>
              </a:rPr>
              <a:t> </a:t>
            </a:r>
            <a:r>
              <a:rPr lang="en-US" sz="1200" kern="1200" dirty="0">
                <a:solidFill>
                  <a:schemeClr val="tx1"/>
                </a:solidFill>
                <a:effectLst/>
                <a:latin typeface="Calibri" pitchFamily="34" charset="0"/>
                <a:ea typeface="+mn-ea"/>
                <a:cs typeface="+mn-cs"/>
              </a:rPr>
              <a:t>The high Z values indicate a higher difference between Polish and UK prosumers especially K4 and K6, and these kinds of issues about what the product does and how you use it indicate clearly different attitudes in the two countries.</a:t>
            </a:r>
            <a:endParaRPr lang="en-GB" sz="1200" kern="1200" dirty="0">
              <a:solidFill>
                <a:schemeClr val="tx1"/>
              </a:solidFill>
              <a:effectLst/>
              <a:latin typeface="Calibri"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24</a:t>
            </a:fld>
            <a:endParaRPr lang="pl-PL" altLang="pl-PL"/>
          </a:p>
        </p:txBody>
      </p:sp>
    </p:spTree>
    <p:extLst>
      <p:ext uri="{BB962C8B-B14F-4D97-AF65-F5344CB8AC3E}">
        <p14:creationId xmlns:p14="http://schemas.microsoft.com/office/powerpoint/2010/main" val="1305848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Calibri" pitchFamily="34" charset="0"/>
                <a:ea typeface="+mn-ea"/>
                <a:cs typeface="+mn-cs"/>
              </a:rPr>
              <a:t>In order to answer the research questions </a:t>
            </a:r>
            <a:r>
              <a:rPr lang="en-US" sz="1200" b="1" kern="1200" dirty="0">
                <a:solidFill>
                  <a:schemeClr val="tx1"/>
                </a:solidFill>
                <a:effectLst/>
                <a:latin typeface="Calibri" pitchFamily="34" charset="0"/>
                <a:ea typeface="+mn-ea"/>
                <a:cs typeface="+mn-cs"/>
              </a:rPr>
              <a:t>Q7 </a:t>
            </a:r>
            <a:r>
              <a:rPr lang="en-US" sz="1200" kern="1200" dirty="0">
                <a:solidFill>
                  <a:schemeClr val="tx1"/>
                </a:solidFill>
                <a:effectLst/>
                <a:latin typeface="Calibri" pitchFamily="34" charset="0"/>
                <a:ea typeface="+mn-ea"/>
                <a:cs typeface="+mn-cs"/>
              </a:rPr>
              <a:t>and </a:t>
            </a:r>
            <a:r>
              <a:rPr lang="en-US" sz="1200" b="1" kern="1200" dirty="0">
                <a:solidFill>
                  <a:schemeClr val="tx1"/>
                </a:solidFill>
                <a:effectLst/>
                <a:latin typeface="Calibri" pitchFamily="34" charset="0"/>
                <a:ea typeface="+mn-ea"/>
                <a:cs typeface="+mn-cs"/>
              </a:rPr>
              <a:t>Q8</a:t>
            </a:r>
            <a:r>
              <a:rPr lang="en-US" sz="1200" kern="1200" dirty="0">
                <a:solidFill>
                  <a:schemeClr val="tx1"/>
                </a:solidFill>
                <a:effectLst/>
                <a:latin typeface="Calibri" pitchFamily="34" charset="0"/>
                <a:ea typeface="+mn-ea"/>
                <a:cs typeface="+mn-cs"/>
              </a:rPr>
              <a:t> a detailed analysis concerning knowledge about products which Polish and UK-based prosumers would like to share was completed. The results are presented in Table 7. It is found that Polish prosumers would like to share their knowledge about ease and intuitiveness of product use (Mean=4.23; MDN=4; Mode=5), product functionality (Mean=4.16; MDN=4; Mode=4), as well as reliability and durability  (Mean=4.04; MDN=4; Mode=5). On the other hand, UK-based prosumers are reluctant to share knowledge – where the majority of median and mode values are 2, which means that they would not like to share knowledge about products. If they do they would like to share knowledge only about reliability and durability of the product (Mean=3.12; MDN=4; Mode=4). Nonetheless, the general analysis of the results shows that Polish prosumers would like to share knowledge more widely than UK. It is clearly visible in case of: new product design, materials from which the product was made, package or graphic elements of the product, product functionality, as well as ease and intuitiveness of product use, when the differences of median values are equal to 2.</a:t>
            </a:r>
            <a:endParaRPr lang="en-GB" sz="1200" kern="1200" dirty="0">
              <a:solidFill>
                <a:schemeClr val="tx1"/>
              </a:solidFill>
              <a:effectLst/>
              <a:latin typeface="Calibri" pitchFamily="34" charset="0"/>
              <a:ea typeface="+mn-ea"/>
              <a:cs typeface="+mn-cs"/>
            </a:endParaRPr>
          </a:p>
          <a:p>
            <a:r>
              <a:rPr lang="en-GB" dirty="0"/>
              <a:t>UK innovative in design, and perceive this as their lead, and they might feel that they need to maintain their market lead.</a:t>
            </a:r>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25</a:t>
            </a:fld>
            <a:endParaRPr lang="pl-PL" altLang="pl-PL"/>
          </a:p>
        </p:txBody>
      </p:sp>
    </p:spTree>
    <p:extLst>
      <p:ext uri="{BB962C8B-B14F-4D97-AF65-F5344CB8AC3E}">
        <p14:creationId xmlns:p14="http://schemas.microsoft.com/office/powerpoint/2010/main" val="24517756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Greatest differences are associated with importance placed on K6,</a:t>
            </a:r>
            <a:r>
              <a:rPr lang="en-GB" baseline="0" dirty="0"/>
              <a:t> K4, then K3</a:t>
            </a:r>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26</a:t>
            </a:fld>
            <a:endParaRPr lang="pl-PL" altLang="pl-PL"/>
          </a:p>
        </p:txBody>
      </p:sp>
    </p:spTree>
    <p:extLst>
      <p:ext uri="{BB962C8B-B14F-4D97-AF65-F5344CB8AC3E}">
        <p14:creationId xmlns:p14="http://schemas.microsoft.com/office/powerpoint/2010/main" val="112838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3F5244F-1F7F-4B36-9630-2035A8EFA6E3}" type="slidenum">
              <a:rPr lang="pl-PL" altLang="pl-PL" smtClean="0"/>
              <a:pPr>
                <a:defRPr/>
              </a:pPr>
              <a:t>27</a:t>
            </a:fld>
            <a:endParaRPr lang="pl-PL" altLang="pl-PL"/>
          </a:p>
        </p:txBody>
      </p:sp>
    </p:spTree>
    <p:extLst>
      <p:ext uri="{BB962C8B-B14F-4D97-AF65-F5344CB8AC3E}">
        <p14:creationId xmlns:p14="http://schemas.microsoft.com/office/powerpoint/2010/main" val="3864540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367908178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220234087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418873910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35430703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8" name="Footer Placeholder 7"/>
          <p:cNvSpPr>
            <a:spLocks noGrp="1"/>
          </p:cNvSpPr>
          <p:nvPr>
            <p:ph type="ftr" sz="quarter" idx="11"/>
          </p:nvPr>
        </p:nvSpPr>
        <p:spPr/>
        <p:txBody>
          <a:bodyPr/>
          <a:lstStyle/>
          <a:p>
            <a:pPr>
              <a:defRPr/>
            </a:pPr>
            <a:endParaRPr lang="pl-PL" altLang="pl-PL"/>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1035788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4" name="Footer Placeholder 3"/>
          <p:cNvSpPr>
            <a:spLocks noGrp="1"/>
          </p:cNvSpPr>
          <p:nvPr>
            <p:ph type="ftr" sz="quarter" idx="11"/>
          </p:nvPr>
        </p:nvSpPr>
        <p:spPr/>
        <p:txBody>
          <a:bodyPr/>
          <a:lstStyle/>
          <a:p>
            <a:pPr>
              <a:defRPr/>
            </a:pPr>
            <a:endParaRPr lang="pl-PL" altLang="pl-PL"/>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199565020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3" name="Footer Placeholder 2"/>
          <p:cNvSpPr>
            <a:spLocks noGrp="1"/>
          </p:cNvSpPr>
          <p:nvPr>
            <p:ph type="ftr" sz="quarter" idx="11"/>
          </p:nvPr>
        </p:nvSpPr>
        <p:spPr/>
        <p:txBody>
          <a:bodyPr/>
          <a:lstStyle/>
          <a:p>
            <a:pPr>
              <a:defRPr/>
            </a:pPr>
            <a:endParaRPr lang="pl-PL" altLang="pl-PL"/>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209130254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282496243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110704945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218268605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pPr>
              <a:defRPr/>
            </a:pPr>
            <a:fld id="{888DCE17-6A51-4F65-95AC-79B04D680A12}" type="slidenum">
              <a:rPr lang="pl-PL" altLang="pl-PL" smtClean="0"/>
              <a:pPr>
                <a:defRPr/>
              </a:pPr>
              <a:t>‹#›</a:t>
            </a:fld>
            <a:endParaRPr lang="pl-PL" altLang="pl-PL"/>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6512747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216418798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888DCE17-6A51-4F65-95AC-79B04D680A12}" type="slidenum">
              <a:rPr lang="pl-PL" altLang="pl-PL" smtClean="0"/>
              <a:pPr>
                <a:defRPr/>
              </a:pPr>
              <a:t>‹#›</a:t>
            </a:fld>
            <a:endParaRPr lang="pl-PL" altLang="pl-PL"/>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202625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6" name="Footer Placeholder 5"/>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374993791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184829331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11"/>
          </p:nvPr>
        </p:nvSpPr>
        <p:spPr/>
        <p:txBody>
          <a:bodyPr/>
          <a:lstStyle/>
          <a:p>
            <a:pPr>
              <a:defRPr/>
            </a:pPr>
            <a:endParaRPr lang="pl-PL" altLang="pl-PL"/>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419327256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39283602-EB69-45B6-9E70-2064918D7957}" type="datetime1">
              <a:rPr lang="pl-PL" smtClean="0"/>
              <a:pPr>
                <a:defRPr/>
              </a:pPr>
              <a:t>2019-02-13</a:t>
            </a:fld>
            <a:endParaRPr lang="pl-PL"/>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pl-PL" altLang="pl-PL"/>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pPr>
              <a:defRPr/>
            </a:pPr>
            <a:fld id="{888DCE17-6A51-4F65-95AC-79B04D680A12}" type="slidenum">
              <a:rPr lang="pl-PL" altLang="pl-PL" smtClean="0"/>
              <a:pPr>
                <a:defRPr/>
              </a:pPr>
              <a:t>‹#›</a:t>
            </a:fld>
            <a:endParaRPr lang="pl-PL" altLang="pl-PL"/>
          </a:p>
        </p:txBody>
      </p:sp>
    </p:spTree>
    <p:extLst>
      <p:ext uri="{BB962C8B-B14F-4D97-AF65-F5344CB8AC3E}">
        <p14:creationId xmlns:p14="http://schemas.microsoft.com/office/powerpoint/2010/main" val="3955733286"/>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33" r:id="rId6"/>
    <p:sldLayoutId id="2147483934" r:id="rId7"/>
    <p:sldLayoutId id="2147483935" r:id="rId8"/>
    <p:sldLayoutId id="2147483936" r:id="rId9"/>
    <p:sldLayoutId id="2147483937" r:id="rId10"/>
    <p:sldLayoutId id="2147483938" r:id="rId11"/>
    <p:sldLayoutId id="2147483939" r:id="rId12"/>
    <p:sldLayoutId id="2147483940" r:id="rId13"/>
    <p:sldLayoutId id="2147483941" r:id="rId14"/>
    <p:sldLayoutId id="2147483942" r:id="rId15"/>
    <p:sldLayoutId id="2147483943"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888DCE17-6A51-4F65-95AC-79B04D680A12}" type="slidenum">
              <a:rPr lang="pl-PL" altLang="pl-PL" smtClean="0"/>
              <a:pPr>
                <a:defRPr/>
              </a:pPr>
              <a:t>1</a:t>
            </a:fld>
            <a:endParaRPr lang="pl-PL" altLang="pl-PL"/>
          </a:p>
        </p:txBody>
      </p:sp>
      <p:sp>
        <p:nvSpPr>
          <p:cNvPr id="5" name="Tytuł 3"/>
          <p:cNvSpPr txBox="1">
            <a:spLocks/>
          </p:cNvSpPr>
          <p:nvPr/>
        </p:nvSpPr>
        <p:spPr>
          <a:xfrm>
            <a:off x="669459" y="1125289"/>
            <a:ext cx="8208962" cy="1871663"/>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fontAlgn="auto">
              <a:spcAft>
                <a:spcPts val="0"/>
              </a:spcAft>
              <a:defRPr/>
            </a:pPr>
            <a:r>
              <a:rPr lang="en-GB" sz="4000" b="1" dirty="0">
                <a:latin typeface="Arial" panose="020B0604020202020204" pitchFamily="34" charset="0"/>
                <a:cs typeface="Arial" panose="020B0604020202020204" pitchFamily="34" charset="0"/>
              </a:rPr>
              <a:t>Prosumers knowledge sharing </a:t>
            </a:r>
          </a:p>
          <a:p>
            <a:pPr algn="ctr" fontAlgn="auto">
              <a:spcAft>
                <a:spcPts val="0"/>
              </a:spcAft>
              <a:defRPr/>
            </a:pPr>
            <a:r>
              <a:rPr lang="en-GB" sz="4000" b="1" dirty="0">
                <a:latin typeface="Arial" panose="020B0604020202020204" pitchFamily="34" charset="0"/>
                <a:cs typeface="Arial" panose="020B0604020202020204" pitchFamily="34" charset="0"/>
              </a:rPr>
              <a:t>to develop and manage products</a:t>
            </a:r>
          </a:p>
        </p:txBody>
      </p:sp>
      <p:sp>
        <p:nvSpPr>
          <p:cNvPr id="6" name="Podtytuł 4"/>
          <p:cNvSpPr txBox="1">
            <a:spLocks/>
          </p:cNvSpPr>
          <p:nvPr/>
        </p:nvSpPr>
        <p:spPr>
          <a:xfrm>
            <a:off x="1304181" y="3961364"/>
            <a:ext cx="6535638" cy="165618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fontAlgn="auto">
              <a:buNone/>
            </a:pPr>
            <a:r>
              <a:rPr lang="en-GB" altLang="pl-PL" b="1" dirty="0">
                <a:solidFill>
                  <a:srgbClr val="003399"/>
                </a:solidFill>
                <a:latin typeface="Arial" panose="020B0604020202020204" pitchFamily="34" charset="0"/>
                <a:cs typeface="Arial" panose="020B0604020202020204" pitchFamily="34" charset="0"/>
              </a:rPr>
              <a:t> Dr </a:t>
            </a:r>
            <a:r>
              <a:rPr lang="pl-PL" altLang="pl-PL" b="1" dirty="0">
                <a:solidFill>
                  <a:srgbClr val="003399"/>
                </a:solidFill>
                <a:latin typeface="Arial" panose="020B0604020202020204" pitchFamily="34" charset="0"/>
                <a:cs typeface="Arial" panose="020B0604020202020204" pitchFamily="34" charset="0"/>
              </a:rPr>
              <a:t>Roisin Mullins</a:t>
            </a:r>
            <a:r>
              <a:rPr lang="en-GB" altLang="pl-PL" b="1" dirty="0">
                <a:solidFill>
                  <a:srgbClr val="003399"/>
                </a:solidFill>
                <a:latin typeface="Arial" panose="020B0604020202020204" pitchFamily="34" charset="0"/>
                <a:cs typeface="Arial" panose="020B0604020202020204" pitchFamily="34" charset="0"/>
              </a:rPr>
              <a:t>	</a:t>
            </a:r>
            <a:endParaRPr lang="en-GB" altLang="pl-PL" dirty="0">
              <a:solidFill>
                <a:srgbClr val="003399"/>
              </a:solidFill>
              <a:latin typeface="Arial" panose="020B0604020202020204" pitchFamily="34" charset="0"/>
              <a:cs typeface="Arial" panose="020B0604020202020204" pitchFamily="34" charset="0"/>
            </a:endParaRPr>
          </a:p>
          <a:p>
            <a:pPr marL="0" indent="0" algn="ctr" fontAlgn="auto">
              <a:buNone/>
            </a:pPr>
            <a:endParaRPr lang="en-GB" altLang="pl-PL" dirty="0">
              <a:solidFill>
                <a:srgbClr val="003399"/>
              </a:solidFill>
              <a:latin typeface="Arial" panose="020B0604020202020204" pitchFamily="34" charset="0"/>
              <a:cs typeface="Arial" panose="020B0604020202020204" pitchFamily="34" charset="0"/>
            </a:endParaRPr>
          </a:p>
          <a:p>
            <a:pPr marL="0" indent="0" algn="ctr" fontAlgn="auto">
              <a:buNone/>
            </a:pPr>
            <a:r>
              <a:rPr lang="en-GB" altLang="pl-PL" b="1" dirty="0">
                <a:solidFill>
                  <a:srgbClr val="003399"/>
                </a:solidFill>
                <a:latin typeface="Arial" panose="020B0604020202020204" pitchFamily="34" charset="0"/>
                <a:cs typeface="Arial" panose="020B0604020202020204" pitchFamily="34" charset="0"/>
              </a:rPr>
              <a:t>Week 3</a:t>
            </a:r>
            <a:endParaRPr lang="pl-PL" altLang="pl-PL" b="1" dirty="0">
              <a:solidFill>
                <a:srgbClr val="0033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8385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FD579FF0-CB2D-4FA4-835D-245F0C645ED8}" type="slidenum">
              <a:rPr lang="pl-PL" altLang="pl-PL" sz="1200" smtClean="0">
                <a:solidFill>
                  <a:srgbClr val="898989"/>
                </a:solidFill>
                <a:cs typeface="Arial" charset="0"/>
              </a:rPr>
              <a:pPr eaLnBrk="1" hangingPunct="1">
                <a:spcBef>
                  <a:spcPct val="0"/>
                </a:spcBef>
                <a:buFontTx/>
                <a:buNone/>
              </a:pPr>
              <a:t>2</a:t>
            </a:fld>
            <a:endParaRPr lang="pl-PL" altLang="pl-PL" sz="1200">
              <a:solidFill>
                <a:srgbClr val="898989"/>
              </a:solidFill>
              <a:cs typeface="Arial" charset="0"/>
            </a:endParaRPr>
          </a:p>
        </p:txBody>
      </p:sp>
      <p:sp>
        <p:nvSpPr>
          <p:cNvPr id="15363" name="Symbol zastępczy zawartości 2"/>
          <p:cNvSpPr>
            <a:spLocks noGrp="1"/>
          </p:cNvSpPr>
          <p:nvPr>
            <p:ph idx="4294967295"/>
          </p:nvPr>
        </p:nvSpPr>
        <p:spPr>
          <a:xfrm>
            <a:off x="609600" y="1716088"/>
            <a:ext cx="8534400" cy="4205287"/>
          </a:xfrm>
        </p:spPr>
        <p:txBody>
          <a:bodyPr>
            <a:normAutofit/>
          </a:bodyPr>
          <a:lstStyle/>
          <a:p>
            <a:pPr>
              <a:lnSpc>
                <a:spcPct val="90000"/>
              </a:lnSpc>
              <a:spcAft>
                <a:spcPct val="30000"/>
              </a:spcAft>
              <a:buClr>
                <a:srgbClr val="5F5F5F"/>
              </a:buClr>
              <a:buFont typeface="Wingdings" pitchFamily="2" charset="2"/>
              <a:buChar char="n"/>
              <a:defRPr/>
            </a:pPr>
            <a:r>
              <a:rPr lang="en-US" altLang="pl-PL" sz="2400" dirty="0">
                <a:solidFill>
                  <a:schemeClr val="accent1"/>
                </a:solidFill>
              </a:rPr>
              <a:t>Introduction</a:t>
            </a:r>
            <a:endParaRPr lang="pl-PL" altLang="pl-PL" sz="2400" dirty="0">
              <a:solidFill>
                <a:schemeClr val="accent1"/>
              </a:solidFill>
            </a:endParaRPr>
          </a:p>
          <a:p>
            <a:pPr>
              <a:lnSpc>
                <a:spcPct val="90000"/>
              </a:lnSpc>
              <a:spcAft>
                <a:spcPct val="10000"/>
              </a:spcAft>
              <a:buClr>
                <a:srgbClr val="5F5F5F"/>
              </a:buClr>
              <a:buFont typeface="Wingdings" pitchFamily="2" charset="2"/>
              <a:buChar char="n"/>
              <a:defRPr/>
            </a:pPr>
            <a:r>
              <a:rPr lang="en-US" altLang="pl-PL" sz="2400" dirty="0">
                <a:solidFill>
                  <a:schemeClr val="accent1"/>
                </a:solidFill>
              </a:rPr>
              <a:t>Theoretical background</a:t>
            </a:r>
          </a:p>
          <a:p>
            <a:pPr eaLnBrk="1" hangingPunct="1">
              <a:spcAft>
                <a:spcPct val="30000"/>
              </a:spcAft>
              <a:buFont typeface="Wingdings" pitchFamily="2" charset="2"/>
              <a:buNone/>
              <a:defRPr/>
            </a:pPr>
            <a:r>
              <a:rPr lang="en-US" altLang="pl-PL" sz="2000" dirty="0">
                <a:solidFill>
                  <a:srgbClr val="FFAD5B"/>
                </a:solidFill>
              </a:rPr>
              <a:t>	</a:t>
            </a:r>
            <a:r>
              <a:rPr lang="en-US" altLang="pl-PL" sz="2000" dirty="0">
                <a:solidFill>
                  <a:srgbClr val="FF9900"/>
                </a:solidFill>
              </a:rPr>
              <a:t>• </a:t>
            </a:r>
            <a:r>
              <a:rPr lang="en-US" altLang="pl-PL" sz="2000" dirty="0">
                <a:solidFill>
                  <a:srgbClr val="333333"/>
                </a:solidFill>
              </a:rPr>
              <a:t>Definition and nature of </a:t>
            </a:r>
            <a:r>
              <a:rPr lang="en-US" altLang="pl-PL" sz="2000" dirty="0" err="1">
                <a:solidFill>
                  <a:srgbClr val="333333"/>
                </a:solidFill>
              </a:rPr>
              <a:t>prosumption</a:t>
            </a:r>
            <a:endParaRPr lang="en-US" altLang="pl-PL" sz="2000" dirty="0">
              <a:solidFill>
                <a:srgbClr val="333333"/>
              </a:solidFill>
            </a:endParaRPr>
          </a:p>
          <a:p>
            <a:pPr>
              <a:lnSpc>
                <a:spcPct val="90000"/>
              </a:lnSpc>
              <a:spcAft>
                <a:spcPct val="30000"/>
              </a:spcAft>
              <a:buClr>
                <a:srgbClr val="5F5F5F"/>
              </a:buClr>
              <a:buFont typeface="Wingdings" pitchFamily="2" charset="2"/>
              <a:buChar char="n"/>
              <a:defRPr/>
            </a:pPr>
            <a:r>
              <a:rPr lang="en-US" altLang="pl-PL" sz="2400" dirty="0">
                <a:solidFill>
                  <a:schemeClr val="accent1"/>
                </a:solidFill>
              </a:rPr>
              <a:t>Research methodology</a:t>
            </a:r>
            <a:r>
              <a:rPr lang="en-US" altLang="pl-PL" sz="2400" dirty="0">
                <a:solidFill>
                  <a:srgbClr val="000066"/>
                </a:solidFill>
              </a:rPr>
              <a:t> </a:t>
            </a:r>
          </a:p>
          <a:p>
            <a:pPr>
              <a:lnSpc>
                <a:spcPct val="90000"/>
              </a:lnSpc>
              <a:spcAft>
                <a:spcPct val="30000"/>
              </a:spcAft>
              <a:buClr>
                <a:srgbClr val="5F5F5F"/>
              </a:buClr>
              <a:buFont typeface="Wingdings" pitchFamily="2" charset="2"/>
              <a:buChar char="n"/>
              <a:defRPr/>
            </a:pPr>
            <a:r>
              <a:rPr lang="en-US" altLang="pl-PL" sz="2400" dirty="0">
                <a:solidFill>
                  <a:schemeClr val="accent1"/>
                </a:solidFill>
              </a:rPr>
              <a:t>Research findings</a:t>
            </a:r>
            <a:r>
              <a:rPr lang="en-US" altLang="pl-PL" sz="2400" dirty="0">
                <a:solidFill>
                  <a:srgbClr val="000066"/>
                </a:solidFill>
              </a:rPr>
              <a:t> </a:t>
            </a:r>
          </a:p>
          <a:p>
            <a:pPr eaLnBrk="1" hangingPunct="1">
              <a:spcBef>
                <a:spcPct val="0"/>
              </a:spcBef>
              <a:spcAft>
                <a:spcPct val="30000"/>
              </a:spcAft>
              <a:buFont typeface="Wingdings" pitchFamily="2" charset="2"/>
              <a:buNone/>
              <a:defRPr/>
            </a:pPr>
            <a:r>
              <a:rPr lang="en-US" altLang="pl-PL" sz="2000" dirty="0">
                <a:solidFill>
                  <a:srgbClr val="FFAD5B"/>
                </a:solidFill>
              </a:rPr>
              <a:t>	</a:t>
            </a:r>
            <a:r>
              <a:rPr lang="en-US" altLang="pl-PL" sz="2000" dirty="0">
                <a:solidFill>
                  <a:srgbClr val="FF9900"/>
                </a:solidFill>
              </a:rPr>
              <a:t>• What types of knowledge </a:t>
            </a:r>
            <a:r>
              <a:rPr lang="en-GB" altLang="pl-PL" sz="2000" dirty="0">
                <a:solidFill>
                  <a:srgbClr val="333333"/>
                </a:solidFill>
              </a:rPr>
              <a:t>prosumers share and</a:t>
            </a:r>
            <a:r>
              <a:rPr lang="pl-PL" altLang="pl-PL" sz="2000" dirty="0">
                <a:solidFill>
                  <a:srgbClr val="333333"/>
                </a:solidFill>
              </a:rPr>
              <a:t> would </a:t>
            </a:r>
            <a:r>
              <a:rPr lang="en-GB" altLang="pl-PL" sz="2000" dirty="0">
                <a:solidFill>
                  <a:srgbClr val="333333"/>
                </a:solidFill>
              </a:rPr>
              <a:t>like to share in order to improve products</a:t>
            </a:r>
            <a:endParaRPr lang="en-US" altLang="pl-PL" sz="2000" dirty="0">
              <a:solidFill>
                <a:srgbClr val="333333"/>
              </a:solidFill>
            </a:endParaRPr>
          </a:p>
          <a:p>
            <a:pPr>
              <a:lnSpc>
                <a:spcPct val="90000"/>
              </a:lnSpc>
              <a:spcBef>
                <a:spcPct val="30000"/>
              </a:spcBef>
              <a:spcAft>
                <a:spcPct val="10000"/>
              </a:spcAft>
              <a:buClr>
                <a:srgbClr val="5F5F5F"/>
              </a:buClr>
              <a:buFont typeface="Wingdings" pitchFamily="2" charset="2"/>
              <a:buChar char="n"/>
              <a:defRPr/>
            </a:pPr>
            <a:r>
              <a:rPr lang="en-US" altLang="pl-PL" sz="2400" dirty="0">
                <a:solidFill>
                  <a:schemeClr val="accent1"/>
                </a:solidFill>
              </a:rPr>
              <a:t>Conclusions and recommendations</a:t>
            </a:r>
          </a:p>
        </p:txBody>
      </p:sp>
      <p:sp>
        <p:nvSpPr>
          <p:cNvPr id="2" name="TextBox 1">
            <a:extLst>
              <a:ext uri="{FF2B5EF4-FFF2-40B4-BE49-F238E27FC236}">
                <a16:creationId xmlns:a16="http://schemas.microsoft.com/office/drawing/2014/main" id="{1E7519EC-3B4F-4845-B488-C4A86F45E34A}"/>
              </a:ext>
            </a:extLst>
          </p:cNvPr>
          <p:cNvSpPr txBox="1"/>
          <p:nvPr/>
        </p:nvSpPr>
        <p:spPr>
          <a:xfrm>
            <a:off x="2195736" y="476672"/>
            <a:ext cx="5400600" cy="553998"/>
          </a:xfrm>
          <a:prstGeom prst="rect">
            <a:avLst/>
          </a:prstGeom>
          <a:noFill/>
        </p:spPr>
        <p:txBody>
          <a:bodyPr wrap="square" rtlCol="0">
            <a:spAutoFit/>
          </a:bodyPr>
          <a:lstStyle/>
          <a:p>
            <a:pPr algn="ctr"/>
            <a:r>
              <a:rPr lang="en-GB" sz="3000" b="1" dirty="0"/>
              <a:t>Introducing </a:t>
            </a:r>
            <a:r>
              <a:rPr lang="en-GB" sz="3000" b="1" dirty="0" err="1"/>
              <a:t>Prosumerism</a:t>
            </a:r>
            <a:endParaRPr lang="en-GB" sz="30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913D05-FD62-4454-ACF8-F1B81B899A4B}"/>
              </a:ext>
            </a:extLst>
          </p:cNvPr>
          <p:cNvSpPr>
            <a:spLocks noGrp="1"/>
          </p:cNvSpPr>
          <p:nvPr>
            <p:ph type="sldNum" sz="quarter" idx="12"/>
          </p:nvPr>
        </p:nvSpPr>
        <p:spPr/>
        <p:txBody>
          <a:bodyPr/>
          <a:lstStyle/>
          <a:p>
            <a:pPr>
              <a:defRPr/>
            </a:pPr>
            <a:fld id="{888DCE17-6A51-4F65-95AC-79B04D680A12}" type="slidenum">
              <a:rPr lang="pl-PL" altLang="pl-PL" smtClean="0"/>
              <a:pPr>
                <a:defRPr/>
              </a:pPr>
              <a:t>3</a:t>
            </a:fld>
            <a:endParaRPr lang="pl-PL" altLang="pl-PL"/>
          </a:p>
        </p:txBody>
      </p:sp>
      <p:sp>
        <p:nvSpPr>
          <p:cNvPr id="3" name="Rectangle 2">
            <a:extLst>
              <a:ext uri="{FF2B5EF4-FFF2-40B4-BE49-F238E27FC236}">
                <a16:creationId xmlns:a16="http://schemas.microsoft.com/office/drawing/2014/main" id="{FCB8BF6F-D3B9-4380-9B34-CF0E19C6BF02}"/>
              </a:ext>
            </a:extLst>
          </p:cNvPr>
          <p:cNvSpPr/>
          <p:nvPr/>
        </p:nvSpPr>
        <p:spPr>
          <a:xfrm>
            <a:off x="3203848" y="476672"/>
            <a:ext cx="2566023" cy="630942"/>
          </a:xfrm>
          <a:prstGeom prst="rect">
            <a:avLst/>
          </a:prstGeom>
        </p:spPr>
        <p:txBody>
          <a:bodyPr wrap="none">
            <a:spAutoFit/>
          </a:bodyPr>
          <a:lstStyle/>
          <a:p>
            <a:r>
              <a:rPr lang="en-GB" sz="3500" b="1" dirty="0">
                <a:latin typeface="TimesNewRomanPSMT"/>
              </a:rPr>
              <a:t>Web 2.0 Era</a:t>
            </a:r>
            <a:endParaRPr lang="en-GB" sz="3500" b="1" dirty="0"/>
          </a:p>
        </p:txBody>
      </p:sp>
      <p:sp>
        <p:nvSpPr>
          <p:cNvPr id="4" name="Rectangle 3">
            <a:extLst>
              <a:ext uri="{FF2B5EF4-FFF2-40B4-BE49-F238E27FC236}">
                <a16:creationId xmlns:a16="http://schemas.microsoft.com/office/drawing/2014/main" id="{B32BCDA5-CD53-470C-8E8A-2C1D8C7BB0DB}"/>
              </a:ext>
            </a:extLst>
          </p:cNvPr>
          <p:cNvSpPr/>
          <p:nvPr/>
        </p:nvSpPr>
        <p:spPr>
          <a:xfrm>
            <a:off x="827584" y="1988840"/>
            <a:ext cx="7687766" cy="3170099"/>
          </a:xfrm>
          <a:prstGeom prst="rect">
            <a:avLst/>
          </a:prstGeom>
        </p:spPr>
        <p:txBody>
          <a:bodyPr wrap="square">
            <a:spAutoFit/>
          </a:bodyPr>
          <a:lstStyle/>
          <a:p>
            <a:pPr algn="just"/>
            <a:r>
              <a:rPr lang="en-GB" sz="2500" dirty="0">
                <a:latin typeface="+mn-lt"/>
              </a:rPr>
              <a:t>“..laid the foundation of a new philosophy, empowering consumers worldwide, permitting users to emerge from uninformed shoppers into discerning connoisseurs, from passive consumers to active producer-consumers” (</a:t>
            </a:r>
            <a:r>
              <a:rPr lang="en-GB" sz="2500" dirty="0" err="1">
                <a:latin typeface="+mn-lt"/>
              </a:rPr>
              <a:t>Lehdonvirta</a:t>
            </a:r>
            <a:r>
              <a:rPr lang="en-GB" sz="2500" dirty="0">
                <a:latin typeface="+mn-lt"/>
              </a:rPr>
              <a:t>, 2012)</a:t>
            </a:r>
          </a:p>
          <a:p>
            <a:pPr algn="just"/>
            <a:endParaRPr lang="en-GB" sz="2500" dirty="0">
              <a:latin typeface="+mn-lt"/>
            </a:endParaRPr>
          </a:p>
          <a:p>
            <a:pPr algn="just"/>
            <a:r>
              <a:rPr lang="en-GB" sz="2500" dirty="0">
                <a:latin typeface="+mn-lt"/>
              </a:rPr>
              <a:t>It is this move from </a:t>
            </a:r>
            <a:r>
              <a:rPr lang="en-GB" sz="2500" b="1" dirty="0">
                <a:latin typeface="+mn-lt"/>
              </a:rPr>
              <a:t>passive</a:t>
            </a:r>
            <a:r>
              <a:rPr lang="en-GB" sz="2500" dirty="0">
                <a:latin typeface="+mn-lt"/>
              </a:rPr>
              <a:t> to </a:t>
            </a:r>
            <a:r>
              <a:rPr lang="en-GB" sz="2500" b="1" dirty="0">
                <a:latin typeface="+mn-lt"/>
              </a:rPr>
              <a:t>active</a:t>
            </a:r>
            <a:r>
              <a:rPr lang="en-GB" sz="2500" dirty="0">
                <a:latin typeface="+mn-lt"/>
              </a:rPr>
              <a:t> that is key to understanding  prosumers.</a:t>
            </a:r>
          </a:p>
        </p:txBody>
      </p:sp>
    </p:spTree>
    <p:extLst>
      <p:ext uri="{BB962C8B-B14F-4D97-AF65-F5344CB8AC3E}">
        <p14:creationId xmlns:p14="http://schemas.microsoft.com/office/powerpoint/2010/main" val="2708614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8BDB520E-0748-46E0-B671-A64EDE762093}" type="slidenum">
              <a:rPr lang="pl-PL" altLang="pl-PL" sz="1200" smtClean="0">
                <a:solidFill>
                  <a:srgbClr val="898989"/>
                </a:solidFill>
                <a:cs typeface="Arial" charset="0"/>
              </a:rPr>
              <a:pPr eaLnBrk="1" hangingPunct="1">
                <a:spcBef>
                  <a:spcPct val="0"/>
                </a:spcBef>
                <a:buFontTx/>
                <a:buNone/>
              </a:pPr>
              <a:t>4</a:t>
            </a:fld>
            <a:endParaRPr lang="pl-PL" altLang="pl-PL" sz="1200">
              <a:solidFill>
                <a:srgbClr val="898989"/>
              </a:solidFill>
              <a:cs typeface="Arial" charset="0"/>
            </a:endParaRPr>
          </a:p>
        </p:txBody>
      </p:sp>
      <p:sp>
        <p:nvSpPr>
          <p:cNvPr id="10243" name="Tytuł 1"/>
          <p:cNvSpPr>
            <a:spLocks noGrp="1"/>
          </p:cNvSpPr>
          <p:nvPr>
            <p:ph type="title" idx="4294967295"/>
          </p:nvPr>
        </p:nvSpPr>
        <p:spPr>
          <a:xfrm>
            <a:off x="358775" y="0"/>
            <a:ext cx="8785225" cy="1143000"/>
          </a:xfrm>
        </p:spPr>
        <p:txBody>
          <a:bodyPr/>
          <a:lstStyle/>
          <a:p>
            <a:pPr eaLnBrk="1" hangingPunct="1"/>
            <a:r>
              <a:rPr lang="en-US" altLang="pl-PL" sz="3200" b="1" dirty="0"/>
              <a:t>Definition of prosumption</a:t>
            </a:r>
          </a:p>
        </p:txBody>
      </p:sp>
      <p:sp>
        <p:nvSpPr>
          <p:cNvPr id="21509" name="Rectangle 5"/>
          <p:cNvSpPr>
            <a:spLocks noChangeArrowheads="1"/>
          </p:cNvSpPr>
          <p:nvPr/>
        </p:nvSpPr>
        <p:spPr bwMode="auto">
          <a:xfrm>
            <a:off x="227466" y="787783"/>
            <a:ext cx="8916533" cy="3462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defRPr>
            </a:lvl1pPr>
            <a:lvl2pPr marL="820738" indent="-285750" eaLnBrk="0" hangingPunct="0">
              <a:spcBef>
                <a:spcPct val="20000"/>
              </a:spcBef>
              <a:buFont typeface="Wingdings" pitchFamily="2" charset="2"/>
              <a:buChar char="§"/>
              <a:defRPr sz="2800">
                <a:solidFill>
                  <a:srgbClr val="002060"/>
                </a:solidFill>
                <a:latin typeface="Verdana" pitchFamily="34" charset="0"/>
              </a:defRPr>
            </a:lvl2pPr>
            <a:lvl3pPr marL="1228725" indent="-228600" eaLnBrk="0" hangingPunct="0">
              <a:spcBef>
                <a:spcPct val="20000"/>
              </a:spcBef>
              <a:buFont typeface="Wingdings" pitchFamily="2" charset="2"/>
              <a:buChar char="§"/>
              <a:defRPr sz="2600">
                <a:solidFill>
                  <a:srgbClr val="002060"/>
                </a:solidFill>
                <a:latin typeface="Verdana" pitchFamily="34" charset="0"/>
              </a:defRPr>
            </a:lvl3pPr>
            <a:lvl4pPr marL="1636713"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buClr>
                <a:srgbClr val="5F5F5F"/>
              </a:buClr>
              <a:buFont typeface="Wingdings" pitchFamily="2" charset="2"/>
              <a:buNone/>
              <a:defRPr/>
            </a:pPr>
            <a:r>
              <a:rPr lang="pl-PL" altLang="pl-PL" sz="2400" b="1" dirty="0">
                <a:solidFill>
                  <a:srgbClr val="FF9900"/>
                </a:solidFill>
              </a:rPr>
              <a:t>1980</a:t>
            </a:r>
          </a:p>
          <a:p>
            <a:pPr algn="ctr">
              <a:buClr>
                <a:srgbClr val="5F5F5F"/>
              </a:buClr>
              <a:buFont typeface="Wingdings" pitchFamily="2" charset="2"/>
              <a:buNone/>
              <a:defRPr/>
            </a:pPr>
            <a:endParaRPr lang="pl-PL" altLang="pl-PL" sz="2400" b="1" dirty="0">
              <a:solidFill>
                <a:srgbClr val="990099"/>
              </a:solidFill>
            </a:endParaRPr>
          </a:p>
          <a:p>
            <a:pPr algn="ctr">
              <a:buClr>
                <a:srgbClr val="5F5F5F"/>
              </a:buClr>
              <a:buFont typeface="Wingdings" pitchFamily="2" charset="2"/>
              <a:buNone/>
              <a:defRPr/>
            </a:pPr>
            <a:endParaRPr lang="pl-PL" altLang="pl-PL" sz="1600" b="1" dirty="0">
              <a:solidFill>
                <a:srgbClr val="990099"/>
              </a:solidFill>
            </a:endParaRPr>
          </a:p>
          <a:p>
            <a:pPr>
              <a:buClr>
                <a:srgbClr val="5F5F5F"/>
              </a:buClr>
              <a:buFont typeface="Wingdings" pitchFamily="2" charset="2"/>
              <a:buNone/>
              <a:defRPr/>
            </a:pPr>
            <a:endParaRPr lang="pl-PL" altLang="pl-PL" sz="900" b="1" dirty="0">
              <a:solidFill>
                <a:srgbClr val="000099"/>
              </a:solidFill>
            </a:endParaRPr>
          </a:p>
          <a:p>
            <a:pPr>
              <a:buClr>
                <a:srgbClr val="5F5F5F"/>
              </a:buClr>
              <a:buFont typeface="Wingdings" pitchFamily="2" charset="2"/>
              <a:buNone/>
              <a:defRPr/>
            </a:pPr>
            <a:endParaRPr lang="pl-PL" altLang="pl-PL" sz="2400" b="1" dirty="0">
              <a:solidFill>
                <a:schemeClr val="tx2"/>
              </a:solidFill>
            </a:endParaRPr>
          </a:p>
          <a:p>
            <a:pPr>
              <a:buClr>
                <a:srgbClr val="5F5F5F"/>
              </a:buClr>
              <a:buFont typeface="Wingdings" pitchFamily="2" charset="2"/>
              <a:buNone/>
              <a:defRPr/>
            </a:pPr>
            <a:r>
              <a:rPr lang="en-US" altLang="pl-PL" sz="2400" b="1" dirty="0" err="1">
                <a:solidFill>
                  <a:schemeClr val="accent1"/>
                </a:solidFill>
              </a:rPr>
              <a:t>Prosumption</a:t>
            </a:r>
            <a:endParaRPr lang="en-US" altLang="pl-PL" sz="2400" b="1" dirty="0">
              <a:solidFill>
                <a:schemeClr val="accent1"/>
              </a:solidFill>
            </a:endParaRPr>
          </a:p>
          <a:p>
            <a:pPr>
              <a:buClr>
                <a:srgbClr val="5F5F5F"/>
              </a:buClr>
              <a:buNone/>
              <a:defRPr/>
            </a:pPr>
            <a:r>
              <a:rPr lang="en-US" altLang="pl-PL" sz="2400" b="1" dirty="0">
                <a:solidFill>
                  <a:srgbClr val="333333"/>
                </a:solidFill>
              </a:rPr>
              <a:t>enterprises compete by engaging with prosumers </a:t>
            </a:r>
          </a:p>
          <a:p>
            <a:pPr>
              <a:buClr>
                <a:srgbClr val="5F5F5F"/>
              </a:buClr>
              <a:buNone/>
              <a:defRPr/>
            </a:pPr>
            <a:r>
              <a:rPr lang="en-US" altLang="pl-PL" sz="2400" b="1" dirty="0">
                <a:solidFill>
                  <a:srgbClr val="333333"/>
                </a:solidFill>
              </a:rPr>
              <a:t>by sharing knowledge and using their knowledge </a:t>
            </a:r>
          </a:p>
          <a:p>
            <a:pPr>
              <a:buClr>
                <a:srgbClr val="5F5F5F"/>
              </a:buClr>
              <a:buNone/>
              <a:defRPr/>
            </a:pPr>
            <a:r>
              <a:rPr lang="en-US" altLang="pl-PL" sz="2400" b="1" dirty="0">
                <a:solidFill>
                  <a:srgbClr val="333333"/>
                </a:solidFill>
              </a:rPr>
              <a:t>in business processes </a:t>
            </a:r>
          </a:p>
        </p:txBody>
      </p:sp>
      <p:sp>
        <p:nvSpPr>
          <p:cNvPr id="10245" name="AutoShape 7"/>
          <p:cNvSpPr>
            <a:spLocks noChangeArrowheads="1"/>
          </p:cNvSpPr>
          <p:nvPr/>
        </p:nvSpPr>
        <p:spPr bwMode="auto">
          <a:xfrm>
            <a:off x="1403350" y="1557338"/>
            <a:ext cx="1223963" cy="215900"/>
          </a:xfrm>
          <a:prstGeom prst="rightArrow">
            <a:avLst>
              <a:gd name="adj1" fmla="val 50000"/>
              <a:gd name="adj2" fmla="val 141728"/>
            </a:avLst>
          </a:prstGeom>
          <a:solidFill>
            <a:srgbClr val="FF99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000" rIns="18000" anchor="ctr"/>
          <a:lstStyle>
            <a:lvl1pPr marL="449263" indent="-449263"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lnSpc>
                <a:spcPct val="80000"/>
              </a:lnSpc>
              <a:buClr>
                <a:schemeClr val="folHlink"/>
              </a:buClr>
              <a:buSzPct val="90000"/>
              <a:buFont typeface="Wingdings" pitchFamily="2" charset="2"/>
              <a:buChar char="n"/>
            </a:pPr>
            <a:endParaRPr lang="en-US" altLang="pl-PL" sz="3600" b="1">
              <a:solidFill>
                <a:srgbClr val="FF9900"/>
              </a:solidFill>
              <a:latin typeface="Arial" charset="0"/>
              <a:cs typeface="Arial" charset="0"/>
            </a:endParaRPr>
          </a:p>
        </p:txBody>
      </p:sp>
      <p:sp>
        <p:nvSpPr>
          <p:cNvPr id="21512" name="Rectangle 8"/>
          <p:cNvSpPr>
            <a:spLocks noChangeArrowheads="1"/>
          </p:cNvSpPr>
          <p:nvPr/>
        </p:nvSpPr>
        <p:spPr bwMode="auto">
          <a:xfrm>
            <a:off x="755650" y="1754188"/>
            <a:ext cx="1317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spcBef>
                <a:spcPct val="20000"/>
              </a:spcBef>
              <a:buClr>
                <a:srgbClr val="5F5F5F"/>
              </a:buClr>
              <a:buFont typeface="Wingdings" pitchFamily="2" charset="2"/>
              <a:buNone/>
              <a:defRPr/>
            </a:pPr>
            <a:r>
              <a:rPr lang="pl-PL" altLang="pl-PL" sz="2400" b="1" dirty="0">
                <a:solidFill>
                  <a:srgbClr val="FF9900"/>
                </a:solidFill>
                <a:latin typeface="Verdana" pitchFamily="34" charset="0"/>
              </a:rPr>
              <a:t>Toffler</a:t>
            </a:r>
            <a:endParaRPr lang="en-US" altLang="pl-PL" sz="2400" b="1" dirty="0">
              <a:solidFill>
                <a:srgbClr val="FF9900"/>
              </a:solidFill>
              <a:latin typeface="Verdana" pitchFamily="34" charset="0"/>
            </a:endParaRPr>
          </a:p>
        </p:txBody>
      </p:sp>
      <p:sp>
        <p:nvSpPr>
          <p:cNvPr id="21513" name="Rectangle 9"/>
          <p:cNvSpPr>
            <a:spLocks noChangeArrowheads="1"/>
          </p:cNvSpPr>
          <p:nvPr/>
        </p:nvSpPr>
        <p:spPr bwMode="auto">
          <a:xfrm>
            <a:off x="227467" y="4604261"/>
            <a:ext cx="8916533" cy="2012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Aft>
                <a:spcPct val="20000"/>
              </a:spcAft>
              <a:defRPr/>
            </a:pPr>
            <a:r>
              <a:rPr lang="en-US" altLang="pl-PL" sz="2400" b="1" dirty="0" err="1">
                <a:solidFill>
                  <a:schemeClr val="accent1"/>
                </a:solidFill>
                <a:latin typeface="Verdana" pitchFamily="34" charset="0"/>
              </a:rPr>
              <a:t>Prosum</a:t>
            </a:r>
            <a:r>
              <a:rPr lang="pl-PL" altLang="pl-PL" sz="2400" b="1" dirty="0" err="1">
                <a:solidFill>
                  <a:schemeClr val="accent1"/>
                </a:solidFill>
                <a:latin typeface="Verdana" pitchFamily="34" charset="0"/>
              </a:rPr>
              <a:t>ers</a:t>
            </a:r>
            <a:endParaRPr lang="pl-PL" altLang="pl-PL" sz="2400" b="1" dirty="0">
              <a:solidFill>
                <a:schemeClr val="accent1"/>
              </a:solidFill>
              <a:latin typeface="Verdana" pitchFamily="34" charset="0"/>
            </a:endParaRPr>
          </a:p>
          <a:p>
            <a:pPr>
              <a:defRPr/>
            </a:pPr>
            <a:r>
              <a:rPr lang="en-US" altLang="pl-PL" sz="2400" b="1" dirty="0">
                <a:solidFill>
                  <a:srgbClr val="333333"/>
                </a:solidFill>
                <a:latin typeface="Verdana" pitchFamily="34" charset="0"/>
              </a:rPr>
              <a:t>external to the enterprise</a:t>
            </a:r>
            <a:r>
              <a:rPr lang="pl-PL" altLang="pl-PL" sz="2400" b="1" dirty="0">
                <a:solidFill>
                  <a:srgbClr val="333333"/>
                </a:solidFill>
                <a:latin typeface="Verdana" pitchFamily="34" charset="0"/>
              </a:rPr>
              <a:t> who </a:t>
            </a:r>
            <a:r>
              <a:rPr lang="en-US" altLang="pl-PL" sz="2400" b="1" dirty="0">
                <a:solidFill>
                  <a:srgbClr val="333333"/>
                </a:solidFill>
                <a:latin typeface="Verdana" pitchFamily="34" charset="0"/>
              </a:rPr>
              <a:t>actively participate in design of product</a:t>
            </a:r>
            <a:r>
              <a:rPr lang="pl-PL" altLang="pl-PL" sz="2400" b="1" dirty="0">
                <a:solidFill>
                  <a:srgbClr val="333333"/>
                </a:solidFill>
                <a:latin typeface="Verdana" pitchFamily="34" charset="0"/>
              </a:rPr>
              <a:t>s</a:t>
            </a:r>
            <a:r>
              <a:rPr lang="en-US" altLang="pl-PL" sz="2400" b="1" dirty="0">
                <a:solidFill>
                  <a:srgbClr val="333333"/>
                </a:solidFill>
                <a:latin typeface="Verdana" pitchFamily="34" charset="0"/>
              </a:rPr>
              <a:t>, </a:t>
            </a:r>
            <a:r>
              <a:rPr lang="pl-PL" altLang="pl-PL" sz="2400" b="1" dirty="0">
                <a:solidFill>
                  <a:srgbClr val="333333"/>
                </a:solidFill>
                <a:latin typeface="Verdana" pitchFamily="34" charset="0"/>
              </a:rPr>
              <a:t>a</a:t>
            </a:r>
            <a:r>
              <a:rPr lang="en-US" altLang="pl-PL" sz="2400" b="1" dirty="0" err="1">
                <a:solidFill>
                  <a:srgbClr val="333333"/>
                </a:solidFill>
                <a:latin typeface="Verdana" pitchFamily="34" charset="0"/>
              </a:rPr>
              <a:t>djust</a:t>
            </a:r>
            <a:r>
              <a:rPr lang="pl-PL" altLang="pl-PL" sz="2400" b="1" dirty="0">
                <a:solidFill>
                  <a:srgbClr val="333333"/>
                </a:solidFill>
                <a:latin typeface="Verdana" pitchFamily="34" charset="0"/>
              </a:rPr>
              <a:t> </a:t>
            </a:r>
            <a:r>
              <a:rPr lang="en-GB" altLang="pl-PL" sz="2400" b="1" dirty="0">
                <a:solidFill>
                  <a:srgbClr val="333333"/>
                </a:solidFill>
                <a:latin typeface="Verdana" pitchFamily="34" charset="0"/>
              </a:rPr>
              <a:t>products </a:t>
            </a:r>
            <a:r>
              <a:rPr lang="pl-PL" altLang="pl-PL" sz="2400" b="1" dirty="0">
                <a:solidFill>
                  <a:srgbClr val="333333"/>
                </a:solidFill>
                <a:latin typeface="Verdana" pitchFamily="34" charset="0"/>
              </a:rPr>
              <a:t>to </a:t>
            </a:r>
            <a:r>
              <a:rPr lang="en-GB" altLang="pl-PL" sz="2400" b="1" dirty="0">
                <a:solidFill>
                  <a:srgbClr val="333333"/>
                </a:solidFill>
                <a:latin typeface="Verdana" pitchFamily="34" charset="0"/>
              </a:rPr>
              <a:t>meet </a:t>
            </a:r>
            <a:r>
              <a:rPr lang="pl-PL" altLang="pl-PL" sz="2400" b="1" dirty="0">
                <a:solidFill>
                  <a:srgbClr val="333333"/>
                </a:solidFill>
                <a:latin typeface="Verdana" pitchFamily="34" charset="0"/>
              </a:rPr>
              <a:t>own expectations and i</a:t>
            </a:r>
            <a:r>
              <a:rPr lang="en-US" altLang="pl-PL" sz="2400" b="1" dirty="0" err="1">
                <a:solidFill>
                  <a:srgbClr val="333333"/>
                </a:solidFill>
                <a:latin typeface="Verdana" pitchFamily="34" charset="0"/>
              </a:rPr>
              <a:t>mprove</a:t>
            </a:r>
            <a:r>
              <a:rPr lang="en-US" altLang="pl-PL" sz="2400" b="1" dirty="0">
                <a:solidFill>
                  <a:srgbClr val="333333"/>
                </a:solidFill>
                <a:latin typeface="Verdana" pitchFamily="34" charset="0"/>
              </a:rPr>
              <a:t> the </a:t>
            </a:r>
            <a:r>
              <a:rPr lang="pl-PL" altLang="pl-PL" sz="2400" b="1" dirty="0">
                <a:solidFill>
                  <a:srgbClr val="333333"/>
                </a:solidFill>
                <a:latin typeface="Verdana" pitchFamily="34" charset="0"/>
              </a:rPr>
              <a:t>qua</a:t>
            </a:r>
            <a:r>
              <a:rPr lang="en-US" altLang="pl-PL" sz="2400" b="1" dirty="0" err="1">
                <a:solidFill>
                  <a:srgbClr val="333333"/>
                </a:solidFill>
                <a:latin typeface="Verdana" pitchFamily="34" charset="0"/>
              </a:rPr>
              <a:t>lity</a:t>
            </a:r>
            <a:r>
              <a:rPr lang="en-US" altLang="pl-PL" sz="2400" b="1" dirty="0">
                <a:solidFill>
                  <a:srgbClr val="333333"/>
                </a:solidFill>
                <a:latin typeface="Verdana" pitchFamily="34" charset="0"/>
              </a:rPr>
              <a:t> of </a:t>
            </a:r>
            <a:r>
              <a:rPr lang="en-GB" altLang="pl-PL" sz="2400" b="1" dirty="0">
                <a:solidFill>
                  <a:srgbClr val="333333"/>
                </a:solidFill>
                <a:latin typeface="Verdana" pitchFamily="34" charset="0"/>
              </a:rPr>
              <a:t>products and services.</a:t>
            </a:r>
            <a:endParaRPr lang="pl-PL" altLang="pl-PL" sz="2400" b="1" dirty="0">
              <a:solidFill>
                <a:srgbClr val="333333"/>
              </a:solidFill>
              <a:latin typeface="Verdana" pitchFamily="34" charset="0"/>
            </a:endParaRPr>
          </a:p>
        </p:txBody>
      </p:sp>
      <p:pic>
        <p:nvPicPr>
          <p:cNvPr id="10248"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908050"/>
            <a:ext cx="1619250" cy="148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7" name="Text Box 13"/>
          <p:cNvSpPr txBox="1">
            <a:spLocks noChangeArrowheads="1"/>
          </p:cNvSpPr>
          <p:nvPr/>
        </p:nvSpPr>
        <p:spPr bwMode="auto">
          <a:xfrm>
            <a:off x="7345363" y="1196975"/>
            <a:ext cx="1798637" cy="923330"/>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defRPr/>
            </a:pPr>
            <a:r>
              <a:rPr lang="pl-PL" altLang="pl-PL" sz="2000" b="1" dirty="0">
                <a:solidFill>
                  <a:srgbClr val="D07C00"/>
                </a:solidFill>
                <a:latin typeface="Verdana" pitchFamily="34" charset="0"/>
              </a:rPr>
              <a:t>Sharing</a:t>
            </a:r>
            <a:endParaRPr lang="en-GB" altLang="pl-PL" sz="2000" b="1" dirty="0">
              <a:solidFill>
                <a:srgbClr val="D07C00"/>
              </a:solidFill>
              <a:latin typeface="Verdana" pitchFamily="34" charset="0"/>
            </a:endParaRPr>
          </a:p>
          <a:p>
            <a:pPr algn="ctr">
              <a:defRPr/>
            </a:pPr>
            <a:r>
              <a:rPr lang="pl-PL" altLang="pl-PL" sz="2000" b="1" dirty="0">
                <a:solidFill>
                  <a:srgbClr val="D07C00"/>
                </a:solidFill>
                <a:latin typeface="Verdana" pitchFamily="34" charset="0"/>
              </a:rPr>
              <a:t>knowledge</a:t>
            </a:r>
          </a:p>
          <a:p>
            <a:pPr algn="ctr">
              <a:defRPr/>
            </a:pPr>
            <a:endParaRPr lang="pl-PL" altLang="pl-PL" sz="2000" dirty="0">
              <a:solidFill>
                <a:srgbClr val="D07C00"/>
              </a:solidFill>
              <a:latin typeface="Verdana"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4DFCEDB8-EE63-46AF-9954-20E0155FD77F}" type="slidenum">
              <a:rPr lang="pl-PL" altLang="pl-PL" sz="1200" smtClean="0">
                <a:solidFill>
                  <a:srgbClr val="898989"/>
                </a:solidFill>
                <a:cs typeface="Arial" charset="0"/>
              </a:rPr>
              <a:pPr eaLnBrk="1" hangingPunct="1">
                <a:spcBef>
                  <a:spcPct val="0"/>
                </a:spcBef>
                <a:buFontTx/>
                <a:buNone/>
              </a:pPr>
              <a:t>5</a:t>
            </a:fld>
            <a:endParaRPr lang="pl-PL" altLang="pl-PL" sz="1200">
              <a:solidFill>
                <a:srgbClr val="898989"/>
              </a:solidFill>
              <a:cs typeface="Arial" charset="0"/>
            </a:endParaRPr>
          </a:p>
        </p:txBody>
      </p:sp>
      <p:sp>
        <p:nvSpPr>
          <p:cNvPr id="9219" name="Tytuł 1"/>
          <p:cNvSpPr>
            <a:spLocks noGrp="1"/>
          </p:cNvSpPr>
          <p:nvPr>
            <p:ph type="title" idx="4294967295"/>
          </p:nvPr>
        </p:nvSpPr>
        <p:spPr>
          <a:xfrm>
            <a:off x="358775" y="0"/>
            <a:ext cx="8785225" cy="1143000"/>
          </a:xfrm>
        </p:spPr>
        <p:txBody>
          <a:bodyPr/>
          <a:lstStyle/>
          <a:p>
            <a:pPr eaLnBrk="1" hangingPunct="1"/>
            <a:r>
              <a:rPr lang="en-US" altLang="pl-PL" sz="3200" b="1" dirty="0"/>
              <a:t>Nature of </a:t>
            </a:r>
            <a:r>
              <a:rPr lang="en-US" altLang="pl-PL" sz="3200" b="1" dirty="0" err="1"/>
              <a:t>Prosumption</a:t>
            </a:r>
            <a:endParaRPr lang="en-US" altLang="pl-PL" sz="3200" b="1" dirty="0"/>
          </a:p>
        </p:txBody>
      </p:sp>
      <p:pic>
        <p:nvPicPr>
          <p:cNvPr id="9220"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3644900"/>
            <a:ext cx="2160587" cy="198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 Box 10"/>
          <p:cNvSpPr txBox="1">
            <a:spLocks noChangeArrowheads="1"/>
          </p:cNvSpPr>
          <p:nvPr/>
        </p:nvSpPr>
        <p:spPr bwMode="auto">
          <a:xfrm>
            <a:off x="4140200" y="4005263"/>
            <a:ext cx="4716463" cy="701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Ins="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spcBef>
                <a:spcPct val="0"/>
              </a:spcBef>
              <a:buFontTx/>
              <a:buNone/>
            </a:pPr>
            <a:r>
              <a:rPr lang="en-US" altLang="pl-PL" sz="2000" b="1">
                <a:solidFill>
                  <a:schemeClr val="tx2"/>
                </a:solidFill>
                <a:cs typeface="Arial" charset="0"/>
              </a:rPr>
              <a:t>“</a:t>
            </a:r>
            <a:r>
              <a:rPr lang="en-US" altLang="pl-PL" sz="2000" b="1">
                <a:solidFill>
                  <a:schemeClr val="accent1"/>
                </a:solidFill>
                <a:cs typeface="Arial" charset="0"/>
              </a:rPr>
              <a:t>prosumption</a:t>
            </a:r>
            <a:r>
              <a:rPr lang="en-US" altLang="pl-PL" sz="2000" b="1">
                <a:solidFill>
                  <a:schemeClr val="tx2"/>
                </a:solidFill>
                <a:cs typeface="Arial" charset="0"/>
              </a:rPr>
              <a:t>” </a:t>
            </a:r>
            <a:endParaRPr lang="pl-PL" altLang="pl-PL" sz="2000" b="1">
              <a:solidFill>
                <a:schemeClr val="tx2"/>
              </a:solidFill>
              <a:cs typeface="Arial" charset="0"/>
            </a:endParaRPr>
          </a:p>
          <a:p>
            <a:pPr algn="ctr" eaLnBrk="1" hangingPunct="1">
              <a:spcBef>
                <a:spcPct val="0"/>
              </a:spcBef>
              <a:buFontTx/>
              <a:buNone/>
            </a:pPr>
            <a:r>
              <a:rPr lang="en-US" altLang="pl-PL" sz="2000" b="1">
                <a:solidFill>
                  <a:schemeClr val="tx2"/>
                </a:solidFill>
                <a:cs typeface="Arial" charset="0"/>
              </a:rPr>
              <a:t>“</a:t>
            </a:r>
            <a:r>
              <a:rPr lang="en-US" altLang="pl-PL" sz="2000" b="1">
                <a:solidFill>
                  <a:schemeClr val="accent1"/>
                </a:solidFill>
                <a:cs typeface="Arial" charset="0"/>
              </a:rPr>
              <a:t>co-creation</a:t>
            </a:r>
            <a:r>
              <a:rPr lang="en-US" altLang="pl-PL" sz="2000" b="1">
                <a:solidFill>
                  <a:schemeClr val="tx2"/>
                </a:solidFill>
                <a:cs typeface="Arial" charset="0"/>
              </a:rPr>
              <a:t>”</a:t>
            </a:r>
            <a:r>
              <a:rPr lang="pl-PL" altLang="pl-PL" sz="2000" b="1">
                <a:solidFill>
                  <a:schemeClr val="tx2"/>
                </a:solidFill>
                <a:cs typeface="Arial" charset="0"/>
              </a:rPr>
              <a:t> </a:t>
            </a:r>
            <a:r>
              <a:rPr lang="en-US" altLang="pl-PL" sz="2000" b="1">
                <a:solidFill>
                  <a:schemeClr val="tx2"/>
                </a:solidFill>
                <a:cs typeface="Arial" charset="0"/>
              </a:rPr>
              <a:t> “</a:t>
            </a:r>
            <a:r>
              <a:rPr lang="en-US" altLang="pl-PL" sz="2000" b="1">
                <a:solidFill>
                  <a:schemeClr val="accent1"/>
                </a:solidFill>
                <a:cs typeface="Arial" charset="0"/>
              </a:rPr>
              <a:t>c</a:t>
            </a:r>
            <a:r>
              <a:rPr lang="pl-PL" altLang="pl-PL" sz="2000" b="1">
                <a:solidFill>
                  <a:schemeClr val="accent1"/>
                </a:solidFill>
                <a:cs typeface="Arial" charset="0"/>
              </a:rPr>
              <a:t>o-</a:t>
            </a:r>
            <a:r>
              <a:rPr lang="en-US" altLang="pl-PL" sz="2000" b="1">
                <a:solidFill>
                  <a:schemeClr val="accent1"/>
                </a:solidFill>
                <a:cs typeface="Arial" charset="0"/>
              </a:rPr>
              <a:t>production</a:t>
            </a:r>
            <a:r>
              <a:rPr lang="pl-PL" altLang="pl-PL" sz="2000" b="1">
                <a:solidFill>
                  <a:schemeClr val="tx2"/>
                </a:solidFill>
                <a:cs typeface="Arial" charset="0"/>
              </a:rPr>
              <a:t>”</a:t>
            </a:r>
            <a:r>
              <a:rPr lang="pl-PL" altLang="pl-PL" sz="2000">
                <a:solidFill>
                  <a:schemeClr val="tx2"/>
                </a:solidFill>
                <a:cs typeface="Arial" charset="0"/>
              </a:rPr>
              <a:t> </a:t>
            </a:r>
          </a:p>
        </p:txBody>
      </p:sp>
      <p:sp>
        <p:nvSpPr>
          <p:cNvPr id="9222" name="Freeform 31"/>
          <p:cNvSpPr>
            <a:spLocks/>
          </p:cNvSpPr>
          <p:nvPr/>
        </p:nvSpPr>
        <p:spPr bwMode="auto">
          <a:xfrm rot="1597240">
            <a:off x="3995738" y="1628775"/>
            <a:ext cx="2663825" cy="719138"/>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solidFill>
            <a:srgbClr val="FF9900"/>
          </a:solidFill>
          <a:ln w="4826">
            <a:solidFill>
              <a:srgbClr val="000000"/>
            </a:solidFill>
            <a:prstDash val="solid"/>
            <a:round/>
            <a:headEnd/>
            <a:tailEnd/>
          </a:ln>
        </p:spPr>
        <p:txBody>
          <a:bodyPr/>
          <a:lstStyle/>
          <a:p>
            <a:endParaRPr lang="pl-PL"/>
          </a:p>
        </p:txBody>
      </p:sp>
      <p:sp>
        <p:nvSpPr>
          <p:cNvPr id="9223" name="Freeform 31"/>
          <p:cNvSpPr>
            <a:spLocks/>
          </p:cNvSpPr>
          <p:nvPr/>
        </p:nvSpPr>
        <p:spPr bwMode="auto">
          <a:xfrm rot="20380310" flipV="1">
            <a:off x="3851275" y="5013325"/>
            <a:ext cx="2509838" cy="706438"/>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solidFill>
            <a:srgbClr val="FF9900"/>
          </a:solidFill>
          <a:ln w="4826">
            <a:solidFill>
              <a:srgbClr val="000000"/>
            </a:solidFill>
            <a:prstDash val="solid"/>
            <a:round/>
            <a:headEnd/>
            <a:tailEnd/>
          </a:ln>
        </p:spPr>
        <p:txBody>
          <a:bodyPr/>
          <a:lstStyle/>
          <a:p>
            <a:endParaRPr lang="pl-PL"/>
          </a:p>
        </p:txBody>
      </p:sp>
      <p:sp>
        <p:nvSpPr>
          <p:cNvPr id="18445" name="Text Box 13"/>
          <p:cNvSpPr txBox="1">
            <a:spLocks noChangeArrowheads="1"/>
          </p:cNvSpPr>
          <p:nvPr/>
        </p:nvSpPr>
        <p:spPr bwMode="auto">
          <a:xfrm>
            <a:off x="1476375" y="4149725"/>
            <a:ext cx="2303463" cy="914400"/>
          </a:xfrm>
          <a:prstGeom prst="rect">
            <a:avLst/>
          </a:prstGeom>
          <a:solidFill>
            <a:srgbClr val="FF9900"/>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defRPr/>
            </a:pPr>
            <a:r>
              <a:rPr lang="en-US" altLang="pl-PL" sz="2000" b="1" dirty="0">
                <a:latin typeface="Verdana" pitchFamily="34" charset="0"/>
              </a:rPr>
              <a:t>knowledge,</a:t>
            </a:r>
          </a:p>
          <a:p>
            <a:pPr algn="ctr">
              <a:defRPr/>
            </a:pPr>
            <a:r>
              <a:rPr lang="en-US" altLang="pl-PL" sz="2000" b="1" dirty="0">
                <a:latin typeface="Verdana" pitchFamily="34" charset="0"/>
              </a:rPr>
              <a:t>creativity, innovativeness</a:t>
            </a:r>
            <a:r>
              <a:rPr lang="en-US" altLang="pl-PL" sz="2000" dirty="0">
                <a:solidFill>
                  <a:srgbClr val="204F9C"/>
                </a:solidFill>
                <a:latin typeface="Verdana" pitchFamily="34" charset="0"/>
              </a:rPr>
              <a:t> </a:t>
            </a:r>
            <a:r>
              <a:rPr lang="en-US" altLang="pl-PL" sz="2000" b="1" dirty="0">
                <a:latin typeface="Verdana" pitchFamily="34" charset="0"/>
              </a:rPr>
              <a:t> </a:t>
            </a:r>
          </a:p>
        </p:txBody>
      </p:sp>
      <p:pic>
        <p:nvPicPr>
          <p:cNvPr id="9225" name="Picture 14" descr="ANd9GcSfuUDiKdqZyAKoL7HRi82i8DU09hvbIuwT4MUq92qiMDym2Foq"/>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 y="1916113"/>
            <a:ext cx="3967163" cy="141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7" name="Text Box 15"/>
          <p:cNvSpPr txBox="1">
            <a:spLocks noChangeArrowheads="1"/>
          </p:cNvSpPr>
          <p:nvPr/>
        </p:nvSpPr>
        <p:spPr bwMode="auto">
          <a:xfrm>
            <a:off x="2555875" y="2852738"/>
            <a:ext cx="1655763" cy="615553"/>
          </a:xfrm>
          <a:prstGeom prst="rect">
            <a:avLst/>
          </a:prstGeom>
          <a:solidFill>
            <a:srgbClr val="FF9900"/>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spcBef>
                <a:spcPct val="50000"/>
              </a:spcBef>
              <a:defRPr/>
            </a:pPr>
            <a:r>
              <a:rPr lang="pl-PL" altLang="pl-PL" sz="2000" b="1" dirty="0">
                <a:latin typeface="Verdana" pitchFamily="34" charset="0"/>
              </a:rPr>
              <a:t>sharing</a:t>
            </a:r>
            <a:r>
              <a:rPr lang="pl-PL" altLang="pl-PL" sz="2000" dirty="0">
                <a:solidFill>
                  <a:srgbClr val="204F9C"/>
                </a:solidFill>
                <a:latin typeface="Verdana" pitchFamily="34" charset="0"/>
              </a:rPr>
              <a:t> </a:t>
            </a:r>
            <a:r>
              <a:rPr lang="en-US" altLang="pl-PL" sz="2000" b="1" dirty="0">
                <a:latin typeface="Verdana" pitchFamily="34" charset="0"/>
              </a:rPr>
              <a:t>knowledge</a:t>
            </a:r>
            <a:endParaRPr lang="pl-PL" altLang="pl-PL" sz="2000" dirty="0">
              <a:solidFill>
                <a:srgbClr val="204F9C"/>
              </a:solidFill>
              <a:latin typeface="Verdana" pitchFamily="34" charset="0"/>
            </a:endParaRPr>
          </a:p>
        </p:txBody>
      </p:sp>
      <p:sp>
        <p:nvSpPr>
          <p:cNvPr id="9227" name="Text Box 16"/>
          <p:cNvSpPr txBox="1">
            <a:spLocks noChangeArrowheads="1"/>
          </p:cNvSpPr>
          <p:nvPr/>
        </p:nvSpPr>
        <p:spPr bwMode="auto">
          <a:xfrm>
            <a:off x="4211638" y="2636838"/>
            <a:ext cx="4716462"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Ins="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spcBef>
                <a:spcPct val="0"/>
              </a:spcBef>
              <a:buFontTx/>
              <a:buNone/>
            </a:pPr>
            <a:r>
              <a:rPr lang="en-US" altLang="pl-PL" sz="2000" b="1" dirty="0">
                <a:solidFill>
                  <a:srgbClr val="333333"/>
                </a:solidFill>
                <a:cs typeface="Arial" charset="0"/>
              </a:rPr>
              <a:t>consumers share knowledge with enterprises and enterprises use this knowledge to produce things of value</a:t>
            </a:r>
          </a:p>
        </p:txBody>
      </p:sp>
      <p:sp>
        <p:nvSpPr>
          <p:cNvPr id="9228" name="Text Box 17"/>
          <p:cNvSpPr txBox="1">
            <a:spLocks noChangeArrowheads="1"/>
          </p:cNvSpPr>
          <p:nvPr/>
        </p:nvSpPr>
        <p:spPr bwMode="auto">
          <a:xfrm>
            <a:off x="1258888" y="3573463"/>
            <a:ext cx="23050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rIns="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spcBef>
                <a:spcPct val="0"/>
              </a:spcBef>
              <a:buFontTx/>
              <a:buNone/>
            </a:pPr>
            <a:r>
              <a:rPr lang="en-US" altLang="pl-PL" sz="1600" b="1">
                <a:solidFill>
                  <a:schemeClr val="tx1"/>
                </a:solidFill>
                <a:cs typeface="Arial" charset="0"/>
              </a:rPr>
              <a:t>utilize</a:t>
            </a:r>
          </a:p>
        </p:txBody>
      </p:sp>
      <p:sp>
        <p:nvSpPr>
          <p:cNvPr id="9229" name="Freeform 31"/>
          <p:cNvSpPr>
            <a:spLocks/>
          </p:cNvSpPr>
          <p:nvPr/>
        </p:nvSpPr>
        <p:spPr bwMode="auto">
          <a:xfrm rot="-2408386">
            <a:off x="1547813" y="3357563"/>
            <a:ext cx="1023937" cy="476250"/>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solidFill>
            <a:srgbClr val="FF9900"/>
          </a:solidFill>
          <a:ln w="4826">
            <a:solidFill>
              <a:srgbClr val="000000"/>
            </a:solidFill>
            <a:prstDash val="solid"/>
            <a:round/>
            <a:headEnd/>
            <a:tailEnd/>
          </a:ln>
        </p:spPr>
        <p:txBody>
          <a:bodyPr/>
          <a:lstStyle/>
          <a:p>
            <a:endParaRPr lang="pl-PL"/>
          </a:p>
        </p:txBody>
      </p:sp>
      <p:sp>
        <p:nvSpPr>
          <p:cNvPr id="9230" name="Text Box 19"/>
          <p:cNvSpPr txBox="1">
            <a:spLocks noChangeArrowheads="1"/>
          </p:cNvSpPr>
          <p:nvPr/>
        </p:nvSpPr>
        <p:spPr bwMode="auto">
          <a:xfrm>
            <a:off x="4476359" y="870700"/>
            <a:ext cx="4692853" cy="70788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rIns="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spcBef>
                <a:spcPct val="0"/>
              </a:spcBef>
              <a:buFontTx/>
              <a:buNone/>
            </a:pPr>
            <a:r>
              <a:rPr lang="en-US" altLang="pl-PL" sz="2000" b="1" dirty="0">
                <a:solidFill>
                  <a:srgbClr val="333333"/>
                </a:solidFill>
                <a:cs typeface="Arial" charset="0"/>
              </a:rPr>
              <a:t>traditional role</a:t>
            </a:r>
            <a:r>
              <a:rPr lang="pl-PL" altLang="pl-PL" sz="2000" b="1" dirty="0">
                <a:solidFill>
                  <a:srgbClr val="333333"/>
                </a:solidFill>
                <a:cs typeface="Arial" charset="0"/>
              </a:rPr>
              <a:t>s</a:t>
            </a:r>
            <a:r>
              <a:rPr lang="en-GB" altLang="pl-PL" sz="2000" b="1" dirty="0">
                <a:solidFill>
                  <a:srgbClr val="333333"/>
                </a:solidFill>
                <a:cs typeface="Arial" charset="0"/>
              </a:rPr>
              <a:t> </a:t>
            </a:r>
            <a:r>
              <a:rPr lang="en-US" altLang="pl-PL" sz="2000" b="1" dirty="0">
                <a:solidFill>
                  <a:srgbClr val="333333"/>
                </a:solidFill>
                <a:cs typeface="Arial" charset="0"/>
              </a:rPr>
              <a:t>of producers and consumers blurred</a:t>
            </a:r>
            <a:endParaRPr lang="en-US" altLang="pl-PL" sz="2000" dirty="0">
              <a:solidFill>
                <a:srgbClr val="333333"/>
              </a:solidFill>
              <a:cs typeface="Arial"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E061F9-DBDF-4C8D-8EBA-3F32F179A284}"/>
              </a:ext>
            </a:extLst>
          </p:cNvPr>
          <p:cNvSpPr>
            <a:spLocks noGrp="1"/>
          </p:cNvSpPr>
          <p:nvPr>
            <p:ph type="sldNum" sz="quarter" idx="12"/>
          </p:nvPr>
        </p:nvSpPr>
        <p:spPr/>
        <p:txBody>
          <a:bodyPr/>
          <a:lstStyle/>
          <a:p>
            <a:pPr>
              <a:defRPr/>
            </a:pPr>
            <a:fld id="{888DCE17-6A51-4F65-95AC-79B04D680A12}" type="slidenum">
              <a:rPr lang="pl-PL" altLang="pl-PL" smtClean="0"/>
              <a:pPr>
                <a:defRPr/>
              </a:pPr>
              <a:t>6</a:t>
            </a:fld>
            <a:endParaRPr lang="pl-PL" altLang="pl-PL"/>
          </a:p>
        </p:txBody>
      </p:sp>
      <p:sp>
        <p:nvSpPr>
          <p:cNvPr id="3" name="Rectangle 2">
            <a:extLst>
              <a:ext uri="{FF2B5EF4-FFF2-40B4-BE49-F238E27FC236}">
                <a16:creationId xmlns:a16="http://schemas.microsoft.com/office/drawing/2014/main" id="{3504F98E-AD3A-462F-AFBF-8E88E6A1E678}"/>
              </a:ext>
            </a:extLst>
          </p:cNvPr>
          <p:cNvSpPr/>
          <p:nvPr/>
        </p:nvSpPr>
        <p:spPr>
          <a:xfrm>
            <a:off x="899592" y="3337491"/>
            <a:ext cx="7344816" cy="2246769"/>
          </a:xfrm>
          <a:prstGeom prst="rect">
            <a:avLst/>
          </a:prstGeom>
        </p:spPr>
        <p:txBody>
          <a:bodyPr wrap="square">
            <a:spAutoFit/>
          </a:bodyPr>
          <a:lstStyle/>
          <a:p>
            <a:pPr marL="457200" indent="-457200">
              <a:buFont typeface="Arial" panose="020B0604020202020204" pitchFamily="34" charset="0"/>
              <a:buChar char="•"/>
            </a:pPr>
            <a:r>
              <a:rPr lang="en-GB" sz="2800" dirty="0">
                <a:latin typeface="+mn-lt"/>
              </a:rPr>
              <a:t>Consumers request attention, </a:t>
            </a:r>
          </a:p>
          <a:p>
            <a:pPr marL="457200" indent="-457200">
              <a:buFont typeface="Arial" panose="020B0604020202020204" pitchFamily="34" charset="0"/>
              <a:buChar char="•"/>
            </a:pPr>
            <a:r>
              <a:rPr lang="en-GB" sz="2800" dirty="0">
                <a:latin typeface="+mn-lt"/>
              </a:rPr>
              <a:t>Authenticity, </a:t>
            </a:r>
          </a:p>
          <a:p>
            <a:pPr marL="457200" indent="-457200">
              <a:buFont typeface="Arial" panose="020B0604020202020204" pitchFamily="34" charset="0"/>
              <a:buChar char="•"/>
            </a:pPr>
            <a:r>
              <a:rPr lang="en-GB" sz="2800" dirty="0">
                <a:latin typeface="+mn-lt"/>
              </a:rPr>
              <a:t>Rapid innovation</a:t>
            </a:r>
          </a:p>
          <a:p>
            <a:pPr marL="457200" indent="-457200">
              <a:buFont typeface="Arial" panose="020B0604020202020204" pitchFamily="34" charset="0"/>
              <a:buChar char="•"/>
            </a:pPr>
            <a:r>
              <a:rPr lang="en-GB" sz="2800" dirty="0">
                <a:latin typeface="+mn-lt"/>
              </a:rPr>
              <a:t>A shift in organisational focus based on an ongoing conversation.</a:t>
            </a:r>
          </a:p>
        </p:txBody>
      </p:sp>
      <p:pic>
        <p:nvPicPr>
          <p:cNvPr id="4" name="Picture 10">
            <a:extLst>
              <a:ext uri="{FF2B5EF4-FFF2-40B4-BE49-F238E27FC236}">
                <a16:creationId xmlns:a16="http://schemas.microsoft.com/office/drawing/2014/main" id="{7069D3EE-2CAE-40BA-9C16-30CEF479BA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908050"/>
            <a:ext cx="1619250" cy="148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7C0C805-7195-4160-A844-D2ACEC742BBD}"/>
              </a:ext>
            </a:extLst>
          </p:cNvPr>
          <p:cNvSpPr txBox="1"/>
          <p:nvPr/>
        </p:nvSpPr>
        <p:spPr>
          <a:xfrm>
            <a:off x="899592" y="1335709"/>
            <a:ext cx="4464496" cy="1077218"/>
          </a:xfrm>
          <a:prstGeom prst="rect">
            <a:avLst/>
          </a:prstGeom>
          <a:noFill/>
        </p:spPr>
        <p:txBody>
          <a:bodyPr wrap="square" rtlCol="0">
            <a:spAutoFit/>
          </a:bodyPr>
          <a:lstStyle/>
          <a:p>
            <a:r>
              <a:rPr lang="en-GB" sz="3200" b="1" dirty="0"/>
              <a:t>What does this mean to the Enterprise?</a:t>
            </a:r>
          </a:p>
        </p:txBody>
      </p:sp>
      <p:sp>
        <p:nvSpPr>
          <p:cNvPr id="6" name="Rectangle 5">
            <a:extLst>
              <a:ext uri="{FF2B5EF4-FFF2-40B4-BE49-F238E27FC236}">
                <a16:creationId xmlns:a16="http://schemas.microsoft.com/office/drawing/2014/main" id="{C11AFCDE-0D9C-4007-87B7-484E85854750}"/>
              </a:ext>
            </a:extLst>
          </p:cNvPr>
          <p:cNvSpPr/>
          <p:nvPr/>
        </p:nvSpPr>
        <p:spPr>
          <a:xfrm>
            <a:off x="1259632" y="5934670"/>
            <a:ext cx="7148202" cy="923330"/>
          </a:xfrm>
          <a:prstGeom prst="rect">
            <a:avLst/>
          </a:prstGeom>
        </p:spPr>
        <p:txBody>
          <a:bodyPr wrap="square">
            <a:spAutoFit/>
          </a:bodyPr>
          <a:lstStyle/>
          <a:p>
            <a:pPr algn="ctr"/>
            <a:r>
              <a:rPr lang="en-GB" b="1" dirty="0">
                <a:solidFill>
                  <a:srgbClr val="002060"/>
                </a:solidFill>
              </a:rPr>
              <a:t>So what does this mean?</a:t>
            </a:r>
          </a:p>
          <a:p>
            <a:pPr algn="ctr"/>
            <a:r>
              <a:rPr lang="en-GB" b="1" dirty="0">
                <a:solidFill>
                  <a:srgbClr val="002060"/>
                </a:solidFill>
              </a:rPr>
              <a:t>Contemporary eBusiness need to develop </a:t>
            </a:r>
          </a:p>
          <a:p>
            <a:pPr algn="ctr"/>
            <a:r>
              <a:rPr lang="en-GB" b="1" dirty="0">
                <a:solidFill>
                  <a:srgbClr val="002060"/>
                </a:solidFill>
              </a:rPr>
              <a:t>prosumer-oriented strategies</a:t>
            </a:r>
          </a:p>
        </p:txBody>
      </p:sp>
    </p:spTree>
    <p:extLst>
      <p:ext uri="{BB962C8B-B14F-4D97-AF65-F5344CB8AC3E}">
        <p14:creationId xmlns:p14="http://schemas.microsoft.com/office/powerpoint/2010/main" val="3660930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B4EEC5-A739-40CD-B5B9-2225E905F9D0}"/>
              </a:ext>
            </a:extLst>
          </p:cNvPr>
          <p:cNvSpPr>
            <a:spLocks noGrp="1"/>
          </p:cNvSpPr>
          <p:nvPr>
            <p:ph type="sldNum" sz="quarter" idx="12"/>
          </p:nvPr>
        </p:nvSpPr>
        <p:spPr/>
        <p:txBody>
          <a:bodyPr/>
          <a:lstStyle/>
          <a:p>
            <a:pPr>
              <a:defRPr/>
            </a:pPr>
            <a:fld id="{888DCE17-6A51-4F65-95AC-79B04D680A12}" type="slidenum">
              <a:rPr lang="pl-PL" altLang="pl-PL" smtClean="0"/>
              <a:pPr>
                <a:defRPr/>
              </a:pPr>
              <a:t>7</a:t>
            </a:fld>
            <a:endParaRPr lang="pl-PL" altLang="pl-PL"/>
          </a:p>
        </p:txBody>
      </p:sp>
      <p:pic>
        <p:nvPicPr>
          <p:cNvPr id="3" name="Picture 10">
            <a:extLst>
              <a:ext uri="{FF2B5EF4-FFF2-40B4-BE49-F238E27FC236}">
                <a16:creationId xmlns:a16="http://schemas.microsoft.com/office/drawing/2014/main" id="{13A3A8E9-52CC-4364-A2DD-CFC0BF30F9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71080"/>
            <a:ext cx="1619250" cy="148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B4ADA326-E706-4399-B778-72019592929E}"/>
              </a:ext>
            </a:extLst>
          </p:cNvPr>
          <p:cNvSpPr txBox="1"/>
          <p:nvPr/>
        </p:nvSpPr>
        <p:spPr>
          <a:xfrm>
            <a:off x="1309863" y="184515"/>
            <a:ext cx="6524274" cy="1077218"/>
          </a:xfrm>
          <a:prstGeom prst="rect">
            <a:avLst/>
          </a:prstGeom>
          <a:noFill/>
        </p:spPr>
        <p:txBody>
          <a:bodyPr wrap="square" rtlCol="0">
            <a:spAutoFit/>
          </a:bodyPr>
          <a:lstStyle/>
          <a:p>
            <a:r>
              <a:rPr lang="en-GB" sz="3200" b="1" dirty="0"/>
              <a:t>Are there risks </a:t>
            </a:r>
          </a:p>
          <a:p>
            <a:r>
              <a:rPr lang="en-GB" sz="3200" b="1" dirty="0"/>
              <a:t>Active customer participation?</a:t>
            </a:r>
          </a:p>
        </p:txBody>
      </p:sp>
      <p:sp>
        <p:nvSpPr>
          <p:cNvPr id="5" name="Rectangle 4">
            <a:extLst>
              <a:ext uri="{FF2B5EF4-FFF2-40B4-BE49-F238E27FC236}">
                <a16:creationId xmlns:a16="http://schemas.microsoft.com/office/drawing/2014/main" id="{27EB1664-76D7-4086-B626-37DAF15B00D6}"/>
              </a:ext>
            </a:extLst>
          </p:cNvPr>
          <p:cNvSpPr/>
          <p:nvPr/>
        </p:nvSpPr>
        <p:spPr>
          <a:xfrm>
            <a:off x="445409" y="1858578"/>
            <a:ext cx="8519080" cy="4832092"/>
          </a:xfrm>
          <a:prstGeom prst="rect">
            <a:avLst/>
          </a:prstGeom>
        </p:spPr>
        <p:txBody>
          <a:bodyPr wrap="square">
            <a:spAutoFit/>
          </a:bodyPr>
          <a:lstStyle/>
          <a:p>
            <a:r>
              <a:rPr lang="en-GB" sz="2200" dirty="0">
                <a:latin typeface="+mn-lt"/>
              </a:rPr>
              <a:t>The prosumer-oriented strategies are based on three main questions:</a:t>
            </a:r>
          </a:p>
          <a:p>
            <a:pPr marL="342900" indent="-342900">
              <a:buFont typeface="Arial" panose="020B0604020202020204" pitchFamily="34" charset="0"/>
              <a:buChar char="•"/>
            </a:pPr>
            <a:r>
              <a:rPr lang="en-GB" sz="2200" dirty="0">
                <a:latin typeface="+mn-lt"/>
              </a:rPr>
              <a:t>What is the purpose of the strategy?</a:t>
            </a:r>
          </a:p>
          <a:p>
            <a:pPr marL="342900" indent="-342900">
              <a:buFont typeface="Arial" panose="020B0604020202020204" pitchFamily="34" charset="0"/>
              <a:buChar char="•"/>
            </a:pPr>
            <a:r>
              <a:rPr lang="en-GB" sz="2200" dirty="0">
                <a:latin typeface="+mn-lt"/>
              </a:rPr>
              <a:t>To what extent do we focus on the prosumer?</a:t>
            </a:r>
          </a:p>
          <a:p>
            <a:pPr marL="342900" indent="-342900">
              <a:buFont typeface="Arial" panose="020B0604020202020204" pitchFamily="34" charset="0"/>
              <a:buChar char="•"/>
            </a:pPr>
            <a:r>
              <a:rPr lang="en-GB" sz="2200" dirty="0">
                <a:latin typeface="+mn-lt"/>
              </a:rPr>
              <a:t>What is the culture of the targeted prosumer? </a:t>
            </a:r>
          </a:p>
          <a:p>
            <a:endParaRPr lang="en-GB" sz="2200" dirty="0">
              <a:latin typeface="+mn-lt"/>
            </a:endParaRPr>
          </a:p>
          <a:p>
            <a:pPr algn="ctr"/>
            <a:r>
              <a:rPr lang="en-GB" sz="2200" dirty="0">
                <a:latin typeface="+mn-lt"/>
              </a:rPr>
              <a:t>(</a:t>
            </a:r>
            <a:r>
              <a:rPr lang="en-GB" sz="2200" dirty="0"/>
              <a:t>individuals desire to shape and seek their own experiences whether individually or with others)</a:t>
            </a:r>
            <a:r>
              <a:rPr lang="en-GB" sz="2200" dirty="0">
                <a:latin typeface="+mn-lt"/>
              </a:rPr>
              <a:t> </a:t>
            </a:r>
          </a:p>
          <a:p>
            <a:pPr algn="ctr"/>
            <a:endParaRPr lang="en-GB" sz="2200" dirty="0">
              <a:latin typeface="+mn-lt"/>
            </a:endParaRPr>
          </a:p>
          <a:p>
            <a:pPr marL="800100" lvl="1" indent="-342900">
              <a:buFont typeface="Arial" panose="020B0604020202020204" pitchFamily="34" charset="0"/>
              <a:buChar char="•"/>
            </a:pPr>
            <a:r>
              <a:rPr lang="en-GB" sz="2200" b="1" dirty="0"/>
              <a:t>Allocentric-</a:t>
            </a:r>
            <a:r>
              <a:rPr lang="en-GB" sz="2200" dirty="0"/>
              <a:t> people </a:t>
            </a:r>
            <a:r>
              <a:rPr lang="en-GB" sz="2200" dirty="0" err="1"/>
              <a:t>center</a:t>
            </a:r>
            <a:r>
              <a:rPr lang="en-GB" sz="2200" dirty="0"/>
              <a:t> their attention and actions on other people rather than themselves. It corresponds to cultural collectivism.</a:t>
            </a:r>
          </a:p>
          <a:p>
            <a:pPr marL="800100" lvl="1" indent="-342900">
              <a:buFont typeface="Arial" panose="020B0604020202020204" pitchFamily="34" charset="0"/>
              <a:buChar char="•"/>
            </a:pPr>
            <a:r>
              <a:rPr lang="en-GB" sz="2200" b="1" dirty="0" err="1"/>
              <a:t>Idiocentric</a:t>
            </a:r>
            <a:r>
              <a:rPr lang="en-GB" sz="2200" dirty="0"/>
              <a:t> tendencies - when focusing on personal goals, needs and rights (</a:t>
            </a:r>
            <a:r>
              <a:rPr lang="en-GB" sz="2200" dirty="0" err="1"/>
              <a:t>Triandis</a:t>
            </a:r>
            <a:r>
              <a:rPr lang="en-GB" sz="2200" dirty="0"/>
              <a:t>, 1995)</a:t>
            </a:r>
          </a:p>
        </p:txBody>
      </p:sp>
    </p:spTree>
    <p:extLst>
      <p:ext uri="{BB962C8B-B14F-4D97-AF65-F5344CB8AC3E}">
        <p14:creationId xmlns:p14="http://schemas.microsoft.com/office/powerpoint/2010/main" val="3661984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A9C9E84-3B47-4B71-998D-8F11FD717A20}"/>
              </a:ext>
            </a:extLst>
          </p:cNvPr>
          <p:cNvSpPr>
            <a:spLocks noGrp="1"/>
          </p:cNvSpPr>
          <p:nvPr>
            <p:ph type="sldNum" sz="quarter" idx="12"/>
          </p:nvPr>
        </p:nvSpPr>
        <p:spPr/>
        <p:txBody>
          <a:bodyPr/>
          <a:lstStyle/>
          <a:p>
            <a:pPr>
              <a:defRPr/>
            </a:pPr>
            <a:fld id="{888DCE17-6A51-4F65-95AC-79B04D680A12}" type="slidenum">
              <a:rPr lang="pl-PL" altLang="pl-PL" smtClean="0"/>
              <a:pPr>
                <a:defRPr/>
              </a:pPr>
              <a:t>8</a:t>
            </a:fld>
            <a:endParaRPr lang="pl-PL" altLang="pl-PL"/>
          </a:p>
        </p:txBody>
      </p:sp>
      <p:sp>
        <p:nvSpPr>
          <p:cNvPr id="3" name="Rectangle 2">
            <a:extLst>
              <a:ext uri="{FF2B5EF4-FFF2-40B4-BE49-F238E27FC236}">
                <a16:creationId xmlns:a16="http://schemas.microsoft.com/office/drawing/2014/main" id="{A84AD6F2-773F-472F-95CC-F90F5A8A1774}"/>
              </a:ext>
            </a:extLst>
          </p:cNvPr>
          <p:cNvSpPr/>
          <p:nvPr/>
        </p:nvSpPr>
        <p:spPr>
          <a:xfrm>
            <a:off x="511228" y="1188400"/>
            <a:ext cx="8659008" cy="5509200"/>
          </a:xfrm>
          <a:prstGeom prst="rect">
            <a:avLst/>
          </a:prstGeom>
        </p:spPr>
        <p:txBody>
          <a:bodyPr wrap="square">
            <a:spAutoFit/>
          </a:bodyPr>
          <a:lstStyle/>
          <a:p>
            <a:r>
              <a:rPr lang="en-GB" sz="2200" dirty="0">
                <a:latin typeface="+mn-lt"/>
              </a:rPr>
              <a:t>eBusiness strategy is particularly concerned with value creation and innovation and capturing that knowledge.  Consumer experience needs to be captured in systems –known as  </a:t>
            </a:r>
            <a:r>
              <a:rPr lang="en-GB" sz="2200" b="1" dirty="0">
                <a:latin typeface="+mn-lt"/>
              </a:rPr>
              <a:t>knowledge management systems </a:t>
            </a:r>
            <a:r>
              <a:rPr lang="en-GB" sz="2200" dirty="0">
                <a:latin typeface="+mn-lt"/>
              </a:rPr>
              <a:t>in the organisation.</a:t>
            </a:r>
          </a:p>
          <a:p>
            <a:endParaRPr lang="en-GB" sz="2200" dirty="0">
              <a:latin typeface="+mn-lt"/>
            </a:endParaRPr>
          </a:p>
          <a:p>
            <a:r>
              <a:rPr lang="en-GB" sz="2200" dirty="0">
                <a:latin typeface="+mn-lt"/>
              </a:rPr>
              <a:t>Lewis and Bridger (2001) argued, “in our information era fewer and fewer products and services are created exclusively by either consumers or producers alone, but rather through an </a:t>
            </a:r>
            <a:r>
              <a:rPr lang="en-GB" sz="2200" b="1" dirty="0">
                <a:latin typeface="+mn-lt"/>
              </a:rPr>
              <a:t>intelligent partnership of both</a:t>
            </a:r>
            <a:r>
              <a:rPr lang="en-GB" sz="2200" dirty="0">
                <a:latin typeface="+mn-lt"/>
              </a:rPr>
              <a:t>”.</a:t>
            </a:r>
          </a:p>
          <a:p>
            <a:endParaRPr lang="en-GB" sz="2200" dirty="0">
              <a:latin typeface="+mn-lt"/>
            </a:endParaRPr>
          </a:p>
          <a:p>
            <a:r>
              <a:rPr lang="en-GB" sz="2200" dirty="0">
                <a:latin typeface="+mn-lt"/>
              </a:rPr>
              <a:t>Prahalad and Ramaswamy’s (2004) co-creation model (co-production) envisages a </a:t>
            </a:r>
            <a:r>
              <a:rPr lang="en-GB" sz="2200" b="1" dirty="0">
                <a:latin typeface="+mn-lt"/>
              </a:rPr>
              <a:t>collaboration</a:t>
            </a:r>
            <a:r>
              <a:rPr lang="en-GB" sz="2200" dirty="0">
                <a:latin typeface="+mn-lt"/>
              </a:rPr>
              <a:t> between organisations and their stakeholders in order </a:t>
            </a:r>
            <a:r>
              <a:rPr lang="en-GB" sz="2200" b="1" dirty="0">
                <a:latin typeface="+mn-lt"/>
              </a:rPr>
              <a:t>to develop systems</a:t>
            </a:r>
            <a:r>
              <a:rPr lang="en-GB" sz="2200" dirty="0">
                <a:latin typeface="+mn-lt"/>
              </a:rPr>
              <a:t>, </a:t>
            </a:r>
            <a:r>
              <a:rPr lang="en-GB" sz="2200" b="1" dirty="0">
                <a:latin typeface="+mn-lt"/>
              </a:rPr>
              <a:t>products</a:t>
            </a:r>
            <a:r>
              <a:rPr lang="en-GB" sz="2200" dirty="0">
                <a:latin typeface="+mn-lt"/>
              </a:rPr>
              <a:t> or </a:t>
            </a:r>
            <a:r>
              <a:rPr lang="en-GB" sz="2200" b="1" dirty="0">
                <a:latin typeface="+mn-lt"/>
              </a:rPr>
              <a:t>services</a:t>
            </a:r>
            <a:r>
              <a:rPr lang="en-GB" sz="2200" dirty="0">
                <a:latin typeface="+mn-lt"/>
              </a:rPr>
              <a:t>, reinforcing the idea that </a:t>
            </a:r>
            <a:r>
              <a:rPr lang="en-GB" sz="2200" b="1" dirty="0">
                <a:solidFill>
                  <a:srgbClr val="002060"/>
                </a:solidFill>
                <a:latin typeface="+mn-lt"/>
              </a:rPr>
              <a:t>consumer experience is central to enterprise value creation and innovation.</a:t>
            </a:r>
          </a:p>
        </p:txBody>
      </p:sp>
      <p:sp>
        <p:nvSpPr>
          <p:cNvPr id="4" name="TextBox 3">
            <a:extLst>
              <a:ext uri="{FF2B5EF4-FFF2-40B4-BE49-F238E27FC236}">
                <a16:creationId xmlns:a16="http://schemas.microsoft.com/office/drawing/2014/main" id="{76C7F80C-4A82-4FF4-AC91-298A5BCAC347}"/>
              </a:ext>
            </a:extLst>
          </p:cNvPr>
          <p:cNvSpPr txBox="1"/>
          <p:nvPr/>
        </p:nvSpPr>
        <p:spPr>
          <a:xfrm>
            <a:off x="1691680" y="161402"/>
            <a:ext cx="7704856" cy="584775"/>
          </a:xfrm>
          <a:prstGeom prst="rect">
            <a:avLst/>
          </a:prstGeom>
          <a:noFill/>
        </p:spPr>
        <p:txBody>
          <a:bodyPr wrap="square" rtlCol="0">
            <a:spAutoFit/>
          </a:bodyPr>
          <a:lstStyle/>
          <a:p>
            <a:r>
              <a:rPr lang="en-GB" sz="3200" b="1" dirty="0"/>
              <a:t>Co-creation is part of </a:t>
            </a:r>
            <a:r>
              <a:rPr lang="en-GB" sz="3200" b="1" dirty="0" err="1"/>
              <a:t>Prosumerism</a:t>
            </a:r>
            <a:endParaRPr lang="en-GB" sz="3200" b="1" dirty="0"/>
          </a:p>
        </p:txBody>
      </p:sp>
    </p:spTree>
    <p:extLst>
      <p:ext uri="{BB962C8B-B14F-4D97-AF65-F5344CB8AC3E}">
        <p14:creationId xmlns:p14="http://schemas.microsoft.com/office/powerpoint/2010/main" val="287921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76B9FF3-BFC0-43A3-9386-BB1112A0B832}"/>
              </a:ext>
            </a:extLst>
          </p:cNvPr>
          <p:cNvSpPr>
            <a:spLocks noGrp="1"/>
          </p:cNvSpPr>
          <p:nvPr>
            <p:ph type="sldNum" sz="quarter" idx="12"/>
          </p:nvPr>
        </p:nvSpPr>
        <p:spPr/>
        <p:txBody>
          <a:bodyPr/>
          <a:lstStyle/>
          <a:p>
            <a:pPr>
              <a:defRPr/>
            </a:pPr>
            <a:fld id="{888DCE17-6A51-4F65-95AC-79B04D680A12}" type="slidenum">
              <a:rPr lang="pl-PL" altLang="pl-PL" smtClean="0"/>
              <a:pPr>
                <a:defRPr/>
              </a:pPr>
              <a:t>9</a:t>
            </a:fld>
            <a:endParaRPr lang="pl-PL" altLang="pl-PL"/>
          </a:p>
        </p:txBody>
      </p:sp>
      <p:sp>
        <p:nvSpPr>
          <p:cNvPr id="3" name="Rectangle 2">
            <a:extLst>
              <a:ext uri="{FF2B5EF4-FFF2-40B4-BE49-F238E27FC236}">
                <a16:creationId xmlns:a16="http://schemas.microsoft.com/office/drawing/2014/main" id="{7C948556-972B-4238-B4FE-17FA65FB3D1D}"/>
              </a:ext>
            </a:extLst>
          </p:cNvPr>
          <p:cNvSpPr/>
          <p:nvPr/>
        </p:nvSpPr>
        <p:spPr>
          <a:xfrm>
            <a:off x="827584" y="2204864"/>
            <a:ext cx="7937970" cy="2015936"/>
          </a:xfrm>
          <a:prstGeom prst="rect">
            <a:avLst/>
          </a:prstGeom>
        </p:spPr>
        <p:txBody>
          <a:bodyPr wrap="square">
            <a:spAutoFit/>
          </a:bodyPr>
          <a:lstStyle/>
          <a:p>
            <a:r>
              <a:rPr lang="en-GB" sz="2500" dirty="0">
                <a:latin typeface="+mn-lt"/>
              </a:rPr>
              <a:t>Prosumers are mainly different from other consumers because ‘they want to be personally </a:t>
            </a:r>
            <a:r>
              <a:rPr lang="en-GB" sz="2500" b="1" dirty="0">
                <a:latin typeface="+mn-lt"/>
              </a:rPr>
              <a:t>engaged</a:t>
            </a:r>
            <a:r>
              <a:rPr lang="en-GB" sz="2500" dirty="0">
                <a:latin typeface="+mn-lt"/>
              </a:rPr>
              <a:t> in </a:t>
            </a:r>
            <a:r>
              <a:rPr lang="en-GB" sz="2500" b="1" dirty="0">
                <a:latin typeface="+mn-lt"/>
              </a:rPr>
              <a:t>co-creating</a:t>
            </a:r>
            <a:r>
              <a:rPr lang="en-GB" sz="2500" dirty="0">
                <a:latin typeface="+mn-lt"/>
              </a:rPr>
              <a:t> value’ ((Ramaswamy &amp; </a:t>
            </a:r>
            <a:r>
              <a:rPr lang="en-GB" sz="2500" dirty="0" err="1">
                <a:latin typeface="+mn-lt"/>
              </a:rPr>
              <a:t>Gouillart</a:t>
            </a:r>
            <a:r>
              <a:rPr lang="en-GB" sz="2500" dirty="0">
                <a:latin typeface="+mn-lt"/>
              </a:rPr>
              <a:t>, 2010)</a:t>
            </a:r>
          </a:p>
          <a:p>
            <a:endParaRPr lang="en-GB" sz="2500" dirty="0">
              <a:latin typeface="+mn-lt"/>
            </a:endParaRPr>
          </a:p>
        </p:txBody>
      </p:sp>
    </p:spTree>
    <p:extLst>
      <p:ext uri="{BB962C8B-B14F-4D97-AF65-F5344CB8AC3E}">
        <p14:creationId xmlns:p14="http://schemas.microsoft.com/office/powerpoint/2010/main" val="3014168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FC31F-06BB-4BDF-82FB-CAFB1185772B}"/>
              </a:ext>
            </a:extLst>
          </p:cNvPr>
          <p:cNvSpPr>
            <a:spLocks noGrp="1"/>
          </p:cNvSpPr>
          <p:nvPr>
            <p:ph type="sldNum" sz="quarter" idx="12"/>
          </p:nvPr>
        </p:nvSpPr>
        <p:spPr/>
        <p:txBody>
          <a:bodyPr/>
          <a:lstStyle/>
          <a:p>
            <a:pPr>
              <a:defRPr/>
            </a:pPr>
            <a:fld id="{888DCE17-6A51-4F65-95AC-79B04D680A12}" type="slidenum">
              <a:rPr lang="pl-PL" altLang="pl-PL" smtClean="0"/>
              <a:pPr>
                <a:defRPr/>
              </a:pPr>
              <a:t>10</a:t>
            </a:fld>
            <a:endParaRPr lang="pl-PL" altLang="pl-PL"/>
          </a:p>
        </p:txBody>
      </p:sp>
      <p:sp>
        <p:nvSpPr>
          <p:cNvPr id="3" name="TextBox 2">
            <a:extLst>
              <a:ext uri="{FF2B5EF4-FFF2-40B4-BE49-F238E27FC236}">
                <a16:creationId xmlns:a16="http://schemas.microsoft.com/office/drawing/2014/main" id="{B0262BD0-2CEA-49E8-90E4-E54EBD233983}"/>
              </a:ext>
            </a:extLst>
          </p:cNvPr>
          <p:cNvSpPr txBox="1"/>
          <p:nvPr/>
        </p:nvSpPr>
        <p:spPr>
          <a:xfrm>
            <a:off x="1096206" y="116632"/>
            <a:ext cx="7848872" cy="584775"/>
          </a:xfrm>
          <a:prstGeom prst="rect">
            <a:avLst/>
          </a:prstGeom>
          <a:noFill/>
        </p:spPr>
        <p:txBody>
          <a:bodyPr wrap="square" rtlCol="0">
            <a:spAutoFit/>
          </a:bodyPr>
          <a:lstStyle/>
          <a:p>
            <a:pPr algn="ctr"/>
            <a:r>
              <a:rPr lang="en-GB" sz="3200" b="1" dirty="0">
                <a:latin typeface="Calibri" panose="020F0502020204030204" pitchFamily="34" charset="0"/>
              </a:rPr>
              <a:t>Romania - Urban Planning Prosumer Example</a:t>
            </a:r>
          </a:p>
        </p:txBody>
      </p:sp>
      <p:pic>
        <p:nvPicPr>
          <p:cNvPr id="4" name="Picture 3">
            <a:extLst>
              <a:ext uri="{FF2B5EF4-FFF2-40B4-BE49-F238E27FC236}">
                <a16:creationId xmlns:a16="http://schemas.microsoft.com/office/drawing/2014/main" id="{C29727B5-6AAD-4543-9A04-52FC2E38A9E5}"/>
              </a:ext>
            </a:extLst>
          </p:cNvPr>
          <p:cNvPicPr>
            <a:picLocks noChangeAspect="1"/>
          </p:cNvPicPr>
          <p:nvPr/>
        </p:nvPicPr>
        <p:blipFill>
          <a:blip r:embed="rId3"/>
          <a:stretch>
            <a:fillRect/>
          </a:stretch>
        </p:blipFill>
        <p:spPr>
          <a:xfrm>
            <a:off x="1355999" y="1093000"/>
            <a:ext cx="7478775" cy="5432344"/>
          </a:xfrm>
          <a:prstGeom prst="rect">
            <a:avLst/>
          </a:prstGeom>
        </p:spPr>
      </p:pic>
      <p:sp>
        <p:nvSpPr>
          <p:cNvPr id="6" name="Rectangle 5">
            <a:extLst>
              <a:ext uri="{FF2B5EF4-FFF2-40B4-BE49-F238E27FC236}">
                <a16:creationId xmlns:a16="http://schemas.microsoft.com/office/drawing/2014/main" id="{A6B59092-48C6-4AD0-83A5-640251E81B54}"/>
              </a:ext>
            </a:extLst>
          </p:cNvPr>
          <p:cNvSpPr/>
          <p:nvPr/>
        </p:nvSpPr>
        <p:spPr>
          <a:xfrm>
            <a:off x="4113727" y="701407"/>
            <a:ext cx="2110258" cy="400110"/>
          </a:xfrm>
          <a:prstGeom prst="rect">
            <a:avLst/>
          </a:prstGeom>
        </p:spPr>
        <p:txBody>
          <a:bodyPr wrap="none">
            <a:spAutoFit/>
          </a:bodyPr>
          <a:lstStyle/>
          <a:p>
            <a:r>
              <a:rPr lang="en-GB" sz="2000" b="1" dirty="0">
                <a:latin typeface="TimesNewRomanPSMT"/>
              </a:rPr>
              <a:t>City of Timisoara</a:t>
            </a:r>
            <a:endParaRPr lang="en-GB" sz="2000" b="1" dirty="0"/>
          </a:p>
        </p:txBody>
      </p:sp>
    </p:spTree>
    <p:extLst>
      <p:ext uri="{BB962C8B-B14F-4D97-AF65-F5344CB8AC3E}">
        <p14:creationId xmlns:p14="http://schemas.microsoft.com/office/powerpoint/2010/main" val="1569022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D9D5BC47-30FF-499E-A2D2-F37B074B3993}" type="slidenum">
              <a:rPr lang="pl-PL" altLang="pl-PL" sz="1200" smtClean="0">
                <a:solidFill>
                  <a:srgbClr val="898989"/>
                </a:solidFill>
                <a:cs typeface="Arial" charset="0"/>
              </a:rPr>
              <a:pPr eaLnBrk="1" hangingPunct="1">
                <a:spcBef>
                  <a:spcPct val="0"/>
                </a:spcBef>
                <a:buFontTx/>
                <a:buNone/>
              </a:pPr>
              <a:t>11</a:t>
            </a:fld>
            <a:endParaRPr lang="pl-PL" altLang="pl-PL" sz="1200">
              <a:solidFill>
                <a:srgbClr val="898989"/>
              </a:solidFill>
              <a:cs typeface="Arial" charset="0"/>
            </a:endParaRPr>
          </a:p>
        </p:txBody>
      </p:sp>
      <p:sp>
        <p:nvSpPr>
          <p:cNvPr id="11267" name="Tytuł 1"/>
          <p:cNvSpPr>
            <a:spLocks noGrp="1"/>
          </p:cNvSpPr>
          <p:nvPr>
            <p:ph type="title" idx="4294967295"/>
          </p:nvPr>
        </p:nvSpPr>
        <p:spPr>
          <a:xfrm>
            <a:off x="358775" y="0"/>
            <a:ext cx="8785225" cy="1143000"/>
          </a:xfrm>
        </p:spPr>
        <p:txBody>
          <a:bodyPr/>
          <a:lstStyle/>
          <a:p>
            <a:pPr eaLnBrk="1" hangingPunct="1"/>
            <a:r>
              <a:rPr lang="en-US" altLang="pl-PL" sz="3600" b="1"/>
              <a:t>Research gap</a:t>
            </a:r>
          </a:p>
        </p:txBody>
      </p:sp>
      <p:sp>
        <p:nvSpPr>
          <p:cNvPr id="52227" name="Rectangle 3"/>
          <p:cNvSpPr>
            <a:spLocks noChangeArrowheads="1"/>
          </p:cNvSpPr>
          <p:nvPr/>
        </p:nvSpPr>
        <p:spPr bwMode="auto">
          <a:xfrm>
            <a:off x="278881" y="3805239"/>
            <a:ext cx="8893175" cy="1351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defRPr>
            </a:lvl1pPr>
            <a:lvl2pPr marL="820738" indent="-285750" eaLnBrk="0" hangingPunct="0">
              <a:spcBef>
                <a:spcPct val="20000"/>
              </a:spcBef>
              <a:buFont typeface="Wingdings" pitchFamily="2" charset="2"/>
              <a:buChar char="§"/>
              <a:defRPr sz="2800">
                <a:solidFill>
                  <a:srgbClr val="002060"/>
                </a:solidFill>
                <a:latin typeface="Verdana" pitchFamily="34" charset="0"/>
              </a:defRPr>
            </a:lvl2pPr>
            <a:lvl3pPr marL="1228725" indent="-228600" eaLnBrk="0" hangingPunct="0">
              <a:spcBef>
                <a:spcPct val="20000"/>
              </a:spcBef>
              <a:buFont typeface="Wingdings" pitchFamily="2" charset="2"/>
              <a:buChar char="§"/>
              <a:defRPr sz="2600">
                <a:solidFill>
                  <a:srgbClr val="002060"/>
                </a:solidFill>
                <a:latin typeface="Verdana" pitchFamily="34" charset="0"/>
              </a:defRPr>
            </a:lvl3pPr>
            <a:lvl4pPr marL="1636713"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buClr>
                <a:srgbClr val="5F5F5F"/>
              </a:buClr>
              <a:buFont typeface="Wingdings" pitchFamily="2" charset="2"/>
              <a:buNone/>
              <a:defRPr/>
            </a:pPr>
            <a:r>
              <a:rPr lang="en-US" altLang="pl-PL" sz="2400" b="1" dirty="0">
                <a:solidFill>
                  <a:schemeClr val="accent1"/>
                </a:solidFill>
              </a:rPr>
              <a:t>Research gap</a:t>
            </a:r>
          </a:p>
          <a:p>
            <a:pPr>
              <a:buClr>
                <a:srgbClr val="5F5F5F"/>
              </a:buClr>
              <a:buNone/>
              <a:defRPr/>
            </a:pPr>
            <a:r>
              <a:rPr lang="en-US" altLang="pl-PL" sz="2400" b="1" dirty="0">
                <a:solidFill>
                  <a:srgbClr val="333333"/>
                </a:solidFill>
              </a:rPr>
              <a:t>Knowing about prosumers’ current knowledge sharing</a:t>
            </a:r>
            <a:r>
              <a:rPr lang="pl-PL" altLang="pl-PL" sz="2400" b="1" dirty="0">
                <a:solidFill>
                  <a:srgbClr val="333333"/>
                </a:solidFill>
              </a:rPr>
              <a:t> and</a:t>
            </a:r>
            <a:r>
              <a:rPr lang="en-GB" altLang="pl-PL" sz="2400" b="1" dirty="0">
                <a:solidFill>
                  <a:srgbClr val="333333"/>
                </a:solidFill>
              </a:rPr>
              <a:t> willingness to share in the future.</a:t>
            </a:r>
            <a:endParaRPr lang="en-US" altLang="pl-PL" sz="2000" b="1" dirty="0"/>
          </a:p>
        </p:txBody>
      </p:sp>
      <p:sp>
        <p:nvSpPr>
          <p:cNvPr id="52230" name="Rectangle 6"/>
          <p:cNvSpPr>
            <a:spLocks noChangeArrowheads="1"/>
          </p:cNvSpPr>
          <p:nvPr/>
        </p:nvSpPr>
        <p:spPr bwMode="auto">
          <a:xfrm>
            <a:off x="278880" y="1469571"/>
            <a:ext cx="8734151" cy="1643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Aft>
                <a:spcPct val="20000"/>
              </a:spcAft>
              <a:defRPr/>
            </a:pPr>
            <a:r>
              <a:rPr lang="en-US" altLang="pl-PL" sz="2400" b="1" dirty="0">
                <a:solidFill>
                  <a:schemeClr val="accent1"/>
                </a:solidFill>
                <a:latin typeface="Verdana" pitchFamily="34" charset="0"/>
              </a:rPr>
              <a:t>Challenge for enterprises</a:t>
            </a:r>
          </a:p>
          <a:p>
            <a:pPr>
              <a:defRPr/>
            </a:pPr>
            <a:r>
              <a:rPr lang="en-US" altLang="pl-PL" sz="2400" b="1" dirty="0">
                <a:solidFill>
                  <a:srgbClr val="333333"/>
                </a:solidFill>
                <a:latin typeface="Verdana" pitchFamily="34" charset="0"/>
              </a:rPr>
              <a:t>What kinds of knowledge should they </a:t>
            </a:r>
            <a:r>
              <a:rPr lang="en-US" altLang="pl-PL" sz="2400" b="1" dirty="0" err="1">
                <a:solidFill>
                  <a:srgbClr val="333333"/>
                </a:solidFill>
                <a:latin typeface="Verdana" pitchFamily="34" charset="0"/>
              </a:rPr>
              <a:t>prioritise</a:t>
            </a:r>
            <a:r>
              <a:rPr lang="en-US" altLang="pl-PL" sz="2400" b="1" dirty="0">
                <a:solidFill>
                  <a:srgbClr val="333333"/>
                </a:solidFill>
                <a:latin typeface="Verdana" pitchFamily="34" charset="0"/>
              </a:rPr>
              <a:t> to encourage prosumers to participate in sharing knowledge in the development of products.</a:t>
            </a:r>
          </a:p>
        </p:txBody>
      </p:sp>
      <p:pic>
        <p:nvPicPr>
          <p:cNvPr id="11270"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7950" y="72105"/>
            <a:ext cx="1619250" cy="148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01" name="Text Box 39"/>
          <p:cNvSpPr txBox="1">
            <a:spLocks noChangeArrowheads="1"/>
          </p:cNvSpPr>
          <p:nvPr/>
        </p:nvSpPr>
        <p:spPr bwMode="auto">
          <a:xfrm>
            <a:off x="585268" y="5778966"/>
            <a:ext cx="8280400" cy="397032"/>
          </a:xfrm>
          <a:prstGeom prst="rect">
            <a:avLst/>
          </a:prstGeom>
          <a:gradFill rotWithShape="1">
            <a:gsLst>
              <a:gs pos="0">
                <a:schemeClr val="bg1"/>
              </a:gs>
              <a:gs pos="100000">
                <a:srgbClr val="81ABD5"/>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10800" rIns="1080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lnSpc>
                <a:spcPct val="90000"/>
              </a:lnSpc>
              <a:spcBef>
                <a:spcPct val="0"/>
              </a:spcBef>
              <a:buNone/>
            </a:pPr>
            <a:r>
              <a:rPr lang="en-US" altLang="pl-PL" sz="2200" b="1" cap="small" dirty="0">
                <a:solidFill>
                  <a:srgbClr val="000066"/>
                </a:solidFill>
                <a:cs typeface="Arial" charset="0"/>
              </a:rPr>
              <a:t>a need for studying prosumers’ knowledge sharing</a:t>
            </a:r>
          </a:p>
        </p:txBody>
      </p:sp>
      <p:sp>
        <p:nvSpPr>
          <p:cNvPr id="11272" name="Freeform 7"/>
          <p:cNvSpPr>
            <a:spLocks/>
          </p:cNvSpPr>
          <p:nvPr/>
        </p:nvSpPr>
        <p:spPr bwMode="auto">
          <a:xfrm rot="13997626" flipH="1">
            <a:off x="-261665" y="5058515"/>
            <a:ext cx="1081087" cy="612775"/>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gradFill rotWithShape="1">
            <a:gsLst>
              <a:gs pos="0">
                <a:srgbClr val="000066"/>
              </a:gs>
              <a:gs pos="50000">
                <a:srgbClr val="000099"/>
              </a:gs>
              <a:gs pos="100000">
                <a:srgbClr val="000066"/>
              </a:gs>
            </a:gsLst>
            <a:lin ang="18900000" scaled="1"/>
          </a:gradFill>
          <a:ln w="4826">
            <a:solidFill>
              <a:srgbClr val="000000"/>
            </a:solidFill>
            <a:prstDash val="solid"/>
            <a:round/>
            <a:headEnd/>
            <a:tailEnd/>
          </a:ln>
        </p:spPr>
        <p:txBody>
          <a:bodyPr/>
          <a:lstStyle/>
          <a:p>
            <a:endParaRPr lang="pl-PL"/>
          </a:p>
        </p:txBody>
      </p:sp>
      <p:sp>
        <p:nvSpPr>
          <p:cNvPr id="52234" name="Text Box 10"/>
          <p:cNvSpPr txBox="1">
            <a:spLocks noChangeArrowheads="1"/>
          </p:cNvSpPr>
          <p:nvPr/>
        </p:nvSpPr>
        <p:spPr bwMode="auto">
          <a:xfrm>
            <a:off x="7214394" y="511842"/>
            <a:ext cx="1798637" cy="609600"/>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defRPr/>
            </a:pPr>
            <a:r>
              <a:rPr lang="pl-PL" altLang="pl-PL" sz="2000" b="1" dirty="0">
                <a:solidFill>
                  <a:srgbClr val="D07C00"/>
                </a:solidFill>
                <a:latin typeface="Verdana" pitchFamily="34" charset="0"/>
              </a:rPr>
              <a:t>knowledge</a:t>
            </a:r>
          </a:p>
          <a:p>
            <a:pPr algn="ctr">
              <a:defRPr/>
            </a:pPr>
            <a:r>
              <a:rPr lang="pl-PL" altLang="pl-PL" sz="2000" b="1" dirty="0">
                <a:solidFill>
                  <a:srgbClr val="D07C00"/>
                </a:solidFill>
                <a:latin typeface="Verdana" pitchFamily="34" charset="0"/>
              </a:rPr>
              <a:t>sharing</a:t>
            </a:r>
            <a:endParaRPr lang="pl-PL" altLang="pl-PL" sz="2000" dirty="0">
              <a:solidFill>
                <a:srgbClr val="D07C00"/>
              </a:solidFill>
              <a:latin typeface="Verdana" pitchFamily="34" charset="0"/>
            </a:endParaRPr>
          </a:p>
        </p:txBody>
      </p:sp>
      <p:sp>
        <p:nvSpPr>
          <p:cNvPr id="52235" name="Text Box 11"/>
          <p:cNvSpPr txBox="1">
            <a:spLocks noChangeArrowheads="1"/>
          </p:cNvSpPr>
          <p:nvPr/>
        </p:nvSpPr>
        <p:spPr bwMode="auto">
          <a:xfrm>
            <a:off x="5076056" y="485045"/>
            <a:ext cx="1655763" cy="609600"/>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defRPr/>
            </a:pPr>
            <a:r>
              <a:rPr lang="en-US" altLang="pl-PL" sz="2000" b="1" dirty="0">
                <a:solidFill>
                  <a:srgbClr val="D07C00"/>
                </a:solidFill>
                <a:latin typeface="Verdana" pitchFamily="34" charset="0"/>
              </a:rPr>
              <a:t>business processes</a:t>
            </a:r>
            <a:endParaRPr lang="en-US" altLang="pl-PL" sz="2000" dirty="0">
              <a:solidFill>
                <a:srgbClr val="D07C00"/>
              </a:solidFill>
              <a:latin typeface="Verdana"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5487703F-D904-4D29-BBBF-AFEFA359750D}" type="slidenum">
              <a:rPr lang="pl-PL" altLang="pl-PL" sz="1200" smtClean="0">
                <a:solidFill>
                  <a:srgbClr val="898989"/>
                </a:solidFill>
                <a:cs typeface="Arial" charset="0"/>
              </a:rPr>
              <a:pPr eaLnBrk="1" hangingPunct="1">
                <a:spcBef>
                  <a:spcPct val="0"/>
                </a:spcBef>
                <a:buFontTx/>
                <a:buNone/>
              </a:pPr>
              <a:t>12</a:t>
            </a:fld>
            <a:endParaRPr lang="pl-PL" altLang="pl-PL" sz="1200" dirty="0">
              <a:solidFill>
                <a:srgbClr val="898989"/>
              </a:solidFill>
              <a:cs typeface="Arial" charset="0"/>
            </a:endParaRPr>
          </a:p>
        </p:txBody>
      </p:sp>
      <p:sp>
        <p:nvSpPr>
          <p:cNvPr id="12291" name="Tytuł 1"/>
          <p:cNvSpPr>
            <a:spLocks noGrp="1"/>
          </p:cNvSpPr>
          <p:nvPr>
            <p:ph type="title" idx="4294967295"/>
          </p:nvPr>
        </p:nvSpPr>
        <p:spPr>
          <a:xfrm>
            <a:off x="358775" y="0"/>
            <a:ext cx="8785225" cy="1143000"/>
          </a:xfrm>
        </p:spPr>
        <p:txBody>
          <a:bodyPr/>
          <a:lstStyle/>
          <a:p>
            <a:pPr eaLnBrk="1" hangingPunct="1"/>
            <a:r>
              <a:rPr lang="en-US" altLang="pl-PL" sz="3200" b="1" dirty="0"/>
              <a:t>Research </a:t>
            </a:r>
            <a:r>
              <a:rPr lang="pl-PL" altLang="pl-PL" sz="3200" b="1" dirty="0" err="1"/>
              <a:t>aim</a:t>
            </a:r>
            <a:r>
              <a:rPr lang="pl-PL" altLang="pl-PL" sz="3200" b="1" dirty="0"/>
              <a:t> and </a:t>
            </a:r>
            <a:r>
              <a:rPr lang="pl-PL" altLang="pl-PL" sz="3200" b="1" dirty="0" err="1"/>
              <a:t>scope</a:t>
            </a:r>
            <a:endParaRPr lang="en-US" altLang="pl-PL" sz="3200" dirty="0"/>
          </a:p>
        </p:txBody>
      </p:sp>
      <p:sp>
        <p:nvSpPr>
          <p:cNvPr id="12292" name="Symbol zastępczy zawartości 2"/>
          <p:cNvSpPr>
            <a:spLocks/>
          </p:cNvSpPr>
          <p:nvPr/>
        </p:nvSpPr>
        <p:spPr bwMode="auto">
          <a:xfrm>
            <a:off x="251520" y="2348880"/>
            <a:ext cx="8713788" cy="864096"/>
          </a:xfrm>
          <a:prstGeom prst="rect">
            <a:avLst/>
          </a:prstGeom>
          <a:solidFill>
            <a:srgbClr val="FFA725"/>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828675"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236663"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4465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nSpc>
                <a:spcPct val="90000"/>
              </a:lnSpc>
              <a:spcAft>
                <a:spcPct val="5000"/>
              </a:spcAft>
              <a:buClr>
                <a:srgbClr val="5F5F5F"/>
              </a:buClr>
              <a:buNone/>
            </a:pPr>
            <a:r>
              <a:rPr lang="pl-PL" altLang="pl-PL" sz="2000" b="1" dirty="0">
                <a:solidFill>
                  <a:srgbClr val="333333"/>
                </a:solidFill>
                <a:cs typeface="Arial" charset="0"/>
              </a:rPr>
              <a:t>The scope: </a:t>
            </a:r>
            <a:r>
              <a:rPr lang="en-US" altLang="pl-PL" sz="2000" b="1" dirty="0">
                <a:solidFill>
                  <a:srgbClr val="333333"/>
                </a:solidFill>
                <a:cs typeface="Arial" charset="0"/>
              </a:rPr>
              <a:t>Poland</a:t>
            </a:r>
            <a:r>
              <a:rPr lang="pl-PL" altLang="pl-PL" sz="2000" b="1" dirty="0">
                <a:solidFill>
                  <a:srgbClr val="333333"/>
                </a:solidFill>
                <a:cs typeface="Arial" charset="0"/>
              </a:rPr>
              <a:t> </a:t>
            </a:r>
            <a:r>
              <a:rPr lang="en-US" altLang="pl-PL" sz="2000" b="1" dirty="0">
                <a:solidFill>
                  <a:srgbClr val="333333"/>
                </a:solidFill>
                <a:cs typeface="Arial" charset="0"/>
              </a:rPr>
              <a:t>and UK based prosumers </a:t>
            </a:r>
            <a:endParaRPr lang="en-US" altLang="pl-PL" sz="2000" dirty="0">
              <a:cs typeface="Arial" charset="0"/>
            </a:endParaRPr>
          </a:p>
        </p:txBody>
      </p:sp>
      <p:pic>
        <p:nvPicPr>
          <p:cNvPr id="12293" name="Picture 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794" y="4765343"/>
            <a:ext cx="15843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12" descr="ANd9GcSfuUDiKdqZyAKoL7HRi82i8DU09hvbIuwT4MUq92qiMDym2Foq"/>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6687" y="3427633"/>
            <a:ext cx="3967162" cy="141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Freeform 31"/>
          <p:cNvSpPr>
            <a:spLocks/>
          </p:cNvSpPr>
          <p:nvPr/>
        </p:nvSpPr>
        <p:spPr bwMode="auto">
          <a:xfrm rot="-2408386">
            <a:off x="3550855" y="4981698"/>
            <a:ext cx="1023938" cy="476250"/>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solidFill>
            <a:srgbClr val="FF9900"/>
          </a:solidFill>
          <a:ln w="4826">
            <a:solidFill>
              <a:srgbClr val="000000"/>
            </a:solidFill>
            <a:prstDash val="solid"/>
            <a:round/>
            <a:headEnd/>
            <a:tailEnd/>
          </a:ln>
        </p:spPr>
        <p:txBody>
          <a:bodyPr/>
          <a:lstStyle/>
          <a:p>
            <a:endParaRPr lang="pl-PL"/>
          </a:p>
        </p:txBody>
      </p:sp>
      <p:sp>
        <p:nvSpPr>
          <p:cNvPr id="24592" name="Text Box 16"/>
          <p:cNvSpPr txBox="1">
            <a:spLocks noChangeArrowheads="1"/>
          </p:cNvSpPr>
          <p:nvPr/>
        </p:nvSpPr>
        <p:spPr bwMode="auto">
          <a:xfrm>
            <a:off x="5838854" y="5055423"/>
            <a:ext cx="2736850" cy="877163"/>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spcBef>
                <a:spcPct val="50000"/>
              </a:spcBef>
              <a:defRPr/>
            </a:pPr>
            <a:r>
              <a:rPr lang="pl-PL" altLang="pl-PL" sz="1900" b="1" dirty="0">
                <a:latin typeface="Verdana" pitchFamily="34" charset="0"/>
              </a:rPr>
              <a:t>Which </a:t>
            </a:r>
            <a:r>
              <a:rPr lang="en-GB" altLang="pl-PL" sz="1900" b="1" dirty="0">
                <a:latin typeface="Verdana" pitchFamily="34" charset="0"/>
              </a:rPr>
              <a:t>types of knowledge do</a:t>
            </a:r>
            <a:r>
              <a:rPr lang="pl-PL" altLang="pl-PL" sz="1900" b="1" dirty="0">
                <a:latin typeface="Verdana" pitchFamily="34" charset="0"/>
              </a:rPr>
              <a:t> prosumers </a:t>
            </a:r>
            <a:r>
              <a:rPr lang="en-GB" altLang="pl-PL" sz="1900" b="1" dirty="0">
                <a:latin typeface="Verdana" pitchFamily="34" charset="0"/>
              </a:rPr>
              <a:t>share</a:t>
            </a:r>
            <a:r>
              <a:rPr lang="pl-PL" altLang="pl-PL" sz="1900" b="1" dirty="0">
                <a:latin typeface="Verdana" pitchFamily="34" charset="0"/>
              </a:rPr>
              <a:t>?</a:t>
            </a:r>
            <a:endParaRPr lang="pl-PL" altLang="pl-PL" sz="2000" dirty="0">
              <a:solidFill>
                <a:srgbClr val="204F9C"/>
              </a:solidFill>
              <a:latin typeface="Verdana" pitchFamily="34" charset="0"/>
            </a:endParaRPr>
          </a:p>
        </p:txBody>
      </p:sp>
      <p:sp>
        <p:nvSpPr>
          <p:cNvPr id="24593" name="Text Box 17"/>
          <p:cNvSpPr txBox="1">
            <a:spLocks noChangeArrowheads="1"/>
          </p:cNvSpPr>
          <p:nvPr/>
        </p:nvSpPr>
        <p:spPr bwMode="auto">
          <a:xfrm>
            <a:off x="3953670" y="5427107"/>
            <a:ext cx="1655762" cy="609600"/>
          </a:xfrm>
          <a:prstGeom prst="rect">
            <a:avLst/>
          </a:prstGeom>
          <a:solidFill>
            <a:srgbClr val="FF9900"/>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spcBef>
                <a:spcPct val="50000"/>
              </a:spcBef>
              <a:defRPr/>
            </a:pPr>
            <a:r>
              <a:rPr lang="en-US" altLang="pl-PL" sz="2000" b="1" dirty="0">
                <a:latin typeface="Verdana" pitchFamily="34" charset="0"/>
              </a:rPr>
              <a:t>knowledge </a:t>
            </a:r>
            <a:r>
              <a:rPr lang="pl-PL" altLang="pl-PL" sz="2000" b="1" dirty="0" err="1">
                <a:latin typeface="Verdana" pitchFamily="34" charset="0"/>
              </a:rPr>
              <a:t>sharing</a:t>
            </a:r>
            <a:r>
              <a:rPr lang="pl-PL" altLang="pl-PL" sz="2000" dirty="0">
                <a:solidFill>
                  <a:srgbClr val="204F9C"/>
                </a:solidFill>
                <a:latin typeface="Verdana" pitchFamily="34" charset="0"/>
              </a:rPr>
              <a:t> </a:t>
            </a:r>
            <a:r>
              <a:rPr lang="en-US" altLang="pl-PL" sz="2000" dirty="0">
                <a:solidFill>
                  <a:srgbClr val="204F9C"/>
                </a:solidFill>
                <a:latin typeface="Verdana" pitchFamily="34" charset="0"/>
              </a:rPr>
              <a:t> </a:t>
            </a:r>
            <a:endParaRPr lang="pl-PL" altLang="pl-PL" sz="2000" dirty="0">
              <a:solidFill>
                <a:srgbClr val="204F9C"/>
              </a:solidFill>
              <a:latin typeface="Verdana" pitchFamily="34" charset="0"/>
            </a:endParaRPr>
          </a:p>
        </p:txBody>
      </p:sp>
      <p:sp>
        <p:nvSpPr>
          <p:cNvPr id="10" name="Symbol zastępczy zawartości 2"/>
          <p:cNvSpPr>
            <a:spLocks/>
          </p:cNvSpPr>
          <p:nvPr/>
        </p:nvSpPr>
        <p:spPr bwMode="auto">
          <a:xfrm>
            <a:off x="267859" y="1038990"/>
            <a:ext cx="8713788" cy="1165874"/>
          </a:xfrm>
          <a:prstGeom prst="rect">
            <a:avLst/>
          </a:prstGeom>
          <a:solidFill>
            <a:srgbClr val="FFA725"/>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828675"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236663"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4465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nSpc>
                <a:spcPct val="90000"/>
              </a:lnSpc>
              <a:spcAft>
                <a:spcPct val="5000"/>
              </a:spcAft>
              <a:buClr>
                <a:srgbClr val="5F5F5F"/>
              </a:buClr>
              <a:buNone/>
            </a:pPr>
            <a:r>
              <a:rPr lang="pl-PL" altLang="pl-PL" sz="2000" b="1" dirty="0">
                <a:solidFill>
                  <a:srgbClr val="333333"/>
                </a:solidFill>
                <a:cs typeface="Arial" charset="0"/>
              </a:rPr>
              <a:t>The aim: Identif</a:t>
            </a:r>
            <a:r>
              <a:rPr lang="en-GB" altLang="pl-PL" sz="2000" b="1" dirty="0">
                <a:solidFill>
                  <a:srgbClr val="333333"/>
                </a:solidFill>
                <a:cs typeface="Arial" charset="0"/>
              </a:rPr>
              <a:t>y </a:t>
            </a:r>
            <a:r>
              <a:rPr lang="de-DE" sz="2000" b="1" dirty="0">
                <a:solidFill>
                  <a:srgbClr val="333333"/>
                </a:solidFill>
                <a:cs typeface="Arial" charset="0"/>
              </a:rPr>
              <a:t>what kind of knowledge Poland and UK based prosumers share and would like to share about products.</a:t>
            </a:r>
            <a:endParaRPr lang="en-US" altLang="pl-PL" sz="2000" b="1" dirty="0">
              <a:solidFill>
                <a:srgbClr val="333333"/>
              </a:solidFill>
              <a:cs typeface="Arial" charset="0"/>
            </a:endParaRPr>
          </a:p>
        </p:txBody>
      </p:sp>
    </p:spTree>
    <p:extLst>
      <p:ext uri="{BB962C8B-B14F-4D97-AF65-F5344CB8AC3E}">
        <p14:creationId xmlns:p14="http://schemas.microsoft.com/office/powerpoint/2010/main" val="3541128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7CF16087-0F50-4A79-B2A2-081F62D998ED}" type="slidenum">
              <a:rPr lang="pl-PL" altLang="pl-PL" sz="1200" smtClean="0">
                <a:solidFill>
                  <a:srgbClr val="898989"/>
                </a:solidFill>
                <a:cs typeface="Arial" charset="0"/>
              </a:rPr>
              <a:pPr eaLnBrk="1" hangingPunct="1">
                <a:spcBef>
                  <a:spcPct val="0"/>
                </a:spcBef>
                <a:buFontTx/>
                <a:buNone/>
              </a:pPr>
              <a:t>13</a:t>
            </a:fld>
            <a:endParaRPr lang="pl-PL" altLang="pl-PL" sz="1200">
              <a:solidFill>
                <a:srgbClr val="898989"/>
              </a:solidFill>
              <a:cs typeface="Arial" charset="0"/>
            </a:endParaRPr>
          </a:p>
        </p:txBody>
      </p:sp>
      <p:sp>
        <p:nvSpPr>
          <p:cNvPr id="14339" name="Tytuł 1"/>
          <p:cNvSpPr>
            <a:spLocks noGrp="1"/>
          </p:cNvSpPr>
          <p:nvPr>
            <p:ph type="title" idx="4294967295"/>
          </p:nvPr>
        </p:nvSpPr>
        <p:spPr>
          <a:xfrm>
            <a:off x="358775" y="0"/>
            <a:ext cx="8785225" cy="1143000"/>
          </a:xfrm>
        </p:spPr>
        <p:txBody>
          <a:bodyPr/>
          <a:lstStyle/>
          <a:p>
            <a:pPr eaLnBrk="1" hangingPunct="1"/>
            <a:r>
              <a:rPr lang="en-US" altLang="pl-PL" sz="3200" b="1" dirty="0"/>
              <a:t>Research methodology</a:t>
            </a:r>
            <a:endParaRPr lang="en-US" altLang="pl-PL" sz="3200" dirty="0"/>
          </a:p>
        </p:txBody>
      </p:sp>
      <p:sp>
        <p:nvSpPr>
          <p:cNvPr id="199710" name="Rectangle 30"/>
          <p:cNvSpPr>
            <a:spLocks noChangeArrowheads="1"/>
          </p:cNvSpPr>
          <p:nvPr/>
        </p:nvSpPr>
        <p:spPr bwMode="auto">
          <a:xfrm>
            <a:off x="250825" y="1341438"/>
            <a:ext cx="8642350"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nSpc>
                <a:spcPct val="90000"/>
              </a:lnSpc>
              <a:spcAft>
                <a:spcPct val="40000"/>
              </a:spcAft>
              <a:buClr>
                <a:srgbClr val="5F5F5F"/>
              </a:buClr>
              <a:buFont typeface="Wingdings" pitchFamily="2" charset="2"/>
              <a:buChar char="n"/>
            </a:pPr>
            <a:r>
              <a:rPr lang="pl-PL" altLang="pl-PL" sz="2400" b="1" dirty="0">
                <a:solidFill>
                  <a:srgbClr val="0066CC"/>
                </a:solidFill>
                <a:cs typeface="Arial" charset="0"/>
              </a:rPr>
              <a:t>Step 1. </a:t>
            </a:r>
            <a:r>
              <a:rPr lang="pl-PL" altLang="pl-PL" sz="2400" dirty="0">
                <a:solidFill>
                  <a:srgbClr val="0066CC"/>
                </a:solidFill>
                <a:cs typeface="Arial" charset="0"/>
              </a:rPr>
              <a:t>A</a:t>
            </a:r>
            <a:r>
              <a:rPr lang="en-US" altLang="pl-PL" sz="2400" dirty="0">
                <a:solidFill>
                  <a:srgbClr val="0066CC"/>
                </a:solidFill>
                <a:cs typeface="Arial" charset="0"/>
              </a:rPr>
              <a:t> literature review – to explore the concepts of consumption and consumer, </a:t>
            </a:r>
            <a:r>
              <a:rPr lang="en-US" altLang="pl-PL" sz="2400" dirty="0" err="1">
                <a:solidFill>
                  <a:srgbClr val="0066CC"/>
                </a:solidFill>
                <a:cs typeface="Arial" charset="0"/>
              </a:rPr>
              <a:t>prosumption</a:t>
            </a:r>
            <a:r>
              <a:rPr lang="en-US" altLang="pl-PL" sz="2400" dirty="0">
                <a:solidFill>
                  <a:srgbClr val="0066CC"/>
                </a:solidFill>
                <a:cs typeface="Arial" charset="0"/>
              </a:rPr>
              <a:t> and prosumer, </a:t>
            </a:r>
            <a:r>
              <a:rPr lang="pl-PL" altLang="pl-PL" sz="2400" dirty="0">
                <a:solidFill>
                  <a:srgbClr val="0066CC"/>
                </a:solidFill>
                <a:cs typeface="Arial" charset="0"/>
              </a:rPr>
              <a:t>knowledge sharing, engagement</a:t>
            </a:r>
            <a:endParaRPr lang="en-GB" altLang="pl-PL" sz="2400" dirty="0">
              <a:solidFill>
                <a:srgbClr val="0066CC"/>
              </a:solidFill>
              <a:cs typeface="Arial" charset="0"/>
            </a:endParaRPr>
          </a:p>
          <a:p>
            <a:pPr marL="0" indent="0">
              <a:lnSpc>
                <a:spcPct val="90000"/>
              </a:lnSpc>
              <a:spcAft>
                <a:spcPct val="40000"/>
              </a:spcAft>
              <a:buClr>
                <a:srgbClr val="5F5F5F"/>
              </a:buClr>
              <a:buNone/>
            </a:pPr>
            <a:endParaRPr lang="en-US" altLang="pl-PL" sz="2400" dirty="0">
              <a:solidFill>
                <a:srgbClr val="0066CC"/>
              </a:solidFill>
              <a:cs typeface="Arial" charset="0"/>
            </a:endParaRPr>
          </a:p>
          <a:p>
            <a:pPr>
              <a:lnSpc>
                <a:spcPct val="90000"/>
              </a:lnSpc>
              <a:spcAft>
                <a:spcPct val="40000"/>
              </a:spcAft>
              <a:buClr>
                <a:srgbClr val="5F5F5F"/>
              </a:buClr>
              <a:buFont typeface="Wingdings" pitchFamily="2" charset="2"/>
              <a:buChar char="n"/>
            </a:pPr>
            <a:r>
              <a:rPr lang="en-US" altLang="pl-PL" sz="2400" b="1" dirty="0">
                <a:solidFill>
                  <a:schemeClr val="tx1"/>
                </a:solidFill>
                <a:cs typeface="Arial" charset="0"/>
              </a:rPr>
              <a:t>Step 2. </a:t>
            </a:r>
            <a:r>
              <a:rPr lang="en-US" altLang="pl-PL" sz="2400" dirty="0">
                <a:solidFill>
                  <a:schemeClr val="tx1"/>
                </a:solidFill>
                <a:cs typeface="Arial" charset="0"/>
              </a:rPr>
              <a:t>Case studies </a:t>
            </a:r>
            <a:r>
              <a:rPr lang="pl-PL" altLang="pl-PL" sz="2400" dirty="0" err="1">
                <a:solidFill>
                  <a:schemeClr val="tx1"/>
                </a:solidFill>
                <a:cs typeface="Arial" charset="0"/>
              </a:rPr>
              <a:t>analysis</a:t>
            </a:r>
            <a:r>
              <a:rPr lang="pl-PL" altLang="pl-PL" sz="2400" dirty="0">
                <a:solidFill>
                  <a:schemeClr val="tx1"/>
                </a:solidFill>
                <a:cs typeface="Arial" charset="0"/>
              </a:rPr>
              <a:t> </a:t>
            </a:r>
            <a:r>
              <a:rPr lang="en-US" altLang="pl-PL" sz="2400" dirty="0">
                <a:solidFill>
                  <a:schemeClr val="tx1"/>
                </a:solidFill>
                <a:cs typeface="Arial" charset="0"/>
              </a:rPr>
              <a:t>of prosumers knowledge sharing </a:t>
            </a:r>
            <a:r>
              <a:rPr lang="en-GB" altLang="pl-PL" sz="2400" dirty="0">
                <a:solidFill>
                  <a:schemeClr val="tx1"/>
                </a:solidFill>
                <a:cs typeface="Arial" charset="0"/>
              </a:rPr>
              <a:t>with </a:t>
            </a:r>
            <a:r>
              <a:rPr lang="pl-PL" altLang="pl-PL" sz="2400" dirty="0">
                <a:solidFill>
                  <a:schemeClr val="tx1"/>
                </a:solidFill>
                <a:cs typeface="Arial" charset="0"/>
              </a:rPr>
              <a:t>enterprises</a:t>
            </a:r>
            <a:endParaRPr lang="en-GB" altLang="pl-PL" sz="2400" dirty="0">
              <a:solidFill>
                <a:schemeClr val="tx1"/>
              </a:solidFill>
              <a:cs typeface="Arial" charset="0"/>
            </a:endParaRPr>
          </a:p>
          <a:p>
            <a:pPr marL="0" indent="0">
              <a:lnSpc>
                <a:spcPct val="90000"/>
              </a:lnSpc>
              <a:spcAft>
                <a:spcPct val="40000"/>
              </a:spcAft>
              <a:buClr>
                <a:srgbClr val="5F5F5F"/>
              </a:buClr>
              <a:buNone/>
            </a:pPr>
            <a:endParaRPr lang="en-US" altLang="pl-PL" sz="2400" b="1" dirty="0">
              <a:solidFill>
                <a:schemeClr val="tx1"/>
              </a:solidFill>
              <a:cs typeface="Arial" charset="0"/>
            </a:endParaRPr>
          </a:p>
          <a:p>
            <a:pPr>
              <a:lnSpc>
                <a:spcPct val="90000"/>
              </a:lnSpc>
              <a:spcAft>
                <a:spcPct val="40000"/>
              </a:spcAft>
              <a:buClr>
                <a:srgbClr val="5F5F5F"/>
              </a:buClr>
              <a:buFont typeface="Wingdings" pitchFamily="2" charset="2"/>
              <a:buChar char="n"/>
            </a:pPr>
            <a:r>
              <a:rPr lang="en-US" altLang="pl-PL" sz="2400" b="1" dirty="0">
                <a:solidFill>
                  <a:srgbClr val="0066CC"/>
                </a:solidFill>
                <a:cs typeface="Arial" charset="0"/>
              </a:rPr>
              <a:t>Step 3. </a:t>
            </a:r>
            <a:r>
              <a:rPr lang="pl-PL" altLang="pl-PL" sz="2400" dirty="0">
                <a:solidFill>
                  <a:srgbClr val="0066CC"/>
                </a:solidFill>
                <a:cs typeface="Arial" charset="0"/>
              </a:rPr>
              <a:t>Questionnaire and pilot survey conduct</a:t>
            </a:r>
            <a:r>
              <a:rPr lang="en-GB" altLang="pl-PL" sz="2400" dirty="0" err="1">
                <a:solidFill>
                  <a:srgbClr val="0066CC"/>
                </a:solidFill>
                <a:cs typeface="Arial" charset="0"/>
              </a:rPr>
              <a:t>ed</a:t>
            </a:r>
            <a:r>
              <a:rPr lang="pl-PL" altLang="pl-PL" sz="2400" dirty="0">
                <a:solidFill>
                  <a:srgbClr val="0066CC"/>
                </a:solidFill>
                <a:cs typeface="Arial" charset="0"/>
              </a:rPr>
              <a:t> in Poland </a:t>
            </a:r>
            <a:r>
              <a:rPr lang="pl-PL" altLang="pl-PL" sz="1600" dirty="0">
                <a:solidFill>
                  <a:srgbClr val="0066CC"/>
                </a:solidFill>
                <a:cs typeface="Arial" charset="0"/>
              </a:rPr>
              <a:t>(November 2014)</a:t>
            </a:r>
            <a:endParaRPr lang="en-US" altLang="pl-PL" sz="1600" dirty="0">
              <a:solidFill>
                <a:srgbClr val="0066CC"/>
              </a:solidFill>
              <a:cs typeface="Arial"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14</a:t>
            </a:fld>
            <a:endParaRPr lang="pl-PL" altLang="pl-PL" sz="1200">
              <a:solidFill>
                <a:srgbClr val="898989"/>
              </a:solidFill>
              <a:cs typeface="Arial" charset="0"/>
            </a:endParaRPr>
          </a:p>
        </p:txBody>
      </p:sp>
      <p:sp>
        <p:nvSpPr>
          <p:cNvPr id="15363" name="Tytuł 1"/>
          <p:cNvSpPr>
            <a:spLocks noGrp="1"/>
          </p:cNvSpPr>
          <p:nvPr>
            <p:ph type="title" idx="4294967295"/>
          </p:nvPr>
        </p:nvSpPr>
        <p:spPr>
          <a:xfrm>
            <a:off x="358775" y="0"/>
            <a:ext cx="8785225" cy="1143000"/>
          </a:xfrm>
        </p:spPr>
        <p:txBody>
          <a:bodyPr/>
          <a:lstStyle/>
          <a:p>
            <a:pPr eaLnBrk="1" hangingPunct="1"/>
            <a:r>
              <a:rPr lang="pl-PL" altLang="pl-PL" sz="3200" b="1" dirty="0"/>
              <a:t>… </a:t>
            </a:r>
            <a:r>
              <a:rPr lang="en-US" altLang="pl-PL" sz="3200" b="1" dirty="0"/>
              <a:t>research methodology</a:t>
            </a:r>
            <a:endParaRPr lang="en-US" altLang="pl-PL" sz="3200" dirty="0"/>
          </a:p>
        </p:txBody>
      </p:sp>
      <p:pic>
        <p:nvPicPr>
          <p:cNvPr id="1536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2320" y="60213"/>
            <a:ext cx="1547936" cy="14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9710" name="Rectangle 30"/>
          <p:cNvSpPr>
            <a:spLocks noChangeArrowheads="1"/>
          </p:cNvSpPr>
          <p:nvPr/>
        </p:nvSpPr>
        <p:spPr bwMode="auto">
          <a:xfrm>
            <a:off x="147979" y="1543832"/>
            <a:ext cx="8820150" cy="4752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lnSpc>
                <a:spcPct val="90000"/>
              </a:lnSpc>
              <a:spcAft>
                <a:spcPct val="40000"/>
              </a:spcAft>
              <a:buClr>
                <a:srgbClr val="5F5F5F"/>
              </a:buClr>
              <a:buFont typeface="Wingdings" pitchFamily="2" charset="2"/>
              <a:buChar char="n"/>
              <a:defRPr/>
            </a:pPr>
            <a:r>
              <a:rPr lang="en-GB" altLang="pl-PL" sz="2400" b="1" dirty="0">
                <a:solidFill>
                  <a:schemeClr val="tx1"/>
                </a:solidFill>
              </a:rPr>
              <a:t>Step 4. </a:t>
            </a:r>
            <a:r>
              <a:rPr lang="en-US" altLang="pl-PL" sz="2400" dirty="0">
                <a:solidFill>
                  <a:schemeClr val="tx1"/>
                </a:solidFill>
              </a:rPr>
              <a:t>Applying the Computer-Assisted Web Interview (CAWI) method - the survey questionnaire was uploaded to the website</a:t>
            </a:r>
            <a:endParaRPr lang="pl-PL" altLang="pl-PL" sz="2400" dirty="0">
              <a:solidFill>
                <a:schemeClr val="tx1"/>
              </a:solidFill>
            </a:endParaRPr>
          </a:p>
          <a:p>
            <a:pPr marL="0" indent="0">
              <a:lnSpc>
                <a:spcPct val="90000"/>
              </a:lnSpc>
              <a:spcAft>
                <a:spcPct val="40000"/>
              </a:spcAft>
              <a:buClr>
                <a:srgbClr val="5F5F5F"/>
              </a:buClr>
              <a:buNone/>
              <a:defRPr/>
            </a:pPr>
            <a:endParaRPr lang="en-GB" altLang="pl-PL" sz="2400" dirty="0">
              <a:solidFill>
                <a:schemeClr val="tx1"/>
              </a:solidFill>
            </a:endParaRPr>
          </a:p>
          <a:p>
            <a:pPr marL="0" indent="0">
              <a:lnSpc>
                <a:spcPct val="90000"/>
              </a:lnSpc>
              <a:spcAft>
                <a:spcPct val="40000"/>
              </a:spcAft>
              <a:buClr>
                <a:srgbClr val="5F5F5F"/>
              </a:buClr>
              <a:buNone/>
              <a:defRPr/>
            </a:pPr>
            <a:r>
              <a:rPr lang="en-GB" altLang="pl-PL" sz="2400" dirty="0">
                <a:solidFill>
                  <a:schemeClr val="tx1"/>
                </a:solidFill>
              </a:rPr>
              <a:t>	Platforms used</a:t>
            </a:r>
            <a:r>
              <a:rPr lang="pl-PL" altLang="pl-PL" sz="2400" dirty="0">
                <a:solidFill>
                  <a:schemeClr val="tx1"/>
                </a:solidFill>
              </a:rPr>
              <a:t>:</a:t>
            </a:r>
          </a:p>
          <a:p>
            <a:pPr lvl="3">
              <a:lnSpc>
                <a:spcPct val="90000"/>
              </a:lnSpc>
              <a:spcAft>
                <a:spcPct val="40000"/>
              </a:spcAft>
              <a:buClr>
                <a:srgbClr val="5F5F5F"/>
              </a:buClr>
              <a:buFont typeface="Arial" panose="020B0604020202020204" pitchFamily="34" charset="0"/>
              <a:buChar char="•"/>
              <a:defRPr/>
            </a:pPr>
            <a:r>
              <a:rPr lang="en-US" altLang="pl-PL" dirty="0">
                <a:solidFill>
                  <a:schemeClr val="tx1"/>
                </a:solidFill>
              </a:rPr>
              <a:t>Polish platform Ankietka.pl </a:t>
            </a:r>
          </a:p>
          <a:p>
            <a:pPr marL="0" indent="0">
              <a:lnSpc>
                <a:spcPct val="90000"/>
              </a:lnSpc>
              <a:spcAft>
                <a:spcPct val="40000"/>
              </a:spcAft>
              <a:buClr>
                <a:srgbClr val="5F5F5F"/>
              </a:buClr>
              <a:buNone/>
              <a:defRPr/>
            </a:pPr>
            <a:r>
              <a:rPr lang="en-US" altLang="pl-PL" sz="2400" dirty="0">
                <a:solidFill>
                  <a:schemeClr val="tx1"/>
                </a:solidFill>
              </a:rPr>
              <a:t>			</a:t>
            </a:r>
            <a:r>
              <a:rPr lang="pl-PL" altLang="pl-PL" sz="2400" dirty="0">
                <a:solidFill>
                  <a:schemeClr val="tx1"/>
                </a:solidFill>
              </a:rPr>
              <a:t>(December 2014-March 2015)</a:t>
            </a:r>
          </a:p>
          <a:p>
            <a:pPr lvl="3">
              <a:lnSpc>
                <a:spcPct val="90000"/>
              </a:lnSpc>
              <a:spcAft>
                <a:spcPct val="40000"/>
              </a:spcAft>
              <a:buClr>
                <a:srgbClr val="5F5F5F"/>
              </a:buClr>
              <a:buFont typeface="Arial" panose="020B0604020202020204" pitchFamily="34" charset="0"/>
              <a:buChar char="•"/>
              <a:defRPr/>
            </a:pPr>
            <a:r>
              <a:rPr lang="en-US" altLang="pl-PL" dirty="0">
                <a:solidFill>
                  <a:schemeClr val="tx1"/>
                </a:solidFill>
              </a:rPr>
              <a:t>British platform Bristol Online Survey (BOS), hosted at the University of Bristol </a:t>
            </a:r>
          </a:p>
          <a:p>
            <a:pPr marL="0" indent="0">
              <a:lnSpc>
                <a:spcPct val="90000"/>
              </a:lnSpc>
              <a:spcAft>
                <a:spcPct val="40000"/>
              </a:spcAft>
              <a:buClr>
                <a:srgbClr val="5F5F5F"/>
              </a:buClr>
              <a:buNone/>
              <a:defRPr/>
            </a:pPr>
            <a:r>
              <a:rPr lang="en-US" altLang="pl-PL" sz="2400" dirty="0">
                <a:solidFill>
                  <a:schemeClr val="tx1"/>
                </a:solidFill>
              </a:rPr>
              <a:t>			</a:t>
            </a:r>
            <a:r>
              <a:rPr lang="pl-PL" altLang="pl-PL" sz="2400" dirty="0">
                <a:solidFill>
                  <a:schemeClr val="tx1"/>
                </a:solidFill>
              </a:rPr>
              <a:t>(February –April 2016)</a:t>
            </a:r>
          </a:p>
          <a:p>
            <a:pPr marL="0" indent="0">
              <a:lnSpc>
                <a:spcPct val="90000"/>
              </a:lnSpc>
              <a:spcAft>
                <a:spcPct val="40000"/>
              </a:spcAft>
              <a:buClr>
                <a:srgbClr val="5F5F5F"/>
              </a:buClr>
              <a:buNone/>
              <a:defRPr/>
            </a:pPr>
            <a:endParaRPr lang="pl-PL" altLang="pl-PL" sz="2400" b="1" dirty="0">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15</a:t>
            </a:fld>
            <a:endParaRPr lang="pl-PL" altLang="pl-PL" sz="1200">
              <a:solidFill>
                <a:srgbClr val="898989"/>
              </a:solidFill>
              <a:cs typeface="Arial" charset="0"/>
            </a:endParaRPr>
          </a:p>
        </p:txBody>
      </p:sp>
      <p:sp>
        <p:nvSpPr>
          <p:cNvPr id="15363" name="Tytuł 1"/>
          <p:cNvSpPr>
            <a:spLocks noGrp="1"/>
          </p:cNvSpPr>
          <p:nvPr>
            <p:ph type="title" idx="4294967295"/>
          </p:nvPr>
        </p:nvSpPr>
        <p:spPr>
          <a:xfrm>
            <a:off x="358775" y="0"/>
            <a:ext cx="8785225" cy="1143000"/>
          </a:xfrm>
        </p:spPr>
        <p:txBody>
          <a:bodyPr/>
          <a:lstStyle/>
          <a:p>
            <a:pPr eaLnBrk="1" hangingPunct="1"/>
            <a:r>
              <a:rPr lang="pl-PL" altLang="pl-PL" sz="3200" b="1" dirty="0"/>
              <a:t>Step 4: </a:t>
            </a:r>
            <a:r>
              <a:rPr lang="pl-PL" altLang="pl-PL" sz="3200" b="1" dirty="0" err="1"/>
              <a:t>Questionnaire</a:t>
            </a:r>
            <a:endParaRPr lang="en-US" altLang="pl-PL" sz="3200" dirty="0"/>
          </a:p>
        </p:txBody>
      </p:sp>
      <p:pic>
        <p:nvPicPr>
          <p:cNvPr id="1536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2320" y="60213"/>
            <a:ext cx="1547936" cy="14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9710" name="Rectangle 30"/>
          <p:cNvSpPr>
            <a:spLocks noChangeArrowheads="1"/>
          </p:cNvSpPr>
          <p:nvPr/>
        </p:nvSpPr>
        <p:spPr bwMode="auto">
          <a:xfrm>
            <a:off x="323850" y="1143000"/>
            <a:ext cx="8676406" cy="538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lnSpc>
                <a:spcPct val="90000"/>
              </a:lnSpc>
              <a:spcAft>
                <a:spcPct val="40000"/>
              </a:spcAft>
              <a:buClr>
                <a:srgbClr val="5F5F5F"/>
              </a:buClr>
              <a:buFont typeface="Wingdings" pitchFamily="2" charset="2"/>
              <a:buChar char="n"/>
              <a:defRPr/>
            </a:pPr>
            <a:r>
              <a:rPr lang="pl-PL" altLang="pl-PL" sz="2200" dirty="0" err="1">
                <a:solidFill>
                  <a:schemeClr val="tx1"/>
                </a:solidFill>
              </a:rPr>
              <a:t>Questionnaire</a:t>
            </a:r>
            <a:r>
              <a:rPr lang="pl-PL" altLang="pl-PL" sz="2200" dirty="0">
                <a:solidFill>
                  <a:schemeClr val="tx1"/>
                </a:solidFill>
              </a:rPr>
              <a:t> </a:t>
            </a:r>
            <a:r>
              <a:rPr lang="pl-PL" altLang="pl-PL" sz="2200" dirty="0" err="1">
                <a:solidFill>
                  <a:schemeClr val="tx1"/>
                </a:solidFill>
              </a:rPr>
              <a:t>questions</a:t>
            </a:r>
            <a:endParaRPr lang="pl-PL" altLang="pl-PL" sz="2200" dirty="0">
              <a:solidFill>
                <a:schemeClr val="tx1"/>
              </a:solidFill>
            </a:endParaRPr>
          </a:p>
          <a:p>
            <a:pPr marL="0" indent="0">
              <a:lnSpc>
                <a:spcPct val="90000"/>
              </a:lnSpc>
              <a:spcAft>
                <a:spcPct val="40000"/>
              </a:spcAft>
              <a:buClr>
                <a:srgbClr val="5F5F5F"/>
              </a:buClr>
              <a:buNone/>
              <a:defRPr/>
            </a:pPr>
            <a:r>
              <a:rPr lang="en-US" altLang="pl-PL" sz="2200" dirty="0">
                <a:solidFill>
                  <a:schemeClr val="tx1"/>
                </a:solidFill>
              </a:rPr>
              <a:t>The questionnaire contained questions concerning prosumers engagement in knowledge sharing</a:t>
            </a:r>
            <a:r>
              <a:rPr lang="pl-PL" altLang="pl-PL" sz="2200" dirty="0">
                <a:solidFill>
                  <a:schemeClr val="tx1"/>
                </a:solidFill>
              </a:rPr>
              <a:t>:</a:t>
            </a:r>
          </a:p>
          <a:p>
            <a:pPr>
              <a:lnSpc>
                <a:spcPct val="90000"/>
              </a:lnSpc>
              <a:spcAft>
                <a:spcPct val="40000"/>
              </a:spcAft>
              <a:buClr>
                <a:srgbClr val="5F5F5F"/>
              </a:buClr>
              <a:buFont typeface="Arial" panose="020B0604020202020204" pitchFamily="34" charset="0"/>
              <a:buChar char="•"/>
              <a:defRPr/>
            </a:pPr>
            <a:r>
              <a:rPr lang="en-US" altLang="pl-PL" sz="2200" dirty="0">
                <a:solidFill>
                  <a:schemeClr val="tx1"/>
                </a:solidFill>
              </a:rPr>
              <a:t>Which types of knowledge do consumers share with enterprises? </a:t>
            </a:r>
            <a:endParaRPr lang="pl-PL" altLang="pl-PL" sz="2200" dirty="0">
              <a:solidFill>
                <a:schemeClr val="tx1"/>
              </a:solidFill>
            </a:endParaRPr>
          </a:p>
          <a:p>
            <a:pPr>
              <a:lnSpc>
                <a:spcPct val="90000"/>
              </a:lnSpc>
              <a:spcAft>
                <a:spcPct val="40000"/>
              </a:spcAft>
              <a:buClr>
                <a:srgbClr val="5F5F5F"/>
              </a:buClr>
              <a:buFont typeface="Arial" panose="020B0604020202020204" pitchFamily="34" charset="0"/>
              <a:buChar char="•"/>
              <a:defRPr/>
            </a:pPr>
            <a:r>
              <a:rPr lang="en-US" altLang="pl-PL" sz="2200" dirty="0">
                <a:solidFill>
                  <a:schemeClr val="tx1"/>
                </a:solidFill>
              </a:rPr>
              <a:t>Which types of knowledge would consumers like to share with enterprises?</a:t>
            </a:r>
          </a:p>
          <a:p>
            <a:pPr>
              <a:lnSpc>
                <a:spcPct val="90000"/>
              </a:lnSpc>
              <a:spcAft>
                <a:spcPct val="40000"/>
              </a:spcAft>
              <a:buClr>
                <a:srgbClr val="5F5F5F"/>
              </a:buClr>
              <a:buFont typeface="Arial" panose="020B0604020202020204" pitchFamily="34" charset="0"/>
              <a:buChar char="•"/>
              <a:defRPr/>
            </a:pPr>
            <a:r>
              <a:rPr lang="en-US" altLang="pl-PL" sz="2200" dirty="0">
                <a:solidFill>
                  <a:schemeClr val="tx1"/>
                </a:solidFill>
              </a:rPr>
              <a:t>What differences are there in the types of knowledge that Polish and UK consumers share and are willing to share?</a:t>
            </a:r>
            <a:endParaRPr lang="pl-PL" altLang="pl-PL" sz="2200" b="1" dirty="0">
              <a:solidFill>
                <a:schemeClr val="tx1"/>
              </a:solidFill>
            </a:endParaRPr>
          </a:p>
          <a:p>
            <a:pPr marL="0" indent="0">
              <a:lnSpc>
                <a:spcPct val="90000"/>
              </a:lnSpc>
              <a:spcAft>
                <a:spcPct val="40000"/>
              </a:spcAft>
              <a:buClr>
                <a:srgbClr val="5F5F5F"/>
              </a:buClr>
              <a:buNone/>
              <a:defRPr/>
            </a:pPr>
            <a:r>
              <a:rPr lang="en-US" altLang="pl-PL" sz="2200" b="1" dirty="0">
                <a:solidFill>
                  <a:schemeClr val="tx1"/>
                </a:solidFill>
              </a:rPr>
              <a:t>After screening the responses and excluding outliers, there was a final research sample of 783 usable, correct and complete questionnaires from Poland and 171 from the United Kingdom</a:t>
            </a:r>
            <a:endParaRPr lang="en-GB" altLang="pl-PL" sz="2200" b="1" dirty="0">
              <a:solidFill>
                <a:schemeClr val="tx1"/>
              </a:solidFill>
            </a:endParaRPr>
          </a:p>
          <a:p>
            <a:pPr marL="0" indent="0">
              <a:lnSpc>
                <a:spcPct val="90000"/>
              </a:lnSpc>
              <a:spcAft>
                <a:spcPct val="40000"/>
              </a:spcAft>
              <a:buClr>
                <a:srgbClr val="5F5F5F"/>
              </a:buClr>
              <a:buNone/>
              <a:defRPr/>
            </a:pPr>
            <a:endParaRPr lang="pl-PL" altLang="pl-PL" sz="2200" b="1" dirty="0">
              <a:solidFill>
                <a:schemeClr val="tx1"/>
              </a:solidFill>
            </a:endParaRPr>
          </a:p>
        </p:txBody>
      </p:sp>
    </p:spTree>
    <p:extLst>
      <p:ext uri="{BB962C8B-B14F-4D97-AF65-F5344CB8AC3E}">
        <p14:creationId xmlns:p14="http://schemas.microsoft.com/office/powerpoint/2010/main" val="64693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FFA53A4-96BA-442D-BD99-A5A7DB3BCA65}"/>
              </a:ext>
            </a:extLst>
          </p:cNvPr>
          <p:cNvSpPr>
            <a:spLocks noGrp="1"/>
          </p:cNvSpPr>
          <p:nvPr>
            <p:ph type="sldNum" sz="quarter" idx="12"/>
          </p:nvPr>
        </p:nvSpPr>
        <p:spPr/>
        <p:txBody>
          <a:bodyPr/>
          <a:lstStyle/>
          <a:p>
            <a:pPr>
              <a:defRPr/>
            </a:pPr>
            <a:fld id="{888DCE17-6A51-4F65-95AC-79B04D680A12}" type="slidenum">
              <a:rPr lang="pl-PL" altLang="pl-PL" smtClean="0"/>
              <a:pPr>
                <a:defRPr/>
              </a:pPr>
              <a:t>16</a:t>
            </a:fld>
            <a:endParaRPr lang="pl-PL" altLang="pl-PL"/>
          </a:p>
        </p:txBody>
      </p:sp>
      <p:sp>
        <p:nvSpPr>
          <p:cNvPr id="3" name="Rectangle 2">
            <a:extLst>
              <a:ext uri="{FF2B5EF4-FFF2-40B4-BE49-F238E27FC236}">
                <a16:creationId xmlns:a16="http://schemas.microsoft.com/office/drawing/2014/main" id="{4711457F-BA9C-4D22-A777-A9FD25376751}"/>
              </a:ext>
            </a:extLst>
          </p:cNvPr>
          <p:cNvSpPr/>
          <p:nvPr/>
        </p:nvSpPr>
        <p:spPr>
          <a:xfrm>
            <a:off x="1096206" y="428178"/>
            <a:ext cx="7536566" cy="6001643"/>
          </a:xfrm>
          <a:prstGeom prst="rect">
            <a:avLst/>
          </a:prstGeom>
        </p:spPr>
        <p:txBody>
          <a:bodyPr wrap="square">
            <a:spAutoFit/>
          </a:bodyPr>
          <a:lstStyle/>
          <a:p>
            <a:r>
              <a:rPr lang="en-GB" sz="3200" b="1" dirty="0"/>
              <a:t>APQC Process Classification Framework</a:t>
            </a:r>
          </a:p>
          <a:p>
            <a:endParaRPr lang="en-GB" sz="3200" b="1" dirty="0"/>
          </a:p>
          <a:p>
            <a:r>
              <a:rPr lang="en-GB" sz="2400" dirty="0"/>
              <a:t>APQC consists of four </a:t>
            </a:r>
            <a:r>
              <a:rPr lang="de-DE" sz="2400" dirty="0">
                <a:latin typeface="Calibri" pitchFamily="34" charset="0"/>
              </a:rPr>
              <a:t>operational processes in which prosumers’ knowledge can be notably used, such as</a:t>
            </a:r>
            <a:r>
              <a:rPr lang="de-DE" sz="2400" i="1" dirty="0">
                <a:latin typeface="Calibri" pitchFamily="34" charset="0"/>
              </a:rPr>
              <a:t>: </a:t>
            </a:r>
          </a:p>
          <a:p>
            <a:endParaRPr lang="de-DE" sz="2400" i="1" dirty="0">
              <a:latin typeface="Calibri" pitchFamily="34" charset="0"/>
            </a:endParaRPr>
          </a:p>
          <a:p>
            <a:r>
              <a:rPr lang="de-DE" sz="2400" i="1" dirty="0">
                <a:latin typeface="Calibri" pitchFamily="34" charset="0"/>
              </a:rPr>
              <a:t>Process 2.0 Develop and Manage Products and Services; </a:t>
            </a:r>
          </a:p>
          <a:p>
            <a:r>
              <a:rPr lang="de-DE" sz="2400" i="1" dirty="0">
                <a:latin typeface="Calibri" pitchFamily="34" charset="0"/>
              </a:rPr>
              <a:t>Process 3.0 Market and Sell Products and Services; </a:t>
            </a:r>
          </a:p>
          <a:p>
            <a:r>
              <a:rPr lang="de-DE" sz="2400" i="1" dirty="0">
                <a:latin typeface="Calibri" pitchFamily="34" charset="0"/>
              </a:rPr>
              <a:t>Process 4.0 Deliver Products and Services; and </a:t>
            </a:r>
          </a:p>
          <a:p>
            <a:r>
              <a:rPr lang="de-DE" sz="2400" i="1" dirty="0">
                <a:latin typeface="Calibri" pitchFamily="34" charset="0"/>
              </a:rPr>
              <a:t>Process 5.0 Manage Customer Service</a:t>
            </a:r>
            <a:r>
              <a:rPr lang="de-DE" sz="2400" dirty="0">
                <a:latin typeface="Calibri" pitchFamily="34" charset="0"/>
              </a:rPr>
              <a:t>. </a:t>
            </a:r>
          </a:p>
          <a:p>
            <a:endParaRPr lang="de-DE" sz="2400" dirty="0">
              <a:latin typeface="Calibri" pitchFamily="34" charset="0"/>
            </a:endParaRPr>
          </a:p>
          <a:p>
            <a:r>
              <a:rPr lang="de-DE" sz="2400" dirty="0">
                <a:latin typeface="Calibri" pitchFamily="34" charset="0"/>
              </a:rPr>
              <a:t>(Ziemba &amp; Eisenbardt, 2017) research indicated that prosumers mainly share knowledge for development of products suggesting the close connections to business process </a:t>
            </a:r>
            <a:r>
              <a:rPr lang="de-DE" sz="2400" i="1" dirty="0">
                <a:latin typeface="Calibri" pitchFamily="34" charset="0"/>
              </a:rPr>
              <a:t>2.0 Develop and Manage Products and Services</a:t>
            </a:r>
            <a:r>
              <a:rPr lang="de-DE" sz="2400" dirty="0">
                <a:latin typeface="Calibri" pitchFamily="34" charset="0"/>
              </a:rPr>
              <a:t> </a:t>
            </a:r>
            <a:endParaRPr lang="en-GB" sz="2400" dirty="0"/>
          </a:p>
        </p:txBody>
      </p:sp>
    </p:spTree>
    <p:extLst>
      <p:ext uri="{BB962C8B-B14F-4D97-AF65-F5344CB8AC3E}">
        <p14:creationId xmlns:p14="http://schemas.microsoft.com/office/powerpoint/2010/main" val="241375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4041A12-6FDF-4707-8898-E9517B7471BA}" type="slidenum">
              <a:rPr lang="pl-PL" altLang="pl-PL" sz="1200" smtClean="0">
                <a:solidFill>
                  <a:srgbClr val="898989"/>
                </a:solidFill>
                <a:cs typeface="Arial" charset="0"/>
              </a:rPr>
              <a:pPr eaLnBrk="1" hangingPunct="1">
                <a:spcBef>
                  <a:spcPct val="0"/>
                </a:spcBef>
                <a:buFontTx/>
                <a:buNone/>
              </a:pPr>
              <a:t>17</a:t>
            </a:fld>
            <a:endParaRPr lang="pl-PL" altLang="pl-PL" sz="1200">
              <a:solidFill>
                <a:srgbClr val="898989"/>
              </a:solidFill>
              <a:cs typeface="Arial" charset="0"/>
            </a:endParaRPr>
          </a:p>
        </p:txBody>
      </p:sp>
      <p:sp>
        <p:nvSpPr>
          <p:cNvPr id="16387" name="Tytuł 1"/>
          <p:cNvSpPr>
            <a:spLocks noGrp="1"/>
          </p:cNvSpPr>
          <p:nvPr>
            <p:ph type="title" idx="4294967295"/>
          </p:nvPr>
        </p:nvSpPr>
        <p:spPr>
          <a:xfrm>
            <a:off x="0" y="-72039"/>
            <a:ext cx="8724900" cy="1390650"/>
          </a:xfrm>
        </p:spPr>
        <p:txBody>
          <a:bodyPr>
            <a:noAutofit/>
          </a:bodyPr>
          <a:lstStyle/>
          <a:p>
            <a:pPr algn="ctr"/>
            <a:r>
              <a:rPr lang="en-US" altLang="pl-PL" sz="3200" b="1" dirty="0"/>
              <a:t>Conceptual framework of different </a:t>
            </a:r>
            <a:r>
              <a:rPr lang="de-DE" altLang="pl-PL" sz="3200" b="1" dirty="0"/>
              <a:t>k</a:t>
            </a:r>
            <a:r>
              <a:rPr lang="de-DE" sz="3200" b="1" dirty="0"/>
              <a:t>inds of knowledge which prosumers share about products</a:t>
            </a:r>
            <a:endParaRPr lang="en-US" altLang="pl-PL" sz="3200" b="1" dirty="0"/>
          </a:p>
        </p:txBody>
      </p:sp>
      <p:graphicFrame>
        <p:nvGraphicFramePr>
          <p:cNvPr id="3" name="Table 2"/>
          <p:cNvGraphicFramePr>
            <a:graphicFrameLocks noGrp="1"/>
          </p:cNvGraphicFramePr>
          <p:nvPr>
            <p:extLst>
              <p:ext uri="{D42A27DB-BD31-4B8C-83A1-F6EECF244321}">
                <p14:modId xmlns:p14="http://schemas.microsoft.com/office/powerpoint/2010/main" val="1441588981"/>
              </p:ext>
            </p:extLst>
          </p:nvPr>
        </p:nvGraphicFramePr>
        <p:xfrm>
          <a:off x="209483" y="1343486"/>
          <a:ext cx="8725034" cy="5543727"/>
        </p:xfrm>
        <a:graphic>
          <a:graphicData uri="http://schemas.openxmlformats.org/drawingml/2006/table">
            <a:tbl>
              <a:tblPr firstRow="1" firstCol="1" bandRow="1" bandCol="1">
                <a:tableStyleId>{5C22544A-7EE6-4342-B048-85BDC9FD1C3A}</a:tableStyleId>
              </a:tblPr>
              <a:tblGrid>
                <a:gridCol w="750316">
                  <a:extLst>
                    <a:ext uri="{9D8B030D-6E8A-4147-A177-3AD203B41FA5}">
                      <a16:colId xmlns:a16="http://schemas.microsoft.com/office/drawing/2014/main" val="20000"/>
                    </a:ext>
                  </a:extLst>
                </a:gridCol>
                <a:gridCol w="7974718">
                  <a:extLst>
                    <a:ext uri="{9D8B030D-6E8A-4147-A177-3AD203B41FA5}">
                      <a16:colId xmlns:a16="http://schemas.microsoft.com/office/drawing/2014/main" val="20001"/>
                    </a:ext>
                  </a:extLst>
                </a:gridCol>
              </a:tblGrid>
              <a:tr h="759357">
                <a:tc>
                  <a:txBody>
                    <a:bodyPr/>
                    <a:lstStyle/>
                    <a:p>
                      <a:pPr>
                        <a:spcAft>
                          <a:spcPts val="0"/>
                        </a:spcAft>
                      </a:pPr>
                      <a:r>
                        <a:rPr lang="en-GB" sz="2400" dirty="0">
                          <a:effectLst/>
                        </a:rPr>
                        <a:t>Item</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2400" dirty="0">
                          <a:effectLst/>
                        </a:rPr>
                        <a:t>Kind of knowledge </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0"/>
                  </a:ext>
                </a:extLst>
              </a:tr>
              <a:tr h="537258">
                <a:tc>
                  <a:txBody>
                    <a:bodyPr/>
                    <a:lstStyle/>
                    <a:p>
                      <a:pPr algn="l">
                        <a:lnSpc>
                          <a:spcPct val="100000"/>
                        </a:lnSpc>
                        <a:spcAft>
                          <a:spcPts val="0"/>
                        </a:spcAft>
                      </a:pPr>
                      <a:r>
                        <a:rPr lang="en-GB" sz="2400" dirty="0">
                          <a:effectLst/>
                        </a:rPr>
                        <a:t>K1</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New product design (i.e. shape or colour of the product)</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877660">
                <a:tc>
                  <a:txBody>
                    <a:bodyPr/>
                    <a:lstStyle/>
                    <a:p>
                      <a:pPr algn="l">
                        <a:lnSpc>
                          <a:spcPct val="100000"/>
                        </a:lnSpc>
                        <a:spcAft>
                          <a:spcPts val="0"/>
                        </a:spcAft>
                      </a:pPr>
                      <a:r>
                        <a:rPr lang="en-GB" sz="2400">
                          <a:effectLst/>
                        </a:rPr>
                        <a:t>K2</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Materials from which the product was made (materials of a type from which the product should be produced)</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550351">
                <a:tc>
                  <a:txBody>
                    <a:bodyPr/>
                    <a:lstStyle/>
                    <a:p>
                      <a:pPr algn="l">
                        <a:lnSpc>
                          <a:spcPct val="100000"/>
                        </a:lnSpc>
                        <a:spcAft>
                          <a:spcPts val="0"/>
                        </a:spcAft>
                      </a:pPr>
                      <a:r>
                        <a:rPr lang="en-GB" sz="2400">
                          <a:effectLst/>
                        </a:rPr>
                        <a:t>K3</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Package or graphic elements of the product (i.e. logo or label)</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504056">
                <a:tc>
                  <a:txBody>
                    <a:bodyPr/>
                    <a:lstStyle/>
                    <a:p>
                      <a:pPr algn="l">
                        <a:lnSpc>
                          <a:spcPct val="100000"/>
                        </a:lnSpc>
                        <a:spcAft>
                          <a:spcPts val="0"/>
                        </a:spcAft>
                      </a:pPr>
                      <a:r>
                        <a:rPr lang="en-GB" sz="2400">
                          <a:effectLst/>
                        </a:rPr>
                        <a:t>K4</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Product functionality</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484418">
                <a:tc>
                  <a:txBody>
                    <a:bodyPr/>
                    <a:lstStyle/>
                    <a:p>
                      <a:pPr algn="l">
                        <a:lnSpc>
                          <a:spcPct val="100000"/>
                        </a:lnSpc>
                        <a:spcAft>
                          <a:spcPts val="0"/>
                        </a:spcAft>
                      </a:pPr>
                      <a:r>
                        <a:rPr lang="en-GB" sz="2400">
                          <a:effectLst/>
                        </a:rPr>
                        <a:t>K5</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Reliability and durability of the product</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504056">
                <a:tc>
                  <a:txBody>
                    <a:bodyPr/>
                    <a:lstStyle/>
                    <a:p>
                      <a:pPr algn="l">
                        <a:lnSpc>
                          <a:spcPct val="100000"/>
                        </a:lnSpc>
                        <a:spcAft>
                          <a:spcPts val="0"/>
                        </a:spcAft>
                      </a:pPr>
                      <a:r>
                        <a:rPr lang="en-GB" sz="2400">
                          <a:effectLst/>
                        </a:rPr>
                        <a:t>K6</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Ease and intuitiveness of product use</a:t>
                      </a:r>
                      <a:endParaRPr lang="en-GB" sz="2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535843">
                <a:tc>
                  <a:txBody>
                    <a:bodyPr/>
                    <a:lstStyle/>
                    <a:p>
                      <a:pPr algn="l">
                        <a:lnSpc>
                          <a:spcPct val="100000"/>
                        </a:lnSpc>
                        <a:spcAft>
                          <a:spcPts val="0"/>
                        </a:spcAft>
                      </a:pPr>
                      <a:r>
                        <a:rPr lang="en-GB" sz="2400">
                          <a:effectLst/>
                        </a:rPr>
                        <a:t>K7</a:t>
                      </a:r>
                      <a:endParaRPr lang="en-GB" sz="2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l">
                        <a:lnSpc>
                          <a:spcPct val="100000"/>
                        </a:lnSpc>
                        <a:spcAft>
                          <a:spcPts val="0"/>
                        </a:spcAft>
                      </a:pPr>
                      <a:r>
                        <a:rPr lang="en-GB" sz="2400" dirty="0">
                          <a:effectLst/>
                        </a:rPr>
                        <a:t>Product performance (effectiveness and efficiency of use)</a:t>
                      </a:r>
                    </a:p>
                  </a:txBody>
                  <a:tcPr marL="44450" marR="44450" marT="0" marB="0" anchor="ctr"/>
                </a:tc>
                <a:extLst>
                  <a:ext uri="{0D108BD9-81ED-4DB2-BD59-A6C34878D82A}">
                    <a16:rowId xmlns:a16="http://schemas.microsoft.com/office/drawing/2014/main" val="10007"/>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18</a:t>
            </a:fld>
            <a:endParaRPr lang="pl-PL" altLang="pl-PL" sz="1200">
              <a:solidFill>
                <a:srgbClr val="898989"/>
              </a:solidFill>
              <a:cs typeface="Arial" charset="0"/>
            </a:endParaRPr>
          </a:p>
        </p:txBody>
      </p:sp>
      <p:sp>
        <p:nvSpPr>
          <p:cNvPr id="15363" name="Tytuł 1"/>
          <p:cNvSpPr>
            <a:spLocks noGrp="1"/>
          </p:cNvSpPr>
          <p:nvPr>
            <p:ph type="title" idx="4294967295"/>
          </p:nvPr>
        </p:nvSpPr>
        <p:spPr>
          <a:xfrm>
            <a:off x="358775" y="0"/>
            <a:ext cx="8785225" cy="1143000"/>
          </a:xfrm>
        </p:spPr>
        <p:txBody>
          <a:bodyPr/>
          <a:lstStyle/>
          <a:p>
            <a:pPr eaLnBrk="1" hangingPunct="1"/>
            <a:r>
              <a:rPr lang="en-GB" altLang="pl-PL" sz="3200" b="1" dirty="0"/>
              <a:t>Data Analysis</a:t>
            </a:r>
            <a:endParaRPr lang="en-US" altLang="pl-PL" sz="3200" dirty="0"/>
          </a:p>
        </p:txBody>
      </p:sp>
      <p:pic>
        <p:nvPicPr>
          <p:cNvPr id="1536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2320" y="60213"/>
            <a:ext cx="1547936" cy="14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9710" name="Rectangle 30"/>
          <p:cNvSpPr>
            <a:spLocks noChangeArrowheads="1"/>
          </p:cNvSpPr>
          <p:nvPr/>
        </p:nvSpPr>
        <p:spPr bwMode="auto">
          <a:xfrm>
            <a:off x="323850" y="1484313"/>
            <a:ext cx="8676406" cy="4969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lgn="just">
              <a:lnSpc>
                <a:spcPct val="90000"/>
              </a:lnSpc>
              <a:spcAft>
                <a:spcPct val="40000"/>
              </a:spcAft>
              <a:buClr>
                <a:srgbClr val="5F5F5F"/>
              </a:buClr>
              <a:buFont typeface="Wingdings" pitchFamily="2" charset="2"/>
              <a:buChar char="n"/>
              <a:defRPr/>
            </a:pPr>
            <a:r>
              <a:rPr lang="pl-PL" altLang="pl-PL" sz="2400" dirty="0">
                <a:solidFill>
                  <a:srgbClr val="0066CC"/>
                </a:solidFill>
                <a:latin typeface="Calibri" panose="020F0502020204030204" pitchFamily="34" charset="0"/>
              </a:rPr>
              <a:t>Reliability calculation</a:t>
            </a:r>
          </a:p>
          <a:p>
            <a:pPr marL="0" indent="0" algn="just">
              <a:lnSpc>
                <a:spcPct val="90000"/>
              </a:lnSpc>
              <a:spcAft>
                <a:spcPct val="40000"/>
              </a:spcAft>
              <a:buClr>
                <a:srgbClr val="5F5F5F"/>
              </a:buClr>
              <a:buNone/>
              <a:defRPr/>
            </a:pPr>
            <a:r>
              <a:rPr lang="en-US" altLang="pl-PL" sz="2400" dirty="0">
                <a:solidFill>
                  <a:srgbClr val="0066CC"/>
                </a:solidFill>
                <a:latin typeface="Calibri" panose="020F0502020204030204" pitchFamily="34" charset="0"/>
              </a:rPr>
              <a:t>	The Cronbach’s alpha coefficient confirmed a high internal 	consistency (0.86) with all seven items.</a:t>
            </a:r>
            <a:endParaRPr lang="pl-PL" altLang="pl-PL" sz="2400" dirty="0">
              <a:solidFill>
                <a:srgbClr val="0066CC"/>
              </a:solidFill>
              <a:latin typeface="Calibri" panose="020F0502020204030204" pitchFamily="34" charset="0"/>
            </a:endParaRPr>
          </a:p>
          <a:p>
            <a:pPr algn="just">
              <a:lnSpc>
                <a:spcPct val="90000"/>
              </a:lnSpc>
              <a:spcAft>
                <a:spcPct val="40000"/>
              </a:spcAft>
              <a:buClr>
                <a:srgbClr val="5F5F5F"/>
              </a:buClr>
              <a:buFont typeface="Wingdings" pitchFamily="2" charset="2"/>
              <a:buChar char="n"/>
              <a:defRPr/>
            </a:pPr>
            <a:r>
              <a:rPr lang="pl-PL" altLang="pl-PL" sz="2400" dirty="0">
                <a:solidFill>
                  <a:schemeClr val="tx1"/>
                </a:solidFill>
                <a:latin typeface="Calibri" panose="020F0502020204030204" pitchFamily="34" charset="0"/>
              </a:rPr>
              <a:t>S</a:t>
            </a:r>
            <a:r>
              <a:rPr lang="en-US" altLang="pl-PL" sz="2400" dirty="0" err="1">
                <a:solidFill>
                  <a:schemeClr val="tx1"/>
                </a:solidFill>
                <a:latin typeface="Calibri" panose="020F0502020204030204" pitchFamily="34" charset="0"/>
              </a:rPr>
              <a:t>tatistical</a:t>
            </a:r>
            <a:r>
              <a:rPr lang="en-US" altLang="pl-PL" sz="2400" dirty="0">
                <a:solidFill>
                  <a:schemeClr val="tx1"/>
                </a:solidFill>
                <a:latin typeface="Calibri" panose="020F0502020204030204" pitchFamily="34" charset="0"/>
              </a:rPr>
              <a:t> analysis</a:t>
            </a:r>
            <a:r>
              <a:rPr lang="pl-PL" altLang="pl-PL" sz="2400" dirty="0">
                <a:solidFill>
                  <a:schemeClr val="tx1"/>
                </a:solidFill>
                <a:latin typeface="Calibri" panose="020F0502020204030204" pitchFamily="34" charset="0"/>
              </a:rPr>
              <a:t> i</a:t>
            </a:r>
            <a:r>
              <a:rPr lang="en-US" altLang="pl-PL" sz="2400" dirty="0">
                <a:solidFill>
                  <a:schemeClr val="tx1"/>
                </a:solidFill>
                <a:latin typeface="Calibri" panose="020F0502020204030204" pitchFamily="34" charset="0"/>
              </a:rPr>
              <a:t>n order to confirm the research hypotheses</a:t>
            </a:r>
            <a:r>
              <a:rPr lang="pl-PL" altLang="pl-PL" sz="2400" dirty="0">
                <a:solidFill>
                  <a:schemeClr val="tx1"/>
                </a:solidFill>
                <a:latin typeface="Calibri" panose="020F0502020204030204" pitchFamily="34" charset="0"/>
              </a:rPr>
              <a:t> </a:t>
            </a:r>
          </a:p>
          <a:p>
            <a:pPr marL="0" indent="0" algn="just">
              <a:lnSpc>
                <a:spcPct val="90000"/>
              </a:lnSpc>
              <a:spcAft>
                <a:spcPct val="40000"/>
              </a:spcAft>
              <a:buClr>
                <a:srgbClr val="5F5F5F"/>
              </a:buClr>
              <a:buNone/>
              <a:defRPr/>
            </a:pPr>
            <a:r>
              <a:rPr lang="en-GB" altLang="pl-PL" sz="2400" dirty="0">
                <a:solidFill>
                  <a:schemeClr val="tx1"/>
                </a:solidFill>
                <a:latin typeface="Calibri" panose="020F0502020204030204" pitchFamily="34" charset="0"/>
              </a:rPr>
              <a:t>	</a:t>
            </a:r>
            <a:r>
              <a:rPr lang="pl-PL" altLang="pl-PL" sz="2400" dirty="0">
                <a:solidFill>
                  <a:schemeClr val="tx1"/>
                </a:solidFill>
                <a:latin typeface="Calibri" panose="020F0502020204030204" pitchFamily="34" charset="0"/>
              </a:rPr>
              <a:t>descriptive statistics</a:t>
            </a:r>
            <a:r>
              <a:rPr lang="en-US" altLang="pl-PL" sz="2400" dirty="0">
                <a:solidFill>
                  <a:schemeClr val="tx1"/>
                </a:solidFill>
                <a:latin typeface="Calibri" panose="020F0502020204030204" pitchFamily="34" charset="0"/>
              </a:rPr>
              <a:t>: mean, median (MDN), first quartile (Q25), 	third quartile (Q75), mode, variance (VAR), standard deviation 	(SD), coefficient of variation (CV), skewness (SK), and coefficient 	of kurtosis (CK) </a:t>
            </a:r>
            <a:endParaRPr lang="pl-PL" altLang="pl-PL" sz="2400" dirty="0">
              <a:solidFill>
                <a:schemeClr val="tx1"/>
              </a:solidFill>
              <a:latin typeface="Calibri" panose="020F0502020204030204" pitchFamily="34" charset="0"/>
            </a:endParaRPr>
          </a:p>
          <a:p>
            <a:pPr marL="0" indent="0" algn="just">
              <a:lnSpc>
                <a:spcPct val="90000"/>
              </a:lnSpc>
              <a:spcAft>
                <a:spcPct val="40000"/>
              </a:spcAft>
              <a:buClr>
                <a:srgbClr val="5F5F5F"/>
              </a:buClr>
              <a:buNone/>
              <a:defRPr/>
            </a:pPr>
            <a:r>
              <a:rPr lang="en-US" altLang="pl-PL" sz="2400" dirty="0">
                <a:solidFill>
                  <a:schemeClr val="tx1"/>
                </a:solidFill>
                <a:latin typeface="Calibri" panose="020F0502020204030204" pitchFamily="34" charset="0"/>
              </a:rPr>
              <a:t>	Mann-Whitney U test </a:t>
            </a:r>
            <a:r>
              <a:rPr lang="en-GB" sz="2400" dirty="0" err="1">
                <a:solidFill>
                  <a:schemeClr val="tx1"/>
                </a:solidFill>
                <a:latin typeface="Calibri" panose="020F0502020204030204" pitchFamily="34" charset="0"/>
              </a:rPr>
              <a:t>analyzed</a:t>
            </a:r>
            <a:r>
              <a:rPr lang="en-GB" sz="2400" dirty="0">
                <a:solidFill>
                  <a:schemeClr val="tx1"/>
                </a:solidFill>
                <a:latin typeface="Calibri" panose="020F0502020204030204" pitchFamily="34" charset="0"/>
              </a:rPr>
              <a:t> data as two independent 	samples </a:t>
            </a:r>
            <a:r>
              <a:rPr lang="en-US" altLang="pl-PL" sz="2400" dirty="0">
                <a:solidFill>
                  <a:schemeClr val="tx1"/>
                </a:solidFill>
                <a:latin typeface="Calibri" panose="020F0502020204030204" pitchFamily="34" charset="0"/>
              </a:rPr>
              <a:t>in order to identify differences between Poland and UK 	prosumers, in 	sharing knowledge and willingness to share 	knowledge.</a:t>
            </a:r>
            <a:endParaRPr lang="pl-PL" altLang="pl-PL" sz="2400" dirty="0">
              <a:solidFill>
                <a:schemeClr val="tx1"/>
              </a:solidFill>
              <a:latin typeface="Calibri" panose="020F0502020204030204" pitchFamily="34" charset="0"/>
            </a:endParaRPr>
          </a:p>
          <a:p>
            <a:pPr algn="just">
              <a:lnSpc>
                <a:spcPct val="90000"/>
              </a:lnSpc>
              <a:spcAft>
                <a:spcPct val="40000"/>
              </a:spcAft>
              <a:buClr>
                <a:srgbClr val="5F5F5F"/>
              </a:buClr>
              <a:buFont typeface="Wingdings" pitchFamily="2" charset="2"/>
              <a:buChar char="n"/>
              <a:defRPr/>
            </a:pPr>
            <a:endParaRPr lang="en-US" altLang="pl-PL" sz="2400" b="1" dirty="0">
              <a:solidFill>
                <a:schemeClr val="tx2"/>
              </a:solidFill>
              <a:latin typeface="Calibri" panose="020F0502020204030204" pitchFamily="34" charset="0"/>
            </a:endParaRPr>
          </a:p>
        </p:txBody>
      </p:sp>
    </p:spTree>
    <p:extLst>
      <p:ext uri="{BB962C8B-B14F-4D97-AF65-F5344CB8AC3E}">
        <p14:creationId xmlns:p14="http://schemas.microsoft.com/office/powerpoint/2010/main" val="1924252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5487703F-D904-4D29-BBBF-AFEFA359750D}" type="slidenum">
              <a:rPr lang="pl-PL" altLang="pl-PL" sz="1200" smtClean="0">
                <a:solidFill>
                  <a:srgbClr val="898989"/>
                </a:solidFill>
                <a:cs typeface="Arial" charset="0"/>
              </a:rPr>
              <a:pPr eaLnBrk="1" hangingPunct="1">
                <a:spcBef>
                  <a:spcPct val="0"/>
                </a:spcBef>
                <a:buFontTx/>
                <a:buNone/>
              </a:pPr>
              <a:t>19</a:t>
            </a:fld>
            <a:endParaRPr lang="pl-PL" altLang="pl-PL" sz="1200">
              <a:solidFill>
                <a:srgbClr val="898989"/>
              </a:solidFill>
              <a:cs typeface="Arial" charset="0"/>
            </a:endParaRPr>
          </a:p>
        </p:txBody>
      </p:sp>
      <p:sp>
        <p:nvSpPr>
          <p:cNvPr id="12291" name="Tytuł 1"/>
          <p:cNvSpPr>
            <a:spLocks noGrp="1"/>
          </p:cNvSpPr>
          <p:nvPr>
            <p:ph type="title" idx="4294967295"/>
          </p:nvPr>
        </p:nvSpPr>
        <p:spPr>
          <a:xfrm>
            <a:off x="358775" y="0"/>
            <a:ext cx="8785225" cy="1143000"/>
          </a:xfrm>
        </p:spPr>
        <p:txBody>
          <a:bodyPr/>
          <a:lstStyle/>
          <a:p>
            <a:pPr eaLnBrk="1" hangingPunct="1"/>
            <a:r>
              <a:rPr lang="en-US" altLang="pl-PL" sz="3200" b="1" dirty="0"/>
              <a:t>Research </a:t>
            </a:r>
            <a:r>
              <a:rPr lang="pl-PL" altLang="pl-PL" sz="3200" b="1" dirty="0" err="1"/>
              <a:t>hypotheses</a:t>
            </a:r>
            <a:r>
              <a:rPr lang="pl-PL" altLang="pl-PL" sz="3200" b="1" dirty="0"/>
              <a:t> </a:t>
            </a:r>
            <a:endParaRPr lang="en-US" altLang="pl-PL" sz="3200" dirty="0"/>
          </a:p>
        </p:txBody>
      </p:sp>
      <p:grpSp>
        <p:nvGrpSpPr>
          <p:cNvPr id="3" name="Grupa 2"/>
          <p:cNvGrpSpPr/>
          <p:nvPr/>
        </p:nvGrpSpPr>
        <p:grpSpPr>
          <a:xfrm>
            <a:off x="4716015" y="272773"/>
            <a:ext cx="4017737" cy="1449899"/>
            <a:chOff x="2286794" y="3370837"/>
            <a:chExt cx="6461919" cy="2851831"/>
          </a:xfrm>
        </p:grpSpPr>
        <p:pic>
          <p:nvPicPr>
            <p:cNvPr id="12293" name="Picture 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794" y="4685410"/>
              <a:ext cx="1671225" cy="1537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12" descr="ANd9GcSfuUDiKdqZyAKoL7HRi82i8DU09hvbIuwT4MUq92qiMDym2Fo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1551" y="3370837"/>
              <a:ext cx="3967162" cy="141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Freeform 31"/>
            <p:cNvSpPr>
              <a:spLocks/>
            </p:cNvSpPr>
            <p:nvPr/>
          </p:nvSpPr>
          <p:spPr bwMode="auto">
            <a:xfrm rot="-2408386">
              <a:off x="3550855" y="4981698"/>
              <a:ext cx="1023938" cy="476250"/>
            </a:xfrm>
            <a:custGeom>
              <a:avLst/>
              <a:gdLst>
                <a:gd name="T0" fmla="*/ 2147483647 w 311"/>
                <a:gd name="T1" fmla="*/ 2147483647 h 330"/>
                <a:gd name="T2" fmla="*/ 2147483647 w 311"/>
                <a:gd name="T3" fmla="*/ 2147483647 h 330"/>
                <a:gd name="T4" fmla="*/ 2147483647 w 311"/>
                <a:gd name="T5" fmla="*/ 2147483647 h 330"/>
                <a:gd name="T6" fmla="*/ 2147483647 w 311"/>
                <a:gd name="T7" fmla="*/ 2147483647 h 330"/>
                <a:gd name="T8" fmla="*/ 2147483647 w 311"/>
                <a:gd name="T9" fmla="*/ 2147483647 h 330"/>
                <a:gd name="T10" fmla="*/ 2147483647 w 311"/>
                <a:gd name="T11" fmla="*/ 2147483647 h 330"/>
                <a:gd name="T12" fmla="*/ 2147483647 w 311"/>
                <a:gd name="T13" fmla="*/ 2147483647 h 330"/>
                <a:gd name="T14" fmla="*/ 2147483647 w 311"/>
                <a:gd name="T15" fmla="*/ 2147483647 h 330"/>
                <a:gd name="T16" fmla="*/ 2147483647 w 311"/>
                <a:gd name="T17" fmla="*/ 2147483647 h 330"/>
                <a:gd name="T18" fmla="*/ 2147483647 w 311"/>
                <a:gd name="T19" fmla="*/ 2147483647 h 330"/>
                <a:gd name="T20" fmla="*/ 2147483647 w 311"/>
                <a:gd name="T21" fmla="*/ 2147483647 h 330"/>
                <a:gd name="T22" fmla="*/ 2147483647 w 311"/>
                <a:gd name="T23" fmla="*/ 2147483647 h 330"/>
                <a:gd name="T24" fmla="*/ 2147483647 w 311"/>
                <a:gd name="T25" fmla="*/ 2147483647 h 330"/>
                <a:gd name="T26" fmla="*/ 2147483647 w 311"/>
                <a:gd name="T27" fmla="*/ 2147483647 h 330"/>
                <a:gd name="T28" fmla="*/ 2147483647 w 311"/>
                <a:gd name="T29" fmla="*/ 2147483647 h 330"/>
                <a:gd name="T30" fmla="*/ 2147483647 w 311"/>
                <a:gd name="T31" fmla="*/ 2147483647 h 330"/>
                <a:gd name="T32" fmla="*/ 2147483647 w 311"/>
                <a:gd name="T33" fmla="*/ 2147483647 h 330"/>
                <a:gd name="T34" fmla="*/ 2147483647 w 311"/>
                <a:gd name="T35" fmla="*/ 2147483647 h 330"/>
                <a:gd name="T36" fmla="*/ 2147483647 w 311"/>
                <a:gd name="T37" fmla="*/ 2147483647 h 330"/>
                <a:gd name="T38" fmla="*/ 2147483647 w 311"/>
                <a:gd name="T39" fmla="*/ 2147483647 h 330"/>
                <a:gd name="T40" fmla="*/ 2147483647 w 311"/>
                <a:gd name="T41" fmla="*/ 2147483647 h 330"/>
                <a:gd name="T42" fmla="*/ 2147483647 w 311"/>
                <a:gd name="T43" fmla="*/ 2147483647 h 330"/>
                <a:gd name="T44" fmla="*/ 2147483647 w 311"/>
                <a:gd name="T45" fmla="*/ 2147483647 h 330"/>
                <a:gd name="T46" fmla="*/ 2147483647 w 311"/>
                <a:gd name="T47" fmla="*/ 2147483647 h 330"/>
                <a:gd name="T48" fmla="*/ 2147483647 w 311"/>
                <a:gd name="T49" fmla="*/ 2147483647 h 330"/>
                <a:gd name="T50" fmla="*/ 2147483647 w 311"/>
                <a:gd name="T51" fmla="*/ 2147483647 h 330"/>
                <a:gd name="T52" fmla="*/ 2147483647 w 311"/>
                <a:gd name="T53" fmla="*/ 2147483647 h 330"/>
                <a:gd name="T54" fmla="*/ 2147483647 w 311"/>
                <a:gd name="T55" fmla="*/ 2147483647 h 330"/>
                <a:gd name="T56" fmla="*/ 2147483647 w 311"/>
                <a:gd name="T57" fmla="*/ 2147483647 h 330"/>
                <a:gd name="T58" fmla="*/ 2147483647 w 311"/>
                <a:gd name="T59" fmla="*/ 2147483647 h 330"/>
                <a:gd name="T60" fmla="*/ 2147483647 w 311"/>
                <a:gd name="T61" fmla="*/ 2147483647 h 330"/>
                <a:gd name="T62" fmla="*/ 2147483647 w 311"/>
                <a:gd name="T63" fmla="*/ 2147483647 h 330"/>
                <a:gd name="T64" fmla="*/ 2147483647 w 311"/>
                <a:gd name="T65" fmla="*/ 2147483647 h 330"/>
                <a:gd name="T66" fmla="*/ 2147483647 w 311"/>
                <a:gd name="T67" fmla="*/ 2147483647 h 330"/>
                <a:gd name="T68" fmla="*/ 2147483647 w 311"/>
                <a:gd name="T69" fmla="*/ 2147483647 h 330"/>
                <a:gd name="T70" fmla="*/ 2147483647 w 311"/>
                <a:gd name="T71" fmla="*/ 2147483647 h 330"/>
                <a:gd name="T72" fmla="*/ 2147483647 w 311"/>
                <a:gd name="T73" fmla="*/ 2147483647 h 330"/>
                <a:gd name="T74" fmla="*/ 2147483647 w 311"/>
                <a:gd name="T75" fmla="*/ 2147483647 h 330"/>
                <a:gd name="T76" fmla="*/ 2147483647 w 311"/>
                <a:gd name="T77" fmla="*/ 2147483647 h 330"/>
                <a:gd name="T78" fmla="*/ 2147483647 w 311"/>
                <a:gd name="T79" fmla="*/ 2147483647 h 330"/>
                <a:gd name="T80" fmla="*/ 2147483647 w 311"/>
                <a:gd name="T81" fmla="*/ 2147483647 h 3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1"/>
                <a:gd name="T124" fmla="*/ 0 h 330"/>
                <a:gd name="T125" fmla="*/ 311 w 311"/>
                <a:gd name="T126" fmla="*/ 330 h 3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1" h="330">
                  <a:moveTo>
                    <a:pt x="0" y="330"/>
                  </a:moveTo>
                  <a:lnTo>
                    <a:pt x="4" y="310"/>
                  </a:lnTo>
                  <a:lnTo>
                    <a:pt x="7" y="300"/>
                  </a:lnTo>
                  <a:lnTo>
                    <a:pt x="10" y="287"/>
                  </a:lnTo>
                  <a:lnTo>
                    <a:pt x="14" y="277"/>
                  </a:lnTo>
                  <a:lnTo>
                    <a:pt x="20" y="267"/>
                  </a:lnTo>
                  <a:lnTo>
                    <a:pt x="24" y="254"/>
                  </a:lnTo>
                  <a:lnTo>
                    <a:pt x="30" y="247"/>
                  </a:lnTo>
                  <a:lnTo>
                    <a:pt x="37" y="234"/>
                  </a:lnTo>
                  <a:lnTo>
                    <a:pt x="44" y="223"/>
                  </a:lnTo>
                  <a:lnTo>
                    <a:pt x="54" y="210"/>
                  </a:lnTo>
                  <a:lnTo>
                    <a:pt x="60" y="200"/>
                  </a:lnTo>
                  <a:lnTo>
                    <a:pt x="70" y="190"/>
                  </a:lnTo>
                  <a:lnTo>
                    <a:pt x="80" y="180"/>
                  </a:lnTo>
                  <a:lnTo>
                    <a:pt x="94" y="170"/>
                  </a:lnTo>
                  <a:lnTo>
                    <a:pt x="104" y="163"/>
                  </a:lnTo>
                  <a:lnTo>
                    <a:pt x="114" y="153"/>
                  </a:lnTo>
                  <a:lnTo>
                    <a:pt x="124" y="143"/>
                  </a:lnTo>
                  <a:lnTo>
                    <a:pt x="134" y="137"/>
                  </a:lnTo>
                  <a:lnTo>
                    <a:pt x="144" y="127"/>
                  </a:lnTo>
                  <a:lnTo>
                    <a:pt x="157" y="120"/>
                  </a:lnTo>
                  <a:lnTo>
                    <a:pt x="167" y="113"/>
                  </a:lnTo>
                  <a:lnTo>
                    <a:pt x="180" y="107"/>
                  </a:lnTo>
                  <a:lnTo>
                    <a:pt x="194" y="100"/>
                  </a:lnTo>
                  <a:lnTo>
                    <a:pt x="204" y="93"/>
                  </a:lnTo>
                  <a:lnTo>
                    <a:pt x="217" y="90"/>
                  </a:lnTo>
                  <a:lnTo>
                    <a:pt x="227" y="87"/>
                  </a:lnTo>
                  <a:lnTo>
                    <a:pt x="241" y="83"/>
                  </a:lnTo>
                  <a:lnTo>
                    <a:pt x="251" y="0"/>
                  </a:lnTo>
                  <a:lnTo>
                    <a:pt x="254" y="17"/>
                  </a:lnTo>
                  <a:lnTo>
                    <a:pt x="257" y="27"/>
                  </a:lnTo>
                  <a:lnTo>
                    <a:pt x="261" y="40"/>
                  </a:lnTo>
                  <a:lnTo>
                    <a:pt x="264" y="50"/>
                  </a:lnTo>
                  <a:lnTo>
                    <a:pt x="267" y="60"/>
                  </a:lnTo>
                  <a:lnTo>
                    <a:pt x="267" y="67"/>
                  </a:lnTo>
                  <a:lnTo>
                    <a:pt x="271" y="77"/>
                  </a:lnTo>
                  <a:lnTo>
                    <a:pt x="277" y="87"/>
                  </a:lnTo>
                  <a:lnTo>
                    <a:pt x="281" y="93"/>
                  </a:lnTo>
                  <a:lnTo>
                    <a:pt x="287" y="103"/>
                  </a:lnTo>
                  <a:lnTo>
                    <a:pt x="291" y="117"/>
                  </a:lnTo>
                  <a:lnTo>
                    <a:pt x="297" y="123"/>
                  </a:lnTo>
                  <a:lnTo>
                    <a:pt x="304" y="133"/>
                  </a:lnTo>
                  <a:lnTo>
                    <a:pt x="311" y="143"/>
                  </a:lnTo>
                  <a:lnTo>
                    <a:pt x="304" y="147"/>
                  </a:lnTo>
                  <a:lnTo>
                    <a:pt x="297" y="153"/>
                  </a:lnTo>
                  <a:lnTo>
                    <a:pt x="294" y="157"/>
                  </a:lnTo>
                  <a:lnTo>
                    <a:pt x="287" y="163"/>
                  </a:lnTo>
                  <a:lnTo>
                    <a:pt x="281" y="170"/>
                  </a:lnTo>
                  <a:lnTo>
                    <a:pt x="274" y="177"/>
                  </a:lnTo>
                  <a:lnTo>
                    <a:pt x="271" y="183"/>
                  </a:lnTo>
                  <a:lnTo>
                    <a:pt x="264" y="190"/>
                  </a:lnTo>
                  <a:lnTo>
                    <a:pt x="261" y="197"/>
                  </a:lnTo>
                  <a:lnTo>
                    <a:pt x="254" y="207"/>
                  </a:lnTo>
                  <a:lnTo>
                    <a:pt x="251" y="213"/>
                  </a:lnTo>
                  <a:lnTo>
                    <a:pt x="244" y="220"/>
                  </a:lnTo>
                  <a:lnTo>
                    <a:pt x="241" y="227"/>
                  </a:lnTo>
                  <a:lnTo>
                    <a:pt x="234" y="234"/>
                  </a:lnTo>
                  <a:lnTo>
                    <a:pt x="231" y="240"/>
                  </a:lnTo>
                  <a:lnTo>
                    <a:pt x="227" y="250"/>
                  </a:lnTo>
                  <a:lnTo>
                    <a:pt x="221" y="260"/>
                  </a:lnTo>
                  <a:lnTo>
                    <a:pt x="227" y="173"/>
                  </a:lnTo>
                  <a:lnTo>
                    <a:pt x="214" y="177"/>
                  </a:lnTo>
                  <a:lnTo>
                    <a:pt x="200" y="180"/>
                  </a:lnTo>
                  <a:lnTo>
                    <a:pt x="180" y="183"/>
                  </a:lnTo>
                  <a:lnTo>
                    <a:pt x="167" y="190"/>
                  </a:lnTo>
                  <a:lnTo>
                    <a:pt x="157" y="193"/>
                  </a:lnTo>
                  <a:lnTo>
                    <a:pt x="140" y="200"/>
                  </a:lnTo>
                  <a:lnTo>
                    <a:pt x="127" y="207"/>
                  </a:lnTo>
                  <a:lnTo>
                    <a:pt x="117" y="210"/>
                  </a:lnTo>
                  <a:lnTo>
                    <a:pt x="107" y="217"/>
                  </a:lnTo>
                  <a:lnTo>
                    <a:pt x="97" y="220"/>
                  </a:lnTo>
                  <a:lnTo>
                    <a:pt x="87" y="227"/>
                  </a:lnTo>
                  <a:lnTo>
                    <a:pt x="77" y="234"/>
                  </a:lnTo>
                  <a:lnTo>
                    <a:pt x="70" y="240"/>
                  </a:lnTo>
                  <a:lnTo>
                    <a:pt x="60" y="247"/>
                  </a:lnTo>
                  <a:lnTo>
                    <a:pt x="54" y="254"/>
                  </a:lnTo>
                  <a:lnTo>
                    <a:pt x="44" y="264"/>
                  </a:lnTo>
                  <a:lnTo>
                    <a:pt x="37" y="270"/>
                  </a:lnTo>
                  <a:lnTo>
                    <a:pt x="30" y="280"/>
                  </a:lnTo>
                  <a:lnTo>
                    <a:pt x="24" y="290"/>
                  </a:lnTo>
                  <a:lnTo>
                    <a:pt x="17" y="300"/>
                  </a:lnTo>
                  <a:lnTo>
                    <a:pt x="10" y="314"/>
                  </a:lnTo>
                  <a:lnTo>
                    <a:pt x="0" y="330"/>
                  </a:lnTo>
                  <a:close/>
                </a:path>
              </a:pathLst>
            </a:custGeom>
            <a:solidFill>
              <a:srgbClr val="FF9900"/>
            </a:solidFill>
            <a:ln w="4826">
              <a:solidFill>
                <a:srgbClr val="000000"/>
              </a:solidFill>
              <a:prstDash val="solid"/>
              <a:round/>
              <a:headEnd/>
              <a:tailEnd/>
            </a:ln>
          </p:spPr>
          <p:txBody>
            <a:bodyPr/>
            <a:lstStyle/>
            <a:p>
              <a:endParaRPr lang="pl-PL"/>
            </a:p>
          </p:txBody>
        </p:sp>
        <p:sp>
          <p:nvSpPr>
            <p:cNvPr id="24592" name="Text Box 16"/>
            <p:cNvSpPr txBox="1">
              <a:spLocks noChangeArrowheads="1"/>
            </p:cNvSpPr>
            <p:nvPr/>
          </p:nvSpPr>
          <p:spPr bwMode="auto">
            <a:xfrm>
              <a:off x="5839641" y="4991417"/>
              <a:ext cx="2736850" cy="879178"/>
            </a:xfrm>
            <a:prstGeom prst="rect">
              <a:avLst/>
            </a:prstGeom>
            <a:noFill/>
            <a:ln>
              <a:noFill/>
            </a:ln>
            <a:effectLst/>
            <a:extLst>
              <a:ext uri="{909E8E84-426E-40DD-AFC4-6F175D3DCCD1}">
                <a14:hiddenFill xmlns:a14="http://schemas.microsoft.com/office/drawing/2010/main">
                  <a:solidFill>
                    <a:srgbClr val="FF99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spcBef>
                  <a:spcPct val="50000"/>
                </a:spcBef>
                <a:defRPr/>
              </a:pPr>
              <a:r>
                <a:rPr lang="pl-PL" altLang="pl-PL" sz="1000" b="1" dirty="0">
                  <a:latin typeface="Verdana" pitchFamily="34" charset="0"/>
                </a:rPr>
                <a:t>Which </a:t>
              </a:r>
              <a:r>
                <a:rPr lang="en-GB" altLang="pl-PL" sz="1000" b="1" dirty="0">
                  <a:latin typeface="Verdana" pitchFamily="34" charset="0"/>
                </a:rPr>
                <a:t>types of knowledge do </a:t>
              </a:r>
              <a:r>
                <a:rPr lang="pl-PL" altLang="pl-PL" sz="1000" b="1" dirty="0">
                  <a:latin typeface="Verdana" pitchFamily="34" charset="0"/>
                </a:rPr>
                <a:t>prosumers </a:t>
              </a:r>
              <a:r>
                <a:rPr lang="en-GB" altLang="pl-PL" sz="1000" b="1" dirty="0">
                  <a:latin typeface="Verdana" pitchFamily="34" charset="0"/>
                </a:rPr>
                <a:t>share and are willing to share</a:t>
              </a:r>
              <a:r>
                <a:rPr lang="pl-PL" altLang="pl-PL" sz="1000" b="1" dirty="0">
                  <a:latin typeface="Verdana" pitchFamily="34" charset="0"/>
                </a:rPr>
                <a:t>?</a:t>
              </a:r>
              <a:endParaRPr lang="pl-PL" altLang="pl-PL" sz="1000" dirty="0">
                <a:solidFill>
                  <a:srgbClr val="204F9C"/>
                </a:solidFill>
                <a:latin typeface="Verdana" pitchFamily="34" charset="0"/>
              </a:endParaRPr>
            </a:p>
          </p:txBody>
        </p:sp>
        <p:sp>
          <p:nvSpPr>
            <p:cNvPr id="24593" name="Text Box 17"/>
            <p:cNvSpPr txBox="1">
              <a:spLocks noChangeArrowheads="1"/>
            </p:cNvSpPr>
            <p:nvPr/>
          </p:nvSpPr>
          <p:spPr bwMode="auto">
            <a:xfrm>
              <a:off x="4116749" y="5497250"/>
              <a:ext cx="1655762" cy="586119"/>
            </a:xfrm>
            <a:prstGeom prst="rect">
              <a:avLst/>
            </a:prstGeom>
            <a:solidFill>
              <a:srgbClr val="FF9900"/>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p>
              <a:pPr algn="ctr">
                <a:spcBef>
                  <a:spcPct val="50000"/>
                </a:spcBef>
                <a:defRPr/>
              </a:pPr>
              <a:r>
                <a:rPr lang="en-US" altLang="pl-PL" sz="1000" b="1" dirty="0">
                  <a:latin typeface="Verdana" pitchFamily="34" charset="0"/>
                </a:rPr>
                <a:t>knowledge </a:t>
              </a:r>
              <a:r>
                <a:rPr lang="pl-PL" altLang="pl-PL" sz="1000" b="1" dirty="0" err="1">
                  <a:latin typeface="Verdana" pitchFamily="34" charset="0"/>
                </a:rPr>
                <a:t>sharing</a:t>
              </a:r>
              <a:r>
                <a:rPr lang="pl-PL" altLang="pl-PL" sz="1000" dirty="0">
                  <a:solidFill>
                    <a:srgbClr val="204F9C"/>
                  </a:solidFill>
                  <a:latin typeface="Verdana" pitchFamily="34" charset="0"/>
                </a:rPr>
                <a:t> </a:t>
              </a:r>
              <a:r>
                <a:rPr lang="en-US" altLang="pl-PL" sz="1000" dirty="0">
                  <a:solidFill>
                    <a:srgbClr val="204F9C"/>
                  </a:solidFill>
                  <a:latin typeface="Verdana" pitchFamily="34" charset="0"/>
                </a:rPr>
                <a:t> </a:t>
              </a:r>
              <a:endParaRPr lang="pl-PL" altLang="pl-PL" sz="1000" dirty="0">
                <a:solidFill>
                  <a:srgbClr val="204F9C"/>
                </a:solidFill>
                <a:latin typeface="Verdana" pitchFamily="34" charset="0"/>
              </a:endParaRPr>
            </a:p>
          </p:txBody>
        </p:sp>
      </p:grpSp>
      <p:sp>
        <p:nvSpPr>
          <p:cNvPr id="11" name="Rectangle 10"/>
          <p:cNvSpPr/>
          <p:nvPr/>
        </p:nvSpPr>
        <p:spPr>
          <a:xfrm>
            <a:off x="358775" y="1883773"/>
            <a:ext cx="8533705" cy="4629472"/>
          </a:xfrm>
          <a:prstGeom prst="rect">
            <a:avLst/>
          </a:prstGeom>
        </p:spPr>
        <p:txBody>
          <a:bodyPr wrap="square">
            <a:spAutoFit/>
          </a:bodyPr>
          <a:lstStyle/>
          <a:p>
            <a:pPr algn="just">
              <a:spcBef>
                <a:spcPts val="300"/>
              </a:spcBef>
              <a:spcAft>
                <a:spcPts val="720"/>
              </a:spcAft>
            </a:pPr>
            <a:r>
              <a:rPr lang="en-US" sz="2400" dirty="0">
                <a:solidFill>
                  <a:srgbClr val="1F497D"/>
                </a:solidFill>
                <a:latin typeface="Verdana" pitchFamily="34" charset="0"/>
                <a:ea typeface="Verdana" pitchFamily="34" charset="0"/>
              </a:rPr>
              <a:t>H1: There are statistically significant differences in knowledge about products that Poland and UK prosumers (combined) share and would like to share.</a:t>
            </a:r>
          </a:p>
          <a:p>
            <a:pPr algn="just">
              <a:spcBef>
                <a:spcPts val="300"/>
              </a:spcBef>
              <a:spcAft>
                <a:spcPts val="720"/>
              </a:spcAft>
            </a:pPr>
            <a:endParaRPr lang="en-GB" sz="2400" dirty="0">
              <a:solidFill>
                <a:srgbClr val="1F497D"/>
              </a:solidFill>
              <a:latin typeface="Verdana" pitchFamily="34" charset="0"/>
              <a:ea typeface="Verdana" pitchFamily="34" charset="0"/>
            </a:endParaRPr>
          </a:p>
          <a:p>
            <a:pPr algn="just">
              <a:spcBef>
                <a:spcPts val="300"/>
              </a:spcBef>
              <a:spcAft>
                <a:spcPts val="720"/>
              </a:spcAft>
            </a:pPr>
            <a:r>
              <a:rPr lang="en-US" sz="2400" dirty="0">
                <a:solidFill>
                  <a:srgbClr val="1F497D"/>
                </a:solidFill>
                <a:latin typeface="Verdana" pitchFamily="34" charset="0"/>
                <a:ea typeface="Verdana" pitchFamily="34" charset="0"/>
              </a:rPr>
              <a:t>H2: There are statistically significant differences in knowledge about products that Poland and UK prosumers share. </a:t>
            </a:r>
          </a:p>
          <a:p>
            <a:pPr algn="just">
              <a:spcBef>
                <a:spcPts val="300"/>
              </a:spcBef>
              <a:spcAft>
                <a:spcPts val="720"/>
              </a:spcAft>
            </a:pPr>
            <a:endParaRPr lang="en-GB" sz="2400" dirty="0">
              <a:solidFill>
                <a:srgbClr val="1F497D"/>
              </a:solidFill>
              <a:latin typeface="Verdana" pitchFamily="34" charset="0"/>
              <a:ea typeface="Verdana" pitchFamily="34" charset="0"/>
            </a:endParaRPr>
          </a:p>
          <a:p>
            <a:r>
              <a:rPr lang="de-DE" sz="2400" dirty="0">
                <a:solidFill>
                  <a:srgbClr val="1F497D"/>
                </a:solidFill>
                <a:latin typeface="Verdana" pitchFamily="34" charset="0"/>
                <a:ea typeface="Verdana" pitchFamily="34" charset="0"/>
              </a:rPr>
              <a:t>H3: There are statistically significant differences in knowledge about products that Poland and UK prosumers would like to share.</a:t>
            </a:r>
            <a:endParaRPr lang="en-GB" sz="2400" dirty="0">
              <a:solidFill>
                <a:srgbClr val="1F497D"/>
              </a:solidFill>
              <a:latin typeface="Verdana" pitchFamily="34" charset="0"/>
              <a:ea typeface="Verdana" pitchFamily="34" charset="0"/>
            </a:endParaRPr>
          </a:p>
        </p:txBody>
      </p:sp>
    </p:spTree>
    <p:extLst>
      <p:ext uri="{BB962C8B-B14F-4D97-AF65-F5344CB8AC3E}">
        <p14:creationId xmlns:p14="http://schemas.microsoft.com/office/powerpoint/2010/main" val="524109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numeru slajdu 1"/>
          <p:cNvSpPr>
            <a:spLocks noGrp="1"/>
          </p:cNvSpPr>
          <p:nvPr>
            <p:ph type="sldNum" sz="quarter" idx="12"/>
          </p:nvPr>
        </p:nvSpPr>
        <p:spPr/>
        <p:txBody>
          <a:bodyPr/>
          <a:lstStyle/>
          <a:p>
            <a:pPr>
              <a:defRPr/>
            </a:pPr>
            <a:fld id="{8746089B-2773-4C77-BC1B-848F142BB362}" type="slidenum">
              <a:rPr lang="pl-PL" altLang="pl-PL" smtClean="0"/>
              <a:pPr>
                <a:defRPr/>
              </a:pPr>
              <a:t>20</a:t>
            </a:fld>
            <a:endParaRPr lang="pl-PL" altLang="pl-PL"/>
          </a:p>
        </p:txBody>
      </p:sp>
      <p:sp>
        <p:nvSpPr>
          <p:cNvPr id="3" name="Tytuł 1"/>
          <p:cNvSpPr txBox="1">
            <a:spLocks/>
          </p:cNvSpPr>
          <p:nvPr/>
        </p:nvSpPr>
        <p:spPr bwMode="auto">
          <a:xfrm>
            <a:off x="358775" y="3811"/>
            <a:ext cx="8785225" cy="1052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4400" kern="1200">
                <a:solidFill>
                  <a:srgbClr val="986E1C"/>
                </a:solidFill>
                <a:latin typeface="Verdana" pitchFamily="34" charset="0"/>
                <a:ea typeface="Verdana" pitchFamily="34" charset="0"/>
                <a:cs typeface="Verdana" pitchFamily="34" charset="0"/>
              </a:defRPr>
            </a:lvl1pPr>
            <a:lvl2pPr algn="l" rtl="0" eaLnBrk="0" fontAlgn="base" hangingPunct="0">
              <a:spcBef>
                <a:spcPct val="0"/>
              </a:spcBef>
              <a:spcAft>
                <a:spcPct val="0"/>
              </a:spcAft>
              <a:defRPr sz="4400">
                <a:solidFill>
                  <a:srgbClr val="986E1C"/>
                </a:solidFill>
                <a:latin typeface="Verdana" pitchFamily="34" charset="0"/>
                <a:ea typeface="Verdana" pitchFamily="34" charset="0"/>
                <a:cs typeface="Verdana" pitchFamily="34" charset="0"/>
              </a:defRPr>
            </a:lvl2pPr>
            <a:lvl3pPr algn="l" rtl="0" eaLnBrk="0" fontAlgn="base" hangingPunct="0">
              <a:spcBef>
                <a:spcPct val="0"/>
              </a:spcBef>
              <a:spcAft>
                <a:spcPct val="0"/>
              </a:spcAft>
              <a:defRPr sz="4400">
                <a:solidFill>
                  <a:srgbClr val="986E1C"/>
                </a:solidFill>
                <a:latin typeface="Verdana" pitchFamily="34" charset="0"/>
                <a:ea typeface="Verdana" pitchFamily="34" charset="0"/>
                <a:cs typeface="Verdana" pitchFamily="34" charset="0"/>
              </a:defRPr>
            </a:lvl3pPr>
            <a:lvl4pPr algn="l" rtl="0" eaLnBrk="0" fontAlgn="base" hangingPunct="0">
              <a:spcBef>
                <a:spcPct val="0"/>
              </a:spcBef>
              <a:spcAft>
                <a:spcPct val="0"/>
              </a:spcAft>
              <a:defRPr sz="4400">
                <a:solidFill>
                  <a:srgbClr val="986E1C"/>
                </a:solidFill>
                <a:latin typeface="Verdana" pitchFamily="34" charset="0"/>
                <a:ea typeface="Verdana" pitchFamily="34" charset="0"/>
                <a:cs typeface="Verdana" pitchFamily="34" charset="0"/>
              </a:defRPr>
            </a:lvl4pPr>
            <a:lvl5pPr algn="l" rtl="0" eaLnBrk="0" fontAlgn="base" hangingPunct="0">
              <a:spcBef>
                <a:spcPct val="0"/>
              </a:spcBef>
              <a:spcAft>
                <a:spcPct val="0"/>
              </a:spcAft>
              <a:defRPr sz="4400">
                <a:solidFill>
                  <a:srgbClr val="986E1C"/>
                </a:solidFill>
                <a:latin typeface="Verdana" pitchFamily="34" charset="0"/>
                <a:ea typeface="Verdana" pitchFamily="34" charset="0"/>
                <a:cs typeface="Verdana" pitchFamily="34" charset="0"/>
              </a:defRPr>
            </a:lvl5pPr>
            <a:lvl6pPr marL="457200" algn="l" rtl="0" fontAlgn="base">
              <a:spcBef>
                <a:spcPct val="0"/>
              </a:spcBef>
              <a:spcAft>
                <a:spcPct val="0"/>
              </a:spcAft>
              <a:defRPr sz="4400">
                <a:solidFill>
                  <a:srgbClr val="007F5D"/>
                </a:solidFill>
                <a:latin typeface="Verdana" pitchFamily="34" charset="0"/>
                <a:ea typeface="Verdana" pitchFamily="34" charset="0"/>
                <a:cs typeface="Verdana" pitchFamily="34" charset="0"/>
              </a:defRPr>
            </a:lvl6pPr>
            <a:lvl7pPr marL="914400" algn="l" rtl="0" fontAlgn="base">
              <a:spcBef>
                <a:spcPct val="0"/>
              </a:spcBef>
              <a:spcAft>
                <a:spcPct val="0"/>
              </a:spcAft>
              <a:defRPr sz="4400">
                <a:solidFill>
                  <a:srgbClr val="007F5D"/>
                </a:solidFill>
                <a:latin typeface="Verdana" pitchFamily="34" charset="0"/>
                <a:ea typeface="Verdana" pitchFamily="34" charset="0"/>
                <a:cs typeface="Verdana" pitchFamily="34" charset="0"/>
              </a:defRPr>
            </a:lvl7pPr>
            <a:lvl8pPr marL="1371600" algn="l" rtl="0" fontAlgn="base">
              <a:spcBef>
                <a:spcPct val="0"/>
              </a:spcBef>
              <a:spcAft>
                <a:spcPct val="0"/>
              </a:spcAft>
              <a:defRPr sz="4400">
                <a:solidFill>
                  <a:srgbClr val="007F5D"/>
                </a:solidFill>
                <a:latin typeface="Verdana" pitchFamily="34" charset="0"/>
                <a:ea typeface="Verdana" pitchFamily="34" charset="0"/>
                <a:cs typeface="Verdana" pitchFamily="34" charset="0"/>
              </a:defRPr>
            </a:lvl8pPr>
            <a:lvl9pPr marL="1828800" algn="l" rtl="0" fontAlgn="base">
              <a:spcBef>
                <a:spcPct val="0"/>
              </a:spcBef>
              <a:spcAft>
                <a:spcPct val="0"/>
              </a:spcAft>
              <a:defRPr sz="4400">
                <a:solidFill>
                  <a:srgbClr val="007F5D"/>
                </a:solidFill>
                <a:latin typeface="Verdana" pitchFamily="34" charset="0"/>
                <a:ea typeface="Verdana" pitchFamily="34" charset="0"/>
                <a:cs typeface="Verdana" pitchFamily="34" charset="0"/>
              </a:defRPr>
            </a:lvl9pPr>
          </a:lstStyle>
          <a:p>
            <a:pPr eaLnBrk="1" hangingPunct="1"/>
            <a:r>
              <a:rPr lang="pl-PL" altLang="pl-PL" sz="3200" b="1" dirty="0"/>
              <a:t>R</a:t>
            </a:r>
            <a:r>
              <a:rPr lang="en-US" altLang="pl-PL" sz="3200" b="1" dirty="0" err="1"/>
              <a:t>esearch</a:t>
            </a:r>
            <a:r>
              <a:rPr lang="en-US" altLang="pl-PL" sz="3200" b="1" dirty="0"/>
              <a:t> </a:t>
            </a:r>
            <a:r>
              <a:rPr lang="pl-PL" altLang="pl-PL" sz="3200" b="1" dirty="0"/>
              <a:t>outcomes</a:t>
            </a:r>
            <a:endParaRPr lang="en-US" altLang="pl-PL" sz="3200" dirty="0"/>
          </a:p>
        </p:txBody>
      </p:sp>
    </p:spTree>
    <p:extLst>
      <p:ext uri="{BB962C8B-B14F-4D97-AF65-F5344CB8AC3E}">
        <p14:creationId xmlns:p14="http://schemas.microsoft.com/office/powerpoint/2010/main" val="3684879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21</a:t>
            </a:fld>
            <a:endParaRPr lang="pl-PL" altLang="pl-PL" sz="1200">
              <a:solidFill>
                <a:srgbClr val="898989"/>
              </a:solidFill>
              <a:cs typeface="Arial" charset="0"/>
            </a:endParaRPr>
          </a:p>
        </p:txBody>
      </p:sp>
      <p:sp>
        <p:nvSpPr>
          <p:cNvPr id="15363" name="Tytuł 1"/>
          <p:cNvSpPr>
            <a:spLocks noGrp="1"/>
          </p:cNvSpPr>
          <p:nvPr>
            <p:ph type="title" idx="4294967295"/>
          </p:nvPr>
        </p:nvSpPr>
        <p:spPr>
          <a:xfrm>
            <a:off x="1330204" y="0"/>
            <a:ext cx="7418259" cy="2044794"/>
          </a:xfrm>
        </p:spPr>
        <p:txBody>
          <a:bodyPr>
            <a:noAutofit/>
          </a:bodyPr>
          <a:lstStyle/>
          <a:p>
            <a:pPr>
              <a:spcAft>
                <a:spcPct val="40000"/>
              </a:spcAft>
            </a:pPr>
            <a:r>
              <a:rPr lang="en-US" altLang="pl-PL" sz="3200" b="1" dirty="0">
                <a:solidFill>
                  <a:srgbClr val="002060"/>
                </a:solidFill>
                <a:latin typeface="Calibri" panose="020F0502020204030204" pitchFamily="34" charset="0"/>
                <a:cs typeface="Arial" charset="0"/>
              </a:rPr>
              <a:t>H1: </a:t>
            </a:r>
            <a:r>
              <a:rPr lang="en-US" sz="3200" dirty="0">
                <a:solidFill>
                  <a:srgbClr val="002060"/>
                </a:solidFill>
                <a:latin typeface="Calibri" panose="020F0502020204030204" pitchFamily="34" charset="0"/>
                <a:ea typeface="Verdana" pitchFamily="34" charset="0"/>
              </a:rPr>
              <a:t>There are statistically significant differences in knowledge about products that Poland and UK prosumers (combined) share and would like to share.</a:t>
            </a:r>
            <a:br>
              <a:rPr lang="en-GB" sz="3200" dirty="0">
                <a:solidFill>
                  <a:srgbClr val="002060"/>
                </a:solidFill>
                <a:latin typeface="Calibri" panose="020F0502020204030204" pitchFamily="34" charset="0"/>
              </a:rPr>
            </a:br>
            <a:endParaRPr lang="en-US" altLang="pl-PL" sz="3200" b="1" dirty="0">
              <a:solidFill>
                <a:srgbClr val="002060"/>
              </a:solidFill>
              <a:latin typeface="Calibri" panose="020F0502020204030204" pitchFamily="34" charset="0"/>
              <a:cs typeface="Arial"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675289090"/>
              </p:ext>
            </p:extLst>
          </p:nvPr>
        </p:nvGraphicFramePr>
        <p:xfrm>
          <a:off x="393958" y="2268014"/>
          <a:ext cx="8957602" cy="3024337"/>
        </p:xfrm>
        <a:graphic>
          <a:graphicData uri="http://schemas.openxmlformats.org/drawingml/2006/table">
            <a:tbl>
              <a:tblPr firstRow="1" firstCol="1" bandRow="1" bandCol="1">
                <a:tableStyleId>{5C22544A-7EE6-4342-B048-85BDC9FD1C3A}</a:tableStyleId>
              </a:tblPr>
              <a:tblGrid>
                <a:gridCol w="879285">
                  <a:extLst>
                    <a:ext uri="{9D8B030D-6E8A-4147-A177-3AD203B41FA5}">
                      <a16:colId xmlns:a16="http://schemas.microsoft.com/office/drawing/2014/main" val="20000"/>
                    </a:ext>
                  </a:extLst>
                </a:gridCol>
                <a:gridCol w="698195">
                  <a:extLst>
                    <a:ext uri="{9D8B030D-6E8A-4147-A177-3AD203B41FA5}">
                      <a16:colId xmlns:a16="http://schemas.microsoft.com/office/drawing/2014/main" val="20001"/>
                    </a:ext>
                  </a:extLst>
                </a:gridCol>
                <a:gridCol w="628650">
                  <a:extLst>
                    <a:ext uri="{9D8B030D-6E8A-4147-A177-3AD203B41FA5}">
                      <a16:colId xmlns:a16="http://schemas.microsoft.com/office/drawing/2014/main" val="20002"/>
                    </a:ext>
                  </a:extLst>
                </a:gridCol>
                <a:gridCol w="696913">
                  <a:extLst>
                    <a:ext uri="{9D8B030D-6E8A-4147-A177-3AD203B41FA5}">
                      <a16:colId xmlns:a16="http://schemas.microsoft.com/office/drawing/2014/main" val="20003"/>
                    </a:ext>
                  </a:extLst>
                </a:gridCol>
                <a:gridCol w="573447">
                  <a:extLst>
                    <a:ext uri="{9D8B030D-6E8A-4147-A177-3AD203B41FA5}">
                      <a16:colId xmlns:a16="http://schemas.microsoft.com/office/drawing/2014/main" val="20004"/>
                    </a:ext>
                  </a:extLst>
                </a:gridCol>
                <a:gridCol w="573447">
                  <a:extLst>
                    <a:ext uri="{9D8B030D-6E8A-4147-A177-3AD203B41FA5}">
                      <a16:colId xmlns:a16="http://schemas.microsoft.com/office/drawing/2014/main" val="20005"/>
                    </a:ext>
                  </a:extLst>
                </a:gridCol>
                <a:gridCol w="699202">
                  <a:extLst>
                    <a:ext uri="{9D8B030D-6E8A-4147-A177-3AD203B41FA5}">
                      <a16:colId xmlns:a16="http://schemas.microsoft.com/office/drawing/2014/main" val="20006"/>
                    </a:ext>
                  </a:extLst>
                </a:gridCol>
                <a:gridCol w="699202">
                  <a:extLst>
                    <a:ext uri="{9D8B030D-6E8A-4147-A177-3AD203B41FA5}">
                      <a16:colId xmlns:a16="http://schemas.microsoft.com/office/drawing/2014/main" val="20007"/>
                    </a:ext>
                  </a:extLst>
                </a:gridCol>
                <a:gridCol w="617672">
                  <a:extLst>
                    <a:ext uri="{9D8B030D-6E8A-4147-A177-3AD203B41FA5}">
                      <a16:colId xmlns:a16="http://schemas.microsoft.com/office/drawing/2014/main" val="20008"/>
                    </a:ext>
                  </a:extLst>
                </a:gridCol>
                <a:gridCol w="792088">
                  <a:extLst>
                    <a:ext uri="{9D8B030D-6E8A-4147-A177-3AD203B41FA5}">
                      <a16:colId xmlns:a16="http://schemas.microsoft.com/office/drawing/2014/main" val="20009"/>
                    </a:ext>
                  </a:extLst>
                </a:gridCol>
                <a:gridCol w="648072">
                  <a:extLst>
                    <a:ext uri="{9D8B030D-6E8A-4147-A177-3AD203B41FA5}">
                      <a16:colId xmlns:a16="http://schemas.microsoft.com/office/drawing/2014/main" val="20010"/>
                    </a:ext>
                  </a:extLst>
                </a:gridCol>
                <a:gridCol w="648072">
                  <a:extLst>
                    <a:ext uri="{9D8B030D-6E8A-4147-A177-3AD203B41FA5}">
                      <a16:colId xmlns:a16="http://schemas.microsoft.com/office/drawing/2014/main" val="20011"/>
                    </a:ext>
                  </a:extLst>
                </a:gridCol>
                <a:gridCol w="803357">
                  <a:extLst>
                    <a:ext uri="{9D8B030D-6E8A-4147-A177-3AD203B41FA5}">
                      <a16:colId xmlns:a16="http://schemas.microsoft.com/office/drawing/2014/main" val="20012"/>
                    </a:ext>
                  </a:extLst>
                </a:gridCol>
              </a:tblGrid>
              <a:tr h="472231">
                <a:tc rowSpan="2">
                  <a:txBody>
                    <a:bodyPr/>
                    <a:lstStyle/>
                    <a:p>
                      <a:pPr algn="ctr">
                        <a:spcAft>
                          <a:spcPts val="0"/>
                        </a:spcAft>
                      </a:pPr>
                      <a:r>
                        <a:rPr lang="en-GB" sz="1800" dirty="0">
                          <a:effectLst/>
                        </a:rPr>
                        <a:t>Item</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gridSpan="6">
                  <a:txBody>
                    <a:bodyPr/>
                    <a:lstStyle/>
                    <a:p>
                      <a:pPr algn="ctr">
                        <a:spcAft>
                          <a:spcPts val="0"/>
                        </a:spcAft>
                      </a:pPr>
                      <a:r>
                        <a:rPr lang="en-GB" sz="1600" dirty="0">
                          <a:effectLst/>
                        </a:rPr>
                        <a:t>Prosumers share knowledge</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a:spcAft>
                          <a:spcPts val="0"/>
                        </a:spcAft>
                      </a:pPr>
                      <a:r>
                        <a:rPr lang="en-GB" sz="1600" dirty="0">
                          <a:effectLst/>
                        </a:rPr>
                        <a:t>Prosumers would like to share knowledge</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472231">
                <a:tc vMerge="1">
                  <a:txBody>
                    <a:bodyPr/>
                    <a:lstStyle/>
                    <a:p>
                      <a:endParaRPr lang="en-GB"/>
                    </a:p>
                  </a:txBody>
                  <a:tcPr/>
                </a:tc>
                <a:tc>
                  <a:txBody>
                    <a:bodyPr/>
                    <a:lstStyle/>
                    <a:p>
                      <a:pPr>
                        <a:spcAft>
                          <a:spcPts val="0"/>
                        </a:spcAft>
                        <a:tabLst>
                          <a:tab pos="269875" algn="l"/>
                        </a:tabLst>
                      </a:pPr>
                      <a:r>
                        <a:rPr lang="en-GB" sz="1600" dirty="0">
                          <a:effectLst/>
                        </a:rPr>
                        <a:t>Mean</a:t>
                      </a:r>
                      <a:endParaRPr lang="en-GB" sz="1600" b="1" dirty="0">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600" dirty="0">
                          <a:effectLst/>
                        </a:rPr>
                        <a:t>MDN</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Mode</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SDV</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CV</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SK</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tabLst>
                          <a:tab pos="269875" algn="l"/>
                        </a:tabLst>
                      </a:pPr>
                      <a:r>
                        <a:rPr lang="en-GB" sz="1600" dirty="0">
                          <a:effectLst/>
                        </a:rPr>
                        <a:t>Mean</a:t>
                      </a:r>
                      <a:endParaRPr lang="en-GB" sz="1600" b="1" dirty="0">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600" dirty="0">
                          <a:effectLst/>
                        </a:rPr>
                        <a:t>MDN</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Mode</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SDV</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CV</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600" dirty="0">
                          <a:effectLst/>
                        </a:rPr>
                        <a:t>SK</a:t>
                      </a:r>
                      <a:endParaRPr lang="en-GB" sz="16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297125">
                <a:tc>
                  <a:txBody>
                    <a:bodyPr/>
                    <a:lstStyle/>
                    <a:p>
                      <a:pPr algn="ctr">
                        <a:spcAft>
                          <a:spcPts val="0"/>
                        </a:spcAft>
                      </a:pPr>
                      <a:r>
                        <a:rPr lang="en-GB" sz="1800" dirty="0">
                          <a:solidFill>
                            <a:srgbClr val="FF0000"/>
                          </a:solidFill>
                          <a:effectLst/>
                        </a:rPr>
                        <a:t>K1</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2.72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1.26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0.47</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0,57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3.50</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1.19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0.34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-0,42</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297125">
                <a:tc>
                  <a:txBody>
                    <a:bodyPr/>
                    <a:lstStyle/>
                    <a:p>
                      <a:pPr algn="ctr">
                        <a:spcAft>
                          <a:spcPts val="0"/>
                        </a:spcAft>
                      </a:pPr>
                      <a:r>
                        <a:rPr lang="en-GB" sz="1800">
                          <a:effectLst/>
                        </a:rPr>
                        <a:t>K2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2.92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1.22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0.42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-0,89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3.58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1.13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0.32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-0,37</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297125">
                <a:tc>
                  <a:txBody>
                    <a:bodyPr/>
                    <a:lstStyle/>
                    <a:p>
                      <a:pPr algn="ctr">
                        <a:spcAft>
                          <a:spcPts val="0"/>
                        </a:spcAft>
                      </a:pPr>
                      <a:r>
                        <a:rPr lang="en-GB" sz="1800" dirty="0">
                          <a:solidFill>
                            <a:srgbClr val="FF0000"/>
                          </a:solidFill>
                          <a:effectLst/>
                        </a:rPr>
                        <a:t>K3</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2.79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1.24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0.44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0,64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3.19</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1.18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0.37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-0,68</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297125">
                <a:tc>
                  <a:txBody>
                    <a:bodyPr/>
                    <a:lstStyle/>
                    <a:p>
                      <a:pPr algn="ctr">
                        <a:spcAft>
                          <a:spcPts val="0"/>
                        </a:spcAft>
                      </a:pPr>
                      <a:r>
                        <a:rPr lang="en-GB" sz="1800" dirty="0">
                          <a:solidFill>
                            <a:srgbClr val="FFFF00"/>
                          </a:solidFill>
                          <a:effectLst/>
                        </a:rPr>
                        <a:t>K4</a:t>
                      </a:r>
                      <a:endParaRPr lang="en-GB" sz="1800" dirty="0">
                        <a:solidFill>
                          <a:srgbClr val="FFFF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3.63</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1.17</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0.32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-0,32</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3.95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1.08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0.27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297125">
                <a:tc>
                  <a:txBody>
                    <a:bodyPr/>
                    <a:lstStyle/>
                    <a:p>
                      <a:pPr algn="ctr">
                        <a:spcAft>
                          <a:spcPts val="0"/>
                        </a:spcAft>
                      </a:pPr>
                      <a:r>
                        <a:rPr lang="en-GB" sz="1800" dirty="0">
                          <a:solidFill>
                            <a:srgbClr val="FFFF00"/>
                          </a:solidFill>
                          <a:effectLst/>
                        </a:rPr>
                        <a:t>K5</a:t>
                      </a:r>
                      <a:endParaRPr lang="en-GB" sz="1800" dirty="0">
                        <a:solidFill>
                          <a:srgbClr val="FFFF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3.48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1.23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0.35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-0,42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3.87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1.14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0.29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-0,11</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297125">
                <a:tc>
                  <a:txBody>
                    <a:bodyPr/>
                    <a:lstStyle/>
                    <a:p>
                      <a:pPr algn="ctr">
                        <a:spcAft>
                          <a:spcPts val="0"/>
                        </a:spcAft>
                      </a:pPr>
                      <a:r>
                        <a:rPr lang="en-GB" sz="1800" dirty="0">
                          <a:solidFill>
                            <a:srgbClr val="FFFF00"/>
                          </a:solidFill>
                          <a:effectLst/>
                        </a:rPr>
                        <a:t>K6</a:t>
                      </a:r>
                      <a:endParaRPr lang="en-GB" sz="1800" dirty="0">
                        <a:solidFill>
                          <a:srgbClr val="FFFF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3.55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1.21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0.34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-0,37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4.00</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1.05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0.26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0,00</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r h="297125">
                <a:tc>
                  <a:txBody>
                    <a:bodyPr/>
                    <a:lstStyle/>
                    <a:p>
                      <a:pPr algn="ctr">
                        <a:spcAft>
                          <a:spcPts val="0"/>
                        </a:spcAft>
                      </a:pPr>
                      <a:r>
                        <a:rPr lang="en-GB" sz="1800" dirty="0">
                          <a:effectLst/>
                        </a:rPr>
                        <a:t>K7</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3.41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1.25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0.37</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-0,47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3.82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a:effectLst/>
                        </a:rPr>
                        <a:t>1.12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0.29</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800" dirty="0">
                          <a:effectLst/>
                        </a:rPr>
                        <a:t>-0,16</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8"/>
                  </a:ext>
                </a:extLst>
              </a:tr>
            </a:tbl>
          </a:graphicData>
        </a:graphic>
      </p:graphicFrame>
      <p:sp>
        <p:nvSpPr>
          <p:cNvPr id="4" name="TextBox 3"/>
          <p:cNvSpPr txBox="1"/>
          <p:nvPr/>
        </p:nvSpPr>
        <p:spPr>
          <a:xfrm>
            <a:off x="3945726" y="5924170"/>
            <a:ext cx="5024447" cy="923330"/>
          </a:xfrm>
          <a:prstGeom prst="rect">
            <a:avLst/>
          </a:prstGeom>
          <a:noFill/>
        </p:spPr>
        <p:txBody>
          <a:bodyPr wrap="square" rtlCol="0">
            <a:spAutoFit/>
          </a:bodyPr>
          <a:lstStyle/>
          <a:p>
            <a:r>
              <a:rPr lang="en-US" dirty="0"/>
              <a:t>Prosumers would like to share knowledge in </a:t>
            </a:r>
            <a:r>
              <a:rPr lang="en-US" b="1" dirty="0"/>
              <a:t>greater variety </a:t>
            </a:r>
            <a:r>
              <a:rPr lang="en-US" dirty="0"/>
              <a:t>than they are currently sharing especially (K4) and (K6)</a:t>
            </a:r>
            <a:endParaRPr lang="en-GB" dirty="0"/>
          </a:p>
        </p:txBody>
      </p:sp>
      <p:cxnSp>
        <p:nvCxnSpPr>
          <p:cNvPr id="6" name="Straight Arrow Connector 5"/>
          <p:cNvCxnSpPr/>
          <p:nvPr/>
        </p:nvCxnSpPr>
        <p:spPr>
          <a:xfrm flipH="1" flipV="1">
            <a:off x="5796136" y="4886750"/>
            <a:ext cx="661814" cy="814200"/>
          </a:xfrm>
          <a:prstGeom prst="straightConnector1">
            <a:avLst/>
          </a:prstGeom>
          <a:ln w="38100">
            <a:tailEnd type="triangle"/>
          </a:ln>
        </p:spPr>
        <p:style>
          <a:lnRef idx="2">
            <a:schemeClr val="accent4"/>
          </a:lnRef>
          <a:fillRef idx="0">
            <a:schemeClr val="accent4"/>
          </a:fillRef>
          <a:effectRef idx="1">
            <a:schemeClr val="accent4"/>
          </a:effectRef>
          <a:fontRef idx="minor">
            <a:schemeClr val="tx1"/>
          </a:fontRef>
        </p:style>
      </p:cxnSp>
      <p:cxnSp>
        <p:nvCxnSpPr>
          <p:cNvPr id="9" name="Straight Arrow Connector 8"/>
          <p:cNvCxnSpPr/>
          <p:nvPr/>
        </p:nvCxnSpPr>
        <p:spPr>
          <a:xfrm flipH="1" flipV="1">
            <a:off x="5829997" y="4200192"/>
            <a:ext cx="627953" cy="1500758"/>
          </a:xfrm>
          <a:prstGeom prst="straightConnector1">
            <a:avLst/>
          </a:prstGeom>
          <a:ln w="38100">
            <a:tailEnd type="triangle"/>
          </a:ln>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2228924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88DCE17-6A51-4F65-95AC-79B04D680A12}" type="slidenum">
              <a:rPr lang="pl-PL" altLang="pl-PL" smtClean="0"/>
              <a:pPr>
                <a:defRPr/>
              </a:pPr>
              <a:t>22</a:t>
            </a:fld>
            <a:endParaRPr lang="pl-PL" altLang="pl-PL"/>
          </a:p>
        </p:txBody>
      </p:sp>
      <p:sp>
        <p:nvSpPr>
          <p:cNvPr id="3" name="Tytuł 1"/>
          <p:cNvSpPr txBox="1">
            <a:spLocks/>
          </p:cNvSpPr>
          <p:nvPr/>
        </p:nvSpPr>
        <p:spPr>
          <a:xfrm>
            <a:off x="732764" y="138943"/>
            <a:ext cx="8605081" cy="88035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00000"/>
              </a:lnSpc>
              <a:spcAft>
                <a:spcPct val="40000"/>
              </a:spcAft>
            </a:pPr>
            <a:r>
              <a:rPr lang="en-US" altLang="pl-PL" sz="1800" b="1" dirty="0">
                <a:solidFill>
                  <a:srgbClr val="558ED5"/>
                </a:solidFill>
                <a:cs typeface="Arial" charset="0"/>
              </a:rPr>
              <a:t>H1: </a:t>
            </a:r>
            <a:r>
              <a:rPr lang="en-US" sz="1800" dirty="0">
                <a:solidFill>
                  <a:srgbClr val="558ED5"/>
                </a:solidFill>
                <a:latin typeface="Verdana" pitchFamily="34" charset="0"/>
                <a:ea typeface="Verdana" pitchFamily="34" charset="0"/>
              </a:rPr>
              <a:t>There are statistically significant differences in knowledge about products that Poland and UK prosumers (combined) share and would like to share.</a:t>
            </a:r>
            <a:br>
              <a:rPr lang="en-GB" sz="1800" dirty="0"/>
            </a:br>
            <a:endParaRPr lang="en-US" altLang="pl-PL" sz="1800" b="1" dirty="0">
              <a:solidFill>
                <a:srgbClr val="558ED5"/>
              </a:solidFill>
              <a:cs typeface="Arial" charset="0"/>
            </a:endParaRPr>
          </a:p>
        </p:txBody>
      </p:sp>
      <p:sp>
        <p:nvSpPr>
          <p:cNvPr id="4" name="Rectangle 3"/>
          <p:cNvSpPr/>
          <p:nvPr/>
        </p:nvSpPr>
        <p:spPr>
          <a:xfrm>
            <a:off x="719064" y="5331553"/>
            <a:ext cx="8424936" cy="1200329"/>
          </a:xfrm>
          <a:prstGeom prst="rect">
            <a:avLst/>
          </a:prstGeom>
        </p:spPr>
        <p:txBody>
          <a:bodyPr wrap="square">
            <a:spAutoFit/>
          </a:bodyPr>
          <a:lstStyle/>
          <a:p>
            <a:r>
              <a:rPr lang="de-DE" dirty="0"/>
              <a:t>The Mann-Whitney U test was used as two independent samples were analyzed, i.e. knowledge about products which prosumers share and knowledge about products which they would like to share. </a:t>
            </a:r>
          </a:p>
          <a:p>
            <a:pPr algn="ctr"/>
            <a:r>
              <a:rPr lang="de-DE" dirty="0"/>
              <a:t>The test results show </a:t>
            </a:r>
            <a:r>
              <a:rPr lang="de-DE" b="1" dirty="0"/>
              <a:t>significant differences for all analyzed items</a:t>
            </a:r>
            <a:r>
              <a:rPr lang="de-DE" dirty="0"/>
              <a:t>. </a:t>
            </a:r>
            <a:endParaRPr lang="pl-PL" b="1" dirty="0"/>
          </a:p>
        </p:txBody>
      </p:sp>
      <p:sp>
        <p:nvSpPr>
          <p:cNvPr id="5" name="Text Box 39"/>
          <p:cNvSpPr txBox="1">
            <a:spLocks noChangeArrowheads="1"/>
          </p:cNvSpPr>
          <p:nvPr/>
        </p:nvSpPr>
        <p:spPr bwMode="auto">
          <a:xfrm>
            <a:off x="810494" y="6460968"/>
            <a:ext cx="7704856" cy="397032"/>
          </a:xfrm>
          <a:prstGeom prst="rect">
            <a:avLst/>
          </a:prstGeom>
          <a:gradFill rotWithShape="1">
            <a:gsLst>
              <a:gs pos="0">
                <a:schemeClr val="bg1"/>
              </a:gs>
              <a:gs pos="100000">
                <a:srgbClr val="81ABD5"/>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square" lIns="10800" rIns="1080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lnSpc>
                <a:spcPct val="90000"/>
              </a:lnSpc>
              <a:spcBef>
                <a:spcPct val="0"/>
              </a:spcBef>
              <a:buNone/>
            </a:pPr>
            <a:r>
              <a:rPr lang="pl-PL" altLang="pl-PL" sz="2200" b="1" cap="small" dirty="0">
                <a:solidFill>
                  <a:srgbClr val="000066"/>
                </a:solidFill>
                <a:effectLst>
                  <a:outerShdw blurRad="38100" dist="38100" dir="2700000" algn="tl">
                    <a:srgbClr val="C0C0C0"/>
                  </a:outerShdw>
                </a:effectLst>
                <a:cs typeface="Arial" charset="0"/>
              </a:rPr>
              <a:t>H1 - </a:t>
            </a:r>
            <a:r>
              <a:rPr lang="en-US" altLang="pl-PL" sz="2200" b="1" cap="small" dirty="0">
                <a:solidFill>
                  <a:srgbClr val="000066"/>
                </a:solidFill>
                <a:effectLst>
                  <a:outerShdw blurRad="38100" dist="38100" dir="2700000" algn="tl">
                    <a:srgbClr val="C0C0C0"/>
                  </a:outerShdw>
                </a:effectLst>
                <a:cs typeface="Arial" charset="0"/>
              </a:rPr>
              <a:t>supported</a:t>
            </a:r>
          </a:p>
        </p:txBody>
      </p:sp>
      <p:graphicFrame>
        <p:nvGraphicFramePr>
          <p:cNvPr id="6" name="Table 5"/>
          <p:cNvGraphicFramePr>
            <a:graphicFrameLocks noGrp="1"/>
          </p:cNvGraphicFramePr>
          <p:nvPr>
            <p:extLst>
              <p:ext uri="{D42A27DB-BD31-4B8C-83A1-F6EECF244321}">
                <p14:modId xmlns:p14="http://schemas.microsoft.com/office/powerpoint/2010/main" val="3304269943"/>
              </p:ext>
            </p:extLst>
          </p:nvPr>
        </p:nvGraphicFramePr>
        <p:xfrm>
          <a:off x="535911" y="1822549"/>
          <a:ext cx="7831782" cy="3527891"/>
        </p:xfrm>
        <a:graphic>
          <a:graphicData uri="http://schemas.openxmlformats.org/drawingml/2006/table">
            <a:tbl>
              <a:tblPr firstRow="1" firstCol="1" bandRow="1" bandCol="1">
                <a:tableStyleId>{5C22544A-7EE6-4342-B048-85BDC9FD1C3A}</a:tableStyleId>
              </a:tblPr>
              <a:tblGrid>
                <a:gridCol w="673306">
                  <a:extLst>
                    <a:ext uri="{9D8B030D-6E8A-4147-A177-3AD203B41FA5}">
                      <a16:colId xmlns:a16="http://schemas.microsoft.com/office/drawing/2014/main" val="20000"/>
                    </a:ext>
                  </a:extLst>
                </a:gridCol>
                <a:gridCol w="4763564">
                  <a:extLst>
                    <a:ext uri="{9D8B030D-6E8A-4147-A177-3AD203B41FA5}">
                      <a16:colId xmlns:a16="http://schemas.microsoft.com/office/drawing/2014/main" val="20001"/>
                    </a:ext>
                  </a:extLst>
                </a:gridCol>
                <a:gridCol w="1197456">
                  <a:extLst>
                    <a:ext uri="{9D8B030D-6E8A-4147-A177-3AD203B41FA5}">
                      <a16:colId xmlns:a16="http://schemas.microsoft.com/office/drawing/2014/main" val="20002"/>
                    </a:ext>
                  </a:extLst>
                </a:gridCol>
                <a:gridCol w="1197456">
                  <a:extLst>
                    <a:ext uri="{9D8B030D-6E8A-4147-A177-3AD203B41FA5}">
                      <a16:colId xmlns:a16="http://schemas.microsoft.com/office/drawing/2014/main" val="20003"/>
                    </a:ext>
                  </a:extLst>
                </a:gridCol>
              </a:tblGrid>
              <a:tr h="586261">
                <a:tc>
                  <a:txBody>
                    <a:bodyPr/>
                    <a:lstStyle/>
                    <a:p>
                      <a:pPr>
                        <a:spcAft>
                          <a:spcPts val="0"/>
                        </a:spcAft>
                      </a:pPr>
                      <a:r>
                        <a:rPr lang="en-GB" sz="1800" dirty="0">
                          <a:effectLst/>
                        </a:rPr>
                        <a:t>Item</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dirty="0">
                          <a:effectLst/>
                        </a:rPr>
                        <a:t>Kind of knowledge </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tabLst>
                          <a:tab pos="269875" algn="l"/>
                        </a:tabLst>
                      </a:pPr>
                      <a:r>
                        <a:rPr lang="en-GB" sz="1800">
                          <a:effectLst/>
                        </a:rPr>
                        <a:t>Z</a:t>
                      </a:r>
                      <a:endParaRPr lang="en-GB" sz="1800" b="1">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800">
                          <a:effectLst/>
                        </a:rPr>
                        <a:t>p value</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0"/>
                  </a:ext>
                </a:extLst>
              </a:tr>
              <a:tr h="368870">
                <a:tc>
                  <a:txBody>
                    <a:bodyPr/>
                    <a:lstStyle/>
                    <a:p>
                      <a:pPr algn="ctr">
                        <a:spcAft>
                          <a:spcPts val="0"/>
                        </a:spcAft>
                      </a:pPr>
                      <a:r>
                        <a:rPr lang="en-GB" sz="1800">
                          <a:effectLst/>
                        </a:rPr>
                        <a:t>K1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New product design</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-10.356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368870">
                <a:tc>
                  <a:txBody>
                    <a:bodyPr/>
                    <a:lstStyle/>
                    <a:p>
                      <a:pPr algn="ctr">
                        <a:spcAft>
                          <a:spcPts val="0"/>
                        </a:spcAft>
                      </a:pPr>
                      <a:r>
                        <a:rPr lang="en-GB" sz="1800">
                          <a:effectLst/>
                        </a:rPr>
                        <a:t>K2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Materials from which the product was made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-9.118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368870">
                <a:tc>
                  <a:txBody>
                    <a:bodyPr/>
                    <a:lstStyle/>
                    <a:p>
                      <a:pPr algn="ctr">
                        <a:spcAft>
                          <a:spcPts val="0"/>
                        </a:spcAft>
                      </a:pPr>
                      <a:r>
                        <a:rPr lang="en-GB" sz="1800">
                          <a:effectLst/>
                        </a:rPr>
                        <a:t>K3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Package or graphic elements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-5.472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368870">
                <a:tc>
                  <a:txBody>
                    <a:bodyPr/>
                    <a:lstStyle/>
                    <a:p>
                      <a:pPr algn="ctr">
                        <a:spcAft>
                          <a:spcPts val="0"/>
                        </a:spcAft>
                      </a:pPr>
                      <a:r>
                        <a:rPr lang="en-GB" sz="1800" dirty="0">
                          <a:effectLst/>
                        </a:rPr>
                        <a:t>K4</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Product functionality</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-4.988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368870">
                <a:tc>
                  <a:txBody>
                    <a:bodyPr/>
                    <a:lstStyle/>
                    <a:p>
                      <a:pPr algn="ctr">
                        <a:spcAft>
                          <a:spcPts val="0"/>
                        </a:spcAft>
                      </a:pPr>
                      <a:r>
                        <a:rPr lang="en-GB" sz="1800">
                          <a:effectLst/>
                        </a:rPr>
                        <a:t>K5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Reliability and durability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-5.738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368870">
                <a:tc>
                  <a:txBody>
                    <a:bodyPr/>
                    <a:lstStyle/>
                    <a:p>
                      <a:pPr algn="ctr">
                        <a:spcAft>
                          <a:spcPts val="0"/>
                        </a:spcAft>
                      </a:pPr>
                      <a:r>
                        <a:rPr lang="en-GB" sz="1800">
                          <a:effectLst/>
                        </a:rPr>
                        <a:t>K6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Ease and intuitiveness of product use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-6.479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368870">
                <a:tc>
                  <a:txBody>
                    <a:bodyPr/>
                    <a:lstStyle/>
                    <a:p>
                      <a:pPr algn="ctr">
                        <a:spcAft>
                          <a:spcPts val="0"/>
                        </a:spcAft>
                      </a:pPr>
                      <a:r>
                        <a:rPr lang="en-GB" sz="1800">
                          <a:effectLst/>
                        </a:rPr>
                        <a:t>K7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Product performance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-5.649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effectLst/>
                        </a:rPr>
                        <a:t>&lt;0.05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bl>
          </a:graphicData>
        </a:graphic>
      </p:graphicFrame>
      <p:sp>
        <p:nvSpPr>
          <p:cNvPr id="7" name="Rectangle 6"/>
          <p:cNvSpPr/>
          <p:nvPr/>
        </p:nvSpPr>
        <p:spPr>
          <a:xfrm>
            <a:off x="388256" y="1071601"/>
            <a:ext cx="8127093" cy="646331"/>
          </a:xfrm>
          <a:prstGeom prst="rect">
            <a:avLst/>
          </a:prstGeom>
        </p:spPr>
        <p:txBody>
          <a:bodyPr wrap="square">
            <a:spAutoFit/>
          </a:bodyPr>
          <a:lstStyle/>
          <a:p>
            <a:r>
              <a:rPr lang="de-DE" dirty="0">
                <a:latin typeface="+mn-lt"/>
                <a:ea typeface="PMingLiU" panose="02020500000000000000" pitchFamily="18" charset="-120"/>
              </a:rPr>
              <a:t>The Mann-Whitney U test results for knowledge about products that Poland and UK prosumers (combined) share and would like to share</a:t>
            </a:r>
            <a:endParaRPr lang="en-GB" dirty="0">
              <a:latin typeface="+mn-lt"/>
            </a:endParaRPr>
          </a:p>
        </p:txBody>
      </p:sp>
    </p:spTree>
    <p:extLst>
      <p:ext uri="{BB962C8B-B14F-4D97-AF65-F5344CB8AC3E}">
        <p14:creationId xmlns:p14="http://schemas.microsoft.com/office/powerpoint/2010/main" val="27269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23</a:t>
            </a:fld>
            <a:endParaRPr lang="pl-PL" altLang="pl-PL" sz="1200">
              <a:solidFill>
                <a:srgbClr val="898989"/>
              </a:solidFill>
              <a:cs typeface="Arial" charset="0"/>
            </a:endParaRPr>
          </a:p>
        </p:txBody>
      </p:sp>
      <p:sp>
        <p:nvSpPr>
          <p:cNvPr id="15363" name="Tytuł 1"/>
          <p:cNvSpPr>
            <a:spLocks noGrp="1"/>
          </p:cNvSpPr>
          <p:nvPr>
            <p:ph type="title" idx="4294967295"/>
          </p:nvPr>
        </p:nvSpPr>
        <p:spPr>
          <a:xfrm>
            <a:off x="683568" y="73739"/>
            <a:ext cx="8605837" cy="1052512"/>
          </a:xfrm>
        </p:spPr>
        <p:txBody>
          <a:bodyPr>
            <a:normAutofit fontScale="90000"/>
          </a:bodyPr>
          <a:lstStyle/>
          <a:p>
            <a:pPr>
              <a:spcAft>
                <a:spcPct val="40000"/>
              </a:spcAft>
            </a:pPr>
            <a:r>
              <a:rPr lang="en-US" altLang="pl-PL" sz="2400" b="1" dirty="0">
                <a:solidFill>
                  <a:srgbClr val="558ED5"/>
                </a:solidFill>
                <a:cs typeface="Arial" charset="0"/>
              </a:rPr>
              <a:t>H</a:t>
            </a:r>
            <a:r>
              <a:rPr lang="pl-PL" altLang="pl-PL" sz="2400" b="1" dirty="0">
                <a:solidFill>
                  <a:srgbClr val="558ED5"/>
                </a:solidFill>
                <a:cs typeface="Arial" charset="0"/>
              </a:rPr>
              <a:t>2</a:t>
            </a:r>
            <a:r>
              <a:rPr lang="en-US" altLang="pl-PL" sz="2400" b="1" dirty="0">
                <a:solidFill>
                  <a:srgbClr val="558ED5"/>
                </a:solidFill>
                <a:cs typeface="Arial" charset="0"/>
              </a:rPr>
              <a:t>: </a:t>
            </a:r>
            <a:r>
              <a:rPr lang="en-US" sz="2400" dirty="0">
                <a:solidFill>
                  <a:srgbClr val="558ED5"/>
                </a:solidFill>
                <a:latin typeface="Verdana" pitchFamily="34" charset="0"/>
                <a:ea typeface="Verdana" pitchFamily="34" charset="0"/>
              </a:rPr>
              <a:t>There are statistically significant differences in knowledge about products that Poland and UK prosumers share. </a:t>
            </a:r>
            <a:endParaRPr lang="en-US" altLang="pl-PL" sz="2400" b="1" dirty="0">
              <a:solidFill>
                <a:srgbClr val="558ED5"/>
              </a:solidFill>
              <a:cs typeface="Arial" charset="0"/>
            </a:endParaRPr>
          </a:p>
        </p:txBody>
      </p:sp>
      <p:sp>
        <p:nvSpPr>
          <p:cNvPr id="2" name="Prostokąt 1"/>
          <p:cNvSpPr/>
          <p:nvPr/>
        </p:nvSpPr>
        <p:spPr>
          <a:xfrm>
            <a:off x="511228" y="1340768"/>
            <a:ext cx="8696505" cy="5078313"/>
          </a:xfrm>
          <a:prstGeom prst="rect">
            <a:avLst/>
          </a:prstGeom>
        </p:spPr>
        <p:txBody>
          <a:bodyPr wrap="square">
            <a:spAutoFit/>
          </a:bodyPr>
          <a:lstStyle/>
          <a:p>
            <a:r>
              <a:rPr lang="en-US" b="1" dirty="0"/>
              <a:t>Q4:</a:t>
            </a:r>
            <a:r>
              <a:rPr lang="en-US" dirty="0"/>
              <a:t> What knowledge about products do Poland prosumers share?</a:t>
            </a:r>
            <a:endParaRPr lang="en-GB" dirty="0"/>
          </a:p>
          <a:p>
            <a:r>
              <a:rPr lang="en-US" b="1" dirty="0"/>
              <a:t>Q5:</a:t>
            </a:r>
            <a:r>
              <a:rPr lang="en-US" dirty="0"/>
              <a:t> What knowledge about products do UK prosumers share?</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dirty="0"/>
          </a:p>
          <a:p>
            <a:r>
              <a:rPr lang="en-US" dirty="0"/>
              <a:t>The results shows that Polish prosumers share knowledge more widely than UK prosumers.</a:t>
            </a:r>
            <a:endParaRPr lang="pl-PL" b="1" dirty="0"/>
          </a:p>
        </p:txBody>
      </p:sp>
      <p:graphicFrame>
        <p:nvGraphicFramePr>
          <p:cNvPr id="3" name="Table 2"/>
          <p:cNvGraphicFramePr>
            <a:graphicFrameLocks noGrp="1"/>
          </p:cNvGraphicFramePr>
          <p:nvPr>
            <p:extLst>
              <p:ext uri="{D42A27DB-BD31-4B8C-83A1-F6EECF244321}">
                <p14:modId xmlns:p14="http://schemas.microsoft.com/office/powerpoint/2010/main" val="3086472625"/>
              </p:ext>
            </p:extLst>
          </p:nvPr>
        </p:nvGraphicFramePr>
        <p:xfrm>
          <a:off x="455367" y="1988840"/>
          <a:ext cx="8517264" cy="4111400"/>
        </p:xfrm>
        <a:graphic>
          <a:graphicData uri="http://schemas.openxmlformats.org/drawingml/2006/table">
            <a:tbl>
              <a:tblPr firstRow="1" firstCol="1" bandRow="1" bandCol="1">
                <a:tableStyleId>{5C22544A-7EE6-4342-B048-85BDC9FD1C3A}</a:tableStyleId>
              </a:tblPr>
              <a:tblGrid>
                <a:gridCol w="959062">
                  <a:extLst>
                    <a:ext uri="{9D8B030D-6E8A-4147-A177-3AD203B41FA5}">
                      <a16:colId xmlns:a16="http://schemas.microsoft.com/office/drawing/2014/main" val="20000"/>
                    </a:ext>
                  </a:extLst>
                </a:gridCol>
                <a:gridCol w="709299">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792088">
                  <a:extLst>
                    <a:ext uri="{9D8B030D-6E8A-4147-A177-3AD203B41FA5}">
                      <a16:colId xmlns:a16="http://schemas.microsoft.com/office/drawing/2014/main" val="20003"/>
                    </a:ext>
                  </a:extLst>
                </a:gridCol>
                <a:gridCol w="648072">
                  <a:extLst>
                    <a:ext uri="{9D8B030D-6E8A-4147-A177-3AD203B41FA5}">
                      <a16:colId xmlns:a16="http://schemas.microsoft.com/office/drawing/2014/main" val="20004"/>
                    </a:ext>
                  </a:extLst>
                </a:gridCol>
                <a:gridCol w="576064">
                  <a:extLst>
                    <a:ext uri="{9D8B030D-6E8A-4147-A177-3AD203B41FA5}">
                      <a16:colId xmlns:a16="http://schemas.microsoft.com/office/drawing/2014/main" val="20005"/>
                    </a:ext>
                  </a:extLst>
                </a:gridCol>
                <a:gridCol w="468429">
                  <a:extLst>
                    <a:ext uri="{9D8B030D-6E8A-4147-A177-3AD203B41FA5}">
                      <a16:colId xmlns:a16="http://schemas.microsoft.com/office/drawing/2014/main" val="20006"/>
                    </a:ext>
                  </a:extLst>
                </a:gridCol>
                <a:gridCol w="705341">
                  <a:extLst>
                    <a:ext uri="{9D8B030D-6E8A-4147-A177-3AD203B41FA5}">
                      <a16:colId xmlns:a16="http://schemas.microsoft.com/office/drawing/2014/main" val="20007"/>
                    </a:ext>
                  </a:extLst>
                </a:gridCol>
                <a:gridCol w="578481">
                  <a:extLst>
                    <a:ext uri="{9D8B030D-6E8A-4147-A177-3AD203B41FA5}">
                      <a16:colId xmlns:a16="http://schemas.microsoft.com/office/drawing/2014/main" val="20008"/>
                    </a:ext>
                  </a:extLst>
                </a:gridCol>
                <a:gridCol w="696913">
                  <a:extLst>
                    <a:ext uri="{9D8B030D-6E8A-4147-A177-3AD203B41FA5}">
                      <a16:colId xmlns:a16="http://schemas.microsoft.com/office/drawing/2014/main" val="20009"/>
                    </a:ext>
                  </a:extLst>
                </a:gridCol>
                <a:gridCol w="578481">
                  <a:extLst>
                    <a:ext uri="{9D8B030D-6E8A-4147-A177-3AD203B41FA5}">
                      <a16:colId xmlns:a16="http://schemas.microsoft.com/office/drawing/2014/main" val="20010"/>
                    </a:ext>
                  </a:extLst>
                </a:gridCol>
                <a:gridCol w="578481">
                  <a:extLst>
                    <a:ext uri="{9D8B030D-6E8A-4147-A177-3AD203B41FA5}">
                      <a16:colId xmlns:a16="http://schemas.microsoft.com/office/drawing/2014/main" val="20011"/>
                    </a:ext>
                  </a:extLst>
                </a:gridCol>
                <a:gridCol w="578481">
                  <a:extLst>
                    <a:ext uri="{9D8B030D-6E8A-4147-A177-3AD203B41FA5}">
                      <a16:colId xmlns:a16="http://schemas.microsoft.com/office/drawing/2014/main" val="20012"/>
                    </a:ext>
                  </a:extLst>
                </a:gridCol>
              </a:tblGrid>
              <a:tr h="562180">
                <a:tc rowSpan="2">
                  <a:txBody>
                    <a:bodyPr/>
                    <a:lstStyle/>
                    <a:p>
                      <a:pPr algn="ctr">
                        <a:spcAft>
                          <a:spcPts val="0"/>
                        </a:spcAft>
                      </a:pPr>
                      <a:r>
                        <a:rPr lang="en-GB" sz="1400" dirty="0">
                          <a:effectLst/>
                        </a:rPr>
                        <a:t>Item</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gridSpan="6">
                  <a:txBody>
                    <a:bodyPr/>
                    <a:lstStyle/>
                    <a:p>
                      <a:pPr algn="ctr">
                        <a:spcAft>
                          <a:spcPts val="0"/>
                        </a:spcAft>
                      </a:pPr>
                      <a:r>
                        <a:rPr lang="en-GB" sz="1400" dirty="0">
                          <a:effectLst/>
                        </a:rPr>
                        <a:t>Poland prosumers</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a:spcAft>
                          <a:spcPts val="0"/>
                        </a:spcAft>
                      </a:pPr>
                      <a:r>
                        <a:rPr lang="en-GB" sz="1400" dirty="0">
                          <a:effectLst/>
                        </a:rPr>
                        <a:t>UK prosumers</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62180">
                <a:tc vMerge="1">
                  <a:txBody>
                    <a:bodyPr/>
                    <a:lstStyle/>
                    <a:p>
                      <a:endParaRPr lang="en-GB"/>
                    </a:p>
                  </a:txBody>
                  <a:tcPr/>
                </a:tc>
                <a:tc>
                  <a:txBody>
                    <a:bodyPr/>
                    <a:lstStyle/>
                    <a:p>
                      <a:pPr>
                        <a:spcAft>
                          <a:spcPts val="0"/>
                        </a:spcAft>
                        <a:tabLst>
                          <a:tab pos="269875" algn="l"/>
                        </a:tabLst>
                      </a:pPr>
                      <a:r>
                        <a:rPr lang="en-GB" sz="1400" dirty="0">
                          <a:effectLst/>
                        </a:rPr>
                        <a:t>Mean</a:t>
                      </a:r>
                      <a:endParaRPr lang="en-GB" sz="1400" b="1" dirty="0">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400" dirty="0">
                          <a:effectLst/>
                        </a:rPr>
                        <a:t>MDN</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Mode</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SDV</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CV</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SK</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tabLst>
                          <a:tab pos="269875" algn="l"/>
                        </a:tabLst>
                      </a:pPr>
                      <a:r>
                        <a:rPr lang="en-GB" sz="1400" dirty="0">
                          <a:effectLst/>
                        </a:rPr>
                        <a:t>Mean</a:t>
                      </a:r>
                      <a:endParaRPr lang="en-GB" sz="1400" b="1" dirty="0">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400" dirty="0">
                          <a:effectLst/>
                        </a:rPr>
                        <a:t>MDN</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Mode</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SDV</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CV</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dirty="0">
                          <a:effectLst/>
                        </a:rPr>
                        <a:t>SK</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353720">
                <a:tc>
                  <a:txBody>
                    <a:bodyPr/>
                    <a:lstStyle/>
                    <a:p>
                      <a:pPr algn="ctr">
                        <a:spcAft>
                          <a:spcPts val="0"/>
                        </a:spcAft>
                      </a:pPr>
                      <a:r>
                        <a:rPr lang="en-GB" sz="1400" dirty="0">
                          <a:effectLst/>
                        </a:rPr>
                        <a:t>K1</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2.72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3</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1.29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0.48</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-0.98</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2.68</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1.07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0.64</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353720">
                <a:tc>
                  <a:txBody>
                    <a:bodyPr/>
                    <a:lstStyle/>
                    <a:p>
                      <a:pPr algn="ctr">
                        <a:spcAft>
                          <a:spcPts val="0"/>
                        </a:spcAft>
                      </a:pPr>
                      <a:r>
                        <a:rPr lang="en-GB" sz="1400" dirty="0">
                          <a:effectLst/>
                        </a:rPr>
                        <a:t>K2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1.24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2.76</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1.09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0.70</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353720">
                <a:tc>
                  <a:txBody>
                    <a:bodyPr/>
                    <a:lstStyle/>
                    <a:p>
                      <a:pPr algn="ctr">
                        <a:spcAft>
                          <a:spcPts val="0"/>
                        </a:spcAft>
                      </a:pPr>
                      <a:r>
                        <a:rPr lang="en-GB" sz="1400" dirty="0">
                          <a:effectLst/>
                        </a:rPr>
                        <a:t>K3</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2.87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1.27</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2.37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0.92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0.40</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353720">
                <a:tc>
                  <a:txBody>
                    <a:bodyPr/>
                    <a:lstStyle/>
                    <a:p>
                      <a:pPr algn="ctr">
                        <a:spcAft>
                          <a:spcPts val="0"/>
                        </a:spcAft>
                      </a:pPr>
                      <a:r>
                        <a:rPr lang="en-GB" sz="1400" dirty="0">
                          <a:effectLst/>
                        </a:rPr>
                        <a:t>K4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3.76</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1.11</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0.30</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-0.21</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1.17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0.80</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353720">
                <a:tc>
                  <a:txBody>
                    <a:bodyPr/>
                    <a:lstStyle/>
                    <a:p>
                      <a:pPr algn="ctr">
                        <a:spcAft>
                          <a:spcPts val="0"/>
                        </a:spcAft>
                      </a:pPr>
                      <a:r>
                        <a:rPr lang="en-GB" sz="1400" dirty="0">
                          <a:effectLst/>
                        </a:rPr>
                        <a:t>K5</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3.58</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1.22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-0.34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1.14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0.85</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353720">
                <a:tc>
                  <a:txBody>
                    <a:bodyPr/>
                    <a:lstStyle/>
                    <a:p>
                      <a:pPr algn="ctr">
                        <a:spcAft>
                          <a:spcPts val="0"/>
                        </a:spcAft>
                      </a:pPr>
                      <a:r>
                        <a:rPr lang="en-GB" sz="1400" dirty="0">
                          <a:effectLst/>
                        </a:rPr>
                        <a:t>K6</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3.67</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1.18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2.96</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1.17</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0.40</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0.82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r h="353720">
                <a:tc>
                  <a:txBody>
                    <a:bodyPr/>
                    <a:lstStyle/>
                    <a:p>
                      <a:pPr algn="ctr">
                        <a:spcAft>
                          <a:spcPts val="0"/>
                        </a:spcAft>
                      </a:pPr>
                      <a:r>
                        <a:rPr lang="en-GB" sz="1400" dirty="0">
                          <a:effectLst/>
                        </a:rPr>
                        <a:t>K7</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3.46</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1.26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-0.42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3.12</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2</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1.14</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0.37</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0.98</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055655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88DCE17-6A51-4F65-95AC-79B04D680A12}" type="slidenum">
              <a:rPr lang="pl-PL" altLang="pl-PL" smtClean="0"/>
              <a:pPr>
                <a:defRPr/>
              </a:pPr>
              <a:t>24</a:t>
            </a:fld>
            <a:endParaRPr lang="pl-PL" altLang="pl-PL"/>
          </a:p>
        </p:txBody>
      </p:sp>
      <p:sp>
        <p:nvSpPr>
          <p:cNvPr id="3" name="Tytuł 1"/>
          <p:cNvSpPr txBox="1">
            <a:spLocks/>
          </p:cNvSpPr>
          <p:nvPr/>
        </p:nvSpPr>
        <p:spPr>
          <a:xfrm>
            <a:off x="511228" y="-23911"/>
            <a:ext cx="8785225" cy="1052513"/>
          </a:xfrm>
          <a:prstGeom prst="rect">
            <a:avLst/>
          </a:prstGeom>
        </p:spPr>
        <p:txBody>
          <a:bodyPr vert="horz" lIns="91440" tIns="45720" rIns="91440" bIns="45720" rtlCol="0" anchor="ct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ct val="40000"/>
              </a:spcAft>
            </a:pPr>
            <a:r>
              <a:rPr lang="en-US" altLang="pl-PL" sz="2400" b="1" dirty="0">
                <a:solidFill>
                  <a:srgbClr val="558ED5"/>
                </a:solidFill>
                <a:cs typeface="Arial" charset="0"/>
              </a:rPr>
              <a:t>H</a:t>
            </a:r>
            <a:r>
              <a:rPr lang="pl-PL" altLang="pl-PL" sz="2400" b="1" dirty="0">
                <a:solidFill>
                  <a:srgbClr val="558ED5"/>
                </a:solidFill>
                <a:cs typeface="Arial" charset="0"/>
              </a:rPr>
              <a:t>2</a:t>
            </a:r>
            <a:r>
              <a:rPr lang="en-US" altLang="pl-PL" sz="2400" b="1" dirty="0">
                <a:solidFill>
                  <a:srgbClr val="558ED5"/>
                </a:solidFill>
                <a:cs typeface="Arial" charset="0"/>
              </a:rPr>
              <a:t>: </a:t>
            </a:r>
            <a:r>
              <a:rPr lang="en-US" sz="2400" dirty="0">
                <a:solidFill>
                  <a:srgbClr val="558ED5"/>
                </a:solidFill>
                <a:latin typeface="Verdana" pitchFamily="34" charset="0"/>
                <a:ea typeface="Verdana" pitchFamily="34" charset="0"/>
              </a:rPr>
              <a:t>There are statistically significant differences in knowledge about products that Poland and UK prosumers share. </a:t>
            </a:r>
            <a:endParaRPr lang="en-US" altLang="pl-PL" sz="2400" b="1" dirty="0">
              <a:solidFill>
                <a:srgbClr val="558ED5"/>
              </a:solidFill>
              <a:cs typeface="Arial" charset="0"/>
            </a:endParaRPr>
          </a:p>
        </p:txBody>
      </p:sp>
      <p:sp>
        <p:nvSpPr>
          <p:cNvPr id="4" name="Text Box 39"/>
          <p:cNvSpPr txBox="1">
            <a:spLocks noChangeArrowheads="1"/>
          </p:cNvSpPr>
          <p:nvPr/>
        </p:nvSpPr>
        <p:spPr bwMode="auto">
          <a:xfrm>
            <a:off x="455367" y="6466648"/>
            <a:ext cx="8280400" cy="397032"/>
          </a:xfrm>
          <a:prstGeom prst="rect">
            <a:avLst/>
          </a:prstGeom>
          <a:gradFill rotWithShape="1">
            <a:gsLst>
              <a:gs pos="0">
                <a:schemeClr val="bg1"/>
              </a:gs>
              <a:gs pos="100000">
                <a:srgbClr val="81ABD5"/>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10800" rIns="1080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lnSpc>
                <a:spcPct val="90000"/>
              </a:lnSpc>
              <a:spcBef>
                <a:spcPct val="0"/>
              </a:spcBef>
              <a:buNone/>
            </a:pPr>
            <a:r>
              <a:rPr lang="pl-PL" altLang="pl-PL" sz="2200" b="1" cap="small" dirty="0">
                <a:solidFill>
                  <a:srgbClr val="000066"/>
                </a:solidFill>
                <a:effectLst>
                  <a:outerShdw blurRad="38100" dist="38100" dir="2700000" algn="tl">
                    <a:srgbClr val="C0C0C0"/>
                  </a:outerShdw>
                </a:effectLst>
                <a:cs typeface="Arial" charset="0"/>
              </a:rPr>
              <a:t>H2 - </a:t>
            </a:r>
            <a:r>
              <a:rPr lang="en-US" altLang="pl-PL" sz="2200" b="1" cap="small" dirty="0">
                <a:solidFill>
                  <a:srgbClr val="000066"/>
                </a:solidFill>
                <a:effectLst>
                  <a:outerShdw blurRad="38100" dist="38100" dir="2700000" algn="tl">
                    <a:srgbClr val="C0C0C0"/>
                  </a:outerShdw>
                </a:effectLst>
                <a:cs typeface="Arial" charset="0"/>
              </a:rPr>
              <a:t>Partially supported</a:t>
            </a:r>
          </a:p>
        </p:txBody>
      </p:sp>
      <p:graphicFrame>
        <p:nvGraphicFramePr>
          <p:cNvPr id="5" name="Table 4"/>
          <p:cNvGraphicFramePr>
            <a:graphicFrameLocks noGrp="1"/>
          </p:cNvGraphicFramePr>
          <p:nvPr>
            <p:extLst>
              <p:ext uri="{D42A27DB-BD31-4B8C-83A1-F6EECF244321}">
                <p14:modId xmlns:p14="http://schemas.microsoft.com/office/powerpoint/2010/main" val="349527990"/>
              </p:ext>
            </p:extLst>
          </p:nvPr>
        </p:nvGraphicFramePr>
        <p:xfrm>
          <a:off x="964134" y="2028022"/>
          <a:ext cx="7128793" cy="3801376"/>
        </p:xfrm>
        <a:graphic>
          <a:graphicData uri="http://schemas.openxmlformats.org/drawingml/2006/table">
            <a:tbl>
              <a:tblPr firstRow="1" firstCol="1" bandRow="1" bandCol="1">
                <a:tableStyleId>{5C22544A-7EE6-4342-B048-85BDC9FD1C3A}</a:tableStyleId>
              </a:tblPr>
              <a:tblGrid>
                <a:gridCol w="643314">
                  <a:extLst>
                    <a:ext uri="{9D8B030D-6E8A-4147-A177-3AD203B41FA5}">
                      <a16:colId xmlns:a16="http://schemas.microsoft.com/office/drawing/2014/main" val="20000"/>
                    </a:ext>
                  </a:extLst>
                </a:gridCol>
                <a:gridCol w="4315721">
                  <a:extLst>
                    <a:ext uri="{9D8B030D-6E8A-4147-A177-3AD203B41FA5}">
                      <a16:colId xmlns:a16="http://schemas.microsoft.com/office/drawing/2014/main" val="20001"/>
                    </a:ext>
                  </a:extLst>
                </a:gridCol>
                <a:gridCol w="1084879">
                  <a:extLst>
                    <a:ext uri="{9D8B030D-6E8A-4147-A177-3AD203B41FA5}">
                      <a16:colId xmlns:a16="http://schemas.microsoft.com/office/drawing/2014/main" val="20002"/>
                    </a:ext>
                  </a:extLst>
                </a:gridCol>
                <a:gridCol w="1084879">
                  <a:extLst>
                    <a:ext uri="{9D8B030D-6E8A-4147-A177-3AD203B41FA5}">
                      <a16:colId xmlns:a16="http://schemas.microsoft.com/office/drawing/2014/main" val="20003"/>
                    </a:ext>
                  </a:extLst>
                </a:gridCol>
              </a:tblGrid>
              <a:tr h="612908">
                <a:tc>
                  <a:txBody>
                    <a:bodyPr/>
                    <a:lstStyle/>
                    <a:p>
                      <a:pPr algn="ctr">
                        <a:spcAft>
                          <a:spcPts val="0"/>
                        </a:spcAft>
                      </a:pPr>
                      <a:r>
                        <a:rPr lang="en-GB" sz="1800" dirty="0">
                          <a:effectLst/>
                        </a:rPr>
                        <a:t>Item</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Kind of knowledge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tabLst>
                          <a:tab pos="269875" algn="l"/>
                        </a:tabLst>
                      </a:pPr>
                      <a:r>
                        <a:rPr lang="en-GB" sz="1800">
                          <a:effectLst/>
                        </a:rPr>
                        <a:t>Z</a:t>
                      </a:r>
                      <a:endParaRPr lang="en-GB" sz="1800" b="1">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800">
                          <a:effectLst/>
                        </a:rPr>
                        <a:t>p value</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0"/>
                  </a:ext>
                </a:extLst>
              </a:tr>
              <a:tr h="385637">
                <a:tc>
                  <a:txBody>
                    <a:bodyPr/>
                    <a:lstStyle/>
                    <a:p>
                      <a:pPr algn="ctr">
                        <a:spcAft>
                          <a:spcPts val="0"/>
                        </a:spcAft>
                      </a:pPr>
                      <a:r>
                        <a:rPr lang="en-GB" sz="1800">
                          <a:effectLst/>
                        </a:rPr>
                        <a:t>K1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New product design</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-0.015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0.988</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385637">
                <a:tc>
                  <a:txBody>
                    <a:bodyPr/>
                    <a:lstStyle/>
                    <a:p>
                      <a:pPr algn="ctr">
                        <a:spcAft>
                          <a:spcPts val="0"/>
                        </a:spcAft>
                      </a:pPr>
                      <a:r>
                        <a:rPr lang="en-GB" sz="1800">
                          <a:effectLst/>
                        </a:rPr>
                        <a:t>K2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Materials from which the product was made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1.158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0.247</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385637">
                <a:tc>
                  <a:txBody>
                    <a:bodyPr/>
                    <a:lstStyle/>
                    <a:p>
                      <a:pPr algn="ctr">
                        <a:spcAft>
                          <a:spcPts val="0"/>
                        </a:spcAft>
                      </a:pPr>
                      <a:r>
                        <a:rPr lang="en-GB" sz="1800">
                          <a:effectLst/>
                        </a:rPr>
                        <a:t>K3</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Package or graphic elements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3.104</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 &lt;0.05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385637">
                <a:tc>
                  <a:txBody>
                    <a:bodyPr/>
                    <a:lstStyle/>
                    <a:p>
                      <a:pPr algn="ctr">
                        <a:spcAft>
                          <a:spcPts val="0"/>
                        </a:spcAft>
                      </a:pPr>
                      <a:r>
                        <a:rPr lang="en-GB" sz="1800" dirty="0">
                          <a:solidFill>
                            <a:srgbClr val="FF0000"/>
                          </a:solidFill>
                          <a:effectLst/>
                        </a:rPr>
                        <a:t>K4</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dirty="0">
                          <a:solidFill>
                            <a:srgbClr val="FF0000"/>
                          </a:solidFill>
                          <a:effectLst/>
                        </a:rPr>
                        <a:t>Product functionality</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solidFill>
                            <a:srgbClr val="FF0000"/>
                          </a:solidFill>
                          <a:effectLst/>
                        </a:rPr>
                        <a:t>5.119</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solidFill>
                            <a:srgbClr val="FF0000"/>
                          </a:solidFill>
                          <a:effectLst/>
                        </a:rPr>
                        <a:t>&lt;0.05</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385637">
                <a:tc>
                  <a:txBody>
                    <a:bodyPr/>
                    <a:lstStyle/>
                    <a:p>
                      <a:pPr algn="ctr">
                        <a:spcAft>
                          <a:spcPts val="0"/>
                        </a:spcAft>
                      </a:pPr>
                      <a:r>
                        <a:rPr lang="en-GB" sz="1800">
                          <a:effectLst/>
                        </a:rPr>
                        <a:t>K5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Reliability and durability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3.916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effectLst/>
                        </a:rPr>
                        <a:t>&lt;0.05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385637">
                <a:tc>
                  <a:txBody>
                    <a:bodyPr/>
                    <a:lstStyle/>
                    <a:p>
                      <a:pPr algn="ctr">
                        <a:spcAft>
                          <a:spcPts val="0"/>
                        </a:spcAft>
                      </a:pPr>
                      <a:r>
                        <a:rPr lang="en-GB" sz="1800" dirty="0">
                          <a:solidFill>
                            <a:srgbClr val="FF0000"/>
                          </a:solidFill>
                          <a:effectLst/>
                        </a:rPr>
                        <a:t>K6</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dirty="0">
                          <a:solidFill>
                            <a:srgbClr val="FF0000"/>
                          </a:solidFill>
                          <a:effectLst/>
                        </a:rPr>
                        <a:t>Ease and intuitiveness of product use</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solidFill>
                            <a:srgbClr val="FF0000"/>
                          </a:solidFill>
                          <a:effectLst/>
                        </a:rPr>
                        <a:t>4.396</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solidFill>
                            <a:srgbClr val="FF0000"/>
                          </a:solidFill>
                          <a:effectLst/>
                        </a:rPr>
                        <a:t>&lt;0.05</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385637">
                <a:tc>
                  <a:txBody>
                    <a:bodyPr/>
                    <a:lstStyle/>
                    <a:p>
                      <a:pPr algn="ctr">
                        <a:spcAft>
                          <a:spcPts val="0"/>
                        </a:spcAft>
                      </a:pPr>
                      <a:r>
                        <a:rPr lang="en-GB" sz="1800">
                          <a:effectLst/>
                        </a:rPr>
                        <a:t>K7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Product performance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2.309</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effectLst/>
                        </a:rPr>
                        <a:t> &lt;0.05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bl>
          </a:graphicData>
        </a:graphic>
      </p:graphicFrame>
      <p:sp>
        <p:nvSpPr>
          <p:cNvPr id="6" name="Rectangle 5"/>
          <p:cNvSpPr/>
          <p:nvPr/>
        </p:nvSpPr>
        <p:spPr>
          <a:xfrm>
            <a:off x="388331" y="1250488"/>
            <a:ext cx="8280400" cy="646331"/>
          </a:xfrm>
          <a:prstGeom prst="rect">
            <a:avLst/>
          </a:prstGeom>
        </p:spPr>
        <p:txBody>
          <a:bodyPr wrap="square">
            <a:spAutoFit/>
          </a:bodyPr>
          <a:lstStyle/>
          <a:p>
            <a:r>
              <a:rPr lang="de-DE" dirty="0">
                <a:latin typeface="+mn-lt"/>
                <a:ea typeface="PMingLiU" panose="02020500000000000000" pitchFamily="18" charset="-120"/>
              </a:rPr>
              <a:t>Mann-Whitney U test results for knowledge about products that Polish and UK-based prosumers share.</a:t>
            </a:r>
            <a:endParaRPr lang="en-GB" dirty="0">
              <a:latin typeface="+mn-lt"/>
            </a:endParaRPr>
          </a:p>
        </p:txBody>
      </p:sp>
      <p:sp>
        <p:nvSpPr>
          <p:cNvPr id="7" name="Rectangle 6"/>
          <p:cNvSpPr/>
          <p:nvPr/>
        </p:nvSpPr>
        <p:spPr>
          <a:xfrm>
            <a:off x="511228" y="5890701"/>
            <a:ext cx="8576157" cy="1200329"/>
          </a:xfrm>
          <a:prstGeom prst="rect">
            <a:avLst/>
          </a:prstGeom>
        </p:spPr>
        <p:txBody>
          <a:bodyPr wrap="square">
            <a:spAutoFit/>
          </a:bodyPr>
          <a:lstStyle/>
          <a:p>
            <a:pPr algn="ctr"/>
            <a:r>
              <a:rPr lang="de-DE" b="1" dirty="0">
                <a:latin typeface="+mn-lt"/>
                <a:ea typeface="PMingLiU" panose="02020500000000000000" pitchFamily="18" charset="-120"/>
              </a:rPr>
              <a:t>No</a:t>
            </a:r>
            <a:r>
              <a:rPr lang="de-DE" dirty="0">
                <a:latin typeface="+mn-lt"/>
                <a:ea typeface="PMingLiU" panose="02020500000000000000" pitchFamily="18" charset="-120"/>
              </a:rPr>
              <a:t> </a:t>
            </a:r>
            <a:r>
              <a:rPr lang="de-DE" b="1" dirty="0">
                <a:latin typeface="+mn-lt"/>
                <a:ea typeface="PMingLiU" panose="02020500000000000000" pitchFamily="18" charset="-120"/>
              </a:rPr>
              <a:t>significant differences between Polish and UK prosumers for</a:t>
            </a:r>
            <a:r>
              <a:rPr lang="de-DE" dirty="0">
                <a:latin typeface="+mn-lt"/>
                <a:ea typeface="PMingLiU" panose="02020500000000000000" pitchFamily="18" charset="-120"/>
              </a:rPr>
              <a:t>: </a:t>
            </a:r>
          </a:p>
          <a:p>
            <a:pPr algn="ctr"/>
            <a:r>
              <a:rPr lang="de-DE" dirty="0">
                <a:latin typeface="+mn-lt"/>
                <a:ea typeface="PMingLiU" panose="02020500000000000000" pitchFamily="18" charset="-120"/>
              </a:rPr>
              <a:t>(</a:t>
            </a:r>
            <a:r>
              <a:rPr lang="de-DE" b="1" dirty="0">
                <a:latin typeface="+mn-lt"/>
                <a:ea typeface="PMingLiU" panose="02020500000000000000" pitchFamily="18" charset="-120"/>
              </a:rPr>
              <a:t>K1</a:t>
            </a:r>
            <a:r>
              <a:rPr lang="de-DE" dirty="0">
                <a:latin typeface="+mn-lt"/>
                <a:ea typeface="PMingLiU" panose="02020500000000000000" pitchFamily="18" charset="-120"/>
              </a:rPr>
              <a:t>) </a:t>
            </a:r>
            <a:r>
              <a:rPr lang="de-DE" b="1" dirty="0">
                <a:latin typeface="+mn-lt"/>
                <a:ea typeface="PMingLiU" panose="02020500000000000000" pitchFamily="18" charset="-120"/>
              </a:rPr>
              <a:t>and (K2)</a:t>
            </a:r>
            <a:r>
              <a:rPr lang="de-DE" dirty="0">
                <a:latin typeface="+mn-lt"/>
                <a:ea typeface="PMingLiU" panose="02020500000000000000" pitchFamily="18" charset="-120"/>
              </a:rPr>
              <a:t>.</a:t>
            </a:r>
          </a:p>
          <a:p>
            <a:pPr algn="ctr"/>
            <a:endParaRPr lang="de-DE" dirty="0">
              <a:latin typeface="+mn-lt"/>
              <a:ea typeface="PMingLiU" panose="02020500000000000000" pitchFamily="18" charset="-120"/>
            </a:endParaRPr>
          </a:p>
          <a:p>
            <a:pPr algn="ctr"/>
            <a:r>
              <a:rPr lang="de-DE" b="1" dirty="0"/>
              <a:t>Significant differences in the case of (K3-K7)</a:t>
            </a:r>
            <a:endParaRPr lang="en-GB" b="1" dirty="0">
              <a:latin typeface="+mn-lt"/>
            </a:endParaRPr>
          </a:p>
        </p:txBody>
      </p:sp>
    </p:spTree>
    <p:extLst>
      <p:ext uri="{BB962C8B-B14F-4D97-AF65-F5344CB8AC3E}">
        <p14:creationId xmlns:p14="http://schemas.microsoft.com/office/powerpoint/2010/main" val="191062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endParaRPr lang="en-GB" altLang="pl-PL" sz="1200" dirty="0">
              <a:solidFill>
                <a:srgbClr val="898989"/>
              </a:solidFill>
              <a:cs typeface="Arial" charset="0"/>
            </a:endParaRPr>
          </a:p>
          <a:p>
            <a:pPr eaLnBrk="1" hangingPunct="1">
              <a:spcBef>
                <a:spcPct val="0"/>
              </a:spcBef>
              <a:buFontTx/>
              <a:buNone/>
            </a:pPr>
            <a:fld id="{357546D9-DB0A-4AF5-BD16-558E645E3114}" type="slidenum">
              <a:rPr lang="pl-PL" altLang="pl-PL" sz="1200" smtClean="0">
                <a:solidFill>
                  <a:srgbClr val="898989"/>
                </a:solidFill>
                <a:cs typeface="Arial" charset="0"/>
              </a:rPr>
              <a:pPr eaLnBrk="1" hangingPunct="1">
                <a:spcBef>
                  <a:spcPct val="0"/>
                </a:spcBef>
                <a:buFontTx/>
                <a:buNone/>
              </a:pPr>
              <a:t>25</a:t>
            </a:fld>
            <a:endParaRPr lang="pl-PL" altLang="pl-PL" sz="1200" dirty="0">
              <a:solidFill>
                <a:srgbClr val="898989"/>
              </a:solidFill>
              <a:cs typeface="Arial" charset="0"/>
            </a:endParaRPr>
          </a:p>
        </p:txBody>
      </p:sp>
      <p:sp>
        <p:nvSpPr>
          <p:cNvPr id="15363" name="Tytuł 1"/>
          <p:cNvSpPr>
            <a:spLocks noGrp="1"/>
          </p:cNvSpPr>
          <p:nvPr>
            <p:ph type="title" idx="4294967295"/>
          </p:nvPr>
        </p:nvSpPr>
        <p:spPr>
          <a:xfrm>
            <a:off x="783968" y="100395"/>
            <a:ext cx="8785225" cy="1052513"/>
          </a:xfrm>
        </p:spPr>
        <p:txBody>
          <a:bodyPr>
            <a:normAutofit fontScale="90000"/>
          </a:bodyPr>
          <a:lstStyle/>
          <a:p>
            <a:pPr>
              <a:spcAft>
                <a:spcPct val="40000"/>
              </a:spcAft>
            </a:pPr>
            <a:r>
              <a:rPr lang="en-US" altLang="pl-PL" sz="2400" b="1" dirty="0">
                <a:solidFill>
                  <a:srgbClr val="558ED5"/>
                </a:solidFill>
                <a:cs typeface="Arial" charset="0"/>
              </a:rPr>
              <a:t>H</a:t>
            </a:r>
            <a:r>
              <a:rPr lang="pl-PL" altLang="pl-PL" sz="2400" b="1" dirty="0">
                <a:solidFill>
                  <a:srgbClr val="558ED5"/>
                </a:solidFill>
                <a:cs typeface="Arial" charset="0"/>
              </a:rPr>
              <a:t>3</a:t>
            </a:r>
            <a:r>
              <a:rPr lang="en-US" altLang="pl-PL" sz="2400" b="1" dirty="0">
                <a:solidFill>
                  <a:srgbClr val="558ED5"/>
                </a:solidFill>
                <a:cs typeface="Arial" charset="0"/>
              </a:rPr>
              <a:t>: </a:t>
            </a:r>
            <a:r>
              <a:rPr lang="de-DE" sz="2400" dirty="0">
                <a:solidFill>
                  <a:srgbClr val="558ED5"/>
                </a:solidFill>
                <a:latin typeface="Verdana" pitchFamily="34" charset="0"/>
                <a:ea typeface="Verdana" pitchFamily="34" charset="0"/>
              </a:rPr>
              <a:t>There are statistically significant differences in knowledge about products that Poland and UK prosumers would like to share.</a:t>
            </a:r>
            <a:endParaRPr lang="en-US" altLang="pl-PL" sz="2400" b="1" dirty="0">
              <a:solidFill>
                <a:srgbClr val="558ED5"/>
              </a:solidFill>
              <a:cs typeface="Arial" charset="0"/>
            </a:endParaRPr>
          </a:p>
        </p:txBody>
      </p:sp>
      <p:sp>
        <p:nvSpPr>
          <p:cNvPr id="2" name="Prostokąt 1"/>
          <p:cNvSpPr/>
          <p:nvPr/>
        </p:nvSpPr>
        <p:spPr>
          <a:xfrm>
            <a:off x="511228" y="1498544"/>
            <a:ext cx="8352928" cy="923330"/>
          </a:xfrm>
          <a:prstGeom prst="rect">
            <a:avLst/>
          </a:prstGeom>
        </p:spPr>
        <p:txBody>
          <a:bodyPr wrap="square">
            <a:spAutoFit/>
          </a:bodyPr>
          <a:lstStyle/>
          <a:p>
            <a:r>
              <a:rPr lang="en-US" b="1" dirty="0"/>
              <a:t>Q7:</a:t>
            </a:r>
            <a:r>
              <a:rPr lang="en-US" dirty="0"/>
              <a:t> What knowledge about products would Poland prosumers like to share?</a:t>
            </a:r>
            <a:endParaRPr lang="en-GB" dirty="0"/>
          </a:p>
          <a:p>
            <a:r>
              <a:rPr lang="de-DE" b="1" dirty="0"/>
              <a:t>Q8: </a:t>
            </a:r>
            <a:r>
              <a:rPr lang="de-DE" dirty="0"/>
              <a:t>What knowledge about products would UK  prosumers like to share?</a:t>
            </a:r>
          </a:p>
        </p:txBody>
      </p:sp>
      <p:graphicFrame>
        <p:nvGraphicFramePr>
          <p:cNvPr id="3" name="Table 2"/>
          <p:cNvGraphicFramePr>
            <a:graphicFrameLocks noGrp="1"/>
          </p:cNvGraphicFramePr>
          <p:nvPr>
            <p:extLst>
              <p:ext uri="{D42A27DB-BD31-4B8C-83A1-F6EECF244321}">
                <p14:modId xmlns:p14="http://schemas.microsoft.com/office/powerpoint/2010/main" val="3608404112"/>
              </p:ext>
            </p:extLst>
          </p:nvPr>
        </p:nvGraphicFramePr>
        <p:xfrm>
          <a:off x="445172" y="2348880"/>
          <a:ext cx="8170524" cy="3266939"/>
        </p:xfrm>
        <a:graphic>
          <a:graphicData uri="http://schemas.openxmlformats.org/drawingml/2006/table">
            <a:tbl>
              <a:tblPr firstRow="1" firstCol="1" bandRow="1" bandCol="1">
                <a:tableStyleId>{5C22544A-7EE6-4342-B048-85BDC9FD1C3A}</a:tableStyleId>
              </a:tblPr>
              <a:tblGrid>
                <a:gridCol w="935772">
                  <a:extLst>
                    <a:ext uri="{9D8B030D-6E8A-4147-A177-3AD203B41FA5}">
                      <a16:colId xmlns:a16="http://schemas.microsoft.com/office/drawing/2014/main" val="20000"/>
                    </a:ext>
                  </a:extLst>
                </a:gridCol>
                <a:gridCol w="644272">
                  <a:extLst>
                    <a:ext uri="{9D8B030D-6E8A-4147-A177-3AD203B41FA5}">
                      <a16:colId xmlns:a16="http://schemas.microsoft.com/office/drawing/2014/main" val="20001"/>
                    </a:ext>
                  </a:extLst>
                </a:gridCol>
                <a:gridCol w="630237">
                  <a:extLst>
                    <a:ext uri="{9D8B030D-6E8A-4147-A177-3AD203B41FA5}">
                      <a16:colId xmlns:a16="http://schemas.microsoft.com/office/drawing/2014/main" val="20002"/>
                    </a:ext>
                  </a:extLst>
                </a:gridCol>
                <a:gridCol w="696913">
                  <a:extLst>
                    <a:ext uri="{9D8B030D-6E8A-4147-A177-3AD203B41FA5}">
                      <a16:colId xmlns:a16="http://schemas.microsoft.com/office/drawing/2014/main" val="20003"/>
                    </a:ext>
                  </a:extLst>
                </a:gridCol>
                <a:gridCol w="529156">
                  <a:extLst>
                    <a:ext uri="{9D8B030D-6E8A-4147-A177-3AD203B41FA5}">
                      <a16:colId xmlns:a16="http://schemas.microsoft.com/office/drawing/2014/main" val="20004"/>
                    </a:ext>
                  </a:extLst>
                </a:gridCol>
                <a:gridCol w="529156">
                  <a:extLst>
                    <a:ext uri="{9D8B030D-6E8A-4147-A177-3AD203B41FA5}">
                      <a16:colId xmlns:a16="http://schemas.microsoft.com/office/drawing/2014/main" val="20005"/>
                    </a:ext>
                  </a:extLst>
                </a:gridCol>
                <a:gridCol w="645200">
                  <a:extLst>
                    <a:ext uri="{9D8B030D-6E8A-4147-A177-3AD203B41FA5}">
                      <a16:colId xmlns:a16="http://schemas.microsoft.com/office/drawing/2014/main" val="20006"/>
                    </a:ext>
                  </a:extLst>
                </a:gridCol>
                <a:gridCol w="645200">
                  <a:extLst>
                    <a:ext uri="{9D8B030D-6E8A-4147-A177-3AD203B41FA5}">
                      <a16:colId xmlns:a16="http://schemas.microsoft.com/office/drawing/2014/main" val="20007"/>
                    </a:ext>
                  </a:extLst>
                </a:gridCol>
                <a:gridCol w="630237">
                  <a:extLst>
                    <a:ext uri="{9D8B030D-6E8A-4147-A177-3AD203B41FA5}">
                      <a16:colId xmlns:a16="http://schemas.microsoft.com/office/drawing/2014/main" val="20008"/>
                    </a:ext>
                  </a:extLst>
                </a:gridCol>
                <a:gridCol w="696913">
                  <a:extLst>
                    <a:ext uri="{9D8B030D-6E8A-4147-A177-3AD203B41FA5}">
                      <a16:colId xmlns:a16="http://schemas.microsoft.com/office/drawing/2014/main" val="20009"/>
                    </a:ext>
                  </a:extLst>
                </a:gridCol>
                <a:gridCol w="529156">
                  <a:extLst>
                    <a:ext uri="{9D8B030D-6E8A-4147-A177-3AD203B41FA5}">
                      <a16:colId xmlns:a16="http://schemas.microsoft.com/office/drawing/2014/main" val="20010"/>
                    </a:ext>
                  </a:extLst>
                </a:gridCol>
                <a:gridCol w="529156">
                  <a:extLst>
                    <a:ext uri="{9D8B030D-6E8A-4147-A177-3AD203B41FA5}">
                      <a16:colId xmlns:a16="http://schemas.microsoft.com/office/drawing/2014/main" val="20011"/>
                    </a:ext>
                  </a:extLst>
                </a:gridCol>
                <a:gridCol w="529156">
                  <a:extLst>
                    <a:ext uri="{9D8B030D-6E8A-4147-A177-3AD203B41FA5}">
                      <a16:colId xmlns:a16="http://schemas.microsoft.com/office/drawing/2014/main" val="20012"/>
                    </a:ext>
                  </a:extLst>
                </a:gridCol>
              </a:tblGrid>
              <a:tr h="510113">
                <a:tc rowSpan="2">
                  <a:txBody>
                    <a:bodyPr/>
                    <a:lstStyle/>
                    <a:p>
                      <a:pPr algn="ctr">
                        <a:spcAft>
                          <a:spcPts val="0"/>
                        </a:spcAft>
                      </a:pPr>
                      <a:r>
                        <a:rPr lang="en-GB" sz="1400" dirty="0">
                          <a:effectLst/>
                        </a:rPr>
                        <a:t>Item</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gridSpan="6">
                  <a:txBody>
                    <a:bodyPr/>
                    <a:lstStyle/>
                    <a:p>
                      <a:pPr algn="ctr">
                        <a:spcAft>
                          <a:spcPts val="0"/>
                        </a:spcAft>
                      </a:pPr>
                      <a:r>
                        <a:rPr lang="en-GB" sz="1400" dirty="0">
                          <a:effectLst/>
                        </a:rPr>
                        <a:t>Poland prosumers</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a:spcAft>
                          <a:spcPts val="0"/>
                        </a:spcAft>
                      </a:pPr>
                      <a:r>
                        <a:rPr lang="en-GB" sz="1400" dirty="0">
                          <a:effectLst/>
                        </a:rPr>
                        <a:t>UK prosumers</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10113">
                <a:tc vMerge="1">
                  <a:txBody>
                    <a:bodyPr/>
                    <a:lstStyle/>
                    <a:p>
                      <a:endParaRPr lang="en-GB"/>
                    </a:p>
                  </a:txBody>
                  <a:tcPr/>
                </a:tc>
                <a:tc>
                  <a:txBody>
                    <a:bodyPr/>
                    <a:lstStyle/>
                    <a:p>
                      <a:pPr>
                        <a:spcAft>
                          <a:spcPts val="0"/>
                        </a:spcAft>
                        <a:tabLst>
                          <a:tab pos="269875" algn="l"/>
                        </a:tabLst>
                      </a:pPr>
                      <a:r>
                        <a:rPr lang="en-GB" sz="1400">
                          <a:effectLst/>
                        </a:rPr>
                        <a:t>Mean</a:t>
                      </a:r>
                      <a:endParaRPr lang="en-GB" sz="1400" b="1">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400">
                          <a:effectLst/>
                        </a:rPr>
                        <a:t>MDN</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Mode</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SDV</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CV</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SK</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tabLst>
                          <a:tab pos="269875" algn="l"/>
                        </a:tabLst>
                      </a:pPr>
                      <a:r>
                        <a:rPr lang="en-GB" sz="1400">
                          <a:effectLst/>
                        </a:rPr>
                        <a:t>Mean</a:t>
                      </a:r>
                      <a:endParaRPr lang="en-GB" sz="1400" b="1">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400">
                          <a:effectLst/>
                        </a:rPr>
                        <a:t>MDN</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Mode</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SDV</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CV</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400">
                          <a:effectLst/>
                        </a:rPr>
                        <a:t>SK</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320959">
                <a:tc>
                  <a:txBody>
                    <a:bodyPr/>
                    <a:lstStyle/>
                    <a:p>
                      <a:pPr algn="ctr">
                        <a:spcAft>
                          <a:spcPts val="0"/>
                        </a:spcAft>
                      </a:pPr>
                      <a:r>
                        <a:rPr lang="en-GB" sz="1400">
                          <a:effectLst/>
                        </a:rPr>
                        <a:t>K1</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3.62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1.15</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1.36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0.80</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320959">
                <a:tc>
                  <a:txBody>
                    <a:bodyPr/>
                    <a:lstStyle/>
                    <a:p>
                      <a:pPr algn="ctr">
                        <a:spcAft>
                          <a:spcPts val="0"/>
                        </a:spcAft>
                      </a:pPr>
                      <a:r>
                        <a:rPr lang="en-GB" sz="1400">
                          <a:effectLst/>
                        </a:rPr>
                        <a:t>K2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3.71</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1.09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1.30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0.86</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320959">
                <a:tc>
                  <a:txBody>
                    <a:bodyPr/>
                    <a:lstStyle/>
                    <a:p>
                      <a:pPr algn="ctr">
                        <a:spcAft>
                          <a:spcPts val="0"/>
                        </a:spcAft>
                      </a:pPr>
                      <a:r>
                        <a:rPr lang="en-GB" sz="1400">
                          <a:effectLst/>
                        </a:rPr>
                        <a:t>K3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3.38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1.15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-0.54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2.33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0.35</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320959">
                <a:tc>
                  <a:txBody>
                    <a:bodyPr/>
                    <a:lstStyle/>
                    <a:p>
                      <a:pPr algn="ctr">
                        <a:spcAft>
                          <a:spcPts val="0"/>
                        </a:spcAft>
                      </a:pPr>
                      <a:r>
                        <a:rPr lang="en-GB" sz="1400">
                          <a:effectLst/>
                        </a:rPr>
                        <a:t>K4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4.16</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0.92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0.18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1.45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0.41</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0.81</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320959">
                <a:tc>
                  <a:txBody>
                    <a:bodyPr/>
                    <a:lstStyle/>
                    <a:p>
                      <a:pPr algn="ctr">
                        <a:spcAft>
                          <a:spcPts val="0"/>
                        </a:spcAft>
                      </a:pPr>
                      <a:r>
                        <a:rPr lang="en-GB" sz="1400">
                          <a:effectLst/>
                        </a:rPr>
                        <a:t>K5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4.04</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1.07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-0.90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3.12</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1.40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-0.75</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320959">
                <a:tc>
                  <a:txBody>
                    <a:bodyPr/>
                    <a:lstStyle/>
                    <a:p>
                      <a:pPr algn="ctr">
                        <a:spcAft>
                          <a:spcPts val="0"/>
                        </a:spcAft>
                      </a:pPr>
                      <a:r>
                        <a:rPr lang="en-GB" sz="1400">
                          <a:effectLst/>
                        </a:rPr>
                        <a:t>K6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solidFill>
                            <a:srgbClr val="FF0000"/>
                          </a:solidFill>
                          <a:effectLst/>
                        </a:rPr>
                        <a:t>4.23</a:t>
                      </a:r>
                      <a:endParaRPr lang="en-GB" sz="14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0.20</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2.93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1.32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0.81</a:t>
                      </a:r>
                      <a:endParaRPr lang="en-GB" sz="14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r h="320959">
                <a:tc>
                  <a:txBody>
                    <a:bodyPr/>
                    <a:lstStyle/>
                    <a:p>
                      <a:pPr algn="ctr">
                        <a:spcAft>
                          <a:spcPts val="0"/>
                        </a:spcAft>
                      </a:pPr>
                      <a:r>
                        <a:rPr lang="en-GB" sz="1400">
                          <a:effectLst/>
                        </a:rPr>
                        <a:t>K7</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3.99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5</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1.03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0.26</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-0.98</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3.04</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3</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1.42</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a:effectLst/>
                        </a:rPr>
                        <a:t>0.39</a:t>
                      </a:r>
                      <a:endParaRPr lang="en-GB" sz="14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r">
                        <a:spcAft>
                          <a:spcPts val="0"/>
                        </a:spcAft>
                      </a:pPr>
                      <a:r>
                        <a:rPr lang="en-GB" sz="1400" dirty="0">
                          <a:effectLst/>
                        </a:rPr>
                        <a:t>0.87</a:t>
                      </a:r>
                      <a:endParaRPr lang="en-GB" sz="14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8"/>
                  </a:ext>
                </a:extLst>
              </a:tr>
            </a:tbl>
          </a:graphicData>
        </a:graphic>
      </p:graphicFrame>
      <p:sp>
        <p:nvSpPr>
          <p:cNvPr id="4" name="Rectangle 3"/>
          <p:cNvSpPr/>
          <p:nvPr/>
        </p:nvSpPr>
        <p:spPr>
          <a:xfrm>
            <a:off x="445172" y="5733256"/>
            <a:ext cx="8961857" cy="1200329"/>
          </a:xfrm>
          <a:prstGeom prst="rect">
            <a:avLst/>
          </a:prstGeom>
        </p:spPr>
        <p:txBody>
          <a:bodyPr wrap="square">
            <a:spAutoFit/>
          </a:bodyPr>
          <a:lstStyle/>
          <a:p>
            <a:r>
              <a:rPr lang="de-DE" b="1" dirty="0">
                <a:latin typeface="+mn-lt"/>
                <a:ea typeface="PMingLiU" panose="02020500000000000000" pitchFamily="18" charset="-120"/>
              </a:rPr>
              <a:t>Polish</a:t>
            </a:r>
            <a:r>
              <a:rPr lang="de-DE" dirty="0">
                <a:latin typeface="+mn-lt"/>
                <a:ea typeface="PMingLiU" panose="02020500000000000000" pitchFamily="18" charset="-120"/>
              </a:rPr>
              <a:t> prosumers </a:t>
            </a:r>
            <a:r>
              <a:rPr lang="de-DE" b="1" dirty="0">
                <a:latin typeface="+mn-lt"/>
                <a:ea typeface="PMingLiU" panose="02020500000000000000" pitchFamily="18" charset="-120"/>
              </a:rPr>
              <a:t>would like to share </a:t>
            </a:r>
            <a:r>
              <a:rPr lang="de-DE" dirty="0">
                <a:latin typeface="+mn-lt"/>
                <a:ea typeface="PMingLiU" panose="02020500000000000000" pitchFamily="18" charset="-120"/>
              </a:rPr>
              <a:t>knowledge more widely than UK prosumers (</a:t>
            </a:r>
            <a:r>
              <a:rPr lang="de-DE" b="1" dirty="0">
                <a:latin typeface="+mn-lt"/>
                <a:ea typeface="PMingLiU" panose="02020500000000000000" pitchFamily="18" charset="-120"/>
              </a:rPr>
              <a:t>K6,K4, K5</a:t>
            </a:r>
            <a:r>
              <a:rPr lang="de-DE" dirty="0">
                <a:latin typeface="+mn-lt"/>
                <a:ea typeface="PMingLiU" panose="02020500000000000000" pitchFamily="18" charset="-120"/>
              </a:rPr>
              <a:t>)</a:t>
            </a:r>
          </a:p>
          <a:p>
            <a:r>
              <a:rPr lang="de-DE" b="1" dirty="0">
                <a:latin typeface="+mn-lt"/>
              </a:rPr>
              <a:t>UK</a:t>
            </a:r>
            <a:r>
              <a:rPr lang="de-DE" dirty="0">
                <a:latin typeface="+mn-lt"/>
              </a:rPr>
              <a:t> prosumers are </a:t>
            </a:r>
            <a:r>
              <a:rPr lang="de-DE" b="1" dirty="0">
                <a:latin typeface="+mn-lt"/>
              </a:rPr>
              <a:t>reluctant</a:t>
            </a:r>
            <a:r>
              <a:rPr lang="de-DE" dirty="0">
                <a:latin typeface="+mn-lt"/>
              </a:rPr>
              <a:t> to share knowledge except for (</a:t>
            </a:r>
            <a:r>
              <a:rPr lang="de-DE" b="1" dirty="0">
                <a:latin typeface="+mn-lt"/>
              </a:rPr>
              <a:t>K5</a:t>
            </a:r>
            <a:r>
              <a:rPr lang="de-DE" dirty="0">
                <a:latin typeface="+mn-lt"/>
              </a:rPr>
              <a:t>) </a:t>
            </a:r>
            <a:r>
              <a:rPr lang="en-US" dirty="0">
                <a:latin typeface="Calibri" pitchFamily="34" charset="0"/>
              </a:rPr>
              <a:t>reliability and durability of the product </a:t>
            </a:r>
            <a:endParaRPr lang="en-GB" dirty="0">
              <a:latin typeface="+mn-lt"/>
            </a:endParaRPr>
          </a:p>
        </p:txBody>
      </p:sp>
    </p:spTree>
    <p:extLst>
      <p:ext uri="{BB962C8B-B14F-4D97-AF65-F5344CB8AC3E}">
        <p14:creationId xmlns:p14="http://schemas.microsoft.com/office/powerpoint/2010/main" val="3589627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88DCE17-6A51-4F65-95AC-79B04D680A12}" type="slidenum">
              <a:rPr lang="pl-PL" altLang="pl-PL" smtClean="0"/>
              <a:pPr>
                <a:defRPr/>
              </a:pPr>
              <a:t>26</a:t>
            </a:fld>
            <a:endParaRPr lang="pl-PL" altLang="pl-PL"/>
          </a:p>
        </p:txBody>
      </p:sp>
      <p:sp>
        <p:nvSpPr>
          <p:cNvPr id="3" name="Tytuł 1"/>
          <p:cNvSpPr txBox="1">
            <a:spLocks/>
          </p:cNvSpPr>
          <p:nvPr/>
        </p:nvSpPr>
        <p:spPr>
          <a:xfrm>
            <a:off x="363624" y="16361"/>
            <a:ext cx="8785225" cy="1052513"/>
          </a:xfrm>
          <a:prstGeom prst="rect">
            <a:avLst/>
          </a:prstGeom>
        </p:spPr>
        <p:txBody>
          <a:bodyPr vert="horz" lIns="91440" tIns="45720" rIns="91440" bIns="45720" rtlCol="0" anchor="ct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ct val="40000"/>
              </a:spcAft>
            </a:pPr>
            <a:r>
              <a:rPr lang="en-US" altLang="pl-PL" sz="2400" b="1" dirty="0">
                <a:solidFill>
                  <a:srgbClr val="558ED5"/>
                </a:solidFill>
                <a:cs typeface="Arial" charset="0"/>
              </a:rPr>
              <a:t>H</a:t>
            </a:r>
            <a:r>
              <a:rPr lang="pl-PL" altLang="pl-PL" sz="2400" b="1" dirty="0">
                <a:solidFill>
                  <a:srgbClr val="558ED5"/>
                </a:solidFill>
                <a:cs typeface="Arial" charset="0"/>
              </a:rPr>
              <a:t>3</a:t>
            </a:r>
            <a:r>
              <a:rPr lang="en-US" altLang="pl-PL" sz="2400" b="1" dirty="0">
                <a:solidFill>
                  <a:srgbClr val="558ED5"/>
                </a:solidFill>
                <a:cs typeface="Arial" charset="0"/>
              </a:rPr>
              <a:t>: </a:t>
            </a:r>
            <a:r>
              <a:rPr lang="de-DE" sz="2400" dirty="0">
                <a:solidFill>
                  <a:srgbClr val="558ED5"/>
                </a:solidFill>
                <a:latin typeface="Verdana" pitchFamily="34" charset="0"/>
                <a:ea typeface="Verdana" pitchFamily="34" charset="0"/>
              </a:rPr>
              <a:t>There are statistically significant differences in knowledge about products that Poland and UK prosumers would like to share.</a:t>
            </a:r>
            <a:endParaRPr lang="en-US" altLang="pl-PL" sz="2400" b="1" dirty="0">
              <a:solidFill>
                <a:srgbClr val="558ED5"/>
              </a:solidFill>
              <a:cs typeface="Arial" charset="0"/>
            </a:endParaRPr>
          </a:p>
        </p:txBody>
      </p:sp>
      <p:sp>
        <p:nvSpPr>
          <p:cNvPr id="4" name="Prostokąt 1"/>
          <p:cNvSpPr/>
          <p:nvPr/>
        </p:nvSpPr>
        <p:spPr>
          <a:xfrm>
            <a:off x="494373" y="1263363"/>
            <a:ext cx="8352928" cy="5078313"/>
          </a:xfrm>
          <a:prstGeom prst="rect">
            <a:avLst/>
          </a:prstGeom>
        </p:spPr>
        <p:txBody>
          <a:bodyPr wrap="square">
            <a:spAutoFit/>
          </a:bodyPr>
          <a:lstStyle/>
          <a:p>
            <a:r>
              <a:rPr lang="en-US" b="1" dirty="0"/>
              <a:t>Q7:</a:t>
            </a:r>
            <a:r>
              <a:rPr lang="en-US" dirty="0"/>
              <a:t> What knowledge about products would Poland prosumers like to share?</a:t>
            </a:r>
            <a:endParaRPr lang="en-GB" dirty="0"/>
          </a:p>
          <a:p>
            <a:r>
              <a:rPr lang="de-DE" b="1" dirty="0"/>
              <a:t>Q8: </a:t>
            </a:r>
            <a:r>
              <a:rPr lang="de-DE" dirty="0"/>
              <a:t>What knowledge about products would UK prosumers like to share?</a:t>
            </a:r>
          </a:p>
          <a:p>
            <a:endParaRPr lang="de-DE" dirty="0"/>
          </a:p>
          <a:p>
            <a:r>
              <a:rPr lang="de-DE" dirty="0"/>
              <a:t>Mann-Whitney U test results for knowledge about products that Poland and UK prosumers would like to share.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dirty="0"/>
          </a:p>
          <a:p>
            <a:pPr algn="ctr"/>
            <a:r>
              <a:rPr lang="en-US" dirty="0"/>
              <a:t>There were </a:t>
            </a:r>
            <a:r>
              <a:rPr lang="en-US" b="1" dirty="0"/>
              <a:t>significant differences for all items</a:t>
            </a:r>
            <a:r>
              <a:rPr lang="en-US" dirty="0"/>
              <a:t>. </a:t>
            </a:r>
            <a:endParaRPr lang="en-GB" dirty="0"/>
          </a:p>
          <a:p>
            <a:endParaRPr lang="pl-PL" b="1" dirty="0"/>
          </a:p>
        </p:txBody>
      </p:sp>
      <p:sp>
        <p:nvSpPr>
          <p:cNvPr id="5" name="Text Box 39"/>
          <p:cNvSpPr txBox="1">
            <a:spLocks noChangeArrowheads="1"/>
          </p:cNvSpPr>
          <p:nvPr/>
        </p:nvSpPr>
        <p:spPr bwMode="auto">
          <a:xfrm>
            <a:off x="540072" y="6460968"/>
            <a:ext cx="8280400" cy="397032"/>
          </a:xfrm>
          <a:prstGeom prst="rect">
            <a:avLst/>
          </a:prstGeom>
          <a:gradFill rotWithShape="1">
            <a:gsLst>
              <a:gs pos="0">
                <a:schemeClr val="bg1"/>
              </a:gs>
              <a:gs pos="100000">
                <a:srgbClr val="81ABD5"/>
              </a:gs>
            </a:gsLst>
            <a:lin ang="0" scaled="1"/>
          </a:gradFill>
          <a:ln>
            <a:noFill/>
          </a:ln>
          <a:extLst>
            <a:ext uri="{91240B29-F687-4F45-9708-019B960494DF}">
              <a14:hiddenLine xmlns:a14="http://schemas.microsoft.com/office/drawing/2010/main" w="9525" algn="ctr">
                <a:solidFill>
                  <a:srgbClr val="000000"/>
                </a:solidFill>
                <a:miter lim="800000"/>
                <a:headEnd/>
                <a:tailEnd/>
              </a14:hiddenLine>
            </a:ext>
          </a:extLst>
        </p:spPr>
        <p:txBody>
          <a:bodyPr lIns="10800" rIns="10800">
            <a:spAutoFit/>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gn="ctr" eaLnBrk="1" hangingPunct="1">
              <a:lnSpc>
                <a:spcPct val="90000"/>
              </a:lnSpc>
              <a:spcBef>
                <a:spcPct val="0"/>
              </a:spcBef>
              <a:buNone/>
            </a:pPr>
            <a:r>
              <a:rPr lang="pl-PL" altLang="pl-PL" sz="2200" b="1" cap="small" dirty="0">
                <a:solidFill>
                  <a:srgbClr val="000066"/>
                </a:solidFill>
                <a:effectLst>
                  <a:outerShdw blurRad="38100" dist="38100" dir="2700000" algn="tl">
                    <a:srgbClr val="C0C0C0"/>
                  </a:outerShdw>
                </a:effectLst>
                <a:cs typeface="Arial" charset="0"/>
              </a:rPr>
              <a:t>H3 - </a:t>
            </a:r>
            <a:r>
              <a:rPr lang="en-US" altLang="pl-PL" sz="2200" b="1" cap="small" dirty="0">
                <a:solidFill>
                  <a:srgbClr val="000066"/>
                </a:solidFill>
                <a:effectLst>
                  <a:outerShdw blurRad="38100" dist="38100" dir="2700000" algn="tl">
                    <a:srgbClr val="C0C0C0"/>
                  </a:outerShdw>
                </a:effectLst>
                <a:cs typeface="Arial" charset="0"/>
              </a:rPr>
              <a:t>supported</a:t>
            </a:r>
          </a:p>
        </p:txBody>
      </p:sp>
      <p:graphicFrame>
        <p:nvGraphicFramePr>
          <p:cNvPr id="6" name="Table 5"/>
          <p:cNvGraphicFramePr>
            <a:graphicFrameLocks noGrp="1"/>
          </p:cNvGraphicFramePr>
          <p:nvPr>
            <p:extLst>
              <p:ext uri="{D42A27DB-BD31-4B8C-83A1-F6EECF244321}">
                <p14:modId xmlns:p14="http://schemas.microsoft.com/office/powerpoint/2010/main" val="2025237570"/>
              </p:ext>
            </p:extLst>
          </p:nvPr>
        </p:nvGraphicFramePr>
        <p:xfrm>
          <a:off x="649966" y="2924944"/>
          <a:ext cx="7844068" cy="3043428"/>
        </p:xfrm>
        <a:graphic>
          <a:graphicData uri="http://schemas.openxmlformats.org/drawingml/2006/table">
            <a:tbl>
              <a:tblPr firstRow="1" firstCol="1" bandRow="1" bandCol="1">
                <a:tableStyleId>{5C22544A-7EE6-4342-B048-85BDC9FD1C3A}</a:tableStyleId>
              </a:tblPr>
              <a:tblGrid>
                <a:gridCol w="707861">
                  <a:extLst>
                    <a:ext uri="{9D8B030D-6E8A-4147-A177-3AD203B41FA5}">
                      <a16:colId xmlns:a16="http://schemas.microsoft.com/office/drawing/2014/main" val="20000"/>
                    </a:ext>
                  </a:extLst>
                </a:gridCol>
                <a:gridCol w="4748745">
                  <a:extLst>
                    <a:ext uri="{9D8B030D-6E8A-4147-A177-3AD203B41FA5}">
                      <a16:colId xmlns:a16="http://schemas.microsoft.com/office/drawing/2014/main" val="20001"/>
                    </a:ext>
                  </a:extLst>
                </a:gridCol>
                <a:gridCol w="1193731">
                  <a:extLst>
                    <a:ext uri="{9D8B030D-6E8A-4147-A177-3AD203B41FA5}">
                      <a16:colId xmlns:a16="http://schemas.microsoft.com/office/drawing/2014/main" val="20002"/>
                    </a:ext>
                  </a:extLst>
                </a:gridCol>
                <a:gridCol w="1193731">
                  <a:extLst>
                    <a:ext uri="{9D8B030D-6E8A-4147-A177-3AD203B41FA5}">
                      <a16:colId xmlns:a16="http://schemas.microsoft.com/office/drawing/2014/main" val="20003"/>
                    </a:ext>
                  </a:extLst>
                </a:gridCol>
              </a:tblGrid>
              <a:tr h="469408">
                <a:tc>
                  <a:txBody>
                    <a:bodyPr/>
                    <a:lstStyle/>
                    <a:p>
                      <a:pPr algn="ctr">
                        <a:spcAft>
                          <a:spcPts val="0"/>
                        </a:spcAft>
                      </a:pPr>
                      <a:r>
                        <a:rPr lang="en-GB" sz="1800" dirty="0">
                          <a:effectLst/>
                        </a:rPr>
                        <a:t>Item</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effectLst/>
                        </a:rPr>
                        <a:t>Products' features</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tabLst>
                          <a:tab pos="269875" algn="l"/>
                        </a:tabLst>
                      </a:pPr>
                      <a:r>
                        <a:rPr lang="en-GB" sz="1800" dirty="0">
                          <a:effectLst/>
                        </a:rPr>
                        <a:t>Z</a:t>
                      </a:r>
                      <a:endParaRPr lang="en-GB" sz="1800" b="1" dirty="0">
                        <a:effectLst/>
                        <a:latin typeface="Times New Roman" panose="02020603050405020304" pitchFamily="18" charset="0"/>
                        <a:ea typeface="Calibri" panose="020F0502020204030204" pitchFamily="34" charset="0"/>
                        <a:cs typeface="MS Sans Serif"/>
                      </a:endParaRPr>
                    </a:p>
                  </a:txBody>
                  <a:tcPr marL="44450" marR="44450" marT="0" marB="0" anchor="ctr"/>
                </a:tc>
                <a:tc>
                  <a:txBody>
                    <a:bodyPr/>
                    <a:lstStyle/>
                    <a:p>
                      <a:pPr algn="ctr">
                        <a:spcAft>
                          <a:spcPts val="0"/>
                        </a:spcAft>
                      </a:pPr>
                      <a:r>
                        <a:rPr lang="en-GB" sz="1800">
                          <a:effectLst/>
                        </a:rPr>
                        <a:t>p value</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0"/>
                  </a:ext>
                </a:extLst>
              </a:tr>
              <a:tr h="295348">
                <a:tc>
                  <a:txBody>
                    <a:bodyPr/>
                    <a:lstStyle/>
                    <a:p>
                      <a:pPr algn="ctr">
                        <a:spcAft>
                          <a:spcPts val="0"/>
                        </a:spcAft>
                      </a:pPr>
                      <a:r>
                        <a:rPr lang="en-GB" sz="1800">
                          <a:effectLst/>
                        </a:rPr>
                        <a:t>K1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New product design</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6.470</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1"/>
                  </a:ext>
                </a:extLst>
              </a:tr>
              <a:tr h="295348">
                <a:tc>
                  <a:txBody>
                    <a:bodyPr/>
                    <a:lstStyle/>
                    <a:p>
                      <a:pPr algn="ctr">
                        <a:spcAft>
                          <a:spcPts val="0"/>
                        </a:spcAft>
                      </a:pPr>
                      <a:r>
                        <a:rPr lang="en-GB" sz="1800">
                          <a:effectLst/>
                        </a:rPr>
                        <a:t>K2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Materials from which the product was made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7.012</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2"/>
                  </a:ext>
                </a:extLst>
              </a:tr>
              <a:tr h="295348">
                <a:tc>
                  <a:txBody>
                    <a:bodyPr/>
                    <a:lstStyle/>
                    <a:p>
                      <a:pPr algn="ctr">
                        <a:spcAft>
                          <a:spcPts val="0"/>
                        </a:spcAft>
                      </a:pPr>
                      <a:r>
                        <a:rPr lang="en-GB" sz="1800" dirty="0">
                          <a:solidFill>
                            <a:srgbClr val="FF0000"/>
                          </a:solidFill>
                          <a:effectLst/>
                        </a:rPr>
                        <a:t>K3</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Package or graphic elements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10.298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3"/>
                  </a:ext>
                </a:extLst>
              </a:tr>
              <a:tr h="295348">
                <a:tc>
                  <a:txBody>
                    <a:bodyPr/>
                    <a:lstStyle/>
                    <a:p>
                      <a:pPr algn="ctr">
                        <a:spcAft>
                          <a:spcPts val="0"/>
                        </a:spcAft>
                      </a:pPr>
                      <a:r>
                        <a:rPr lang="en-GB" sz="1800" dirty="0">
                          <a:solidFill>
                            <a:srgbClr val="FF0000"/>
                          </a:solidFill>
                          <a:effectLst/>
                        </a:rPr>
                        <a:t>K4</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Product functionality</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10.875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4"/>
                  </a:ext>
                </a:extLst>
              </a:tr>
              <a:tr h="295348">
                <a:tc>
                  <a:txBody>
                    <a:bodyPr/>
                    <a:lstStyle/>
                    <a:p>
                      <a:pPr algn="ctr">
                        <a:spcAft>
                          <a:spcPts val="0"/>
                        </a:spcAft>
                      </a:pPr>
                      <a:r>
                        <a:rPr lang="en-GB" sz="1800">
                          <a:effectLst/>
                        </a:rPr>
                        <a:t>K5</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Reliability and durability of the product</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8.868</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5"/>
                  </a:ext>
                </a:extLst>
              </a:tr>
              <a:tr h="295348">
                <a:tc>
                  <a:txBody>
                    <a:bodyPr/>
                    <a:lstStyle/>
                    <a:p>
                      <a:pPr algn="ctr">
                        <a:spcAft>
                          <a:spcPts val="0"/>
                        </a:spcAft>
                      </a:pPr>
                      <a:r>
                        <a:rPr lang="en-GB" sz="1800" dirty="0">
                          <a:solidFill>
                            <a:srgbClr val="FF0000"/>
                          </a:solidFill>
                          <a:effectLst/>
                        </a:rPr>
                        <a:t>K6</a:t>
                      </a:r>
                      <a:endParaRPr lang="en-GB" sz="1800" dirty="0">
                        <a:solidFill>
                          <a:srgbClr val="FF0000"/>
                        </a:solidFill>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a:effectLst/>
                        </a:rPr>
                        <a:t>Ease and intuitiveness of product use</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12.171</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&lt;0.05</a:t>
                      </a:r>
                      <a:endParaRPr lang="en-GB" sz="180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6"/>
                  </a:ext>
                </a:extLst>
              </a:tr>
              <a:tr h="295348">
                <a:tc>
                  <a:txBody>
                    <a:bodyPr/>
                    <a:lstStyle/>
                    <a:p>
                      <a:pPr algn="ctr">
                        <a:spcAft>
                          <a:spcPts val="0"/>
                        </a:spcAft>
                      </a:pPr>
                      <a:r>
                        <a:rPr lang="en-GB" sz="1800">
                          <a:effectLst/>
                        </a:rPr>
                        <a:t>K7</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spcAft>
                          <a:spcPts val="0"/>
                        </a:spcAft>
                      </a:pPr>
                      <a:r>
                        <a:rPr lang="en-GB" sz="1800" dirty="0">
                          <a:effectLst/>
                        </a:rPr>
                        <a:t>Product performance</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a:effectLst/>
                        </a:rPr>
                        <a:t>8.966</a:t>
                      </a:r>
                      <a:endParaRPr lang="en-GB" sz="1800">
                        <a:effectLst/>
                        <a:latin typeface="Times New Roman" panose="02020603050405020304" pitchFamily="18" charset="0"/>
                        <a:ea typeface="PMingLiU" panose="02020500000000000000" pitchFamily="18" charset="-120"/>
                      </a:endParaRPr>
                    </a:p>
                  </a:txBody>
                  <a:tcPr marL="44450" marR="44450" marT="0" marB="0" anchor="ctr"/>
                </a:tc>
                <a:tc>
                  <a:txBody>
                    <a:bodyPr/>
                    <a:lstStyle/>
                    <a:p>
                      <a:pPr algn="ctr">
                        <a:spcAft>
                          <a:spcPts val="0"/>
                        </a:spcAft>
                      </a:pPr>
                      <a:r>
                        <a:rPr lang="en-GB" sz="1800" dirty="0">
                          <a:effectLst/>
                        </a:rPr>
                        <a:t>&lt;0.05</a:t>
                      </a:r>
                      <a:endParaRPr lang="en-GB" sz="1800" dirty="0">
                        <a:effectLst/>
                        <a:latin typeface="Times New Roman" panose="02020603050405020304" pitchFamily="18" charset="0"/>
                        <a:ea typeface="PMingLiU" panose="02020500000000000000" pitchFamily="18" charset="-120"/>
                      </a:endParaRPr>
                    </a:p>
                  </a:txBody>
                  <a:tcPr marL="44450" marR="44450" marT="0" marB="0"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2077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D01375B3-5836-4A98-9595-AD50E0F20465}" type="slidenum">
              <a:rPr lang="pl-PL" altLang="pl-PL" sz="1200" smtClean="0">
                <a:solidFill>
                  <a:srgbClr val="898989"/>
                </a:solidFill>
                <a:cs typeface="Arial" charset="0"/>
              </a:rPr>
              <a:pPr eaLnBrk="1" hangingPunct="1">
                <a:spcBef>
                  <a:spcPct val="0"/>
                </a:spcBef>
                <a:buFontTx/>
                <a:buNone/>
              </a:pPr>
              <a:t>27</a:t>
            </a:fld>
            <a:endParaRPr lang="pl-PL" altLang="pl-PL" sz="1200">
              <a:solidFill>
                <a:srgbClr val="898989"/>
              </a:solidFill>
              <a:cs typeface="Arial" charset="0"/>
            </a:endParaRPr>
          </a:p>
        </p:txBody>
      </p:sp>
      <p:sp>
        <p:nvSpPr>
          <p:cNvPr id="25603" name="Tytuł 1"/>
          <p:cNvSpPr>
            <a:spLocks noGrp="1"/>
          </p:cNvSpPr>
          <p:nvPr>
            <p:ph type="title" idx="4294967295"/>
          </p:nvPr>
        </p:nvSpPr>
        <p:spPr>
          <a:xfrm>
            <a:off x="358775" y="0"/>
            <a:ext cx="8785225" cy="981075"/>
          </a:xfrm>
        </p:spPr>
        <p:txBody>
          <a:bodyPr/>
          <a:lstStyle/>
          <a:p>
            <a:pPr eaLnBrk="1" hangingPunct="1"/>
            <a:r>
              <a:rPr lang="pl-PL" altLang="pl-PL" sz="3200" b="1" dirty="0" err="1"/>
              <a:t>Main</a:t>
            </a:r>
            <a:r>
              <a:rPr lang="pl-PL" altLang="pl-PL" sz="3200" b="1" dirty="0"/>
              <a:t> </a:t>
            </a:r>
            <a:r>
              <a:rPr lang="pl-PL" altLang="pl-PL" sz="3200" b="1" dirty="0" err="1"/>
              <a:t>conclusions</a:t>
            </a:r>
            <a:endParaRPr lang="en-US" altLang="pl-PL" sz="3200" dirty="0"/>
          </a:p>
        </p:txBody>
      </p:sp>
      <p:sp>
        <p:nvSpPr>
          <p:cNvPr id="199710" name="Rectangle 30"/>
          <p:cNvSpPr>
            <a:spLocks noChangeArrowheads="1"/>
          </p:cNvSpPr>
          <p:nvPr/>
        </p:nvSpPr>
        <p:spPr bwMode="auto">
          <a:xfrm>
            <a:off x="30374" y="1400286"/>
            <a:ext cx="9001125" cy="5321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lvl="0">
              <a:spcBef>
                <a:spcPct val="30000"/>
              </a:spcBef>
              <a:defRPr/>
            </a:pPr>
            <a:r>
              <a:rPr lang="en-US" sz="1800" dirty="0"/>
              <a:t>There is a group of prosumers who are currently </a:t>
            </a:r>
            <a:r>
              <a:rPr lang="en-US" sz="1800" b="1" dirty="0"/>
              <a:t>not sharing knowledge </a:t>
            </a:r>
            <a:r>
              <a:rPr lang="en-US" sz="1800" dirty="0"/>
              <a:t>about (</a:t>
            </a:r>
            <a:r>
              <a:rPr lang="en-US" sz="1800" b="1" dirty="0"/>
              <a:t>K1 &amp; K2</a:t>
            </a:r>
            <a:r>
              <a:rPr lang="en-US" sz="1800" dirty="0"/>
              <a:t>), but they would like to be engaged in these types of knowledge sharing.</a:t>
            </a:r>
          </a:p>
          <a:p>
            <a:pPr marL="0" lvl="0" indent="0">
              <a:spcBef>
                <a:spcPct val="30000"/>
              </a:spcBef>
              <a:buNone/>
              <a:defRPr/>
            </a:pPr>
            <a:endParaRPr lang="en-US" sz="1800" dirty="0"/>
          </a:p>
          <a:p>
            <a:pPr>
              <a:spcBef>
                <a:spcPct val="30000"/>
              </a:spcBef>
              <a:defRPr/>
            </a:pPr>
            <a:r>
              <a:rPr lang="en-US" sz="1800" dirty="0"/>
              <a:t>Results indicate a </a:t>
            </a:r>
            <a:r>
              <a:rPr lang="en-US" sz="1800" b="1" dirty="0"/>
              <a:t>greater difference </a:t>
            </a:r>
            <a:r>
              <a:rPr lang="en-US" sz="1800" dirty="0"/>
              <a:t>between Poland and UK prosumers especially (</a:t>
            </a:r>
            <a:r>
              <a:rPr lang="en-US" sz="1800" b="1" dirty="0"/>
              <a:t>K4 &amp; K6</a:t>
            </a:r>
            <a:r>
              <a:rPr lang="en-US" sz="1800" dirty="0"/>
              <a:t>), and these kinds of issues about what the product does and how you use it indicate </a:t>
            </a:r>
            <a:r>
              <a:rPr lang="en-US" sz="1800" b="1" dirty="0"/>
              <a:t>clearly different attitudes </a:t>
            </a:r>
            <a:r>
              <a:rPr lang="en-US" sz="1800" dirty="0"/>
              <a:t>in the two countries.</a:t>
            </a:r>
          </a:p>
          <a:p>
            <a:pPr marL="0" indent="0">
              <a:spcBef>
                <a:spcPct val="30000"/>
              </a:spcBef>
              <a:buNone/>
              <a:defRPr/>
            </a:pPr>
            <a:endParaRPr lang="en-US" sz="1800" dirty="0"/>
          </a:p>
          <a:p>
            <a:pPr>
              <a:spcBef>
                <a:spcPct val="30000"/>
              </a:spcBef>
              <a:defRPr/>
            </a:pPr>
            <a:r>
              <a:rPr lang="en-US" sz="1800" b="1" dirty="0"/>
              <a:t>UK</a:t>
            </a:r>
            <a:r>
              <a:rPr lang="en-US" sz="1800" dirty="0"/>
              <a:t> prosumers reluctant to share and </a:t>
            </a:r>
            <a:r>
              <a:rPr lang="en-US" sz="1800" b="1" dirty="0"/>
              <a:t>only share knowledge </a:t>
            </a:r>
            <a:r>
              <a:rPr lang="en-US" sz="1800" dirty="0"/>
              <a:t>about (</a:t>
            </a:r>
            <a:r>
              <a:rPr lang="en-US" sz="1800" b="1" dirty="0"/>
              <a:t>K7</a:t>
            </a:r>
            <a:r>
              <a:rPr lang="en-US" sz="1800" dirty="0"/>
              <a:t>), but </a:t>
            </a:r>
            <a:r>
              <a:rPr lang="de-DE" sz="1800" b="1" dirty="0"/>
              <a:t>less inclined </a:t>
            </a:r>
            <a:r>
              <a:rPr lang="de-DE" sz="1800" dirty="0"/>
              <a:t>to share knowledge about product performance </a:t>
            </a:r>
            <a:r>
              <a:rPr lang="de-DE" sz="1800" b="1" dirty="0"/>
              <a:t>in the future</a:t>
            </a:r>
            <a:r>
              <a:rPr lang="en-US" sz="1800" dirty="0"/>
              <a:t>. Yet </a:t>
            </a:r>
            <a:r>
              <a:rPr lang="en-GB" sz="1800" dirty="0"/>
              <a:t>product performance is viewed in the UK as one of the primary drivers of business competitiveness.</a:t>
            </a:r>
          </a:p>
          <a:p>
            <a:pPr marL="0" indent="0">
              <a:spcBef>
                <a:spcPct val="30000"/>
              </a:spcBef>
              <a:buNone/>
              <a:defRPr/>
            </a:pPr>
            <a:endParaRPr lang="en-US" sz="1800" b="1" dirty="0"/>
          </a:p>
          <a:p>
            <a:pPr>
              <a:spcBef>
                <a:spcPct val="30000"/>
              </a:spcBef>
              <a:defRPr/>
            </a:pPr>
            <a:r>
              <a:rPr lang="en-US" sz="1800" b="1" dirty="0"/>
              <a:t>Poland</a:t>
            </a:r>
            <a:r>
              <a:rPr lang="en-US" sz="1800" dirty="0"/>
              <a:t> prosumers </a:t>
            </a:r>
            <a:r>
              <a:rPr lang="en-US" sz="1800" b="1" dirty="0"/>
              <a:t>willing to share (K6,K4,K5), </a:t>
            </a:r>
            <a:r>
              <a:rPr lang="en-US" sz="1800" dirty="0"/>
              <a:t>but </a:t>
            </a:r>
            <a:r>
              <a:rPr lang="en-US" sz="1800" b="1" dirty="0"/>
              <a:t>UK</a:t>
            </a:r>
            <a:r>
              <a:rPr lang="en-US" sz="1800" dirty="0"/>
              <a:t> much more </a:t>
            </a:r>
            <a:r>
              <a:rPr lang="en-US" sz="1800" b="1" dirty="0"/>
              <a:t>reluctant </a:t>
            </a:r>
            <a:r>
              <a:rPr lang="en-US" sz="1800" dirty="0"/>
              <a:t>about</a:t>
            </a:r>
            <a:r>
              <a:rPr lang="en-US" sz="1800" b="1" dirty="0"/>
              <a:t> all the types of knowledge sharing </a:t>
            </a:r>
            <a:r>
              <a:rPr lang="en-US" sz="1800" dirty="0"/>
              <a:t>except </a:t>
            </a:r>
            <a:r>
              <a:rPr lang="en-US" sz="1800" b="1" dirty="0"/>
              <a:t>(K5)</a:t>
            </a:r>
          </a:p>
          <a:p>
            <a:pPr marL="0" indent="0">
              <a:spcBef>
                <a:spcPct val="30000"/>
              </a:spcBef>
              <a:buNone/>
              <a:defRPr/>
            </a:pPr>
            <a:endParaRPr lang="en-US" sz="1800" b="1" dirty="0"/>
          </a:p>
          <a:p>
            <a:pPr marL="0" lvl="0" indent="0">
              <a:spcBef>
                <a:spcPct val="30000"/>
              </a:spcBef>
              <a:buNone/>
              <a:defRPr/>
            </a:pPr>
            <a:endParaRPr lang="en-US" sz="1800" dirty="0"/>
          </a:p>
        </p:txBody>
      </p:sp>
    </p:spTree>
    <p:extLst>
      <p:ext uri="{BB962C8B-B14F-4D97-AF65-F5344CB8AC3E}">
        <p14:creationId xmlns:p14="http://schemas.microsoft.com/office/powerpoint/2010/main" val="2799237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D01375B3-5836-4A98-9595-AD50E0F20465}" type="slidenum">
              <a:rPr lang="pl-PL" altLang="pl-PL" sz="1200" smtClean="0">
                <a:solidFill>
                  <a:srgbClr val="898989"/>
                </a:solidFill>
                <a:cs typeface="Arial" charset="0"/>
              </a:rPr>
              <a:pPr eaLnBrk="1" hangingPunct="1">
                <a:spcBef>
                  <a:spcPct val="0"/>
                </a:spcBef>
                <a:buFontTx/>
                <a:buNone/>
              </a:pPr>
              <a:t>28</a:t>
            </a:fld>
            <a:endParaRPr lang="pl-PL" altLang="pl-PL" sz="1200">
              <a:solidFill>
                <a:srgbClr val="898989"/>
              </a:solidFill>
              <a:cs typeface="Arial" charset="0"/>
            </a:endParaRPr>
          </a:p>
        </p:txBody>
      </p:sp>
      <p:sp>
        <p:nvSpPr>
          <p:cNvPr id="25603" name="Tytuł 1"/>
          <p:cNvSpPr>
            <a:spLocks noGrp="1"/>
          </p:cNvSpPr>
          <p:nvPr>
            <p:ph type="title" idx="4294967295"/>
          </p:nvPr>
        </p:nvSpPr>
        <p:spPr>
          <a:xfrm>
            <a:off x="358775" y="0"/>
            <a:ext cx="8785225" cy="981075"/>
          </a:xfrm>
        </p:spPr>
        <p:txBody>
          <a:bodyPr/>
          <a:lstStyle/>
          <a:p>
            <a:pPr eaLnBrk="1" hangingPunct="1"/>
            <a:r>
              <a:rPr lang="pl-PL" altLang="pl-PL" sz="3200" b="1" dirty="0" err="1"/>
              <a:t>Main</a:t>
            </a:r>
            <a:r>
              <a:rPr lang="pl-PL" altLang="pl-PL" sz="3200" b="1" dirty="0"/>
              <a:t> </a:t>
            </a:r>
            <a:r>
              <a:rPr lang="pl-PL" altLang="pl-PL" sz="3200" b="1" dirty="0" err="1"/>
              <a:t>conclusions</a:t>
            </a:r>
            <a:endParaRPr lang="en-US" altLang="pl-PL" sz="3200" dirty="0"/>
          </a:p>
        </p:txBody>
      </p:sp>
      <p:sp>
        <p:nvSpPr>
          <p:cNvPr id="199710" name="Rectangle 30"/>
          <p:cNvSpPr>
            <a:spLocks noChangeArrowheads="1"/>
          </p:cNvSpPr>
          <p:nvPr/>
        </p:nvSpPr>
        <p:spPr bwMode="auto">
          <a:xfrm>
            <a:off x="358775" y="1412776"/>
            <a:ext cx="8352928" cy="4152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spcBef>
                <a:spcPct val="30000"/>
              </a:spcBef>
              <a:defRPr/>
            </a:pPr>
            <a:r>
              <a:rPr lang="en-GB" sz="1800" b="1" dirty="0"/>
              <a:t>UK</a:t>
            </a:r>
            <a:r>
              <a:rPr lang="en-GB" sz="1800" dirty="0"/>
              <a:t> prosumers are </a:t>
            </a:r>
            <a:r>
              <a:rPr lang="en-GB" sz="1800" b="1" dirty="0"/>
              <a:t>not willing </a:t>
            </a:r>
            <a:r>
              <a:rPr lang="en-GB" sz="1800" dirty="0"/>
              <a:t>to share knowledge in (</a:t>
            </a:r>
            <a:r>
              <a:rPr lang="en-GB" sz="1800" b="1" dirty="0"/>
              <a:t>K3</a:t>
            </a:r>
            <a:r>
              <a:rPr lang="en-GB" sz="1800" dirty="0"/>
              <a:t>) while </a:t>
            </a:r>
            <a:r>
              <a:rPr lang="en-GB" sz="1800" b="1" dirty="0"/>
              <a:t>Poland</a:t>
            </a:r>
            <a:r>
              <a:rPr lang="en-GB" sz="1800" dirty="0"/>
              <a:t> prosumers are - indicating </a:t>
            </a:r>
            <a:r>
              <a:rPr lang="en-GB" sz="1800" b="1" dirty="0"/>
              <a:t>an interesting country specific preferences </a:t>
            </a:r>
            <a:r>
              <a:rPr lang="en-GB" sz="1800" dirty="0"/>
              <a:t>of the prosumers groups. </a:t>
            </a:r>
          </a:p>
          <a:p>
            <a:pPr marL="0" indent="0">
              <a:spcBef>
                <a:spcPct val="30000"/>
              </a:spcBef>
              <a:buNone/>
              <a:defRPr/>
            </a:pPr>
            <a:endParaRPr lang="en-GB" sz="1800" dirty="0"/>
          </a:p>
          <a:p>
            <a:pPr lvl="0">
              <a:spcBef>
                <a:spcPct val="30000"/>
              </a:spcBef>
              <a:defRPr/>
            </a:pPr>
            <a:r>
              <a:rPr lang="de-DE" sz="1800" dirty="0"/>
              <a:t>Only one kind of knowledge sharing was a preference for </a:t>
            </a:r>
            <a:r>
              <a:rPr lang="de-DE" sz="1800" b="1" dirty="0"/>
              <a:t>UK prosumers in the future</a:t>
            </a:r>
            <a:r>
              <a:rPr lang="de-DE" sz="1800" dirty="0"/>
              <a:t>, that being reliability and durability of the product (</a:t>
            </a:r>
            <a:r>
              <a:rPr lang="de-DE" sz="1800" b="1" dirty="0"/>
              <a:t>K5</a:t>
            </a:r>
            <a:r>
              <a:rPr lang="de-DE" sz="1800" dirty="0"/>
              <a:t>). </a:t>
            </a:r>
            <a:endParaRPr lang="en-US" sz="1800" dirty="0"/>
          </a:p>
          <a:p>
            <a:pPr marL="0" lvl="0" indent="0">
              <a:spcBef>
                <a:spcPct val="30000"/>
              </a:spcBef>
              <a:buNone/>
              <a:defRPr/>
            </a:pPr>
            <a:endParaRPr lang="en-US" sz="1800" dirty="0"/>
          </a:p>
          <a:p>
            <a:pPr lvl="0">
              <a:spcBef>
                <a:spcPct val="30000"/>
              </a:spcBef>
              <a:defRPr/>
            </a:pPr>
            <a:r>
              <a:rPr lang="en-US" sz="1800" dirty="0"/>
              <a:t>The results showed that </a:t>
            </a:r>
            <a:r>
              <a:rPr lang="en-US" sz="1800" b="1" dirty="0"/>
              <a:t>Poland</a:t>
            </a:r>
            <a:r>
              <a:rPr lang="en-US" sz="1800" dirty="0"/>
              <a:t> prosumers </a:t>
            </a:r>
            <a:r>
              <a:rPr lang="en-US" sz="1800" b="1" dirty="0"/>
              <a:t>share</a:t>
            </a:r>
            <a:r>
              <a:rPr lang="en-US" sz="1800" dirty="0"/>
              <a:t> and </a:t>
            </a:r>
            <a:r>
              <a:rPr lang="en-US" sz="1800" b="1" dirty="0"/>
              <a:t>are willing to share </a:t>
            </a:r>
            <a:r>
              <a:rPr lang="en-US" sz="1800" dirty="0"/>
              <a:t>knowledge more widely than </a:t>
            </a:r>
            <a:r>
              <a:rPr lang="en-US" sz="1800" b="1" dirty="0"/>
              <a:t>UK</a:t>
            </a:r>
            <a:r>
              <a:rPr lang="en-US" sz="1800" dirty="0"/>
              <a:t> prosumers.</a:t>
            </a:r>
            <a:endParaRPr lang="pl-PL" sz="1800" dirty="0">
              <a:solidFill>
                <a:srgbClr val="0066CC"/>
              </a:solidFill>
            </a:endParaRPr>
          </a:p>
        </p:txBody>
      </p:sp>
    </p:spTree>
    <p:extLst>
      <p:ext uri="{BB962C8B-B14F-4D97-AF65-F5344CB8AC3E}">
        <p14:creationId xmlns:p14="http://schemas.microsoft.com/office/powerpoint/2010/main" val="1425285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88DCE17-6A51-4F65-95AC-79B04D680A12}" type="slidenum">
              <a:rPr lang="pl-PL" altLang="pl-PL" smtClean="0"/>
              <a:pPr>
                <a:defRPr/>
              </a:pPr>
              <a:t>29</a:t>
            </a:fld>
            <a:endParaRPr lang="pl-PL" altLang="pl-PL"/>
          </a:p>
        </p:txBody>
      </p:sp>
      <p:sp>
        <p:nvSpPr>
          <p:cNvPr id="3" name="Rectangle 2"/>
          <p:cNvSpPr/>
          <p:nvPr/>
        </p:nvSpPr>
        <p:spPr>
          <a:xfrm>
            <a:off x="395536" y="1128573"/>
            <a:ext cx="8380461" cy="5447645"/>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This work contributes to existing research on </a:t>
            </a:r>
            <a:r>
              <a:rPr lang="en-GB" dirty="0" err="1">
                <a:solidFill>
                  <a:srgbClr val="002060"/>
                </a:solidFill>
                <a:latin typeface="Verdana" panose="020B0604030504040204" pitchFamily="34" charset="0"/>
                <a:ea typeface="Verdana" panose="020B0604030504040204" pitchFamily="34" charset="0"/>
                <a:cs typeface="Verdana" panose="020B0604030504040204" pitchFamily="34" charset="0"/>
              </a:rPr>
              <a:t>prosumption</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 especially </a:t>
            </a:r>
            <a:r>
              <a:rPr lang="en-GB" b="1" dirty="0">
                <a:solidFill>
                  <a:srgbClr val="002060"/>
                </a:solidFill>
                <a:latin typeface="Verdana" panose="020B0604030504040204" pitchFamily="34" charset="0"/>
                <a:ea typeface="Verdana" panose="020B0604030504040204" pitchFamily="34" charset="0"/>
                <a:cs typeface="Verdana" panose="020B0604030504040204" pitchFamily="34" charset="0"/>
              </a:rPr>
              <a:t>prosumers’ willingness to share </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knowledge. </a:t>
            </a:r>
          </a:p>
          <a:p>
            <a:pPr algn="just">
              <a:spcBef>
                <a:spcPts val="600"/>
              </a:spcBef>
              <a:spcAft>
                <a:spcPts val="600"/>
              </a:spcAft>
            </a:pPr>
            <a:endParaRPr lang="en-GB" dirty="0">
              <a:solidFill>
                <a:srgbClr val="002060"/>
              </a:solidFill>
              <a:latin typeface="Verdana" panose="020B0604030504040204" pitchFamily="34" charset="0"/>
              <a:ea typeface="Verdana" panose="020B0604030504040204" pitchFamily="34" charset="0"/>
              <a:cs typeface="Verdana" panose="020B0604030504040204" pitchFamily="34" charset="0"/>
            </a:endParaRPr>
          </a:p>
          <a:p>
            <a:pPr marL="285750" indent="-285750" algn="just">
              <a:spcBef>
                <a:spcPts val="600"/>
              </a:spcBef>
              <a:spcAft>
                <a:spcPts val="600"/>
              </a:spcAft>
              <a:buFont typeface="Arial" panose="020B0604020202020204" pitchFamily="34" charset="0"/>
              <a:buChar char="•"/>
            </a:pP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The specific kinds of knowledge relate to the APQC Process Classification Framework (APQC, 2016), indicating where the </a:t>
            </a:r>
            <a:r>
              <a:rPr lang="en-GB" b="1" dirty="0">
                <a:solidFill>
                  <a:srgbClr val="002060"/>
                </a:solidFill>
                <a:latin typeface="Verdana" panose="020B0604030504040204" pitchFamily="34" charset="0"/>
                <a:ea typeface="Verdana" panose="020B0604030504040204" pitchFamily="34" charset="0"/>
                <a:cs typeface="Verdana" panose="020B0604030504040204" pitchFamily="34" charset="0"/>
              </a:rPr>
              <a:t>primary focus should be to align prosumer knowledge sharing with product processes to optimise intangible assets</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a:t>
            </a:r>
          </a:p>
          <a:p>
            <a:pPr algn="just">
              <a:spcBef>
                <a:spcPts val="600"/>
              </a:spcBef>
              <a:spcAft>
                <a:spcPts val="600"/>
              </a:spcAft>
            </a:pPr>
            <a:endParaRPr lang="en-GB" dirty="0">
              <a:solidFill>
                <a:srgbClr val="002060"/>
              </a:solidFill>
              <a:latin typeface="Verdana" panose="020B0604030504040204" pitchFamily="34" charset="0"/>
              <a:ea typeface="Verdana" panose="020B0604030504040204" pitchFamily="34" charset="0"/>
              <a:cs typeface="Verdana" panose="020B0604030504040204" pitchFamily="34" charset="0"/>
            </a:endParaRPr>
          </a:p>
          <a:p>
            <a:pPr marL="285750" indent="-285750" algn="just">
              <a:spcBef>
                <a:spcPts val="600"/>
              </a:spcBef>
              <a:spcAft>
                <a:spcPts val="600"/>
              </a:spcAft>
              <a:buFont typeface="Arial" panose="020B0604020202020204" pitchFamily="34" charset="0"/>
              <a:buChar char="•"/>
            </a:pP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In this study UK prosumers did not regard engaging in discussions about product packaging elements of the product as useful, whereas </a:t>
            </a:r>
            <a:r>
              <a:rPr lang="en-GB" b="1" dirty="0">
                <a:solidFill>
                  <a:srgbClr val="002060"/>
                </a:solidFill>
                <a:latin typeface="Verdana" panose="020B0604030504040204" pitchFamily="34" charset="0"/>
                <a:ea typeface="Verdana" panose="020B0604030504040204" pitchFamily="34" charset="0"/>
                <a:cs typeface="Verdana" panose="020B0604030504040204" pitchFamily="34" charset="0"/>
              </a:rPr>
              <a:t>Polish prosumers saw value </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in this and </a:t>
            </a:r>
            <a:r>
              <a:rPr lang="en-GB" b="1" dirty="0">
                <a:solidFill>
                  <a:srgbClr val="002060"/>
                </a:solidFill>
                <a:latin typeface="Verdana" panose="020B0604030504040204" pitchFamily="34" charset="0"/>
                <a:ea typeface="Verdana" panose="020B0604030504040204" pitchFamily="34" charset="0"/>
                <a:cs typeface="Verdana" panose="020B0604030504040204" pitchFamily="34" charset="0"/>
              </a:rPr>
              <a:t>strengthened collective ties</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 with enterprises and customers. </a:t>
            </a:r>
          </a:p>
          <a:p>
            <a:pPr algn="just">
              <a:spcBef>
                <a:spcPts val="600"/>
              </a:spcBef>
              <a:spcAft>
                <a:spcPts val="600"/>
              </a:spcAft>
            </a:pPr>
            <a:endParaRPr lang="en-GB" dirty="0">
              <a:solidFill>
                <a:srgbClr val="002060"/>
              </a:solidFill>
              <a:latin typeface="Verdana" panose="020B0604030504040204" pitchFamily="34" charset="0"/>
              <a:ea typeface="Verdana" panose="020B0604030504040204" pitchFamily="34" charset="0"/>
              <a:cs typeface="Verdana" panose="020B0604030504040204" pitchFamily="34" charset="0"/>
            </a:endParaRPr>
          </a:p>
          <a:p>
            <a:pPr marL="285750" indent="-285750" algn="just">
              <a:spcBef>
                <a:spcPts val="600"/>
              </a:spcBef>
              <a:spcAft>
                <a:spcPts val="600"/>
              </a:spcAft>
              <a:buFont typeface="Arial" panose="020B0604020202020204" pitchFamily="34" charset="0"/>
              <a:buChar char="•"/>
            </a:pP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Prosumers </a:t>
            </a:r>
            <a:r>
              <a:rPr lang="en-GB" b="1" dirty="0">
                <a:solidFill>
                  <a:srgbClr val="002060"/>
                </a:solidFill>
                <a:latin typeface="Verdana" panose="020B0604030504040204" pitchFamily="34" charset="0"/>
                <a:ea typeface="Verdana" panose="020B0604030504040204" pitchFamily="34" charset="0"/>
                <a:cs typeface="Verdana" panose="020B0604030504040204" pitchFamily="34" charset="0"/>
              </a:rPr>
              <a:t>expectations vary depending </a:t>
            </a:r>
            <a:r>
              <a:rPr lang="en-GB" dirty="0">
                <a:solidFill>
                  <a:srgbClr val="002060"/>
                </a:solidFill>
                <a:latin typeface="Verdana" panose="020B0604030504040204" pitchFamily="34" charset="0"/>
                <a:ea typeface="Verdana" panose="020B0604030504040204" pitchFamily="34" charset="0"/>
                <a:cs typeface="Verdana" panose="020B0604030504040204" pitchFamily="34" charset="0"/>
              </a:rPr>
              <a:t>on the kinds of knowledge offered to them by the enterprises. However, this may be related to how well the interaction is rewarded and managed.</a:t>
            </a:r>
            <a:endParaRPr lang="en-GB" dirty="0">
              <a:solidFill>
                <a:srgbClr val="002060"/>
              </a:solidFill>
              <a:effectLst/>
              <a:latin typeface="Verdana" panose="020B0604030504040204" pitchFamily="34" charset="0"/>
              <a:ea typeface="Verdana" panose="020B0604030504040204" pitchFamily="34" charset="0"/>
              <a:cs typeface="Verdana" panose="020B0604030504040204" pitchFamily="34" charset="0"/>
            </a:endParaRPr>
          </a:p>
        </p:txBody>
      </p:sp>
      <p:sp>
        <p:nvSpPr>
          <p:cNvPr id="4" name="Rectangle 3"/>
          <p:cNvSpPr/>
          <p:nvPr/>
        </p:nvSpPr>
        <p:spPr>
          <a:xfrm>
            <a:off x="2361359" y="203008"/>
            <a:ext cx="5112568" cy="584775"/>
          </a:xfrm>
          <a:prstGeom prst="rect">
            <a:avLst/>
          </a:prstGeom>
        </p:spPr>
        <p:txBody>
          <a:bodyPr wrap="square">
            <a:spAutoFit/>
          </a:bodyPr>
          <a:lstStyle/>
          <a:p>
            <a:r>
              <a:rPr lang="en-GB" altLang="pl-PL" sz="3200" b="1" dirty="0">
                <a:latin typeface="+mj-lt"/>
              </a:rPr>
              <a:t>Research Contribution</a:t>
            </a:r>
            <a:endParaRPr lang="en-GB" sz="3200" dirty="0">
              <a:latin typeface="+mj-lt"/>
            </a:endParaRPr>
          </a:p>
        </p:txBody>
      </p:sp>
    </p:spTree>
    <p:extLst>
      <p:ext uri="{BB962C8B-B14F-4D97-AF65-F5344CB8AC3E}">
        <p14:creationId xmlns:p14="http://schemas.microsoft.com/office/powerpoint/2010/main" val="3134619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B3567E3A-4FDB-4282-8664-E0193DA9CDDC}" type="slidenum">
              <a:rPr lang="pl-PL" altLang="pl-PL" sz="1200" smtClean="0">
                <a:solidFill>
                  <a:srgbClr val="898989"/>
                </a:solidFill>
                <a:cs typeface="Arial" charset="0"/>
              </a:rPr>
              <a:pPr eaLnBrk="1" hangingPunct="1">
                <a:spcBef>
                  <a:spcPct val="0"/>
                </a:spcBef>
                <a:buFontTx/>
                <a:buNone/>
              </a:pPr>
              <a:t>30</a:t>
            </a:fld>
            <a:endParaRPr lang="pl-PL" altLang="pl-PL" sz="1200">
              <a:solidFill>
                <a:srgbClr val="898989"/>
              </a:solidFill>
              <a:cs typeface="Arial" charset="0"/>
            </a:endParaRPr>
          </a:p>
        </p:txBody>
      </p:sp>
      <p:sp>
        <p:nvSpPr>
          <p:cNvPr id="27651" name="Tytuł 1"/>
          <p:cNvSpPr>
            <a:spLocks noGrp="1"/>
          </p:cNvSpPr>
          <p:nvPr>
            <p:ph type="title" idx="4294967295"/>
          </p:nvPr>
        </p:nvSpPr>
        <p:spPr>
          <a:xfrm>
            <a:off x="358775" y="0"/>
            <a:ext cx="8785225" cy="1143000"/>
          </a:xfrm>
        </p:spPr>
        <p:txBody>
          <a:bodyPr/>
          <a:lstStyle/>
          <a:p>
            <a:pPr eaLnBrk="1" hangingPunct="1"/>
            <a:r>
              <a:rPr lang="en-US" altLang="pl-PL" sz="3200" b="1"/>
              <a:t>Implication for practitioners</a:t>
            </a:r>
            <a:endParaRPr lang="en-US" altLang="pl-PL" sz="3200"/>
          </a:p>
        </p:txBody>
      </p:sp>
      <p:sp>
        <p:nvSpPr>
          <p:cNvPr id="199710" name="Rectangle 30"/>
          <p:cNvSpPr>
            <a:spLocks noChangeArrowheads="1"/>
          </p:cNvSpPr>
          <p:nvPr/>
        </p:nvSpPr>
        <p:spPr bwMode="auto">
          <a:xfrm>
            <a:off x="179512" y="1745568"/>
            <a:ext cx="8642350" cy="2376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defRPr>
            </a:lvl9pPr>
          </a:lstStyle>
          <a:p>
            <a:pPr>
              <a:lnSpc>
                <a:spcPct val="90000"/>
              </a:lnSpc>
              <a:spcAft>
                <a:spcPct val="40000"/>
              </a:spcAft>
              <a:buClr>
                <a:srgbClr val="5F5F5F"/>
              </a:buClr>
              <a:buFont typeface="Wingdings" pitchFamily="2" charset="2"/>
              <a:buChar char="n"/>
              <a:defRPr/>
            </a:pPr>
            <a:r>
              <a:rPr lang="pl-PL" sz="2000" dirty="0">
                <a:ea typeface="Verdana" panose="020B0604030504040204" pitchFamily="34" charset="0"/>
                <a:cs typeface="Verdana" panose="020B0604030504040204" pitchFamily="34" charset="0"/>
              </a:rPr>
              <a:t>The outcomes </a:t>
            </a:r>
            <a:r>
              <a:rPr lang="en-GB" sz="2000" dirty="0">
                <a:ea typeface="Verdana" panose="020B0604030504040204" pitchFamily="34" charset="0"/>
                <a:cs typeface="Verdana" panose="020B0604030504040204" pitchFamily="34" charset="0"/>
              </a:rPr>
              <a:t>show major differences between Poland and UK prosumers observed in (K6, K4 followed by K3) and (K7) </a:t>
            </a:r>
            <a:r>
              <a:rPr lang="de-DE" sz="2000" b="1" dirty="0">
                <a:ea typeface="Verdana" panose="020B0604030504040204" pitchFamily="34" charset="0"/>
                <a:cs typeface="Verdana" panose="020B0604030504040204" pitchFamily="34" charset="0"/>
              </a:rPr>
              <a:t>helping businesses understand </a:t>
            </a:r>
            <a:r>
              <a:rPr lang="en-GB" sz="2000" b="1" dirty="0">
                <a:ea typeface="Verdana" panose="020B0604030504040204" pitchFamily="34" charset="0"/>
                <a:cs typeface="Verdana" panose="020B0604030504040204" pitchFamily="34" charset="0"/>
              </a:rPr>
              <a:t>where they need more refined and focused use of customer engagement and feedback tactics </a:t>
            </a:r>
            <a:r>
              <a:rPr lang="en-GB" sz="2000" dirty="0">
                <a:ea typeface="Verdana" panose="020B0604030504040204" pitchFamily="34" charset="0"/>
                <a:cs typeface="Verdana" panose="020B0604030504040204" pitchFamily="34" charset="0"/>
              </a:rPr>
              <a:t>to maximize customer engagement in the entire product life cycle.</a:t>
            </a:r>
            <a:endParaRPr lang="de-DE" sz="2000" dirty="0">
              <a:ea typeface="Verdana" panose="020B0604030504040204" pitchFamily="34" charset="0"/>
              <a:cs typeface="Verdana" panose="020B0604030504040204" pitchFamily="34" charset="0"/>
            </a:endParaRPr>
          </a:p>
        </p:txBody>
      </p:sp>
      <p:pic>
        <p:nvPicPr>
          <p:cNvPr id="27653"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1500" y="4724400"/>
            <a:ext cx="3024188" cy="148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ymbol zastępczy numeru slajdu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eaLnBrk="1" hangingPunct="1">
              <a:spcBef>
                <a:spcPct val="0"/>
              </a:spcBef>
              <a:buFontTx/>
              <a:buNone/>
            </a:pPr>
            <a:fld id="{13A18D9C-7F7B-4006-8A22-84E27A8F0139}" type="slidenum">
              <a:rPr lang="pl-PL" altLang="pl-PL" sz="1200" smtClean="0">
                <a:solidFill>
                  <a:srgbClr val="898989"/>
                </a:solidFill>
                <a:cs typeface="Arial" charset="0"/>
              </a:rPr>
              <a:pPr eaLnBrk="1" hangingPunct="1">
                <a:spcBef>
                  <a:spcPct val="0"/>
                </a:spcBef>
                <a:buFontTx/>
                <a:buNone/>
              </a:pPr>
              <a:t>31</a:t>
            </a:fld>
            <a:endParaRPr lang="pl-PL" altLang="pl-PL" sz="1200">
              <a:solidFill>
                <a:srgbClr val="898989"/>
              </a:solidFill>
              <a:cs typeface="Arial" charset="0"/>
            </a:endParaRPr>
          </a:p>
        </p:txBody>
      </p:sp>
      <p:sp>
        <p:nvSpPr>
          <p:cNvPr id="28676" name="Tytuł 1"/>
          <p:cNvSpPr>
            <a:spLocks noGrp="1"/>
          </p:cNvSpPr>
          <p:nvPr>
            <p:ph type="title" idx="4294967295"/>
          </p:nvPr>
        </p:nvSpPr>
        <p:spPr>
          <a:xfrm>
            <a:off x="358775" y="0"/>
            <a:ext cx="8785225" cy="1143000"/>
          </a:xfrm>
        </p:spPr>
        <p:txBody>
          <a:bodyPr/>
          <a:lstStyle/>
          <a:p>
            <a:pPr eaLnBrk="1" hangingPunct="1"/>
            <a:r>
              <a:rPr lang="en-US" altLang="pl-PL" sz="3200" b="1"/>
              <a:t>Limitation and future research</a:t>
            </a:r>
            <a:r>
              <a:rPr lang="pl-PL" altLang="pl-PL" sz="3200" b="1"/>
              <a:t> </a:t>
            </a:r>
            <a:endParaRPr lang="en-US" altLang="pl-PL" sz="3200"/>
          </a:p>
        </p:txBody>
      </p:sp>
      <p:pic>
        <p:nvPicPr>
          <p:cNvPr id="2867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1250" y="4941888"/>
            <a:ext cx="1682750" cy="137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9710" name="Rectangle 30"/>
          <p:cNvSpPr>
            <a:spLocks noChangeArrowheads="1"/>
          </p:cNvSpPr>
          <p:nvPr/>
        </p:nvSpPr>
        <p:spPr bwMode="auto">
          <a:xfrm>
            <a:off x="250825" y="1341438"/>
            <a:ext cx="8893175" cy="4288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1pPr>
            <a:lvl2pPr marL="742950" indent="-285750" eaLnBrk="0" hangingPunct="0">
              <a:spcBef>
                <a:spcPct val="20000"/>
              </a:spcBef>
              <a:buFont typeface="Wingdings" pitchFamily="2" charset="2"/>
              <a:buChar char="§"/>
              <a:defRPr sz="2800">
                <a:solidFill>
                  <a:srgbClr val="002060"/>
                </a:solidFill>
                <a:latin typeface="Verdana" pitchFamily="34" charset="0"/>
                <a:ea typeface="Verdana" pitchFamily="34" charset="0"/>
                <a:cs typeface="Verdana" pitchFamily="34" charset="0"/>
              </a:defRPr>
            </a:lvl2pPr>
            <a:lvl3pPr marL="1143000" indent="-228600" eaLnBrk="0" hangingPunct="0">
              <a:spcBef>
                <a:spcPct val="20000"/>
              </a:spcBef>
              <a:buFont typeface="Wingdings" pitchFamily="2" charset="2"/>
              <a:buChar char="§"/>
              <a:defRPr sz="2600">
                <a:solidFill>
                  <a:srgbClr val="002060"/>
                </a:solidFill>
                <a:latin typeface="Verdana" pitchFamily="34" charset="0"/>
                <a:ea typeface="Verdana" pitchFamily="34" charset="0"/>
                <a:cs typeface="Verdana" pitchFamily="34" charset="0"/>
              </a:defRPr>
            </a:lvl3pPr>
            <a:lvl4pPr marL="1600200" indent="-228600" eaLnBrk="0" hangingPunct="0">
              <a:spcBef>
                <a:spcPct val="20000"/>
              </a:spcBef>
              <a:buFont typeface="Wingdings" pitchFamily="2" charset="2"/>
              <a:buChar char="§"/>
              <a:defRPr sz="2400">
                <a:solidFill>
                  <a:srgbClr val="002060"/>
                </a:solidFill>
                <a:latin typeface="Verdana" pitchFamily="34" charset="0"/>
                <a:ea typeface="Verdana" pitchFamily="34" charset="0"/>
                <a:cs typeface="Verdana" pitchFamily="34" charset="0"/>
              </a:defRPr>
            </a:lvl4pPr>
            <a:lvl5pPr marL="2057400" indent="-228600" eaLnBrk="0" hangingPunct="0">
              <a:spcBef>
                <a:spcPct val="20000"/>
              </a:spcBef>
              <a:buFont typeface="Wingdings" pitchFamily="2" charset="2"/>
              <a:buChar char="§"/>
              <a:defRPr sz="2200">
                <a:solidFill>
                  <a:srgbClr val="002060"/>
                </a:solidFill>
                <a:latin typeface="Verdana" pitchFamily="34" charset="0"/>
                <a:ea typeface="Verdana" pitchFamily="34" charset="0"/>
                <a:cs typeface="Verdana" pitchFamily="34" charset="0"/>
              </a:defRPr>
            </a:lvl5pPr>
            <a:lvl6pPr marL="25146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6pPr>
            <a:lvl7pPr marL="29718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7pPr>
            <a:lvl8pPr marL="34290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8pPr>
            <a:lvl9pPr marL="3886200" indent="-228600" eaLnBrk="0" fontAlgn="base" hangingPunct="0">
              <a:spcBef>
                <a:spcPct val="20000"/>
              </a:spcBef>
              <a:spcAft>
                <a:spcPct val="0"/>
              </a:spcAft>
              <a:buFont typeface="Wingdings" pitchFamily="2" charset="2"/>
              <a:buChar char="§"/>
              <a:defRPr sz="2200">
                <a:solidFill>
                  <a:srgbClr val="002060"/>
                </a:solidFill>
                <a:latin typeface="Verdana" pitchFamily="34" charset="0"/>
                <a:ea typeface="Verdana" pitchFamily="34" charset="0"/>
                <a:cs typeface="Verdana" pitchFamily="34" charset="0"/>
              </a:defRPr>
            </a:lvl9pPr>
          </a:lstStyle>
          <a:p>
            <a:pPr>
              <a:lnSpc>
                <a:spcPct val="90000"/>
              </a:lnSpc>
              <a:spcAft>
                <a:spcPct val="40000"/>
              </a:spcAft>
              <a:buClr>
                <a:srgbClr val="5F5F5F"/>
              </a:buClr>
              <a:buFont typeface="Wingdings" pitchFamily="2" charset="2"/>
              <a:buChar char="n"/>
            </a:pPr>
            <a:r>
              <a:rPr lang="en-GB" sz="2000" dirty="0"/>
              <a:t>T</a:t>
            </a:r>
            <a:r>
              <a:rPr lang="pl-PL" sz="2000" dirty="0"/>
              <a:t>h</a:t>
            </a:r>
            <a:r>
              <a:rPr lang="de-DE" sz="2000" dirty="0"/>
              <a:t>e study considered prosumers only rather than broadening the study to include enterprises. Enterprises will be included in a further study.</a:t>
            </a:r>
          </a:p>
          <a:p>
            <a:pPr marL="0" indent="0">
              <a:lnSpc>
                <a:spcPct val="90000"/>
              </a:lnSpc>
              <a:spcAft>
                <a:spcPct val="40000"/>
              </a:spcAft>
              <a:buClr>
                <a:srgbClr val="5F5F5F"/>
              </a:buClr>
              <a:buNone/>
            </a:pPr>
            <a:endParaRPr lang="pl-PL" sz="2000" dirty="0"/>
          </a:p>
          <a:p>
            <a:r>
              <a:rPr lang="de-DE" sz="2000" dirty="0"/>
              <a:t>The language associated with these types of knowledge is in some cases highly technical, and which may result from       </a:t>
            </a:r>
            <a:r>
              <a:rPr lang="de-DE" sz="2000" b="1" dirty="0"/>
              <a:t>self-selection bias and language bias </a:t>
            </a:r>
            <a:r>
              <a:rPr lang="de-DE" sz="2000" dirty="0"/>
              <a:t>of the respondents.</a:t>
            </a:r>
            <a:endParaRPr lang="en-GB"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888DCE17-6A51-4F65-95AC-79B04D680A12}" type="slidenum">
              <a:rPr lang="pl-PL" altLang="pl-PL" smtClean="0"/>
              <a:pPr>
                <a:defRPr/>
              </a:pPr>
              <a:t>32</a:t>
            </a:fld>
            <a:endParaRPr lang="pl-PL" altLang="pl-PL"/>
          </a:p>
        </p:txBody>
      </p:sp>
      <p:sp>
        <p:nvSpPr>
          <p:cNvPr id="3" name="TextBox 2"/>
          <p:cNvSpPr txBox="1"/>
          <p:nvPr/>
        </p:nvSpPr>
        <p:spPr>
          <a:xfrm>
            <a:off x="2051720" y="1843950"/>
            <a:ext cx="5328592" cy="3170099"/>
          </a:xfrm>
          <a:prstGeom prst="rect">
            <a:avLst/>
          </a:prstGeom>
          <a:noFill/>
        </p:spPr>
        <p:txBody>
          <a:bodyPr wrap="square" rtlCol="0">
            <a:spAutoFit/>
          </a:bodyPr>
          <a:lstStyle/>
          <a:p>
            <a:pPr algn="ctr"/>
            <a:r>
              <a:rPr lang="en-GB" sz="4000" dirty="0">
                <a:solidFill>
                  <a:srgbClr val="002060"/>
                </a:solidFill>
                <a:latin typeface="Veranda"/>
              </a:rPr>
              <a:t>Prosumer Seminar Task</a:t>
            </a:r>
          </a:p>
          <a:p>
            <a:pPr algn="ctr"/>
            <a:endParaRPr lang="en-GB" sz="4000" dirty="0">
              <a:solidFill>
                <a:srgbClr val="002060"/>
              </a:solidFill>
              <a:latin typeface="Veranda"/>
            </a:endParaRPr>
          </a:p>
          <a:p>
            <a:pPr algn="ctr"/>
            <a:r>
              <a:rPr lang="en-GB" sz="4000" dirty="0">
                <a:solidFill>
                  <a:srgbClr val="002060"/>
                </a:solidFill>
                <a:latin typeface="Veranda"/>
              </a:rPr>
              <a:t>Identify companies that engage in prosumer activity</a:t>
            </a:r>
          </a:p>
        </p:txBody>
      </p:sp>
    </p:spTree>
    <p:extLst>
      <p:ext uri="{BB962C8B-B14F-4D97-AF65-F5344CB8AC3E}">
        <p14:creationId xmlns:p14="http://schemas.microsoft.com/office/powerpoint/2010/main" val="299554383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Motyw pakiet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yw pakiet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4968</TotalTime>
  <Words>3831</Words>
  <Application>Microsoft Office PowerPoint</Application>
  <PresentationFormat>On-screen Show (4:3)</PresentationFormat>
  <Paragraphs>721</Paragraphs>
  <Slides>32</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Century Gothic</vt:lpstr>
      <vt:lpstr>Times New Roman</vt:lpstr>
      <vt:lpstr>TimesNewRomanPSMT</vt:lpstr>
      <vt:lpstr>Veranda</vt:lpstr>
      <vt:lpstr>Verdana</vt:lpstr>
      <vt:lpstr>Wingdings</vt:lpstr>
      <vt:lpstr>Wingdings 3</vt:lpstr>
      <vt:lpstr>Wisp</vt:lpstr>
      <vt:lpstr>PowerPoint Presentation</vt:lpstr>
      <vt:lpstr>PowerPoint Presentation</vt:lpstr>
      <vt:lpstr>PowerPoint Presentation</vt:lpstr>
      <vt:lpstr>Definition of prosumption</vt:lpstr>
      <vt:lpstr>Nature of Prosumption</vt:lpstr>
      <vt:lpstr>PowerPoint Presentation</vt:lpstr>
      <vt:lpstr>PowerPoint Presentation</vt:lpstr>
      <vt:lpstr>PowerPoint Presentation</vt:lpstr>
      <vt:lpstr>PowerPoint Presentation</vt:lpstr>
      <vt:lpstr>PowerPoint Presentation</vt:lpstr>
      <vt:lpstr>Research gap</vt:lpstr>
      <vt:lpstr>Research aim and scope</vt:lpstr>
      <vt:lpstr>Research methodology</vt:lpstr>
      <vt:lpstr>… research methodology</vt:lpstr>
      <vt:lpstr>Step 4: Questionnaire</vt:lpstr>
      <vt:lpstr>PowerPoint Presentation</vt:lpstr>
      <vt:lpstr>Conceptual framework of different kinds of knowledge which prosumers share about products</vt:lpstr>
      <vt:lpstr>Data Analysis</vt:lpstr>
      <vt:lpstr>Research hypotheses </vt:lpstr>
      <vt:lpstr>PowerPoint Presentation</vt:lpstr>
      <vt:lpstr>H1: There are statistically significant differences in knowledge about products that Poland and UK prosumers (combined) share and would like to share. </vt:lpstr>
      <vt:lpstr>PowerPoint Presentation</vt:lpstr>
      <vt:lpstr>H2: There are statistically significant differences in knowledge about products that Poland and UK prosumers share. </vt:lpstr>
      <vt:lpstr>PowerPoint Presentation</vt:lpstr>
      <vt:lpstr>H3: There are statistically significant differences in knowledge about products that Poland and UK prosumers would like to share.</vt:lpstr>
      <vt:lpstr>PowerPoint Presentation</vt:lpstr>
      <vt:lpstr>Main conclusions</vt:lpstr>
      <vt:lpstr>Main conclusions</vt:lpstr>
      <vt:lpstr>PowerPoint Presentation</vt:lpstr>
      <vt:lpstr>Implication for practitioners</vt:lpstr>
      <vt:lpstr>Limitation and future research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RM</dc:creator>
  <cp:lastModifiedBy>Roisin Mullins</cp:lastModifiedBy>
  <cp:revision>280</cp:revision>
  <dcterms:created xsi:type="dcterms:W3CDTF">2014-01-10T14:27:03Z</dcterms:created>
  <dcterms:modified xsi:type="dcterms:W3CDTF">2019-02-13T16:36:57Z</dcterms:modified>
</cp:coreProperties>
</file>