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59" r:id="rId6"/>
    <p:sldId id="260" r:id="rId7"/>
    <p:sldId id="263" r:id="rId8"/>
    <p:sldId id="264" r:id="rId9"/>
    <p:sldId id="262" r:id="rId10"/>
    <p:sldId id="266" r:id="rId11"/>
    <p:sldId id="261" r:id="rId12"/>
  </p:sldIdLst>
  <p:sldSz cx="9144000" cy="5143500" type="screen16x9"/>
  <p:notesSz cx="6858000" cy="9144000"/>
  <p:embeddedFontLst>
    <p:embeddedFont>
      <p:font typeface="Arial Black" panose="020B0A04020102020204" pitchFamily="34" charset="0"/>
      <p:bold r:id="rId14"/>
    </p:embeddedFont>
    <p:embeddedFont>
      <p:font typeface="Roboto" panose="02000000000000000000" pitchFamily="2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AADB67-150A-46A8-BA07-0F9A562943BD}" v="14" dt="2022-08-08T20:26:33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51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136f6cd6993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136f6cd6993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136f6cd6993_1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136f6cd6993_1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1404fc21964_1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1404fc21964_1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200" b="1">
                <a:solidFill>
                  <a:srgbClr val="232323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Threats</a:t>
            </a:r>
            <a:endParaRPr sz="2200" b="1" dirty="0">
              <a:solidFill>
                <a:srgbClr val="232323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4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1404fc21964_1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1404fc21964_1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1404fc2196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1404fc2196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name="adj" fmla="val 16667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rot="10800000" flipH="1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2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rot="10800000" flipH="1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rot="10800000" flipH="1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rot="10800000" flipH="1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4" name="Google Shape;54;p10"/>
          <p:cNvSpPr/>
          <p:nvPr/>
        </p:nvSpPr>
        <p:spPr>
          <a:xfrm rot="10800000" flipH="1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5" name="Google Shape;55;p10"/>
          <p:cNvSpPr txBox="1">
            <a:spLocks noGrp="1"/>
          </p:cNvSpPr>
          <p:nvPr>
            <p:ph type="body" idx="1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>
            <a:endParaRPr/>
          </a:p>
        </p:txBody>
      </p:sp>
      <p:sp>
        <p:nvSpPr>
          <p:cNvPr id="56" name="Google Shape;56;p10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4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>
            <a:spLocks noGrp="1"/>
          </p:cNvSpPr>
          <p:nvPr>
            <p:ph type="title" hasCustomPrompt="1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>
            <a:spLocks noGrp="1"/>
          </p:cNvSpPr>
          <p:nvPr>
            <p:ph type="body" idx="1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0" name="Google Shape;60;p1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terial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 rtl="0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https://pxhere.com/en/photo/1588921" TargetMode="External"/><Relationship Id="rId7" Type="http://schemas.openxmlformats.org/officeDocument/2006/relationships/hyperlink" Target="https://pixnio.com/people/attendees-had-stood-up-and-was-discussing-some-literature-that-had-been-brought-to-the-meetin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g"/><Relationship Id="rId5" Type="http://schemas.openxmlformats.org/officeDocument/2006/relationships/hyperlink" Target="https://www.bmj.com/content/370/bmj.m3216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3.jpg"/><Relationship Id="rId9" Type="http://schemas.openxmlformats.org/officeDocument/2006/relationships/hyperlink" Target="https://www.peoplematters.in/blog/guest-article/is-web-based-training-the-future-of-learning-and-development-22821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policyoptions.irpp.org/fr/magazines/policy-challenges-for-2020/integrating-care-for-seniors-living-at-hom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ntfamilyhistory.blogspot.com/2016/02/rootstech-and-tech-issues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dmethods.com/student-posts/classroom-discussion-strategie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nc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cbay.news/2021/01/19/healthtech-start-up-mfine-secures-16-million-usd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clipart.net/page/15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nnus.com/medical/healthcare-swot-analysi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bing.com/search?q=www.oneeducation.org.uk%2Fcommunication-skills-in-healthcare%2F&amp;form=IPRV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3"/>
          <p:cNvSpPr txBox="1">
            <a:spLocks noGrp="1"/>
          </p:cNvSpPr>
          <p:nvPr>
            <p:ph type="ctrTitle"/>
          </p:nvPr>
        </p:nvSpPr>
        <p:spPr>
          <a:xfrm>
            <a:off x="390525" y="492875"/>
            <a:ext cx="8222100" cy="6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Skills</a:t>
            </a:r>
            <a:endParaRPr sz="28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1"/>
          </p:nvPr>
        </p:nvSpPr>
        <p:spPr>
          <a:xfrm>
            <a:off x="390525" y="1693427"/>
            <a:ext cx="8222100" cy="26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FFFFF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Module code    : LCHS4001</a:t>
            </a: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FFFFF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Module Leader : Anita Nan  </a:t>
            </a: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FFFFF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Student Name  : Sara Simao</a:t>
            </a: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rgbClr val="FFFFFF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Student ID        : 2133713</a:t>
            </a:r>
            <a:endParaRPr sz="32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FFFFFF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4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  <a:endParaRPr sz="2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" name="Google Shape;74;p14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My intended Career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Swot Analysis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Skill 1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Skill 2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Skill 3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Skill 4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PDP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385445" indent="-285750">
              <a:lnSpc>
                <a:spcPct val="95000"/>
              </a:lnSpc>
              <a:buSzPts val="2030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Conclusion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357505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2030"/>
              <a:buFont typeface="Times New Roman"/>
              <a:buChar char="●"/>
            </a:pPr>
            <a:r>
              <a:rPr lang="en" sz="1600" dirty="0">
                <a:solidFill>
                  <a:schemeClr val="bg2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References</a:t>
            </a:r>
            <a:endParaRPr sz="1600" dirty="0">
              <a:solidFill>
                <a:schemeClr val="bg2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935"/>
              <a:buNone/>
            </a:pPr>
            <a:endParaRPr sz="2029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5" name="Google Shape;75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6225" y="1819825"/>
            <a:ext cx="4827575" cy="3172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58FEC-581E-4439-A7D6-7880BBA88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PDP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899834-BE55-ACA6-B51E-CA11AF1960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Observation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Picture 4" descr="A pair of glasses on top of 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F820DC41-D369-CB7F-E140-584651482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9360" y="199177"/>
            <a:ext cx="1812110" cy="1996856"/>
          </a:xfrm>
          <a:prstGeom prst="rect">
            <a:avLst/>
          </a:prstGeom>
        </p:spPr>
      </p:pic>
      <p:pic>
        <p:nvPicPr>
          <p:cNvPr id="7" name="Picture 6" descr="A person working on the computer&#10;&#10;Description automatically generated with low confidence">
            <a:extLst>
              <a:ext uri="{FF2B5EF4-FFF2-40B4-BE49-F238E27FC236}">
                <a16:creationId xmlns:a16="http://schemas.microsoft.com/office/drawing/2014/main" id="{4C4B343F-76A2-685A-034A-81BA61BF76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02245" y="112959"/>
            <a:ext cx="2700000" cy="1750000"/>
          </a:xfrm>
          <a:prstGeom prst="rect">
            <a:avLst/>
          </a:prstGeom>
        </p:spPr>
      </p:pic>
      <p:pic>
        <p:nvPicPr>
          <p:cNvPr id="10" name="Picture 9" descr="A person standing in front of a table with people sitting at it&#10;&#10;Description automatically generated with low confidence">
            <a:extLst>
              <a:ext uri="{FF2B5EF4-FFF2-40B4-BE49-F238E27FC236}">
                <a16:creationId xmlns:a16="http://schemas.microsoft.com/office/drawing/2014/main" id="{6603B570-5174-2572-6172-5306D2EFFB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428301" y="2387144"/>
            <a:ext cx="2539158" cy="2112427"/>
          </a:xfrm>
          <a:prstGeom prst="rect">
            <a:avLst/>
          </a:prstGeom>
        </p:spPr>
      </p:pic>
      <p:pic>
        <p:nvPicPr>
          <p:cNvPr id="12" name="Picture 11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1A9CB31-2CA1-E922-D28F-DE02A760FD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361685" y="3112176"/>
            <a:ext cx="2529786" cy="147868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389FEEC-C7D1-08BC-7AA2-29798AEED8A2}"/>
              </a:ext>
            </a:extLst>
          </p:cNvPr>
          <p:cNvSpPr txBox="1"/>
          <p:nvPr/>
        </p:nvSpPr>
        <p:spPr>
          <a:xfrm>
            <a:off x="8635017" y="5527641"/>
            <a:ext cx="50898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9" tooltip="https://www.peoplematters.in/blog/guest-article/is-web-based-training-the-future-of-learning-and-development-22821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0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82953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5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5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Worker</a:t>
            </a:r>
            <a:endParaRPr sz="2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1" name="Google Shape;81;p15"/>
          <p:cNvSpPr txBox="1"/>
          <p:nvPr/>
        </p:nvSpPr>
        <p:spPr>
          <a:xfrm>
            <a:off x="471900" y="2165655"/>
            <a:ext cx="7279200" cy="26160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rial Black" panose="020B0A04020102020204" pitchFamily="34" charset="0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800"/>
              <a:buChar char="●"/>
            </a:pPr>
            <a:r>
              <a:rPr lang="en" sz="20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ensure that patients experience the most  comfortable and stress-free as possible. </a:t>
            </a:r>
            <a:endParaRPr sz="20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1700"/>
              <a:buChar char="●"/>
            </a:pPr>
            <a:r>
              <a:rPr lang="en" sz="2000" b="1" dirty="0">
                <a:solidFill>
                  <a:schemeClr val="bg2"/>
                </a:solidFill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" sz="2000" dirty="0">
                <a:solidFill>
                  <a:schemeClr val="bg2"/>
                </a:solidFill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are for individuals, promote their wellbeing, and prevent them from anything that results in harm.</a:t>
            </a:r>
            <a:endParaRPr sz="2000" dirty="0">
              <a:solidFill>
                <a:schemeClr val="bg2"/>
              </a:solidFill>
              <a:highlight>
                <a:srgbClr val="FFFFFF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1800"/>
              <a:buChar char="●"/>
            </a:pPr>
            <a:r>
              <a:rPr lang="en" sz="2000" dirty="0">
                <a:solidFill>
                  <a:schemeClr val="bg2"/>
                </a:solidFill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Protecting people from discrimination , bullying , and harassment</a:t>
            </a:r>
            <a:endParaRPr sz="2000" dirty="0">
              <a:solidFill>
                <a:schemeClr val="bg2"/>
              </a:solidFill>
              <a:highlight>
                <a:srgbClr val="FFFFFF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6"/>
          <p:cNvSpPr txBox="1">
            <a:spLocks noGrp="1"/>
          </p:cNvSpPr>
          <p:nvPr>
            <p:ph type="title"/>
          </p:nvPr>
        </p:nvSpPr>
        <p:spPr>
          <a:xfrm>
            <a:off x="3082175" y="0"/>
            <a:ext cx="2808000" cy="4419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457200" lvl="0" indent="0" algn="l" rtl="0">
              <a:lnSpc>
                <a:spcPct val="9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343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Swot Analysis</a:t>
            </a:r>
            <a:endParaRPr sz="4600" dirty="0">
              <a:solidFill>
                <a:srgbClr val="FFFFFF"/>
              </a:solidFill>
            </a:endParaRPr>
          </a:p>
        </p:txBody>
      </p:sp>
      <p:sp>
        <p:nvSpPr>
          <p:cNvPr id="87" name="Google Shape;87;p16"/>
          <p:cNvSpPr txBox="1">
            <a:spLocks noGrp="1"/>
          </p:cNvSpPr>
          <p:nvPr>
            <p:ph type="body" idx="1"/>
          </p:nvPr>
        </p:nvSpPr>
        <p:spPr>
          <a:xfrm>
            <a:off x="3410750" y="54800"/>
            <a:ext cx="2808000" cy="364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1400"/>
              </a:spcBef>
              <a:spcAft>
                <a:spcPts val="0"/>
              </a:spcAft>
              <a:buNone/>
            </a:pPr>
            <a:r>
              <a:rPr lang="en" sz="2673" b="1" dirty="0">
                <a:solidFill>
                  <a:srgbClr val="232323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Strengths</a:t>
            </a:r>
            <a:endParaRPr sz="2673" b="1" dirty="0">
              <a:solidFill>
                <a:srgbClr val="232323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6021" algn="l" rtl="0">
              <a:spcBef>
                <a:spcPts val="1400"/>
              </a:spcBef>
              <a:spcAft>
                <a:spcPts val="0"/>
              </a:spcAft>
              <a:buClr>
                <a:schemeClr val="dk2"/>
              </a:buClr>
              <a:buSzPts val="2007"/>
              <a:buFont typeface="Times New Roman"/>
              <a:buChar char="●"/>
            </a:pPr>
            <a:r>
              <a:rPr lang="en" sz="2000" dirty="0">
                <a:solidFill>
                  <a:schemeClr val="bg2">
                    <a:lumMod val="5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Independence</a:t>
            </a:r>
            <a:endParaRPr sz="2000" dirty="0">
              <a:solidFill>
                <a:schemeClr val="bg2">
                  <a:lumMod val="50000"/>
                </a:schemeClr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602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7"/>
              <a:buFont typeface="Times New Roman"/>
              <a:buChar char="●"/>
            </a:pPr>
            <a:r>
              <a:rPr lang="en" sz="2000" dirty="0">
                <a:solidFill>
                  <a:schemeClr val="bg2">
                    <a:lumMod val="5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Persistence</a:t>
            </a:r>
            <a:endParaRPr sz="2000" dirty="0">
              <a:solidFill>
                <a:schemeClr val="bg2">
                  <a:lumMod val="50000"/>
                </a:schemeClr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602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7"/>
              <a:buFont typeface="Times New Roman"/>
              <a:buChar char="●"/>
            </a:pPr>
            <a:r>
              <a:rPr lang="en" sz="2000" dirty="0">
                <a:solidFill>
                  <a:schemeClr val="bg2">
                    <a:lumMod val="5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Creativity</a:t>
            </a:r>
            <a:endParaRPr sz="2000" dirty="0">
              <a:solidFill>
                <a:schemeClr val="bg2">
                  <a:lumMod val="50000"/>
                </a:schemeClr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602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7"/>
              <a:buFont typeface="Times New Roman"/>
              <a:buChar char="●"/>
            </a:pPr>
            <a:r>
              <a:rPr lang="en" sz="2000" dirty="0">
                <a:solidFill>
                  <a:schemeClr val="bg2">
                    <a:lumMod val="5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Bring a positive attitude in everything i do</a:t>
            </a:r>
            <a:endParaRPr sz="2000" dirty="0">
              <a:solidFill>
                <a:schemeClr val="bg2">
                  <a:lumMod val="50000"/>
                </a:schemeClr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400"/>
              </a:spcBef>
              <a:spcAft>
                <a:spcPts val="1200"/>
              </a:spcAft>
              <a:buNone/>
            </a:pPr>
            <a:endParaRPr dirty="0">
              <a:solidFill>
                <a:srgbClr val="EDEDED"/>
              </a:solidFill>
            </a:endParaRPr>
          </a:p>
        </p:txBody>
      </p:sp>
      <p:sp>
        <p:nvSpPr>
          <p:cNvPr id="88" name="Google Shape;88;p16"/>
          <p:cNvSpPr txBox="1">
            <a:spLocks noGrp="1"/>
          </p:cNvSpPr>
          <p:nvPr>
            <p:ph type="body" idx="4294967295"/>
          </p:nvPr>
        </p:nvSpPr>
        <p:spPr>
          <a:xfrm>
            <a:off x="6092050" y="54800"/>
            <a:ext cx="3318000" cy="281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1400"/>
              </a:spcBef>
              <a:spcAft>
                <a:spcPts val="0"/>
              </a:spcAft>
              <a:buNone/>
            </a:pPr>
            <a:r>
              <a:rPr lang="en" sz="2600" b="1" dirty="0">
                <a:solidFill>
                  <a:srgbClr val="232323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Weaknesses</a:t>
            </a:r>
            <a:endParaRPr sz="2600" b="1" dirty="0">
              <a:solidFill>
                <a:srgbClr val="232323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spcBef>
                <a:spcPts val="400"/>
              </a:spcBef>
              <a:spcAft>
                <a:spcPts val="0"/>
              </a:spcAft>
              <a:buClr>
                <a:srgbClr val="202124"/>
              </a:buClr>
              <a:buSzPts val="2000"/>
              <a:buFont typeface="Times New Roman"/>
              <a:buChar char="●"/>
            </a:pPr>
            <a:r>
              <a:rPr lang="en" sz="2000" dirty="0">
                <a:solidFill>
                  <a:srgbClr val="2021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Poor  organisation</a:t>
            </a:r>
            <a:endParaRPr sz="2000" dirty="0">
              <a:solidFill>
                <a:srgbClr val="20212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2000"/>
              <a:buFont typeface="Times New Roman"/>
              <a:buChar char="●"/>
            </a:pPr>
            <a:r>
              <a:rPr lang="en" sz="2000" dirty="0">
                <a:solidFill>
                  <a:srgbClr val="2021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Timidity</a:t>
            </a:r>
            <a:endParaRPr sz="2000" dirty="0">
              <a:solidFill>
                <a:srgbClr val="20212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2000"/>
              <a:buFont typeface="Times New Roman"/>
              <a:buChar char="●"/>
            </a:pPr>
            <a:r>
              <a:rPr lang="en" sz="2000" dirty="0">
                <a:solidFill>
                  <a:srgbClr val="2021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Fear speaking in public</a:t>
            </a:r>
            <a:endParaRPr sz="2000" dirty="0">
              <a:solidFill>
                <a:srgbClr val="20212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2000"/>
              <a:buFont typeface="Times New Roman"/>
              <a:buChar char="●"/>
            </a:pPr>
            <a:r>
              <a:rPr lang="en" sz="2000" dirty="0">
                <a:solidFill>
                  <a:srgbClr val="2021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Time management</a:t>
            </a:r>
            <a:endParaRPr sz="2000" dirty="0">
              <a:solidFill>
                <a:srgbClr val="20212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9" name="Google Shape;89;p16"/>
          <p:cNvSpPr txBox="1"/>
          <p:nvPr/>
        </p:nvSpPr>
        <p:spPr>
          <a:xfrm>
            <a:off x="265400" y="4574800"/>
            <a:ext cx="81387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0" name="Google Shape;90;p16"/>
          <p:cNvSpPr txBox="1"/>
          <p:nvPr/>
        </p:nvSpPr>
        <p:spPr>
          <a:xfrm>
            <a:off x="3546942" y="3012375"/>
            <a:ext cx="5343615" cy="2092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latin typeface="Times New Roman"/>
                <a:ea typeface="Times New Roman"/>
                <a:cs typeface="Times New Roman"/>
                <a:sym typeface="Times New Roman"/>
              </a:rPr>
              <a:t>Opportunities          </a:t>
            </a: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sz="22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Font typeface="Times New Roman"/>
              <a:buChar char="●"/>
            </a:pPr>
            <a:r>
              <a:rPr lang="en" sz="2000" dirty="0">
                <a:latin typeface="Times New Roman"/>
                <a:ea typeface="Times New Roman"/>
                <a:cs typeface="Times New Roman"/>
                <a:sym typeface="Times New Roman"/>
              </a:rPr>
              <a:t>Training             </a:t>
            </a:r>
            <a:endParaRPr sz="20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Font typeface="Times New Roman"/>
              <a:buChar char="●"/>
            </a:pPr>
            <a:r>
              <a:rPr lang="en" sz="2000" dirty="0">
                <a:latin typeface="Times New Roman"/>
                <a:ea typeface="Times New Roman"/>
                <a:cs typeface="Times New Roman"/>
                <a:sym typeface="Times New Roman"/>
              </a:rPr>
              <a:t>Competition</a:t>
            </a:r>
            <a:endParaRPr sz="20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Font typeface="Times New Roman"/>
              <a:buChar char="●"/>
            </a:pPr>
            <a:r>
              <a:rPr lang="en" sz="2000" dirty="0">
                <a:latin typeface="Times New Roman"/>
                <a:ea typeface="Times New Roman"/>
                <a:cs typeface="Times New Roman"/>
                <a:sym typeface="Times New Roman"/>
              </a:rPr>
              <a:t>Take advantages</a:t>
            </a:r>
            <a:endParaRPr sz="20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68300" algn="l" rtl="0">
              <a:spcBef>
                <a:spcPts val="0"/>
              </a:spcBef>
              <a:spcAft>
                <a:spcPts val="0"/>
              </a:spcAft>
              <a:buSzPts val="2200"/>
              <a:buFont typeface="Times New Roman"/>
              <a:buChar char="●"/>
            </a:pPr>
            <a:r>
              <a:rPr lang="en" sz="2000" dirty="0">
                <a:latin typeface="Times New Roman"/>
                <a:ea typeface="Times New Roman"/>
                <a:cs typeface="Times New Roman"/>
                <a:sym typeface="Times New Roman"/>
              </a:rPr>
              <a:t>Resouces </a:t>
            </a:r>
            <a:endParaRPr sz="20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1" name="Google Shape;9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79900"/>
            <a:ext cx="3260500" cy="33707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B245DE-297E-722F-34B5-589D7B3C50A4}"/>
              </a:ext>
            </a:extLst>
          </p:cNvPr>
          <p:cNvSpPr txBox="1"/>
          <p:nvPr/>
        </p:nvSpPr>
        <p:spPr>
          <a:xfrm>
            <a:off x="6597368" y="3020400"/>
            <a:ext cx="290292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7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Skills 1</a:t>
            </a:r>
            <a:endParaRPr sz="2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8" name="Google Shape;98;p17"/>
          <p:cNvSpPr txBox="1">
            <a:spLocks noGrp="1"/>
          </p:cNvSpPr>
          <p:nvPr>
            <p:ph type="body" idx="1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285750" indent="-285750">
              <a:spcAft>
                <a:spcPts val="1200"/>
              </a:spcAft>
            </a:pPr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 SKILLS</a:t>
            </a:r>
          </a:p>
        </p:txBody>
      </p:sp>
      <p:pic>
        <p:nvPicPr>
          <p:cNvPr id="3" name="Picture 2" descr="A group of people sitting on a couch&#10;&#10;Description automatically generated with low confidence">
            <a:extLst>
              <a:ext uri="{FF2B5EF4-FFF2-40B4-BE49-F238E27FC236}">
                <a16:creationId xmlns:a16="http://schemas.microsoft.com/office/drawing/2014/main" id="{8C4857B5-3F9E-8C84-DC30-BF35086491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074059" y="1891005"/>
            <a:ext cx="4888872" cy="317893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3777F-5C73-94F7-1A8F-DC05FE6E2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SKILL 3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AB528C-626F-5B1E-2728-4DF762D74F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Aid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AC3BF5F7-1C6C-D9B7-7C0A-FD46D0E37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87901" y="2100893"/>
            <a:ext cx="5143500" cy="27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53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EE685-18D1-455A-314C-E6753B1E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Skill 4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441A6-EFC7-038F-2305-CF9F4BB26C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Respectful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F5672C5-7C98-69C7-88B6-1EE477CA01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39088" y="1692960"/>
            <a:ext cx="6219731" cy="3317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CCB2E8-8C86-A917-5124-449C206C0F09}"/>
              </a:ext>
            </a:extLst>
          </p:cNvPr>
          <p:cNvSpPr txBox="1"/>
          <p:nvPr/>
        </p:nvSpPr>
        <p:spPr>
          <a:xfrm>
            <a:off x="0" y="501015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creativecommons.org/licenses/by-nc/3.0/"/>
              </a:rPr>
              <a:t>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276446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58D1D-A6A5-571C-C579-FD9C3291F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F0A13-71DA-8FF2-1265-D706A35921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Organizing</a:t>
            </a:r>
          </a:p>
        </p:txBody>
      </p:sp>
      <p:pic>
        <p:nvPicPr>
          <p:cNvPr id="5" name="Picture 4" descr="A person in a white coat&#10;&#10;Description automatically generated with low confidence">
            <a:extLst>
              <a:ext uri="{FF2B5EF4-FFF2-40B4-BE49-F238E27FC236}">
                <a16:creationId xmlns:a16="http://schemas.microsoft.com/office/drawing/2014/main" id="{0574E2C9-B292-7A55-DDBB-8C765C2EF7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15627" y="2055138"/>
            <a:ext cx="6051621" cy="2574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808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1DC84-A8A0-0FB1-E693-AB027DAAB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6E4A4F-21CA-025B-FEBE-AC15EA4223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have came to the end of my presentation, where I spoke about my intended carer as a support worker.</a:t>
            </a:r>
          </a:p>
          <a:p>
            <a:pPr marL="114300" indent="0">
              <a:buNone/>
            </a:pPr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spoke about my swot analysis, my skills and personal development plan.</a:t>
            </a:r>
          </a:p>
          <a:p>
            <a:pPr marL="114300" indent="0">
              <a:buNone/>
            </a:pPr>
            <a:r>
              <a:rPr lang="en-GB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 my classes  I have learned how to described and talk about the skills as a support worker. I will be improving by continue gathering information during my time at the University.</a:t>
            </a:r>
          </a:p>
        </p:txBody>
      </p:sp>
      <p:pic>
        <p:nvPicPr>
          <p:cNvPr id="5" name="Picture 4" descr="A blue and white logo&#10;&#10;Description automatically generated with low confidence">
            <a:extLst>
              <a:ext uri="{FF2B5EF4-FFF2-40B4-BE49-F238E27FC236}">
                <a16:creationId xmlns:a16="http://schemas.microsoft.com/office/drawing/2014/main" id="{6AB25683-7633-4BD4-DC37-CE18EA26C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16442" y="3760796"/>
            <a:ext cx="2748139" cy="128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891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8"/>
          <p:cNvSpPr txBox="1">
            <a:spLocks noGrp="1"/>
          </p:cNvSpPr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sz="28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4" name="Google Shape;104;p18"/>
          <p:cNvSpPr txBox="1">
            <a:spLocks noGrp="1"/>
          </p:cNvSpPr>
          <p:nvPr>
            <p:ph type="body" idx="1"/>
          </p:nvPr>
        </p:nvSpPr>
        <p:spPr>
          <a:xfrm>
            <a:off x="507865" y="1961604"/>
            <a:ext cx="8222100" cy="30874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9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ttps://www.indeed.com/career-advice/career-development/support-worker-skills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900" u="sng" dirty="0">
                <a:solidFill>
                  <a:schemeClr val="bg2"/>
                </a:solidFill>
                <a:highlight>
                  <a:srgbClr val="FFFFFF"/>
                </a:highlight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https://www.healthcareers.nhs.uk/explore-roles/healthcare-support-worker/roles-healthcare-support-worker</a:t>
            </a:r>
            <a:endParaRPr sz="1900" u="sng" dirty="0">
              <a:solidFill>
                <a:schemeClr val="bg2"/>
              </a:solidFill>
              <a:highlight>
                <a:srgbClr val="FFFFFF"/>
              </a:highlight>
              <a:latin typeface="Times New Roman" panose="02020603050405020304" pitchFamily="18" charset="0"/>
              <a:ea typeface="Arial"/>
              <a:cs typeface="Times New Roman" panose="02020603050405020304" pitchFamily="18" charset="0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900" u="sng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https://unnus.com/medical/healthcare-swot-analysis/</a:t>
            </a:r>
            <a:r>
              <a:rPr lang="en" sz="19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https://healthcaresuccess.com/blog/case-studies-best-practices/swot.html</a:t>
            </a:r>
            <a:endParaRPr sz="19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900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https://www.bing.com/search?q=www.oneeducation.org.uk%2Fcommunication-skills-in-healthcare%2F&amp;form=IPRV10</a:t>
            </a:r>
            <a:endParaRPr lang="en-GB" sz="19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lang="en-GB" sz="16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1A237E"/>
      </a:accent5>
      <a:accent6>
        <a:srgbClr val="F4B400"/>
      </a:accent6>
      <a:hlink>
        <a:srgbClr val="1A237E"/>
      </a:hlink>
      <a:folHlink>
        <a:srgbClr val="1A237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4255</TotalTime>
  <Words>299</Words>
  <Application>Microsoft Office PowerPoint</Application>
  <PresentationFormat>On-screen Show (16:9)</PresentationFormat>
  <Paragraphs>72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Times New Roman</vt:lpstr>
      <vt:lpstr>Arial Black</vt:lpstr>
      <vt:lpstr>Roboto</vt:lpstr>
      <vt:lpstr>Arial</vt:lpstr>
      <vt:lpstr>Wingdings</vt:lpstr>
      <vt:lpstr>Material</vt:lpstr>
      <vt:lpstr>Academic And Employability Skills</vt:lpstr>
      <vt:lpstr>Overview</vt:lpstr>
      <vt:lpstr>PDP</vt:lpstr>
      <vt:lpstr>Support Worker</vt:lpstr>
      <vt:lpstr>Swot Analysis</vt:lpstr>
      <vt:lpstr>Skills 1</vt:lpstr>
      <vt:lpstr>SKILL 3</vt:lpstr>
      <vt:lpstr>Skill 4</vt:lpstr>
      <vt:lpstr>Skills 2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Sara Simao</dc:creator>
  <cp:lastModifiedBy>sarasimao073@gmail.com</cp:lastModifiedBy>
  <cp:revision>3</cp:revision>
  <dcterms:modified xsi:type="dcterms:W3CDTF">2022-08-08T20:39:54Z</dcterms:modified>
</cp:coreProperties>
</file>