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9"/>
  </p:notesMasterIdLst>
  <p:sldIdLst>
    <p:sldId id="256" r:id="rId5"/>
    <p:sldId id="376" r:id="rId6"/>
    <p:sldId id="371" r:id="rId7"/>
    <p:sldId id="373" r:id="rId8"/>
    <p:sldId id="374" r:id="rId9"/>
    <p:sldId id="375" r:id="rId10"/>
    <p:sldId id="418" r:id="rId11"/>
    <p:sldId id="419" r:id="rId12"/>
    <p:sldId id="420" r:id="rId13"/>
    <p:sldId id="421" r:id="rId14"/>
    <p:sldId id="422" r:id="rId15"/>
    <p:sldId id="426" r:id="rId16"/>
    <p:sldId id="423" r:id="rId17"/>
    <p:sldId id="424" r:id="rId18"/>
    <p:sldId id="425" r:id="rId19"/>
    <p:sldId id="427" r:id="rId20"/>
    <p:sldId id="443" r:id="rId21"/>
    <p:sldId id="430" r:id="rId22"/>
    <p:sldId id="428" r:id="rId23"/>
    <p:sldId id="429" r:id="rId24"/>
    <p:sldId id="431" r:id="rId25"/>
    <p:sldId id="444" r:id="rId26"/>
    <p:sldId id="432" r:id="rId27"/>
    <p:sldId id="433" r:id="rId28"/>
    <p:sldId id="434" r:id="rId29"/>
    <p:sldId id="435" r:id="rId30"/>
    <p:sldId id="445" r:id="rId31"/>
    <p:sldId id="436" r:id="rId32"/>
    <p:sldId id="437" r:id="rId33"/>
    <p:sldId id="438" r:id="rId34"/>
    <p:sldId id="439" r:id="rId35"/>
    <p:sldId id="440" r:id="rId36"/>
    <p:sldId id="285" r:id="rId37"/>
    <p:sldId id="311" r:id="rId38"/>
    <p:sldId id="314" r:id="rId39"/>
    <p:sldId id="315" r:id="rId40"/>
    <p:sldId id="337" r:id="rId41"/>
    <p:sldId id="341" r:id="rId42"/>
    <p:sldId id="441" r:id="rId43"/>
    <p:sldId id="446" r:id="rId44"/>
    <p:sldId id="447" r:id="rId45"/>
    <p:sldId id="448" r:id="rId46"/>
    <p:sldId id="449" r:id="rId47"/>
    <p:sldId id="450"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3" d="100"/>
          <a:sy n="83" d="100"/>
        </p:scale>
        <p:origin x="45" y="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modSld">
      <pc:chgData name="Cerys Davies" userId="61e71dc1-9594-4277-b52b-4420989f68ee" providerId="ADAL" clId="{92221E59-9835-4275-A830-2AF2D2038E12}" dt="2025-12-29T12:33:34.362" v="1" actId="20577"/>
      <pc:docMkLst>
        <pc:docMk/>
      </pc:docMkLst>
      <pc:sldChg chg="modSp mod">
        <pc:chgData name="Cerys Davies" userId="61e71dc1-9594-4277-b52b-4420989f68ee" providerId="ADAL" clId="{92221E59-9835-4275-A830-2AF2D2038E12}" dt="2025-12-29T12:33:34.362" v="1" actId="20577"/>
        <pc:sldMkLst>
          <pc:docMk/>
          <pc:sldMk cId="1665280526" sldId="256"/>
        </pc:sldMkLst>
        <pc:spChg chg="mod">
          <ac:chgData name="Cerys Davies" userId="61e71dc1-9594-4277-b52b-4420989f68ee" providerId="ADAL" clId="{92221E59-9835-4275-A830-2AF2D2038E12}" dt="2025-12-29T12:33:34.362" v="1" actId="20577"/>
          <ac:spMkLst>
            <pc:docMk/>
            <pc:sldMk cId="1665280526" sldId="256"/>
            <ac:spMk id="3" creationId="{B3C07B6A-DE2B-9CA1-97D5-CB2C65EFCC71}"/>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23T17:56:08.18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0,'5'0,"0"1,-1 0,1 0,-1 0,9 3,10 4,184 24,-125-21,54 8,155 1,-279-20,34 1,-44-1,1 1,0-1,0 1,-1 0,1-1,0 1,-1 0,1 1,-1-1,1 0,-1 1,5 3,0 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23T18:00:05.72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227 0,'-5'0,"-1"1,1 0,-1 0,1 0,0 1,0-1,0 1,0 1,0-1,0 1,-8 5,-4 5,-26 26,24-21,10-10,1 0,0 1,0-1,1 2,-7 11,10-15,1 1,0 0,1 0,-1 0,1 0,1 0,-1 0,1 0,0 11,0-5,1-3,-1 0,3 20,-2-28,1 0,-1 0,1 0,-1 0,1 1,0-1,0 0,0-1,0 1,0 0,0 0,0 0,1-1,-1 1,0 0,1-1,0 1,-1-1,3 1,3 2,0-1,0-1,0 0,1 0,-1 0,0-1,1 0,10 0,-8 0,0-1,0-1,-1 0,1 0,0-1,9-3,-12 2,0 0,-1-1,1 0,-1 0,1 0,-1-1,9-9,0-1,18-26,-30 37,9-10,-2-1,1-1,-2 1,8-19,-15 29,-1 1,0-1,0 1,0-1,-1 0,1 0,-1 1,0-1,-1 0,1 1,-2-8,1 11,1-1,0 1,-1 0,1-1,-1 1,1 0,-1 0,0-1,0 1,1 0,-1 0,0 0,0 0,0 0,0 0,0 0,0 0,0 1,-1-1,1 0,0 0,0 1,-1-1,1 1,0 0,-1-1,1 1,0 0,-1 0,1-1,-1 1,1 0,0 0,-1 1,1-1,-1 0,1 0,0 1,-1-1,1 1,-2 0,0 1,-1-1,1 1,0 0,0 0,1 0,-1 0,0 1,1-1,-1 1,1-1,0 1,0 0,0 0,0 0,0 0,1 1,-1-1,-1 6,2-4,-1 1,1-1,0 0,1 0,-1 1,1-1,0 0,0 0,1 1,0-1,0 0,1 6,-1-9,0 0,0 0,0-1,0 1,0 0,0 0,1-1,-1 1,1-1,-1 1,1-1,0 0,-1 1,1-1,0 0,0 0,0 0,0-1,0 1,0 0,0-1,0 1,0-1,0 0,0 1,0-1,0 0,0 0,0-1,1 1,-1 0,0-1,0 1,0-1,0 1,0-1,0 0,-1 0,1 0,0 0,0-1,0 1,-1 0,1-1,-1 1,1-1,-1 1,2-3,-2 1,1 0,-1 0,0 0,0 0,0 0,0-1,0 1,-1 0,1-1,-1 1,0-7,0 9,-1-1,1 1,0-1,0 1,-1 0,1-1,-1 1,1 0,-1-1,0 1,0 0,1 0,-1 0,0-1,0 1,0 0,0 0,0 0,0 1,-1-1,1 0,0 0,0 0,-1 1,1-1,0 1,-1-1,1 1,-3-1,3 1,-1 0,1 0,0 0,-1 0,1 1,0-1,-1 0,1 0,0 1,0-1,-1 1,1-1,0 1,0 0,0 0,0-1,0 1,0 0,0 0,0 0,0 0,0 0,0 0,0 0,1 0,-2 2,2-2,-1 0,1 0,-1 0,1 0,0-1,-1 1,1 0,0 1,0-1,0 0,-1 0,1 0,0 0,1 0,-1 0,0 0,0 0,0 0,0 0,1 0,-1 0,1 0,-1 0,1 0,-1 0,1-1,-1 1,1 0,0 0,-1 0,1-1,0 1,1 1,2 0,1 0,-1 0,1 0,-1-1,1 0,0 0,-1 0,1 0,0-1,0 1,0-1,6-1,-7 0,0 1,-1 0,1-1,-1 0,1 0,-1 0,1 0,-1-1,0 1,1-1,-1 0,0 0,0 0,0 0,-1-1,1 1,2-3,3-8</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23T18:01:52.51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140 0,'12'1,"1"0,-1 1,24 7,3 1,10-4,1-2,73-4,-86 0,-35 0,0 0,0 0,0 0,0 0,0 0,1 1,-1-1,0 1,0-1,0 1,0 0,0 0,0 0,2 2,-3-2,1 1,-1-1,0 1,0 0,0-1,0 1,0 0,0 0,0 0,-1 0,1 0,0 0,-1 0,0 0,1 3,0 8,-1-10,0 0,0 0,0 1,1-1,-1 0,1 0,0 0,0 0,0 0,0-1,0 1,1 0,-1 0,1-1,0 1,0-1,0 1,0-1,0 0,3 2,-1 0,0-1,0 0,0 1,-1 0,1 0,-1 0,4 7,-6-9,0-1,-1 1,1-1,0 0,-1 1,1-1,-1 1,0-1,0 1,1 0,-1-1,0 1,0-1,-1 1,1-1,0 1,0-1,-1 1,1-1,-1 1,1-1,-1 1,0-1,1 0,-1 1,0-1,0 0,0 0,-2 3,-9 6,-1 0,-1 0,1-1,-24 10,32-16,-2 0,1-1,0 0,0 0,-1-1,1 1,-1-2,1 1,-1-1,1 0,-1 0,1 0,-1-1,1 0,-1-1,1 1,-10-5,-192-55,173 49,-2 2,1 2,-48-5,375 17,-171-5,-80 1,46 1,-67 3,-15 0,-12-1,-7-1,0 0,-19-2,12 0,27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29/12/2025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29/12/2025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29/12/2025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29/12/2025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29/12/2025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29/12/2025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4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092519" cy="1646302"/>
          </a:xfrm>
        </p:spPr>
        <p:txBody>
          <a:bodyPr/>
          <a:lstStyle/>
          <a:p>
            <a:r>
              <a:rPr lang="en-GB" dirty="0"/>
              <a:t>The Defendant’s Response, Default Judgements and Part 20 Claims</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a:t>Week 8 </a:t>
            </a:r>
            <a:endParaRPr lang="en-GB" sz="6000" b="1" dirty="0"/>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ED283-5309-D3FD-78FB-898F08F53D49}"/>
              </a:ext>
            </a:extLst>
          </p:cNvPr>
          <p:cNvSpPr>
            <a:spLocks noGrp="1"/>
          </p:cNvSpPr>
          <p:nvPr>
            <p:ph type="title"/>
          </p:nvPr>
        </p:nvSpPr>
        <p:spPr>
          <a:xfrm>
            <a:off x="677333" y="308738"/>
            <a:ext cx="1473519" cy="487680"/>
          </a:xfrm>
        </p:spPr>
        <p:txBody>
          <a:bodyPr>
            <a:normAutofit fontScale="90000"/>
          </a:bodyPr>
          <a:lstStyle/>
          <a:p>
            <a:r>
              <a:rPr lang="en-GB" dirty="0"/>
              <a:t>AIMS</a:t>
            </a:r>
          </a:p>
        </p:txBody>
      </p:sp>
      <p:sp>
        <p:nvSpPr>
          <p:cNvPr id="3" name="Content Placeholder 2">
            <a:extLst>
              <a:ext uri="{FF2B5EF4-FFF2-40B4-BE49-F238E27FC236}">
                <a16:creationId xmlns:a16="http://schemas.microsoft.com/office/drawing/2014/main" id="{8386BFA5-FE47-5E8F-FAC2-EB2CCE6AE1D1}"/>
              </a:ext>
            </a:extLst>
          </p:cNvPr>
          <p:cNvSpPr>
            <a:spLocks noGrp="1"/>
          </p:cNvSpPr>
          <p:nvPr>
            <p:ph idx="1"/>
          </p:nvPr>
        </p:nvSpPr>
        <p:spPr>
          <a:xfrm>
            <a:off x="458797" y="1120552"/>
            <a:ext cx="9266048" cy="4814421"/>
          </a:xfrm>
        </p:spPr>
        <p:txBody>
          <a:bodyPr>
            <a:normAutofit lnSpcReduction="10000"/>
          </a:bodyPr>
          <a:lstStyle/>
          <a:p>
            <a:pPr algn="l" fontAlgn="base">
              <a:buFont typeface="Arial" panose="020B0604020202020204" pitchFamily="34" charset="0"/>
              <a:buChar char="•"/>
            </a:pPr>
            <a:r>
              <a:rPr lang="en-US" sz="2400" b="0" i="0" dirty="0">
                <a:solidFill>
                  <a:srgbClr val="000000"/>
                </a:solidFill>
                <a:effectLst/>
                <a:latin typeface="+mj-lt"/>
              </a:rPr>
              <a:t>Identify the documents sent to the defendant with the particulars of claim</a:t>
            </a:r>
          </a:p>
          <a:p>
            <a:pPr algn="l" fontAlgn="base">
              <a:buFont typeface="Arial" panose="020B0604020202020204" pitchFamily="34" charset="0"/>
              <a:buChar char="•"/>
            </a:pPr>
            <a:r>
              <a:rPr lang="en-US" sz="2400" b="0" i="0" dirty="0">
                <a:solidFill>
                  <a:srgbClr val="000000"/>
                </a:solidFill>
                <a:effectLst/>
                <a:latin typeface="+mj-lt"/>
              </a:rPr>
              <a:t>State the time limits for filing a response</a:t>
            </a:r>
          </a:p>
          <a:p>
            <a:pPr algn="l" fontAlgn="base">
              <a:buFont typeface="Arial" panose="020B0604020202020204" pitchFamily="34" charset="0"/>
              <a:buChar char="•"/>
            </a:pPr>
            <a:r>
              <a:rPr lang="en-US" sz="2400" b="0" i="0" dirty="0">
                <a:solidFill>
                  <a:srgbClr val="000000"/>
                </a:solidFill>
                <a:effectLst/>
                <a:latin typeface="+mj-lt"/>
              </a:rPr>
              <a:t>Explain the effect of an admission</a:t>
            </a:r>
          </a:p>
          <a:p>
            <a:pPr algn="l" fontAlgn="base">
              <a:buFont typeface="Arial" panose="020B0604020202020204" pitchFamily="34" charset="0"/>
              <a:buChar char="•"/>
            </a:pPr>
            <a:r>
              <a:rPr lang="en-US" sz="2400" b="0" i="0" dirty="0">
                <a:solidFill>
                  <a:srgbClr val="000000"/>
                </a:solidFill>
                <a:effectLst/>
                <a:latin typeface="+mj-lt"/>
              </a:rPr>
              <a:t>Outline the content of an acknowledgment of service</a:t>
            </a:r>
          </a:p>
          <a:p>
            <a:pPr algn="l" fontAlgn="base">
              <a:buFont typeface="Arial" panose="020B0604020202020204" pitchFamily="34" charset="0"/>
              <a:buChar char="•"/>
            </a:pPr>
            <a:r>
              <a:rPr lang="en-US" sz="2400" b="0" i="0" dirty="0">
                <a:solidFill>
                  <a:srgbClr val="000000"/>
                </a:solidFill>
                <a:effectLst/>
                <a:latin typeface="+mj-lt"/>
              </a:rPr>
              <a:t>Identify the time limits for serving a </a:t>
            </a:r>
            <a:r>
              <a:rPr lang="en-US" sz="2400" b="0" i="0" dirty="0" err="1">
                <a:solidFill>
                  <a:srgbClr val="000000"/>
                </a:solidFill>
                <a:effectLst/>
                <a:latin typeface="+mj-lt"/>
              </a:rPr>
              <a:t>defence</a:t>
            </a:r>
            <a:endParaRPr lang="en-US" sz="2400" b="0" i="0" dirty="0">
              <a:solidFill>
                <a:srgbClr val="000000"/>
              </a:solidFill>
              <a:effectLst/>
              <a:latin typeface="+mj-lt"/>
            </a:endParaRPr>
          </a:p>
          <a:p>
            <a:pPr algn="l" fontAlgn="base">
              <a:buFont typeface="Arial" panose="020B0604020202020204" pitchFamily="34" charset="0"/>
              <a:buChar char="•"/>
            </a:pPr>
            <a:r>
              <a:rPr lang="en-US" sz="2400" b="0" i="0" dirty="0">
                <a:solidFill>
                  <a:srgbClr val="000000"/>
                </a:solidFill>
                <a:effectLst/>
                <a:latin typeface="+mj-lt"/>
              </a:rPr>
              <a:t>Explain when an application for a default judgment may be made</a:t>
            </a:r>
          </a:p>
          <a:p>
            <a:pPr algn="l" fontAlgn="base">
              <a:buFont typeface="Arial" panose="020B0604020202020204" pitchFamily="34" charset="0"/>
              <a:buChar char="•"/>
            </a:pPr>
            <a:r>
              <a:rPr lang="en-US" sz="2400" b="0" i="0" dirty="0">
                <a:solidFill>
                  <a:srgbClr val="000000"/>
                </a:solidFill>
                <a:effectLst/>
                <a:latin typeface="+mj-lt"/>
              </a:rPr>
              <a:t>Describe the procedure for applying for a default judgment, and</a:t>
            </a:r>
          </a:p>
          <a:p>
            <a:pPr algn="l" fontAlgn="base">
              <a:buFont typeface="Arial" panose="020B0604020202020204" pitchFamily="34" charset="0"/>
              <a:buChar char="•"/>
            </a:pPr>
            <a:r>
              <a:rPr lang="en-US" sz="2400" b="0" i="0" dirty="0">
                <a:solidFill>
                  <a:srgbClr val="000000"/>
                </a:solidFill>
                <a:effectLst/>
                <a:latin typeface="+mj-lt"/>
              </a:rPr>
              <a:t>Explain how a default judgment may be set aside.</a:t>
            </a:r>
          </a:p>
          <a:p>
            <a:endParaRPr lang="en-GB" dirty="0"/>
          </a:p>
        </p:txBody>
      </p:sp>
      <p:pic>
        <p:nvPicPr>
          <p:cNvPr id="4" name="Picture 3" descr="A cartoon character holding a sign&#10;&#10;Description automatically generated">
            <a:extLst>
              <a:ext uri="{FF2B5EF4-FFF2-40B4-BE49-F238E27FC236}">
                <a16:creationId xmlns:a16="http://schemas.microsoft.com/office/drawing/2014/main" id="{02BDB9C4-7E0C-22AF-DB96-A27BE268D90B}"/>
              </a:ext>
            </a:extLst>
          </p:cNvPr>
          <p:cNvPicPr>
            <a:picLocks noChangeAspect="1"/>
          </p:cNvPicPr>
          <p:nvPr/>
        </p:nvPicPr>
        <p:blipFill>
          <a:blip r:embed="rId2"/>
          <a:srcRect l="13550" r="7784"/>
          <a:stretch/>
        </p:blipFill>
        <p:spPr>
          <a:xfrm>
            <a:off x="10287247" y="308738"/>
            <a:ext cx="1538336" cy="2359749"/>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p:spPr>
      </p:pic>
    </p:spTree>
    <p:extLst>
      <p:ext uri="{BB962C8B-B14F-4D97-AF65-F5344CB8AC3E}">
        <p14:creationId xmlns:p14="http://schemas.microsoft.com/office/powerpoint/2010/main" val="3667056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A872A-745A-1C65-AED3-319DC9F9CA6D}"/>
              </a:ext>
            </a:extLst>
          </p:cNvPr>
          <p:cNvSpPr>
            <a:spLocks noGrp="1"/>
          </p:cNvSpPr>
          <p:nvPr>
            <p:ph type="title"/>
          </p:nvPr>
        </p:nvSpPr>
        <p:spPr>
          <a:xfrm>
            <a:off x="579568" y="246120"/>
            <a:ext cx="8596668" cy="481374"/>
          </a:xfrm>
        </p:spPr>
        <p:txBody>
          <a:bodyPr>
            <a:normAutofit fontScale="90000"/>
          </a:bodyPr>
          <a:lstStyle/>
          <a:p>
            <a:r>
              <a:rPr lang="en-GB" dirty="0"/>
              <a:t>Introduction</a:t>
            </a:r>
          </a:p>
        </p:txBody>
      </p:sp>
      <p:sp>
        <p:nvSpPr>
          <p:cNvPr id="3" name="Content Placeholder 2">
            <a:extLst>
              <a:ext uri="{FF2B5EF4-FFF2-40B4-BE49-F238E27FC236}">
                <a16:creationId xmlns:a16="http://schemas.microsoft.com/office/drawing/2014/main" id="{800F1E50-3DAA-275D-D299-923D3B5576D1}"/>
              </a:ext>
            </a:extLst>
          </p:cNvPr>
          <p:cNvSpPr>
            <a:spLocks noGrp="1"/>
          </p:cNvSpPr>
          <p:nvPr>
            <p:ph idx="1"/>
          </p:nvPr>
        </p:nvSpPr>
        <p:spPr>
          <a:xfrm>
            <a:off x="499054" y="916321"/>
            <a:ext cx="9444327" cy="5587995"/>
          </a:xfrm>
        </p:spPr>
        <p:txBody>
          <a:bodyPr>
            <a:noAutofit/>
          </a:bodyPr>
          <a:lstStyle/>
          <a:p>
            <a:pPr algn="l" fontAlgn="base"/>
            <a:r>
              <a:rPr lang="en-US" sz="2400" b="0" i="0" dirty="0">
                <a:solidFill>
                  <a:srgbClr val="000000"/>
                </a:solidFill>
                <a:effectLst/>
                <a:latin typeface="Inter"/>
              </a:rPr>
              <a:t>Having covered preparing and issuing a Part 7 claim, it is necessary to think about what a defendant’s response should look like, </a:t>
            </a:r>
          </a:p>
          <a:p>
            <a:pPr algn="l" fontAlgn="base"/>
            <a:r>
              <a:rPr lang="en-US" sz="2400" dirty="0">
                <a:solidFill>
                  <a:srgbClr val="000000"/>
                </a:solidFill>
                <a:latin typeface="Inter"/>
              </a:rPr>
              <a:t>Understanding of this is important whether representing the Defendant or the Claimant (need </a:t>
            </a:r>
            <a:r>
              <a:rPr lang="en-US" sz="2400" b="0" i="0" dirty="0">
                <a:solidFill>
                  <a:srgbClr val="000000"/>
                </a:solidFill>
                <a:effectLst/>
                <a:latin typeface="Inter"/>
              </a:rPr>
              <a:t>an awareness of what the defendant is supposed to do by when and also be able to anticipate what move your opponent might make from a tactical point of view).</a:t>
            </a:r>
          </a:p>
          <a:p>
            <a:pPr algn="l" fontAlgn="base"/>
            <a:r>
              <a:rPr lang="en-US" sz="2400" b="0" i="0" dirty="0">
                <a:solidFill>
                  <a:srgbClr val="000000"/>
                </a:solidFill>
                <a:effectLst/>
                <a:latin typeface="Inter"/>
              </a:rPr>
              <a:t>From the D’s position, once a claim has been issued against them, the first important point is to determine the deemed date of service of the particulars of claim and claim form (whichever is the latest). </a:t>
            </a:r>
          </a:p>
          <a:p>
            <a:pPr algn="l" fontAlgn="base"/>
            <a:r>
              <a:rPr lang="en-US" sz="2400" dirty="0">
                <a:solidFill>
                  <a:srgbClr val="000000"/>
                </a:solidFill>
                <a:latin typeface="Inter"/>
              </a:rPr>
              <a:t>D </a:t>
            </a:r>
            <a:r>
              <a:rPr lang="en-US" sz="2400" b="0" i="0" dirty="0">
                <a:solidFill>
                  <a:srgbClr val="000000"/>
                </a:solidFill>
                <a:effectLst/>
                <a:latin typeface="Inter"/>
              </a:rPr>
              <a:t>has 14 days from this date in which to enter a formal response to the claim. </a:t>
            </a:r>
          </a:p>
          <a:p>
            <a:pPr algn="l" fontAlgn="base"/>
            <a:r>
              <a:rPr lang="en-US" sz="2400" dirty="0">
                <a:solidFill>
                  <a:srgbClr val="000000"/>
                </a:solidFill>
                <a:latin typeface="Inter"/>
              </a:rPr>
              <a:t>D has a number of options by way of response</a:t>
            </a:r>
            <a:endParaRPr lang="en-GB" sz="2400" dirty="0"/>
          </a:p>
        </p:txBody>
      </p:sp>
    </p:spTree>
    <p:extLst>
      <p:ext uri="{BB962C8B-B14F-4D97-AF65-F5344CB8AC3E}">
        <p14:creationId xmlns:p14="http://schemas.microsoft.com/office/powerpoint/2010/main" val="455418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85400-DF1A-8B91-8115-232B77CDB9B1}"/>
              </a:ext>
            </a:extLst>
          </p:cNvPr>
          <p:cNvSpPr>
            <a:spLocks noGrp="1"/>
          </p:cNvSpPr>
          <p:nvPr>
            <p:ph type="title"/>
          </p:nvPr>
        </p:nvSpPr>
        <p:spPr>
          <a:xfrm>
            <a:off x="522058" y="283051"/>
            <a:ext cx="8596668" cy="711862"/>
          </a:xfrm>
        </p:spPr>
        <p:txBody>
          <a:bodyPr/>
          <a:lstStyle/>
          <a:p>
            <a:r>
              <a:rPr lang="en-GB" dirty="0"/>
              <a:t>Initial considerations</a:t>
            </a:r>
          </a:p>
        </p:txBody>
      </p:sp>
      <p:sp>
        <p:nvSpPr>
          <p:cNvPr id="3" name="Content Placeholder 2">
            <a:extLst>
              <a:ext uri="{FF2B5EF4-FFF2-40B4-BE49-F238E27FC236}">
                <a16:creationId xmlns:a16="http://schemas.microsoft.com/office/drawing/2014/main" id="{C5B8011B-65B7-C1F6-C065-5E16DC96D372}"/>
              </a:ext>
            </a:extLst>
          </p:cNvPr>
          <p:cNvSpPr>
            <a:spLocks noGrp="1"/>
          </p:cNvSpPr>
          <p:nvPr>
            <p:ph idx="1"/>
          </p:nvPr>
        </p:nvSpPr>
        <p:spPr>
          <a:xfrm>
            <a:off x="426116" y="994913"/>
            <a:ext cx="9523015" cy="2058838"/>
          </a:xfrm>
        </p:spPr>
        <p:txBody>
          <a:bodyPr>
            <a:normAutofit/>
          </a:bodyPr>
          <a:lstStyle/>
          <a:p>
            <a:r>
              <a:rPr lang="en-US" sz="2000" b="0" i="0" dirty="0">
                <a:solidFill>
                  <a:srgbClr val="000000"/>
                </a:solidFill>
                <a:effectLst/>
              </a:rPr>
              <a:t>When the </a:t>
            </a:r>
            <a:r>
              <a:rPr lang="en-US" sz="2000" dirty="0">
                <a:solidFill>
                  <a:srgbClr val="000000"/>
                </a:solidFill>
              </a:rPr>
              <a:t>POC</a:t>
            </a:r>
            <a:r>
              <a:rPr lang="en-US" sz="2000" b="0" i="0" dirty="0">
                <a:solidFill>
                  <a:srgbClr val="000000"/>
                </a:solidFill>
                <a:effectLst/>
              </a:rPr>
              <a:t> are served on the defendant, they may also include other documents required to be included by PD 16, such as </a:t>
            </a:r>
            <a:r>
              <a:rPr lang="en-US" sz="2000" b="0" i="0" dirty="0">
                <a:solidFill>
                  <a:schemeClr val="bg2">
                    <a:lumMod val="75000"/>
                  </a:schemeClr>
                </a:solidFill>
                <a:effectLst/>
              </a:rPr>
              <a:t>a medical report </a:t>
            </a:r>
            <a:r>
              <a:rPr lang="en-US" sz="2000" b="0" i="0" dirty="0">
                <a:solidFill>
                  <a:srgbClr val="000000"/>
                </a:solidFill>
                <a:effectLst/>
              </a:rPr>
              <a:t>and </a:t>
            </a:r>
            <a:r>
              <a:rPr lang="en-US" sz="2000" b="0" i="0" dirty="0">
                <a:solidFill>
                  <a:schemeClr val="bg2">
                    <a:lumMod val="75000"/>
                  </a:schemeClr>
                </a:solidFill>
                <a:effectLst/>
              </a:rPr>
              <a:t>schedule of past and future expenses </a:t>
            </a:r>
            <a:r>
              <a:rPr lang="en-US" sz="2000" b="0" i="0" dirty="0">
                <a:solidFill>
                  <a:srgbClr val="000000"/>
                </a:solidFill>
                <a:effectLst/>
              </a:rPr>
              <a:t>and losses in a personal injury claim, or a </a:t>
            </a:r>
            <a:r>
              <a:rPr lang="en-US" sz="2000" b="0" i="0" dirty="0">
                <a:solidFill>
                  <a:schemeClr val="bg2">
                    <a:lumMod val="75000"/>
                  </a:schemeClr>
                </a:solidFill>
                <a:effectLst/>
              </a:rPr>
              <a:t>copy of contract </a:t>
            </a:r>
            <a:r>
              <a:rPr lang="en-US" sz="2000" b="0" i="0" dirty="0">
                <a:solidFill>
                  <a:srgbClr val="000000"/>
                </a:solidFill>
                <a:effectLst/>
              </a:rPr>
              <a:t>in a claim for damages for breach of contract.</a:t>
            </a:r>
          </a:p>
          <a:p>
            <a:r>
              <a:rPr lang="en-US" sz="2000" b="0" i="0" dirty="0">
                <a:solidFill>
                  <a:srgbClr val="000000"/>
                </a:solidFill>
                <a:effectLst/>
              </a:rPr>
              <a:t> Additionally, the defendant will also receive a </a:t>
            </a:r>
            <a:r>
              <a:rPr lang="en-US" sz="2000" b="1" u="sng" dirty="0"/>
              <a:t>Form N9 Response Pack</a:t>
            </a:r>
            <a:r>
              <a:rPr lang="en-US" sz="2000" b="1" i="0" u="sng" dirty="0">
                <a:solidFill>
                  <a:srgbClr val="000000"/>
                </a:solidFill>
                <a:effectLst/>
              </a:rPr>
              <a:t> </a:t>
            </a:r>
            <a:r>
              <a:rPr lang="en-US" sz="2000" b="0" i="0" dirty="0">
                <a:solidFill>
                  <a:srgbClr val="000000"/>
                </a:solidFill>
                <a:effectLst/>
              </a:rPr>
              <a:t>at the same time.</a:t>
            </a:r>
          </a:p>
          <a:p>
            <a:endParaRPr lang="en-GB" dirty="0"/>
          </a:p>
        </p:txBody>
      </p:sp>
      <p:pic>
        <p:nvPicPr>
          <p:cNvPr id="5" name="Picture 4">
            <a:extLst>
              <a:ext uri="{FF2B5EF4-FFF2-40B4-BE49-F238E27FC236}">
                <a16:creationId xmlns:a16="http://schemas.microsoft.com/office/drawing/2014/main" id="{EE0442D8-07EF-D335-C9DD-6F458E33EDE0}"/>
              </a:ext>
            </a:extLst>
          </p:cNvPr>
          <p:cNvPicPr>
            <a:picLocks noChangeAspect="1"/>
          </p:cNvPicPr>
          <p:nvPr/>
        </p:nvPicPr>
        <p:blipFill>
          <a:blip r:embed="rId2"/>
          <a:stretch>
            <a:fillRect/>
          </a:stretch>
        </p:blipFill>
        <p:spPr>
          <a:xfrm>
            <a:off x="1955320" y="3200087"/>
            <a:ext cx="6101751" cy="3374862"/>
          </a:xfrm>
          <a:prstGeom prst="rect">
            <a:avLst/>
          </a:prstGeom>
        </p:spPr>
      </p:pic>
    </p:spTree>
    <p:extLst>
      <p:ext uri="{BB962C8B-B14F-4D97-AF65-F5344CB8AC3E}">
        <p14:creationId xmlns:p14="http://schemas.microsoft.com/office/powerpoint/2010/main" val="3436967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1F5DF-660C-B263-543A-07B0C8699718}"/>
              </a:ext>
            </a:extLst>
          </p:cNvPr>
          <p:cNvSpPr>
            <a:spLocks noGrp="1"/>
          </p:cNvSpPr>
          <p:nvPr>
            <p:ph type="title"/>
          </p:nvPr>
        </p:nvSpPr>
        <p:spPr>
          <a:xfrm>
            <a:off x="677334" y="609600"/>
            <a:ext cx="8596668" cy="787879"/>
          </a:xfrm>
        </p:spPr>
        <p:txBody>
          <a:bodyPr/>
          <a:lstStyle/>
          <a:p>
            <a:r>
              <a:rPr lang="en-GB" dirty="0"/>
              <a:t>The Response Pack</a:t>
            </a:r>
          </a:p>
        </p:txBody>
      </p:sp>
      <p:sp>
        <p:nvSpPr>
          <p:cNvPr id="3" name="Content Placeholder 2">
            <a:extLst>
              <a:ext uri="{FF2B5EF4-FFF2-40B4-BE49-F238E27FC236}">
                <a16:creationId xmlns:a16="http://schemas.microsoft.com/office/drawing/2014/main" id="{BB6F3CD3-5F74-9E77-3635-5FC41CA306E0}"/>
              </a:ext>
            </a:extLst>
          </p:cNvPr>
          <p:cNvSpPr>
            <a:spLocks noGrp="1"/>
          </p:cNvSpPr>
          <p:nvPr>
            <p:ph idx="1"/>
          </p:nvPr>
        </p:nvSpPr>
        <p:spPr>
          <a:xfrm>
            <a:off x="522773" y="1336142"/>
            <a:ext cx="9248080" cy="4912258"/>
          </a:xfrm>
        </p:spPr>
        <p:txBody>
          <a:bodyPr>
            <a:normAutofit/>
          </a:bodyPr>
          <a:lstStyle/>
          <a:p>
            <a:pPr algn="l" fontAlgn="base" latinLnBrk="0"/>
            <a:r>
              <a:rPr lang="en-US" sz="2400" b="0" i="0" dirty="0">
                <a:solidFill>
                  <a:srgbClr val="000000"/>
                </a:solidFill>
                <a:effectLst/>
              </a:rPr>
              <a:t>…contains a series of forms which comprises of:</a:t>
            </a:r>
          </a:p>
          <a:p>
            <a:pPr algn="l" fontAlgn="base">
              <a:buFont typeface="Arial" panose="020B0604020202020204" pitchFamily="34" charset="0"/>
              <a:buChar char="•"/>
            </a:pPr>
            <a:r>
              <a:rPr lang="en-US" sz="2400" b="0" i="0" dirty="0">
                <a:solidFill>
                  <a:srgbClr val="000000"/>
                </a:solidFill>
                <a:effectLst/>
              </a:rPr>
              <a:t>an acknowledgment of service form;</a:t>
            </a:r>
          </a:p>
          <a:p>
            <a:pPr algn="l" fontAlgn="base">
              <a:buFont typeface="Arial" panose="020B0604020202020204" pitchFamily="34" charset="0"/>
              <a:buChar char="•"/>
            </a:pPr>
            <a:r>
              <a:rPr lang="en-US" sz="2400" b="0" i="0" dirty="0">
                <a:solidFill>
                  <a:srgbClr val="000000"/>
                </a:solidFill>
                <a:effectLst/>
              </a:rPr>
              <a:t>a form of admission; and</a:t>
            </a:r>
          </a:p>
          <a:p>
            <a:pPr algn="l" fontAlgn="base">
              <a:buFont typeface="Arial" panose="020B0604020202020204" pitchFamily="34" charset="0"/>
              <a:buChar char="•"/>
            </a:pPr>
            <a:r>
              <a:rPr lang="en-US" sz="2400" b="0" i="0" dirty="0">
                <a:solidFill>
                  <a:srgbClr val="000000"/>
                </a:solidFill>
                <a:effectLst/>
              </a:rPr>
              <a:t>a form of </a:t>
            </a:r>
            <a:r>
              <a:rPr lang="en-US" sz="2400" b="0" i="0" dirty="0" err="1">
                <a:solidFill>
                  <a:srgbClr val="000000"/>
                </a:solidFill>
                <a:effectLst/>
              </a:rPr>
              <a:t>defence</a:t>
            </a:r>
            <a:r>
              <a:rPr lang="en-US" sz="2400" b="0" i="0" dirty="0">
                <a:solidFill>
                  <a:srgbClr val="000000"/>
                </a:solidFill>
                <a:effectLst/>
              </a:rPr>
              <a:t> and counterclaim.</a:t>
            </a:r>
          </a:p>
          <a:p>
            <a:pPr algn="l" fontAlgn="base" latinLnBrk="0"/>
            <a:r>
              <a:rPr lang="en-US" sz="2400" b="0" i="0" dirty="0">
                <a:solidFill>
                  <a:srgbClr val="000000"/>
                </a:solidFill>
                <a:effectLst/>
              </a:rPr>
              <a:t>The defendant must respond to the claim by completing one of these forms (or an equivalent, such as filing a </a:t>
            </a:r>
            <a:r>
              <a:rPr lang="en-US" sz="2400" b="0" i="0" dirty="0" err="1">
                <a:solidFill>
                  <a:srgbClr val="000000"/>
                </a:solidFill>
                <a:effectLst/>
              </a:rPr>
              <a:t>defence</a:t>
            </a:r>
            <a:r>
              <a:rPr lang="en-US" sz="2400" b="0" i="0" dirty="0">
                <a:solidFill>
                  <a:srgbClr val="000000"/>
                </a:solidFill>
                <a:effectLst/>
              </a:rPr>
              <a:t> in a separate but different document). </a:t>
            </a:r>
          </a:p>
          <a:p>
            <a:pPr algn="l" fontAlgn="base" latinLnBrk="0"/>
            <a:r>
              <a:rPr lang="en-US" sz="2400" b="0" i="0" dirty="0">
                <a:solidFill>
                  <a:srgbClr val="000000"/>
                </a:solidFill>
                <a:effectLst/>
              </a:rPr>
              <a:t>If they fail to do so within the prescribed time limit, they are at risk of the claimant obtaining </a:t>
            </a:r>
            <a:r>
              <a:rPr lang="en-US" sz="2400" b="1" i="0" dirty="0">
                <a:solidFill>
                  <a:srgbClr val="000000"/>
                </a:solidFill>
                <a:effectLst/>
              </a:rPr>
              <a:t>default judgment</a:t>
            </a:r>
            <a:r>
              <a:rPr lang="en-US" sz="2400" b="0" i="0" dirty="0">
                <a:solidFill>
                  <a:srgbClr val="000000"/>
                </a:solidFill>
                <a:effectLst/>
              </a:rPr>
              <a:t> against them.</a:t>
            </a:r>
          </a:p>
          <a:p>
            <a:endParaRPr lang="en-GB" dirty="0"/>
          </a:p>
        </p:txBody>
      </p:sp>
    </p:spTree>
    <p:extLst>
      <p:ext uri="{BB962C8B-B14F-4D97-AF65-F5344CB8AC3E}">
        <p14:creationId xmlns:p14="http://schemas.microsoft.com/office/powerpoint/2010/main" val="1186350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F0535-1C02-C6C3-AC68-4E7D5D1728E3}"/>
              </a:ext>
            </a:extLst>
          </p:cNvPr>
          <p:cNvSpPr>
            <a:spLocks noGrp="1"/>
          </p:cNvSpPr>
          <p:nvPr>
            <p:ph type="title"/>
          </p:nvPr>
        </p:nvSpPr>
        <p:spPr>
          <a:xfrm>
            <a:off x="625575" y="235789"/>
            <a:ext cx="8596668" cy="487680"/>
          </a:xfrm>
        </p:spPr>
        <p:txBody>
          <a:bodyPr>
            <a:normAutofit fontScale="90000"/>
          </a:bodyPr>
          <a:lstStyle/>
          <a:p>
            <a:r>
              <a:rPr lang="en-GB" dirty="0"/>
              <a:t>Time for filing a response by the Defendant</a:t>
            </a:r>
          </a:p>
        </p:txBody>
      </p:sp>
      <p:sp>
        <p:nvSpPr>
          <p:cNvPr id="3" name="Content Placeholder 2">
            <a:extLst>
              <a:ext uri="{FF2B5EF4-FFF2-40B4-BE49-F238E27FC236}">
                <a16:creationId xmlns:a16="http://schemas.microsoft.com/office/drawing/2014/main" id="{43702931-C0C0-DE9F-C187-F4452F17998D}"/>
              </a:ext>
            </a:extLst>
          </p:cNvPr>
          <p:cNvSpPr>
            <a:spLocks noGrp="1"/>
          </p:cNvSpPr>
          <p:nvPr>
            <p:ph idx="1"/>
          </p:nvPr>
        </p:nvSpPr>
        <p:spPr>
          <a:xfrm>
            <a:off x="422427" y="1212041"/>
            <a:ext cx="9704983" cy="5459054"/>
          </a:xfrm>
        </p:spPr>
        <p:txBody>
          <a:bodyPr>
            <a:normAutofit fontScale="92500"/>
          </a:bodyPr>
          <a:lstStyle/>
          <a:p>
            <a:pPr algn="l" fontAlgn="base"/>
            <a:r>
              <a:rPr lang="en-US" sz="2400" b="0" i="0" dirty="0">
                <a:solidFill>
                  <a:srgbClr val="000000"/>
                </a:solidFill>
                <a:effectLst/>
              </a:rPr>
              <a:t>The defendant </a:t>
            </a:r>
            <a:r>
              <a:rPr lang="en-US" sz="2400" b="1" i="0" dirty="0">
                <a:solidFill>
                  <a:srgbClr val="000000"/>
                </a:solidFill>
                <a:effectLst/>
              </a:rPr>
              <a:t>must</a:t>
            </a:r>
            <a:r>
              <a:rPr lang="en-US" sz="2400" b="0" i="0" dirty="0">
                <a:solidFill>
                  <a:srgbClr val="000000"/>
                </a:solidFill>
                <a:effectLst/>
              </a:rPr>
              <a:t> respond to the claim:</a:t>
            </a:r>
          </a:p>
          <a:p>
            <a:pPr algn="l" fontAlgn="base">
              <a:buFont typeface="Arial" panose="020B0604020202020204" pitchFamily="34" charset="0"/>
              <a:buChar char="•"/>
            </a:pPr>
            <a:r>
              <a:rPr lang="en-US" sz="2400" b="1" i="0" dirty="0">
                <a:solidFill>
                  <a:srgbClr val="000000"/>
                </a:solidFill>
                <a:effectLst/>
              </a:rPr>
              <a:t>within 14 days of the deemed date of service </a:t>
            </a:r>
            <a:r>
              <a:rPr lang="en-US" sz="2400" b="0" i="0" dirty="0">
                <a:solidFill>
                  <a:srgbClr val="000000"/>
                </a:solidFill>
                <a:effectLst/>
              </a:rPr>
              <a:t>of receiving the claim form (where the particulars of claim are included in it); or</a:t>
            </a:r>
          </a:p>
          <a:p>
            <a:pPr algn="l" fontAlgn="base">
              <a:buFont typeface="Arial" panose="020B0604020202020204" pitchFamily="34" charset="0"/>
              <a:buChar char="•"/>
            </a:pPr>
            <a:r>
              <a:rPr lang="en-US" sz="2400" b="1" i="0" dirty="0">
                <a:solidFill>
                  <a:srgbClr val="000000"/>
                </a:solidFill>
                <a:effectLst/>
              </a:rPr>
              <a:t>within 14 days of the deemed date of service</a:t>
            </a:r>
            <a:r>
              <a:rPr lang="en-US" sz="2400" b="0" i="0" dirty="0">
                <a:solidFill>
                  <a:srgbClr val="000000"/>
                </a:solidFill>
                <a:effectLst/>
              </a:rPr>
              <a:t> of the particulars of claim (where the claim form had stated </a:t>
            </a:r>
            <a:r>
              <a:rPr lang="en-US" sz="2400" b="1" i="0" dirty="0">
                <a:solidFill>
                  <a:srgbClr val="000000"/>
                </a:solidFill>
                <a:effectLst/>
              </a:rPr>
              <a:t>particulars of claim to follow</a:t>
            </a:r>
            <a:r>
              <a:rPr lang="en-US" sz="2400" b="0" i="0" dirty="0">
                <a:solidFill>
                  <a:srgbClr val="000000"/>
                </a:solidFill>
                <a:effectLst/>
              </a:rPr>
              <a:t>).</a:t>
            </a:r>
          </a:p>
          <a:p>
            <a:pPr algn="l" fontAlgn="base"/>
            <a:r>
              <a:rPr lang="en-US" sz="2400" b="0" i="0" dirty="0">
                <a:solidFill>
                  <a:srgbClr val="000000"/>
                </a:solidFill>
                <a:effectLst/>
              </a:rPr>
              <a:t>Note: the response must be </a:t>
            </a:r>
            <a:r>
              <a:rPr lang="en-US" sz="2400" b="1" i="0" dirty="0">
                <a:solidFill>
                  <a:srgbClr val="000000"/>
                </a:solidFill>
                <a:effectLst/>
              </a:rPr>
              <a:t>within 14 days of the deemed service of particulars of claim</a:t>
            </a:r>
            <a:r>
              <a:rPr lang="en-US" sz="2400" b="0" i="0" dirty="0">
                <a:solidFill>
                  <a:srgbClr val="000000"/>
                </a:solidFill>
                <a:effectLst/>
              </a:rPr>
              <a:t>. If, the D receives a claim form with no particulars included in it and it says that these are to be served separately, they </a:t>
            </a:r>
            <a:r>
              <a:rPr lang="en-US" sz="2400" dirty="0">
                <a:solidFill>
                  <a:srgbClr val="000000"/>
                </a:solidFill>
              </a:rPr>
              <a:t>do not have to </a:t>
            </a:r>
            <a:r>
              <a:rPr lang="en-US" sz="2400" b="0" i="0" dirty="0">
                <a:solidFill>
                  <a:srgbClr val="000000"/>
                </a:solidFill>
                <a:effectLst/>
              </a:rPr>
              <a:t>respond until the particulars are received.</a:t>
            </a:r>
          </a:p>
          <a:p>
            <a:pPr algn="l" fontAlgn="base"/>
            <a:r>
              <a:rPr lang="en-US" sz="2400" b="0" i="0" dirty="0">
                <a:solidFill>
                  <a:srgbClr val="000000"/>
                </a:solidFill>
                <a:effectLst/>
              </a:rPr>
              <a:t>If, after receipt of the particulars, D ignores the claim or otherwise fails to respond within the 14-day time limit, the claimant is likely to be able to obtain judgment in default </a:t>
            </a:r>
            <a:r>
              <a:rPr lang="en-US" sz="2400" dirty="0">
                <a:solidFill>
                  <a:srgbClr val="000000"/>
                </a:solidFill>
              </a:rPr>
              <a:t>(more later)</a:t>
            </a:r>
            <a:r>
              <a:rPr lang="en-US" sz="2400" b="0" i="0" dirty="0">
                <a:solidFill>
                  <a:srgbClr val="000000"/>
                </a:solidFill>
                <a:effectLst/>
              </a:rPr>
              <a:t>.</a:t>
            </a:r>
          </a:p>
          <a:p>
            <a:endParaRPr lang="en-GB" dirty="0"/>
          </a:p>
        </p:txBody>
      </p:sp>
    </p:spTree>
    <p:extLst>
      <p:ext uri="{BB962C8B-B14F-4D97-AF65-F5344CB8AC3E}">
        <p14:creationId xmlns:p14="http://schemas.microsoft.com/office/powerpoint/2010/main" val="2836735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041B5-6CC6-C581-6F73-2702F9E23084}"/>
              </a:ext>
            </a:extLst>
          </p:cNvPr>
          <p:cNvSpPr>
            <a:spLocks noGrp="1"/>
          </p:cNvSpPr>
          <p:nvPr>
            <p:ph type="title"/>
          </p:nvPr>
        </p:nvSpPr>
        <p:spPr/>
        <p:txBody>
          <a:bodyPr/>
          <a:lstStyle/>
          <a:p>
            <a:r>
              <a:rPr lang="en-GB" dirty="0"/>
              <a:t>Defendant’s options</a:t>
            </a:r>
          </a:p>
        </p:txBody>
      </p:sp>
      <p:sp>
        <p:nvSpPr>
          <p:cNvPr id="3" name="Content Placeholder 2">
            <a:extLst>
              <a:ext uri="{FF2B5EF4-FFF2-40B4-BE49-F238E27FC236}">
                <a16:creationId xmlns:a16="http://schemas.microsoft.com/office/drawing/2014/main" id="{46EF3902-16AF-DF39-F323-5B2D071E4CB4}"/>
              </a:ext>
            </a:extLst>
          </p:cNvPr>
          <p:cNvSpPr>
            <a:spLocks noGrp="1"/>
          </p:cNvSpPr>
          <p:nvPr>
            <p:ph idx="1"/>
          </p:nvPr>
        </p:nvSpPr>
        <p:spPr>
          <a:xfrm>
            <a:off x="602572" y="1488613"/>
            <a:ext cx="8596668" cy="4716655"/>
          </a:xfrm>
        </p:spPr>
        <p:txBody>
          <a:bodyPr/>
          <a:lstStyle/>
          <a:p>
            <a:pPr algn="l" fontAlgn="base" latinLnBrk="0"/>
            <a:r>
              <a:rPr lang="en-US" sz="2800" dirty="0">
                <a:solidFill>
                  <a:srgbClr val="000000"/>
                </a:solidFill>
                <a:latin typeface="+mj-lt"/>
              </a:rPr>
              <a:t>The Defendant </a:t>
            </a:r>
            <a:r>
              <a:rPr lang="en-US" sz="2800" b="0" i="0" dirty="0">
                <a:solidFill>
                  <a:srgbClr val="000000"/>
                </a:solidFill>
                <a:effectLst/>
                <a:latin typeface="+mj-lt"/>
              </a:rPr>
              <a:t>has 14 days (from the date of service of the particulars of claim) in which (according to </a:t>
            </a:r>
            <a:r>
              <a:rPr lang="en-US" sz="2800" b="1" i="0" dirty="0">
                <a:solidFill>
                  <a:srgbClr val="000000"/>
                </a:solidFill>
                <a:effectLst/>
                <a:latin typeface="+mj-lt"/>
              </a:rPr>
              <a:t>CPR Part 9</a:t>
            </a:r>
            <a:r>
              <a:rPr lang="en-US" sz="2800" b="0" i="0" dirty="0">
                <a:solidFill>
                  <a:srgbClr val="000000"/>
                </a:solidFill>
                <a:effectLst/>
                <a:latin typeface="+mj-lt"/>
              </a:rPr>
              <a:t>) to take one of the following steps:</a:t>
            </a:r>
          </a:p>
          <a:p>
            <a:pPr lvl="1" fontAlgn="base"/>
            <a:r>
              <a:rPr lang="en-US" sz="2800" b="0" i="0" dirty="0">
                <a:solidFill>
                  <a:srgbClr val="000000"/>
                </a:solidFill>
                <a:effectLst/>
                <a:latin typeface="+mj-lt"/>
              </a:rPr>
              <a:t>file or serve an admission (</a:t>
            </a:r>
            <a:r>
              <a:rPr lang="en-US" sz="2800" b="1" i="0" dirty="0">
                <a:solidFill>
                  <a:srgbClr val="000000"/>
                </a:solidFill>
                <a:effectLst/>
                <a:latin typeface="+mj-lt"/>
              </a:rPr>
              <a:t>CPR r14.2</a:t>
            </a:r>
            <a:r>
              <a:rPr lang="en-US" sz="2800" b="0" i="0" dirty="0">
                <a:solidFill>
                  <a:srgbClr val="000000"/>
                </a:solidFill>
                <a:effectLst/>
                <a:latin typeface="+mj-lt"/>
              </a:rPr>
              <a:t>);</a:t>
            </a:r>
          </a:p>
          <a:p>
            <a:pPr lvl="1" fontAlgn="base"/>
            <a:r>
              <a:rPr lang="en-US" sz="2800" b="0" i="0" dirty="0">
                <a:solidFill>
                  <a:srgbClr val="000000"/>
                </a:solidFill>
                <a:effectLst/>
                <a:latin typeface="+mj-lt"/>
              </a:rPr>
              <a:t>file a </a:t>
            </a:r>
            <a:r>
              <a:rPr lang="en-US" sz="2800" b="0" i="0" dirty="0" err="1">
                <a:solidFill>
                  <a:srgbClr val="000000"/>
                </a:solidFill>
                <a:effectLst/>
                <a:latin typeface="+mj-lt"/>
              </a:rPr>
              <a:t>defence</a:t>
            </a:r>
            <a:r>
              <a:rPr lang="en-US" sz="2800" b="0" i="0" dirty="0">
                <a:solidFill>
                  <a:srgbClr val="000000"/>
                </a:solidFill>
                <a:effectLst/>
                <a:latin typeface="+mj-lt"/>
              </a:rPr>
              <a:t> (which may be combined with a counterclaim – </a:t>
            </a:r>
            <a:r>
              <a:rPr lang="en-US" sz="2800" b="1" i="0" dirty="0">
                <a:solidFill>
                  <a:srgbClr val="000000"/>
                </a:solidFill>
                <a:effectLst/>
                <a:latin typeface="+mj-lt"/>
              </a:rPr>
              <a:t>CPR r15.4</a:t>
            </a:r>
            <a:r>
              <a:rPr lang="en-US" sz="2800" b="0" i="0" dirty="0">
                <a:solidFill>
                  <a:srgbClr val="000000"/>
                </a:solidFill>
                <a:effectLst/>
                <a:latin typeface="+mj-lt"/>
              </a:rPr>
              <a:t>); or</a:t>
            </a:r>
          </a:p>
          <a:p>
            <a:pPr lvl="1" fontAlgn="base"/>
            <a:r>
              <a:rPr lang="en-US" sz="2800" b="0" i="0" dirty="0">
                <a:solidFill>
                  <a:srgbClr val="000000"/>
                </a:solidFill>
                <a:effectLst/>
                <a:latin typeface="+mj-lt"/>
              </a:rPr>
              <a:t>file an acknowledgment of service (</a:t>
            </a:r>
            <a:r>
              <a:rPr lang="en-US" sz="2800" b="1" i="0" dirty="0">
                <a:solidFill>
                  <a:srgbClr val="000000"/>
                </a:solidFill>
                <a:effectLst/>
                <a:latin typeface="+mj-lt"/>
              </a:rPr>
              <a:t>CPR r10.3</a:t>
            </a:r>
            <a:r>
              <a:rPr lang="en-US" sz="2800" b="0" i="0" dirty="0">
                <a:solidFill>
                  <a:srgbClr val="000000"/>
                </a:solidFill>
                <a:effectLst/>
                <a:latin typeface="+mj-lt"/>
              </a:rPr>
              <a:t>).</a:t>
            </a:r>
          </a:p>
          <a:p>
            <a:endParaRPr lang="en-GB" dirty="0"/>
          </a:p>
        </p:txBody>
      </p:sp>
    </p:spTree>
    <p:extLst>
      <p:ext uri="{BB962C8B-B14F-4D97-AF65-F5344CB8AC3E}">
        <p14:creationId xmlns:p14="http://schemas.microsoft.com/office/powerpoint/2010/main" val="2407330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A19E5-D4C3-87D6-078F-AA9AC72BDFA3}"/>
              </a:ext>
            </a:extLst>
          </p:cNvPr>
          <p:cNvSpPr>
            <a:spLocks noGrp="1"/>
          </p:cNvSpPr>
          <p:nvPr>
            <p:ph type="title"/>
          </p:nvPr>
        </p:nvSpPr>
        <p:spPr>
          <a:xfrm>
            <a:off x="677334" y="230038"/>
            <a:ext cx="8596668" cy="776377"/>
          </a:xfrm>
        </p:spPr>
        <p:txBody>
          <a:bodyPr/>
          <a:lstStyle/>
          <a:p>
            <a:r>
              <a:rPr lang="en-GB" dirty="0"/>
              <a:t>Overview of Defendant’s options</a:t>
            </a:r>
          </a:p>
        </p:txBody>
      </p:sp>
      <p:pic>
        <p:nvPicPr>
          <p:cNvPr id="5" name="Picture 4">
            <a:extLst>
              <a:ext uri="{FF2B5EF4-FFF2-40B4-BE49-F238E27FC236}">
                <a16:creationId xmlns:a16="http://schemas.microsoft.com/office/drawing/2014/main" id="{193155ED-5D16-AE74-5F71-CE9882FB62F8}"/>
              </a:ext>
            </a:extLst>
          </p:cNvPr>
          <p:cNvPicPr>
            <a:picLocks noChangeAspect="1"/>
          </p:cNvPicPr>
          <p:nvPr/>
        </p:nvPicPr>
        <p:blipFill>
          <a:blip r:embed="rId2"/>
          <a:stretch>
            <a:fillRect/>
          </a:stretch>
        </p:blipFill>
        <p:spPr>
          <a:xfrm>
            <a:off x="493303" y="1006414"/>
            <a:ext cx="9724654" cy="5621547"/>
          </a:xfrm>
          <a:prstGeom prst="rect">
            <a:avLst/>
          </a:prstGeom>
        </p:spPr>
      </p:pic>
    </p:spTree>
    <p:extLst>
      <p:ext uri="{BB962C8B-B14F-4D97-AF65-F5344CB8AC3E}">
        <p14:creationId xmlns:p14="http://schemas.microsoft.com/office/powerpoint/2010/main" val="16763341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97131-96DA-5B12-8C83-4642F934674E}"/>
              </a:ext>
            </a:extLst>
          </p:cNvPr>
          <p:cNvSpPr>
            <a:spLocks noGrp="1"/>
          </p:cNvSpPr>
          <p:nvPr>
            <p:ph type="title"/>
          </p:nvPr>
        </p:nvSpPr>
        <p:spPr>
          <a:xfrm>
            <a:off x="671583" y="347932"/>
            <a:ext cx="2853745" cy="865517"/>
          </a:xfrm>
        </p:spPr>
        <p:txBody>
          <a:bodyPr/>
          <a:lstStyle/>
          <a:p>
            <a:r>
              <a:rPr lang="en-GB" dirty="0"/>
              <a:t>Admissions</a:t>
            </a:r>
          </a:p>
        </p:txBody>
      </p:sp>
      <p:sp>
        <p:nvSpPr>
          <p:cNvPr id="3" name="Content Placeholder 2">
            <a:extLst>
              <a:ext uri="{FF2B5EF4-FFF2-40B4-BE49-F238E27FC236}">
                <a16:creationId xmlns:a16="http://schemas.microsoft.com/office/drawing/2014/main" id="{605B3620-B675-A771-2ED7-BDBD0E73FA7D}"/>
              </a:ext>
            </a:extLst>
          </p:cNvPr>
          <p:cNvSpPr>
            <a:spLocks noGrp="1"/>
          </p:cNvSpPr>
          <p:nvPr>
            <p:ph idx="1"/>
          </p:nvPr>
        </p:nvSpPr>
        <p:spPr>
          <a:xfrm>
            <a:off x="625574" y="1270000"/>
            <a:ext cx="9300553" cy="5240068"/>
          </a:xfrm>
        </p:spPr>
        <p:txBody>
          <a:bodyPr>
            <a:normAutofit/>
          </a:bodyPr>
          <a:lstStyle/>
          <a:p>
            <a:pPr algn="l" fontAlgn="base"/>
            <a:r>
              <a:rPr lang="en-US" sz="2000" b="0" i="0" dirty="0">
                <a:solidFill>
                  <a:srgbClr val="000000"/>
                </a:solidFill>
                <a:effectLst/>
              </a:rPr>
              <a:t>Defendant faced with a claim </a:t>
            </a:r>
            <a:r>
              <a:rPr lang="en-US" sz="2000" dirty="0">
                <a:solidFill>
                  <a:srgbClr val="000000"/>
                </a:solidFill>
              </a:rPr>
              <a:t>could</a:t>
            </a:r>
            <a:r>
              <a:rPr lang="en-US" sz="2000" b="0" i="0" dirty="0">
                <a:solidFill>
                  <a:srgbClr val="000000"/>
                </a:solidFill>
                <a:effectLst/>
              </a:rPr>
              <a:t> make an admission in respect of the whole of the claimant’s case. If so, the dispute will conclude without a trial.</a:t>
            </a:r>
          </a:p>
          <a:p>
            <a:pPr algn="l" fontAlgn="base"/>
            <a:r>
              <a:rPr lang="en-US" sz="2000" b="0" i="0" dirty="0">
                <a:solidFill>
                  <a:srgbClr val="000000"/>
                </a:solidFill>
                <a:effectLst/>
              </a:rPr>
              <a:t>Any admission must be a </a:t>
            </a:r>
            <a:r>
              <a:rPr lang="en-US" sz="2000" b="1" i="0" dirty="0">
                <a:solidFill>
                  <a:srgbClr val="000000"/>
                </a:solidFill>
                <a:effectLst/>
              </a:rPr>
              <a:t>clear</a:t>
            </a:r>
            <a:r>
              <a:rPr lang="en-US" sz="2000" b="0" i="0" dirty="0">
                <a:solidFill>
                  <a:srgbClr val="000000"/>
                </a:solidFill>
                <a:effectLst/>
              </a:rPr>
              <a:t> admission of liability. A mere offer to compensate would not necessarily amount to an admission of liability because it could be construed as merely an offer to pay</a:t>
            </a:r>
            <a:r>
              <a:rPr lang="en-US" sz="2000" b="0" i="1" dirty="0">
                <a:solidFill>
                  <a:srgbClr val="000000"/>
                </a:solidFill>
                <a:effectLst/>
              </a:rPr>
              <a:t> ex gratia</a:t>
            </a:r>
            <a:r>
              <a:rPr lang="en-US" sz="2000" b="0" i="0" dirty="0">
                <a:solidFill>
                  <a:srgbClr val="000000"/>
                </a:solidFill>
                <a:effectLst/>
              </a:rPr>
              <a:t> compensation (</a:t>
            </a:r>
            <a:r>
              <a:rPr lang="en-US" sz="2000" b="1" i="0" dirty="0">
                <a:solidFill>
                  <a:srgbClr val="000000"/>
                </a:solidFill>
                <a:effectLst/>
              </a:rPr>
              <a:t>Part 14</a:t>
            </a:r>
            <a:r>
              <a:rPr lang="en-US" sz="2000" b="0" i="0" dirty="0">
                <a:solidFill>
                  <a:srgbClr val="000000"/>
                </a:solidFill>
                <a:effectLst/>
              </a:rPr>
              <a:t>). Any such admission at this stage by the defendant must be made within </a:t>
            </a:r>
            <a:r>
              <a:rPr lang="en-US" sz="2000" b="1" i="0" dirty="0">
                <a:solidFill>
                  <a:srgbClr val="000000"/>
                </a:solidFill>
                <a:effectLst/>
              </a:rPr>
              <a:t>14 days of the date of deemed service</a:t>
            </a:r>
            <a:r>
              <a:rPr lang="en-US" sz="2000" b="0" i="0" dirty="0">
                <a:solidFill>
                  <a:srgbClr val="000000"/>
                </a:solidFill>
                <a:effectLst/>
              </a:rPr>
              <a:t>.</a:t>
            </a:r>
          </a:p>
          <a:p>
            <a:pPr algn="l" fontAlgn="base"/>
            <a:r>
              <a:rPr lang="en-US" sz="2000" b="0" i="0" dirty="0">
                <a:solidFill>
                  <a:srgbClr val="000000"/>
                </a:solidFill>
                <a:effectLst/>
              </a:rPr>
              <a:t>By </a:t>
            </a:r>
            <a:r>
              <a:rPr lang="en-US" sz="2000" b="1" i="0" dirty="0">
                <a:solidFill>
                  <a:srgbClr val="000000"/>
                </a:solidFill>
                <a:effectLst/>
              </a:rPr>
              <a:t>r14.1</a:t>
            </a:r>
            <a:r>
              <a:rPr lang="en-US" sz="2000" b="0" i="0" dirty="0">
                <a:solidFill>
                  <a:srgbClr val="000000"/>
                </a:solidFill>
                <a:effectLst/>
              </a:rPr>
              <a:t>, any party may admit the truth of the whole or any part of another party’s case at any stage of the proceedings, by giving notice in writing. This may be by completing a form of admission, or in some other form such as a statement of case (for example, the </a:t>
            </a:r>
            <a:r>
              <a:rPr lang="en-US" sz="2000" b="0" i="0" dirty="0" err="1">
                <a:solidFill>
                  <a:srgbClr val="000000"/>
                </a:solidFill>
                <a:effectLst/>
              </a:rPr>
              <a:t>defence</a:t>
            </a:r>
            <a:r>
              <a:rPr lang="en-US" sz="2000" b="0" i="0" dirty="0">
                <a:solidFill>
                  <a:srgbClr val="000000"/>
                </a:solidFill>
                <a:effectLst/>
              </a:rPr>
              <a:t>) or a letter.</a:t>
            </a:r>
          </a:p>
          <a:p>
            <a:pPr algn="l" fontAlgn="base"/>
            <a:r>
              <a:rPr lang="en-US" sz="2000" b="0" i="0" dirty="0">
                <a:solidFill>
                  <a:srgbClr val="000000"/>
                </a:solidFill>
                <a:effectLst/>
              </a:rPr>
              <a:t>Where a D makes an admission, the claimant is then entitled to apply for judgment (</a:t>
            </a:r>
            <a:r>
              <a:rPr lang="en-US" sz="2000" b="1" i="0" dirty="0">
                <a:solidFill>
                  <a:srgbClr val="000000"/>
                </a:solidFill>
                <a:effectLst/>
              </a:rPr>
              <a:t>r14.3</a:t>
            </a:r>
            <a:r>
              <a:rPr lang="en-US" sz="2000" b="0" i="0" dirty="0">
                <a:solidFill>
                  <a:srgbClr val="000000"/>
                </a:solidFill>
                <a:effectLst/>
              </a:rPr>
              <a:t>) on the admission and the court will enter such judgment as it appears that the applicant is entitled to on the admission.</a:t>
            </a:r>
          </a:p>
          <a:p>
            <a:endParaRPr lang="en-GB" dirty="0"/>
          </a:p>
        </p:txBody>
      </p:sp>
    </p:spTree>
    <p:extLst>
      <p:ext uri="{BB962C8B-B14F-4D97-AF65-F5344CB8AC3E}">
        <p14:creationId xmlns:p14="http://schemas.microsoft.com/office/powerpoint/2010/main" val="38218003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A2202-4F86-2252-A6CA-2C12D34D1F49}"/>
              </a:ext>
            </a:extLst>
          </p:cNvPr>
          <p:cNvSpPr>
            <a:spLocks noGrp="1"/>
          </p:cNvSpPr>
          <p:nvPr>
            <p:ph type="title"/>
          </p:nvPr>
        </p:nvSpPr>
        <p:spPr>
          <a:xfrm>
            <a:off x="591070" y="270295"/>
            <a:ext cx="8596668" cy="845388"/>
          </a:xfrm>
        </p:spPr>
        <p:txBody>
          <a:bodyPr/>
          <a:lstStyle/>
          <a:p>
            <a:r>
              <a:rPr lang="en-GB" dirty="0"/>
              <a:t>Admissions in relation to money claims</a:t>
            </a:r>
          </a:p>
        </p:txBody>
      </p:sp>
      <p:sp>
        <p:nvSpPr>
          <p:cNvPr id="3" name="Content Placeholder 2">
            <a:extLst>
              <a:ext uri="{FF2B5EF4-FFF2-40B4-BE49-F238E27FC236}">
                <a16:creationId xmlns:a16="http://schemas.microsoft.com/office/drawing/2014/main" id="{FFE68326-13D3-8F0B-A85D-EA38095E2B39}"/>
              </a:ext>
            </a:extLst>
          </p:cNvPr>
          <p:cNvSpPr>
            <a:spLocks noGrp="1"/>
          </p:cNvSpPr>
          <p:nvPr>
            <p:ph idx="1"/>
          </p:nvPr>
        </p:nvSpPr>
        <p:spPr>
          <a:xfrm>
            <a:off x="591070" y="1063044"/>
            <a:ext cx="9145277" cy="5458526"/>
          </a:xfrm>
        </p:spPr>
        <p:txBody>
          <a:bodyPr>
            <a:normAutofit fontScale="92500"/>
          </a:bodyPr>
          <a:lstStyle/>
          <a:p>
            <a:pPr algn="l" fontAlgn="base"/>
            <a:r>
              <a:rPr lang="en-US" sz="2400" b="0" i="0" dirty="0">
                <a:solidFill>
                  <a:srgbClr val="000000"/>
                </a:solidFill>
                <a:effectLst/>
              </a:rPr>
              <a:t>Money claims</a:t>
            </a:r>
            <a:r>
              <a:rPr lang="en-US" sz="2400" dirty="0">
                <a:solidFill>
                  <a:srgbClr val="000000"/>
                </a:solidFill>
              </a:rPr>
              <a:t>: </a:t>
            </a:r>
            <a:r>
              <a:rPr lang="en-US" sz="2400" b="0" i="0" dirty="0">
                <a:solidFill>
                  <a:srgbClr val="000000"/>
                </a:solidFill>
                <a:effectLst/>
              </a:rPr>
              <a:t>any claims in which the claimant is seeking a money judgment from the defendant. E.g. A claim for compensation in a personal injury case, or a claim for recovery of a debt. The difference is that one is for an </a:t>
            </a:r>
            <a:r>
              <a:rPr lang="en-US" sz="2400" b="1" i="0" dirty="0">
                <a:solidFill>
                  <a:srgbClr val="000000"/>
                </a:solidFill>
                <a:effectLst/>
              </a:rPr>
              <a:t>unspecified </a:t>
            </a:r>
            <a:r>
              <a:rPr lang="en-US" sz="2400" b="0" i="0" dirty="0">
                <a:solidFill>
                  <a:srgbClr val="000000"/>
                </a:solidFill>
                <a:effectLst/>
              </a:rPr>
              <a:t>sum (as is the general damages award in a personal injury case) and is a matter for the court to decide, whereas the other is for a </a:t>
            </a:r>
            <a:r>
              <a:rPr lang="en-US" sz="2400" b="1" i="0" dirty="0">
                <a:solidFill>
                  <a:srgbClr val="000000"/>
                </a:solidFill>
                <a:effectLst/>
              </a:rPr>
              <a:t>specified </a:t>
            </a:r>
            <a:r>
              <a:rPr lang="en-US" sz="2400" b="0" i="0" dirty="0">
                <a:solidFill>
                  <a:srgbClr val="000000"/>
                </a:solidFill>
                <a:effectLst/>
              </a:rPr>
              <a:t>sum (as the precise amount of the debt due, with interest, can be calculated at any specific date).</a:t>
            </a:r>
          </a:p>
          <a:p>
            <a:pPr algn="l" fontAlgn="base"/>
            <a:r>
              <a:rPr lang="en-US" sz="2400" b="1" i="0" dirty="0">
                <a:solidFill>
                  <a:srgbClr val="000000"/>
                </a:solidFill>
                <a:effectLst/>
              </a:rPr>
              <a:t>Part 14</a:t>
            </a:r>
            <a:r>
              <a:rPr lang="en-US" sz="2400" b="0" i="0" dirty="0">
                <a:solidFill>
                  <a:srgbClr val="000000"/>
                </a:solidFill>
                <a:effectLst/>
              </a:rPr>
              <a:t> sets out the procedure for admission of a claim for money. Where there is an admission of the whole of a claim for a specified amount (</a:t>
            </a:r>
            <a:r>
              <a:rPr lang="en-US" sz="2400" b="1" i="0" dirty="0">
                <a:solidFill>
                  <a:srgbClr val="000000"/>
                </a:solidFill>
                <a:effectLst/>
              </a:rPr>
              <a:t>r14.4</a:t>
            </a:r>
            <a:r>
              <a:rPr lang="en-US" sz="2400" b="0" i="0" dirty="0">
                <a:solidFill>
                  <a:srgbClr val="000000"/>
                </a:solidFill>
                <a:effectLst/>
              </a:rPr>
              <a:t>), the claimant should file a request for judgment in the prescribed form and judgment will be entered for that amount plus fixed costs. </a:t>
            </a:r>
          </a:p>
          <a:p>
            <a:pPr algn="l" fontAlgn="base"/>
            <a:r>
              <a:rPr lang="en-US" sz="2400" b="0" i="0" dirty="0">
                <a:solidFill>
                  <a:srgbClr val="000000"/>
                </a:solidFill>
                <a:effectLst/>
              </a:rPr>
              <a:t>Fixed costs are dealt with in </a:t>
            </a:r>
            <a:r>
              <a:rPr lang="en-US" sz="2400" b="1" i="0" dirty="0">
                <a:solidFill>
                  <a:srgbClr val="000000"/>
                </a:solidFill>
                <a:effectLst/>
              </a:rPr>
              <a:t>Part 45</a:t>
            </a:r>
            <a:r>
              <a:rPr lang="en-US" sz="2400" b="0" i="0" dirty="0">
                <a:solidFill>
                  <a:srgbClr val="000000"/>
                </a:solidFill>
                <a:effectLst/>
              </a:rPr>
              <a:t>, which provides for modest amounts to be awarded in costs in various situations.</a:t>
            </a:r>
          </a:p>
          <a:p>
            <a:endParaRPr lang="en-GB" dirty="0"/>
          </a:p>
        </p:txBody>
      </p:sp>
    </p:spTree>
    <p:extLst>
      <p:ext uri="{BB962C8B-B14F-4D97-AF65-F5344CB8AC3E}">
        <p14:creationId xmlns:p14="http://schemas.microsoft.com/office/powerpoint/2010/main" val="2433137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0ABEA-5C71-B486-A00F-9D8A1A72151C}"/>
              </a:ext>
            </a:extLst>
          </p:cNvPr>
          <p:cNvSpPr>
            <a:spLocks noGrp="1"/>
          </p:cNvSpPr>
          <p:nvPr>
            <p:ph type="title"/>
          </p:nvPr>
        </p:nvSpPr>
        <p:spPr>
          <a:xfrm>
            <a:off x="510557" y="224287"/>
            <a:ext cx="8596668" cy="822385"/>
          </a:xfrm>
        </p:spPr>
        <p:txBody>
          <a:bodyPr/>
          <a:lstStyle/>
          <a:p>
            <a:r>
              <a:rPr lang="en-GB" dirty="0"/>
              <a:t>Acknowledgment of Service</a:t>
            </a:r>
          </a:p>
        </p:txBody>
      </p:sp>
      <p:sp>
        <p:nvSpPr>
          <p:cNvPr id="3" name="Content Placeholder 2">
            <a:extLst>
              <a:ext uri="{FF2B5EF4-FFF2-40B4-BE49-F238E27FC236}">
                <a16:creationId xmlns:a16="http://schemas.microsoft.com/office/drawing/2014/main" id="{BA8409CC-88D3-6611-D4AD-935FC98C196B}"/>
              </a:ext>
            </a:extLst>
          </p:cNvPr>
          <p:cNvSpPr>
            <a:spLocks noGrp="1"/>
          </p:cNvSpPr>
          <p:nvPr>
            <p:ph idx="1"/>
          </p:nvPr>
        </p:nvSpPr>
        <p:spPr>
          <a:xfrm>
            <a:off x="510557" y="953775"/>
            <a:ext cx="9714620" cy="5539040"/>
          </a:xfrm>
        </p:spPr>
        <p:txBody>
          <a:bodyPr>
            <a:normAutofit/>
          </a:bodyPr>
          <a:lstStyle/>
          <a:p>
            <a:pPr algn="l" fontAlgn="base" latinLnBrk="0"/>
            <a:r>
              <a:rPr lang="en-US" sz="2400" b="0" i="0" dirty="0">
                <a:solidFill>
                  <a:srgbClr val="000000"/>
                </a:solidFill>
                <a:effectLst/>
              </a:rPr>
              <a:t>Filing an acknowledgment of service is an optional step which may be taken by a defendant in any case where (</a:t>
            </a:r>
            <a:r>
              <a:rPr lang="en-US" sz="2400" b="1" i="0" dirty="0">
                <a:solidFill>
                  <a:srgbClr val="000000"/>
                </a:solidFill>
                <a:effectLst/>
              </a:rPr>
              <a:t>r10.1</a:t>
            </a:r>
            <a:r>
              <a:rPr lang="en-US" sz="2400" b="0" i="0" dirty="0">
                <a:solidFill>
                  <a:srgbClr val="000000"/>
                </a:solidFill>
                <a:effectLst/>
              </a:rPr>
              <a:t>):</a:t>
            </a:r>
          </a:p>
          <a:p>
            <a:pPr algn="l" fontAlgn="base">
              <a:buFont typeface="Arial" panose="020B0604020202020204" pitchFamily="34" charset="0"/>
              <a:buChar char="•"/>
            </a:pPr>
            <a:r>
              <a:rPr lang="en-US" sz="2400" b="0" i="0" dirty="0">
                <a:solidFill>
                  <a:srgbClr val="000000"/>
                </a:solidFill>
                <a:effectLst/>
              </a:rPr>
              <a:t>they are unable to file a </a:t>
            </a:r>
            <a:r>
              <a:rPr lang="en-US" sz="2400" b="0" i="0" dirty="0" err="1">
                <a:solidFill>
                  <a:srgbClr val="000000"/>
                </a:solidFill>
                <a:effectLst/>
              </a:rPr>
              <a:t>defence</a:t>
            </a:r>
            <a:r>
              <a:rPr lang="en-US" sz="2400" b="0" i="0" dirty="0">
                <a:solidFill>
                  <a:srgbClr val="000000"/>
                </a:solidFill>
                <a:effectLst/>
              </a:rPr>
              <a:t> within 14 days of service of the particulars of claim; or</a:t>
            </a:r>
          </a:p>
          <a:p>
            <a:pPr algn="l" fontAlgn="base">
              <a:buFont typeface="Arial" panose="020B0604020202020204" pitchFamily="34" charset="0"/>
              <a:buChar char="•"/>
            </a:pPr>
            <a:r>
              <a:rPr lang="en-US" sz="2400" b="0" i="0" dirty="0">
                <a:solidFill>
                  <a:srgbClr val="000000"/>
                </a:solidFill>
                <a:effectLst/>
              </a:rPr>
              <a:t>they wish to dispute the court’s jurisdiction (that is, whether that court has the right to hear that case. This topic is beyond the scope of this course book).</a:t>
            </a:r>
          </a:p>
          <a:p>
            <a:pPr algn="l" fontAlgn="base" latinLnBrk="0"/>
            <a:r>
              <a:rPr lang="en-US" sz="2400" b="0" i="0" dirty="0">
                <a:solidFill>
                  <a:srgbClr val="000000"/>
                </a:solidFill>
                <a:effectLst/>
              </a:rPr>
              <a:t>The acknowledgment of service form is included in the response pack (</a:t>
            </a:r>
            <a:r>
              <a:rPr lang="en-US" sz="2400" b="1" i="0" dirty="0">
                <a:solidFill>
                  <a:srgbClr val="000000"/>
                </a:solidFill>
                <a:effectLst/>
              </a:rPr>
              <a:t>Form N9</a:t>
            </a:r>
            <a:r>
              <a:rPr lang="en-US" sz="2400" b="0" i="0" dirty="0">
                <a:solidFill>
                  <a:srgbClr val="000000"/>
                </a:solidFill>
                <a:effectLst/>
              </a:rPr>
              <a:t>). By filing the acknowledgment of service form, the defendant is indicating that they wish to defend the claim. In turn, this automatically provides additional time in which to file the </a:t>
            </a:r>
            <a:r>
              <a:rPr lang="en-US" sz="2400" b="0" i="0" dirty="0" err="1">
                <a:solidFill>
                  <a:srgbClr val="000000"/>
                </a:solidFill>
                <a:effectLst/>
              </a:rPr>
              <a:t>defence</a:t>
            </a:r>
            <a:r>
              <a:rPr lang="en-US" sz="2400" b="0" i="0" dirty="0">
                <a:solidFill>
                  <a:srgbClr val="000000"/>
                </a:solidFill>
                <a:effectLst/>
              </a:rPr>
              <a:t> (a total of </a:t>
            </a:r>
            <a:r>
              <a:rPr lang="en-US" sz="2400" b="1" i="0" dirty="0">
                <a:solidFill>
                  <a:srgbClr val="000000"/>
                </a:solidFill>
                <a:effectLst/>
              </a:rPr>
              <a:t>28 days</a:t>
            </a:r>
            <a:r>
              <a:rPr lang="en-US" sz="2400" b="0" i="0" dirty="0">
                <a:solidFill>
                  <a:srgbClr val="000000"/>
                </a:solidFill>
                <a:effectLst/>
              </a:rPr>
              <a:t> from the date of service of the particulars of claim).</a:t>
            </a:r>
          </a:p>
          <a:p>
            <a:endParaRPr lang="en-GB" dirty="0"/>
          </a:p>
        </p:txBody>
      </p:sp>
    </p:spTree>
    <p:extLst>
      <p:ext uri="{BB962C8B-B14F-4D97-AF65-F5344CB8AC3E}">
        <p14:creationId xmlns:p14="http://schemas.microsoft.com/office/powerpoint/2010/main" val="21133347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8CC07C-C02F-647E-8893-2559B1DDA7CC}"/>
              </a:ext>
            </a:extLst>
          </p:cNvPr>
          <p:cNvPicPr>
            <a:picLocks noChangeAspect="1"/>
          </p:cNvPicPr>
          <p:nvPr/>
        </p:nvPicPr>
        <p:blipFill>
          <a:blip r:embed="rId2"/>
          <a:stretch>
            <a:fillRect/>
          </a:stretch>
        </p:blipFill>
        <p:spPr>
          <a:xfrm>
            <a:off x="1004231" y="0"/>
            <a:ext cx="10183538" cy="6858000"/>
          </a:xfrm>
          <a:prstGeom prst="rect">
            <a:avLst/>
          </a:prstGeom>
        </p:spPr>
      </p:pic>
    </p:spTree>
    <p:extLst>
      <p:ext uri="{BB962C8B-B14F-4D97-AF65-F5344CB8AC3E}">
        <p14:creationId xmlns:p14="http://schemas.microsoft.com/office/powerpoint/2010/main" val="1658139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7D8CB-9898-1DFC-4661-1F5F80D2EC63}"/>
              </a:ext>
            </a:extLst>
          </p:cNvPr>
          <p:cNvSpPr>
            <a:spLocks noGrp="1"/>
          </p:cNvSpPr>
          <p:nvPr>
            <p:ph type="title"/>
          </p:nvPr>
        </p:nvSpPr>
        <p:spPr/>
        <p:txBody>
          <a:bodyPr/>
          <a:lstStyle/>
          <a:p>
            <a:r>
              <a:rPr lang="en-GB" dirty="0"/>
              <a:t>Who can sign off on the form N9</a:t>
            </a:r>
          </a:p>
        </p:txBody>
      </p:sp>
      <p:sp>
        <p:nvSpPr>
          <p:cNvPr id="3" name="Content Placeholder 2">
            <a:extLst>
              <a:ext uri="{FF2B5EF4-FFF2-40B4-BE49-F238E27FC236}">
                <a16:creationId xmlns:a16="http://schemas.microsoft.com/office/drawing/2014/main" id="{EE00F82F-8775-7E38-B2EB-C052848DE262}"/>
              </a:ext>
            </a:extLst>
          </p:cNvPr>
          <p:cNvSpPr>
            <a:spLocks noGrp="1"/>
          </p:cNvSpPr>
          <p:nvPr>
            <p:ph idx="1"/>
          </p:nvPr>
        </p:nvSpPr>
        <p:spPr>
          <a:xfrm>
            <a:off x="545062" y="1488613"/>
            <a:ext cx="9513338" cy="3880773"/>
          </a:xfrm>
        </p:spPr>
        <p:txBody>
          <a:bodyPr>
            <a:normAutofit/>
          </a:bodyPr>
          <a:lstStyle/>
          <a:p>
            <a:r>
              <a:rPr lang="en-GB" sz="2400" dirty="0"/>
              <a:t>Individuals: form must be signed by D or D’s legal representative</a:t>
            </a:r>
          </a:p>
          <a:p>
            <a:r>
              <a:rPr lang="en-GB" sz="2400" dirty="0"/>
              <a:t>Company or other corporation: person holding senior position </a:t>
            </a:r>
            <a:r>
              <a:rPr lang="en-GB" sz="2400" dirty="0" err="1"/>
              <a:t>e.g</a:t>
            </a:r>
            <a:r>
              <a:rPr lang="en-GB" sz="2400" dirty="0"/>
              <a:t> director, secretary, chief executive etc or if a corporation, mayor , chairman, town clerk etc</a:t>
            </a:r>
          </a:p>
          <a:p>
            <a:r>
              <a:rPr lang="en-GB" sz="2400" dirty="0"/>
              <a:t>Partnership: any of the partners</a:t>
            </a:r>
          </a:p>
          <a:p>
            <a:r>
              <a:rPr lang="en-GB" sz="2400" dirty="0"/>
              <a:t>Children and Protected Parties: litigation friend or legal representative ( or by court order)</a:t>
            </a:r>
          </a:p>
        </p:txBody>
      </p:sp>
    </p:spTree>
    <p:extLst>
      <p:ext uri="{BB962C8B-B14F-4D97-AF65-F5344CB8AC3E}">
        <p14:creationId xmlns:p14="http://schemas.microsoft.com/office/powerpoint/2010/main" val="7526930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065BEF-5EED-78D2-49D3-E1194625CC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5D31EE-FD79-5C3F-0198-CD07BDF25141}"/>
              </a:ext>
            </a:extLst>
          </p:cNvPr>
          <p:cNvSpPr>
            <a:spLocks noGrp="1"/>
          </p:cNvSpPr>
          <p:nvPr>
            <p:ph type="title"/>
          </p:nvPr>
        </p:nvSpPr>
        <p:spPr/>
        <p:txBody>
          <a:bodyPr/>
          <a:lstStyle/>
          <a:p>
            <a:r>
              <a:rPr lang="en-GB" dirty="0"/>
              <a:t>Consequence of not filing an acknowledgement of service</a:t>
            </a:r>
          </a:p>
        </p:txBody>
      </p:sp>
      <p:sp>
        <p:nvSpPr>
          <p:cNvPr id="3" name="Content Placeholder 2">
            <a:extLst>
              <a:ext uri="{FF2B5EF4-FFF2-40B4-BE49-F238E27FC236}">
                <a16:creationId xmlns:a16="http://schemas.microsoft.com/office/drawing/2014/main" id="{42CCC5BE-97D1-DF32-81A5-E00E0004DBB2}"/>
              </a:ext>
            </a:extLst>
          </p:cNvPr>
          <p:cNvSpPr>
            <a:spLocks noGrp="1"/>
          </p:cNvSpPr>
          <p:nvPr>
            <p:ph idx="1"/>
          </p:nvPr>
        </p:nvSpPr>
        <p:spPr/>
        <p:txBody>
          <a:bodyPr>
            <a:normAutofit/>
          </a:bodyPr>
          <a:lstStyle/>
          <a:p>
            <a:pPr marL="0" indent="0">
              <a:buNone/>
            </a:pPr>
            <a:r>
              <a:rPr lang="en-US" sz="2800" b="0" i="0" dirty="0">
                <a:solidFill>
                  <a:srgbClr val="000000"/>
                </a:solidFill>
                <a:effectLst/>
              </a:rPr>
              <a:t>If an acknowledgment of service to a Part 7 claim is not filed within the prescribed time, judgment in default may be entered in </a:t>
            </a:r>
            <a:r>
              <a:rPr lang="en-US" sz="2800" b="0" i="0" dirty="0" err="1">
                <a:solidFill>
                  <a:srgbClr val="000000"/>
                </a:solidFill>
                <a:effectLst/>
              </a:rPr>
              <a:t>favour</a:t>
            </a:r>
            <a:r>
              <a:rPr lang="en-US" sz="2800" b="0" i="0" dirty="0">
                <a:solidFill>
                  <a:srgbClr val="000000"/>
                </a:solidFill>
                <a:effectLst/>
              </a:rPr>
              <a:t> of the claimant, if allowed, under </a:t>
            </a:r>
            <a:r>
              <a:rPr lang="en-US" sz="2800" b="1" i="0" dirty="0">
                <a:solidFill>
                  <a:srgbClr val="000000"/>
                </a:solidFill>
                <a:effectLst/>
              </a:rPr>
              <a:t>Part 12 (r12.3)</a:t>
            </a:r>
            <a:r>
              <a:rPr lang="en-US" sz="2800" b="0" i="0" dirty="0">
                <a:solidFill>
                  <a:srgbClr val="000000"/>
                </a:solidFill>
                <a:effectLst/>
              </a:rPr>
              <a:t>.</a:t>
            </a:r>
            <a:endParaRPr lang="en-GB" sz="2800" dirty="0"/>
          </a:p>
        </p:txBody>
      </p:sp>
    </p:spTree>
    <p:extLst>
      <p:ext uri="{BB962C8B-B14F-4D97-AF65-F5344CB8AC3E}">
        <p14:creationId xmlns:p14="http://schemas.microsoft.com/office/powerpoint/2010/main" val="9322629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E1810C-E96A-E3EC-B964-14C1E77CDB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C76376-17E8-B59F-AA47-1CA932D850E3}"/>
              </a:ext>
            </a:extLst>
          </p:cNvPr>
          <p:cNvSpPr>
            <a:spLocks noGrp="1"/>
          </p:cNvSpPr>
          <p:nvPr>
            <p:ph type="title"/>
          </p:nvPr>
        </p:nvSpPr>
        <p:spPr>
          <a:xfrm>
            <a:off x="424293" y="270295"/>
            <a:ext cx="3733639" cy="759124"/>
          </a:xfrm>
        </p:spPr>
        <p:txBody>
          <a:bodyPr/>
          <a:lstStyle/>
          <a:p>
            <a:r>
              <a:rPr lang="en-GB" dirty="0"/>
              <a:t>Filing a defence</a:t>
            </a:r>
          </a:p>
        </p:txBody>
      </p:sp>
      <p:sp>
        <p:nvSpPr>
          <p:cNvPr id="3" name="Content Placeholder 2">
            <a:extLst>
              <a:ext uri="{FF2B5EF4-FFF2-40B4-BE49-F238E27FC236}">
                <a16:creationId xmlns:a16="http://schemas.microsoft.com/office/drawing/2014/main" id="{E66B04C1-1E78-90B4-EA00-63389E39A20E}"/>
              </a:ext>
            </a:extLst>
          </p:cNvPr>
          <p:cNvSpPr>
            <a:spLocks noGrp="1"/>
          </p:cNvSpPr>
          <p:nvPr>
            <p:ph idx="1"/>
          </p:nvPr>
        </p:nvSpPr>
        <p:spPr>
          <a:xfrm>
            <a:off x="355280" y="936445"/>
            <a:ext cx="10002169" cy="5700144"/>
          </a:xfrm>
        </p:spPr>
        <p:txBody>
          <a:bodyPr>
            <a:normAutofit/>
          </a:bodyPr>
          <a:lstStyle/>
          <a:p>
            <a:pPr algn="l" fontAlgn="base"/>
            <a:r>
              <a:rPr lang="en-US" sz="2000" b="0" i="0" dirty="0">
                <a:solidFill>
                  <a:srgbClr val="000000"/>
                </a:solidFill>
                <a:effectLst/>
              </a:rPr>
              <a:t>R </a:t>
            </a:r>
            <a:r>
              <a:rPr lang="en-US" sz="2000" b="1" i="0" dirty="0">
                <a:solidFill>
                  <a:srgbClr val="000000"/>
                </a:solidFill>
                <a:effectLst/>
              </a:rPr>
              <a:t>15.2</a:t>
            </a:r>
            <a:r>
              <a:rPr lang="en-US" sz="2000" b="0" i="0" dirty="0">
                <a:solidFill>
                  <a:srgbClr val="000000"/>
                </a:solidFill>
                <a:effectLst/>
              </a:rPr>
              <a:t>, a defendant who wishes to defend all or part of a claim must file a </a:t>
            </a:r>
            <a:r>
              <a:rPr lang="en-US" sz="2000" b="0" i="0" dirty="0" err="1">
                <a:solidFill>
                  <a:srgbClr val="000000"/>
                </a:solidFill>
                <a:effectLst/>
              </a:rPr>
              <a:t>defence</a:t>
            </a:r>
            <a:r>
              <a:rPr lang="en-US" sz="2000" b="0" i="0" dirty="0">
                <a:solidFill>
                  <a:srgbClr val="000000"/>
                </a:solidFill>
                <a:effectLst/>
              </a:rPr>
              <a:t> at court. A copy of the </a:t>
            </a:r>
            <a:r>
              <a:rPr lang="en-US" sz="2000" b="0" i="0" dirty="0" err="1">
                <a:solidFill>
                  <a:srgbClr val="000000"/>
                </a:solidFill>
                <a:effectLst/>
              </a:rPr>
              <a:t>defence</a:t>
            </a:r>
            <a:r>
              <a:rPr lang="en-US" sz="2000" b="0" i="0" dirty="0">
                <a:solidFill>
                  <a:srgbClr val="000000"/>
                </a:solidFill>
                <a:effectLst/>
              </a:rPr>
              <a:t> must be served on every other party (</a:t>
            </a:r>
            <a:r>
              <a:rPr lang="en-US" sz="2000" b="1" i="0" dirty="0">
                <a:solidFill>
                  <a:srgbClr val="000000"/>
                </a:solidFill>
                <a:effectLst/>
              </a:rPr>
              <a:t>r15.6</a:t>
            </a:r>
            <a:r>
              <a:rPr lang="en-US" sz="2000" b="0" i="0" dirty="0">
                <a:solidFill>
                  <a:srgbClr val="000000"/>
                </a:solidFill>
                <a:effectLst/>
              </a:rPr>
              <a:t>).</a:t>
            </a:r>
          </a:p>
          <a:p>
            <a:pPr algn="l" fontAlgn="base"/>
            <a:r>
              <a:rPr lang="en-US" sz="2000" b="1" i="0" dirty="0">
                <a:solidFill>
                  <a:srgbClr val="000000"/>
                </a:solidFill>
                <a:effectLst/>
              </a:rPr>
              <a:t>Form N9B</a:t>
            </a:r>
            <a:r>
              <a:rPr lang="en-US" sz="2000" b="0" i="0" dirty="0">
                <a:solidFill>
                  <a:srgbClr val="000000"/>
                </a:solidFill>
                <a:effectLst/>
              </a:rPr>
              <a:t> (specified amount) or </a:t>
            </a:r>
            <a:r>
              <a:rPr lang="en-US" sz="2000" b="1" i="0" dirty="0">
                <a:solidFill>
                  <a:srgbClr val="000000"/>
                </a:solidFill>
                <a:effectLst/>
              </a:rPr>
              <a:t>N9D </a:t>
            </a:r>
            <a:r>
              <a:rPr lang="en-US" sz="2000" b="0" i="0" dirty="0">
                <a:solidFill>
                  <a:srgbClr val="000000"/>
                </a:solidFill>
                <a:effectLst/>
              </a:rPr>
              <a:t>(unspecified amount or non-money claims) may be used for the purpose of a </a:t>
            </a:r>
            <a:r>
              <a:rPr lang="en-US" sz="2000" b="0" i="0" dirty="0" err="1">
                <a:solidFill>
                  <a:srgbClr val="000000"/>
                </a:solidFill>
                <a:effectLst/>
              </a:rPr>
              <a:t>defence</a:t>
            </a:r>
            <a:r>
              <a:rPr lang="en-US" sz="2000" b="0" i="0" dirty="0">
                <a:solidFill>
                  <a:srgbClr val="000000"/>
                </a:solidFill>
                <a:effectLst/>
              </a:rPr>
              <a:t> and are included in the response pack served on the defendant with the particulars of claim. </a:t>
            </a:r>
          </a:p>
          <a:p>
            <a:pPr algn="l" fontAlgn="base"/>
            <a:r>
              <a:rPr lang="en-US" sz="2000" b="0" i="0" dirty="0">
                <a:solidFill>
                  <a:srgbClr val="000000"/>
                </a:solidFill>
                <a:effectLst/>
              </a:rPr>
              <a:t>The </a:t>
            </a:r>
            <a:r>
              <a:rPr lang="en-US" sz="2000" b="0" i="0" dirty="0" err="1">
                <a:solidFill>
                  <a:srgbClr val="000000"/>
                </a:solidFill>
                <a:effectLst/>
              </a:rPr>
              <a:t>defence</a:t>
            </a:r>
            <a:r>
              <a:rPr lang="en-US" sz="2000" b="0" i="0" dirty="0">
                <a:solidFill>
                  <a:srgbClr val="000000"/>
                </a:solidFill>
                <a:effectLst/>
              </a:rPr>
              <a:t> may be drafted on a separate document instead; this is usually the case where lawyers are acting on behalf of the defendant as there is limited space on the N9 forms to provide a detailed response.</a:t>
            </a:r>
          </a:p>
          <a:p>
            <a:pPr algn="l" fontAlgn="base"/>
            <a:r>
              <a:rPr lang="en-US" sz="2000" b="0" i="0" dirty="0">
                <a:solidFill>
                  <a:srgbClr val="000000"/>
                </a:solidFill>
                <a:effectLst/>
              </a:rPr>
              <a:t>A </a:t>
            </a:r>
            <a:r>
              <a:rPr lang="en-US" sz="2000" b="0" i="0" dirty="0" err="1">
                <a:solidFill>
                  <a:srgbClr val="000000"/>
                </a:solidFill>
                <a:effectLst/>
              </a:rPr>
              <a:t>defence</a:t>
            </a:r>
            <a:r>
              <a:rPr lang="en-US" sz="2000" b="0" i="0" dirty="0">
                <a:solidFill>
                  <a:srgbClr val="000000"/>
                </a:solidFill>
                <a:effectLst/>
              </a:rPr>
              <a:t> must be filed within 14 days of the deemed date of service, although this can be extended to</a:t>
            </a:r>
          </a:p>
          <a:p>
            <a:pPr algn="l" fontAlgn="base">
              <a:buFont typeface="Arial" panose="020B0604020202020204" pitchFamily="34" charset="0"/>
              <a:buChar char="•"/>
            </a:pPr>
            <a:r>
              <a:rPr lang="en-US" sz="2000" b="0" i="0" dirty="0">
                <a:solidFill>
                  <a:srgbClr val="000000"/>
                </a:solidFill>
                <a:effectLst/>
              </a:rPr>
              <a:t>28 days from the deemed date of service by filing an acknowledgment of service;</a:t>
            </a:r>
          </a:p>
          <a:p>
            <a:pPr algn="l" fontAlgn="base">
              <a:buFont typeface="Arial" panose="020B0604020202020204" pitchFamily="34" charset="0"/>
              <a:buChar char="•"/>
            </a:pPr>
            <a:r>
              <a:rPr lang="en-US" sz="2000" b="0" i="0" dirty="0">
                <a:solidFill>
                  <a:srgbClr val="000000"/>
                </a:solidFill>
                <a:effectLst/>
              </a:rPr>
              <a:t>up to 56 days from the deemed date of service </a:t>
            </a:r>
            <a:r>
              <a:rPr lang="en-US" sz="2000" b="1" dirty="0">
                <a:solidFill>
                  <a:srgbClr val="000000"/>
                </a:solidFill>
              </a:rPr>
              <a:t>with written consent from the claimant</a:t>
            </a:r>
            <a:r>
              <a:rPr lang="en-US" sz="2000" b="0" i="0" dirty="0">
                <a:solidFill>
                  <a:srgbClr val="000000"/>
                </a:solidFill>
                <a:effectLst/>
              </a:rPr>
              <a:t>; or</a:t>
            </a:r>
          </a:p>
          <a:p>
            <a:pPr algn="l" fontAlgn="base">
              <a:buFont typeface="Arial" panose="020B0604020202020204" pitchFamily="34" charset="0"/>
              <a:buChar char="•"/>
            </a:pPr>
            <a:r>
              <a:rPr lang="en-US" sz="2000" b="0" i="0" dirty="0">
                <a:solidFill>
                  <a:srgbClr val="000000"/>
                </a:solidFill>
                <a:effectLst/>
              </a:rPr>
              <a:t>such date as the court may permit on obtaining a time order from the court.</a:t>
            </a:r>
          </a:p>
          <a:p>
            <a:pPr algn="l" fontAlgn="base"/>
            <a:endParaRPr lang="en-US" sz="2000" b="0" i="0" dirty="0">
              <a:solidFill>
                <a:srgbClr val="000000"/>
              </a:solidFill>
              <a:effectLst/>
            </a:endParaRPr>
          </a:p>
          <a:p>
            <a:endParaRPr lang="en-GB" dirty="0"/>
          </a:p>
        </p:txBody>
      </p:sp>
    </p:spTree>
    <p:extLst>
      <p:ext uri="{BB962C8B-B14F-4D97-AF65-F5344CB8AC3E}">
        <p14:creationId xmlns:p14="http://schemas.microsoft.com/office/powerpoint/2010/main" val="14039440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48425-8894-EF31-86AC-02403B0DF504}"/>
              </a:ext>
            </a:extLst>
          </p:cNvPr>
          <p:cNvSpPr>
            <a:spLocks noGrp="1"/>
          </p:cNvSpPr>
          <p:nvPr>
            <p:ph type="title"/>
          </p:nvPr>
        </p:nvSpPr>
        <p:spPr>
          <a:xfrm>
            <a:off x="481802" y="103517"/>
            <a:ext cx="2997519" cy="793630"/>
          </a:xfrm>
        </p:spPr>
        <p:txBody>
          <a:bodyPr/>
          <a:lstStyle/>
          <a:p>
            <a:r>
              <a:rPr lang="en-GB" dirty="0"/>
              <a:t>Defences</a:t>
            </a:r>
          </a:p>
        </p:txBody>
      </p:sp>
      <p:sp>
        <p:nvSpPr>
          <p:cNvPr id="3" name="Content Placeholder 2">
            <a:extLst>
              <a:ext uri="{FF2B5EF4-FFF2-40B4-BE49-F238E27FC236}">
                <a16:creationId xmlns:a16="http://schemas.microsoft.com/office/drawing/2014/main" id="{B47A8D09-B18C-CAAF-423B-970F0269C25A}"/>
              </a:ext>
            </a:extLst>
          </p:cNvPr>
          <p:cNvSpPr>
            <a:spLocks noGrp="1"/>
          </p:cNvSpPr>
          <p:nvPr>
            <p:ph idx="1"/>
          </p:nvPr>
        </p:nvSpPr>
        <p:spPr>
          <a:xfrm>
            <a:off x="286268" y="780362"/>
            <a:ext cx="9892902" cy="5741207"/>
          </a:xfrm>
        </p:spPr>
        <p:txBody>
          <a:bodyPr>
            <a:normAutofit fontScale="92500"/>
          </a:bodyPr>
          <a:lstStyle/>
          <a:p>
            <a:pPr algn="l" fontAlgn="base">
              <a:buFont typeface="Arial" panose="020B0604020202020204" pitchFamily="34" charset="0"/>
              <a:buChar char="•"/>
            </a:pPr>
            <a:r>
              <a:rPr lang="en-US" sz="2400" b="1" i="0" dirty="0">
                <a:solidFill>
                  <a:srgbClr val="000000"/>
                </a:solidFill>
                <a:effectLst/>
              </a:rPr>
              <a:t>Procedural </a:t>
            </a:r>
            <a:r>
              <a:rPr lang="en-US" sz="2400" b="1" i="0" dirty="0" err="1">
                <a:solidFill>
                  <a:srgbClr val="000000"/>
                </a:solidFill>
                <a:effectLst/>
              </a:rPr>
              <a:t>Defences</a:t>
            </a:r>
            <a:r>
              <a:rPr lang="en-US" sz="2400" b="1" i="0" dirty="0">
                <a:solidFill>
                  <a:srgbClr val="000000"/>
                </a:solidFill>
                <a:effectLst/>
              </a:rPr>
              <a:t>:</a:t>
            </a:r>
            <a:r>
              <a:rPr lang="en-US" sz="2400" b="0" i="0" dirty="0">
                <a:solidFill>
                  <a:srgbClr val="000000"/>
                </a:solidFill>
                <a:effectLst/>
              </a:rPr>
              <a:t> These could include a submission that the court does not have jurisdiction, or that the claim is outside the limitation period.</a:t>
            </a:r>
          </a:p>
          <a:p>
            <a:pPr algn="l" fontAlgn="base">
              <a:buFont typeface="Arial" panose="020B0604020202020204" pitchFamily="34" charset="0"/>
              <a:buChar char="•"/>
            </a:pPr>
            <a:r>
              <a:rPr lang="en-US" sz="2400" b="1" i="0" dirty="0" err="1">
                <a:solidFill>
                  <a:srgbClr val="000000"/>
                </a:solidFill>
                <a:effectLst/>
              </a:rPr>
              <a:t>Defences</a:t>
            </a:r>
            <a:r>
              <a:rPr lang="en-US" sz="2400" b="1" i="0" dirty="0">
                <a:solidFill>
                  <a:srgbClr val="000000"/>
                </a:solidFill>
                <a:effectLst/>
              </a:rPr>
              <a:t> to the claim for damages:</a:t>
            </a:r>
            <a:r>
              <a:rPr lang="en-US" sz="2400" b="0" i="0" dirty="0">
                <a:solidFill>
                  <a:srgbClr val="000000"/>
                </a:solidFill>
                <a:effectLst/>
              </a:rPr>
              <a:t> These could include submissions that:</a:t>
            </a:r>
          </a:p>
          <a:p>
            <a:pPr marL="742950" lvl="1" indent="-285750" algn="l" fontAlgn="base">
              <a:buFont typeface="Arial" panose="020B0604020202020204" pitchFamily="34" charset="0"/>
              <a:buChar char="•"/>
            </a:pPr>
            <a:r>
              <a:rPr lang="en-US" sz="2400" b="0" i="0" dirty="0">
                <a:solidFill>
                  <a:srgbClr val="000000"/>
                </a:solidFill>
                <a:effectLst/>
              </a:rPr>
              <a:t>the claim does not set out all the required elements for a claim for damages, or</a:t>
            </a:r>
          </a:p>
          <a:p>
            <a:pPr marL="742950" lvl="1" indent="-285750" algn="l" fontAlgn="base">
              <a:buFont typeface="Arial" panose="020B0604020202020204" pitchFamily="34" charset="0"/>
              <a:buChar char="•"/>
            </a:pPr>
            <a:r>
              <a:rPr lang="en-US" sz="2400" b="0" i="0" dirty="0">
                <a:solidFill>
                  <a:srgbClr val="000000"/>
                </a:solidFill>
                <a:effectLst/>
              </a:rPr>
              <a:t>on the evidence, the elements of the remedy sought are not – on the balance of probabilities – substantiated, or</a:t>
            </a:r>
          </a:p>
          <a:p>
            <a:pPr marL="742950" lvl="1" indent="-285750" algn="l" fontAlgn="base">
              <a:buFont typeface="Arial" panose="020B0604020202020204" pitchFamily="34" charset="0"/>
              <a:buChar char="•"/>
            </a:pPr>
            <a:r>
              <a:rPr lang="en-US" sz="2400" b="0" i="0" dirty="0">
                <a:solidFill>
                  <a:srgbClr val="000000"/>
                </a:solidFill>
                <a:effectLst/>
              </a:rPr>
              <a:t>on the facts, the loss was not caused by the breach (causation), or</a:t>
            </a:r>
          </a:p>
          <a:p>
            <a:pPr marL="742950" lvl="1" indent="-285750" algn="l" fontAlgn="base">
              <a:buFont typeface="Arial" panose="020B0604020202020204" pitchFamily="34" charset="0"/>
              <a:buChar char="•"/>
            </a:pPr>
            <a:r>
              <a:rPr lang="en-US" sz="2400" b="0" i="0" dirty="0">
                <a:solidFill>
                  <a:srgbClr val="000000"/>
                </a:solidFill>
                <a:effectLst/>
              </a:rPr>
              <a:t>on the facts, the loss was not foreseeable, or</a:t>
            </a:r>
          </a:p>
          <a:p>
            <a:pPr marL="742950" lvl="1" indent="-285750" algn="l" fontAlgn="base">
              <a:buFont typeface="Arial" panose="020B0604020202020204" pitchFamily="34" charset="0"/>
              <a:buChar char="•"/>
            </a:pPr>
            <a:r>
              <a:rPr lang="en-US" sz="2400" b="0" i="0" dirty="0">
                <a:solidFill>
                  <a:srgbClr val="000000"/>
                </a:solidFill>
                <a:effectLst/>
              </a:rPr>
              <a:t>on the facts, the claimant has failed to mitigate their loss, or further</a:t>
            </a:r>
          </a:p>
          <a:p>
            <a:pPr marL="742950" lvl="1" indent="-285750" algn="l" fontAlgn="base">
              <a:buFont typeface="Arial" panose="020B0604020202020204" pitchFamily="34" charset="0"/>
              <a:buChar char="•"/>
            </a:pPr>
            <a:r>
              <a:rPr lang="en-US" sz="2400" b="0" i="0" dirty="0">
                <a:solidFill>
                  <a:srgbClr val="000000"/>
                </a:solidFill>
                <a:effectLst/>
              </a:rPr>
              <a:t>in a negligence action, the claimant was also negligent and contributed to their loss &amp; damage.</a:t>
            </a:r>
          </a:p>
          <a:p>
            <a:pPr marL="0" indent="0">
              <a:buNone/>
            </a:pPr>
            <a:endParaRPr lang="en-GB" dirty="0"/>
          </a:p>
        </p:txBody>
      </p:sp>
    </p:spTree>
    <p:extLst>
      <p:ext uri="{BB962C8B-B14F-4D97-AF65-F5344CB8AC3E}">
        <p14:creationId xmlns:p14="http://schemas.microsoft.com/office/powerpoint/2010/main" val="22097397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0D9842-DCB4-4DD2-F8CE-077D07FE4D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510D7C-1A98-2D8F-0CE0-7834BD74685A}"/>
              </a:ext>
            </a:extLst>
          </p:cNvPr>
          <p:cNvSpPr>
            <a:spLocks noGrp="1"/>
          </p:cNvSpPr>
          <p:nvPr>
            <p:ph type="title"/>
          </p:nvPr>
        </p:nvSpPr>
        <p:spPr>
          <a:xfrm>
            <a:off x="481802" y="103517"/>
            <a:ext cx="2997519" cy="793630"/>
          </a:xfrm>
        </p:spPr>
        <p:txBody>
          <a:bodyPr/>
          <a:lstStyle/>
          <a:p>
            <a:r>
              <a:rPr lang="en-GB" dirty="0"/>
              <a:t>Defences</a:t>
            </a:r>
          </a:p>
        </p:txBody>
      </p:sp>
      <p:sp>
        <p:nvSpPr>
          <p:cNvPr id="3" name="Content Placeholder 2">
            <a:extLst>
              <a:ext uri="{FF2B5EF4-FFF2-40B4-BE49-F238E27FC236}">
                <a16:creationId xmlns:a16="http://schemas.microsoft.com/office/drawing/2014/main" id="{215031A8-65C6-7399-A4D0-09963C936AAB}"/>
              </a:ext>
            </a:extLst>
          </p:cNvPr>
          <p:cNvSpPr>
            <a:spLocks noGrp="1"/>
          </p:cNvSpPr>
          <p:nvPr>
            <p:ph idx="1"/>
          </p:nvPr>
        </p:nvSpPr>
        <p:spPr>
          <a:xfrm>
            <a:off x="286268" y="780363"/>
            <a:ext cx="9473081" cy="5465162"/>
          </a:xfrm>
        </p:spPr>
        <p:txBody>
          <a:bodyPr>
            <a:normAutofit/>
          </a:bodyPr>
          <a:lstStyle/>
          <a:p>
            <a:pPr marL="0" indent="0" algn="l" fontAlgn="base">
              <a:buNone/>
            </a:pPr>
            <a:r>
              <a:rPr lang="en-US" sz="2400" b="1" i="0" dirty="0" err="1">
                <a:solidFill>
                  <a:srgbClr val="000000"/>
                </a:solidFill>
                <a:effectLst/>
              </a:rPr>
              <a:t>Defences</a:t>
            </a:r>
            <a:r>
              <a:rPr lang="en-US" sz="2400" b="1" i="0" dirty="0">
                <a:solidFill>
                  <a:srgbClr val="000000"/>
                </a:solidFill>
                <a:effectLst/>
              </a:rPr>
              <a:t> to the cause of action:</a:t>
            </a:r>
            <a:r>
              <a:rPr lang="en-US" sz="2400" b="0" i="0" dirty="0">
                <a:solidFill>
                  <a:srgbClr val="000000"/>
                </a:solidFill>
                <a:effectLst/>
              </a:rPr>
              <a:t> </a:t>
            </a:r>
            <a:br>
              <a:rPr lang="en-US" sz="2400" b="0" i="0" dirty="0">
                <a:solidFill>
                  <a:srgbClr val="000000"/>
                </a:solidFill>
                <a:effectLst/>
              </a:rPr>
            </a:br>
            <a:endParaRPr lang="en-US" sz="2400" b="0" i="0" dirty="0">
              <a:solidFill>
                <a:srgbClr val="000000"/>
              </a:solidFill>
              <a:effectLst/>
            </a:endParaRPr>
          </a:p>
          <a:p>
            <a:pPr fontAlgn="base"/>
            <a:r>
              <a:rPr lang="en-US" sz="2400" b="0" i="0" dirty="0">
                <a:solidFill>
                  <a:srgbClr val="000000"/>
                </a:solidFill>
                <a:effectLst/>
              </a:rPr>
              <a:t>These could include submissions that state:</a:t>
            </a:r>
            <a:br>
              <a:rPr lang="en-US" sz="2400" b="0" i="0" dirty="0">
                <a:solidFill>
                  <a:srgbClr val="000000"/>
                </a:solidFill>
                <a:effectLst/>
              </a:rPr>
            </a:br>
            <a:endParaRPr lang="en-US" sz="2400" b="0" i="0" dirty="0">
              <a:solidFill>
                <a:srgbClr val="000000"/>
              </a:solidFill>
              <a:effectLst/>
            </a:endParaRPr>
          </a:p>
          <a:p>
            <a:pPr marL="742950" lvl="1" indent="-285750" algn="l" fontAlgn="base">
              <a:buFont typeface="Arial" panose="020B0604020202020204" pitchFamily="34" charset="0"/>
              <a:buChar char="•"/>
            </a:pPr>
            <a:r>
              <a:rPr lang="en-US" sz="2400" b="0" i="0" dirty="0">
                <a:solidFill>
                  <a:srgbClr val="000000"/>
                </a:solidFill>
                <a:effectLst/>
              </a:rPr>
              <a:t>the claim does not disclose a cause of action, or</a:t>
            </a:r>
          </a:p>
          <a:p>
            <a:pPr marL="742950" lvl="1" indent="-285750" algn="l" fontAlgn="base">
              <a:buFont typeface="Arial" panose="020B0604020202020204" pitchFamily="34" charset="0"/>
              <a:buChar char="•"/>
            </a:pPr>
            <a:r>
              <a:rPr lang="en-US" sz="2400" b="0" i="0" dirty="0">
                <a:solidFill>
                  <a:srgbClr val="000000"/>
                </a:solidFill>
                <a:effectLst/>
              </a:rPr>
              <a:t>on the evidence, the cause of action is not established on the balance of probabilities, or</a:t>
            </a:r>
          </a:p>
          <a:p>
            <a:pPr marL="742950" lvl="1" indent="-285750" algn="l" fontAlgn="base">
              <a:buFont typeface="Arial" panose="020B0604020202020204" pitchFamily="34" charset="0"/>
              <a:buChar char="•"/>
            </a:pPr>
            <a:r>
              <a:rPr lang="en-US" sz="2400" b="0" i="0" dirty="0">
                <a:solidFill>
                  <a:srgbClr val="000000"/>
                </a:solidFill>
                <a:effectLst/>
              </a:rPr>
              <a:t>on the grounds of the </a:t>
            </a:r>
            <a:r>
              <a:rPr lang="en-US" sz="2400" b="0" i="0" dirty="0" err="1">
                <a:solidFill>
                  <a:srgbClr val="000000"/>
                </a:solidFill>
                <a:effectLst/>
              </a:rPr>
              <a:t>defence</a:t>
            </a:r>
            <a:r>
              <a:rPr lang="en-US" sz="2400" b="0" i="0" dirty="0">
                <a:solidFill>
                  <a:srgbClr val="000000"/>
                </a:solidFill>
                <a:effectLst/>
              </a:rPr>
              <a:t>, the defendant is absolved from liability.</a:t>
            </a:r>
          </a:p>
          <a:p>
            <a:endParaRPr lang="en-GB" dirty="0"/>
          </a:p>
        </p:txBody>
      </p:sp>
    </p:spTree>
    <p:extLst>
      <p:ext uri="{BB962C8B-B14F-4D97-AF65-F5344CB8AC3E}">
        <p14:creationId xmlns:p14="http://schemas.microsoft.com/office/powerpoint/2010/main" val="2559606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3" name="Rectangle 32">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agram of a defense system&#10;&#10;Description automatically generated with medium confidence">
            <a:extLst>
              <a:ext uri="{FF2B5EF4-FFF2-40B4-BE49-F238E27FC236}">
                <a16:creationId xmlns:a16="http://schemas.microsoft.com/office/drawing/2014/main" id="{5E6035C9-E827-5DE2-7D88-75C8306FAEF5}"/>
              </a:ext>
            </a:extLst>
          </p:cNvPr>
          <p:cNvPicPr>
            <a:picLocks noChangeAspect="1"/>
          </p:cNvPicPr>
          <p:nvPr/>
        </p:nvPicPr>
        <p:blipFill>
          <a:blip r:embed="rId2"/>
          <a:stretch>
            <a:fillRect/>
          </a:stretch>
        </p:blipFill>
        <p:spPr>
          <a:xfrm>
            <a:off x="1137605" y="317839"/>
            <a:ext cx="9287289" cy="6163473"/>
          </a:xfrm>
          <a:prstGeom prst="rect">
            <a:avLst/>
          </a:prstGeom>
        </p:spPr>
      </p:pic>
    </p:spTree>
    <p:extLst>
      <p:ext uri="{BB962C8B-B14F-4D97-AF65-F5344CB8AC3E}">
        <p14:creationId xmlns:p14="http://schemas.microsoft.com/office/powerpoint/2010/main" val="17044899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913E2-18C9-000C-ACC3-DC418897AA5C}"/>
              </a:ext>
            </a:extLst>
          </p:cNvPr>
          <p:cNvSpPr>
            <a:spLocks noGrp="1"/>
          </p:cNvSpPr>
          <p:nvPr>
            <p:ph type="title"/>
          </p:nvPr>
        </p:nvSpPr>
        <p:spPr/>
        <p:txBody>
          <a:bodyPr/>
          <a:lstStyle/>
          <a:p>
            <a:r>
              <a:rPr lang="en-GB" dirty="0"/>
              <a:t>Consequences of not filing </a:t>
            </a:r>
            <a:r>
              <a:rPr lang="en-GB" b="1" dirty="0"/>
              <a:t>a defence:</a:t>
            </a:r>
          </a:p>
        </p:txBody>
      </p:sp>
      <p:sp>
        <p:nvSpPr>
          <p:cNvPr id="3" name="Content Placeholder 2">
            <a:extLst>
              <a:ext uri="{FF2B5EF4-FFF2-40B4-BE49-F238E27FC236}">
                <a16:creationId xmlns:a16="http://schemas.microsoft.com/office/drawing/2014/main" id="{ED168B3C-B6F9-FDBE-E15A-EA5131F42E5B}"/>
              </a:ext>
            </a:extLst>
          </p:cNvPr>
          <p:cNvSpPr>
            <a:spLocks noGrp="1"/>
          </p:cNvSpPr>
          <p:nvPr>
            <p:ph idx="1"/>
          </p:nvPr>
        </p:nvSpPr>
        <p:spPr>
          <a:xfrm>
            <a:off x="677333" y="1666008"/>
            <a:ext cx="8949745" cy="4642777"/>
          </a:xfrm>
        </p:spPr>
        <p:txBody>
          <a:bodyPr/>
          <a:lstStyle/>
          <a:p>
            <a:pPr algn="l" fontAlgn="base"/>
            <a:r>
              <a:rPr lang="en-US" sz="2400" b="0" i="0" dirty="0">
                <a:solidFill>
                  <a:srgbClr val="000000"/>
                </a:solidFill>
                <a:effectLst/>
              </a:rPr>
              <a:t>If a </a:t>
            </a:r>
            <a:r>
              <a:rPr lang="en-US" sz="2400" b="0" i="0" dirty="0" err="1">
                <a:solidFill>
                  <a:srgbClr val="000000"/>
                </a:solidFill>
                <a:effectLst/>
              </a:rPr>
              <a:t>defence</a:t>
            </a:r>
            <a:r>
              <a:rPr lang="en-US" sz="2400" b="0" i="0" dirty="0">
                <a:solidFill>
                  <a:srgbClr val="000000"/>
                </a:solidFill>
                <a:effectLst/>
              </a:rPr>
              <a:t> to a Part 7 claim is not filed within the prescribed time, </a:t>
            </a:r>
            <a:r>
              <a:rPr lang="en-US" sz="2400" b="1" i="0" dirty="0">
                <a:solidFill>
                  <a:srgbClr val="000000"/>
                </a:solidFill>
                <a:effectLst/>
              </a:rPr>
              <a:t>judgment in default </a:t>
            </a:r>
            <a:r>
              <a:rPr lang="en-US" sz="2400" b="0" i="0" dirty="0">
                <a:solidFill>
                  <a:srgbClr val="000000"/>
                </a:solidFill>
                <a:effectLst/>
              </a:rPr>
              <a:t>may be entered in </a:t>
            </a:r>
            <a:r>
              <a:rPr lang="en-US" sz="2400" b="0" i="0" dirty="0" err="1">
                <a:solidFill>
                  <a:srgbClr val="000000"/>
                </a:solidFill>
                <a:effectLst/>
              </a:rPr>
              <a:t>favour</a:t>
            </a:r>
            <a:r>
              <a:rPr lang="en-US" sz="2400" b="0" i="0" dirty="0">
                <a:solidFill>
                  <a:srgbClr val="000000"/>
                </a:solidFill>
                <a:effectLst/>
              </a:rPr>
              <a:t> of the claimant, if allowed, under </a:t>
            </a:r>
            <a:r>
              <a:rPr lang="en-US" sz="2400" b="1" i="0" dirty="0">
                <a:solidFill>
                  <a:srgbClr val="000000"/>
                </a:solidFill>
                <a:effectLst/>
              </a:rPr>
              <a:t>Part 12</a:t>
            </a:r>
            <a:r>
              <a:rPr lang="en-US" sz="2400" b="0" i="0" dirty="0">
                <a:solidFill>
                  <a:srgbClr val="000000"/>
                </a:solidFill>
                <a:effectLst/>
              </a:rPr>
              <a:t> (</a:t>
            </a:r>
            <a:r>
              <a:rPr lang="en-US" sz="2400" b="1" i="0" dirty="0">
                <a:solidFill>
                  <a:srgbClr val="000000"/>
                </a:solidFill>
                <a:effectLst/>
              </a:rPr>
              <a:t>r12.3</a:t>
            </a:r>
            <a:r>
              <a:rPr lang="en-US" sz="2400" b="0" i="0" dirty="0">
                <a:solidFill>
                  <a:srgbClr val="000000"/>
                </a:solidFill>
                <a:effectLst/>
              </a:rPr>
              <a:t>).</a:t>
            </a:r>
            <a:br>
              <a:rPr lang="en-US" sz="2400" b="0" i="0" dirty="0">
                <a:solidFill>
                  <a:srgbClr val="000000"/>
                </a:solidFill>
                <a:effectLst/>
              </a:rPr>
            </a:br>
            <a:endParaRPr lang="en-US" sz="2400" b="0" i="0" dirty="0">
              <a:solidFill>
                <a:srgbClr val="000000"/>
              </a:solidFill>
              <a:effectLst/>
            </a:endParaRPr>
          </a:p>
          <a:p>
            <a:pPr algn="l" fontAlgn="base"/>
            <a:r>
              <a:rPr lang="en-US" sz="2400" b="0" i="0" dirty="0">
                <a:solidFill>
                  <a:srgbClr val="000000"/>
                </a:solidFill>
                <a:effectLst/>
              </a:rPr>
              <a:t>If a </a:t>
            </a:r>
            <a:r>
              <a:rPr lang="en-US" sz="2400" b="0" i="0" dirty="0" err="1">
                <a:solidFill>
                  <a:srgbClr val="000000"/>
                </a:solidFill>
                <a:effectLst/>
              </a:rPr>
              <a:t>defence</a:t>
            </a:r>
            <a:r>
              <a:rPr lang="en-US" sz="2400" b="0" i="0" dirty="0">
                <a:solidFill>
                  <a:srgbClr val="000000"/>
                </a:solidFill>
                <a:effectLst/>
              </a:rPr>
              <a:t> is not filed and the claimant fails to seek default judgment (if permitted, depending on the circumstances) six months after the date on which the </a:t>
            </a:r>
            <a:r>
              <a:rPr lang="en-US" sz="2400" b="0" i="0" dirty="0" err="1">
                <a:solidFill>
                  <a:srgbClr val="000000"/>
                </a:solidFill>
                <a:effectLst/>
              </a:rPr>
              <a:t>defence</a:t>
            </a:r>
            <a:r>
              <a:rPr lang="en-US" sz="2400" b="0" i="0" dirty="0">
                <a:solidFill>
                  <a:srgbClr val="000000"/>
                </a:solidFill>
                <a:effectLst/>
              </a:rPr>
              <a:t> should have been filed, the claim will be </a:t>
            </a:r>
            <a:r>
              <a:rPr lang="en-US" sz="2400" b="1" i="0" dirty="0">
                <a:solidFill>
                  <a:srgbClr val="000000"/>
                </a:solidFill>
                <a:effectLst/>
              </a:rPr>
              <a:t>stayed</a:t>
            </a:r>
            <a:r>
              <a:rPr lang="en-US" sz="2400" b="0" i="0" dirty="0">
                <a:solidFill>
                  <a:srgbClr val="000000"/>
                </a:solidFill>
                <a:effectLst/>
              </a:rPr>
              <a:t> (</a:t>
            </a:r>
            <a:r>
              <a:rPr lang="en-US" sz="2400" b="1" i="0" dirty="0">
                <a:solidFill>
                  <a:srgbClr val="000000"/>
                </a:solidFill>
                <a:effectLst/>
              </a:rPr>
              <a:t>r15.11</a:t>
            </a:r>
            <a:r>
              <a:rPr lang="en-US" sz="2400" b="0" i="0" dirty="0">
                <a:solidFill>
                  <a:srgbClr val="000000"/>
                </a:solidFill>
                <a:effectLst/>
              </a:rPr>
              <a:t>).</a:t>
            </a:r>
          </a:p>
          <a:p>
            <a:endParaRPr lang="en-GB" dirty="0"/>
          </a:p>
        </p:txBody>
      </p:sp>
    </p:spTree>
    <p:extLst>
      <p:ext uri="{BB962C8B-B14F-4D97-AF65-F5344CB8AC3E}">
        <p14:creationId xmlns:p14="http://schemas.microsoft.com/office/powerpoint/2010/main" val="403429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BDF57-7131-7193-99CE-5AD7DED368C0}"/>
              </a:ext>
            </a:extLst>
          </p:cNvPr>
          <p:cNvSpPr>
            <a:spLocks noGrp="1"/>
          </p:cNvSpPr>
          <p:nvPr>
            <p:ph type="title"/>
          </p:nvPr>
        </p:nvSpPr>
        <p:spPr>
          <a:xfrm>
            <a:off x="516308" y="166777"/>
            <a:ext cx="2330409" cy="851140"/>
          </a:xfrm>
        </p:spPr>
        <p:txBody>
          <a:bodyPr/>
          <a:lstStyle/>
          <a:p>
            <a:r>
              <a:rPr lang="en-GB" dirty="0"/>
              <a:t>Example</a:t>
            </a:r>
          </a:p>
        </p:txBody>
      </p:sp>
      <p:sp>
        <p:nvSpPr>
          <p:cNvPr id="3" name="Content Placeholder 2">
            <a:extLst>
              <a:ext uri="{FF2B5EF4-FFF2-40B4-BE49-F238E27FC236}">
                <a16:creationId xmlns:a16="http://schemas.microsoft.com/office/drawing/2014/main" id="{B4FB2567-6178-0A35-E490-C37D5B933530}"/>
              </a:ext>
            </a:extLst>
          </p:cNvPr>
          <p:cNvSpPr>
            <a:spLocks noGrp="1"/>
          </p:cNvSpPr>
          <p:nvPr>
            <p:ph idx="1"/>
          </p:nvPr>
        </p:nvSpPr>
        <p:spPr>
          <a:xfrm>
            <a:off x="435795" y="970144"/>
            <a:ext cx="9538934" cy="5660694"/>
          </a:xfrm>
        </p:spPr>
        <p:txBody>
          <a:bodyPr/>
          <a:lstStyle/>
          <a:p>
            <a:pPr algn="l" fontAlgn="base"/>
            <a:r>
              <a:rPr lang="en-US" sz="2000" b="0" i="0" dirty="0">
                <a:solidFill>
                  <a:srgbClr val="000000"/>
                </a:solidFill>
                <a:effectLst/>
              </a:rPr>
              <a:t>North Newcastle Security Services Ltd (NNSS), have issued proceedings against a company who run a chain of music venues (</a:t>
            </a:r>
            <a:r>
              <a:rPr lang="en-US" sz="2000" b="0" i="0" dirty="0" err="1">
                <a:solidFill>
                  <a:srgbClr val="000000"/>
                </a:solidFill>
                <a:effectLst/>
              </a:rPr>
              <a:t>RockWorld</a:t>
            </a:r>
            <a:r>
              <a:rPr lang="en-US" sz="2000" b="0" i="0" dirty="0">
                <a:solidFill>
                  <a:srgbClr val="000000"/>
                </a:solidFill>
                <a:effectLst/>
              </a:rPr>
              <a:t> Ltd.). The claim form and particulars of claim are deemed served on Wednesday, 5 June 2024, so </a:t>
            </a:r>
            <a:r>
              <a:rPr lang="en-US" sz="2000" b="0" i="0" dirty="0" err="1">
                <a:solidFill>
                  <a:srgbClr val="000000"/>
                </a:solidFill>
                <a:effectLst/>
              </a:rPr>
              <a:t>RockWorld</a:t>
            </a:r>
            <a:r>
              <a:rPr lang="en-US" sz="2000" b="0" i="0" dirty="0">
                <a:solidFill>
                  <a:srgbClr val="000000"/>
                </a:solidFill>
                <a:effectLst/>
              </a:rPr>
              <a:t> has 14 days (that is, until close of business on Wednesday, 19 June 2024) to file either an acknowledgment of service or a </a:t>
            </a:r>
            <a:r>
              <a:rPr lang="en-US" sz="2000" b="0" i="0" dirty="0" err="1">
                <a:solidFill>
                  <a:srgbClr val="000000"/>
                </a:solidFill>
                <a:effectLst/>
              </a:rPr>
              <a:t>defence</a:t>
            </a:r>
            <a:r>
              <a:rPr lang="en-US" sz="2000" b="0" i="0" dirty="0">
                <a:solidFill>
                  <a:srgbClr val="000000"/>
                </a:solidFill>
                <a:effectLst/>
              </a:rPr>
              <a:t>. If </a:t>
            </a:r>
            <a:r>
              <a:rPr lang="en-US" sz="2000" b="0" i="0" dirty="0" err="1">
                <a:solidFill>
                  <a:srgbClr val="000000"/>
                </a:solidFill>
                <a:effectLst/>
              </a:rPr>
              <a:t>Rockworld</a:t>
            </a:r>
            <a:r>
              <a:rPr lang="en-US" sz="2000" b="0" i="0" dirty="0">
                <a:solidFill>
                  <a:srgbClr val="000000"/>
                </a:solidFill>
                <a:effectLst/>
              </a:rPr>
              <a:t>: </a:t>
            </a:r>
          </a:p>
          <a:p>
            <a:pPr lvl="1" fontAlgn="base"/>
            <a:r>
              <a:rPr lang="en-US" sz="2000" b="0" i="0" dirty="0">
                <a:solidFill>
                  <a:srgbClr val="000000"/>
                </a:solidFill>
                <a:effectLst/>
              </a:rPr>
              <a:t>does nothing, NNSS may apply for judgment in default on Thursday 20 June; </a:t>
            </a:r>
          </a:p>
          <a:p>
            <a:pPr lvl="1" fontAlgn="base"/>
            <a:r>
              <a:rPr lang="en-US" sz="2000" b="0" i="0" dirty="0">
                <a:solidFill>
                  <a:srgbClr val="000000"/>
                </a:solidFill>
                <a:effectLst/>
              </a:rPr>
              <a:t>files an acknowledgment of service form within this period, it has a further 14 days in which to file its </a:t>
            </a:r>
            <a:r>
              <a:rPr lang="en-US" sz="2000" b="0" i="0" dirty="0" err="1">
                <a:solidFill>
                  <a:srgbClr val="000000"/>
                </a:solidFill>
                <a:effectLst/>
              </a:rPr>
              <a:t>defence</a:t>
            </a:r>
            <a:r>
              <a:rPr lang="en-US" sz="2000" b="0" i="0" dirty="0">
                <a:solidFill>
                  <a:srgbClr val="000000"/>
                </a:solidFill>
                <a:effectLst/>
              </a:rPr>
              <a:t>; that is, until Wednesday, 4 July (however, if it fails to do so by that date, NNSS may apply for judgment in default on Thursday, 5 July 2024); or </a:t>
            </a:r>
          </a:p>
          <a:p>
            <a:pPr lvl="1" fontAlgn="base"/>
            <a:r>
              <a:rPr lang="en-US" sz="2000" b="0" i="0" dirty="0">
                <a:solidFill>
                  <a:srgbClr val="000000"/>
                </a:solidFill>
                <a:effectLst/>
              </a:rPr>
              <a:t>does not respond to the claim, as NNSS is claiming for the contractual sum due from </a:t>
            </a:r>
            <a:r>
              <a:rPr lang="en-US" sz="2000" b="0" i="0" dirty="0" err="1">
                <a:solidFill>
                  <a:srgbClr val="000000"/>
                </a:solidFill>
                <a:effectLst/>
              </a:rPr>
              <a:t>RockWorld</a:t>
            </a:r>
            <a:r>
              <a:rPr lang="en-US" sz="2000" b="0" i="0" dirty="0">
                <a:solidFill>
                  <a:srgbClr val="000000"/>
                </a:solidFill>
                <a:effectLst/>
              </a:rPr>
              <a:t> plus loss of profits, default judgment will be entered on liability with damages to be assessed by the court at a later date.</a:t>
            </a:r>
          </a:p>
          <a:p>
            <a:endParaRPr lang="en-GB" dirty="0"/>
          </a:p>
        </p:txBody>
      </p:sp>
    </p:spTree>
    <p:extLst>
      <p:ext uri="{BB962C8B-B14F-4D97-AF65-F5344CB8AC3E}">
        <p14:creationId xmlns:p14="http://schemas.microsoft.com/office/powerpoint/2010/main" val="16594193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DEDB7-EDB5-920B-FDBD-2C76F648D055}"/>
              </a:ext>
            </a:extLst>
          </p:cNvPr>
          <p:cNvSpPr>
            <a:spLocks noGrp="1"/>
          </p:cNvSpPr>
          <p:nvPr>
            <p:ph type="title"/>
          </p:nvPr>
        </p:nvSpPr>
        <p:spPr>
          <a:xfrm>
            <a:off x="579568" y="255917"/>
            <a:ext cx="4481262" cy="851140"/>
          </a:xfrm>
        </p:spPr>
        <p:txBody>
          <a:bodyPr/>
          <a:lstStyle/>
          <a:p>
            <a:r>
              <a:rPr lang="en-GB" dirty="0"/>
              <a:t>Default Judgment</a:t>
            </a:r>
          </a:p>
        </p:txBody>
      </p:sp>
      <p:sp>
        <p:nvSpPr>
          <p:cNvPr id="3" name="Content Placeholder 2">
            <a:extLst>
              <a:ext uri="{FF2B5EF4-FFF2-40B4-BE49-F238E27FC236}">
                <a16:creationId xmlns:a16="http://schemas.microsoft.com/office/drawing/2014/main" id="{C8C526FE-B747-5C4B-0F7F-AA10B1C8315E}"/>
              </a:ext>
            </a:extLst>
          </p:cNvPr>
          <p:cNvSpPr>
            <a:spLocks noGrp="1"/>
          </p:cNvSpPr>
          <p:nvPr>
            <p:ph idx="1"/>
          </p:nvPr>
        </p:nvSpPr>
        <p:spPr>
          <a:xfrm>
            <a:off x="366783" y="1107056"/>
            <a:ext cx="9852644" cy="5552535"/>
          </a:xfrm>
        </p:spPr>
        <p:txBody>
          <a:bodyPr>
            <a:normAutofit/>
          </a:bodyPr>
          <a:lstStyle/>
          <a:p>
            <a:pPr algn="l" fontAlgn="base"/>
            <a:r>
              <a:rPr lang="en-US" sz="2000" b="0" i="0" dirty="0">
                <a:solidFill>
                  <a:srgbClr val="000000"/>
                </a:solidFill>
                <a:effectLst/>
              </a:rPr>
              <a:t>Default judgment: C obtains an early determination of their action, without a trial, where the defendant fails to file an acknowledgment of service or a </a:t>
            </a:r>
            <a:r>
              <a:rPr lang="en-US" sz="2000" b="0" i="0" dirty="0" err="1">
                <a:solidFill>
                  <a:srgbClr val="000000"/>
                </a:solidFill>
                <a:effectLst/>
              </a:rPr>
              <a:t>defence</a:t>
            </a:r>
            <a:r>
              <a:rPr lang="en-US" sz="2000" b="0" i="0" dirty="0">
                <a:solidFill>
                  <a:srgbClr val="000000"/>
                </a:solidFill>
                <a:effectLst/>
              </a:rPr>
              <a:t> within the time limits prescribed by the court rules (remember that this is within 14 days of service of the claim form).</a:t>
            </a:r>
          </a:p>
          <a:p>
            <a:pPr algn="l" fontAlgn="base"/>
            <a:r>
              <a:rPr lang="en-US" sz="2000" b="0" i="0" dirty="0">
                <a:solidFill>
                  <a:srgbClr val="000000"/>
                </a:solidFill>
                <a:effectLst/>
              </a:rPr>
              <a:t>An application or request for default judgment will need to have careful regard for the relevant time limits for the time when the defendant should have either lodged their acknowledgment of service </a:t>
            </a:r>
            <a:r>
              <a:rPr lang="en-US" sz="2000" b="1" i="0" dirty="0">
                <a:solidFill>
                  <a:srgbClr val="000000"/>
                </a:solidFill>
                <a:effectLst/>
              </a:rPr>
              <a:t>or </a:t>
            </a:r>
            <a:r>
              <a:rPr lang="en-US" sz="2000" b="0" i="0" dirty="0">
                <a:solidFill>
                  <a:srgbClr val="000000"/>
                </a:solidFill>
                <a:effectLst/>
              </a:rPr>
              <a:t>filed their </a:t>
            </a:r>
            <a:r>
              <a:rPr lang="en-US" sz="2000" b="0" i="0" dirty="0" err="1">
                <a:solidFill>
                  <a:srgbClr val="000000"/>
                </a:solidFill>
                <a:effectLst/>
              </a:rPr>
              <a:t>defence</a:t>
            </a:r>
            <a:r>
              <a:rPr lang="en-US" sz="2000" b="0" i="0" dirty="0">
                <a:solidFill>
                  <a:srgbClr val="000000"/>
                </a:solidFill>
                <a:effectLst/>
              </a:rPr>
              <a:t>. </a:t>
            </a:r>
          </a:p>
          <a:p>
            <a:pPr algn="l" fontAlgn="base"/>
            <a:r>
              <a:rPr lang="en-US" sz="2000" b="0" i="0" dirty="0">
                <a:solidFill>
                  <a:srgbClr val="000000"/>
                </a:solidFill>
                <a:effectLst/>
              </a:rPr>
              <a:t>The following should also be noted, and </a:t>
            </a:r>
            <a:r>
              <a:rPr lang="en-US" sz="2000" b="1" i="0" dirty="0">
                <a:solidFill>
                  <a:srgbClr val="000000"/>
                </a:solidFill>
                <a:effectLst/>
              </a:rPr>
              <a:t>Part 12</a:t>
            </a:r>
            <a:r>
              <a:rPr lang="en-US" sz="2000" b="0" i="0" dirty="0">
                <a:solidFill>
                  <a:srgbClr val="000000"/>
                </a:solidFill>
                <a:effectLst/>
              </a:rPr>
              <a:t> considers in detail when:</a:t>
            </a:r>
          </a:p>
          <a:p>
            <a:pPr algn="l" fontAlgn="base">
              <a:buFont typeface="Arial" panose="020B0604020202020204" pitchFamily="34" charset="0"/>
              <a:buChar char="•"/>
            </a:pPr>
            <a:r>
              <a:rPr lang="en-US" sz="2000" b="0" i="0" dirty="0">
                <a:solidFill>
                  <a:srgbClr val="000000"/>
                </a:solidFill>
                <a:effectLst/>
              </a:rPr>
              <a:t>default judgment does not apply (for example, when there is an application pending to strike out the claim or an application for summary judgment is pending (</a:t>
            </a:r>
            <a:r>
              <a:rPr lang="en-US" sz="2000" b="1" i="0" dirty="0">
                <a:solidFill>
                  <a:srgbClr val="000000"/>
                </a:solidFill>
                <a:effectLst/>
              </a:rPr>
              <a:t>r12.3</a:t>
            </a:r>
            <a:r>
              <a:rPr lang="en-US" sz="2000" b="0" i="0" dirty="0">
                <a:solidFill>
                  <a:srgbClr val="000000"/>
                </a:solidFill>
                <a:effectLst/>
              </a:rPr>
              <a:t>)) or when the situations set out in </a:t>
            </a:r>
            <a:r>
              <a:rPr lang="en-US" sz="2000" b="1" i="0" dirty="0">
                <a:solidFill>
                  <a:srgbClr val="000000"/>
                </a:solidFill>
                <a:effectLst/>
              </a:rPr>
              <a:t>r12.2</a:t>
            </a:r>
            <a:r>
              <a:rPr lang="en-US" sz="2000" b="0" i="0" dirty="0">
                <a:solidFill>
                  <a:srgbClr val="000000"/>
                </a:solidFill>
                <a:effectLst/>
              </a:rPr>
              <a:t> arise;</a:t>
            </a:r>
          </a:p>
          <a:p>
            <a:pPr algn="l" fontAlgn="base">
              <a:buFont typeface="Arial" panose="020B0604020202020204" pitchFamily="34" charset="0"/>
              <a:buChar char="•"/>
            </a:pPr>
            <a:r>
              <a:rPr lang="en-US" sz="2000" b="0" i="0" dirty="0">
                <a:solidFill>
                  <a:srgbClr val="000000"/>
                </a:solidFill>
                <a:effectLst/>
              </a:rPr>
              <a:t>the procedure is modified for certain claims (for example, where the claim includes a claim for </a:t>
            </a:r>
            <a:r>
              <a:rPr lang="en-US" sz="2000" b="1" i="0" dirty="0">
                <a:solidFill>
                  <a:srgbClr val="000000"/>
                </a:solidFill>
                <a:effectLst/>
              </a:rPr>
              <a:t>any other remedy</a:t>
            </a:r>
            <a:r>
              <a:rPr lang="en-US" sz="2000" b="0" i="0" dirty="0">
                <a:solidFill>
                  <a:srgbClr val="000000"/>
                </a:solidFill>
                <a:effectLst/>
              </a:rPr>
              <a:t>);</a:t>
            </a:r>
          </a:p>
          <a:p>
            <a:pPr marL="0" indent="0">
              <a:buNone/>
            </a:pPr>
            <a:endParaRPr lang="en-GB" dirty="0"/>
          </a:p>
        </p:txBody>
      </p:sp>
    </p:spTree>
    <p:extLst>
      <p:ext uri="{BB962C8B-B14F-4D97-AF65-F5344CB8AC3E}">
        <p14:creationId xmlns:p14="http://schemas.microsoft.com/office/powerpoint/2010/main" val="40119150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D40C5D-F8DE-1E91-23D5-DE2D258F74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59A491-F1E3-7C92-9245-1504EE6B0DCC}"/>
              </a:ext>
            </a:extLst>
          </p:cNvPr>
          <p:cNvSpPr>
            <a:spLocks noGrp="1"/>
          </p:cNvSpPr>
          <p:nvPr>
            <p:ph type="title"/>
          </p:nvPr>
        </p:nvSpPr>
        <p:spPr>
          <a:xfrm>
            <a:off x="579568" y="255917"/>
            <a:ext cx="4481262" cy="851140"/>
          </a:xfrm>
        </p:spPr>
        <p:txBody>
          <a:bodyPr/>
          <a:lstStyle/>
          <a:p>
            <a:r>
              <a:rPr lang="en-GB" dirty="0"/>
              <a:t>Default Judgment</a:t>
            </a:r>
          </a:p>
        </p:txBody>
      </p:sp>
      <p:sp>
        <p:nvSpPr>
          <p:cNvPr id="3" name="Content Placeholder 2">
            <a:extLst>
              <a:ext uri="{FF2B5EF4-FFF2-40B4-BE49-F238E27FC236}">
                <a16:creationId xmlns:a16="http://schemas.microsoft.com/office/drawing/2014/main" id="{9C707FB0-33B3-9956-377B-DBBE507A8791}"/>
              </a:ext>
            </a:extLst>
          </p:cNvPr>
          <p:cNvSpPr>
            <a:spLocks noGrp="1"/>
          </p:cNvSpPr>
          <p:nvPr>
            <p:ph idx="1"/>
          </p:nvPr>
        </p:nvSpPr>
        <p:spPr>
          <a:xfrm>
            <a:off x="366783" y="1107056"/>
            <a:ext cx="9852644" cy="5552535"/>
          </a:xfrm>
        </p:spPr>
        <p:txBody>
          <a:bodyPr>
            <a:normAutofit lnSpcReduction="10000"/>
          </a:bodyPr>
          <a:lstStyle/>
          <a:p>
            <a:pPr algn="l" fontAlgn="base"/>
            <a:r>
              <a:rPr lang="en-US" sz="2400" b="0" i="0" dirty="0">
                <a:solidFill>
                  <a:srgbClr val="000000"/>
                </a:solidFill>
                <a:effectLst/>
              </a:rPr>
              <a:t>The following should also be noted, and </a:t>
            </a:r>
            <a:r>
              <a:rPr lang="en-US" sz="2400" b="1" i="0" dirty="0">
                <a:solidFill>
                  <a:srgbClr val="000000"/>
                </a:solidFill>
                <a:effectLst/>
              </a:rPr>
              <a:t>Part 12</a:t>
            </a:r>
            <a:r>
              <a:rPr lang="en-US" sz="2400" b="0" i="0" dirty="0">
                <a:solidFill>
                  <a:srgbClr val="000000"/>
                </a:solidFill>
                <a:effectLst/>
              </a:rPr>
              <a:t> considers in detail when:</a:t>
            </a:r>
          </a:p>
          <a:p>
            <a:pPr algn="l" fontAlgn="base">
              <a:buFont typeface="Arial" panose="020B0604020202020204" pitchFamily="34" charset="0"/>
              <a:buChar char="•"/>
            </a:pPr>
            <a:r>
              <a:rPr lang="en-US" sz="2400" b="0" i="0" dirty="0">
                <a:solidFill>
                  <a:srgbClr val="000000"/>
                </a:solidFill>
                <a:effectLst/>
              </a:rPr>
              <a:t>a defendant cannot obtain a default judgment on a counterclaim against a claimant on the basis of failure to acknowledge service as Part 10 does not apply to counterclaims, but default judgment may be obtained on a counterclaim once the time for filing the </a:t>
            </a:r>
            <a:r>
              <a:rPr lang="en-US" sz="2400" b="0" i="0" dirty="0" err="1">
                <a:solidFill>
                  <a:srgbClr val="000000"/>
                </a:solidFill>
                <a:effectLst/>
              </a:rPr>
              <a:t>defence</a:t>
            </a:r>
            <a:r>
              <a:rPr lang="en-US" sz="2400" b="0" i="0" dirty="0">
                <a:solidFill>
                  <a:srgbClr val="000000"/>
                </a:solidFill>
                <a:effectLst/>
              </a:rPr>
              <a:t> to the counterclaim has expired (</a:t>
            </a:r>
            <a:r>
              <a:rPr lang="en-US" sz="2400" b="1" i="0" dirty="0">
                <a:solidFill>
                  <a:srgbClr val="000000"/>
                </a:solidFill>
                <a:effectLst/>
              </a:rPr>
              <a:t>r12.3(2)(b)</a:t>
            </a:r>
            <a:r>
              <a:rPr lang="en-US" sz="2400" b="0" i="0" dirty="0">
                <a:solidFill>
                  <a:srgbClr val="000000"/>
                </a:solidFill>
                <a:effectLst/>
              </a:rPr>
              <a:t>) (see Chapter 11 for more detail on counterclaims);</a:t>
            </a:r>
          </a:p>
          <a:p>
            <a:pPr algn="l" fontAlgn="base">
              <a:buFont typeface="Arial" panose="020B0604020202020204" pitchFamily="34" charset="0"/>
              <a:buChar char="•"/>
            </a:pPr>
            <a:r>
              <a:rPr lang="en-US" sz="2400" b="0" i="0" dirty="0">
                <a:solidFill>
                  <a:srgbClr val="000000"/>
                </a:solidFill>
                <a:effectLst/>
              </a:rPr>
              <a:t>a defendant is a child or protected party; special rules apply and the claimant must make an application for default judgment (</a:t>
            </a:r>
            <a:r>
              <a:rPr lang="en-US" sz="2400" b="1" i="0" dirty="0">
                <a:solidFill>
                  <a:srgbClr val="000000"/>
                </a:solidFill>
                <a:effectLst/>
              </a:rPr>
              <a:t>r12.11</a:t>
            </a:r>
            <a:r>
              <a:rPr lang="en-US" sz="2400" b="0" i="0" dirty="0">
                <a:solidFill>
                  <a:srgbClr val="000000"/>
                </a:solidFill>
                <a:effectLst/>
              </a:rPr>
              <a:t>); and</a:t>
            </a:r>
          </a:p>
          <a:p>
            <a:pPr algn="l" fontAlgn="base">
              <a:buFont typeface="Arial" panose="020B0604020202020204" pitchFamily="34" charset="0"/>
              <a:buChar char="•"/>
            </a:pPr>
            <a:r>
              <a:rPr lang="en-US" sz="2400" b="0" i="0" dirty="0">
                <a:solidFill>
                  <a:srgbClr val="000000"/>
                </a:solidFill>
                <a:effectLst/>
              </a:rPr>
              <a:t>a claimant rather than the court serves the claim form, default judgment cannot be entered until the claimant has filed a certificate of service.</a:t>
            </a:r>
          </a:p>
          <a:p>
            <a:endParaRPr lang="en-GB" dirty="0"/>
          </a:p>
        </p:txBody>
      </p:sp>
    </p:spTree>
    <p:extLst>
      <p:ext uri="{BB962C8B-B14F-4D97-AF65-F5344CB8AC3E}">
        <p14:creationId xmlns:p14="http://schemas.microsoft.com/office/powerpoint/2010/main" val="23943877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ECE7B-6A40-0470-F5FB-DD1D0F3BA12D}"/>
              </a:ext>
            </a:extLst>
          </p:cNvPr>
          <p:cNvSpPr>
            <a:spLocks noGrp="1"/>
          </p:cNvSpPr>
          <p:nvPr>
            <p:ph type="title"/>
          </p:nvPr>
        </p:nvSpPr>
        <p:spPr>
          <a:xfrm>
            <a:off x="395538" y="156238"/>
            <a:ext cx="9346560" cy="723656"/>
          </a:xfrm>
        </p:spPr>
        <p:txBody>
          <a:bodyPr/>
          <a:lstStyle/>
          <a:p>
            <a:r>
              <a:rPr lang="en-GB" dirty="0"/>
              <a:t>Procedure for seeking a default judgement</a:t>
            </a:r>
          </a:p>
        </p:txBody>
      </p:sp>
      <p:sp>
        <p:nvSpPr>
          <p:cNvPr id="3" name="Content Placeholder 2">
            <a:extLst>
              <a:ext uri="{FF2B5EF4-FFF2-40B4-BE49-F238E27FC236}">
                <a16:creationId xmlns:a16="http://schemas.microsoft.com/office/drawing/2014/main" id="{DF0F9591-A6AF-B888-38EC-766E9DCE748E}"/>
              </a:ext>
            </a:extLst>
          </p:cNvPr>
          <p:cNvSpPr>
            <a:spLocks noGrp="1"/>
          </p:cNvSpPr>
          <p:nvPr>
            <p:ph idx="1"/>
          </p:nvPr>
        </p:nvSpPr>
        <p:spPr>
          <a:xfrm>
            <a:off x="533559" y="1119668"/>
            <a:ext cx="9639859" cy="5217872"/>
          </a:xfrm>
        </p:spPr>
        <p:txBody>
          <a:bodyPr>
            <a:normAutofit/>
          </a:bodyPr>
          <a:lstStyle/>
          <a:p>
            <a:pPr algn="l" fontAlgn="base" latinLnBrk="0"/>
            <a:r>
              <a:rPr lang="en-US" b="0" i="0" dirty="0">
                <a:solidFill>
                  <a:srgbClr val="000000"/>
                </a:solidFill>
                <a:effectLst/>
              </a:rPr>
              <a:t>Depending on the type of claim, default judgment is sought either by:</a:t>
            </a:r>
          </a:p>
          <a:p>
            <a:pPr algn="l" fontAlgn="base">
              <a:buFont typeface="Arial" panose="020B0604020202020204" pitchFamily="34" charset="0"/>
              <a:buChar char="•"/>
            </a:pPr>
            <a:r>
              <a:rPr lang="en-US" b="0" i="0" dirty="0">
                <a:solidFill>
                  <a:srgbClr val="000000"/>
                </a:solidFill>
                <a:effectLst/>
              </a:rPr>
              <a:t>filing a request ; or</a:t>
            </a:r>
          </a:p>
          <a:p>
            <a:pPr algn="l" fontAlgn="base">
              <a:buFont typeface="Arial" panose="020B0604020202020204" pitchFamily="34" charset="0"/>
              <a:buChar char="•"/>
            </a:pPr>
            <a:r>
              <a:rPr lang="en-US" b="0" i="0" dirty="0">
                <a:solidFill>
                  <a:srgbClr val="000000"/>
                </a:solidFill>
                <a:effectLst/>
              </a:rPr>
              <a:t>making an application to the court.</a:t>
            </a:r>
          </a:p>
          <a:p>
            <a:pPr marL="0" indent="0" algn="l" fontAlgn="base" latinLnBrk="0">
              <a:buNone/>
            </a:pPr>
            <a:r>
              <a:rPr lang="en-US" b="1" i="0" dirty="0">
                <a:solidFill>
                  <a:srgbClr val="003E5B"/>
                </a:solidFill>
                <a:effectLst/>
              </a:rPr>
              <a:t>By filing a request</a:t>
            </a:r>
            <a:endParaRPr lang="en-US" b="1" i="0" dirty="0">
              <a:solidFill>
                <a:srgbClr val="000000"/>
              </a:solidFill>
              <a:effectLst/>
            </a:endParaRPr>
          </a:p>
          <a:p>
            <a:pPr marL="0" indent="0" algn="l" fontAlgn="base" latinLnBrk="0">
              <a:buNone/>
            </a:pPr>
            <a:r>
              <a:rPr lang="en-US" b="0" i="0" dirty="0">
                <a:solidFill>
                  <a:srgbClr val="000000"/>
                </a:solidFill>
                <a:effectLst/>
              </a:rPr>
              <a:t>This procedure will be used if the claim is:</a:t>
            </a:r>
          </a:p>
          <a:p>
            <a:pPr algn="l" fontAlgn="base" latinLnBrk="0">
              <a:buFont typeface="Arial" panose="020B0604020202020204" pitchFamily="34" charset="0"/>
              <a:buChar char="•"/>
            </a:pPr>
            <a:r>
              <a:rPr lang="en-US" b="0" i="0" dirty="0">
                <a:solidFill>
                  <a:srgbClr val="000000"/>
                </a:solidFill>
                <a:effectLst/>
              </a:rPr>
              <a:t>for a specific amount of money (complete </a:t>
            </a:r>
            <a:r>
              <a:rPr lang="en-US" b="1" i="0" dirty="0">
                <a:solidFill>
                  <a:srgbClr val="000000"/>
                </a:solidFill>
                <a:effectLst/>
              </a:rPr>
              <a:t>Form N225</a:t>
            </a:r>
            <a:r>
              <a:rPr lang="en-US" b="0" i="0" dirty="0">
                <a:solidFill>
                  <a:srgbClr val="000000"/>
                </a:solidFill>
                <a:effectLst/>
              </a:rPr>
              <a:t>);</a:t>
            </a:r>
          </a:p>
          <a:p>
            <a:pPr algn="l" fontAlgn="base" latinLnBrk="0">
              <a:buFont typeface="Arial" panose="020B0604020202020204" pitchFamily="34" charset="0"/>
              <a:buChar char="•"/>
            </a:pPr>
            <a:r>
              <a:rPr lang="en-US" b="0" i="0" dirty="0">
                <a:solidFill>
                  <a:srgbClr val="000000"/>
                </a:solidFill>
                <a:effectLst/>
              </a:rPr>
              <a:t>for delivery of goods where the claim form gives the defendant the alternative of paying a specific amount (complete </a:t>
            </a:r>
            <a:r>
              <a:rPr lang="en-US" b="1" i="0" dirty="0">
                <a:solidFill>
                  <a:srgbClr val="000000"/>
                </a:solidFill>
                <a:effectLst/>
              </a:rPr>
              <a:t>Form N225</a:t>
            </a:r>
            <a:r>
              <a:rPr lang="en-US" b="0" i="0" dirty="0">
                <a:solidFill>
                  <a:srgbClr val="000000"/>
                </a:solidFill>
                <a:effectLst/>
              </a:rPr>
              <a:t>); or</a:t>
            </a:r>
          </a:p>
          <a:p>
            <a:pPr algn="l" fontAlgn="base" latinLnBrk="0">
              <a:buFont typeface="Arial" panose="020B0604020202020204" pitchFamily="34" charset="0"/>
              <a:buChar char="•"/>
            </a:pPr>
            <a:r>
              <a:rPr lang="en-US" b="0" i="0" dirty="0">
                <a:solidFill>
                  <a:srgbClr val="000000"/>
                </a:solidFill>
                <a:effectLst/>
              </a:rPr>
              <a:t>for a sum of money to be determined by the court (complete</a:t>
            </a:r>
            <a:r>
              <a:rPr lang="en-US" b="1" i="0" dirty="0">
                <a:solidFill>
                  <a:srgbClr val="000000"/>
                </a:solidFill>
                <a:effectLst/>
              </a:rPr>
              <a:t> Form N227</a:t>
            </a:r>
            <a:r>
              <a:rPr lang="en-US" b="0" i="0" dirty="0">
                <a:solidFill>
                  <a:srgbClr val="000000"/>
                </a:solidFill>
                <a:effectLst/>
              </a:rPr>
              <a:t>).</a:t>
            </a:r>
          </a:p>
          <a:p>
            <a:pPr algn="l" fontAlgn="base" latinLnBrk="0"/>
            <a:r>
              <a:rPr lang="en-US" b="0" i="0" dirty="0">
                <a:solidFill>
                  <a:srgbClr val="000000"/>
                </a:solidFill>
                <a:effectLst/>
              </a:rPr>
              <a:t>The relevant completed form will be lodged at the court and no fee will be required. The request will be dealt with by the court administratively (rather than judicially).</a:t>
            </a:r>
          </a:p>
          <a:p>
            <a:pPr algn="l" fontAlgn="base" latinLnBrk="0"/>
            <a:r>
              <a:rPr lang="en-US" b="0" i="0" dirty="0">
                <a:solidFill>
                  <a:srgbClr val="000000"/>
                </a:solidFill>
                <a:effectLst/>
              </a:rPr>
              <a:t>If the requirements are made out, judgment will be entered.</a:t>
            </a:r>
          </a:p>
          <a:p>
            <a:endParaRPr lang="en-GB" dirty="0"/>
          </a:p>
        </p:txBody>
      </p:sp>
    </p:spTree>
    <p:extLst>
      <p:ext uri="{BB962C8B-B14F-4D97-AF65-F5344CB8AC3E}">
        <p14:creationId xmlns:p14="http://schemas.microsoft.com/office/powerpoint/2010/main" val="24181309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B9D7F-B76C-95EE-81D5-C34CA7C66E28}"/>
              </a:ext>
            </a:extLst>
          </p:cNvPr>
          <p:cNvPicPr>
            <a:picLocks noChangeAspect="1"/>
          </p:cNvPicPr>
          <p:nvPr/>
        </p:nvPicPr>
        <p:blipFill>
          <a:blip r:embed="rId2"/>
          <a:stretch>
            <a:fillRect/>
          </a:stretch>
        </p:blipFill>
        <p:spPr>
          <a:xfrm>
            <a:off x="1759643" y="50891"/>
            <a:ext cx="9305365" cy="6807110"/>
          </a:xfrm>
          <a:prstGeom prst="rect">
            <a:avLst/>
          </a:prstGeom>
        </p:spPr>
      </p:pic>
    </p:spTree>
    <p:extLst>
      <p:ext uri="{BB962C8B-B14F-4D97-AF65-F5344CB8AC3E}">
        <p14:creationId xmlns:p14="http://schemas.microsoft.com/office/powerpoint/2010/main" val="5977209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72575-7628-10B3-7379-5908ED28C549}"/>
              </a:ext>
            </a:extLst>
          </p:cNvPr>
          <p:cNvSpPr>
            <a:spLocks noGrp="1"/>
          </p:cNvSpPr>
          <p:nvPr>
            <p:ph type="title"/>
          </p:nvPr>
        </p:nvSpPr>
        <p:spPr>
          <a:xfrm>
            <a:off x="585319" y="241540"/>
            <a:ext cx="6522847" cy="874143"/>
          </a:xfrm>
        </p:spPr>
        <p:txBody>
          <a:bodyPr/>
          <a:lstStyle/>
          <a:p>
            <a:r>
              <a:rPr lang="en-GB" dirty="0"/>
              <a:t>By an application to the court</a:t>
            </a:r>
          </a:p>
        </p:txBody>
      </p:sp>
      <p:sp>
        <p:nvSpPr>
          <p:cNvPr id="3" name="Content Placeholder 2">
            <a:extLst>
              <a:ext uri="{FF2B5EF4-FFF2-40B4-BE49-F238E27FC236}">
                <a16:creationId xmlns:a16="http://schemas.microsoft.com/office/drawing/2014/main" id="{D2DC2B02-D8B3-E70C-DF01-B5A64EE640A3}"/>
              </a:ext>
            </a:extLst>
          </p:cNvPr>
          <p:cNvSpPr>
            <a:spLocks noGrp="1"/>
          </p:cNvSpPr>
          <p:nvPr>
            <p:ph idx="1"/>
          </p:nvPr>
        </p:nvSpPr>
        <p:spPr>
          <a:xfrm>
            <a:off x="424293" y="1115683"/>
            <a:ext cx="9381066" cy="4929440"/>
          </a:xfrm>
        </p:spPr>
        <p:txBody>
          <a:bodyPr>
            <a:normAutofit/>
          </a:bodyPr>
          <a:lstStyle/>
          <a:p>
            <a:pPr marL="0" indent="0" algn="l" fontAlgn="base">
              <a:buNone/>
            </a:pPr>
            <a:r>
              <a:rPr lang="en-US" sz="2400" b="0" i="0" dirty="0">
                <a:solidFill>
                  <a:srgbClr val="000000"/>
                </a:solidFill>
                <a:effectLst/>
              </a:rPr>
              <a:t>This procedure will be used for all applications for default judgment where </a:t>
            </a:r>
            <a:r>
              <a:rPr lang="en-US" sz="2400" b="1" i="0" dirty="0">
                <a:solidFill>
                  <a:srgbClr val="000000"/>
                </a:solidFill>
                <a:effectLst/>
              </a:rPr>
              <a:t>r12.9</a:t>
            </a:r>
            <a:r>
              <a:rPr lang="en-US" sz="2400" b="0" i="0" dirty="0">
                <a:solidFill>
                  <a:srgbClr val="000000"/>
                </a:solidFill>
                <a:effectLst/>
              </a:rPr>
              <a:t>, </a:t>
            </a:r>
            <a:r>
              <a:rPr lang="en-US" sz="2400" b="1" i="0" dirty="0">
                <a:solidFill>
                  <a:srgbClr val="000000"/>
                </a:solidFill>
                <a:effectLst/>
              </a:rPr>
              <a:t>r12.10(1)(b)</a:t>
            </a:r>
            <a:r>
              <a:rPr lang="en-US" sz="2400" b="0" i="0" dirty="0">
                <a:solidFill>
                  <a:srgbClr val="000000"/>
                </a:solidFill>
                <a:effectLst/>
              </a:rPr>
              <a:t> or </a:t>
            </a:r>
            <a:r>
              <a:rPr lang="en-US" sz="2400" b="1" i="0" dirty="0">
                <a:solidFill>
                  <a:srgbClr val="000000"/>
                </a:solidFill>
                <a:effectLst/>
              </a:rPr>
              <a:t>r12.11 </a:t>
            </a:r>
            <a:r>
              <a:rPr lang="en-US" sz="2400" b="0" i="0" dirty="0">
                <a:solidFill>
                  <a:srgbClr val="000000"/>
                </a:solidFill>
                <a:effectLst/>
              </a:rPr>
              <a:t>apply. </a:t>
            </a:r>
          </a:p>
          <a:p>
            <a:pPr marL="0" indent="0" algn="l" fontAlgn="base">
              <a:buNone/>
            </a:pPr>
            <a:r>
              <a:rPr lang="en-US" sz="2400" b="1" i="0" dirty="0">
                <a:solidFill>
                  <a:srgbClr val="000000"/>
                </a:solidFill>
                <a:effectLst/>
              </a:rPr>
              <a:t>Form N244 </a:t>
            </a:r>
            <a:r>
              <a:rPr lang="en-US" sz="2400" b="0" i="0" dirty="0">
                <a:solidFill>
                  <a:srgbClr val="000000"/>
                </a:solidFill>
                <a:effectLst/>
              </a:rPr>
              <a:t>will be completed with supporting evidence.</a:t>
            </a:r>
          </a:p>
          <a:p>
            <a:pPr algn="l" fontAlgn="base">
              <a:buFont typeface="+mj-lt"/>
              <a:buAutoNum type="arabicPeriod"/>
            </a:pPr>
            <a:r>
              <a:rPr lang="en-US" sz="2400" b="0" i="0" dirty="0">
                <a:solidFill>
                  <a:srgbClr val="000000"/>
                </a:solidFill>
                <a:effectLst/>
              </a:rPr>
              <a:t>A fee for an “application” will be payable.</a:t>
            </a:r>
          </a:p>
          <a:p>
            <a:pPr algn="l" fontAlgn="base">
              <a:buFont typeface="+mj-lt"/>
              <a:buAutoNum type="arabicPeriod"/>
            </a:pPr>
            <a:r>
              <a:rPr lang="en-US" sz="2400" b="0" i="0" dirty="0">
                <a:solidFill>
                  <a:srgbClr val="000000"/>
                </a:solidFill>
                <a:effectLst/>
              </a:rPr>
              <a:t>Notice of the application must be given to the defendant (as soon as practicable after it is filed or at least three clear days before the hearing) unless the application may be made without notice under </a:t>
            </a:r>
            <a:r>
              <a:rPr lang="en-US" sz="2400" b="1" i="0" dirty="0">
                <a:solidFill>
                  <a:srgbClr val="000000"/>
                </a:solidFill>
                <a:effectLst/>
              </a:rPr>
              <a:t>r12.12(5)</a:t>
            </a:r>
            <a:r>
              <a:rPr lang="en-US" sz="2400" b="0" i="0" dirty="0">
                <a:solidFill>
                  <a:srgbClr val="000000"/>
                </a:solidFill>
                <a:effectLst/>
              </a:rPr>
              <a:t>.</a:t>
            </a:r>
          </a:p>
          <a:p>
            <a:pPr algn="l" fontAlgn="base">
              <a:buFont typeface="+mj-lt"/>
              <a:buAutoNum type="arabicPeriod"/>
            </a:pPr>
            <a:r>
              <a:rPr lang="en-US" sz="2400" b="0" i="0" dirty="0">
                <a:solidFill>
                  <a:srgbClr val="000000"/>
                </a:solidFill>
                <a:effectLst/>
              </a:rPr>
              <a:t>At the court hearing, if the requirements are made out, judgment will be entered.</a:t>
            </a:r>
          </a:p>
          <a:p>
            <a:endParaRPr lang="en-GB" dirty="0"/>
          </a:p>
        </p:txBody>
      </p:sp>
    </p:spTree>
    <p:extLst>
      <p:ext uri="{BB962C8B-B14F-4D97-AF65-F5344CB8AC3E}">
        <p14:creationId xmlns:p14="http://schemas.microsoft.com/office/powerpoint/2010/main" val="21422896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4C472-8755-0016-8E41-B523B3248989}"/>
              </a:ext>
            </a:extLst>
          </p:cNvPr>
          <p:cNvSpPr>
            <a:spLocks noGrp="1"/>
          </p:cNvSpPr>
          <p:nvPr>
            <p:ph type="title"/>
          </p:nvPr>
        </p:nvSpPr>
        <p:spPr>
          <a:xfrm>
            <a:off x="349530" y="97766"/>
            <a:ext cx="9743376" cy="828136"/>
          </a:xfrm>
        </p:spPr>
        <p:txBody>
          <a:bodyPr/>
          <a:lstStyle/>
          <a:p>
            <a:r>
              <a:rPr lang="en-GB" dirty="0"/>
              <a:t>How can a default judgement be set aside?</a:t>
            </a:r>
          </a:p>
        </p:txBody>
      </p:sp>
      <p:sp>
        <p:nvSpPr>
          <p:cNvPr id="3" name="Content Placeholder 2">
            <a:extLst>
              <a:ext uri="{FF2B5EF4-FFF2-40B4-BE49-F238E27FC236}">
                <a16:creationId xmlns:a16="http://schemas.microsoft.com/office/drawing/2014/main" id="{2E658264-DCD9-7E8B-4EB5-E4A4D9EC1BB7}"/>
              </a:ext>
            </a:extLst>
          </p:cNvPr>
          <p:cNvSpPr>
            <a:spLocks noGrp="1"/>
          </p:cNvSpPr>
          <p:nvPr>
            <p:ph idx="1"/>
          </p:nvPr>
        </p:nvSpPr>
        <p:spPr>
          <a:xfrm>
            <a:off x="349530" y="849374"/>
            <a:ext cx="10329972" cy="5683698"/>
          </a:xfrm>
        </p:spPr>
        <p:txBody>
          <a:bodyPr>
            <a:normAutofit/>
          </a:bodyPr>
          <a:lstStyle/>
          <a:p>
            <a:pPr marL="0" indent="0" algn="l" fontAlgn="base">
              <a:buNone/>
            </a:pPr>
            <a:r>
              <a:rPr lang="en-US" sz="2400" b="1" i="0" dirty="0">
                <a:solidFill>
                  <a:srgbClr val="000000"/>
                </a:solidFill>
                <a:effectLst/>
              </a:rPr>
              <a:t>Part 13</a:t>
            </a:r>
            <a:r>
              <a:rPr lang="en-US" sz="2400" b="0" i="0" dirty="0">
                <a:solidFill>
                  <a:srgbClr val="000000"/>
                </a:solidFill>
                <a:effectLst/>
              </a:rPr>
              <a:t> sets out the rules and procedure for applications to set aside a default judgment. TWO types of default judgment that may be sought under </a:t>
            </a:r>
            <a:r>
              <a:rPr lang="en-US" sz="2400" b="1" i="0" dirty="0">
                <a:solidFill>
                  <a:srgbClr val="000000"/>
                </a:solidFill>
                <a:effectLst/>
              </a:rPr>
              <a:t>Part 12</a:t>
            </a:r>
            <a:r>
              <a:rPr lang="en-US" sz="2400" b="0" i="0" dirty="0">
                <a:solidFill>
                  <a:srgbClr val="000000"/>
                </a:solidFill>
                <a:effectLst/>
              </a:rPr>
              <a:t>:</a:t>
            </a:r>
          </a:p>
          <a:p>
            <a:pPr algn="l" fontAlgn="base">
              <a:buFont typeface="Arial" panose="020B0604020202020204" pitchFamily="34" charset="0"/>
              <a:buChar char="•"/>
            </a:pPr>
            <a:r>
              <a:rPr lang="en-US" sz="2400" b="0" i="0" dirty="0">
                <a:solidFill>
                  <a:srgbClr val="000000"/>
                </a:solidFill>
                <a:effectLst/>
              </a:rPr>
              <a:t>default judgments which were entered when they should not have been entered (for example, because the conditions for default judgment were not met at the time that judgment was entered, or the correct process was not followed). These are sometimes referred to as </a:t>
            </a:r>
            <a:r>
              <a:rPr lang="en-US" sz="2400" b="1" i="0" dirty="0">
                <a:solidFill>
                  <a:srgbClr val="000000"/>
                </a:solidFill>
                <a:effectLst/>
              </a:rPr>
              <a:t>“irregular default judgments</a:t>
            </a:r>
            <a:r>
              <a:rPr lang="en-US" sz="2400" b="0" i="0" dirty="0">
                <a:solidFill>
                  <a:srgbClr val="000000"/>
                </a:solidFill>
                <a:effectLst/>
              </a:rPr>
              <a:t>”. The court </a:t>
            </a:r>
            <a:r>
              <a:rPr lang="en-US" sz="2400" b="1" i="0" dirty="0">
                <a:solidFill>
                  <a:srgbClr val="000000"/>
                </a:solidFill>
                <a:effectLst/>
              </a:rPr>
              <a:t>must </a:t>
            </a:r>
            <a:r>
              <a:rPr lang="en-US" sz="2400" b="0" i="0" dirty="0">
                <a:solidFill>
                  <a:srgbClr val="000000"/>
                </a:solidFill>
                <a:effectLst/>
              </a:rPr>
              <a:t>set aside an irregular default judgment under </a:t>
            </a:r>
            <a:r>
              <a:rPr lang="en-US" sz="2400" b="1" i="0" dirty="0">
                <a:solidFill>
                  <a:srgbClr val="000000"/>
                </a:solidFill>
                <a:effectLst/>
              </a:rPr>
              <a:t>r13.2</a:t>
            </a:r>
            <a:r>
              <a:rPr lang="en-US" sz="2400" b="0" i="0" dirty="0">
                <a:solidFill>
                  <a:srgbClr val="000000"/>
                </a:solidFill>
                <a:effectLst/>
              </a:rPr>
              <a:t>; and</a:t>
            </a:r>
          </a:p>
          <a:p>
            <a:pPr algn="l" fontAlgn="base">
              <a:buFont typeface="Arial" panose="020B0604020202020204" pitchFamily="34" charset="0"/>
              <a:buChar char="•"/>
            </a:pPr>
            <a:r>
              <a:rPr lang="en-US" sz="2400" b="0" i="0" dirty="0">
                <a:solidFill>
                  <a:srgbClr val="000000"/>
                </a:solidFill>
                <a:effectLst/>
              </a:rPr>
              <a:t>default judgments which were entered correctly (because the conditions for default judgment were met at the time that judgment was entered, and the correct process was followed). These are sometimes referred to as “regular judgments”. The court </a:t>
            </a:r>
            <a:r>
              <a:rPr lang="en-US" sz="2400" b="1" i="0" dirty="0">
                <a:solidFill>
                  <a:srgbClr val="000000"/>
                </a:solidFill>
                <a:effectLst/>
              </a:rPr>
              <a:t>has a discretion</a:t>
            </a:r>
            <a:r>
              <a:rPr lang="en-US" sz="2400" b="0" i="0" dirty="0">
                <a:solidFill>
                  <a:srgbClr val="000000"/>
                </a:solidFill>
                <a:effectLst/>
              </a:rPr>
              <a:t> to set aside a regular default judgment under </a:t>
            </a:r>
            <a:r>
              <a:rPr lang="en-US" sz="2400" b="1" i="0" dirty="0">
                <a:solidFill>
                  <a:srgbClr val="000000"/>
                </a:solidFill>
                <a:effectLst/>
              </a:rPr>
              <a:t>r13.3</a:t>
            </a:r>
            <a:r>
              <a:rPr lang="en-US" sz="2400" b="0" i="0" dirty="0">
                <a:solidFill>
                  <a:srgbClr val="000000"/>
                </a:solidFill>
                <a:effectLst/>
              </a:rPr>
              <a:t>.</a:t>
            </a:r>
          </a:p>
          <a:p>
            <a:pPr marL="0" indent="0">
              <a:buNone/>
            </a:pPr>
            <a:endParaRPr lang="en-GB" dirty="0"/>
          </a:p>
        </p:txBody>
      </p:sp>
    </p:spTree>
    <p:extLst>
      <p:ext uri="{BB962C8B-B14F-4D97-AF65-F5344CB8AC3E}">
        <p14:creationId xmlns:p14="http://schemas.microsoft.com/office/powerpoint/2010/main" val="7046047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968B39-DD52-8CF4-BD10-8D44B7D006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0767C7-B874-9266-1954-7E3EEBA12CF1}"/>
              </a:ext>
            </a:extLst>
          </p:cNvPr>
          <p:cNvSpPr>
            <a:spLocks noGrp="1"/>
          </p:cNvSpPr>
          <p:nvPr>
            <p:ph type="title"/>
          </p:nvPr>
        </p:nvSpPr>
        <p:spPr>
          <a:xfrm>
            <a:off x="349530" y="97766"/>
            <a:ext cx="9743376" cy="828136"/>
          </a:xfrm>
        </p:spPr>
        <p:txBody>
          <a:bodyPr/>
          <a:lstStyle/>
          <a:p>
            <a:r>
              <a:rPr lang="en-GB" dirty="0"/>
              <a:t>How can a default judgement be set aside?</a:t>
            </a:r>
          </a:p>
        </p:txBody>
      </p:sp>
      <p:sp>
        <p:nvSpPr>
          <p:cNvPr id="3" name="Content Placeholder 2">
            <a:extLst>
              <a:ext uri="{FF2B5EF4-FFF2-40B4-BE49-F238E27FC236}">
                <a16:creationId xmlns:a16="http://schemas.microsoft.com/office/drawing/2014/main" id="{3D722523-38AC-7F1E-8288-A6FA8971EE68}"/>
              </a:ext>
            </a:extLst>
          </p:cNvPr>
          <p:cNvSpPr>
            <a:spLocks noGrp="1"/>
          </p:cNvSpPr>
          <p:nvPr>
            <p:ph idx="1"/>
          </p:nvPr>
        </p:nvSpPr>
        <p:spPr>
          <a:xfrm>
            <a:off x="349530" y="849374"/>
            <a:ext cx="10329972" cy="5367396"/>
          </a:xfrm>
        </p:spPr>
        <p:txBody>
          <a:bodyPr>
            <a:normAutofit/>
          </a:bodyPr>
          <a:lstStyle/>
          <a:p>
            <a:pPr marL="0" indent="0" algn="l" fontAlgn="base">
              <a:buNone/>
            </a:pPr>
            <a:r>
              <a:rPr lang="en-US" sz="2800" b="0" i="0" dirty="0">
                <a:solidFill>
                  <a:srgbClr val="000000"/>
                </a:solidFill>
                <a:effectLst/>
              </a:rPr>
              <a:t>An irregular judgment may have been entered because it was:</a:t>
            </a:r>
          </a:p>
          <a:p>
            <a:pPr algn="l" fontAlgn="base">
              <a:buFont typeface="Arial" panose="020B0604020202020204" pitchFamily="34" charset="0"/>
              <a:buChar char="•"/>
            </a:pPr>
            <a:r>
              <a:rPr lang="en-US" sz="2800" b="0" i="0" dirty="0">
                <a:solidFill>
                  <a:srgbClr val="000000"/>
                </a:solidFill>
                <a:effectLst/>
              </a:rPr>
              <a:t>entered too early;</a:t>
            </a:r>
          </a:p>
          <a:p>
            <a:pPr algn="l" fontAlgn="base">
              <a:buFont typeface="Arial" panose="020B0604020202020204" pitchFamily="34" charset="0"/>
              <a:buChar char="•"/>
            </a:pPr>
            <a:r>
              <a:rPr lang="en-US" sz="2800" b="0" i="0" dirty="0">
                <a:solidFill>
                  <a:srgbClr val="000000"/>
                </a:solidFill>
                <a:effectLst/>
              </a:rPr>
              <a:t>made after the defendant had made an application to strike out the claim or had applied to summarily dismiss the claim, but where the application by the defendant has not yet been concluded;</a:t>
            </a:r>
          </a:p>
          <a:p>
            <a:pPr algn="l" fontAlgn="base">
              <a:buFont typeface="Arial" panose="020B0604020202020204" pitchFamily="34" charset="0"/>
              <a:buChar char="•"/>
            </a:pPr>
            <a:r>
              <a:rPr lang="en-US" sz="2800" b="0" i="0" dirty="0">
                <a:solidFill>
                  <a:srgbClr val="000000"/>
                </a:solidFill>
                <a:effectLst/>
              </a:rPr>
              <a:t>entered even though the whole claim (including interest and costs) has been paid or settled; or</a:t>
            </a:r>
          </a:p>
          <a:p>
            <a:pPr algn="l" fontAlgn="base">
              <a:buFont typeface="Arial" panose="020B0604020202020204" pitchFamily="34" charset="0"/>
              <a:buChar char="•"/>
            </a:pPr>
            <a:r>
              <a:rPr lang="en-US" sz="2800" b="0" i="0" dirty="0">
                <a:solidFill>
                  <a:srgbClr val="000000"/>
                </a:solidFill>
                <a:effectLst/>
              </a:rPr>
              <a:t>entered after the defendant had filed an admission but has made a request for time to pay and that request has not yet been dealt with.</a:t>
            </a:r>
          </a:p>
          <a:p>
            <a:endParaRPr lang="en-GB" dirty="0"/>
          </a:p>
        </p:txBody>
      </p:sp>
    </p:spTree>
    <p:extLst>
      <p:ext uri="{BB962C8B-B14F-4D97-AF65-F5344CB8AC3E}">
        <p14:creationId xmlns:p14="http://schemas.microsoft.com/office/powerpoint/2010/main" val="16731171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7D3AF-C03A-C9E5-5D2C-FF64AC28E41D}"/>
              </a:ext>
            </a:extLst>
          </p:cNvPr>
          <p:cNvSpPr>
            <a:spLocks noGrp="1"/>
          </p:cNvSpPr>
          <p:nvPr>
            <p:ph type="title"/>
          </p:nvPr>
        </p:nvSpPr>
        <p:spPr>
          <a:xfrm>
            <a:off x="217257" y="172528"/>
            <a:ext cx="9554271" cy="753374"/>
          </a:xfrm>
        </p:spPr>
        <p:txBody>
          <a:bodyPr>
            <a:normAutofit fontScale="90000"/>
          </a:bodyPr>
          <a:lstStyle/>
          <a:p>
            <a:r>
              <a:rPr lang="en-GB" b="1" dirty="0"/>
              <a:t>The Grounds for setting aside a default judgement</a:t>
            </a:r>
          </a:p>
        </p:txBody>
      </p:sp>
      <p:sp>
        <p:nvSpPr>
          <p:cNvPr id="3" name="Content Placeholder 2">
            <a:extLst>
              <a:ext uri="{FF2B5EF4-FFF2-40B4-BE49-F238E27FC236}">
                <a16:creationId xmlns:a16="http://schemas.microsoft.com/office/drawing/2014/main" id="{F67B42F8-EBCA-D0F7-516B-8C64DA54374E}"/>
              </a:ext>
            </a:extLst>
          </p:cNvPr>
          <p:cNvSpPr>
            <a:spLocks noGrp="1"/>
          </p:cNvSpPr>
          <p:nvPr>
            <p:ph idx="1"/>
          </p:nvPr>
        </p:nvSpPr>
        <p:spPr>
          <a:xfrm>
            <a:off x="361031" y="1407215"/>
            <a:ext cx="10347225" cy="5183366"/>
          </a:xfrm>
        </p:spPr>
        <p:txBody>
          <a:bodyPr>
            <a:normAutofit/>
          </a:bodyPr>
          <a:lstStyle/>
          <a:p>
            <a:pPr algn="l" fontAlgn="base"/>
            <a:r>
              <a:rPr lang="en-US" sz="2400" b="0" i="0" dirty="0">
                <a:solidFill>
                  <a:srgbClr val="000000"/>
                </a:solidFill>
                <a:effectLst/>
              </a:rPr>
              <a:t>In each of the above situations, the defendant’s request to set aside the default judgment need only establish one of the grounds listed above and the default judgment </a:t>
            </a:r>
            <a:r>
              <a:rPr lang="en-US" sz="2400" b="1" i="0" dirty="0">
                <a:solidFill>
                  <a:srgbClr val="000000"/>
                </a:solidFill>
                <a:effectLst/>
              </a:rPr>
              <a:t>must </a:t>
            </a:r>
            <a:r>
              <a:rPr lang="en-US" sz="2400" b="0" i="0" dirty="0">
                <a:solidFill>
                  <a:srgbClr val="000000"/>
                </a:solidFill>
                <a:effectLst/>
              </a:rPr>
              <a:t>be set aside.</a:t>
            </a:r>
          </a:p>
          <a:p>
            <a:pPr algn="l" fontAlgn="base"/>
            <a:r>
              <a:rPr lang="en-US" sz="2400" b="0" i="0" dirty="0">
                <a:solidFill>
                  <a:srgbClr val="000000"/>
                </a:solidFill>
                <a:effectLst/>
              </a:rPr>
              <a:t>For the court to </a:t>
            </a:r>
            <a:r>
              <a:rPr lang="en-US" sz="2400" b="1" i="0" dirty="0">
                <a:solidFill>
                  <a:srgbClr val="000000"/>
                </a:solidFill>
                <a:effectLst/>
              </a:rPr>
              <a:t>exercise its discretion </a:t>
            </a:r>
            <a:r>
              <a:rPr lang="en-US" sz="2400" b="0" i="0" dirty="0">
                <a:solidFill>
                  <a:srgbClr val="000000"/>
                </a:solidFill>
                <a:effectLst/>
              </a:rPr>
              <a:t>to set aside a regular default judgment under </a:t>
            </a:r>
            <a:r>
              <a:rPr lang="en-US" sz="2400" b="1" i="0" dirty="0">
                <a:solidFill>
                  <a:srgbClr val="000000"/>
                </a:solidFill>
                <a:effectLst/>
              </a:rPr>
              <a:t>r13.3(1)</a:t>
            </a:r>
            <a:r>
              <a:rPr lang="en-US" sz="2400" b="0" i="0" dirty="0">
                <a:solidFill>
                  <a:srgbClr val="000000"/>
                </a:solidFill>
                <a:effectLst/>
              </a:rPr>
              <a:t>, the defendant must be able to:</a:t>
            </a:r>
          </a:p>
          <a:p>
            <a:pPr marL="0" indent="0" algn="l" fontAlgn="base">
              <a:buNone/>
            </a:pPr>
            <a:r>
              <a:rPr lang="en-US" sz="2400" b="0" i="0" dirty="0">
                <a:solidFill>
                  <a:srgbClr val="000000"/>
                </a:solidFill>
                <a:effectLst/>
              </a:rPr>
              <a:t>(1) 	show that they have a real prospect of successfully defending the claim; or</a:t>
            </a:r>
          </a:p>
          <a:p>
            <a:pPr marL="0" indent="0" algn="l" fontAlgn="base">
              <a:buNone/>
            </a:pPr>
            <a:r>
              <a:rPr lang="en-US" sz="2400" b="0" i="0" dirty="0">
                <a:solidFill>
                  <a:srgbClr val="000000"/>
                </a:solidFill>
                <a:effectLst/>
              </a:rPr>
              <a:t>(2)	establish some other good reason why the judgment should be set aside 	and the defendant be permitted to defend the claim.</a:t>
            </a:r>
          </a:p>
          <a:p>
            <a:pPr marL="0" indent="0" algn="l" fontAlgn="base">
              <a:buNone/>
            </a:pPr>
            <a:r>
              <a:rPr lang="en-US" sz="2400" b="0" i="0" dirty="0">
                <a:solidFill>
                  <a:srgbClr val="000000"/>
                </a:solidFill>
                <a:effectLst/>
              </a:rPr>
              <a:t>In the exercise of its discretion under </a:t>
            </a:r>
            <a:r>
              <a:rPr lang="en-US" sz="2400" b="1" i="0" dirty="0">
                <a:solidFill>
                  <a:srgbClr val="000000"/>
                </a:solidFill>
                <a:effectLst/>
              </a:rPr>
              <a:t>r13.3</a:t>
            </a:r>
            <a:r>
              <a:rPr lang="en-US" sz="2400" b="0" i="0" dirty="0">
                <a:solidFill>
                  <a:srgbClr val="000000"/>
                </a:solidFill>
                <a:effectLst/>
              </a:rPr>
              <a:t>, the court </a:t>
            </a:r>
            <a:r>
              <a:rPr lang="en-US" sz="2400" b="1" i="0" dirty="0">
                <a:solidFill>
                  <a:srgbClr val="000000"/>
                </a:solidFill>
                <a:effectLst/>
              </a:rPr>
              <a:t>must </a:t>
            </a:r>
            <a:r>
              <a:rPr lang="en-US" sz="2400" b="0" i="0" dirty="0">
                <a:solidFill>
                  <a:srgbClr val="000000"/>
                </a:solidFill>
                <a:effectLst/>
              </a:rPr>
              <a:t>consider, amongst other things, </a:t>
            </a:r>
            <a:r>
              <a:rPr lang="en-US" sz="2400" b="1" i="0" dirty="0">
                <a:solidFill>
                  <a:srgbClr val="000000"/>
                </a:solidFill>
                <a:effectLst/>
              </a:rPr>
              <a:t>whether the application to set aside has been made promptly</a:t>
            </a:r>
            <a:r>
              <a:rPr lang="en-US" sz="2000" b="1" i="0" dirty="0">
                <a:solidFill>
                  <a:srgbClr val="000000"/>
                </a:solidFill>
                <a:effectLst/>
              </a:rPr>
              <a:t>.</a:t>
            </a:r>
          </a:p>
          <a:p>
            <a:endParaRPr lang="en-GB" dirty="0"/>
          </a:p>
        </p:txBody>
      </p:sp>
    </p:spTree>
    <p:extLst>
      <p:ext uri="{BB962C8B-B14F-4D97-AF65-F5344CB8AC3E}">
        <p14:creationId xmlns:p14="http://schemas.microsoft.com/office/powerpoint/2010/main" val="9054281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1D0A3-709C-CDB2-669C-0CC33840D33C}"/>
              </a:ext>
            </a:extLst>
          </p:cNvPr>
          <p:cNvSpPr>
            <a:spLocks noGrp="1"/>
          </p:cNvSpPr>
          <p:nvPr>
            <p:ph type="title"/>
          </p:nvPr>
        </p:nvSpPr>
        <p:spPr>
          <a:xfrm>
            <a:off x="401289" y="241540"/>
            <a:ext cx="8596668" cy="1320800"/>
          </a:xfrm>
        </p:spPr>
        <p:txBody>
          <a:bodyPr/>
          <a:lstStyle/>
          <a:p>
            <a:r>
              <a:rPr lang="en-GB" b="1" dirty="0"/>
              <a:t>Where the court </a:t>
            </a:r>
            <a:r>
              <a:rPr lang="en-GB" b="1" dirty="0">
                <a:solidFill>
                  <a:schemeClr val="bg2">
                    <a:lumMod val="75000"/>
                  </a:schemeClr>
                </a:solidFill>
              </a:rPr>
              <a:t>must</a:t>
            </a:r>
            <a:r>
              <a:rPr lang="en-GB" b="1" dirty="0"/>
              <a:t> set aside the default judgement</a:t>
            </a:r>
          </a:p>
        </p:txBody>
      </p:sp>
      <p:sp>
        <p:nvSpPr>
          <p:cNvPr id="3" name="Content Placeholder 2">
            <a:extLst>
              <a:ext uri="{FF2B5EF4-FFF2-40B4-BE49-F238E27FC236}">
                <a16:creationId xmlns:a16="http://schemas.microsoft.com/office/drawing/2014/main" id="{0B5E9BA1-924A-5D08-8F47-093EFD09CF80}"/>
              </a:ext>
            </a:extLst>
          </p:cNvPr>
          <p:cNvSpPr>
            <a:spLocks noGrp="1"/>
          </p:cNvSpPr>
          <p:nvPr>
            <p:ph idx="1"/>
          </p:nvPr>
        </p:nvSpPr>
        <p:spPr>
          <a:xfrm>
            <a:off x="568065" y="1562340"/>
            <a:ext cx="9156779" cy="5108754"/>
          </a:xfrm>
        </p:spPr>
        <p:txBody>
          <a:bodyPr>
            <a:normAutofit/>
          </a:bodyPr>
          <a:lstStyle/>
          <a:p>
            <a:pPr algn="l" fontAlgn="base"/>
            <a:r>
              <a:rPr lang="en-US" sz="2000" b="0" i="0" dirty="0">
                <a:solidFill>
                  <a:srgbClr val="000000"/>
                </a:solidFill>
                <a:effectLst/>
              </a:rPr>
              <a:t>An application need only submit the chronology or the facts that bring the application to set aside an irregular judgment under the provisions of </a:t>
            </a:r>
            <a:r>
              <a:rPr lang="en-US" sz="2000" b="1" i="0" dirty="0">
                <a:solidFill>
                  <a:srgbClr val="000000"/>
                </a:solidFill>
                <a:effectLst/>
              </a:rPr>
              <a:t>r13.2</a:t>
            </a:r>
            <a:r>
              <a:rPr lang="en-US" sz="2000" b="0" i="0" dirty="0">
                <a:solidFill>
                  <a:srgbClr val="000000"/>
                </a:solidFill>
                <a:effectLst/>
              </a:rPr>
              <a:t>. These facts may include copies of supporting evidence and usually there is sufficient space in Part C of the application notice (</a:t>
            </a:r>
            <a:r>
              <a:rPr lang="en-US" sz="2000" b="1" i="0" dirty="0">
                <a:solidFill>
                  <a:srgbClr val="000000"/>
                </a:solidFill>
                <a:effectLst/>
              </a:rPr>
              <a:t>Form N244</a:t>
            </a:r>
            <a:r>
              <a:rPr lang="en-US" sz="2000" b="0" i="0" dirty="0">
                <a:solidFill>
                  <a:srgbClr val="000000"/>
                </a:solidFill>
                <a:effectLst/>
              </a:rPr>
              <a:t>) to set out this detail.</a:t>
            </a:r>
          </a:p>
          <a:p>
            <a:pPr algn="l" fontAlgn="base"/>
            <a:r>
              <a:rPr lang="en-US" sz="2000" b="0" i="0" dirty="0">
                <a:solidFill>
                  <a:srgbClr val="000000"/>
                </a:solidFill>
                <a:effectLst/>
              </a:rPr>
              <a:t>The court may be prepared to consider the application as a </a:t>
            </a:r>
            <a:r>
              <a:rPr lang="en-US" sz="2000" b="1" i="0" dirty="0">
                <a:solidFill>
                  <a:srgbClr val="000000"/>
                </a:solidFill>
                <a:effectLst/>
              </a:rPr>
              <a:t>paper hearing without notice.</a:t>
            </a:r>
          </a:p>
          <a:p>
            <a:pPr algn="l" fontAlgn="base"/>
            <a:r>
              <a:rPr lang="en-US" sz="2000" b="0" i="0" dirty="0">
                <a:solidFill>
                  <a:srgbClr val="000000"/>
                </a:solidFill>
                <a:effectLst/>
              </a:rPr>
              <a:t>In any application to set aside an irregular default judgment under the provisions of </a:t>
            </a:r>
            <a:r>
              <a:rPr lang="en-US" sz="2000" b="1" i="0" dirty="0">
                <a:solidFill>
                  <a:srgbClr val="000000"/>
                </a:solidFill>
                <a:effectLst/>
              </a:rPr>
              <a:t>r13.2</a:t>
            </a:r>
            <a:r>
              <a:rPr lang="en-US" sz="2000" b="0" i="0" dirty="0">
                <a:solidFill>
                  <a:srgbClr val="000000"/>
                </a:solidFill>
                <a:effectLst/>
              </a:rPr>
              <a:t>, the consent of the other party should be sought.</a:t>
            </a:r>
          </a:p>
          <a:p>
            <a:pPr algn="l" fontAlgn="base"/>
            <a:r>
              <a:rPr lang="en-US" sz="2000" b="0" i="0" dirty="0">
                <a:solidFill>
                  <a:srgbClr val="000000"/>
                </a:solidFill>
                <a:effectLst/>
              </a:rPr>
              <a:t> If agreement of the parties is obtained, the application can be submitted as an agreed application and the court will then almost certainly consider the application as a paper application and no hearing will be listed.</a:t>
            </a:r>
          </a:p>
          <a:p>
            <a:endParaRPr lang="en-GB" dirty="0"/>
          </a:p>
        </p:txBody>
      </p:sp>
    </p:spTree>
    <p:extLst>
      <p:ext uri="{BB962C8B-B14F-4D97-AF65-F5344CB8AC3E}">
        <p14:creationId xmlns:p14="http://schemas.microsoft.com/office/powerpoint/2010/main" val="33853477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03E71-E7CB-7F46-50C7-938D980A3ECA}"/>
              </a:ext>
            </a:extLst>
          </p:cNvPr>
          <p:cNvSpPr>
            <a:spLocks noGrp="1"/>
          </p:cNvSpPr>
          <p:nvPr>
            <p:ph type="title"/>
          </p:nvPr>
        </p:nvSpPr>
        <p:spPr>
          <a:xfrm>
            <a:off x="481802" y="156238"/>
            <a:ext cx="9369564" cy="1320800"/>
          </a:xfrm>
        </p:spPr>
        <p:txBody>
          <a:bodyPr>
            <a:normAutofit/>
          </a:bodyPr>
          <a:lstStyle/>
          <a:p>
            <a:r>
              <a:rPr lang="en-US" b="1" i="0" dirty="0">
                <a:solidFill>
                  <a:schemeClr val="bg2">
                    <a:lumMod val="50000"/>
                  </a:schemeClr>
                </a:solidFill>
                <a:effectLst/>
                <a:latin typeface="Inter"/>
              </a:rPr>
              <a:t>Where the court has a discretion to set aside a default judgment (i.e. where it “may” do so)</a:t>
            </a:r>
            <a:endParaRPr lang="en-GB" dirty="0">
              <a:solidFill>
                <a:schemeClr val="bg2">
                  <a:lumMod val="50000"/>
                </a:schemeClr>
              </a:solidFill>
            </a:endParaRPr>
          </a:p>
        </p:txBody>
      </p:sp>
      <p:sp>
        <p:nvSpPr>
          <p:cNvPr id="3" name="Content Placeholder 2">
            <a:extLst>
              <a:ext uri="{FF2B5EF4-FFF2-40B4-BE49-F238E27FC236}">
                <a16:creationId xmlns:a16="http://schemas.microsoft.com/office/drawing/2014/main" id="{24A1D54D-55CB-A646-42D2-A629F5595FFB}"/>
              </a:ext>
            </a:extLst>
          </p:cNvPr>
          <p:cNvSpPr>
            <a:spLocks noGrp="1"/>
          </p:cNvSpPr>
          <p:nvPr>
            <p:ph idx="1"/>
          </p:nvPr>
        </p:nvSpPr>
        <p:spPr>
          <a:xfrm>
            <a:off x="378284" y="1488613"/>
            <a:ext cx="9835391" cy="4958195"/>
          </a:xfrm>
        </p:spPr>
        <p:txBody>
          <a:bodyPr>
            <a:normAutofit/>
          </a:bodyPr>
          <a:lstStyle/>
          <a:p>
            <a:pPr algn="l" fontAlgn="base"/>
            <a:r>
              <a:rPr lang="en-US" sz="2200" b="0" i="0" dirty="0">
                <a:solidFill>
                  <a:srgbClr val="000000"/>
                </a:solidFill>
                <a:effectLst/>
              </a:rPr>
              <a:t>Applications under </a:t>
            </a:r>
            <a:r>
              <a:rPr lang="en-US" sz="2200" b="1" i="0" dirty="0">
                <a:solidFill>
                  <a:srgbClr val="000000"/>
                </a:solidFill>
                <a:effectLst/>
              </a:rPr>
              <a:t>r13.3 </a:t>
            </a:r>
            <a:r>
              <a:rPr lang="en-US" sz="2200" b="0" i="0" dirty="0">
                <a:solidFill>
                  <a:srgbClr val="000000"/>
                </a:solidFill>
                <a:effectLst/>
              </a:rPr>
              <a:t>to set aside a regular default judgment require evidence to be submitted. The supporting evidence will therefore need to address:</a:t>
            </a:r>
          </a:p>
          <a:p>
            <a:pPr algn="l" fontAlgn="base">
              <a:buFont typeface="+mj-lt"/>
              <a:buAutoNum type="arabicPeriod"/>
            </a:pPr>
            <a:r>
              <a:rPr lang="en-US" sz="2200" b="0" i="0" dirty="0">
                <a:solidFill>
                  <a:srgbClr val="000000"/>
                </a:solidFill>
                <a:effectLst/>
              </a:rPr>
              <a:t>the prospects of success of the </a:t>
            </a:r>
            <a:r>
              <a:rPr lang="en-US" sz="2200" b="0" i="0" dirty="0" err="1">
                <a:solidFill>
                  <a:srgbClr val="000000"/>
                </a:solidFill>
                <a:effectLst/>
              </a:rPr>
              <a:t>defence</a:t>
            </a:r>
            <a:r>
              <a:rPr lang="en-US" sz="2200" b="0" i="0" dirty="0">
                <a:solidFill>
                  <a:srgbClr val="000000"/>
                </a:solidFill>
                <a:effectLst/>
              </a:rPr>
              <a:t>. (</a:t>
            </a:r>
            <a:r>
              <a:rPr lang="en-US" sz="2200" b="0" i="0" dirty="0" err="1">
                <a:solidFill>
                  <a:srgbClr val="000000"/>
                </a:solidFill>
                <a:effectLst/>
              </a:rPr>
              <a:t>e.g</a:t>
            </a:r>
            <a:r>
              <a:rPr lang="en-US" sz="2200" b="0" i="0" dirty="0">
                <a:solidFill>
                  <a:srgbClr val="000000"/>
                </a:solidFill>
                <a:effectLst/>
              </a:rPr>
              <a:t>  a witness statement that sets out the basis of the intended </a:t>
            </a:r>
            <a:r>
              <a:rPr lang="en-US" sz="2200" b="0" i="0" dirty="0" err="1">
                <a:solidFill>
                  <a:srgbClr val="000000"/>
                </a:solidFill>
                <a:effectLst/>
              </a:rPr>
              <a:t>defence</a:t>
            </a:r>
            <a:r>
              <a:rPr lang="en-US" sz="2200" b="0" i="0" dirty="0">
                <a:solidFill>
                  <a:srgbClr val="000000"/>
                </a:solidFill>
                <a:effectLst/>
              </a:rPr>
              <a:t>).</a:t>
            </a:r>
          </a:p>
          <a:p>
            <a:pPr algn="l" fontAlgn="base">
              <a:buFont typeface="+mj-lt"/>
              <a:buAutoNum type="arabicPeriod"/>
            </a:pPr>
            <a:r>
              <a:rPr lang="en-US" sz="2200" b="0" i="0" dirty="0">
                <a:solidFill>
                  <a:srgbClr val="000000"/>
                </a:solidFill>
                <a:effectLst/>
              </a:rPr>
              <a:t>if the ground set out in </a:t>
            </a:r>
            <a:r>
              <a:rPr lang="en-US" sz="2200" b="1" i="0" dirty="0">
                <a:solidFill>
                  <a:srgbClr val="000000"/>
                </a:solidFill>
                <a:effectLst/>
              </a:rPr>
              <a:t>r13.3(1)(b</a:t>
            </a:r>
            <a:r>
              <a:rPr lang="en-US" sz="2200" b="0" i="0" dirty="0">
                <a:solidFill>
                  <a:srgbClr val="000000"/>
                </a:solidFill>
                <a:effectLst/>
              </a:rPr>
              <a:t>) is being relied on (i.e. that there is a good reason, other than a real prospect of a successful </a:t>
            </a:r>
            <a:r>
              <a:rPr lang="en-US" sz="2200" b="0" i="0" dirty="0" err="1">
                <a:solidFill>
                  <a:srgbClr val="000000"/>
                </a:solidFill>
                <a:effectLst/>
              </a:rPr>
              <a:t>defence</a:t>
            </a:r>
            <a:r>
              <a:rPr lang="en-US" sz="2200" b="0" i="0" dirty="0">
                <a:solidFill>
                  <a:srgbClr val="000000"/>
                </a:solidFill>
                <a:effectLst/>
              </a:rPr>
              <a:t>, that the judgment should be set aside), the witness statement needs to address the other good reasons why the defendant should be permitted to proceed and defend.</a:t>
            </a:r>
          </a:p>
          <a:p>
            <a:pPr algn="l" fontAlgn="base">
              <a:buFont typeface="+mj-lt"/>
              <a:buAutoNum type="arabicPeriod"/>
            </a:pPr>
            <a:r>
              <a:rPr lang="en-US" sz="2200" b="0" i="0" dirty="0">
                <a:solidFill>
                  <a:srgbClr val="000000"/>
                </a:solidFill>
                <a:effectLst/>
              </a:rPr>
              <a:t>the extent to which the defendant has acted </a:t>
            </a:r>
            <a:r>
              <a:rPr lang="en-US" sz="2200" b="1" i="0" dirty="0">
                <a:solidFill>
                  <a:srgbClr val="000000"/>
                </a:solidFill>
                <a:effectLst/>
              </a:rPr>
              <a:t>promptly </a:t>
            </a:r>
            <a:r>
              <a:rPr lang="en-US" sz="2200" b="0" i="0" dirty="0">
                <a:solidFill>
                  <a:srgbClr val="000000"/>
                </a:solidFill>
                <a:effectLst/>
              </a:rPr>
              <a:t>in making the application or has valid and excusable reasons for any delay.</a:t>
            </a:r>
          </a:p>
          <a:p>
            <a:endParaRPr lang="en-GB" dirty="0"/>
          </a:p>
        </p:txBody>
      </p:sp>
    </p:spTree>
    <p:extLst>
      <p:ext uri="{BB962C8B-B14F-4D97-AF65-F5344CB8AC3E}">
        <p14:creationId xmlns:p14="http://schemas.microsoft.com/office/powerpoint/2010/main" val="36327999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179E1-6A7B-8AC1-B2C2-96AF44252A96}"/>
              </a:ext>
            </a:extLst>
          </p:cNvPr>
          <p:cNvSpPr>
            <a:spLocks noGrp="1"/>
          </p:cNvSpPr>
          <p:nvPr>
            <p:ph type="title"/>
          </p:nvPr>
        </p:nvSpPr>
        <p:spPr>
          <a:xfrm>
            <a:off x="308139" y="120769"/>
            <a:ext cx="8596668" cy="1320800"/>
          </a:xfrm>
        </p:spPr>
        <p:txBody>
          <a:bodyPr/>
          <a:lstStyle/>
          <a:p>
            <a:r>
              <a:rPr lang="en-US" b="1" i="0" dirty="0">
                <a:solidFill>
                  <a:schemeClr val="bg2">
                    <a:lumMod val="50000"/>
                  </a:schemeClr>
                </a:solidFill>
                <a:effectLst/>
                <a:latin typeface="Inter"/>
              </a:rPr>
              <a:t>What’s the procedure for having a default judgment set aside?</a:t>
            </a:r>
            <a:endParaRPr lang="en-GB" dirty="0">
              <a:solidFill>
                <a:schemeClr val="bg2">
                  <a:lumMod val="50000"/>
                </a:schemeClr>
              </a:solidFill>
            </a:endParaRPr>
          </a:p>
        </p:txBody>
      </p:sp>
      <p:sp>
        <p:nvSpPr>
          <p:cNvPr id="3" name="Content Placeholder 2">
            <a:extLst>
              <a:ext uri="{FF2B5EF4-FFF2-40B4-BE49-F238E27FC236}">
                <a16:creationId xmlns:a16="http://schemas.microsoft.com/office/drawing/2014/main" id="{C95449E7-8159-3503-E487-E052365BCB1D}"/>
              </a:ext>
            </a:extLst>
          </p:cNvPr>
          <p:cNvSpPr>
            <a:spLocks noGrp="1"/>
          </p:cNvSpPr>
          <p:nvPr>
            <p:ph idx="1"/>
          </p:nvPr>
        </p:nvSpPr>
        <p:spPr>
          <a:xfrm>
            <a:off x="382900" y="1441569"/>
            <a:ext cx="9704255" cy="5160514"/>
          </a:xfrm>
        </p:spPr>
        <p:txBody>
          <a:bodyPr>
            <a:normAutofit fontScale="62500" lnSpcReduction="20000"/>
          </a:bodyPr>
          <a:lstStyle/>
          <a:p>
            <a:pPr marL="0" indent="0" algn="l" fontAlgn="base">
              <a:buNone/>
            </a:pPr>
            <a:r>
              <a:rPr lang="en-US" sz="3200" b="0" i="0" dirty="0">
                <a:solidFill>
                  <a:srgbClr val="000000"/>
                </a:solidFill>
                <a:effectLst/>
              </a:rPr>
              <a:t>An application is made in the normal way in </a:t>
            </a:r>
            <a:r>
              <a:rPr lang="en-US" sz="3200" b="1" i="0" dirty="0">
                <a:solidFill>
                  <a:srgbClr val="000000"/>
                </a:solidFill>
                <a:effectLst/>
              </a:rPr>
              <a:t>Form N244</a:t>
            </a:r>
            <a:r>
              <a:rPr lang="en-US" sz="3200" b="0" i="0" dirty="0">
                <a:solidFill>
                  <a:srgbClr val="000000"/>
                </a:solidFill>
                <a:effectLst/>
              </a:rPr>
              <a:t>. Under </a:t>
            </a:r>
            <a:r>
              <a:rPr lang="en-US" sz="3200" b="1" i="0" dirty="0">
                <a:solidFill>
                  <a:srgbClr val="000000"/>
                </a:solidFill>
                <a:effectLst/>
              </a:rPr>
              <a:t>r13.4(1)</a:t>
            </a:r>
            <a:r>
              <a:rPr lang="en-US" sz="3200" b="0" i="0" dirty="0">
                <a:solidFill>
                  <a:srgbClr val="000000"/>
                </a:solidFill>
                <a:effectLst/>
              </a:rPr>
              <a:t>, the application to set aside default judgment will automatically be transferred to the defendant’s home court when:</a:t>
            </a:r>
          </a:p>
          <a:p>
            <a:pPr algn="l" fontAlgn="base">
              <a:buFont typeface="Arial" panose="020B0604020202020204" pitchFamily="34" charset="0"/>
              <a:buChar char="•"/>
            </a:pPr>
            <a:r>
              <a:rPr lang="en-US" sz="3200" b="0" i="0" dirty="0">
                <a:solidFill>
                  <a:srgbClr val="000000"/>
                </a:solidFill>
                <a:effectLst/>
              </a:rPr>
              <a:t>the claim is for a specified sum; and</a:t>
            </a:r>
          </a:p>
          <a:p>
            <a:pPr algn="l" fontAlgn="base">
              <a:buFont typeface="Arial" panose="020B0604020202020204" pitchFamily="34" charset="0"/>
              <a:buChar char="•"/>
            </a:pPr>
            <a:r>
              <a:rPr lang="en-US" sz="3200" b="0" i="0" dirty="0">
                <a:solidFill>
                  <a:srgbClr val="000000"/>
                </a:solidFill>
                <a:effectLst/>
              </a:rPr>
              <a:t>the judgment was obtained in a court which is not the defendant’s home court; and</a:t>
            </a:r>
          </a:p>
          <a:p>
            <a:pPr algn="l" fontAlgn="base">
              <a:buFont typeface="Arial" panose="020B0604020202020204" pitchFamily="34" charset="0"/>
              <a:buChar char="•"/>
            </a:pPr>
            <a:r>
              <a:rPr lang="en-US" sz="3200" b="0" i="0" dirty="0">
                <a:solidFill>
                  <a:srgbClr val="000000"/>
                </a:solidFill>
                <a:effectLst/>
              </a:rPr>
              <a:t>the defendant is an individual.</a:t>
            </a:r>
          </a:p>
          <a:p>
            <a:pPr algn="l" fontAlgn="base"/>
            <a:r>
              <a:rPr lang="en-US" sz="3200" b="0" i="0" dirty="0">
                <a:solidFill>
                  <a:srgbClr val="000000"/>
                </a:solidFill>
                <a:effectLst/>
              </a:rPr>
              <a:t>Where the claim is for a specified sum and the defendant is not an individual, an application to set aside default judgment will be transferred to the claimant’s preferred court identified on the claim form (</a:t>
            </a:r>
            <a:r>
              <a:rPr lang="en-US" sz="3200" b="1" i="0" dirty="0">
                <a:solidFill>
                  <a:srgbClr val="000000"/>
                </a:solidFill>
                <a:effectLst/>
              </a:rPr>
              <a:t>r13.4(1B)</a:t>
            </a:r>
            <a:r>
              <a:rPr lang="en-US" sz="3200" b="0" i="0" dirty="0">
                <a:solidFill>
                  <a:srgbClr val="000000"/>
                </a:solidFill>
                <a:effectLst/>
              </a:rPr>
              <a:t>).</a:t>
            </a:r>
          </a:p>
          <a:p>
            <a:pPr algn="l" fontAlgn="base"/>
            <a:r>
              <a:rPr lang="en-US" sz="3200" b="0" i="0" dirty="0">
                <a:solidFill>
                  <a:srgbClr val="000000"/>
                </a:solidFill>
                <a:effectLst/>
              </a:rPr>
              <a:t>Supporting evidence may be contained in </a:t>
            </a:r>
            <a:r>
              <a:rPr lang="en-US" sz="3200" dirty="0">
                <a:solidFill>
                  <a:srgbClr val="000000"/>
                </a:solidFill>
              </a:rPr>
              <a:t>Form N244</a:t>
            </a:r>
            <a:r>
              <a:rPr lang="en-US" sz="3200" b="0" i="0" dirty="0">
                <a:solidFill>
                  <a:srgbClr val="000000"/>
                </a:solidFill>
                <a:effectLst/>
              </a:rPr>
              <a:t> or in a separate witness statement</a:t>
            </a:r>
            <a:r>
              <a:rPr lang="en-US" sz="3200" dirty="0">
                <a:solidFill>
                  <a:srgbClr val="000000"/>
                </a:solidFill>
              </a:rPr>
              <a:t> - must</a:t>
            </a:r>
            <a:r>
              <a:rPr lang="en-US" sz="3200" b="0" i="0" dirty="0">
                <a:solidFill>
                  <a:srgbClr val="000000"/>
                </a:solidFill>
                <a:effectLst/>
              </a:rPr>
              <a:t> demonstrate to the court that there is a </a:t>
            </a:r>
            <a:r>
              <a:rPr lang="en-US" sz="3200" b="0" i="0" dirty="0" err="1">
                <a:solidFill>
                  <a:srgbClr val="000000"/>
                </a:solidFill>
                <a:effectLst/>
              </a:rPr>
              <a:t>defence</a:t>
            </a:r>
            <a:r>
              <a:rPr lang="en-US" sz="3200" b="0" i="0" dirty="0">
                <a:solidFill>
                  <a:srgbClr val="000000"/>
                </a:solidFill>
                <a:effectLst/>
              </a:rPr>
              <a:t> which has a real prospect of success (or some other good reason for the default judgment to be set aside), and that the application has been made promptly. </a:t>
            </a:r>
          </a:p>
          <a:p>
            <a:pPr algn="l" fontAlgn="base"/>
            <a:r>
              <a:rPr lang="en-US" sz="3200" b="0" i="0" dirty="0">
                <a:solidFill>
                  <a:srgbClr val="000000"/>
                </a:solidFill>
                <a:effectLst/>
              </a:rPr>
              <a:t>The application must be submitted promptly and will in almost every case be on notice with the required fee.</a:t>
            </a:r>
          </a:p>
          <a:p>
            <a:endParaRPr lang="en-GB" dirty="0"/>
          </a:p>
        </p:txBody>
      </p:sp>
    </p:spTree>
    <p:extLst>
      <p:ext uri="{BB962C8B-B14F-4D97-AF65-F5344CB8AC3E}">
        <p14:creationId xmlns:p14="http://schemas.microsoft.com/office/powerpoint/2010/main" val="28948013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F61CDD7-EC1A-0360-9220-DD357BB9D82B}"/>
              </a:ext>
            </a:extLst>
          </p:cNvPr>
          <p:cNvPicPr>
            <a:picLocks noChangeAspect="1"/>
          </p:cNvPicPr>
          <p:nvPr/>
        </p:nvPicPr>
        <p:blipFill>
          <a:blip r:embed="rId2"/>
          <a:stretch>
            <a:fillRect/>
          </a:stretch>
        </p:blipFill>
        <p:spPr>
          <a:xfrm>
            <a:off x="1521438" y="97479"/>
            <a:ext cx="9704935" cy="6663041"/>
          </a:xfrm>
          <a:prstGeom prst="rect">
            <a:avLst/>
          </a:prstGeom>
        </p:spPr>
      </p:pic>
    </p:spTree>
    <p:extLst>
      <p:ext uri="{BB962C8B-B14F-4D97-AF65-F5344CB8AC3E}">
        <p14:creationId xmlns:p14="http://schemas.microsoft.com/office/powerpoint/2010/main" val="41566501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029F0-B72E-4B2A-873A-BC32A9E813CF}"/>
              </a:ext>
            </a:extLst>
          </p:cNvPr>
          <p:cNvSpPr>
            <a:spLocks noGrp="1"/>
          </p:cNvSpPr>
          <p:nvPr>
            <p:ph type="title"/>
          </p:nvPr>
        </p:nvSpPr>
        <p:spPr>
          <a:xfrm>
            <a:off x="499055" y="167813"/>
            <a:ext cx="8596668" cy="763840"/>
          </a:xfrm>
        </p:spPr>
        <p:txBody>
          <a:bodyPr/>
          <a:lstStyle/>
          <a:p>
            <a:r>
              <a:rPr lang="en-GB" dirty="0"/>
              <a:t>Counterclaims</a:t>
            </a:r>
          </a:p>
        </p:txBody>
      </p:sp>
      <p:sp>
        <p:nvSpPr>
          <p:cNvPr id="3" name="Content Placeholder 2">
            <a:extLst>
              <a:ext uri="{FF2B5EF4-FFF2-40B4-BE49-F238E27FC236}">
                <a16:creationId xmlns:a16="http://schemas.microsoft.com/office/drawing/2014/main" id="{B5F34EF9-4DAC-4F9B-A54F-B4B1778E5C46}"/>
              </a:ext>
            </a:extLst>
          </p:cNvPr>
          <p:cNvSpPr>
            <a:spLocks noGrp="1"/>
          </p:cNvSpPr>
          <p:nvPr>
            <p:ph idx="1"/>
          </p:nvPr>
        </p:nvSpPr>
        <p:spPr>
          <a:xfrm>
            <a:off x="499055" y="879012"/>
            <a:ext cx="9432824" cy="5556293"/>
          </a:xfrm>
        </p:spPr>
        <p:txBody>
          <a:bodyPr>
            <a:normAutofit/>
          </a:bodyPr>
          <a:lstStyle/>
          <a:p>
            <a:r>
              <a:rPr lang="en-GB" sz="2400" dirty="0"/>
              <a:t>Arises where the Defendant says that they have a right of action against the Claimant </a:t>
            </a:r>
          </a:p>
          <a:p>
            <a:r>
              <a:rPr lang="en-GB" sz="2400" dirty="0"/>
              <a:t>The counterclaim does not have to be linked to the Claimant’s claim – it just has to be against the Claimant</a:t>
            </a:r>
          </a:p>
          <a:p>
            <a:r>
              <a:rPr lang="en-GB" sz="2400" dirty="0"/>
              <a:t>Counterclaims are classed as “additional claims” under Part 20. </a:t>
            </a:r>
          </a:p>
          <a:p>
            <a:r>
              <a:rPr lang="en-GB" sz="2400" dirty="0"/>
              <a:t>A counterclaim is treated as if it were a claim and is made by filing particulars of the counterclaim (r20.4) and</a:t>
            </a:r>
            <a:r>
              <a:rPr lang="en-GB" sz="2399" dirty="0"/>
              <a:t> should be drafted in the same way as POC</a:t>
            </a:r>
            <a:r>
              <a:rPr lang="en-GB" sz="2400" dirty="0"/>
              <a:t> ( see example on next slide)</a:t>
            </a:r>
          </a:p>
          <a:p>
            <a:r>
              <a:rPr lang="en-GB" sz="2400" dirty="0"/>
              <a:t>A fee is payable for the counterclaim.  If this is forgotten the court office will write to the D but if the fee is not received within the time stipulated by the court the counterclaim will be struck out automatically (CPR r3.7A).</a:t>
            </a:r>
          </a:p>
          <a:p>
            <a:endParaRPr lang="en-GB" sz="2399" dirty="0"/>
          </a:p>
          <a:p>
            <a:endParaRPr lang="en-GB" sz="2400" dirty="0"/>
          </a:p>
          <a:p>
            <a:endParaRPr lang="en-GB" dirty="0"/>
          </a:p>
        </p:txBody>
      </p:sp>
    </p:spTree>
    <p:extLst>
      <p:ext uri="{BB962C8B-B14F-4D97-AF65-F5344CB8AC3E}">
        <p14:creationId xmlns:p14="http://schemas.microsoft.com/office/powerpoint/2010/main" val="3503462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2610D-26DC-4079-8341-235CDEE61694}"/>
              </a:ext>
            </a:extLst>
          </p:cNvPr>
          <p:cNvSpPr txBox="1">
            <a:spLocks noGrp="1"/>
          </p:cNvSpPr>
          <p:nvPr>
            <p:ph type="title"/>
          </p:nvPr>
        </p:nvSpPr>
        <p:spPr>
          <a:xfrm>
            <a:off x="320775" y="247291"/>
            <a:ext cx="8596668" cy="1320800"/>
          </a:xfrm>
        </p:spPr>
        <p:txBody>
          <a:bodyPr>
            <a:normAutofit fontScale="90000"/>
          </a:bodyPr>
          <a:lstStyle/>
          <a:p>
            <a:pPr lvl="0"/>
            <a:r>
              <a:rPr lang="en-GB" sz="4299" dirty="0"/>
              <a:t>Example of a counterclaim in an RTA PI claim</a:t>
            </a:r>
          </a:p>
        </p:txBody>
      </p:sp>
      <p:sp>
        <p:nvSpPr>
          <p:cNvPr id="3" name="Content Placeholder 2">
            <a:extLst>
              <a:ext uri="{FF2B5EF4-FFF2-40B4-BE49-F238E27FC236}">
                <a16:creationId xmlns:a16="http://schemas.microsoft.com/office/drawing/2014/main" id="{D7C59DF9-883E-4C52-B6D1-CDE653576652}"/>
              </a:ext>
            </a:extLst>
          </p:cNvPr>
          <p:cNvSpPr txBox="1">
            <a:spLocks noGrp="1"/>
          </p:cNvSpPr>
          <p:nvPr>
            <p:ph idx="1"/>
          </p:nvPr>
        </p:nvSpPr>
        <p:spPr>
          <a:xfrm>
            <a:off x="614072" y="1792528"/>
            <a:ext cx="9432825" cy="4545012"/>
          </a:xfrm>
        </p:spPr>
        <p:txBody>
          <a:bodyPr>
            <a:normAutofit/>
          </a:bodyPr>
          <a:lstStyle/>
          <a:p>
            <a:pPr marL="0" indent="0" algn="ctr">
              <a:lnSpc>
                <a:spcPct val="80000"/>
              </a:lnSpc>
              <a:buNone/>
            </a:pPr>
            <a:r>
              <a:rPr lang="en-GB" sz="1500" b="1" dirty="0"/>
              <a:t>COUNTERCLAIM</a:t>
            </a:r>
          </a:p>
          <a:p>
            <a:pPr marL="342797" indent="-342797">
              <a:lnSpc>
                <a:spcPct val="80000"/>
              </a:lnSpc>
              <a:buAutoNum type="arabicPeriod"/>
            </a:pPr>
            <a:r>
              <a:rPr lang="en-GB" sz="1500" dirty="0"/>
              <a:t>The defendant repeats paragraphs………to………….of its defence.</a:t>
            </a:r>
          </a:p>
          <a:p>
            <a:pPr marL="342797" indent="-342797">
              <a:lnSpc>
                <a:spcPct val="80000"/>
              </a:lnSpc>
              <a:buAutoNum type="arabicPeriod"/>
            </a:pPr>
            <a:r>
              <a:rPr lang="en-GB" sz="1500" dirty="0"/>
              <a:t>By reason of the matters raised in the defence, the defendant has suffered the following loss and damage:</a:t>
            </a:r>
          </a:p>
          <a:p>
            <a:pPr marL="0" indent="0" algn="ctr">
              <a:lnSpc>
                <a:spcPct val="80000"/>
              </a:lnSpc>
              <a:buNone/>
            </a:pPr>
            <a:r>
              <a:rPr lang="en-GB" sz="1500" b="1" dirty="0"/>
              <a:t>PARTICULARS OF SPECIAL DAMAGE</a:t>
            </a:r>
          </a:p>
          <a:p>
            <a:pPr marL="0" indent="0">
              <a:lnSpc>
                <a:spcPct val="80000"/>
              </a:lnSpc>
              <a:buNone/>
            </a:pPr>
            <a:r>
              <a:rPr lang="en-GB" sz="1500" dirty="0"/>
              <a:t>Repair costs to car                                                                             £2000.00</a:t>
            </a:r>
          </a:p>
          <a:p>
            <a:pPr marL="0" indent="0">
              <a:lnSpc>
                <a:spcPct val="80000"/>
              </a:lnSpc>
              <a:buNone/>
            </a:pPr>
            <a:r>
              <a:rPr lang="en-GB" sz="1500" dirty="0"/>
              <a:t>3. The defendant further claims interest at such a rate and for such a period as the court deems fit.</a:t>
            </a:r>
          </a:p>
          <a:p>
            <a:pPr marL="0" indent="0" algn="ctr">
              <a:lnSpc>
                <a:spcPct val="80000"/>
              </a:lnSpc>
              <a:buNone/>
            </a:pPr>
            <a:r>
              <a:rPr lang="en-GB" sz="1500" b="1" dirty="0"/>
              <a:t>AND THE DEFENDANT COUNTERCLAIMS</a:t>
            </a:r>
          </a:p>
          <a:p>
            <a:pPr marL="342797" indent="-342797">
              <a:lnSpc>
                <a:spcPct val="80000"/>
              </a:lnSpc>
              <a:buAutoNum type="arabicPeriod"/>
            </a:pPr>
            <a:r>
              <a:rPr lang="en-GB" sz="1500" dirty="0"/>
              <a:t>Damages in the sum of £2000.00</a:t>
            </a:r>
          </a:p>
          <a:p>
            <a:pPr marL="342797" indent="-342797">
              <a:lnSpc>
                <a:spcPct val="80000"/>
              </a:lnSpc>
              <a:buAutoNum type="arabicPeriod"/>
            </a:pPr>
            <a:r>
              <a:rPr lang="en-GB" sz="1500" dirty="0"/>
              <a:t>Interest as above.</a:t>
            </a:r>
          </a:p>
          <a:p>
            <a:pPr marL="0" indent="0">
              <a:lnSpc>
                <a:spcPct val="80000"/>
              </a:lnSpc>
              <a:buNone/>
            </a:pPr>
            <a:r>
              <a:rPr lang="en-GB" sz="1500" dirty="0"/>
              <a:t>I believe the contents of this counter claim are true</a:t>
            </a:r>
          </a:p>
          <a:p>
            <a:pPr marL="0" indent="0">
              <a:lnSpc>
                <a:spcPct val="80000"/>
              </a:lnSpc>
              <a:buNone/>
            </a:pPr>
            <a:r>
              <a:rPr lang="en-GB" sz="1500" dirty="0"/>
              <a:t>-------------------------------</a:t>
            </a:r>
          </a:p>
          <a:p>
            <a:pPr marL="0" indent="0">
              <a:lnSpc>
                <a:spcPct val="80000"/>
              </a:lnSpc>
              <a:buNone/>
            </a:pPr>
            <a:r>
              <a:rPr lang="en-GB" sz="1500" dirty="0"/>
              <a:t>Dated………………………………………………</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BD960-EB2D-448C-ACD7-6B3D54E5B209}"/>
              </a:ext>
            </a:extLst>
          </p:cNvPr>
          <p:cNvSpPr txBox="1">
            <a:spLocks noGrp="1"/>
          </p:cNvSpPr>
          <p:nvPr>
            <p:ph type="title"/>
          </p:nvPr>
        </p:nvSpPr>
        <p:spPr/>
        <p:txBody>
          <a:bodyPr/>
          <a:lstStyle/>
          <a:p>
            <a:pPr lvl="0"/>
            <a:r>
              <a:rPr lang="en-GB"/>
              <a:t>Responding to a counterclaim</a:t>
            </a:r>
          </a:p>
        </p:txBody>
      </p:sp>
      <p:sp>
        <p:nvSpPr>
          <p:cNvPr id="3" name="Content Placeholder 2">
            <a:extLst>
              <a:ext uri="{FF2B5EF4-FFF2-40B4-BE49-F238E27FC236}">
                <a16:creationId xmlns:a16="http://schemas.microsoft.com/office/drawing/2014/main" id="{96F17EFE-4B1E-4782-AF23-80AC744DBCA2}"/>
              </a:ext>
            </a:extLst>
          </p:cNvPr>
          <p:cNvSpPr txBox="1">
            <a:spLocks noGrp="1"/>
          </p:cNvSpPr>
          <p:nvPr>
            <p:ph idx="1"/>
          </p:nvPr>
        </p:nvSpPr>
        <p:spPr>
          <a:xfrm>
            <a:off x="677334" y="1430219"/>
            <a:ext cx="8596668" cy="3880773"/>
          </a:xfrm>
        </p:spPr>
        <p:txBody>
          <a:bodyPr>
            <a:normAutofit/>
          </a:bodyPr>
          <a:lstStyle/>
          <a:p>
            <a:r>
              <a:rPr lang="en-GB" sz="2399" dirty="0"/>
              <a:t>Note that all of the provisions of the </a:t>
            </a:r>
            <a:r>
              <a:rPr lang="en-GB" sz="2399" b="1" dirty="0"/>
              <a:t>CPR</a:t>
            </a:r>
            <a:r>
              <a:rPr lang="en-GB" sz="2399" dirty="0"/>
              <a:t> apply to counterclaims as if they were claims.  </a:t>
            </a:r>
          </a:p>
          <a:p>
            <a:r>
              <a:rPr lang="en-GB" sz="2399" dirty="0"/>
              <a:t>Cl must serve the defence to counterclaim within 14 days of service of the counterclaim.  If the cl fails to respond in time, default judgment may be entered against the cl.</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E64FF-A991-4241-BE4A-52C523C9EE84}"/>
              </a:ext>
            </a:extLst>
          </p:cNvPr>
          <p:cNvSpPr txBox="1">
            <a:spLocks noGrp="1"/>
          </p:cNvSpPr>
          <p:nvPr>
            <p:ph type="title"/>
          </p:nvPr>
        </p:nvSpPr>
        <p:spPr>
          <a:xfrm>
            <a:off x="320717" y="188976"/>
            <a:ext cx="10082739" cy="754179"/>
          </a:xfrm>
        </p:spPr>
        <p:txBody>
          <a:bodyPr>
            <a:normAutofit/>
          </a:bodyPr>
          <a:lstStyle/>
          <a:p>
            <a:pPr lvl="0"/>
            <a:r>
              <a:rPr lang="en-GB" dirty="0"/>
              <a:t>Additional claims other than counterclaims</a:t>
            </a:r>
          </a:p>
        </p:txBody>
      </p:sp>
      <p:sp>
        <p:nvSpPr>
          <p:cNvPr id="3" name="Content Placeholder 2">
            <a:extLst>
              <a:ext uri="{FF2B5EF4-FFF2-40B4-BE49-F238E27FC236}">
                <a16:creationId xmlns:a16="http://schemas.microsoft.com/office/drawing/2014/main" id="{817E19D2-CD90-428D-9633-F9F07D068DF4}"/>
              </a:ext>
            </a:extLst>
          </p:cNvPr>
          <p:cNvSpPr txBox="1">
            <a:spLocks noGrp="1"/>
          </p:cNvSpPr>
          <p:nvPr>
            <p:ph idx="1"/>
          </p:nvPr>
        </p:nvSpPr>
        <p:spPr>
          <a:xfrm>
            <a:off x="399041" y="1086779"/>
            <a:ext cx="9642106" cy="5354278"/>
          </a:xfrm>
        </p:spPr>
        <p:txBody>
          <a:bodyPr>
            <a:normAutofit/>
          </a:bodyPr>
          <a:lstStyle/>
          <a:p>
            <a:r>
              <a:rPr lang="en-GB" sz="1999" b="1" dirty="0"/>
              <a:t>Part 20:</a:t>
            </a:r>
            <a:r>
              <a:rPr lang="en-GB" sz="1999" dirty="0"/>
              <a:t> D can make a claim against a person </a:t>
            </a:r>
            <a:r>
              <a:rPr lang="en-GB" sz="1999" b="1" dirty="0"/>
              <a:t>other than the cl</a:t>
            </a:r>
            <a:r>
              <a:rPr lang="en-GB" sz="1999" dirty="0"/>
              <a:t>.  </a:t>
            </a:r>
          </a:p>
          <a:p>
            <a:r>
              <a:rPr lang="en-GB" sz="1999" dirty="0"/>
              <a:t>There are several different options under </a:t>
            </a:r>
            <a:r>
              <a:rPr lang="en-GB" sz="1999" b="1" dirty="0"/>
              <a:t>Part 20 but we are not covering these in detail. </a:t>
            </a:r>
          </a:p>
          <a:p>
            <a:r>
              <a:rPr lang="en-GB" sz="1999" b="1" dirty="0"/>
              <a:t>One example though: </a:t>
            </a:r>
            <a:r>
              <a:rPr lang="en-GB" sz="1999" b="1" u="sng" dirty="0"/>
              <a:t>Counterclaim against a person other than the cl – r20.5</a:t>
            </a:r>
          </a:p>
          <a:p>
            <a:r>
              <a:rPr lang="en-GB" sz="1999" dirty="0"/>
              <a:t>This would be a  claim by the D against the Cl) but to which the D wishes to add other parties as Defendants to the counterclaim.</a:t>
            </a:r>
          </a:p>
          <a:p>
            <a:r>
              <a:rPr lang="en-GB" sz="1999" dirty="0"/>
              <a:t>In these circumstances </a:t>
            </a:r>
            <a:r>
              <a:rPr lang="en-GB" sz="1999" b="1" dirty="0"/>
              <a:t>r20.5 </a:t>
            </a:r>
            <a:r>
              <a:rPr lang="en-GB" sz="1999" dirty="0"/>
              <a:t>applies.</a:t>
            </a:r>
          </a:p>
          <a:p>
            <a:r>
              <a:rPr lang="en-GB" sz="1999" dirty="0" err="1"/>
              <a:t>E.g</a:t>
            </a:r>
            <a:r>
              <a:rPr lang="en-GB" sz="1999" dirty="0"/>
              <a:t> in an RTA the C is claiming personal injury against the 1</a:t>
            </a:r>
            <a:r>
              <a:rPr lang="en-GB" sz="1999" baseline="30000" dirty="0"/>
              <a:t>st</a:t>
            </a:r>
            <a:r>
              <a:rPr lang="en-GB" sz="1999" dirty="0"/>
              <a:t> Defendant – and the 1</a:t>
            </a:r>
            <a:r>
              <a:rPr lang="en-GB" sz="1999" baseline="30000" dirty="0"/>
              <a:t>st</a:t>
            </a:r>
            <a:r>
              <a:rPr lang="en-GB" sz="1999" dirty="0"/>
              <a:t> Defendant issues a counterclaim against the Claimant for damages to the 1</a:t>
            </a:r>
            <a:r>
              <a:rPr lang="en-GB" sz="1999" baseline="30000" dirty="0"/>
              <a:t>st</a:t>
            </a:r>
            <a:r>
              <a:rPr lang="en-GB" sz="1999" dirty="0"/>
              <a:t> Defendant’s car but also counterclaims against another person ( </a:t>
            </a:r>
            <a:r>
              <a:rPr lang="en-GB" sz="1999" dirty="0" err="1"/>
              <a:t>eg</a:t>
            </a:r>
            <a:r>
              <a:rPr lang="en-GB" sz="1999" dirty="0"/>
              <a:t> a drunk pedestrian) who was involved in the accident. </a:t>
            </a:r>
          </a:p>
          <a:p>
            <a:r>
              <a:rPr lang="en-GB" sz="1999" dirty="0"/>
              <a:t>Under </a:t>
            </a:r>
            <a:r>
              <a:rPr lang="en-GB" sz="1999" b="1" dirty="0"/>
              <a:t>r20.5 </a:t>
            </a:r>
            <a:r>
              <a:rPr lang="en-GB" sz="1999" dirty="0"/>
              <a:t>permission is required from the court to join the 3</a:t>
            </a:r>
            <a:r>
              <a:rPr lang="en-GB" sz="1999" baseline="30000" dirty="0"/>
              <a:t>rd</a:t>
            </a:r>
            <a:r>
              <a:rPr lang="en-GB" sz="1999" dirty="0"/>
              <a:t> party or parties.  There is no claim form but a fee is payable.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CE0CA-25A7-450F-B877-0E95C7B8470C}"/>
              </a:ext>
            </a:extLst>
          </p:cNvPr>
          <p:cNvSpPr>
            <a:spLocks noGrp="1"/>
          </p:cNvSpPr>
          <p:nvPr>
            <p:ph type="title"/>
          </p:nvPr>
        </p:nvSpPr>
        <p:spPr>
          <a:xfrm>
            <a:off x="342760" y="178280"/>
            <a:ext cx="8596668" cy="759124"/>
          </a:xfrm>
        </p:spPr>
        <p:txBody>
          <a:bodyPr/>
          <a:lstStyle/>
          <a:p>
            <a:r>
              <a:rPr lang="en-GB" dirty="0"/>
              <a:t>Final Recap </a:t>
            </a:r>
          </a:p>
        </p:txBody>
      </p:sp>
      <p:sp>
        <p:nvSpPr>
          <p:cNvPr id="3" name="Content Placeholder 2">
            <a:extLst>
              <a:ext uri="{FF2B5EF4-FFF2-40B4-BE49-F238E27FC236}">
                <a16:creationId xmlns:a16="http://schemas.microsoft.com/office/drawing/2014/main" id="{D7E7C7CB-4BC2-4AFF-8427-70B767655B79}"/>
              </a:ext>
            </a:extLst>
          </p:cNvPr>
          <p:cNvSpPr>
            <a:spLocks noGrp="1"/>
          </p:cNvSpPr>
          <p:nvPr>
            <p:ph idx="1"/>
          </p:nvPr>
        </p:nvSpPr>
        <p:spPr>
          <a:xfrm>
            <a:off x="296751" y="937404"/>
            <a:ext cx="9701883" cy="5511208"/>
          </a:xfrm>
        </p:spPr>
        <p:txBody>
          <a:bodyPr>
            <a:normAutofit/>
          </a:bodyPr>
          <a:lstStyle/>
          <a:p>
            <a:pPr marL="0" indent="0" algn="l">
              <a:buNone/>
            </a:pPr>
            <a:r>
              <a:rPr lang="en-GB" sz="2000" dirty="0"/>
              <a:t>(1) When a defendant receives the particulars of claim, they will also receive a response pack which includes:</a:t>
            </a:r>
          </a:p>
          <a:p>
            <a:pPr lvl="1">
              <a:buFont typeface="Arial" panose="020B0604020202020204" pitchFamily="34" charset="0"/>
              <a:buChar char="•"/>
            </a:pPr>
            <a:r>
              <a:rPr lang="en-GB" sz="2000" dirty="0"/>
              <a:t>(a)   an acknowledgment of service form;</a:t>
            </a:r>
          </a:p>
          <a:p>
            <a:pPr lvl="1">
              <a:buFont typeface="Arial" panose="020B0604020202020204" pitchFamily="34" charset="0"/>
              <a:buChar char="•"/>
            </a:pPr>
            <a:r>
              <a:rPr lang="en-GB" sz="2000" dirty="0"/>
              <a:t>(b)   a form of admission; and</a:t>
            </a:r>
          </a:p>
          <a:p>
            <a:pPr lvl="1">
              <a:buFont typeface="Arial" panose="020B0604020202020204" pitchFamily="34" charset="0"/>
              <a:buChar char="•"/>
            </a:pPr>
            <a:r>
              <a:rPr lang="en-GB" sz="2000" dirty="0"/>
              <a:t>(c)   a form of defence and counterclaim.</a:t>
            </a:r>
          </a:p>
          <a:p>
            <a:pPr lvl="1" algn="just">
              <a:buFont typeface="Arial" panose="020B0604020202020204" pitchFamily="34" charset="0"/>
              <a:buChar char="•"/>
            </a:pPr>
            <a:r>
              <a:rPr lang="en-GB" sz="2000" dirty="0"/>
              <a:t>The defendant must complete the appropriate form (depending on what they wish to do about the claim) within </a:t>
            </a:r>
            <a:r>
              <a:rPr lang="en-GB" sz="2000" b="1" dirty="0"/>
              <a:t>14 days of the deemed date of service of the particulars of claim</a:t>
            </a:r>
            <a:r>
              <a:rPr lang="en-GB" sz="2000" dirty="0"/>
              <a:t>.</a:t>
            </a:r>
          </a:p>
          <a:p>
            <a:pPr marL="0" indent="0" algn="l">
              <a:buNone/>
            </a:pPr>
            <a:r>
              <a:rPr lang="en-GB" sz="2000" dirty="0"/>
              <a:t>(2)   A clear admission of liability on the part of the defendant and in the appropriate form will mean that the matter is brought to an end without the need for a trial.</a:t>
            </a:r>
          </a:p>
          <a:p>
            <a:pPr marL="0" indent="0">
              <a:buNone/>
            </a:pPr>
            <a:r>
              <a:rPr lang="en-GB" sz="2000" dirty="0"/>
              <a:t>(3)   If the defendant completes the acknowledgment of service form, they are (upon filing it at court) given an additional 14 days (now totalling 28 days from the deemed date of service of the particulars of claim) in which to file a defence.</a:t>
            </a:r>
          </a:p>
          <a:p>
            <a:pPr marL="0" indent="0" algn="l">
              <a:buNone/>
            </a:pPr>
            <a:endParaRPr lang="en-GB" dirty="0">
              <a:latin typeface="Allerta"/>
            </a:endParaRPr>
          </a:p>
          <a:p>
            <a:endParaRPr lang="en-GB" dirty="0"/>
          </a:p>
        </p:txBody>
      </p:sp>
    </p:spTree>
    <p:extLst>
      <p:ext uri="{BB962C8B-B14F-4D97-AF65-F5344CB8AC3E}">
        <p14:creationId xmlns:p14="http://schemas.microsoft.com/office/powerpoint/2010/main" val="3467706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5D32E1-CC68-4394-BB93-C275B33615F8}"/>
              </a:ext>
            </a:extLst>
          </p:cNvPr>
          <p:cNvSpPr>
            <a:spLocks noGrp="1"/>
          </p:cNvSpPr>
          <p:nvPr>
            <p:ph idx="1"/>
          </p:nvPr>
        </p:nvSpPr>
        <p:spPr>
          <a:xfrm>
            <a:off x="426321" y="286758"/>
            <a:ext cx="10044455" cy="6329195"/>
          </a:xfrm>
        </p:spPr>
        <p:txBody>
          <a:bodyPr>
            <a:normAutofit/>
          </a:bodyPr>
          <a:lstStyle/>
          <a:p>
            <a:pPr marL="0" indent="0" algn="l">
              <a:buNone/>
            </a:pPr>
            <a:r>
              <a:rPr lang="en-GB" sz="2000" dirty="0">
                <a:latin typeface="Allerta"/>
              </a:rPr>
              <a:t>(4)   A defence must be filed within 14 days of the deemed date of service of the particulars of claim, although this can be extended to:</a:t>
            </a:r>
          </a:p>
          <a:p>
            <a:pPr lvl="1">
              <a:buFont typeface="Arial" panose="020B0604020202020204" pitchFamily="34" charset="0"/>
              <a:buChar char="•"/>
            </a:pPr>
            <a:r>
              <a:rPr lang="en-GB" sz="2000" dirty="0">
                <a:latin typeface="Allerta"/>
              </a:rPr>
              <a:t>(a)   28 days by filing an acknowledgment of service;</a:t>
            </a:r>
          </a:p>
          <a:p>
            <a:pPr lvl="1">
              <a:buFont typeface="Arial" panose="020B0604020202020204" pitchFamily="34" charset="0"/>
              <a:buChar char="•"/>
            </a:pPr>
            <a:r>
              <a:rPr lang="en-GB" sz="2000" dirty="0">
                <a:latin typeface="Allerta"/>
              </a:rPr>
              <a:t>(b)   up to 56 days by written consent from the claimant; or</a:t>
            </a:r>
          </a:p>
          <a:p>
            <a:pPr lvl="1">
              <a:buFont typeface="Arial" panose="020B0604020202020204" pitchFamily="34" charset="0"/>
              <a:buChar char="•"/>
            </a:pPr>
            <a:r>
              <a:rPr lang="en-GB" sz="2000" dirty="0">
                <a:latin typeface="Allerta"/>
              </a:rPr>
              <a:t>(c)   such date as the court may permit on obtaining a time order from the court.</a:t>
            </a:r>
          </a:p>
          <a:p>
            <a:pPr marL="0" indent="0" algn="l">
              <a:buNone/>
            </a:pPr>
            <a:r>
              <a:rPr lang="en-GB" sz="2000" dirty="0">
                <a:latin typeface="Allerta"/>
              </a:rPr>
              <a:t>(5)   A defendant who does not respond to a claimant’s claim within the prescribed time period is potentially at risk of the claimant applying for default judgment against them, if this is permitted depending on the nature of the case.</a:t>
            </a:r>
          </a:p>
          <a:p>
            <a:pPr marL="0" indent="0" algn="l">
              <a:buNone/>
            </a:pPr>
            <a:r>
              <a:rPr lang="en-GB" sz="2000" dirty="0">
                <a:latin typeface="Allerta"/>
              </a:rPr>
              <a:t>(6)   Default judgment is a mechanism that the claimant can utilise in order to obtain an early determination of their action, without a trial, where the defendant fails to file an acknowledgment of service or a defence within the time limits prescribed by the court rules (as stipulated at point 5 above).</a:t>
            </a:r>
          </a:p>
          <a:p>
            <a:pPr marL="0" indent="0" algn="l" fontAlgn="base">
              <a:buNone/>
            </a:pPr>
            <a:r>
              <a:rPr lang="en-GB" sz="2000" dirty="0">
                <a:latin typeface="Allerta"/>
              </a:rPr>
              <a:t>(7)   The court can set aside a default judgment if satisfied that D can </a:t>
            </a:r>
            <a:r>
              <a:rPr lang="en-US" sz="2000" b="0" i="0" dirty="0">
                <a:solidFill>
                  <a:srgbClr val="000000"/>
                </a:solidFill>
                <a:effectLst/>
              </a:rPr>
              <a:t>show (1)that they have a real prospect of successfully defending the claim; or (2)	establish some other good reason why the judgment should be set aside 	and the defendant be permitted to defend the claim and </a:t>
            </a:r>
            <a:r>
              <a:rPr lang="en-US" sz="2000" b="1" i="0" dirty="0">
                <a:solidFill>
                  <a:srgbClr val="000000"/>
                </a:solidFill>
                <a:effectLst/>
              </a:rPr>
              <a:t>whether the application to set aside has been made promptly</a:t>
            </a:r>
            <a:endParaRPr lang="en-GB" sz="2000" dirty="0"/>
          </a:p>
        </p:txBody>
      </p:sp>
    </p:spTree>
    <p:extLst>
      <p:ext uri="{BB962C8B-B14F-4D97-AF65-F5344CB8AC3E}">
        <p14:creationId xmlns:p14="http://schemas.microsoft.com/office/powerpoint/2010/main" val="2682848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4D026A2-7476-44B0-9648-BB98882F7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48F8FC21-0A44-4045-95A1-B7935DBC6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0209B962-CD29-4D46-A7B0-10F6C7CF1C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C8D40CF-4D47-411D-A8B7-0E4B29E98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9B48A2AD-5257-4384-A7F5-A1EE4E68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04C26DE3-844C-47DA-831E-E7D7BF61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922D975E-0684-4AA6-9FB7-929B250D5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8ED5A9A-F0C7-4547-BC1E-22FC89BD2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2D743765-A245-4349-A5CE-4AB5F078F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AF7217B-D042-44D2-9FC7-71FAB6651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1CC9171B-8BEB-48B1-B9BE-E9584522D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omputer&#10;&#10;Description automatically generated">
            <a:extLst>
              <a:ext uri="{FF2B5EF4-FFF2-40B4-BE49-F238E27FC236}">
                <a16:creationId xmlns:a16="http://schemas.microsoft.com/office/drawing/2014/main" id="{8DE5E1E9-22B6-03AC-9AE3-86121F3AB0ED}"/>
              </a:ext>
            </a:extLst>
          </p:cNvPr>
          <p:cNvPicPr>
            <a:picLocks noGrp="1" noChangeAspect="1"/>
          </p:cNvPicPr>
          <p:nvPr>
            <p:ph idx="1"/>
          </p:nvPr>
        </p:nvPicPr>
        <p:blipFill>
          <a:blip r:embed="rId2"/>
          <a:stretch>
            <a:fillRect/>
          </a:stretch>
        </p:blipFill>
        <p:spPr>
          <a:xfrm>
            <a:off x="1215165" y="1131994"/>
            <a:ext cx="6825852" cy="4590386"/>
          </a:xfrm>
          <a:prstGeom prst="rect">
            <a:avLst/>
          </a:prstGeom>
        </p:spPr>
      </p:pic>
    </p:spTree>
    <p:extLst>
      <p:ext uri="{BB962C8B-B14F-4D97-AF65-F5344CB8AC3E}">
        <p14:creationId xmlns:p14="http://schemas.microsoft.com/office/powerpoint/2010/main" val="5800873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0EC4F4-00C9-B0BA-9EF1-C673B19318BE}"/>
            </a:ext>
          </a:extLst>
        </p:cNvPr>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54297589-D00F-C010-EC78-565A06768633}"/>
              </a:ext>
            </a:extLst>
          </p:cNvPr>
          <p:cNvPicPr>
            <a:picLocks noGrp="1" noChangeAspect="1"/>
          </p:cNvPicPr>
          <p:nvPr>
            <p:ph idx="1"/>
          </p:nvPr>
        </p:nvPicPr>
        <p:blipFill>
          <a:blip r:embed="rId2"/>
          <a:stretch>
            <a:fillRect/>
          </a:stretch>
        </p:blipFill>
        <p:spPr>
          <a:xfrm>
            <a:off x="1215165" y="1131994"/>
            <a:ext cx="6825852" cy="4590386"/>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DDADF250-4810-53BE-19BA-BDBBA3D3399C}"/>
                  </a:ext>
                </a:extLst>
              </p14:cNvPr>
              <p14:cNvContentPartPr/>
              <p14:nvPr/>
            </p14:nvContentPartPr>
            <p14:xfrm>
              <a:off x="1610056" y="2553383"/>
              <a:ext cx="316080" cy="44640"/>
            </p14:xfrm>
          </p:contentPart>
        </mc:Choice>
        <mc:Fallback xmlns="">
          <p:pic>
            <p:nvPicPr>
              <p:cNvPr id="2" name="Ink 1">
                <a:extLst>
                  <a:ext uri="{FF2B5EF4-FFF2-40B4-BE49-F238E27FC236}">
                    <a16:creationId xmlns:a16="http://schemas.microsoft.com/office/drawing/2014/main" id="{DDADF250-4810-53BE-19BA-BDBBA3D3399C}"/>
                  </a:ext>
                </a:extLst>
              </p:cNvPr>
              <p:cNvPicPr/>
              <p:nvPr/>
            </p:nvPicPr>
            <p:blipFill>
              <a:blip r:embed="rId4"/>
              <a:stretch>
                <a:fillRect/>
              </a:stretch>
            </p:blipFill>
            <p:spPr>
              <a:xfrm>
                <a:off x="1556056" y="2445383"/>
                <a:ext cx="423720" cy="260280"/>
              </a:xfrm>
              <a:prstGeom prst="rect">
                <a:avLst/>
              </a:prstGeom>
            </p:spPr>
          </p:pic>
        </mc:Fallback>
      </mc:AlternateContent>
    </p:spTree>
    <p:extLst>
      <p:ext uri="{BB962C8B-B14F-4D97-AF65-F5344CB8AC3E}">
        <p14:creationId xmlns:p14="http://schemas.microsoft.com/office/powerpoint/2010/main" val="25322824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ACFFA9-4AC5-C433-1319-F47E1B0FD3E7}"/>
              </a:ext>
            </a:extLst>
          </p:cNvPr>
          <p:cNvPicPr>
            <a:picLocks noChangeAspect="1"/>
          </p:cNvPicPr>
          <p:nvPr/>
        </p:nvPicPr>
        <p:blipFill>
          <a:blip r:embed="rId2"/>
          <a:stretch>
            <a:fillRect/>
          </a:stretch>
        </p:blipFill>
        <p:spPr>
          <a:xfrm>
            <a:off x="1083449" y="165353"/>
            <a:ext cx="9174736" cy="6369918"/>
          </a:xfrm>
          <a:prstGeom prst="rect">
            <a:avLst/>
          </a:prstGeom>
        </p:spPr>
      </p:pic>
    </p:spTree>
    <p:extLst>
      <p:ext uri="{BB962C8B-B14F-4D97-AF65-F5344CB8AC3E}">
        <p14:creationId xmlns:p14="http://schemas.microsoft.com/office/powerpoint/2010/main" val="15246841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B86C01-ACC3-B3F4-5F23-BC73CCBED1E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BE7E685-8B40-A0AB-0BF3-E45EC091D7E5}"/>
              </a:ext>
            </a:extLst>
          </p:cNvPr>
          <p:cNvPicPr>
            <a:picLocks noChangeAspect="1"/>
          </p:cNvPicPr>
          <p:nvPr/>
        </p:nvPicPr>
        <p:blipFill>
          <a:blip r:embed="rId2"/>
          <a:stretch>
            <a:fillRect/>
          </a:stretch>
        </p:blipFill>
        <p:spPr>
          <a:xfrm>
            <a:off x="1083449" y="165353"/>
            <a:ext cx="9174736" cy="6369918"/>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E1F33401-5B0E-077C-6492-2AE8E86DF051}"/>
                  </a:ext>
                </a:extLst>
              </p14:cNvPr>
              <p14:cNvContentPartPr/>
              <p14:nvPr/>
            </p14:nvContentPartPr>
            <p14:xfrm>
              <a:off x="1649296" y="5359943"/>
              <a:ext cx="157680" cy="129240"/>
            </p14:xfrm>
          </p:contentPart>
        </mc:Choice>
        <mc:Fallback xmlns="">
          <p:pic>
            <p:nvPicPr>
              <p:cNvPr id="2" name="Ink 1">
                <a:extLst>
                  <a:ext uri="{FF2B5EF4-FFF2-40B4-BE49-F238E27FC236}">
                    <a16:creationId xmlns:a16="http://schemas.microsoft.com/office/drawing/2014/main" id="{E1F33401-5B0E-077C-6492-2AE8E86DF051}"/>
                  </a:ext>
                </a:extLst>
              </p:cNvPr>
              <p:cNvPicPr/>
              <p:nvPr/>
            </p:nvPicPr>
            <p:blipFill>
              <a:blip r:embed="rId4"/>
              <a:stretch>
                <a:fillRect/>
              </a:stretch>
            </p:blipFill>
            <p:spPr>
              <a:xfrm>
                <a:off x="1595296" y="5251943"/>
                <a:ext cx="265320" cy="344880"/>
              </a:xfrm>
              <a:prstGeom prst="rect">
                <a:avLst/>
              </a:prstGeom>
            </p:spPr>
          </p:pic>
        </mc:Fallback>
      </mc:AlternateContent>
    </p:spTree>
    <p:extLst>
      <p:ext uri="{BB962C8B-B14F-4D97-AF65-F5344CB8AC3E}">
        <p14:creationId xmlns:p14="http://schemas.microsoft.com/office/powerpoint/2010/main" val="28174900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029A79D-2B88-3E1F-F264-67CCA2DC772D}"/>
              </a:ext>
            </a:extLst>
          </p:cNvPr>
          <p:cNvPicPr>
            <a:picLocks noChangeAspect="1"/>
          </p:cNvPicPr>
          <p:nvPr/>
        </p:nvPicPr>
        <p:blipFill>
          <a:blip r:embed="rId2"/>
          <a:stretch>
            <a:fillRect/>
          </a:stretch>
        </p:blipFill>
        <p:spPr>
          <a:xfrm>
            <a:off x="1620252" y="0"/>
            <a:ext cx="8951495" cy="6858000"/>
          </a:xfrm>
          <a:prstGeom prst="rect">
            <a:avLst/>
          </a:prstGeom>
        </p:spPr>
      </p:pic>
    </p:spTree>
    <p:extLst>
      <p:ext uri="{BB962C8B-B14F-4D97-AF65-F5344CB8AC3E}">
        <p14:creationId xmlns:p14="http://schemas.microsoft.com/office/powerpoint/2010/main" val="41366929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2E6D22-4042-E2DB-FFDB-792634C4D1E1}"/>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9AE2FD9-AABC-5641-8F92-1106A2DCF167}"/>
              </a:ext>
            </a:extLst>
          </p:cNvPr>
          <p:cNvPicPr>
            <a:picLocks noChangeAspect="1"/>
          </p:cNvPicPr>
          <p:nvPr/>
        </p:nvPicPr>
        <p:blipFill>
          <a:blip r:embed="rId2"/>
          <a:stretch>
            <a:fillRect/>
          </a:stretch>
        </p:blipFill>
        <p:spPr>
          <a:xfrm>
            <a:off x="1620252" y="0"/>
            <a:ext cx="8951495"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B68C1966-347A-887E-3D0D-B5B2BCE83A17}"/>
                  </a:ext>
                </a:extLst>
              </p14:cNvPr>
              <p14:cNvContentPartPr/>
              <p14:nvPr/>
            </p14:nvContentPartPr>
            <p14:xfrm>
              <a:off x="2244016" y="5469023"/>
              <a:ext cx="225000" cy="109800"/>
            </p14:xfrm>
          </p:contentPart>
        </mc:Choice>
        <mc:Fallback xmlns="">
          <p:pic>
            <p:nvPicPr>
              <p:cNvPr id="2" name="Ink 1">
                <a:extLst>
                  <a:ext uri="{FF2B5EF4-FFF2-40B4-BE49-F238E27FC236}">
                    <a16:creationId xmlns:a16="http://schemas.microsoft.com/office/drawing/2014/main" id="{B68C1966-347A-887E-3D0D-B5B2BCE83A17}"/>
                  </a:ext>
                </a:extLst>
              </p:cNvPr>
              <p:cNvPicPr/>
              <p:nvPr/>
            </p:nvPicPr>
            <p:blipFill>
              <a:blip r:embed="rId4"/>
              <a:stretch>
                <a:fillRect/>
              </a:stretch>
            </p:blipFill>
            <p:spPr>
              <a:xfrm>
                <a:off x="2190016" y="5361023"/>
                <a:ext cx="332640" cy="325440"/>
              </a:xfrm>
              <a:prstGeom prst="rect">
                <a:avLst/>
              </a:prstGeom>
            </p:spPr>
          </p:pic>
        </mc:Fallback>
      </mc:AlternateContent>
    </p:spTree>
    <p:extLst>
      <p:ext uri="{BB962C8B-B14F-4D97-AF65-F5344CB8AC3E}">
        <p14:creationId xmlns:p14="http://schemas.microsoft.com/office/powerpoint/2010/main" val="2777602649"/>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2.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1028</TotalTime>
  <Words>4286</Words>
  <Application>Microsoft Office PowerPoint</Application>
  <PresentationFormat>Widescreen</PresentationFormat>
  <Paragraphs>199</Paragraphs>
  <Slides>44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Allerta</vt:lpstr>
      <vt:lpstr>Inter</vt:lpstr>
      <vt:lpstr>Aptos</vt:lpstr>
      <vt:lpstr>Arial</vt:lpstr>
      <vt:lpstr>Trebuchet MS</vt:lpstr>
      <vt:lpstr>Wingdings 3</vt:lpstr>
      <vt:lpstr>Facet</vt:lpstr>
      <vt:lpstr>The Defendant’s Response, Default Judgements and Part 20 Claims</vt:lpstr>
      <vt:lpstr>AIMS</vt:lpstr>
      <vt:lpstr>Introduction</vt:lpstr>
      <vt:lpstr>Initial considerations</vt:lpstr>
      <vt:lpstr>The Response Pack</vt:lpstr>
      <vt:lpstr>Time for filing a response by the Defendant</vt:lpstr>
      <vt:lpstr>Defendant’s options</vt:lpstr>
      <vt:lpstr>Overview of Defendant’s options</vt:lpstr>
      <vt:lpstr>Admissions</vt:lpstr>
      <vt:lpstr>Admissions in relation to money claims</vt:lpstr>
      <vt:lpstr>Acknowledgment of Service</vt:lpstr>
      <vt:lpstr>PowerPoint Presentation</vt:lpstr>
      <vt:lpstr>Who can sign off on the form N9</vt:lpstr>
      <vt:lpstr>Consequence of not filing an acknowledgement of service</vt:lpstr>
      <vt:lpstr>Filing a defence</vt:lpstr>
      <vt:lpstr>Defences</vt:lpstr>
      <vt:lpstr>Defences</vt:lpstr>
      <vt:lpstr>PowerPoint Presentation</vt:lpstr>
      <vt:lpstr>Consequences of not filing a defence:</vt:lpstr>
      <vt:lpstr>Example</vt:lpstr>
      <vt:lpstr>Default Judgment</vt:lpstr>
      <vt:lpstr>Default Judgment</vt:lpstr>
      <vt:lpstr>Procedure for seeking a default judgement</vt:lpstr>
      <vt:lpstr>PowerPoint Presentation</vt:lpstr>
      <vt:lpstr>By an application to the court</vt:lpstr>
      <vt:lpstr>How can a default judgement be set aside?</vt:lpstr>
      <vt:lpstr>How can a default judgement be set aside?</vt:lpstr>
      <vt:lpstr>The Grounds for setting aside a default judgement</vt:lpstr>
      <vt:lpstr>Where the court must set aside the default judgement</vt:lpstr>
      <vt:lpstr>Where the court has a discretion to set aside a default judgment (i.e. where it “may” do so)</vt:lpstr>
      <vt:lpstr>What’s the procedure for having a default judgment set aside?</vt:lpstr>
      <vt:lpstr>PowerPoint Presentation</vt:lpstr>
      <vt:lpstr>Counterclaims</vt:lpstr>
      <vt:lpstr>Example of a counterclaim in an RTA PI claim</vt:lpstr>
      <vt:lpstr>Responding to a counterclaim</vt:lpstr>
      <vt:lpstr>Additional claims other than counterclaims</vt:lpstr>
      <vt:lpstr>Final Recap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10</cp:revision>
  <dcterms:created xsi:type="dcterms:W3CDTF">2024-02-03T18:13:02Z</dcterms:created>
  <dcterms:modified xsi:type="dcterms:W3CDTF">2025-12-29T12:33:40Z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