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6" r:id="rId1"/>
    <p:sldMasterId id="2147483670" r:id="rId2"/>
    <p:sldMasterId id="2147483657" r:id="rId3"/>
    <p:sldMasterId id="2147483658" r:id="rId4"/>
  </p:sldMasterIdLst>
  <p:notesMasterIdLst>
    <p:notesMasterId r:id="rId35"/>
  </p:notesMasterIdLst>
  <p:sldIdLst>
    <p:sldId id="314" r:id="rId5"/>
    <p:sldId id="315" r:id="rId6"/>
    <p:sldId id="286" r:id="rId7"/>
    <p:sldId id="287" r:id="rId8"/>
    <p:sldId id="288" r:id="rId9"/>
    <p:sldId id="289" r:id="rId10"/>
    <p:sldId id="290" r:id="rId11"/>
    <p:sldId id="291" r:id="rId12"/>
    <p:sldId id="298" r:id="rId13"/>
    <p:sldId id="299" r:id="rId14"/>
    <p:sldId id="300" r:id="rId15"/>
    <p:sldId id="301" r:id="rId16"/>
    <p:sldId id="302" r:id="rId17"/>
    <p:sldId id="303" r:id="rId18"/>
    <p:sldId id="304" r:id="rId19"/>
    <p:sldId id="305" r:id="rId20"/>
    <p:sldId id="306" r:id="rId21"/>
    <p:sldId id="307" r:id="rId22"/>
    <p:sldId id="308" r:id="rId23"/>
    <p:sldId id="309" r:id="rId24"/>
    <p:sldId id="310" r:id="rId25"/>
    <p:sldId id="311" r:id="rId26"/>
    <p:sldId id="312" r:id="rId27"/>
    <p:sldId id="316" r:id="rId28"/>
    <p:sldId id="272" r:id="rId29"/>
    <p:sldId id="273" r:id="rId30"/>
    <p:sldId id="274" r:id="rId31"/>
    <p:sldId id="275" r:id="rId32"/>
    <p:sldId id="295" r:id="rId33"/>
    <p:sldId id="296" r:id="rId34"/>
  </p:sldIdLst>
  <p:sldSz cx="12192000" cy="6858000"/>
  <p:notesSz cx="6669088" cy="97536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8" roundtripDataSignature="AMtx7mhJoZ7dYHDITq8k/KWW0ONpUMKxP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BAC365-5FB5-B8F8-E1C8-F07962C94305}" v="112" dt="2025-10-08T09:11:21.7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53"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48" Type="http://customschemas.google.com/relationships/presentationmetadata" Target="metadata"/><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4DBAC365-5FB5-B8F8-E1C8-F07962C94305}"/>
    <pc:docChg chg="addSld delSld modSld sldOrd">
      <pc:chgData name="Justin Evans" userId="S::j.d.evans@uwtsd.ac.uk::2ee3c1af-825e-450d-8b1e-d59252291e99" providerId="AD" clId="Web-{4DBAC365-5FB5-B8F8-E1C8-F07962C94305}" dt="2025-10-08T09:11:21.063" v="175"/>
      <pc:docMkLst>
        <pc:docMk/>
      </pc:docMkLst>
      <pc:sldChg chg="modSp del modNotes">
        <pc:chgData name="Justin Evans" userId="S::j.d.evans@uwtsd.ac.uk::2ee3c1af-825e-450d-8b1e-d59252291e99" providerId="AD" clId="Web-{4DBAC365-5FB5-B8F8-E1C8-F07962C94305}" dt="2025-10-08T09:11:21.063" v="175"/>
        <pc:sldMkLst>
          <pc:docMk/>
          <pc:sldMk cId="0" sldId="271"/>
        </pc:sldMkLst>
        <pc:spChg chg="mod">
          <ac:chgData name="Justin Evans" userId="S::j.d.evans@uwtsd.ac.uk::2ee3c1af-825e-450d-8b1e-d59252291e99" providerId="AD" clId="Web-{4DBAC365-5FB5-B8F8-E1C8-F07962C94305}" dt="2025-10-07T18:44:11.264" v="64" actId="20577"/>
          <ac:spMkLst>
            <pc:docMk/>
            <pc:sldMk cId="0" sldId="271"/>
            <ac:spMk id="259" creationId="{00000000-0000-0000-0000-000000000000}"/>
          </ac:spMkLst>
        </pc:spChg>
      </pc:sldChg>
      <pc:sldChg chg="ord modNotes">
        <pc:chgData name="Justin Evans" userId="S::j.d.evans@uwtsd.ac.uk::2ee3c1af-825e-450d-8b1e-d59252291e99" providerId="AD" clId="Web-{4DBAC365-5FB5-B8F8-E1C8-F07962C94305}" dt="2025-10-08T09:03:18.882" v="103"/>
        <pc:sldMkLst>
          <pc:docMk/>
          <pc:sldMk cId="0" sldId="272"/>
        </pc:sldMkLst>
      </pc:sldChg>
      <pc:sldChg chg="ord modNotes">
        <pc:chgData name="Justin Evans" userId="S::j.d.evans@uwtsd.ac.uk::2ee3c1af-825e-450d-8b1e-d59252291e99" providerId="AD" clId="Web-{4DBAC365-5FB5-B8F8-E1C8-F07962C94305}" dt="2025-10-08T09:03:36.493" v="105"/>
        <pc:sldMkLst>
          <pc:docMk/>
          <pc:sldMk cId="0" sldId="273"/>
        </pc:sldMkLst>
      </pc:sldChg>
      <pc:sldChg chg="ord modNotes">
        <pc:chgData name="Justin Evans" userId="S::j.d.evans@uwtsd.ac.uk::2ee3c1af-825e-450d-8b1e-d59252291e99" providerId="AD" clId="Web-{4DBAC365-5FB5-B8F8-E1C8-F07962C94305}" dt="2025-10-08T09:03:57.884" v="107"/>
        <pc:sldMkLst>
          <pc:docMk/>
          <pc:sldMk cId="0" sldId="274"/>
        </pc:sldMkLst>
      </pc:sldChg>
      <pc:sldChg chg="ord modNotes">
        <pc:chgData name="Justin Evans" userId="S::j.d.evans@uwtsd.ac.uk::2ee3c1af-825e-450d-8b1e-d59252291e99" providerId="AD" clId="Web-{4DBAC365-5FB5-B8F8-E1C8-F07962C94305}" dt="2025-10-08T09:04:26.761" v="109"/>
        <pc:sldMkLst>
          <pc:docMk/>
          <pc:sldMk cId="0" sldId="275"/>
        </pc:sldMkLst>
      </pc:sldChg>
      <pc:sldChg chg="ord">
        <pc:chgData name="Justin Evans" userId="S::j.d.evans@uwtsd.ac.uk::2ee3c1af-825e-450d-8b1e-d59252291e99" providerId="AD" clId="Web-{4DBAC365-5FB5-B8F8-E1C8-F07962C94305}" dt="2025-10-08T09:01:17.310" v="80"/>
        <pc:sldMkLst>
          <pc:docMk/>
          <pc:sldMk cId="0" sldId="286"/>
        </pc:sldMkLst>
      </pc:sldChg>
      <pc:sldChg chg="ord">
        <pc:chgData name="Justin Evans" userId="S::j.d.evans@uwtsd.ac.uk::2ee3c1af-825e-450d-8b1e-d59252291e99" providerId="AD" clId="Web-{4DBAC365-5FB5-B8F8-E1C8-F07962C94305}" dt="2025-10-08T09:01:17.310" v="79"/>
        <pc:sldMkLst>
          <pc:docMk/>
          <pc:sldMk cId="0" sldId="287"/>
        </pc:sldMkLst>
      </pc:sldChg>
      <pc:sldChg chg="ord">
        <pc:chgData name="Justin Evans" userId="S::j.d.evans@uwtsd.ac.uk::2ee3c1af-825e-450d-8b1e-d59252291e99" providerId="AD" clId="Web-{4DBAC365-5FB5-B8F8-E1C8-F07962C94305}" dt="2025-10-08T09:01:17.310" v="78"/>
        <pc:sldMkLst>
          <pc:docMk/>
          <pc:sldMk cId="0" sldId="288"/>
        </pc:sldMkLst>
      </pc:sldChg>
      <pc:sldChg chg="ord">
        <pc:chgData name="Justin Evans" userId="S::j.d.evans@uwtsd.ac.uk::2ee3c1af-825e-450d-8b1e-d59252291e99" providerId="AD" clId="Web-{4DBAC365-5FB5-B8F8-E1C8-F07962C94305}" dt="2025-10-08T09:01:17.310" v="77"/>
        <pc:sldMkLst>
          <pc:docMk/>
          <pc:sldMk cId="0" sldId="289"/>
        </pc:sldMkLst>
      </pc:sldChg>
      <pc:sldChg chg="ord">
        <pc:chgData name="Justin Evans" userId="S::j.d.evans@uwtsd.ac.uk::2ee3c1af-825e-450d-8b1e-d59252291e99" providerId="AD" clId="Web-{4DBAC365-5FB5-B8F8-E1C8-F07962C94305}" dt="2025-10-08T09:01:17.294" v="76"/>
        <pc:sldMkLst>
          <pc:docMk/>
          <pc:sldMk cId="0" sldId="290"/>
        </pc:sldMkLst>
      </pc:sldChg>
      <pc:sldChg chg="ord">
        <pc:chgData name="Justin Evans" userId="S::j.d.evans@uwtsd.ac.uk::2ee3c1af-825e-450d-8b1e-d59252291e99" providerId="AD" clId="Web-{4DBAC365-5FB5-B8F8-E1C8-F07962C94305}" dt="2025-10-08T09:01:17.294" v="75"/>
        <pc:sldMkLst>
          <pc:docMk/>
          <pc:sldMk cId="0" sldId="291"/>
        </pc:sldMkLst>
      </pc:sldChg>
      <pc:sldChg chg="modSp ord modNotes">
        <pc:chgData name="Justin Evans" userId="S::j.d.evans@uwtsd.ac.uk::2ee3c1af-825e-450d-8b1e-d59252291e99" providerId="AD" clId="Web-{4DBAC365-5FB5-B8F8-E1C8-F07962C94305}" dt="2025-10-08T09:00:33.243" v="70"/>
        <pc:sldMkLst>
          <pc:docMk/>
          <pc:sldMk cId="4089052771" sldId="298"/>
        </pc:sldMkLst>
        <pc:spChg chg="mod">
          <ac:chgData name="Justin Evans" userId="S::j.d.evans@uwtsd.ac.uk::2ee3c1af-825e-450d-8b1e-d59252291e99" providerId="AD" clId="Web-{4DBAC365-5FB5-B8F8-E1C8-F07962C94305}" dt="2025-10-07T18:32:57.038" v="1" actId="20577"/>
          <ac:spMkLst>
            <pc:docMk/>
            <pc:sldMk cId="4089052771" sldId="298"/>
            <ac:spMk id="2" creationId="{00000000-0000-0000-0000-000000000000}"/>
          </ac:spMkLst>
        </pc:spChg>
        <pc:spChg chg="mod">
          <ac:chgData name="Justin Evans" userId="S::j.d.evans@uwtsd.ac.uk::2ee3c1af-825e-450d-8b1e-d59252291e99" providerId="AD" clId="Web-{4DBAC365-5FB5-B8F8-E1C8-F07962C94305}" dt="2025-10-07T18:32:38.803" v="0" actId="20577"/>
          <ac:spMkLst>
            <pc:docMk/>
            <pc:sldMk cId="4089052771" sldId="298"/>
            <ac:spMk id="3" creationId="{00000000-0000-0000-0000-000000000000}"/>
          </ac:spMkLst>
        </pc:spChg>
      </pc:sldChg>
      <pc:sldChg chg="modNotes">
        <pc:chgData name="Justin Evans" userId="S::j.d.evans@uwtsd.ac.uk::2ee3c1af-825e-450d-8b1e-d59252291e99" providerId="AD" clId="Web-{4DBAC365-5FB5-B8F8-E1C8-F07962C94305}" dt="2025-10-07T18:35:54.417" v="18"/>
        <pc:sldMkLst>
          <pc:docMk/>
          <pc:sldMk cId="906287582" sldId="302"/>
        </pc:sldMkLst>
      </pc:sldChg>
      <pc:sldChg chg="modNotes">
        <pc:chgData name="Justin Evans" userId="S::j.d.evans@uwtsd.ac.uk::2ee3c1af-825e-450d-8b1e-d59252291e99" providerId="AD" clId="Web-{4DBAC365-5FB5-B8F8-E1C8-F07962C94305}" dt="2025-10-07T18:36:45.441" v="33"/>
        <pc:sldMkLst>
          <pc:docMk/>
          <pc:sldMk cId="593273771" sldId="303"/>
        </pc:sldMkLst>
      </pc:sldChg>
      <pc:sldChg chg="modNotes">
        <pc:chgData name="Justin Evans" userId="S::j.d.evans@uwtsd.ac.uk::2ee3c1af-825e-450d-8b1e-d59252291e99" providerId="AD" clId="Web-{4DBAC365-5FB5-B8F8-E1C8-F07962C94305}" dt="2025-10-07T18:37:33.319" v="42"/>
        <pc:sldMkLst>
          <pc:docMk/>
          <pc:sldMk cId="2464666321" sldId="304"/>
        </pc:sldMkLst>
      </pc:sldChg>
      <pc:sldChg chg="modNotes">
        <pc:chgData name="Justin Evans" userId="S::j.d.evans@uwtsd.ac.uk::2ee3c1af-825e-450d-8b1e-d59252291e99" providerId="AD" clId="Web-{4DBAC365-5FB5-B8F8-E1C8-F07962C94305}" dt="2025-10-07T18:41:55.152" v="50"/>
        <pc:sldMkLst>
          <pc:docMk/>
          <pc:sldMk cId="3982315478" sldId="309"/>
        </pc:sldMkLst>
      </pc:sldChg>
      <pc:sldChg chg="modNotes">
        <pc:chgData name="Justin Evans" userId="S::j.d.evans@uwtsd.ac.uk::2ee3c1af-825e-450d-8b1e-d59252291e99" providerId="AD" clId="Web-{4DBAC365-5FB5-B8F8-E1C8-F07962C94305}" dt="2025-10-07T18:42:57.123" v="53"/>
        <pc:sldMkLst>
          <pc:docMk/>
          <pc:sldMk cId="2840579206" sldId="311"/>
        </pc:sldMkLst>
      </pc:sldChg>
      <pc:sldChg chg="modNotes">
        <pc:chgData name="Justin Evans" userId="S::j.d.evans@uwtsd.ac.uk::2ee3c1af-825e-450d-8b1e-d59252291e99" providerId="AD" clId="Web-{4DBAC365-5FB5-B8F8-E1C8-F07962C94305}" dt="2025-10-07T18:43:34.764" v="57"/>
        <pc:sldMkLst>
          <pc:docMk/>
          <pc:sldMk cId="1133648341" sldId="312"/>
        </pc:sldMkLst>
      </pc:sldChg>
      <pc:sldChg chg="modSp">
        <pc:chgData name="Justin Evans" userId="S::j.d.evans@uwtsd.ac.uk::2ee3c1af-825e-450d-8b1e-d59252291e99" providerId="AD" clId="Web-{4DBAC365-5FB5-B8F8-E1C8-F07962C94305}" dt="2025-10-08T09:02:03.689" v="100" actId="20577"/>
        <pc:sldMkLst>
          <pc:docMk/>
          <pc:sldMk cId="1459747510" sldId="315"/>
        </pc:sldMkLst>
        <pc:spChg chg="mod">
          <ac:chgData name="Justin Evans" userId="S::j.d.evans@uwtsd.ac.uk::2ee3c1af-825e-450d-8b1e-d59252291e99" providerId="AD" clId="Web-{4DBAC365-5FB5-B8F8-E1C8-F07962C94305}" dt="2025-10-08T09:02:03.689" v="100" actId="20577"/>
          <ac:spMkLst>
            <pc:docMk/>
            <pc:sldMk cId="1459747510" sldId="315"/>
            <ac:spMk id="3" creationId="{A2903DD9-6F9E-035B-CB18-D0436E88F77B}"/>
          </ac:spMkLst>
        </pc:spChg>
      </pc:sldChg>
      <pc:sldChg chg="addSp modSp new mod setBg modClrScheme chgLayout modNotes">
        <pc:chgData name="Justin Evans" userId="S::j.d.evans@uwtsd.ac.uk::2ee3c1af-825e-450d-8b1e-d59252291e99" providerId="AD" clId="Web-{4DBAC365-5FB5-B8F8-E1C8-F07962C94305}" dt="2025-10-08T09:11:07.546" v="174"/>
        <pc:sldMkLst>
          <pc:docMk/>
          <pc:sldMk cId="438765098" sldId="316"/>
        </pc:sldMkLst>
        <pc:spChg chg="mod ord">
          <ac:chgData name="Justin Evans" userId="S::j.d.evans@uwtsd.ac.uk::2ee3c1af-825e-450d-8b1e-d59252291e99" providerId="AD" clId="Web-{4DBAC365-5FB5-B8F8-E1C8-F07962C94305}" dt="2025-10-08T09:05:17.561" v="118" actId="20577"/>
          <ac:spMkLst>
            <pc:docMk/>
            <pc:sldMk cId="438765098" sldId="316"/>
            <ac:spMk id="2" creationId="{6C3E9E6E-D6FE-3B55-B00D-8507EDEA08EE}"/>
          </ac:spMkLst>
        </pc:spChg>
        <pc:spChg chg="mod ord">
          <ac:chgData name="Justin Evans" userId="S::j.d.evans@uwtsd.ac.uk::2ee3c1af-825e-450d-8b1e-d59252291e99" providerId="AD" clId="Web-{4DBAC365-5FB5-B8F8-E1C8-F07962C94305}" dt="2025-10-08T09:10:48.327" v="172" actId="20577"/>
          <ac:spMkLst>
            <pc:docMk/>
            <pc:sldMk cId="438765098" sldId="316"/>
            <ac:spMk id="3" creationId="{B3B25CA4-FB59-AA22-C79A-72FBC3701509}"/>
          </ac:spMkLst>
        </pc:spChg>
        <pc:picChg chg="add mod">
          <ac:chgData name="Justin Evans" userId="S::j.d.evans@uwtsd.ac.uk::2ee3c1af-825e-450d-8b1e-d59252291e99" providerId="AD" clId="Web-{4DBAC365-5FB5-B8F8-E1C8-F07962C94305}" dt="2025-10-08T09:06:43.658" v="130" actId="14100"/>
          <ac:picMkLst>
            <pc:docMk/>
            <pc:sldMk cId="438765098" sldId="316"/>
            <ac:picMk id="4" creationId="{F1B2125D-7F6D-A788-8457-67F4DA81BF90}"/>
          </ac:picMkLst>
        </pc:picChg>
      </pc:sldChg>
    </pc:docChg>
  </pc:docChgLst>
  <pc:docChgLst>
    <pc:chgData name="Justin Evans" userId="S::j.d.evans@uwtsd.ac.uk::2ee3c1af-825e-450d-8b1e-d59252291e99" providerId="AD" clId="Web-{74B91999-7562-A55F-CC48-0B72C7E2747E}"/>
    <pc:docChg chg="addSld delSld modSld">
      <pc:chgData name="Justin Evans" userId="S::j.d.evans@uwtsd.ac.uk::2ee3c1af-825e-450d-8b1e-d59252291e99" providerId="AD" clId="Web-{74B91999-7562-A55F-CC48-0B72C7E2747E}" dt="2025-10-04T13:38:29.889" v="66"/>
      <pc:docMkLst>
        <pc:docMk/>
      </pc:docMkLst>
      <pc:sldChg chg="delSp modSp">
        <pc:chgData name="Justin Evans" userId="S::j.d.evans@uwtsd.ac.uk::2ee3c1af-825e-450d-8b1e-d59252291e99" providerId="AD" clId="Web-{74B91999-7562-A55F-CC48-0B72C7E2747E}" dt="2025-10-04T13:31:30.394" v="49" actId="20577"/>
        <pc:sldMkLst>
          <pc:docMk/>
          <pc:sldMk cId="0" sldId="271"/>
        </pc:sldMkLst>
        <pc:spChg chg="mod">
          <ac:chgData name="Justin Evans" userId="S::j.d.evans@uwtsd.ac.uk::2ee3c1af-825e-450d-8b1e-d59252291e99" providerId="AD" clId="Web-{74B91999-7562-A55F-CC48-0B72C7E2747E}" dt="2025-10-04T13:31:30.394" v="49" actId="20577"/>
          <ac:spMkLst>
            <pc:docMk/>
            <pc:sldMk cId="0" sldId="271"/>
            <ac:spMk id="258" creationId="{00000000-0000-0000-0000-000000000000}"/>
          </ac:spMkLst>
        </pc:spChg>
      </pc:sldChg>
      <pc:sldChg chg="add">
        <pc:chgData name="Justin Evans" userId="S::j.d.evans@uwtsd.ac.uk::2ee3c1af-825e-450d-8b1e-d59252291e99" providerId="AD" clId="Web-{74B91999-7562-A55F-CC48-0B72C7E2747E}" dt="2025-10-04T13:24:04.453" v="0"/>
        <pc:sldMkLst>
          <pc:docMk/>
          <pc:sldMk cId="4089052771" sldId="298"/>
        </pc:sldMkLst>
      </pc:sldChg>
      <pc:sldChg chg="addSp delSp modSp add mod setBg">
        <pc:chgData name="Justin Evans" userId="S::j.d.evans@uwtsd.ac.uk::2ee3c1af-825e-450d-8b1e-d59252291e99" providerId="AD" clId="Web-{74B91999-7562-A55F-CC48-0B72C7E2747E}" dt="2025-10-04T13:26:38.063" v="24"/>
        <pc:sldMkLst>
          <pc:docMk/>
          <pc:sldMk cId="57375369" sldId="299"/>
        </pc:sldMkLst>
        <pc:spChg chg="mod">
          <ac:chgData name="Justin Evans" userId="S::j.d.evans@uwtsd.ac.uk::2ee3c1af-825e-450d-8b1e-d59252291e99" providerId="AD" clId="Web-{74B91999-7562-A55F-CC48-0B72C7E2747E}" dt="2025-10-04T13:26:38.063" v="24"/>
          <ac:spMkLst>
            <pc:docMk/>
            <pc:sldMk cId="57375369" sldId="299"/>
            <ac:spMk id="2" creationId="{00000000-0000-0000-0000-000000000000}"/>
          </ac:spMkLst>
        </pc:spChg>
        <pc:spChg chg="mod">
          <ac:chgData name="Justin Evans" userId="S::j.d.evans@uwtsd.ac.uk::2ee3c1af-825e-450d-8b1e-d59252291e99" providerId="AD" clId="Web-{74B91999-7562-A55F-CC48-0B72C7E2747E}" dt="2025-10-04T13:26:38.063" v="24"/>
          <ac:spMkLst>
            <pc:docMk/>
            <pc:sldMk cId="57375369" sldId="299"/>
            <ac:spMk id="3" creationId="{00000000-0000-0000-0000-000000000000}"/>
          </ac:spMkLst>
        </pc:spChg>
        <pc:picChg chg="add mod ord">
          <ac:chgData name="Justin Evans" userId="S::j.d.evans@uwtsd.ac.uk::2ee3c1af-825e-450d-8b1e-d59252291e99" providerId="AD" clId="Web-{74B91999-7562-A55F-CC48-0B72C7E2747E}" dt="2025-10-04T13:26:38.063" v="24"/>
          <ac:picMkLst>
            <pc:docMk/>
            <pc:sldMk cId="57375369" sldId="299"/>
            <ac:picMk id="5" creationId="{7820A3F8-5379-B5C0-EDFC-0F82FB3F91B0}"/>
          </ac:picMkLst>
        </pc:picChg>
      </pc:sldChg>
      <pc:sldChg chg="addSp delSp modSp add mod setBg">
        <pc:chgData name="Justin Evans" userId="S::j.d.evans@uwtsd.ac.uk::2ee3c1af-825e-450d-8b1e-d59252291e99" providerId="AD" clId="Web-{74B91999-7562-A55F-CC48-0B72C7E2747E}" dt="2025-10-04T13:27:25.188" v="31"/>
        <pc:sldMkLst>
          <pc:docMk/>
          <pc:sldMk cId="3205639681" sldId="300"/>
        </pc:sldMkLst>
        <pc:spChg chg="mod">
          <ac:chgData name="Justin Evans" userId="S::j.d.evans@uwtsd.ac.uk::2ee3c1af-825e-450d-8b1e-d59252291e99" providerId="AD" clId="Web-{74B91999-7562-A55F-CC48-0B72C7E2747E}" dt="2025-10-04T13:27:25.188" v="31"/>
          <ac:spMkLst>
            <pc:docMk/>
            <pc:sldMk cId="3205639681" sldId="300"/>
            <ac:spMk id="2" creationId="{00000000-0000-0000-0000-000000000000}"/>
          </ac:spMkLst>
        </pc:spChg>
        <pc:spChg chg="mod ord">
          <ac:chgData name="Justin Evans" userId="S::j.d.evans@uwtsd.ac.uk::2ee3c1af-825e-450d-8b1e-d59252291e99" providerId="AD" clId="Web-{74B91999-7562-A55F-CC48-0B72C7E2747E}" dt="2025-10-04T13:27:25.188" v="31"/>
          <ac:spMkLst>
            <pc:docMk/>
            <pc:sldMk cId="3205639681" sldId="300"/>
            <ac:spMk id="3" creationId="{00000000-0000-0000-0000-000000000000}"/>
          </ac:spMkLst>
        </pc:spChg>
        <pc:picChg chg="mod ord">
          <ac:chgData name="Justin Evans" userId="S::j.d.evans@uwtsd.ac.uk::2ee3c1af-825e-450d-8b1e-d59252291e99" providerId="AD" clId="Web-{74B91999-7562-A55F-CC48-0B72C7E2747E}" dt="2025-10-04T13:27:25.188" v="31"/>
          <ac:picMkLst>
            <pc:docMk/>
            <pc:sldMk cId="3205639681" sldId="300"/>
            <ac:picMk id="5" creationId="{20CA36E7-A72C-B6C6-5EFA-E4A3ABB989D5}"/>
          </ac:picMkLst>
        </pc:picChg>
        <pc:picChg chg="mod ord">
          <ac:chgData name="Justin Evans" userId="S::j.d.evans@uwtsd.ac.uk::2ee3c1af-825e-450d-8b1e-d59252291e99" providerId="AD" clId="Web-{74B91999-7562-A55F-CC48-0B72C7E2747E}" dt="2025-10-04T13:27:25.188" v="31"/>
          <ac:picMkLst>
            <pc:docMk/>
            <pc:sldMk cId="3205639681" sldId="300"/>
            <ac:picMk id="6" creationId="{357CE38F-6BF8-7396-E9EF-9EF688040CAA}"/>
          </ac:picMkLst>
        </pc:picChg>
      </pc:sldChg>
      <pc:sldChg chg="add">
        <pc:chgData name="Justin Evans" userId="S::j.d.evans@uwtsd.ac.uk::2ee3c1af-825e-450d-8b1e-d59252291e99" providerId="AD" clId="Web-{74B91999-7562-A55F-CC48-0B72C7E2747E}" dt="2025-10-04T13:24:04.593" v="3"/>
        <pc:sldMkLst>
          <pc:docMk/>
          <pc:sldMk cId="1826670565" sldId="301"/>
        </pc:sldMkLst>
      </pc:sldChg>
      <pc:sldChg chg="add modNotes">
        <pc:chgData name="Justin Evans" userId="S::j.d.evans@uwtsd.ac.uk::2ee3c1af-825e-450d-8b1e-d59252291e99" providerId="AD" clId="Web-{74B91999-7562-A55F-CC48-0B72C7E2747E}" dt="2025-10-04T13:36:12.215" v="57"/>
        <pc:sldMkLst>
          <pc:docMk/>
          <pc:sldMk cId="906287582" sldId="302"/>
        </pc:sldMkLst>
      </pc:sldChg>
      <pc:sldChg chg="add">
        <pc:chgData name="Justin Evans" userId="S::j.d.evans@uwtsd.ac.uk::2ee3c1af-825e-450d-8b1e-d59252291e99" providerId="AD" clId="Web-{74B91999-7562-A55F-CC48-0B72C7E2747E}" dt="2025-10-04T13:24:04.797" v="5"/>
        <pc:sldMkLst>
          <pc:docMk/>
          <pc:sldMk cId="593273771" sldId="303"/>
        </pc:sldMkLst>
      </pc:sldChg>
      <pc:sldChg chg="add">
        <pc:chgData name="Justin Evans" userId="S::j.d.evans@uwtsd.ac.uk::2ee3c1af-825e-450d-8b1e-d59252291e99" providerId="AD" clId="Web-{74B91999-7562-A55F-CC48-0B72C7E2747E}" dt="2025-10-04T13:24:04.843" v="6"/>
        <pc:sldMkLst>
          <pc:docMk/>
          <pc:sldMk cId="2464666321" sldId="304"/>
        </pc:sldMkLst>
      </pc:sldChg>
      <pc:sldChg chg="add">
        <pc:chgData name="Justin Evans" userId="S::j.d.evans@uwtsd.ac.uk::2ee3c1af-825e-450d-8b1e-d59252291e99" providerId="AD" clId="Web-{74B91999-7562-A55F-CC48-0B72C7E2747E}" dt="2025-10-04T13:24:04.890" v="7"/>
        <pc:sldMkLst>
          <pc:docMk/>
          <pc:sldMk cId="3064906867" sldId="305"/>
        </pc:sldMkLst>
      </pc:sldChg>
      <pc:sldChg chg="add">
        <pc:chgData name="Justin Evans" userId="S::j.d.evans@uwtsd.ac.uk::2ee3c1af-825e-450d-8b1e-d59252291e99" providerId="AD" clId="Web-{74B91999-7562-A55F-CC48-0B72C7E2747E}" dt="2025-10-04T13:24:05.015" v="8"/>
        <pc:sldMkLst>
          <pc:docMk/>
          <pc:sldMk cId="2420487063" sldId="306"/>
        </pc:sldMkLst>
      </pc:sldChg>
      <pc:sldChg chg="add">
        <pc:chgData name="Justin Evans" userId="S::j.d.evans@uwtsd.ac.uk::2ee3c1af-825e-450d-8b1e-d59252291e99" providerId="AD" clId="Web-{74B91999-7562-A55F-CC48-0B72C7E2747E}" dt="2025-10-04T13:24:05.125" v="9"/>
        <pc:sldMkLst>
          <pc:docMk/>
          <pc:sldMk cId="293141939" sldId="307"/>
        </pc:sldMkLst>
      </pc:sldChg>
      <pc:sldChg chg="add">
        <pc:chgData name="Justin Evans" userId="S::j.d.evans@uwtsd.ac.uk::2ee3c1af-825e-450d-8b1e-d59252291e99" providerId="AD" clId="Web-{74B91999-7562-A55F-CC48-0B72C7E2747E}" dt="2025-10-04T13:24:05.218" v="10"/>
        <pc:sldMkLst>
          <pc:docMk/>
          <pc:sldMk cId="3922662533" sldId="308"/>
        </pc:sldMkLst>
      </pc:sldChg>
      <pc:sldChg chg="add">
        <pc:chgData name="Justin Evans" userId="S::j.d.evans@uwtsd.ac.uk::2ee3c1af-825e-450d-8b1e-d59252291e99" providerId="AD" clId="Web-{74B91999-7562-A55F-CC48-0B72C7E2747E}" dt="2025-10-04T13:24:05.281" v="11"/>
        <pc:sldMkLst>
          <pc:docMk/>
          <pc:sldMk cId="3982315478" sldId="309"/>
        </pc:sldMkLst>
      </pc:sldChg>
      <pc:sldChg chg="add">
        <pc:chgData name="Justin Evans" userId="S::j.d.evans@uwtsd.ac.uk::2ee3c1af-825e-450d-8b1e-d59252291e99" providerId="AD" clId="Web-{74B91999-7562-A55F-CC48-0B72C7E2747E}" dt="2025-10-04T13:24:05.359" v="12"/>
        <pc:sldMkLst>
          <pc:docMk/>
          <pc:sldMk cId="2168544179" sldId="310"/>
        </pc:sldMkLst>
      </pc:sldChg>
      <pc:sldChg chg="add">
        <pc:chgData name="Justin Evans" userId="S::j.d.evans@uwtsd.ac.uk::2ee3c1af-825e-450d-8b1e-d59252291e99" providerId="AD" clId="Web-{74B91999-7562-A55F-CC48-0B72C7E2747E}" dt="2025-10-04T13:24:05.406" v="13"/>
        <pc:sldMkLst>
          <pc:docMk/>
          <pc:sldMk cId="2840579206" sldId="311"/>
        </pc:sldMkLst>
      </pc:sldChg>
      <pc:sldChg chg="add">
        <pc:chgData name="Justin Evans" userId="S::j.d.evans@uwtsd.ac.uk::2ee3c1af-825e-450d-8b1e-d59252291e99" providerId="AD" clId="Web-{74B91999-7562-A55F-CC48-0B72C7E2747E}" dt="2025-10-04T13:24:05.453" v="14"/>
        <pc:sldMkLst>
          <pc:docMk/>
          <pc:sldMk cId="1133648341" sldId="312"/>
        </pc:sldMkLst>
      </pc:sldChg>
      <pc:sldMasterChg chg="addSldLayout">
        <pc:chgData name="Justin Evans" userId="S::j.d.evans@uwtsd.ac.uk::2ee3c1af-825e-450d-8b1e-d59252291e99" providerId="AD" clId="Web-{74B91999-7562-A55F-CC48-0B72C7E2747E}" dt="2025-10-04T13:24:04.890" v="7"/>
        <pc:sldMasterMkLst>
          <pc:docMk/>
          <pc:sldMasterMk cId="0" sldId="2147483670"/>
        </pc:sldMasterMkLst>
        <pc:sldLayoutChg chg="add">
          <pc:chgData name="Justin Evans" userId="S::j.d.evans@uwtsd.ac.uk::2ee3c1af-825e-450d-8b1e-d59252291e99" providerId="AD" clId="Web-{74B91999-7562-A55F-CC48-0B72C7E2747E}" dt="2025-10-04T13:24:04.890" v="7"/>
          <pc:sldLayoutMkLst>
            <pc:docMk/>
            <pc:sldMasterMk cId="0" sldId="2147483670"/>
            <pc:sldLayoutMk cId="1607277071" sldId="2147483663"/>
          </pc:sldLayoutMkLst>
        </pc:sldLayoutChg>
      </pc:sldMasterChg>
    </pc:docChg>
  </pc:docChgLst>
  <pc:docChgLst>
    <pc:chgData name="Justin Evans" userId="S::j.d.evans@uwtsd.ac.uk::2ee3c1af-825e-450d-8b1e-d59252291e99" providerId="AD" clId="Web-{7113A4E1-9A0E-FD63-717C-C13250FAB2E1}"/>
    <pc:docChg chg="addSld delSld modSld addMainMaster modMainMaster">
      <pc:chgData name="Justin Evans" userId="S::j.d.evans@uwtsd.ac.uk::2ee3c1af-825e-450d-8b1e-d59252291e99" providerId="AD" clId="Web-{7113A4E1-9A0E-FD63-717C-C13250FAB2E1}" dt="2025-10-04T14:53:56.149" v="43"/>
      <pc:docMkLst>
        <pc:docMk/>
      </pc:docMkLst>
      <pc:sldChg chg="mod">
        <pc:chgData name="Justin Evans" userId="S::j.d.evans@uwtsd.ac.uk::2ee3c1af-825e-450d-8b1e-d59252291e99" providerId="AD" clId="Web-{7113A4E1-9A0E-FD63-717C-C13250FAB2E1}" dt="2025-10-04T14:49:10.926" v="13"/>
        <pc:sldMkLst>
          <pc:docMk/>
          <pc:sldMk cId="0" sldId="271"/>
        </pc:sldMkLst>
      </pc:sldChg>
      <pc:sldChg chg="mod">
        <pc:chgData name="Justin Evans" userId="S::j.d.evans@uwtsd.ac.uk::2ee3c1af-825e-450d-8b1e-d59252291e99" providerId="AD" clId="Web-{7113A4E1-9A0E-FD63-717C-C13250FAB2E1}" dt="2025-10-04T14:49:10.926" v="13"/>
        <pc:sldMkLst>
          <pc:docMk/>
          <pc:sldMk cId="0" sldId="272"/>
        </pc:sldMkLst>
      </pc:sldChg>
      <pc:sldChg chg="mod">
        <pc:chgData name="Justin Evans" userId="S::j.d.evans@uwtsd.ac.uk::2ee3c1af-825e-450d-8b1e-d59252291e99" providerId="AD" clId="Web-{7113A4E1-9A0E-FD63-717C-C13250FAB2E1}" dt="2025-10-04T14:49:10.926" v="13"/>
        <pc:sldMkLst>
          <pc:docMk/>
          <pc:sldMk cId="0" sldId="273"/>
        </pc:sldMkLst>
      </pc:sldChg>
      <pc:sldChg chg="mod">
        <pc:chgData name="Justin Evans" userId="S::j.d.evans@uwtsd.ac.uk::2ee3c1af-825e-450d-8b1e-d59252291e99" providerId="AD" clId="Web-{7113A4E1-9A0E-FD63-717C-C13250FAB2E1}" dt="2025-10-04T14:49:10.926" v="13"/>
        <pc:sldMkLst>
          <pc:docMk/>
          <pc:sldMk cId="0" sldId="274"/>
        </pc:sldMkLst>
      </pc:sldChg>
      <pc:sldChg chg="mod">
        <pc:chgData name="Justin Evans" userId="S::j.d.evans@uwtsd.ac.uk::2ee3c1af-825e-450d-8b1e-d59252291e99" providerId="AD" clId="Web-{7113A4E1-9A0E-FD63-717C-C13250FAB2E1}" dt="2025-10-04T14:49:10.926" v="13"/>
        <pc:sldMkLst>
          <pc:docMk/>
          <pc:sldMk cId="0" sldId="275"/>
        </pc:sldMkLst>
      </pc:sldChg>
      <pc:sldChg chg="mod">
        <pc:chgData name="Justin Evans" userId="S::j.d.evans@uwtsd.ac.uk::2ee3c1af-825e-450d-8b1e-d59252291e99" providerId="AD" clId="Web-{7113A4E1-9A0E-FD63-717C-C13250FAB2E1}" dt="2025-10-04T14:49:10.926" v="13"/>
        <pc:sldMkLst>
          <pc:docMk/>
          <pc:sldMk cId="0" sldId="286"/>
        </pc:sldMkLst>
      </pc:sldChg>
      <pc:sldChg chg="mod">
        <pc:chgData name="Justin Evans" userId="S::j.d.evans@uwtsd.ac.uk::2ee3c1af-825e-450d-8b1e-d59252291e99" providerId="AD" clId="Web-{7113A4E1-9A0E-FD63-717C-C13250FAB2E1}" dt="2025-10-04T14:49:10.926" v="13"/>
        <pc:sldMkLst>
          <pc:docMk/>
          <pc:sldMk cId="0" sldId="287"/>
        </pc:sldMkLst>
      </pc:sldChg>
      <pc:sldChg chg="mod">
        <pc:chgData name="Justin Evans" userId="S::j.d.evans@uwtsd.ac.uk::2ee3c1af-825e-450d-8b1e-d59252291e99" providerId="AD" clId="Web-{7113A4E1-9A0E-FD63-717C-C13250FAB2E1}" dt="2025-10-04T14:49:10.926" v="13"/>
        <pc:sldMkLst>
          <pc:docMk/>
          <pc:sldMk cId="0" sldId="288"/>
        </pc:sldMkLst>
      </pc:sldChg>
      <pc:sldChg chg="mod">
        <pc:chgData name="Justin Evans" userId="S::j.d.evans@uwtsd.ac.uk::2ee3c1af-825e-450d-8b1e-d59252291e99" providerId="AD" clId="Web-{7113A4E1-9A0E-FD63-717C-C13250FAB2E1}" dt="2025-10-04T14:49:10.926" v="13"/>
        <pc:sldMkLst>
          <pc:docMk/>
          <pc:sldMk cId="0" sldId="289"/>
        </pc:sldMkLst>
      </pc:sldChg>
      <pc:sldChg chg="mod">
        <pc:chgData name="Justin Evans" userId="S::j.d.evans@uwtsd.ac.uk::2ee3c1af-825e-450d-8b1e-d59252291e99" providerId="AD" clId="Web-{7113A4E1-9A0E-FD63-717C-C13250FAB2E1}" dt="2025-10-04T14:49:10.926" v="13"/>
        <pc:sldMkLst>
          <pc:docMk/>
          <pc:sldMk cId="0" sldId="290"/>
        </pc:sldMkLst>
      </pc:sldChg>
      <pc:sldChg chg="mod">
        <pc:chgData name="Justin Evans" userId="S::j.d.evans@uwtsd.ac.uk::2ee3c1af-825e-450d-8b1e-d59252291e99" providerId="AD" clId="Web-{7113A4E1-9A0E-FD63-717C-C13250FAB2E1}" dt="2025-10-04T14:49:10.926" v="13"/>
        <pc:sldMkLst>
          <pc:docMk/>
          <pc:sldMk cId="0" sldId="291"/>
        </pc:sldMkLst>
      </pc:sldChg>
      <pc:sldChg chg="mod">
        <pc:chgData name="Justin Evans" userId="S::j.d.evans@uwtsd.ac.uk::2ee3c1af-825e-450d-8b1e-d59252291e99" providerId="AD" clId="Web-{7113A4E1-9A0E-FD63-717C-C13250FAB2E1}" dt="2025-10-04T14:49:10.926" v="13"/>
        <pc:sldMkLst>
          <pc:docMk/>
          <pc:sldMk cId="0" sldId="295"/>
        </pc:sldMkLst>
      </pc:sldChg>
      <pc:sldChg chg="mod">
        <pc:chgData name="Justin Evans" userId="S::j.d.evans@uwtsd.ac.uk::2ee3c1af-825e-450d-8b1e-d59252291e99" providerId="AD" clId="Web-{7113A4E1-9A0E-FD63-717C-C13250FAB2E1}" dt="2025-10-04T14:49:10.926" v="13"/>
        <pc:sldMkLst>
          <pc:docMk/>
          <pc:sldMk cId="0" sldId="296"/>
        </pc:sldMkLst>
      </pc:sldChg>
      <pc:sldChg chg="modSp mod modClrScheme chgLayout">
        <pc:chgData name="Justin Evans" userId="S::j.d.evans@uwtsd.ac.uk::2ee3c1af-825e-450d-8b1e-d59252291e99" providerId="AD" clId="Web-{7113A4E1-9A0E-FD63-717C-C13250FAB2E1}" dt="2025-10-04T14:49:38.301" v="15"/>
        <pc:sldMkLst>
          <pc:docMk/>
          <pc:sldMk cId="4089052771" sldId="298"/>
        </pc:sldMkLst>
        <pc:spChg chg="mod ord">
          <ac:chgData name="Justin Evans" userId="S::j.d.evans@uwtsd.ac.uk::2ee3c1af-825e-450d-8b1e-d59252291e99" providerId="AD" clId="Web-{7113A4E1-9A0E-FD63-717C-C13250FAB2E1}" dt="2025-10-04T14:49:38.301" v="15"/>
          <ac:spMkLst>
            <pc:docMk/>
            <pc:sldMk cId="4089052771" sldId="298"/>
            <ac:spMk id="2" creationId="{00000000-0000-0000-0000-000000000000}"/>
          </ac:spMkLst>
        </pc:spChg>
        <pc:spChg chg="mod ord">
          <ac:chgData name="Justin Evans" userId="S::j.d.evans@uwtsd.ac.uk::2ee3c1af-825e-450d-8b1e-d59252291e99" providerId="AD" clId="Web-{7113A4E1-9A0E-FD63-717C-C13250FAB2E1}" dt="2025-10-04T14:49:38.301" v="15"/>
          <ac:spMkLst>
            <pc:docMk/>
            <pc:sldMk cId="4089052771" sldId="298"/>
            <ac:spMk id="3" creationId="{00000000-0000-0000-0000-000000000000}"/>
          </ac:spMkLst>
        </pc:spChg>
      </pc:sldChg>
      <pc:sldChg chg="delSp modSp mod modClrScheme delDesignElem chgLayout">
        <pc:chgData name="Justin Evans" userId="S::j.d.evans@uwtsd.ac.uk::2ee3c1af-825e-450d-8b1e-d59252291e99" providerId="AD" clId="Web-{7113A4E1-9A0E-FD63-717C-C13250FAB2E1}" dt="2025-10-04T14:49:48.161" v="16"/>
        <pc:sldMkLst>
          <pc:docMk/>
          <pc:sldMk cId="57375369" sldId="299"/>
        </pc:sldMkLst>
        <pc:spChg chg="mod ord">
          <ac:chgData name="Justin Evans" userId="S::j.d.evans@uwtsd.ac.uk::2ee3c1af-825e-450d-8b1e-d59252291e99" providerId="AD" clId="Web-{7113A4E1-9A0E-FD63-717C-C13250FAB2E1}" dt="2025-10-04T14:49:48.161" v="16"/>
          <ac:spMkLst>
            <pc:docMk/>
            <pc:sldMk cId="57375369" sldId="299"/>
            <ac:spMk id="2" creationId="{00000000-0000-0000-0000-000000000000}"/>
          </ac:spMkLst>
        </pc:spChg>
        <pc:spChg chg="mod ord">
          <ac:chgData name="Justin Evans" userId="S::j.d.evans@uwtsd.ac.uk::2ee3c1af-825e-450d-8b1e-d59252291e99" providerId="AD" clId="Web-{7113A4E1-9A0E-FD63-717C-C13250FAB2E1}" dt="2025-10-04T14:49:48.161" v="16"/>
          <ac:spMkLst>
            <pc:docMk/>
            <pc:sldMk cId="57375369" sldId="299"/>
            <ac:spMk id="3" creationId="{00000000-0000-0000-0000-000000000000}"/>
          </ac:spMkLst>
        </pc:spChg>
        <pc:picChg chg="mod ord">
          <ac:chgData name="Justin Evans" userId="S::j.d.evans@uwtsd.ac.uk::2ee3c1af-825e-450d-8b1e-d59252291e99" providerId="AD" clId="Web-{7113A4E1-9A0E-FD63-717C-C13250FAB2E1}" dt="2025-10-04T14:49:48.161" v="16"/>
          <ac:picMkLst>
            <pc:docMk/>
            <pc:sldMk cId="57375369" sldId="299"/>
            <ac:picMk id="5" creationId="{7820A3F8-5379-B5C0-EDFC-0F82FB3F91B0}"/>
          </ac:picMkLst>
        </pc:picChg>
      </pc:sldChg>
      <pc:sldChg chg="delSp modSp mod modClrScheme delDesignElem chgLayout">
        <pc:chgData name="Justin Evans" userId="S::j.d.evans@uwtsd.ac.uk::2ee3c1af-825e-450d-8b1e-d59252291e99" providerId="AD" clId="Web-{7113A4E1-9A0E-FD63-717C-C13250FAB2E1}" dt="2025-10-04T14:50:20.645" v="21" actId="1076"/>
        <pc:sldMkLst>
          <pc:docMk/>
          <pc:sldMk cId="3205639681" sldId="300"/>
        </pc:sldMkLst>
        <pc:spChg chg="mod ord">
          <ac:chgData name="Justin Evans" userId="S::j.d.evans@uwtsd.ac.uk::2ee3c1af-825e-450d-8b1e-d59252291e99" providerId="AD" clId="Web-{7113A4E1-9A0E-FD63-717C-C13250FAB2E1}" dt="2025-10-04T14:49:55.161" v="17"/>
          <ac:spMkLst>
            <pc:docMk/>
            <pc:sldMk cId="3205639681" sldId="300"/>
            <ac:spMk id="2" creationId="{00000000-0000-0000-0000-000000000000}"/>
          </ac:spMkLst>
        </pc:spChg>
        <pc:spChg chg="mod ord">
          <ac:chgData name="Justin Evans" userId="S::j.d.evans@uwtsd.ac.uk::2ee3c1af-825e-450d-8b1e-d59252291e99" providerId="AD" clId="Web-{7113A4E1-9A0E-FD63-717C-C13250FAB2E1}" dt="2025-10-04T14:49:55.161" v="17"/>
          <ac:spMkLst>
            <pc:docMk/>
            <pc:sldMk cId="3205639681" sldId="300"/>
            <ac:spMk id="3" creationId="{00000000-0000-0000-0000-000000000000}"/>
          </ac:spMkLst>
        </pc:spChg>
        <pc:picChg chg="mod ord">
          <ac:chgData name="Justin Evans" userId="S::j.d.evans@uwtsd.ac.uk::2ee3c1af-825e-450d-8b1e-d59252291e99" providerId="AD" clId="Web-{7113A4E1-9A0E-FD63-717C-C13250FAB2E1}" dt="2025-10-04T14:50:20.645" v="21" actId="1076"/>
          <ac:picMkLst>
            <pc:docMk/>
            <pc:sldMk cId="3205639681" sldId="300"/>
            <ac:picMk id="5" creationId="{20CA36E7-A72C-B6C6-5EFA-E4A3ABB989D5}"/>
          </ac:picMkLst>
        </pc:picChg>
        <pc:picChg chg="mod">
          <ac:chgData name="Justin Evans" userId="S::j.d.evans@uwtsd.ac.uk::2ee3c1af-825e-450d-8b1e-d59252291e99" providerId="AD" clId="Web-{7113A4E1-9A0E-FD63-717C-C13250FAB2E1}" dt="2025-10-04T14:49:59.379" v="18" actId="1076"/>
          <ac:picMkLst>
            <pc:docMk/>
            <pc:sldMk cId="3205639681" sldId="300"/>
            <ac:picMk id="6" creationId="{357CE38F-6BF8-7396-E9EF-9EF688040CAA}"/>
          </ac:picMkLst>
        </pc:picChg>
      </pc:sldChg>
      <pc:sldChg chg="addSp delSp modSp mod modClrScheme chgLayout">
        <pc:chgData name="Justin Evans" userId="S::j.d.evans@uwtsd.ac.uk::2ee3c1af-825e-450d-8b1e-d59252291e99" providerId="AD" clId="Web-{7113A4E1-9A0E-FD63-717C-C13250FAB2E1}" dt="2025-10-04T14:50:43.506" v="25"/>
        <pc:sldMkLst>
          <pc:docMk/>
          <pc:sldMk cId="1826670565" sldId="301"/>
        </pc:sldMkLst>
        <pc:spChg chg="mod ord">
          <ac:chgData name="Justin Evans" userId="S::j.d.evans@uwtsd.ac.uk::2ee3c1af-825e-450d-8b1e-d59252291e99" providerId="AD" clId="Web-{7113A4E1-9A0E-FD63-717C-C13250FAB2E1}" dt="2025-10-04T14:50:43.506" v="25"/>
          <ac:spMkLst>
            <pc:docMk/>
            <pc:sldMk cId="1826670565" sldId="301"/>
            <ac:spMk id="2" creationId="{00000000-0000-0000-0000-000000000000}"/>
          </ac:spMkLst>
        </pc:spChg>
        <pc:spChg chg="mod ord">
          <ac:chgData name="Justin Evans" userId="S::j.d.evans@uwtsd.ac.uk::2ee3c1af-825e-450d-8b1e-d59252291e99" providerId="AD" clId="Web-{7113A4E1-9A0E-FD63-717C-C13250FAB2E1}" dt="2025-10-04T14:50:43.506" v="25"/>
          <ac:spMkLst>
            <pc:docMk/>
            <pc:sldMk cId="1826670565" sldId="301"/>
            <ac:spMk id="3" creationId="{00000000-0000-0000-0000-000000000000}"/>
          </ac:spMkLst>
        </pc:spChg>
      </pc:sldChg>
      <pc:sldChg chg="mod">
        <pc:chgData name="Justin Evans" userId="S::j.d.evans@uwtsd.ac.uk::2ee3c1af-825e-450d-8b1e-d59252291e99" providerId="AD" clId="Web-{7113A4E1-9A0E-FD63-717C-C13250FAB2E1}" dt="2025-10-04T14:49:10.926" v="13"/>
        <pc:sldMkLst>
          <pc:docMk/>
          <pc:sldMk cId="906287582" sldId="302"/>
        </pc:sldMkLst>
      </pc:sldChg>
      <pc:sldChg chg="modSp mod modClrScheme chgLayout">
        <pc:chgData name="Justin Evans" userId="S::j.d.evans@uwtsd.ac.uk::2ee3c1af-825e-450d-8b1e-d59252291e99" providerId="AD" clId="Web-{7113A4E1-9A0E-FD63-717C-C13250FAB2E1}" dt="2025-10-04T14:49:10.926" v="13"/>
        <pc:sldMkLst>
          <pc:docMk/>
          <pc:sldMk cId="593273771" sldId="303"/>
        </pc:sldMkLst>
        <pc:spChg chg="mod ord">
          <ac:chgData name="Justin Evans" userId="S::j.d.evans@uwtsd.ac.uk::2ee3c1af-825e-450d-8b1e-d59252291e99" providerId="AD" clId="Web-{7113A4E1-9A0E-FD63-717C-C13250FAB2E1}" dt="2025-10-04T14:48:55.254" v="11"/>
          <ac:spMkLst>
            <pc:docMk/>
            <pc:sldMk cId="593273771" sldId="303"/>
            <ac:spMk id="2" creationId="{00000000-0000-0000-0000-000000000000}"/>
          </ac:spMkLst>
        </pc:spChg>
        <pc:spChg chg="mod ord">
          <ac:chgData name="Justin Evans" userId="S::j.d.evans@uwtsd.ac.uk::2ee3c1af-825e-450d-8b1e-d59252291e99" providerId="AD" clId="Web-{7113A4E1-9A0E-FD63-717C-C13250FAB2E1}" dt="2025-10-04T14:48:55.254" v="11"/>
          <ac:spMkLst>
            <pc:docMk/>
            <pc:sldMk cId="593273771" sldId="303"/>
            <ac:spMk id="3" creationId="{00000000-0000-0000-0000-000000000000}"/>
          </ac:spMkLst>
        </pc:spChg>
        <pc:picChg chg="mod ord">
          <ac:chgData name="Justin Evans" userId="S::j.d.evans@uwtsd.ac.uk::2ee3c1af-825e-450d-8b1e-d59252291e99" providerId="AD" clId="Web-{7113A4E1-9A0E-FD63-717C-C13250FAB2E1}" dt="2025-10-04T14:48:55.254" v="11"/>
          <ac:picMkLst>
            <pc:docMk/>
            <pc:sldMk cId="593273771" sldId="303"/>
            <ac:picMk id="7" creationId="{746C2997-AC8A-DB88-3397-C864980FCD7B}"/>
          </ac:picMkLst>
        </pc:picChg>
      </pc:sldChg>
      <pc:sldChg chg="modSp mod modClrScheme chgLayout">
        <pc:chgData name="Justin Evans" userId="S::j.d.evans@uwtsd.ac.uk::2ee3c1af-825e-450d-8b1e-d59252291e99" providerId="AD" clId="Web-{7113A4E1-9A0E-FD63-717C-C13250FAB2E1}" dt="2025-10-04T14:49:10.926" v="13"/>
        <pc:sldMkLst>
          <pc:docMk/>
          <pc:sldMk cId="2464666321" sldId="304"/>
        </pc:sldMkLst>
        <pc:spChg chg="mod ord">
          <ac:chgData name="Justin Evans" userId="S::j.d.evans@uwtsd.ac.uk::2ee3c1af-825e-450d-8b1e-d59252291e99" providerId="AD" clId="Web-{7113A4E1-9A0E-FD63-717C-C13250FAB2E1}" dt="2025-10-04T14:48:38.879" v="9"/>
          <ac:spMkLst>
            <pc:docMk/>
            <pc:sldMk cId="2464666321" sldId="304"/>
            <ac:spMk id="2" creationId="{00000000-0000-0000-0000-000000000000}"/>
          </ac:spMkLst>
        </pc:spChg>
        <pc:spChg chg="mod ord">
          <ac:chgData name="Justin Evans" userId="S::j.d.evans@uwtsd.ac.uk::2ee3c1af-825e-450d-8b1e-d59252291e99" providerId="AD" clId="Web-{7113A4E1-9A0E-FD63-717C-C13250FAB2E1}" dt="2025-10-04T14:48:38.879" v="9"/>
          <ac:spMkLst>
            <pc:docMk/>
            <pc:sldMk cId="2464666321" sldId="304"/>
            <ac:spMk id="3" creationId="{00000000-0000-0000-0000-000000000000}"/>
          </ac:spMkLst>
        </pc:spChg>
        <pc:picChg chg="mod ord">
          <ac:chgData name="Justin Evans" userId="S::j.d.evans@uwtsd.ac.uk::2ee3c1af-825e-450d-8b1e-d59252291e99" providerId="AD" clId="Web-{7113A4E1-9A0E-FD63-717C-C13250FAB2E1}" dt="2025-10-04T14:48:47.379" v="10" actId="1076"/>
          <ac:picMkLst>
            <pc:docMk/>
            <pc:sldMk cId="2464666321" sldId="304"/>
            <ac:picMk id="6" creationId="{C3449B08-17C3-B5BC-4A5D-232C6397C196}"/>
          </ac:picMkLst>
        </pc:picChg>
      </pc:sldChg>
      <pc:sldChg chg="modSp mod modClrScheme chgLayout">
        <pc:chgData name="Justin Evans" userId="S::j.d.evans@uwtsd.ac.uk::2ee3c1af-825e-450d-8b1e-d59252291e99" providerId="AD" clId="Web-{7113A4E1-9A0E-FD63-717C-C13250FAB2E1}" dt="2025-10-04T14:49:10.926" v="13"/>
        <pc:sldMkLst>
          <pc:docMk/>
          <pc:sldMk cId="3064906867" sldId="305"/>
        </pc:sldMkLst>
        <pc:spChg chg="mod ord">
          <ac:chgData name="Justin Evans" userId="S::j.d.evans@uwtsd.ac.uk::2ee3c1af-825e-450d-8b1e-d59252291e99" providerId="AD" clId="Web-{7113A4E1-9A0E-FD63-717C-C13250FAB2E1}" dt="2025-10-04T14:48:22.221" v="8"/>
          <ac:spMkLst>
            <pc:docMk/>
            <pc:sldMk cId="3064906867" sldId="305"/>
            <ac:spMk id="2" creationId="{00000000-0000-0000-0000-000000000000}"/>
          </ac:spMkLst>
        </pc:spChg>
        <pc:spChg chg="mod ord">
          <ac:chgData name="Justin Evans" userId="S::j.d.evans@uwtsd.ac.uk::2ee3c1af-825e-450d-8b1e-d59252291e99" providerId="AD" clId="Web-{7113A4E1-9A0E-FD63-717C-C13250FAB2E1}" dt="2025-10-04T14:48:22.221" v="8"/>
          <ac:spMkLst>
            <pc:docMk/>
            <pc:sldMk cId="3064906867" sldId="305"/>
            <ac:spMk id="3" creationId="{00000000-0000-0000-0000-000000000000}"/>
          </ac:spMkLst>
        </pc:spChg>
        <pc:picChg chg="mod ord">
          <ac:chgData name="Justin Evans" userId="S::j.d.evans@uwtsd.ac.uk::2ee3c1af-825e-450d-8b1e-d59252291e99" providerId="AD" clId="Web-{7113A4E1-9A0E-FD63-717C-C13250FAB2E1}" dt="2025-10-04T14:48:22.221" v="8"/>
          <ac:picMkLst>
            <pc:docMk/>
            <pc:sldMk cId="3064906867" sldId="305"/>
            <ac:picMk id="8" creationId="{4606B976-9C8B-E3DB-6614-DAAF6423EDA6}"/>
          </ac:picMkLst>
        </pc:picChg>
      </pc:sldChg>
      <pc:sldChg chg="mod">
        <pc:chgData name="Justin Evans" userId="S::j.d.evans@uwtsd.ac.uk::2ee3c1af-825e-450d-8b1e-d59252291e99" providerId="AD" clId="Web-{7113A4E1-9A0E-FD63-717C-C13250FAB2E1}" dt="2025-10-04T14:49:10.926" v="13"/>
        <pc:sldMkLst>
          <pc:docMk/>
          <pc:sldMk cId="2420487063" sldId="306"/>
        </pc:sldMkLst>
      </pc:sldChg>
      <pc:sldChg chg="modSp mod modClrScheme chgLayout">
        <pc:chgData name="Justin Evans" userId="S::j.d.evans@uwtsd.ac.uk::2ee3c1af-825e-450d-8b1e-d59252291e99" providerId="AD" clId="Web-{7113A4E1-9A0E-FD63-717C-C13250FAB2E1}" dt="2025-10-04T14:51:23.087" v="31"/>
        <pc:sldMkLst>
          <pc:docMk/>
          <pc:sldMk cId="293141939" sldId="307"/>
        </pc:sldMkLst>
        <pc:spChg chg="mod ord">
          <ac:chgData name="Justin Evans" userId="S::j.d.evans@uwtsd.ac.uk::2ee3c1af-825e-450d-8b1e-d59252291e99" providerId="AD" clId="Web-{7113A4E1-9A0E-FD63-717C-C13250FAB2E1}" dt="2025-10-04T14:51:23.087" v="31"/>
          <ac:spMkLst>
            <pc:docMk/>
            <pc:sldMk cId="293141939" sldId="307"/>
            <ac:spMk id="2" creationId="{00000000-0000-0000-0000-000000000000}"/>
          </ac:spMkLst>
        </pc:spChg>
        <pc:spChg chg="mod ord">
          <ac:chgData name="Justin Evans" userId="S::j.d.evans@uwtsd.ac.uk::2ee3c1af-825e-450d-8b1e-d59252291e99" providerId="AD" clId="Web-{7113A4E1-9A0E-FD63-717C-C13250FAB2E1}" dt="2025-10-04T14:51:23.087" v="31"/>
          <ac:spMkLst>
            <pc:docMk/>
            <pc:sldMk cId="293141939" sldId="307"/>
            <ac:spMk id="3" creationId="{00000000-0000-0000-0000-000000000000}"/>
          </ac:spMkLst>
        </pc:spChg>
        <pc:picChg chg="mod ord">
          <ac:chgData name="Justin Evans" userId="S::j.d.evans@uwtsd.ac.uk::2ee3c1af-825e-450d-8b1e-d59252291e99" providerId="AD" clId="Web-{7113A4E1-9A0E-FD63-717C-C13250FAB2E1}" dt="2025-10-04T14:51:23.087" v="31"/>
          <ac:picMkLst>
            <pc:docMk/>
            <pc:sldMk cId="293141939" sldId="307"/>
            <ac:picMk id="5" creationId="{8DFCE92C-86B9-6CC4-6749-BDA0C9CAA98D}"/>
          </ac:picMkLst>
        </pc:picChg>
      </pc:sldChg>
      <pc:sldChg chg="mod">
        <pc:chgData name="Justin Evans" userId="S::j.d.evans@uwtsd.ac.uk::2ee3c1af-825e-450d-8b1e-d59252291e99" providerId="AD" clId="Web-{7113A4E1-9A0E-FD63-717C-C13250FAB2E1}" dt="2025-10-04T14:49:10.926" v="13"/>
        <pc:sldMkLst>
          <pc:docMk/>
          <pc:sldMk cId="3922662533" sldId="308"/>
        </pc:sldMkLst>
      </pc:sldChg>
      <pc:sldChg chg="modSp mod modClrScheme chgLayout">
        <pc:chgData name="Justin Evans" userId="S::j.d.evans@uwtsd.ac.uk::2ee3c1af-825e-450d-8b1e-d59252291e99" providerId="AD" clId="Web-{7113A4E1-9A0E-FD63-717C-C13250FAB2E1}" dt="2025-10-04T14:51:32.040" v="32"/>
        <pc:sldMkLst>
          <pc:docMk/>
          <pc:sldMk cId="3982315478" sldId="309"/>
        </pc:sldMkLst>
        <pc:spChg chg="mod ord">
          <ac:chgData name="Justin Evans" userId="S::j.d.evans@uwtsd.ac.uk::2ee3c1af-825e-450d-8b1e-d59252291e99" providerId="AD" clId="Web-{7113A4E1-9A0E-FD63-717C-C13250FAB2E1}" dt="2025-10-04T14:51:32.040" v="32"/>
          <ac:spMkLst>
            <pc:docMk/>
            <pc:sldMk cId="3982315478" sldId="309"/>
            <ac:spMk id="2" creationId="{00000000-0000-0000-0000-000000000000}"/>
          </ac:spMkLst>
        </pc:spChg>
        <pc:spChg chg="mod ord">
          <ac:chgData name="Justin Evans" userId="S::j.d.evans@uwtsd.ac.uk::2ee3c1af-825e-450d-8b1e-d59252291e99" providerId="AD" clId="Web-{7113A4E1-9A0E-FD63-717C-C13250FAB2E1}" dt="2025-10-04T14:51:32.040" v="32"/>
          <ac:spMkLst>
            <pc:docMk/>
            <pc:sldMk cId="3982315478" sldId="309"/>
            <ac:spMk id="3" creationId="{00000000-0000-0000-0000-000000000000}"/>
          </ac:spMkLst>
        </pc:spChg>
        <pc:picChg chg="mod ord">
          <ac:chgData name="Justin Evans" userId="S::j.d.evans@uwtsd.ac.uk::2ee3c1af-825e-450d-8b1e-d59252291e99" providerId="AD" clId="Web-{7113A4E1-9A0E-FD63-717C-C13250FAB2E1}" dt="2025-10-04T14:51:32.040" v="32"/>
          <ac:picMkLst>
            <pc:docMk/>
            <pc:sldMk cId="3982315478" sldId="309"/>
            <ac:picMk id="8" creationId="{381ADBF8-DDE0-82CC-04E9-61F2D0275A11}"/>
          </ac:picMkLst>
        </pc:picChg>
      </pc:sldChg>
      <pc:sldChg chg="mod">
        <pc:chgData name="Justin Evans" userId="S::j.d.evans@uwtsd.ac.uk::2ee3c1af-825e-450d-8b1e-d59252291e99" providerId="AD" clId="Web-{7113A4E1-9A0E-FD63-717C-C13250FAB2E1}" dt="2025-10-04T14:49:10.926" v="13"/>
        <pc:sldMkLst>
          <pc:docMk/>
          <pc:sldMk cId="2168544179" sldId="310"/>
        </pc:sldMkLst>
      </pc:sldChg>
      <pc:sldChg chg="modSp mod modClrScheme chgLayout">
        <pc:chgData name="Justin Evans" userId="S::j.d.evans@uwtsd.ac.uk::2ee3c1af-825e-450d-8b1e-d59252291e99" providerId="AD" clId="Web-{7113A4E1-9A0E-FD63-717C-C13250FAB2E1}" dt="2025-10-04T14:51:47.571" v="34" actId="1076"/>
        <pc:sldMkLst>
          <pc:docMk/>
          <pc:sldMk cId="2840579206" sldId="311"/>
        </pc:sldMkLst>
        <pc:spChg chg="mod ord">
          <ac:chgData name="Justin Evans" userId="S::j.d.evans@uwtsd.ac.uk::2ee3c1af-825e-450d-8b1e-d59252291e99" providerId="AD" clId="Web-{7113A4E1-9A0E-FD63-717C-C13250FAB2E1}" dt="2025-10-04T14:51:43.884" v="33"/>
          <ac:spMkLst>
            <pc:docMk/>
            <pc:sldMk cId="2840579206" sldId="311"/>
            <ac:spMk id="2" creationId="{00000000-0000-0000-0000-000000000000}"/>
          </ac:spMkLst>
        </pc:spChg>
        <pc:spChg chg="mod ord">
          <ac:chgData name="Justin Evans" userId="S::j.d.evans@uwtsd.ac.uk::2ee3c1af-825e-450d-8b1e-d59252291e99" providerId="AD" clId="Web-{7113A4E1-9A0E-FD63-717C-C13250FAB2E1}" dt="2025-10-04T14:51:43.884" v="33"/>
          <ac:spMkLst>
            <pc:docMk/>
            <pc:sldMk cId="2840579206" sldId="311"/>
            <ac:spMk id="3" creationId="{00000000-0000-0000-0000-000000000000}"/>
          </ac:spMkLst>
        </pc:spChg>
        <pc:picChg chg="mod">
          <ac:chgData name="Justin Evans" userId="S::j.d.evans@uwtsd.ac.uk::2ee3c1af-825e-450d-8b1e-d59252291e99" providerId="AD" clId="Web-{7113A4E1-9A0E-FD63-717C-C13250FAB2E1}" dt="2025-10-04T14:51:47.571" v="34" actId="1076"/>
          <ac:picMkLst>
            <pc:docMk/>
            <pc:sldMk cId="2840579206" sldId="311"/>
            <ac:picMk id="5" creationId="{1A3073B9-A1DE-BB53-4DF9-B3DD6BDB6F10}"/>
          </ac:picMkLst>
        </pc:picChg>
      </pc:sldChg>
      <pc:sldChg chg="modSp mod modClrScheme chgLayout">
        <pc:chgData name="Justin Evans" userId="S::j.d.evans@uwtsd.ac.uk::2ee3c1af-825e-450d-8b1e-d59252291e99" providerId="AD" clId="Web-{7113A4E1-9A0E-FD63-717C-C13250FAB2E1}" dt="2025-10-04T14:52:41.821" v="42" actId="1076"/>
        <pc:sldMkLst>
          <pc:docMk/>
          <pc:sldMk cId="1133648341" sldId="312"/>
        </pc:sldMkLst>
        <pc:spChg chg="mod ord">
          <ac:chgData name="Justin Evans" userId="S::j.d.evans@uwtsd.ac.uk::2ee3c1af-825e-450d-8b1e-d59252291e99" providerId="AD" clId="Web-{7113A4E1-9A0E-FD63-717C-C13250FAB2E1}" dt="2025-10-04T14:52:19.024" v="35"/>
          <ac:spMkLst>
            <pc:docMk/>
            <pc:sldMk cId="1133648341" sldId="312"/>
            <ac:spMk id="2" creationId="{00000000-0000-0000-0000-000000000000}"/>
          </ac:spMkLst>
        </pc:spChg>
        <pc:spChg chg="mod ord">
          <ac:chgData name="Justin Evans" userId="S::j.d.evans@uwtsd.ac.uk::2ee3c1af-825e-450d-8b1e-d59252291e99" providerId="AD" clId="Web-{7113A4E1-9A0E-FD63-717C-C13250FAB2E1}" dt="2025-10-04T14:52:19.024" v="35"/>
          <ac:spMkLst>
            <pc:docMk/>
            <pc:sldMk cId="1133648341" sldId="312"/>
            <ac:spMk id="3" creationId="{00000000-0000-0000-0000-000000000000}"/>
          </ac:spMkLst>
        </pc:spChg>
        <pc:picChg chg="mod">
          <ac:chgData name="Justin Evans" userId="S::j.d.evans@uwtsd.ac.uk::2ee3c1af-825e-450d-8b1e-d59252291e99" providerId="AD" clId="Web-{7113A4E1-9A0E-FD63-717C-C13250FAB2E1}" dt="2025-10-04T14:52:39.274" v="41" actId="1076"/>
          <ac:picMkLst>
            <pc:docMk/>
            <pc:sldMk cId="1133648341" sldId="312"/>
            <ac:picMk id="4" creationId="{360A5075-26DF-B4F2-FAD1-E304C741981A}"/>
          </ac:picMkLst>
        </pc:picChg>
        <pc:picChg chg="mod">
          <ac:chgData name="Justin Evans" userId="S::j.d.evans@uwtsd.ac.uk::2ee3c1af-825e-450d-8b1e-d59252291e99" providerId="AD" clId="Web-{7113A4E1-9A0E-FD63-717C-C13250FAB2E1}" dt="2025-10-04T14:52:41.821" v="42" actId="1076"/>
          <ac:picMkLst>
            <pc:docMk/>
            <pc:sldMk cId="1133648341" sldId="312"/>
            <ac:picMk id="5" creationId="{AB0DAB6F-556F-4C66-E6F1-9C46EEA34BDF}"/>
          </ac:picMkLst>
        </pc:picChg>
        <pc:picChg chg="mod">
          <ac:chgData name="Justin Evans" userId="S::j.d.evans@uwtsd.ac.uk::2ee3c1af-825e-450d-8b1e-d59252291e99" providerId="AD" clId="Web-{7113A4E1-9A0E-FD63-717C-C13250FAB2E1}" dt="2025-10-04T14:52:24.040" v="36" actId="1076"/>
          <ac:picMkLst>
            <pc:docMk/>
            <pc:sldMk cId="1133648341" sldId="312"/>
            <ac:picMk id="6" creationId="{88B97CA1-2DA3-CF5B-70D6-38378062B90C}"/>
          </ac:picMkLst>
        </pc:picChg>
      </pc:sldChg>
      <pc:sldChg chg="add mod">
        <pc:chgData name="Justin Evans" userId="S::j.d.evans@uwtsd.ac.uk::2ee3c1af-825e-450d-8b1e-d59252291e99" providerId="AD" clId="Web-{7113A4E1-9A0E-FD63-717C-C13250FAB2E1}" dt="2025-10-04T14:49:10.926" v="13"/>
        <pc:sldMkLst>
          <pc:docMk/>
          <pc:sldMk cId="3053837800" sldId="314"/>
        </pc:sldMkLst>
      </pc:sldChg>
      <pc:sldChg chg="add mod">
        <pc:chgData name="Justin Evans" userId="S::j.d.evans@uwtsd.ac.uk::2ee3c1af-825e-450d-8b1e-d59252291e99" providerId="AD" clId="Web-{7113A4E1-9A0E-FD63-717C-C13250FAB2E1}" dt="2025-10-04T14:49:10.926" v="13"/>
        <pc:sldMkLst>
          <pc:docMk/>
          <pc:sldMk cId="1459747510" sldId="315"/>
        </pc:sldMkLst>
      </pc:sldChg>
      <pc:sldMasterChg chg="add mod setBg addSldLayout modSldLayout">
        <pc:chgData name="Justin Evans" userId="S::j.d.evans@uwtsd.ac.uk::2ee3c1af-825e-450d-8b1e-d59252291e99" providerId="AD" clId="Web-{7113A4E1-9A0E-FD63-717C-C13250FAB2E1}" dt="2025-10-04T14:49:10.926" v="13"/>
        <pc:sldMasterMkLst>
          <pc:docMk/>
          <pc:sldMasterMk cId="2923642609" sldId="2147483657"/>
        </pc:sldMasterMkLst>
        <pc:sldLayoutChg chg="add mod">
          <pc:chgData name="Justin Evans" userId="S::j.d.evans@uwtsd.ac.uk::2ee3c1af-825e-450d-8b1e-d59252291e99" providerId="AD" clId="Web-{7113A4E1-9A0E-FD63-717C-C13250FAB2E1}" dt="2025-10-04T14:49:10.926" v="13"/>
          <pc:sldLayoutMkLst>
            <pc:docMk/>
            <pc:sldMasterMk cId="2923642609" sldId="2147483657"/>
            <pc:sldLayoutMk cId="640410910" sldId="2147483648"/>
          </pc:sldLayoutMkLst>
        </pc:sldLayoutChg>
        <pc:sldLayoutChg chg="add mod">
          <pc:chgData name="Justin Evans" userId="S::j.d.evans@uwtsd.ac.uk::2ee3c1af-825e-450d-8b1e-d59252291e99" providerId="AD" clId="Web-{7113A4E1-9A0E-FD63-717C-C13250FAB2E1}" dt="2025-10-04T14:49:10.926" v="13"/>
          <pc:sldLayoutMkLst>
            <pc:docMk/>
            <pc:sldMasterMk cId="2923642609" sldId="2147483657"/>
            <pc:sldLayoutMk cId="4012575816" sldId="2147483649"/>
          </pc:sldLayoutMkLst>
        </pc:sldLayoutChg>
        <pc:sldLayoutChg chg="add mod">
          <pc:chgData name="Justin Evans" userId="S::j.d.evans@uwtsd.ac.uk::2ee3c1af-825e-450d-8b1e-d59252291e99" providerId="AD" clId="Web-{7113A4E1-9A0E-FD63-717C-C13250FAB2E1}" dt="2025-10-04T14:49:10.926" v="13"/>
          <pc:sldLayoutMkLst>
            <pc:docMk/>
            <pc:sldMasterMk cId="2923642609" sldId="2147483657"/>
            <pc:sldLayoutMk cId="1951228972" sldId="2147483650"/>
          </pc:sldLayoutMkLst>
        </pc:sldLayoutChg>
      </pc:sldMasterChg>
      <pc:sldMasterChg chg="add mod setBg addSldLayout modSldLayout">
        <pc:chgData name="Justin Evans" userId="S::j.d.evans@uwtsd.ac.uk::2ee3c1af-825e-450d-8b1e-d59252291e99" providerId="AD" clId="Web-{7113A4E1-9A0E-FD63-717C-C13250FAB2E1}" dt="2025-10-04T14:49:10.926" v="13"/>
        <pc:sldMasterMkLst>
          <pc:docMk/>
          <pc:sldMasterMk cId="1384196811" sldId="2147483658"/>
        </pc:sldMasterMkLst>
        <pc:sldLayoutChg chg="add mod">
          <pc:chgData name="Justin Evans" userId="S::j.d.evans@uwtsd.ac.uk::2ee3c1af-825e-450d-8b1e-d59252291e99" providerId="AD" clId="Web-{7113A4E1-9A0E-FD63-717C-C13250FAB2E1}" dt="2025-10-04T14:49:10.926" v="13"/>
          <pc:sldLayoutMkLst>
            <pc:docMk/>
            <pc:sldMasterMk cId="1384196811" sldId="2147483658"/>
            <pc:sldLayoutMk cId="1556723426" sldId="2147483651"/>
          </pc:sldLayoutMkLst>
        </pc:sldLayoutChg>
        <pc:sldLayoutChg chg="add mod">
          <pc:chgData name="Justin Evans" userId="S::j.d.evans@uwtsd.ac.uk::2ee3c1af-825e-450d-8b1e-d59252291e99" providerId="AD" clId="Web-{7113A4E1-9A0E-FD63-717C-C13250FAB2E1}" dt="2025-10-04T14:49:10.926" v="13"/>
          <pc:sldLayoutMkLst>
            <pc:docMk/>
            <pc:sldMasterMk cId="1384196811" sldId="2147483658"/>
            <pc:sldLayoutMk cId="1698408675" sldId="2147483652"/>
          </pc:sldLayoutMkLst>
        </pc:sldLayoutChg>
        <pc:sldLayoutChg chg="add mod">
          <pc:chgData name="Justin Evans" userId="S::j.d.evans@uwtsd.ac.uk::2ee3c1af-825e-450d-8b1e-d59252291e99" providerId="AD" clId="Web-{7113A4E1-9A0E-FD63-717C-C13250FAB2E1}" dt="2025-10-04T14:49:10.926" v="13"/>
          <pc:sldLayoutMkLst>
            <pc:docMk/>
            <pc:sldMasterMk cId="1384196811" sldId="2147483658"/>
            <pc:sldLayoutMk cId="1597148504" sldId="2147483653"/>
          </pc:sldLayoutMkLst>
        </pc:sldLayoutChg>
        <pc:sldLayoutChg chg="add mod">
          <pc:chgData name="Justin Evans" userId="S::j.d.evans@uwtsd.ac.uk::2ee3c1af-825e-450d-8b1e-d59252291e99" providerId="AD" clId="Web-{7113A4E1-9A0E-FD63-717C-C13250FAB2E1}" dt="2025-10-04T14:49:10.926" v="13"/>
          <pc:sldLayoutMkLst>
            <pc:docMk/>
            <pc:sldMasterMk cId="1384196811" sldId="2147483658"/>
            <pc:sldLayoutMk cId="1579743226" sldId="2147483654"/>
          </pc:sldLayoutMkLst>
        </pc:sldLayoutChg>
      </pc:sldMasterChg>
      <pc:sldMasterChg chg="mod replId setBg addSldLayout modSldLayout">
        <pc:chgData name="Justin Evans" userId="S::j.d.evans@uwtsd.ac.uk::2ee3c1af-825e-450d-8b1e-d59252291e99" providerId="AD" clId="Web-{7113A4E1-9A0E-FD63-717C-C13250FAB2E1}" dt="2025-10-04T14:49:10.926" v="13"/>
        <pc:sldMasterMkLst>
          <pc:docMk/>
          <pc:sldMasterMk cId="0" sldId="2147483666"/>
        </pc:sldMasterMkLst>
        <pc:sldLayoutChg chg="add mod replId">
          <pc:chgData name="Justin Evans" userId="S::j.d.evans@uwtsd.ac.uk::2ee3c1af-825e-450d-8b1e-d59252291e99" providerId="AD" clId="Web-{7113A4E1-9A0E-FD63-717C-C13250FAB2E1}" dt="2025-10-04T14:49:10.926" v="13"/>
          <pc:sldLayoutMkLst>
            <pc:docMk/>
            <pc:sldMasterMk cId="0" sldId="2147483666"/>
            <pc:sldLayoutMk cId="1419306668" sldId="2147483664"/>
          </pc:sldLayoutMkLst>
        </pc:sldLayoutChg>
        <pc:sldLayoutChg chg="mod replId">
          <pc:chgData name="Justin Evans" userId="S::j.d.evans@uwtsd.ac.uk::2ee3c1af-825e-450d-8b1e-d59252291e99" providerId="AD" clId="Web-{7113A4E1-9A0E-FD63-717C-C13250FAB2E1}" dt="2025-10-04T14:49:10.926" v="13"/>
          <pc:sldLayoutMkLst>
            <pc:docMk/>
            <pc:sldMasterMk cId="0" sldId="2147483666"/>
            <pc:sldLayoutMk cId="0" sldId="2147483667"/>
          </pc:sldLayoutMkLst>
        </pc:sldLayoutChg>
        <pc:sldLayoutChg chg="mod replId">
          <pc:chgData name="Justin Evans" userId="S::j.d.evans@uwtsd.ac.uk::2ee3c1af-825e-450d-8b1e-d59252291e99" providerId="AD" clId="Web-{7113A4E1-9A0E-FD63-717C-C13250FAB2E1}" dt="2025-10-04T14:49:10.926" v="13"/>
          <pc:sldLayoutMkLst>
            <pc:docMk/>
            <pc:sldMasterMk cId="0" sldId="2147483666"/>
            <pc:sldLayoutMk cId="0" sldId="2147483668"/>
          </pc:sldLayoutMkLst>
        </pc:sldLayoutChg>
      </pc:sldMasterChg>
      <pc:sldMasterChg chg="mod replId setBg modSldLayout">
        <pc:chgData name="Justin Evans" userId="S::j.d.evans@uwtsd.ac.uk::2ee3c1af-825e-450d-8b1e-d59252291e99" providerId="AD" clId="Web-{7113A4E1-9A0E-FD63-717C-C13250FAB2E1}" dt="2025-10-04T14:49:10.926" v="13"/>
        <pc:sldMasterMkLst>
          <pc:docMk/>
          <pc:sldMasterMk cId="0" sldId="2147483670"/>
        </pc:sldMasterMkLst>
        <pc:sldLayoutChg chg="mod">
          <pc:chgData name="Justin Evans" userId="S::j.d.evans@uwtsd.ac.uk::2ee3c1af-825e-450d-8b1e-d59252291e99" providerId="AD" clId="Web-{7113A4E1-9A0E-FD63-717C-C13250FAB2E1}" dt="2025-10-04T14:49:10.926" v="13"/>
          <pc:sldLayoutMkLst>
            <pc:docMk/>
            <pc:sldMasterMk cId="0" sldId="2147483670"/>
            <pc:sldLayoutMk cId="0" sldId="2147483655"/>
          </pc:sldLayoutMkLst>
        </pc:sldLayoutChg>
        <pc:sldLayoutChg chg="mod">
          <pc:chgData name="Justin Evans" userId="S::j.d.evans@uwtsd.ac.uk::2ee3c1af-825e-450d-8b1e-d59252291e99" providerId="AD" clId="Web-{7113A4E1-9A0E-FD63-717C-C13250FAB2E1}" dt="2025-10-04T14:49:10.926" v="13"/>
          <pc:sldLayoutMkLst>
            <pc:docMk/>
            <pc:sldMasterMk cId="0" sldId="2147483670"/>
            <pc:sldLayoutMk cId="0" sldId="2147483656"/>
          </pc:sldLayoutMkLst>
        </pc:sldLayoutChg>
        <pc:sldLayoutChg chg="mod">
          <pc:chgData name="Justin Evans" userId="S::j.d.evans@uwtsd.ac.uk::2ee3c1af-825e-450d-8b1e-d59252291e99" providerId="AD" clId="Web-{7113A4E1-9A0E-FD63-717C-C13250FAB2E1}" dt="2025-10-04T14:49:10.926" v="13"/>
          <pc:sldLayoutMkLst>
            <pc:docMk/>
            <pc:sldMasterMk cId="0" sldId="2147483670"/>
            <pc:sldLayoutMk cId="0" sldId="2147483659"/>
          </pc:sldLayoutMkLst>
        </pc:sldLayoutChg>
        <pc:sldLayoutChg chg="mod">
          <pc:chgData name="Justin Evans" userId="S::j.d.evans@uwtsd.ac.uk::2ee3c1af-825e-450d-8b1e-d59252291e99" providerId="AD" clId="Web-{7113A4E1-9A0E-FD63-717C-C13250FAB2E1}" dt="2025-10-04T14:49:10.926" v="13"/>
          <pc:sldLayoutMkLst>
            <pc:docMk/>
            <pc:sldMasterMk cId="0" sldId="2147483670"/>
            <pc:sldLayoutMk cId="0" sldId="2147483660"/>
          </pc:sldLayoutMkLst>
        </pc:sldLayoutChg>
        <pc:sldLayoutChg chg="mod">
          <pc:chgData name="Justin Evans" userId="S::j.d.evans@uwtsd.ac.uk::2ee3c1af-825e-450d-8b1e-d59252291e99" providerId="AD" clId="Web-{7113A4E1-9A0E-FD63-717C-C13250FAB2E1}" dt="2025-10-04T14:49:10.926" v="13"/>
          <pc:sldLayoutMkLst>
            <pc:docMk/>
            <pc:sldMasterMk cId="0" sldId="2147483670"/>
            <pc:sldLayoutMk cId="0" sldId="2147483661"/>
          </pc:sldLayoutMkLst>
        </pc:sldLayoutChg>
        <pc:sldLayoutChg chg="mod">
          <pc:chgData name="Justin Evans" userId="S::j.d.evans@uwtsd.ac.uk::2ee3c1af-825e-450d-8b1e-d59252291e99" providerId="AD" clId="Web-{7113A4E1-9A0E-FD63-717C-C13250FAB2E1}" dt="2025-10-04T14:49:10.926" v="13"/>
          <pc:sldLayoutMkLst>
            <pc:docMk/>
            <pc:sldMasterMk cId="0" sldId="2147483670"/>
            <pc:sldLayoutMk cId="0" sldId="2147483662"/>
          </pc:sldLayoutMkLst>
        </pc:sldLayoutChg>
        <pc:sldLayoutChg chg="mod">
          <pc:chgData name="Justin Evans" userId="S::j.d.evans@uwtsd.ac.uk::2ee3c1af-825e-450d-8b1e-d59252291e99" providerId="AD" clId="Web-{7113A4E1-9A0E-FD63-717C-C13250FAB2E1}" dt="2025-10-04T14:49:10.926" v="13"/>
          <pc:sldLayoutMkLst>
            <pc:docMk/>
            <pc:sldMasterMk cId="0" sldId="2147483670"/>
            <pc:sldLayoutMk cId="1607277071" sldId="2147483663"/>
          </pc:sldLayoutMkLst>
        </pc:sldLayoutChg>
        <pc:sldLayoutChg chg="mod replId">
          <pc:chgData name="Justin Evans" userId="S::j.d.evans@uwtsd.ac.uk::2ee3c1af-825e-450d-8b1e-d59252291e99" providerId="AD" clId="Web-{7113A4E1-9A0E-FD63-717C-C13250FAB2E1}" dt="2025-10-04T14:49:10.926" v="13"/>
          <pc:sldLayoutMkLst>
            <pc:docMk/>
            <pc:sldMasterMk cId="0" sldId="2147483670"/>
            <pc:sldLayoutMk cId="0" sldId="2147483665"/>
          </pc:sldLayoutMkLst>
        </pc:sldLayoutChg>
        <pc:sldLayoutChg chg="mod replId">
          <pc:chgData name="Justin Evans" userId="S::j.d.evans@uwtsd.ac.uk::2ee3c1af-825e-450d-8b1e-d59252291e99" providerId="AD" clId="Web-{7113A4E1-9A0E-FD63-717C-C13250FAB2E1}" dt="2025-10-04T14:49:10.926" v="13"/>
          <pc:sldLayoutMkLst>
            <pc:docMk/>
            <pc:sldMasterMk cId="0" sldId="2147483670"/>
            <pc:sldLayoutMk cId="0" sldId="2147483669"/>
          </pc:sldLayoutMkLst>
        </pc:sldLayoutChg>
        <pc:sldLayoutChg chg="mod replId">
          <pc:chgData name="Justin Evans" userId="S::j.d.evans@uwtsd.ac.uk::2ee3c1af-825e-450d-8b1e-d59252291e99" providerId="AD" clId="Web-{7113A4E1-9A0E-FD63-717C-C13250FAB2E1}" dt="2025-10-04T14:49:10.926" v="13"/>
          <pc:sldLayoutMkLst>
            <pc:docMk/>
            <pc:sldMasterMk cId="0" sldId="2147483670"/>
            <pc:sldLayoutMk cId="0" sldId="2147483671"/>
          </pc:sldLayoutMkLst>
        </pc:sldLayoutChg>
        <pc:sldLayoutChg chg="mod replId">
          <pc:chgData name="Justin Evans" userId="S::j.d.evans@uwtsd.ac.uk::2ee3c1af-825e-450d-8b1e-d59252291e99" providerId="AD" clId="Web-{7113A4E1-9A0E-FD63-717C-C13250FAB2E1}" dt="2025-10-04T14:49:10.926" v="13"/>
          <pc:sldLayoutMkLst>
            <pc:docMk/>
            <pc:sldMasterMk cId="0" sldId="2147483670"/>
            <pc:sldLayoutMk cId="0" sldId="2147483672"/>
          </pc:sldLayoutMkLst>
        </pc:sldLayoutChg>
        <pc:sldLayoutChg chg="mod replId">
          <pc:chgData name="Justin Evans" userId="S::j.d.evans@uwtsd.ac.uk::2ee3c1af-825e-450d-8b1e-d59252291e99" providerId="AD" clId="Web-{7113A4E1-9A0E-FD63-717C-C13250FAB2E1}" dt="2025-10-04T14:49:10.926" v="13"/>
          <pc:sldLayoutMkLst>
            <pc:docMk/>
            <pc:sldMasterMk cId="0" sldId="2147483670"/>
            <pc:sldLayoutMk cId="0" sldId="214748367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889250" cy="48895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778250" y="0"/>
            <a:ext cx="2889250" cy="48895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66750" y="4694238"/>
            <a:ext cx="5335588" cy="3840162"/>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264650"/>
            <a:ext cx="2889250" cy="48895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778250" y="9264650"/>
            <a:ext cx="2889250" cy="48895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p31: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9" name="Google Shape;419;p31:notes"/>
          <p:cNvSpPr txBox="1">
            <a:spLocks noGrp="1"/>
          </p:cNvSpPr>
          <p:nvPr>
            <p:ph type="body" idx="1"/>
          </p:nvPr>
        </p:nvSpPr>
        <p:spPr>
          <a:xfrm>
            <a:off x="666750" y="4694238"/>
            <a:ext cx="5335588" cy="3840162"/>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Arial"/>
                <a:ea typeface="Arial"/>
                <a:cs typeface="Arial"/>
                <a:sym typeface="Arial"/>
              </a:rPr>
              <a:t>Terrorist ideology refers to the set of beliefs, doctrines, and principles that underpin the actions and objectives of a terrorist group or individual terrorists. It provides a framework for justifying acts of violence and terrorism as means to achieve specific political, religious, ideological, or social goals. Terrorist ideology often serves as a rallying point for recruitment, radicalization, and the mobilization of individuals into the ranks of terrorist organizations.</a:t>
            </a:r>
            <a:endParaRPr/>
          </a:p>
          <a:p>
            <a:pPr marL="0" lvl="0" indent="0" algn="l" rtl="0">
              <a:spcBef>
                <a:spcPts val="0"/>
              </a:spcBef>
              <a:spcAft>
                <a:spcPts val="0"/>
              </a:spcAft>
              <a:buNone/>
            </a:pPr>
            <a:endParaRPr b="0" i="0" u="none" strike="noStrike">
              <a:solidFill>
                <a:srgbClr val="374151"/>
              </a:solidFill>
              <a:latin typeface="Arial"/>
              <a:ea typeface="Arial"/>
              <a:cs typeface="Arial"/>
              <a:sym typeface="Arial"/>
            </a:endParaRPr>
          </a:p>
          <a:p>
            <a:pPr marL="0" lvl="0" indent="0" algn="l" rtl="0">
              <a:spcBef>
                <a:spcPts val="0"/>
              </a:spcBef>
              <a:spcAft>
                <a:spcPts val="0"/>
              </a:spcAft>
              <a:buNone/>
            </a:pPr>
            <a:r>
              <a:rPr lang="en-GB" b="0" i="0" u="none" strike="noStrike">
                <a:solidFill>
                  <a:srgbClr val="374151"/>
                </a:solidFill>
                <a:latin typeface="Arial"/>
                <a:ea typeface="Arial"/>
                <a:cs typeface="Arial"/>
                <a:sym typeface="Arial"/>
              </a:rPr>
              <a:t>Key characteristics of terrorist ideology include:</a:t>
            </a:r>
            <a:endParaRPr/>
          </a:p>
          <a:p>
            <a:pPr marL="0" lvl="0" indent="0" algn="l" rtl="0">
              <a:spcBef>
                <a:spcPts val="0"/>
              </a:spcBef>
              <a:spcAft>
                <a:spcPts val="0"/>
              </a:spcAft>
              <a:buNone/>
            </a:pPr>
            <a:endParaRPr b="0" i="0" u="none" strike="noStrike">
              <a:solidFill>
                <a:srgbClr val="374151"/>
              </a:solidFill>
              <a:latin typeface="Arial"/>
              <a:ea typeface="Arial"/>
              <a:cs typeface="Arial"/>
              <a:sym typeface="Arial"/>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Political, Religious, or Ideological Nature:</a:t>
            </a:r>
            <a:r>
              <a:rPr lang="en-GB" b="0" i="0" u="none" strike="noStrike">
                <a:solidFill>
                  <a:srgbClr val="374151"/>
                </a:solidFill>
                <a:latin typeface="Arial"/>
                <a:ea typeface="Arial"/>
                <a:cs typeface="Arial"/>
                <a:sym typeface="Arial"/>
              </a:rPr>
              <a:t> Terrorist ideologies can be rooted in various domains, such as politics, religion, nationalism, separatism, or a particular social cause. Some terrorist groups seek to advance political agendas, while others are driven by religious extremism or separatist ideologies.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Use of Violence:</a:t>
            </a:r>
            <a:r>
              <a:rPr lang="en-GB" b="0" i="0" u="none" strike="noStrike">
                <a:solidFill>
                  <a:srgbClr val="374151"/>
                </a:solidFill>
                <a:latin typeface="Arial"/>
                <a:ea typeface="Arial"/>
                <a:cs typeface="Arial"/>
                <a:sym typeface="Arial"/>
              </a:rPr>
              <a:t> Most terrorist ideologies advocate or justify the use of violence, including acts of terrorism, as a legitimate means to achieve their goals. This distinguishes them from non-violent political or social movements.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Radicalization and Recruitment:</a:t>
            </a:r>
            <a:r>
              <a:rPr lang="en-GB" b="0" i="0" u="none" strike="noStrike">
                <a:solidFill>
                  <a:srgbClr val="374151"/>
                </a:solidFill>
                <a:latin typeface="Arial"/>
                <a:ea typeface="Arial"/>
                <a:cs typeface="Arial"/>
                <a:sym typeface="Arial"/>
              </a:rPr>
              <a:t> Terrorist ideologies often involve the radicalization of individuals who are exposed to extremist beliefs. Radicalization is the process through which individuals adopt and internalize extremist ideologies, potentially leading to their involvement in terrorist activities. Recruitment efforts are aimed at attracting individuals to join the terrorist cause.</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Enemy and Target Identification:</a:t>
            </a:r>
            <a:r>
              <a:rPr lang="en-GB" b="0" i="0" u="none" strike="noStrike">
                <a:solidFill>
                  <a:srgbClr val="374151"/>
                </a:solidFill>
                <a:latin typeface="Arial"/>
                <a:ea typeface="Arial"/>
                <a:cs typeface="Arial"/>
                <a:sym typeface="Arial"/>
              </a:rPr>
              <a:t> Terrorist ideologies typically identify perceived enemies, adversaries, or targets that are seen as obstacles to achieving their objectives. These targets can include governments, security forces, specific religious or ethnic groups, or symbols of authority.</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Propaganda and Messaging:</a:t>
            </a:r>
            <a:r>
              <a:rPr lang="en-GB" b="0" i="0" u="none" strike="noStrike">
                <a:solidFill>
                  <a:srgbClr val="374151"/>
                </a:solidFill>
                <a:latin typeface="Arial"/>
                <a:ea typeface="Arial"/>
                <a:cs typeface="Arial"/>
                <a:sym typeface="Arial"/>
              </a:rPr>
              <a:t> Terrorist groups use propaganda and messaging to disseminate their ideologies, recruit followers, and justify their actions. This can involve the production of videos, pamphlets, online content, and speeches that promote their beliefs and goals.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Justification of Violence:</a:t>
            </a:r>
            <a:r>
              <a:rPr lang="en-GB" b="0" i="0" u="none" strike="noStrike">
                <a:solidFill>
                  <a:srgbClr val="374151"/>
                </a:solidFill>
                <a:latin typeface="Arial"/>
                <a:ea typeface="Arial"/>
                <a:cs typeface="Arial"/>
                <a:sym typeface="Arial"/>
              </a:rPr>
              <a:t> Terrorist ideologies often include arguments and narratives that justify violence as a necessary or morally justified means to achieve change. These justifications may be based on grievances, perceived injustices, or religious interpretations.</a:t>
            </a:r>
            <a:endParaRPr/>
          </a:p>
          <a:p>
            <a:pPr marL="0" lvl="0" indent="0" algn="l" rtl="0">
              <a:spcBef>
                <a:spcPts val="0"/>
              </a:spcBef>
              <a:spcAft>
                <a:spcPts val="0"/>
              </a:spcAft>
              <a:buNone/>
            </a:pPr>
            <a:r>
              <a:rPr lang="en-GB" b="0" i="0" u="none" strike="noStrike">
                <a:solidFill>
                  <a:srgbClr val="374151"/>
                </a:solidFill>
                <a:latin typeface="Arial"/>
                <a:ea typeface="Arial"/>
                <a:cs typeface="Arial"/>
                <a:sym typeface="Arial"/>
              </a:rPr>
              <a:t>Examples of well-known terrorist ideologies include:</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Arial"/>
                <a:ea typeface="Arial"/>
                <a:cs typeface="Arial"/>
                <a:sym typeface="Arial"/>
              </a:rPr>
              <a:t>Jihadism:</a:t>
            </a:r>
            <a:r>
              <a:rPr lang="en-GB" b="0" i="0" u="none" strike="noStrike">
                <a:solidFill>
                  <a:srgbClr val="374151"/>
                </a:solidFill>
                <a:latin typeface="Arial"/>
                <a:ea typeface="Arial"/>
                <a:cs typeface="Arial"/>
                <a:sym typeface="Arial"/>
              </a:rPr>
              <a:t> Jihadist groups, such as al-Qaeda and ISIS, adhere to extremist interpretations of Islam and seek to establish Islamic states based on their interpretation of Sharia law. They justify acts of terrorism as part of a holy struggle (jihad) against perceived enemies.</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Arial"/>
                <a:ea typeface="Arial"/>
                <a:cs typeface="Arial"/>
                <a:sym typeface="Arial"/>
              </a:rPr>
              <a:t>Nationalism and Separatism:</a:t>
            </a:r>
            <a:r>
              <a:rPr lang="en-GB" b="0" i="0" u="none" strike="noStrike">
                <a:solidFill>
                  <a:srgbClr val="374151"/>
                </a:solidFill>
                <a:latin typeface="Arial"/>
                <a:ea typeface="Arial"/>
                <a:cs typeface="Arial"/>
                <a:sym typeface="Arial"/>
              </a:rPr>
              <a:t> Some terrorist groups, like the Basque Homeland and Freedom (ETA) or the Irish Republican Army (IRA), pursue nationalist or separatist ideologies, seeking independence or autonomy for a particular region or ethnic group.</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Arial"/>
                <a:ea typeface="Arial"/>
                <a:cs typeface="Arial"/>
                <a:sym typeface="Arial"/>
              </a:rPr>
              <a:t>Anarchism:</a:t>
            </a:r>
            <a:r>
              <a:rPr lang="en-GB" b="0" i="0" u="none" strike="noStrike">
                <a:solidFill>
                  <a:srgbClr val="374151"/>
                </a:solidFill>
                <a:latin typeface="Arial"/>
                <a:ea typeface="Arial"/>
                <a:cs typeface="Arial"/>
                <a:sym typeface="Arial"/>
              </a:rPr>
              <a:t> Anarchist terrorist ideologies reject all forms of authority and seek to overthrow existing governments and social orders through acts of violence and sabotage.</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Arial"/>
                <a:ea typeface="Arial"/>
                <a:cs typeface="Arial"/>
                <a:sym typeface="Arial"/>
              </a:rPr>
              <a:t>Environmental Extremism:</a:t>
            </a:r>
            <a:r>
              <a:rPr lang="en-GB" b="0" i="0" u="none" strike="noStrike">
                <a:solidFill>
                  <a:srgbClr val="374151"/>
                </a:solidFill>
                <a:latin typeface="Arial"/>
                <a:ea typeface="Arial"/>
                <a:cs typeface="Arial"/>
                <a:sym typeface="Arial"/>
              </a:rPr>
              <a:t> Eco-terrorist groups, like the Earth Liberation Front (ELF) and the Animal Liberation Front (ALF), are motivated by environmental and animal rights ideologies and engage in acts of sabotage and arson to advance their causes.</a:t>
            </a:r>
            <a:endParaRPr/>
          </a:p>
          <a:p>
            <a:pPr marL="0" lvl="0" indent="0" algn="l" rtl="0">
              <a:spcBef>
                <a:spcPts val="0"/>
              </a:spcBef>
              <a:spcAft>
                <a:spcPts val="0"/>
              </a:spcAft>
              <a:buClr>
                <a:schemeClr val="dk1"/>
              </a:buClr>
              <a:buSzPts val="1200"/>
              <a:buFont typeface="Arial"/>
              <a:buNone/>
            </a:pPr>
            <a:endParaRPr b="0" i="0" u="none" strike="noStrike">
              <a:solidFill>
                <a:srgbClr val="374151"/>
              </a:solidFill>
              <a:latin typeface="Arial"/>
              <a:ea typeface="Arial"/>
              <a:cs typeface="Arial"/>
              <a:sym typeface="Arial"/>
            </a:endParaRPr>
          </a:p>
          <a:p>
            <a:pPr marL="0" lvl="0" indent="0" algn="l" rtl="0">
              <a:spcBef>
                <a:spcPts val="0"/>
              </a:spcBef>
              <a:spcAft>
                <a:spcPts val="0"/>
              </a:spcAft>
              <a:buNone/>
            </a:pPr>
            <a:r>
              <a:rPr lang="en-GB" b="0" i="0" u="none" strike="noStrike">
                <a:solidFill>
                  <a:srgbClr val="374151"/>
                </a:solidFill>
                <a:latin typeface="Arial"/>
                <a:ea typeface="Arial"/>
                <a:cs typeface="Arial"/>
                <a:sym typeface="Arial"/>
              </a:rPr>
              <a:t>Understanding terrorist ideologies is crucial for counterterrorism efforts, as it helps authorities and policymakers develop strategies to counter radicalization, disrupt recruitment, and address the root causes that drive individuals toward extremist beliefs and violence.</a:t>
            </a:r>
            <a:endParaRPr/>
          </a:p>
          <a:p>
            <a:pPr marL="0" lvl="0" indent="0" algn="l" rtl="0">
              <a:spcBef>
                <a:spcPts val="0"/>
              </a:spcBef>
              <a:spcAft>
                <a:spcPts val="0"/>
              </a:spcAft>
              <a:buNone/>
            </a:pPr>
            <a:endParaRPr/>
          </a:p>
        </p:txBody>
      </p:sp>
      <p:sp>
        <p:nvSpPr>
          <p:cNvPr id="420" name="Google Shape;420;p31:notes"/>
          <p:cNvSpPr txBox="1">
            <a:spLocks noGrp="1"/>
          </p:cNvSpPr>
          <p:nvPr>
            <p:ph type="sldNum" idx="12"/>
          </p:nvPr>
        </p:nvSpPr>
        <p:spPr>
          <a:xfrm>
            <a:off x="3778250" y="9264650"/>
            <a:ext cx="2889250" cy="48895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23</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p32: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9" name="Google Shape;429;p32:notes"/>
          <p:cNvSpPr txBox="1">
            <a:spLocks noGrp="1"/>
          </p:cNvSpPr>
          <p:nvPr>
            <p:ph type="body" idx="1"/>
          </p:nvPr>
        </p:nvSpPr>
        <p:spPr>
          <a:xfrm>
            <a:off x="666750" y="4694238"/>
            <a:ext cx="5335588" cy="3840162"/>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Arial"/>
                <a:ea typeface="Arial"/>
                <a:cs typeface="Arial"/>
                <a:sym typeface="Arial"/>
              </a:rPr>
              <a:t>Ayman al-Zawahiri is an Egyptian physician and militant Islamist who is best known as the leader of the terrorist organization al-Qaeda. He was born on June 19, 1951, in Cairo, Egypt. Ayman al-Zawahiri is a prominent figure in the global jihadist movement and has been a key leader within al-Qaeda since its inception.</a:t>
            </a:r>
            <a:endParaRPr/>
          </a:p>
          <a:p>
            <a:pPr marL="0" lvl="0" indent="0" algn="l" rtl="0">
              <a:spcBef>
                <a:spcPts val="0"/>
              </a:spcBef>
              <a:spcAft>
                <a:spcPts val="0"/>
              </a:spcAft>
              <a:buNone/>
            </a:pPr>
            <a:r>
              <a:rPr lang="en-GB" b="0" i="0" u="none" strike="noStrike">
                <a:solidFill>
                  <a:srgbClr val="374151"/>
                </a:solidFill>
                <a:latin typeface="Arial"/>
                <a:ea typeface="Arial"/>
                <a:cs typeface="Arial"/>
                <a:sym typeface="Arial"/>
              </a:rPr>
              <a:t>Key points about Ayman al-Zawahiri:</a:t>
            </a:r>
            <a:endParaRPr/>
          </a:p>
          <a:p>
            <a:pPr marL="0" lvl="0" indent="0" algn="l" rtl="0">
              <a:spcBef>
                <a:spcPts val="0"/>
              </a:spcBef>
              <a:spcAft>
                <a:spcPts val="0"/>
              </a:spcAft>
              <a:buNone/>
            </a:pPr>
            <a:endParaRPr b="0" i="0" u="none" strike="noStrike">
              <a:solidFill>
                <a:srgbClr val="374151"/>
              </a:solidFill>
              <a:latin typeface="Arial"/>
              <a:ea typeface="Arial"/>
              <a:cs typeface="Arial"/>
              <a:sym typeface="Arial"/>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Early Life and Radicalization:</a:t>
            </a:r>
            <a:r>
              <a:rPr lang="en-GB" b="0" i="0" u="none" strike="noStrike">
                <a:solidFill>
                  <a:srgbClr val="374151"/>
                </a:solidFill>
                <a:latin typeface="Arial"/>
                <a:ea typeface="Arial"/>
                <a:cs typeface="Arial"/>
                <a:sym typeface="Arial"/>
              </a:rPr>
              <a:t> Ayman al-Zawahiri came from a well-educated and middle-class Egyptian family. He became involved in Islamist activism during his youth and was radicalized in the 1960s and 1970s.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Involvement with Islamist Groups:</a:t>
            </a:r>
            <a:r>
              <a:rPr lang="en-GB" b="0" i="0" u="none" strike="noStrike">
                <a:solidFill>
                  <a:srgbClr val="374151"/>
                </a:solidFill>
                <a:latin typeface="Arial"/>
                <a:ea typeface="Arial"/>
                <a:cs typeface="Arial"/>
                <a:sym typeface="Arial"/>
              </a:rPr>
              <a:t> Al-Zawahiri joined various Islamist groups, including Egyptian Islamic Jihad (EIJ), which he would later merge with al-Qaeda. He was involved in numerous violent activities, including the 1981 assassination of Egyptian President Anwar Sadat.</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Association with Osama bin Laden:</a:t>
            </a:r>
            <a:r>
              <a:rPr lang="en-GB" b="0" i="0" u="none" strike="noStrike">
                <a:solidFill>
                  <a:srgbClr val="374151"/>
                </a:solidFill>
                <a:latin typeface="Arial"/>
                <a:ea typeface="Arial"/>
                <a:cs typeface="Arial"/>
                <a:sym typeface="Arial"/>
              </a:rPr>
              <a:t> Ayman al-Zawahiri became a close associate of Osama bin Laden in the late 1980s. He played a key role in the formation of al-Qaeda and was one of its founding members. He served as bin Laden's deputy and advisor.</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Role in Al-Qaeda:</a:t>
            </a:r>
            <a:r>
              <a:rPr lang="en-GB" b="0" i="0" u="none" strike="noStrike">
                <a:solidFill>
                  <a:srgbClr val="374151"/>
                </a:solidFill>
                <a:latin typeface="Arial"/>
                <a:ea typeface="Arial"/>
                <a:cs typeface="Arial"/>
                <a:sym typeface="Arial"/>
              </a:rPr>
              <a:t> After the 9/11 attacks in the United States in 2001, al-Zawahiri continued to be a significant figure within al-Qaeda, providing ideological leadership and strategic guidance. He appeared in numerous al-Qaeda propaganda videos and messages.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Global Terrorist Activities:</a:t>
            </a:r>
            <a:r>
              <a:rPr lang="en-GB" b="0" i="0" u="none" strike="noStrike">
                <a:solidFill>
                  <a:srgbClr val="374151"/>
                </a:solidFill>
                <a:latin typeface="Arial"/>
                <a:ea typeface="Arial"/>
                <a:cs typeface="Arial"/>
                <a:sym typeface="Arial"/>
              </a:rPr>
              <a:t> Ayman al-Zawahiri has been linked to numerous terrorist activities and attacks around the world. His involvement includes bombings, assassinations, and efforts to inspire and recruit individuals to engage in acts of terrorism.</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Succession as Al-Qaeda Leader:</a:t>
            </a:r>
            <a:r>
              <a:rPr lang="en-GB" b="0" i="0" u="none" strike="noStrike">
                <a:solidFill>
                  <a:srgbClr val="374151"/>
                </a:solidFill>
                <a:latin typeface="Arial"/>
                <a:ea typeface="Arial"/>
                <a:cs typeface="Arial"/>
                <a:sym typeface="Arial"/>
              </a:rPr>
              <a:t> Following the death of Osama bin Laden in 2011, Ayman al-Zawahiri assumed the leadership of al-Qaeda. Under his leadership, the organization continued to carry out attacks and promote its jihadist ideology.</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Challenges and Hiding:</a:t>
            </a:r>
            <a:r>
              <a:rPr lang="en-GB" b="0" i="0" u="none" strike="noStrike">
                <a:solidFill>
                  <a:srgbClr val="374151"/>
                </a:solidFill>
                <a:latin typeface="Arial"/>
                <a:ea typeface="Arial"/>
                <a:cs typeface="Arial"/>
                <a:sym typeface="Arial"/>
              </a:rPr>
              <a:t> Al-Zawahiri has faced challenges to his leadership, including competition from rival jihadist groups like ISIS. He has reportedly been in hiding for years, making it difficult for authorities to locate and apprehend him.</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Arial"/>
              <a:ea typeface="Arial"/>
              <a:cs typeface="Arial"/>
              <a:sym typeface="Arial"/>
            </a:endParaRPr>
          </a:p>
          <a:p>
            <a:pPr marL="0" lvl="0" indent="0" algn="l" rtl="0">
              <a:spcBef>
                <a:spcPts val="0"/>
              </a:spcBef>
              <a:spcAft>
                <a:spcPts val="0"/>
              </a:spcAft>
              <a:buNone/>
            </a:pPr>
            <a:r>
              <a:rPr lang="en-GB" b="0" i="0" u="none" strike="noStrike">
                <a:solidFill>
                  <a:srgbClr val="374151"/>
                </a:solidFill>
                <a:latin typeface="Arial"/>
                <a:ea typeface="Arial"/>
                <a:cs typeface="Arial"/>
                <a:sym typeface="Arial"/>
              </a:rPr>
              <a:t>Ayman al-Zawahiri remains a wanted figure on the international stage, with the United States and other countries actively seeking his capture. His leadership and influence within the global jihadist movement have had a significant impact on the trajectory of al-Qaeda and the broader world of terrorism.</a:t>
            </a:r>
            <a:endParaRPr/>
          </a:p>
          <a:p>
            <a:pPr marL="0" lvl="0" indent="0" algn="l" rtl="0">
              <a:spcBef>
                <a:spcPts val="0"/>
              </a:spcBef>
              <a:spcAft>
                <a:spcPts val="0"/>
              </a:spcAft>
              <a:buNone/>
            </a:pPr>
            <a:endParaRPr/>
          </a:p>
        </p:txBody>
      </p:sp>
      <p:sp>
        <p:nvSpPr>
          <p:cNvPr id="430" name="Google Shape;430;p32:notes"/>
          <p:cNvSpPr txBox="1">
            <a:spLocks noGrp="1"/>
          </p:cNvSpPr>
          <p:nvPr>
            <p:ph type="sldNum" idx="12"/>
          </p:nvPr>
        </p:nvSpPr>
        <p:spPr>
          <a:xfrm>
            <a:off x="3778250" y="9264650"/>
            <a:ext cx="2889250" cy="48895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24</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7"/>
        <p:cNvGrpSpPr/>
        <p:nvPr/>
      </p:nvGrpSpPr>
      <p:grpSpPr>
        <a:xfrm>
          <a:off x="0" y="0"/>
          <a:ext cx="0" cy="0"/>
          <a:chOff x="0" y="0"/>
          <a:chExt cx="0" cy="0"/>
        </a:xfrm>
      </p:grpSpPr>
      <p:sp>
        <p:nvSpPr>
          <p:cNvPr id="438" name="Google Shape;438;p33: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9" name="Google Shape;439;p33:notes"/>
          <p:cNvSpPr txBox="1">
            <a:spLocks noGrp="1"/>
          </p:cNvSpPr>
          <p:nvPr>
            <p:ph type="body" idx="1"/>
          </p:nvPr>
        </p:nvSpPr>
        <p:spPr>
          <a:xfrm>
            <a:off x="666750" y="4694238"/>
            <a:ext cx="5335588" cy="3840162"/>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0" name="Google Shape;440;p33:notes"/>
          <p:cNvSpPr txBox="1">
            <a:spLocks noGrp="1"/>
          </p:cNvSpPr>
          <p:nvPr>
            <p:ph type="sldNum" idx="12"/>
          </p:nvPr>
        </p:nvSpPr>
        <p:spPr>
          <a:xfrm>
            <a:off x="3778250" y="9264650"/>
            <a:ext cx="2889250" cy="48895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25</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7"/>
        <p:cNvGrpSpPr/>
        <p:nvPr/>
      </p:nvGrpSpPr>
      <p:grpSpPr>
        <a:xfrm>
          <a:off x="0" y="0"/>
          <a:ext cx="0" cy="0"/>
          <a:chOff x="0" y="0"/>
          <a:chExt cx="0" cy="0"/>
        </a:xfrm>
      </p:grpSpPr>
      <p:sp>
        <p:nvSpPr>
          <p:cNvPr id="448" name="Google Shape;448;p34: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9" name="Google Shape;449;p34:notes"/>
          <p:cNvSpPr txBox="1">
            <a:spLocks noGrp="1"/>
          </p:cNvSpPr>
          <p:nvPr>
            <p:ph type="body" idx="1"/>
          </p:nvPr>
        </p:nvSpPr>
        <p:spPr>
          <a:xfrm>
            <a:off x="666750" y="4694238"/>
            <a:ext cx="5335588" cy="3840162"/>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Arial"/>
                <a:ea typeface="Arial"/>
                <a:cs typeface="Arial"/>
                <a:sym typeface="Arial"/>
              </a:rPr>
              <a:t>Ayman al-Zawahiri has been associated with various tactics and strategies to commit terrorist acts as a prominent leader within al-Qaeda. These tactics have included:</a:t>
            </a:r>
            <a:endParaRPr/>
          </a:p>
          <a:p>
            <a:pPr marL="0" lvl="0" indent="0" algn="l" rtl="0">
              <a:spcBef>
                <a:spcPts val="0"/>
              </a:spcBef>
              <a:spcAft>
                <a:spcPts val="0"/>
              </a:spcAft>
              <a:buNone/>
            </a:pPr>
            <a:endParaRPr b="0" i="0" u="none" strike="noStrike">
              <a:solidFill>
                <a:srgbClr val="374151"/>
              </a:solidFill>
              <a:latin typeface="Arial"/>
              <a:ea typeface="Arial"/>
              <a:cs typeface="Arial"/>
              <a:sym typeface="Arial"/>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Ideological Leadership:</a:t>
            </a:r>
            <a:r>
              <a:rPr lang="en-GB" b="0" i="0" u="none" strike="noStrike">
                <a:solidFill>
                  <a:srgbClr val="374151"/>
                </a:solidFill>
                <a:latin typeface="Arial"/>
                <a:ea typeface="Arial"/>
                <a:cs typeface="Arial"/>
                <a:sym typeface="Arial"/>
              </a:rPr>
              <a:t> Al-Zawahiri has played a key role in providing ideological leadership and justification for acts of terrorism. He has articulated the extremist ideology of al-Qaeda, which includes justifying violence as a means to establish Islamic states based on their interpretation of Sharia law.</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Propaganda:</a:t>
            </a:r>
            <a:r>
              <a:rPr lang="en-GB" b="0" i="0" u="none" strike="noStrike">
                <a:solidFill>
                  <a:srgbClr val="374151"/>
                </a:solidFill>
                <a:latin typeface="Arial"/>
                <a:ea typeface="Arial"/>
                <a:cs typeface="Arial"/>
                <a:sym typeface="Arial"/>
              </a:rPr>
              <a:t> Al-Zawahiri has used various forms of media, including video messages, audio recordings, and written statements, to disseminate al-Qaeda's messages and propaganda. These messages are often used to recruit individuals, inspire acts of terrorism, and convey the group's goals and grievances.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Global Jihad:</a:t>
            </a:r>
            <a:r>
              <a:rPr lang="en-GB" b="0" i="0" u="none" strike="noStrike">
                <a:solidFill>
                  <a:srgbClr val="374151"/>
                </a:solidFill>
                <a:latin typeface="Arial"/>
                <a:ea typeface="Arial"/>
                <a:cs typeface="Arial"/>
                <a:sym typeface="Arial"/>
              </a:rPr>
              <a:t> Al-Zawahiri has advocated for a global jihad (holy war) against perceived enemies of Islam. He has called on individuals and jihadist groups worldwide to join the fight against what he views as oppressive governments, foreign invaders, and Western influences.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Planning and Strategy:</a:t>
            </a:r>
            <a:r>
              <a:rPr lang="en-GB" b="0" i="0" u="none" strike="noStrike">
                <a:solidFill>
                  <a:srgbClr val="374151"/>
                </a:solidFill>
                <a:latin typeface="Arial"/>
                <a:ea typeface="Arial"/>
                <a:cs typeface="Arial"/>
                <a:sym typeface="Arial"/>
              </a:rPr>
              <a:t> As a key strategist within al-Qaeda, al-Zawahiri has been involved in the planning and coordination of terrorist activities. He has helped formulate the group's overall strategy and objectives, including high-profile attacks.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Online Recruitment and Radicalization:</a:t>
            </a:r>
            <a:r>
              <a:rPr lang="en-GB" b="0" i="0" u="none" strike="noStrike">
                <a:solidFill>
                  <a:srgbClr val="374151"/>
                </a:solidFill>
                <a:latin typeface="Arial"/>
                <a:ea typeface="Arial"/>
                <a:cs typeface="Arial"/>
                <a:sym typeface="Arial"/>
              </a:rPr>
              <a:t> Al-Zawahiri and al-Qaeda have leveraged the internet and social media to recruit and radicalize individuals worldwide. They have used online platforms to disseminate extremist content, provide guidance on carrying out attacks, and connect with sympathizers.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Operational Involvement:</a:t>
            </a:r>
            <a:r>
              <a:rPr lang="en-GB" b="0" i="0" u="none" strike="noStrike">
                <a:solidFill>
                  <a:srgbClr val="374151"/>
                </a:solidFill>
                <a:latin typeface="Arial"/>
                <a:ea typeface="Arial"/>
                <a:cs typeface="Arial"/>
                <a:sym typeface="Arial"/>
              </a:rPr>
              <a:t> While al-Zawahiri is primarily known for his leadership and ideological role, he has also been linked to involvement in specific terrorist activities. For example, he has been accused of planning and participating in various attacks, including the 1998 U.S. embassy bombings in Kenya and Tanzania.</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Arial"/>
                <a:ea typeface="Arial"/>
                <a:cs typeface="Arial"/>
                <a:sym typeface="Arial"/>
              </a:rPr>
              <a:t>Inspiration for Lone Wolves:</a:t>
            </a:r>
            <a:r>
              <a:rPr lang="en-GB" b="0" i="0" u="none" strike="noStrike">
                <a:solidFill>
                  <a:srgbClr val="374151"/>
                </a:solidFill>
                <a:latin typeface="Arial"/>
                <a:ea typeface="Arial"/>
                <a:cs typeface="Arial"/>
                <a:sym typeface="Arial"/>
              </a:rPr>
              <a:t> Al-Zawahiri's messages have served as inspiration for "lone wolf" terrorists and individuals who carry out attacks in their home countries without direct contact with al-Qaeda. His calls for jihad and his ideological rhetoric have influenced individuals to commit acts of violence.</a:t>
            </a:r>
            <a:endParaRPr/>
          </a:p>
          <a:p>
            <a:pPr marL="0" lvl="0" indent="0" algn="l" rtl="0">
              <a:spcBef>
                <a:spcPts val="0"/>
              </a:spcBef>
              <a:spcAft>
                <a:spcPts val="0"/>
              </a:spcAft>
              <a:buNone/>
            </a:pPr>
            <a:r>
              <a:rPr lang="en-GB" b="0" i="0" u="none" strike="noStrike">
                <a:solidFill>
                  <a:srgbClr val="374151"/>
                </a:solidFill>
                <a:latin typeface="Arial"/>
                <a:ea typeface="Arial"/>
                <a:cs typeface="Arial"/>
                <a:sym typeface="Arial"/>
              </a:rPr>
              <a:t>It's important to note that while Ayman al-Zawahiri has played a significant role within al-Qaeda and the broader jihadist movement, the group has also faced challenges and setbacks, including counterterrorism efforts by governments and competition from other extremist groups like ISIS. Additionally, al-Zawahiri's exact level of operational involvement in specific attacks has been a subject of debate and intelligence assessments.</a:t>
            </a:r>
            <a:endParaRPr/>
          </a:p>
          <a:p>
            <a:pPr marL="0" lvl="0" indent="0" algn="l" rtl="0">
              <a:spcBef>
                <a:spcPts val="0"/>
              </a:spcBef>
              <a:spcAft>
                <a:spcPts val="0"/>
              </a:spcAft>
              <a:buNone/>
            </a:pPr>
            <a:r>
              <a:rPr lang="en-GB" b="0" i="0" u="none" strike="noStrike">
                <a:solidFill>
                  <a:srgbClr val="374151"/>
                </a:solidFill>
                <a:latin typeface="Arial"/>
                <a:ea typeface="Arial"/>
                <a:cs typeface="Arial"/>
                <a:sym typeface="Arial"/>
              </a:rPr>
              <a:t>Counterterrorism efforts have focused on disrupting al-Qaeda's leadership, reducing its ability to carry out attacks, and countering its ideology and propaganda to prevent the radicalization and recruitment of individuals.</a:t>
            </a:r>
            <a:endParaRPr/>
          </a:p>
          <a:p>
            <a:pPr marL="0" lvl="0" indent="0" algn="l" rtl="0">
              <a:spcBef>
                <a:spcPts val="0"/>
              </a:spcBef>
              <a:spcAft>
                <a:spcPts val="0"/>
              </a:spcAft>
              <a:buNone/>
            </a:pPr>
            <a:endParaRPr/>
          </a:p>
        </p:txBody>
      </p:sp>
      <p:sp>
        <p:nvSpPr>
          <p:cNvPr id="450" name="Google Shape;450;p34:notes"/>
          <p:cNvSpPr txBox="1">
            <a:spLocks noGrp="1"/>
          </p:cNvSpPr>
          <p:nvPr>
            <p:ph type="sldNum" idx="12"/>
          </p:nvPr>
        </p:nvSpPr>
        <p:spPr>
          <a:xfrm>
            <a:off x="3778250" y="9264650"/>
            <a:ext cx="2889250" cy="48895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26</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8"/>
        <p:cNvGrpSpPr/>
        <p:nvPr/>
      </p:nvGrpSpPr>
      <p:grpSpPr>
        <a:xfrm>
          <a:off x="0" y="0"/>
          <a:ext cx="0" cy="0"/>
          <a:chOff x="0" y="0"/>
          <a:chExt cx="0" cy="0"/>
        </a:xfrm>
      </p:grpSpPr>
      <p:sp>
        <p:nvSpPr>
          <p:cNvPr id="459" name="Google Shape;459;p35: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60" name="Google Shape;460;p35:notes"/>
          <p:cNvSpPr txBox="1">
            <a:spLocks noGrp="1"/>
          </p:cNvSpPr>
          <p:nvPr>
            <p:ph type="body" idx="1"/>
          </p:nvPr>
        </p:nvSpPr>
        <p:spPr>
          <a:xfrm>
            <a:off x="666750" y="4694238"/>
            <a:ext cx="5335588" cy="3840162"/>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61" name="Google Shape;461;p35:notes"/>
          <p:cNvSpPr txBox="1">
            <a:spLocks noGrp="1"/>
          </p:cNvSpPr>
          <p:nvPr>
            <p:ph type="sldNum" idx="12"/>
          </p:nvPr>
        </p:nvSpPr>
        <p:spPr>
          <a:xfrm>
            <a:off x="3778250" y="9264650"/>
            <a:ext cx="2889250" cy="48895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27</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3"/>
        <p:cNvGrpSpPr/>
        <p:nvPr/>
      </p:nvGrpSpPr>
      <p:grpSpPr>
        <a:xfrm>
          <a:off x="0" y="0"/>
          <a:ext cx="0" cy="0"/>
          <a:chOff x="0" y="0"/>
          <a:chExt cx="0" cy="0"/>
        </a:xfrm>
      </p:grpSpPr>
      <p:sp>
        <p:nvSpPr>
          <p:cNvPr id="474" name="Google Shape;474;p36: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5" name="Google Shape;475;p36:notes"/>
          <p:cNvSpPr txBox="1">
            <a:spLocks noGrp="1"/>
          </p:cNvSpPr>
          <p:nvPr>
            <p:ph type="body" idx="1"/>
          </p:nvPr>
        </p:nvSpPr>
        <p:spPr>
          <a:xfrm>
            <a:off x="666750" y="4694238"/>
            <a:ext cx="5335588" cy="3840162"/>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6" name="Google Shape;476;p36:notes"/>
          <p:cNvSpPr txBox="1">
            <a:spLocks noGrp="1"/>
          </p:cNvSpPr>
          <p:nvPr>
            <p:ph type="sldNum" idx="12"/>
          </p:nvPr>
        </p:nvSpPr>
        <p:spPr>
          <a:xfrm>
            <a:off x="3778250" y="9264650"/>
            <a:ext cx="2889250" cy="48895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28</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a:t>Set the scene chronologically. </a:t>
            </a:r>
            <a:r>
              <a:rPr err="1"/>
              <a:t>Emphasise</a:t>
            </a:r>
            <a:r>
              <a:rPr dirty="0"/>
              <a:t> scale, simultaneous strikes, global media attention, and policy consequences.</a:t>
            </a:r>
          </a:p>
          <a:p>
            <a:r>
              <a:rPr lang="en-GB" dirty="0"/>
              <a:t>On 11 September 2001, al-Qaeda carried out coordinated suicide hijackings of four passenger planes. </a:t>
            </a:r>
          </a:p>
          <a:p>
            <a:r>
              <a:rPr lang="en-GB" dirty="0"/>
              <a:t>Two hit the Twin Towers in New York, one struck the Pentagon, and another crashed in Pennsylvania after passengers intervened. </a:t>
            </a:r>
          </a:p>
          <a:p>
            <a:r>
              <a:rPr lang="en-GB" dirty="0"/>
              <a:t>Nearly 3,000 people were killed, making it the deadliest terrorist attack in history. The attacks were unprecedented in scale, complexity, and global impact, shaking public confidence and drawing intense international attention.</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a:t>Explain grievance versus ideology, stressing rhetoric that linked local conflicts to global jihad.</a:t>
            </a:r>
          </a:p>
          <a:p>
            <a:r>
              <a:rPr lang="en-GB" dirty="0"/>
              <a:t>Al-Qaeda’s ideology was rooted in Salafi-jihadism, aiming to defend Islam as they defined it and to retaliate against perceived Western aggression in Muslim lands. Osama bin Laden framed the attacks as a response to US military presence in the Middle East and US support for Israel. The broader strategic motivation was to provoke the United States into military overreach, destabilising the region and galvanising jihadist recruitment worldwide.</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err="1"/>
              <a:t>Emphasise</a:t>
            </a:r>
            <a:r>
              <a:rPr dirty="0"/>
              <a:t> complexity: international logistics, financing, training, and covert networks.</a:t>
            </a:r>
          </a:p>
          <a:p>
            <a:r>
              <a:rPr lang="en-GB" dirty="0"/>
              <a:t>The planning was sophisticated and international. Operatives trained in flight schools in the US, received logistical support in Europe and Asia, and used safe houses across multiple countries. Funding was channelled through charities and informal financial networks. The plot required coordination between nearly 20 hijackers and numerous supporters, highlighting al-Qaeda’s global reach and organisational capability.</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a:t>Connect to provocation and attrition strategies. Discuss aftermath: Afghanistan, Iraq.</a:t>
            </a:r>
          </a:p>
          <a:p>
            <a:r>
              <a:rPr lang="en-GB" dirty="0"/>
              <a:t>The intention was to cause mass casualties and strike symbolic targets of American economic and military power. Strategically, the attacks aimed to intimidate the US and its allies, provoke a military response that would entangle them in costly wars, and inspire other extremists to join the jihadist cause. The attacks were also intended to demonstrate al-Qaeda’s ability to operate on a global stage, undermining perceptions of Western security.</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a:t>Balance tactical impact with long-term outcomes. Strategic successes and setbacks for Al-Qaeda.</a:t>
            </a:r>
          </a:p>
          <a:p>
            <a:pPr marL="228600">
              <a:lnSpc>
                <a:spcPct val="90000"/>
              </a:lnSpc>
              <a:buFont typeface="Arial,Sans-Serif"/>
              <a:buChar char="•"/>
            </a:pPr>
            <a:r>
              <a:rPr lang="en-GB" dirty="0"/>
              <a:t>The immediate human toll was devastating, but the wider impact was equally significant. The attacks led to the US-led invasions of Afghanistan and later Iraq, reshaping international politics and security. </a:t>
            </a:r>
            <a:endParaRPr lang="en-US" dirty="0"/>
          </a:p>
          <a:p>
            <a:pPr marL="228600">
              <a:lnSpc>
                <a:spcPct val="90000"/>
              </a:lnSpc>
              <a:buFont typeface="Arial,Sans-Serif"/>
              <a:buChar char="•"/>
            </a:pPr>
            <a:r>
              <a:rPr lang="en-GB" dirty="0"/>
              <a:t>Al-Qaeda was vastly weaker than the Iraqi military under Saddam Hussein’s regime,</a:t>
            </a:r>
            <a:endParaRPr lang="en-US" dirty="0"/>
          </a:p>
          <a:p>
            <a:pPr marL="228600">
              <a:lnSpc>
                <a:spcPct val="90000"/>
              </a:lnSpc>
              <a:spcBef>
                <a:spcPts val="1000"/>
              </a:spcBef>
              <a:buFont typeface="Arial,Sans-Serif"/>
              <a:buChar char="•"/>
            </a:pPr>
            <a:r>
              <a:rPr lang="en-GB" dirty="0"/>
              <a:t>In 2003 it took the US 26 days to crush  Hussein’s army,</a:t>
            </a:r>
            <a:endParaRPr lang="en-US" dirty="0"/>
          </a:p>
          <a:p>
            <a:pPr marL="228600">
              <a:lnSpc>
                <a:spcPct val="90000"/>
              </a:lnSpc>
              <a:spcBef>
                <a:spcPts val="1000"/>
              </a:spcBef>
              <a:buFont typeface="Arial,Sans-Serif"/>
              <a:buChar char="•"/>
            </a:pPr>
            <a:r>
              <a:rPr lang="en-GB" dirty="0"/>
              <a:t>In contrast the US have been fighting AQ for well over 15 years and have spent an estimated $6 trillion in the struggle to defeat them (more than both world wars and the Korean war). Domestically, the US and allies introduced sweeping counter-terrorism measures, including the Patriot Act, enhanced surveillance, and new aviation security protocols. The attacks also transformed counter-terrorism strategies worldwide, establishing terrorism as the dominant global security concern of the early 21st century.</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err="1"/>
              <a:t>Emphasise</a:t>
            </a:r>
            <a:r>
              <a:rPr dirty="0"/>
              <a:t> simplicity of attack and symbolic target: UK </a:t>
            </a:r>
            <a:r>
              <a:rPr lang="en-GB" dirty="0"/>
              <a:t>Parliament</a:t>
            </a:r>
            <a:endParaRPr dirty="0"/>
          </a:p>
          <a:p>
            <a:r>
              <a:rPr lang="en-GB" dirty="0"/>
              <a:t>On 22 March 2017, Khalid Masood drove a vehicle into pedestrians on Westminster Bridge before crashing into railings near Parliament. He then fatally stabbed a police officer before being shot by armed police </a:t>
            </a:r>
            <a:r>
              <a:rPr lang="en-GB" dirty="0" err="1"/>
              <a:t>offiers</a:t>
            </a:r>
            <a:r>
              <a:rPr lang="en-GB" dirty="0"/>
              <a:t>. </a:t>
            </a:r>
          </a:p>
          <a:p>
            <a:endParaRPr lang="en-GB" dirty="0"/>
          </a:p>
          <a:p>
            <a:r>
              <a:rPr lang="en-GB" dirty="0"/>
              <a:t>Five victims were killed in addition to the attacker, and many more were injured. The attack lasted less than 90 seconds but had major symbolic impact, striking at the heart of UK democracy.</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a:t>Note role of online </a:t>
            </a:r>
            <a:r>
              <a:rPr err="1"/>
              <a:t>radicalisation</a:t>
            </a:r>
            <a:r>
              <a:rPr dirty="0"/>
              <a:t> and individual pathway to violence.</a:t>
            </a:r>
          </a:p>
          <a:p>
            <a:r>
              <a:rPr lang="en-GB" dirty="0"/>
              <a:t>Masood was influenced by Islamist extremist propaganda, although he was not formally directed by ISIS. He had a history of criminality and mental instability, which blended with ideological drivers in his radicalisation. </a:t>
            </a:r>
          </a:p>
          <a:p>
            <a:endParaRPr lang="en-GB" dirty="0"/>
          </a:p>
          <a:p>
            <a:r>
              <a:rPr lang="en-GB" dirty="0"/>
              <a:t>ISIS later claimed responsibility, but evidence shows Masood was more inspired than directed, making him an example of a self-initiated attacker motivated by global jihadist narratives.</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a:t>Highlight minimal planning, reducing detection opportunities.</a:t>
            </a:r>
          </a:p>
          <a:p>
            <a:r>
              <a:rPr lang="en-GB" dirty="0"/>
              <a:t>Khalid Masood acted alone and there is no evidence of extensive planning or an external support network for the 2017 Westminster attack</a:t>
            </a:r>
            <a:r>
              <a:rPr lang="en-GB" dirty="0">
                <a:solidFill>
                  <a:srgbClr val="0A0A0A"/>
                </a:solidFill>
              </a:rPr>
              <a:t>. Authorities believe the 82-second attack was inspired by Islamist extremist propaganda rather than directed by an organization.</a:t>
            </a:r>
          </a:p>
          <a:p>
            <a:pPr marL="171450" indent="-171450">
              <a:buFont typeface="Arial"/>
              <a:buChar char="•"/>
            </a:pPr>
            <a:r>
              <a:rPr lang="en-GB">
                <a:solidFill>
                  <a:srgbClr val="0A0A0A"/>
                </a:solidFill>
              </a:rPr>
              <a:t>Three days before the attack, Masood conducted in-person and online reconnaissance of Westminster Bridge.</a:t>
            </a:r>
            <a:endParaRPr lang="en-GB"/>
          </a:p>
          <a:p>
            <a:pPr marL="171450" indent="-171450">
              <a:buFont typeface="Arial"/>
              <a:buChar char="•"/>
            </a:pPr>
            <a:r>
              <a:rPr lang="en-GB">
                <a:solidFill>
                  <a:srgbClr val="0A0A0A"/>
                </a:solidFill>
              </a:rPr>
              <a:t>On March 21, 2017, the day before the attack, he hired a Hyundai Tucson from a branch in Birmingham.</a:t>
            </a:r>
            <a:endParaRPr lang="en-GB"/>
          </a:p>
          <a:p>
            <a:pPr marL="171450" indent="-171450">
              <a:buFont typeface="Arial"/>
              <a:buChar char="•"/>
            </a:pPr>
            <a:r>
              <a:rPr lang="en-GB">
                <a:solidFill>
                  <a:srgbClr val="0A0A0A"/>
                </a:solidFill>
              </a:rPr>
              <a:t>He drove the hired car to Brighton and stayed the night at the Preston Park Hotel.</a:t>
            </a:r>
            <a:endParaRPr lang="en-GB"/>
          </a:p>
          <a:p>
            <a:pPr marL="171450" indent="-171450">
              <a:buFont typeface="Arial"/>
              <a:buChar char="•"/>
            </a:pPr>
            <a:r>
              <a:rPr lang="en-GB">
                <a:solidFill>
                  <a:srgbClr val="0A0A0A"/>
                </a:solidFill>
              </a:rPr>
              <a:t>On the day of the attack, he traveled to London and, at 2:40 p.m., drove the car into pedestrians on Westminster Bridge.</a:t>
            </a:r>
            <a:endParaRPr lang="en-GB"/>
          </a:p>
          <a:p>
            <a:pPr marL="171450" indent="-171450">
              <a:buFont typeface="Arial"/>
              <a:buChar char="•"/>
            </a:pPr>
            <a:r>
              <a:rPr lang="en-GB">
                <a:solidFill>
                  <a:srgbClr val="0A0A0A"/>
                </a:solidFill>
              </a:rPr>
              <a:t>After crashing the car outside the Houses of Parliament, he got out and fatally stabbed PC Keith Palmer with a knife.</a:t>
            </a:r>
            <a:endParaRPr lang="en-GB"/>
          </a:p>
          <a:p>
            <a:pPr marL="171450" indent="-171450">
              <a:buFont typeface="Arial"/>
              <a:buChar char="•"/>
            </a:pPr>
            <a:r>
              <a:rPr lang="en-GB">
                <a:solidFill>
                  <a:srgbClr val="0A0A0A"/>
                </a:solidFill>
              </a:rPr>
              <a:t>He was shot and killed by armed police 82 seconds after beginning the attack</a:t>
            </a:r>
            <a:endParaRPr lang="en-GB"/>
          </a:p>
          <a:p>
            <a:pPr marL="171450" indent="-171450">
              <a:buFont typeface="Arial"/>
              <a:buChar char="•"/>
            </a:pPr>
            <a:r>
              <a:rPr lang="en-GB" dirty="0">
                <a:solidFill>
                  <a:srgbClr val="0A0A0A"/>
                </a:solidFill>
              </a:rPr>
              <a:t>Masood was known to MI5 as a "peripheral figure" in a 2010 investigation involving a group of Islamists, but his file was closed in 2012.</a:t>
            </a:r>
            <a:endParaRPr lang="en-GB" dirty="0"/>
          </a:p>
          <a:p>
            <a:pPr marL="171450" indent="-171450">
              <a:buFont typeface="Arial"/>
              <a:buChar char="•"/>
            </a:pPr>
            <a:r>
              <a:rPr lang="en-GB" dirty="0">
                <a:solidFill>
                  <a:srgbClr val="0A0A0A"/>
                </a:solidFill>
              </a:rPr>
              <a:t>After 2010, Masood continued to associate with members of the banned </a:t>
            </a:r>
            <a:r>
              <a:rPr lang="en-GB" dirty="0" err="1">
                <a:solidFill>
                  <a:srgbClr val="0A0A0A"/>
                </a:solidFill>
              </a:rPr>
              <a:t>al-Muhajiroun</a:t>
            </a:r>
            <a:r>
              <a:rPr lang="en-GB" dirty="0">
                <a:solidFill>
                  <a:srgbClr val="0A0A0A"/>
                </a:solidFill>
              </a:rPr>
              <a:t> network and consume extremist material.</a:t>
            </a:r>
            <a:endParaRPr lang="en-GB" dirty="0"/>
          </a:p>
          <a:p>
            <a:pPr marL="171450" indent="-171450">
              <a:buFont typeface="Arial"/>
              <a:buChar char="•"/>
            </a:pPr>
            <a:r>
              <a:rPr lang="en-GB" dirty="0">
                <a:solidFill>
                  <a:srgbClr val="0A0A0A"/>
                </a:solidFill>
              </a:rPr>
              <a:t>However, MI5 did not consider this </a:t>
            </a:r>
            <a:r>
              <a:rPr lang="en-GB" dirty="0" err="1">
                <a:solidFill>
                  <a:srgbClr val="0A0A0A"/>
                </a:solidFill>
              </a:rPr>
              <a:t>behavior</a:t>
            </a:r>
            <a:r>
              <a:rPr lang="en-GB" dirty="0">
                <a:solidFill>
                  <a:srgbClr val="0A0A0A"/>
                </a:solidFill>
              </a:rPr>
              <a:t> indicative of an imminent attack and did not re-open his file before March 2017.</a:t>
            </a:r>
            <a:endParaRPr lang="en-GB" dirty="0"/>
          </a:p>
          <a:p>
            <a:pPr marL="171450" indent="-171450">
              <a:buFont typeface="Arial"/>
              <a:buChar char="•"/>
            </a:pPr>
            <a:r>
              <a:rPr lang="en-GB" dirty="0">
                <a:solidFill>
                  <a:srgbClr val="0A0A0A"/>
                </a:solidFill>
              </a:rPr>
              <a:t>Following the attack, reviews by MI5, counter-terrorist policing, and the Intelligence and Security Committee found that officials did not miss opportunities to prevent Masood's specific, low-tech plot.</a:t>
            </a:r>
            <a:endParaRPr lang="en-GB" dirty="0"/>
          </a:p>
          <a:p>
            <a:r>
              <a:rPr lang="en-GB" b="1">
                <a:solidFill>
                  <a:srgbClr val="0A0A0A"/>
                </a:solidFill>
              </a:rPr>
              <a:t>The attacker's final message</a:t>
            </a:r>
            <a:r>
              <a:rPr lang="en-GB">
                <a:solidFill>
                  <a:srgbClr val="0A0A0A"/>
                </a:solidFill>
              </a:rPr>
              <a:t>: </a:t>
            </a:r>
            <a:endParaRPr lang="en-GB"/>
          </a:p>
          <a:p>
            <a:pPr marL="171450" indent="-171450">
              <a:buFont typeface="Arial"/>
              <a:buChar char="•"/>
            </a:pPr>
            <a:r>
              <a:rPr lang="en-GB">
                <a:solidFill>
                  <a:srgbClr val="0A0A0A"/>
                </a:solidFill>
              </a:rPr>
              <a:t>Moments before the attack, Masood sent a final WhatsApp message to numerous contacts.</a:t>
            </a:r>
            <a:endParaRPr lang="en-GB"/>
          </a:p>
          <a:p>
            <a:pPr marL="171450" indent="-171450">
              <a:buFont typeface="Arial"/>
              <a:buChar char="•"/>
            </a:pPr>
            <a:r>
              <a:rPr lang="en-GB">
                <a:solidFill>
                  <a:srgbClr val="0A0A0A"/>
                </a:solidFill>
              </a:rPr>
              <a:t>In the message, he reportedly stated he was waging jihad in revenge for Western military action in the Middle East.</a:t>
            </a:r>
            <a:endParaRPr lang="en-GB"/>
          </a:p>
          <a:p>
            <a:pPr marL="171450" indent="-171450">
              <a:buFont typeface="Arial"/>
              <a:buChar char="•"/>
            </a:pPr>
            <a:r>
              <a:rPr lang="en-GB">
                <a:solidFill>
                  <a:srgbClr val="0A0A0A"/>
                </a:solidFill>
              </a:rPr>
              <a:t>The use of the encrypted WhatsApp service without police access to the message's content after the fact sparked a debate about government access to encrypted communications.</a:t>
            </a:r>
            <a:endParaRPr lang="en-GB"/>
          </a:p>
          <a:p>
            <a:endParaRPr lang="en-GB" dirty="0">
              <a:solidFill>
                <a:srgbClr val="0A0A0A"/>
              </a:solidFill>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a:t>Connect to provocation and intimidation strategies.</a:t>
            </a:r>
          </a:p>
          <a:p>
            <a:r>
              <a:rPr lang="en-GB" dirty="0"/>
              <a:t>The attacker’s intention was to cause casualties and terror using simple, accessible means. Targeting Parliament was symbolically powerful, undermining public perceptions of safety even in highly secure locations. Strategically, the attack sought to intimidate the public, attract media coverage, and signal alignment with global jihadist ideology. It showed how small-scale violence can still achieve major propaganda value.</a:t>
            </a: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a:t>Discuss protective security adaptations and community engagement after the attack.</a:t>
            </a:r>
          </a:p>
          <a:p>
            <a:r>
              <a:rPr lang="en-GB"/>
              <a:t>The Westminster attack reinforced the growing threat of low-sophistication, lone-actor terrorism in the UK. While the casualties were far fewer than 9/11 or 7/7, the symbolic location amplified its impact. It led to renewed debate on how to monitor radicalised individuals who are not part of organised plots, and how to protect public spaces against vehicle and knife attacks. It also demonstrated the ongoing challenge of balancing civil liberties with the need for effective counter-terrorism surveillance.</a:t>
            </a:r>
          </a:p>
          <a:p>
            <a:endParaRPr lang="en-GB"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t>On the evening of 22 May 2017, Salman Abedi detonated a home-made explosive device in the foyer of Manchester Arena at the end of a pop concert attended largely by young people and families. The attack killed 22 and injured hundreds more, marking the deadliest terrorist attack in the UK since the London 7/7 bombings. The choice of target was deliberate: a public, symbolic gathering of young concert-goers. The attack shocked the nation because of the victims’ ages, the scale of casualties, and the emotional resonance of striking at children and families.</a:t>
            </a:r>
          </a:p>
        </p:txBody>
      </p:sp>
      <p:sp>
        <p:nvSpPr>
          <p:cNvPr id="4" name="Slide Number Placeholder 3"/>
          <p:cNvSpPr>
            <a:spLocks noGrp="1"/>
          </p:cNvSpPr>
          <p:nvPr>
            <p:ph type="sldNum" sz="quarter" idx="5"/>
          </p:nvPr>
        </p:nvSpPr>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a:t>Salman Abedi was motivated by a blend of extremist ideology and personal grievances. </a:t>
            </a:r>
            <a:endParaRPr lang="en-US" dirty="0"/>
          </a:p>
          <a:p>
            <a:r>
              <a:rPr dirty="0"/>
              <a:t>He was inspired by ISIS propaganda that encouraged attacks on civilians in Western states as revenge for Western intervention in the Middle East. </a:t>
            </a:r>
            <a:endParaRPr lang="en-US" dirty="0"/>
          </a:p>
          <a:p>
            <a:endParaRPr lang="en-GB" dirty="0"/>
          </a:p>
          <a:p>
            <a:r>
              <a:rPr lang="en-GB" dirty="0"/>
              <a:t>Abedi’s background</a:t>
            </a:r>
            <a:r>
              <a:rPr dirty="0"/>
              <a:t> included family ties to Libya, and he had travelled there in the years before the bombing. </a:t>
            </a:r>
            <a:endParaRPr lang="en-US">
              <a:solidFill>
                <a:srgbClr val="000000"/>
              </a:solidFill>
            </a:endParaRPr>
          </a:p>
          <a:p>
            <a:endParaRPr lang="en-US" dirty="0">
              <a:solidFill>
                <a:srgbClr val="141414"/>
              </a:solidFill>
            </a:endParaRPr>
          </a:p>
          <a:p>
            <a:r>
              <a:rPr lang="en-US" dirty="0">
                <a:solidFill>
                  <a:srgbClr val="141414"/>
                </a:solidFill>
              </a:rPr>
              <a:t>Salman and Hashem Abedi, two of six siblings, grew up in Manchester, the children of parents who had fled Col Gaddafi's Libya in the 1990s.</a:t>
            </a:r>
            <a:endParaRPr lang="en-US" dirty="0"/>
          </a:p>
          <a:p>
            <a:r>
              <a:rPr lang="en-US" dirty="0">
                <a:solidFill>
                  <a:srgbClr val="141414"/>
                </a:solidFill>
              </a:rPr>
              <a:t>Ramadan, their father, was a political radical who associated with members of the Libyan Islamic Fighting Group, which was banned as a terrorist </a:t>
            </a:r>
            <a:r>
              <a:rPr lang="en-US" dirty="0" err="1">
                <a:solidFill>
                  <a:srgbClr val="141414"/>
                </a:solidFill>
              </a:rPr>
              <a:t>organisation</a:t>
            </a:r>
            <a:r>
              <a:rPr lang="en-US" dirty="0">
                <a:solidFill>
                  <a:srgbClr val="141414"/>
                </a:solidFill>
              </a:rPr>
              <a:t> and regarded as an al-Qaeda affiliate.</a:t>
            </a:r>
            <a:endParaRPr lang="en-GB" dirty="0"/>
          </a:p>
          <a:p>
            <a:r>
              <a:rPr lang="en-US" dirty="0">
                <a:solidFill>
                  <a:srgbClr val="141414"/>
                </a:solidFill>
              </a:rPr>
              <a:t>When civil war broke out in 2011, his sons were removed from school and taken to Libya - thus exposing them to weapons and violence in the process, as they delivered aid to rebels fighting the Gaddafi regime.</a:t>
            </a:r>
            <a:endParaRPr lang="en-GB" dirty="0"/>
          </a:p>
          <a:p>
            <a:r>
              <a:rPr lang="en-US" dirty="0">
                <a:solidFill>
                  <a:srgbClr val="141414"/>
                </a:solidFill>
              </a:rPr>
              <a:t>Salman would later return to school, completing his GCSEs, and Hashem would eventually </a:t>
            </a:r>
            <a:r>
              <a:rPr lang="en-US" dirty="0" err="1">
                <a:solidFill>
                  <a:srgbClr val="141414"/>
                </a:solidFill>
              </a:rPr>
              <a:t>enrol</a:t>
            </a:r>
            <a:r>
              <a:rPr lang="en-US" dirty="0">
                <a:solidFill>
                  <a:srgbClr val="141414"/>
                </a:solidFill>
              </a:rPr>
              <a:t> on a college course.</a:t>
            </a:r>
            <a:endParaRPr lang="en-GB" dirty="0"/>
          </a:p>
          <a:p>
            <a:r>
              <a:rPr dirty="0"/>
              <a:t>Investigations found he had consumed large amounts of extremist online content and was influenced by the idea of martyrdom. His ideology justified mass casualty attacks against civilians, framed as retaliation for UK actions abroad.</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endParaRPr lang="en-US" dirty="0">
              <a:solidFill>
                <a:srgbClr val="141414"/>
              </a:solidFill>
              <a:ea typeface="Calibri"/>
              <a:cs typeface="Calibri"/>
            </a:endParaRPr>
          </a:p>
          <a:p>
            <a:r>
              <a:rPr dirty="0"/>
              <a:t>The planning was complex but concealed. Abedi acquired chemical components and other materials for months before the attack, often purchasing small amounts to avoid detection. He constructed the bomb in a rented property, showing technical capability. Crucially, his younger brother Hashem was later convicted of assisting in the plot, including sourcing materials. This demonstrates that although the attack was carried out by one individual, it was not entirely a lone-actor operation. The preparation illustrates the blurred line between lone actors and small, family-based networks.</a:t>
            </a:r>
          </a:p>
        </p:txBody>
      </p:sp>
      <p:sp>
        <p:nvSpPr>
          <p:cNvPr id="4" name="Slide Number Placeholder 3"/>
          <p:cNvSpPr>
            <a:spLocks noGrp="1"/>
          </p:cNvSpPr>
          <p:nvPr>
            <p:ph type="sldNum" sz="quarter" idx="5"/>
          </p:nvPr>
        </p:nvSpPr>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a:t>Abedi’s tactical intention was maximum loss of life and psychological trauma by targeting an event full of young people and families. </a:t>
            </a:r>
            <a:endParaRPr lang="en-US" dirty="0"/>
          </a:p>
          <a:p>
            <a:r>
              <a:rPr dirty="0"/>
              <a:t>This created shock waves far beyond Manchester, leading to international media coverage. Strategically, the attack aimed to intimidate the UK public, undermine feelings of safety in everyday life, and serve as propaganda for ISIS. </a:t>
            </a:r>
            <a:endParaRPr lang="en-GB" dirty="0"/>
          </a:p>
          <a:p>
            <a:r>
              <a:rPr dirty="0"/>
              <a:t>It also aligned with ISIS’s strategy of inspiring supporters in the West to stage their own attacks without requiring direct operational control. In essence, the bombing was designed to combine mass casualties with symbolic outrage.</a:t>
            </a:r>
          </a:p>
        </p:txBody>
      </p:sp>
      <p:sp>
        <p:nvSpPr>
          <p:cNvPr id="4" name="Slide Number Placeholder 3"/>
          <p:cNvSpPr>
            <a:spLocks noGrp="1"/>
          </p:cNvSpPr>
          <p:nvPr>
            <p:ph type="sldNum" sz="quarter" idx="5"/>
          </p:nvPr>
        </p:nvSpPr>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85800" y="1143000"/>
            <a:ext cx="5486400" cy="3086100"/>
          </a:xfrm>
        </p:spPr>
      </p:sp>
      <p:sp>
        <p:nvSpPr>
          <p:cNvPr id="3" name="Notes Placeholder 2"/>
          <p:cNvSpPr>
            <a:spLocks noGrp="1"/>
          </p:cNvSpPr>
          <p:nvPr>
            <p:ph type="body" sz="quarter" idx="3"/>
          </p:nvPr>
        </p:nvSpPr>
        <p:spPr/>
        <p:txBody>
          <a:bodyPr/>
          <a:lstStyle/>
          <a:p>
            <a:r>
              <a:rPr dirty="0"/>
              <a:t>The bombing had devastating human consequences, with the victims primarily children, parents, and carers. </a:t>
            </a:r>
            <a:endParaRPr lang="en-US" dirty="0"/>
          </a:p>
          <a:p>
            <a:r>
              <a:rPr dirty="0"/>
              <a:t>Beyond the immediate tragedy, it triggered a major review of UK counter-terrorism, including how security services track known individuals of concern. </a:t>
            </a:r>
            <a:endParaRPr lang="en-GB" dirty="0"/>
          </a:p>
          <a:p>
            <a:r>
              <a:rPr dirty="0"/>
              <a:t>Reports later revealed missed opportunities to disrupt Abedi’s activities, highlighting challenges of managing large numbers of subjects of interest. </a:t>
            </a:r>
            <a:endParaRPr lang="en-GB" dirty="0"/>
          </a:p>
          <a:p>
            <a:r>
              <a:rPr dirty="0"/>
              <a:t>The attack also changed how major events are policed, with stronger security checks and visible protective measures introduced. </a:t>
            </a:r>
            <a:endParaRPr lang="en-GB" dirty="0"/>
          </a:p>
          <a:p>
            <a:r>
              <a:rPr dirty="0"/>
              <a:t>The legacy of the attack continues in both policy and public consciousness, reinforcing the need for vigilance at crowded places and the emotional cost of terrorism.</a:t>
            </a:r>
          </a:p>
        </p:txBody>
      </p:sp>
      <p:sp>
        <p:nvSpPr>
          <p:cNvPr id="4" name="Slide Number Placeholder 3"/>
          <p:cNvSpPr>
            <a:spLocks noGrp="1"/>
          </p:cNvSpPr>
          <p:nvPr>
            <p:ph type="sldNum" sz="quarter" idx="5"/>
          </p:nvPr>
        </p:nvSpPr>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r>
              <a:rPr lang="en-US" dirty="0"/>
              <a:t>When we think about the four strategic elements of terrorism — provocation, escalation, blame, and endurance — the Troubles in Northern Ireland  provide one of the clearest and longest-running examples. </a:t>
            </a:r>
          </a:p>
          <a:p>
            <a:pPr marL="0" indent="0"/>
            <a:endParaRPr lang="en-US" dirty="0"/>
          </a:p>
          <a:p>
            <a:pPr marL="0" indent="0"/>
            <a:r>
              <a:rPr lang="en-US" dirty="0"/>
              <a:t>The conflict spanned from the late 1960s through to the 1998 Good Friday Agreement and involved Republican groups such as the IRA, Loyalist paramilitaries, and the British state.</a:t>
            </a:r>
          </a:p>
          <a:p>
            <a:r>
              <a:rPr lang="en-US" dirty="0"/>
              <a:t> </a:t>
            </a:r>
          </a:p>
          <a:p>
            <a:r>
              <a:rPr lang="en-US" dirty="0"/>
              <a:t>At its heart were deep divisions over national identity and sovereignty — whether Northern Ireland should remain part of the United Kingdom or join a united Ireland. Over 3,500 people were killed, and tens of thousands were injured, with violence ranging from bombings and shootings to assassinations and riots.</a:t>
            </a:r>
          </a:p>
          <a:p>
            <a:r>
              <a:rPr lang="en-US" dirty="0"/>
              <a:t> </a:t>
            </a:r>
          </a:p>
          <a:p>
            <a:r>
              <a:rPr lang="en-US" dirty="0"/>
              <a:t>The Troubles illustrate many of the strategies we’ve just discussed: provocation, escalation, blame, and endurance. They also highlight how terrorism is often intertwined with political, social, and historical grievances, making resolution complex and requiring more than just a security response</a:t>
            </a:r>
          </a:p>
          <a:p>
            <a:r>
              <a:rPr lang="en-US" dirty="0"/>
              <a:t> </a:t>
            </a:r>
            <a:endParaRPr lang="en-GB" dirty="0"/>
          </a:p>
          <a:p>
            <a:r>
              <a:rPr lang="en-US" dirty="0"/>
              <a:t>The IRA frequently used provocation, carrying out bombings designed to force the British state into a heavy-handed security response. This then led to escalation, with tit-for-tat violence between paramilitaries and the state.</a:t>
            </a:r>
            <a:endParaRPr lang="en-GB" dirty="0"/>
          </a:p>
          <a:p>
            <a:r>
              <a:rPr lang="en-US" dirty="0"/>
              <a:t> </a:t>
            </a:r>
            <a:endParaRPr lang="en-GB" dirty="0"/>
          </a:p>
          <a:p>
            <a:r>
              <a:rPr lang="en-US" dirty="0"/>
              <a:t>The conflict was also shaped by blame — each side fought a battle for legitimacy, with Republicans portraying themselves as resisting oppression, while the British government sought to frame the IRA as criminals and terrorists.</a:t>
            </a:r>
            <a:endParaRPr lang="en-GB" dirty="0"/>
          </a:p>
          <a:p>
            <a:r>
              <a:rPr lang="en-US" dirty="0"/>
              <a:t> </a:t>
            </a:r>
            <a:endParaRPr lang="en-GB" dirty="0"/>
          </a:p>
          <a:p>
            <a:r>
              <a:rPr lang="en-US" dirty="0"/>
              <a:t>Finally, the IRA relied on endurance, sustaining a decades-long campaign with the aim of wearing down public and political will in the UK.</a:t>
            </a:r>
            <a:endParaRPr lang="en-GB" dirty="0"/>
          </a:p>
          <a:p>
            <a:r>
              <a:rPr lang="en-US" dirty="0"/>
              <a:t> </a:t>
            </a:r>
            <a:endParaRPr lang="en-GB" dirty="0"/>
          </a:p>
          <a:p>
            <a:r>
              <a:rPr lang="en-US" dirty="0"/>
              <a:t>By looking at the Troubles through these four elements, we can see how terrorist strategy operates not just in theory, but in practice, over a prolonged period of conflict.</a:t>
            </a: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25</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69276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p17: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2" name="Google Shape;262;p17:notes"/>
          <p:cNvSpPr txBox="1">
            <a:spLocks noGrp="1"/>
          </p:cNvSpPr>
          <p:nvPr>
            <p:ph type="body" idx="1"/>
          </p:nvPr>
        </p:nvSpPr>
        <p:spPr>
          <a:xfrm>
            <a:off x="666750" y="4694238"/>
            <a:ext cx="5335588" cy="3840162"/>
          </a:xfrm>
          <a:prstGeom prst="rect">
            <a:avLst/>
          </a:prstGeom>
          <a:noFill/>
          <a:ln>
            <a:noFill/>
          </a:ln>
        </p:spPr>
        <p:txBody>
          <a:bodyPr spcFirstLastPara="1" wrap="square" lIns="91425" tIns="45700" rIns="91425" bIns="45700" anchor="t" anchorCtr="0">
            <a:noAutofit/>
          </a:bodyPr>
          <a:lstStyle/>
          <a:p>
            <a:r>
              <a:rPr lang="en-US" dirty="0"/>
              <a:t>This slide introduces the first element of terrorist strategy: provocation. The idea here is that terrorist groups deliberately try to provoke the state into responding with disproportionate force. By carrying out an attack, they know governments are under pressure to act swiftly and decisively. New legislation, enhanced policing powers, or even emergency measures can follow.</a:t>
            </a:r>
          </a:p>
          <a:p>
            <a:r>
              <a:rPr lang="en-US" dirty="0"/>
              <a:t> </a:t>
            </a:r>
          </a:p>
          <a:p>
            <a:r>
              <a:rPr lang="en-US"/>
              <a:t>From the terrorists’ perspective, this is a win. The harsher the state’s response, the more it can be portrayed as oppressive, which in turn fuels grievances and drives recruitment. It also validates the terrorist group’s narrative that the state is heavy-handed and unjust.</a:t>
            </a:r>
          </a:p>
          <a:p>
            <a:r>
              <a:rPr lang="en-US" dirty="0"/>
              <a:t> </a:t>
            </a:r>
          </a:p>
          <a:p>
            <a:pPr marL="0" indent="0"/>
            <a:r>
              <a:rPr lang="en-US" dirty="0"/>
              <a:t>We’ve seen this historically where governments extend surveillance, introduce broad counter-terror laws, or deploy the military domestically — actions that, while intended for security, can alienate certain communities and feed directly into the terrorist propaganda cycle.</a:t>
            </a:r>
            <a:endParaRPr/>
          </a:p>
        </p:txBody>
      </p:sp>
      <p:sp>
        <p:nvSpPr>
          <p:cNvPr id="263" name="Google Shape;263;p17:notes"/>
          <p:cNvSpPr txBox="1">
            <a:spLocks noGrp="1"/>
          </p:cNvSpPr>
          <p:nvPr>
            <p:ph type="sldNum" idx="12"/>
          </p:nvPr>
        </p:nvSpPr>
        <p:spPr>
          <a:xfrm>
            <a:off x="3778250" y="9264650"/>
            <a:ext cx="2889250" cy="48895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19</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p18: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3" name="Google Shape;273;p18:notes"/>
          <p:cNvSpPr txBox="1">
            <a:spLocks noGrp="1"/>
          </p:cNvSpPr>
          <p:nvPr>
            <p:ph type="body" idx="1"/>
          </p:nvPr>
        </p:nvSpPr>
        <p:spPr>
          <a:xfrm>
            <a:off x="666750" y="4694238"/>
            <a:ext cx="5335588" cy="3840162"/>
          </a:xfrm>
          <a:prstGeom prst="rect">
            <a:avLst/>
          </a:prstGeom>
          <a:noFill/>
          <a:ln>
            <a:noFill/>
          </a:ln>
        </p:spPr>
        <p:txBody>
          <a:bodyPr spcFirstLastPara="1" wrap="square" lIns="91425" tIns="45700" rIns="91425" bIns="45700" anchor="t" anchorCtr="0">
            <a:noAutofit/>
          </a:bodyPr>
          <a:lstStyle/>
          <a:p>
            <a:r>
              <a:rPr lang="en-US"/>
              <a:t>Once provocation succeeds, the next step is escalation. The group increases the severity and frequency of their attacks, deliberately testing the state’s limits. This creates a spiral: the state reacts more aggressively, sometimes even adopting tactics that blur legal or ethical boundaries.</a:t>
            </a:r>
          </a:p>
          <a:p>
            <a:r>
              <a:rPr lang="en-US" dirty="0"/>
              <a:t> </a:t>
            </a:r>
          </a:p>
          <a:p>
            <a:r>
              <a:rPr lang="en-US" dirty="0"/>
              <a:t>Escalation serves two purposes for terrorists. Firstly, it sustains pressure on the state. Secondly, it creates opportunities to portray themselves as the underdog resisting an increasingly brutal opponent.</a:t>
            </a:r>
          </a:p>
          <a:p>
            <a:r>
              <a:rPr lang="en-US" dirty="0"/>
              <a:t> </a:t>
            </a:r>
          </a:p>
          <a:p>
            <a:pPr marL="0" indent="0"/>
            <a:r>
              <a:rPr lang="en-US" dirty="0"/>
              <a:t>Think about insurgencies or long-running terrorist campaigns: each new act is designed to push the state into harsher measures, which can undermine public trust in government institutions. This dynamic can erode democratic values over time if not carefully managed.”</a:t>
            </a:r>
            <a:endParaRPr dirty="0"/>
          </a:p>
        </p:txBody>
      </p:sp>
      <p:sp>
        <p:nvSpPr>
          <p:cNvPr id="274" name="Google Shape;274;p18:notes"/>
          <p:cNvSpPr txBox="1">
            <a:spLocks noGrp="1"/>
          </p:cNvSpPr>
          <p:nvPr>
            <p:ph type="sldNum" idx="12"/>
          </p:nvPr>
        </p:nvSpPr>
        <p:spPr>
          <a:xfrm>
            <a:off x="3778250" y="9264650"/>
            <a:ext cx="2889250" cy="48895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20</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19: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4" name="Google Shape;284;p19:notes"/>
          <p:cNvSpPr txBox="1">
            <a:spLocks noGrp="1"/>
          </p:cNvSpPr>
          <p:nvPr>
            <p:ph type="body" idx="1"/>
          </p:nvPr>
        </p:nvSpPr>
        <p:spPr>
          <a:xfrm>
            <a:off x="666750" y="4694238"/>
            <a:ext cx="5335588" cy="3840162"/>
          </a:xfrm>
          <a:prstGeom prst="rect">
            <a:avLst/>
          </a:prstGeom>
          <a:noFill/>
          <a:ln>
            <a:noFill/>
          </a:ln>
        </p:spPr>
        <p:txBody>
          <a:bodyPr spcFirstLastPara="1" wrap="square" lIns="91425" tIns="45700" rIns="91425" bIns="45700" anchor="t" anchorCtr="0">
            <a:noAutofit/>
          </a:bodyPr>
          <a:lstStyle/>
          <a:p>
            <a:r>
              <a:rPr lang="en-US"/>
              <a:t>Here we see the third element — blame. As the conflict intensifies and both terrorists and the state commit acts of violence, each side works hard to control the narrative.</a:t>
            </a:r>
          </a:p>
          <a:p>
            <a:r>
              <a:rPr lang="en-US" dirty="0"/>
              <a:t> </a:t>
            </a:r>
          </a:p>
          <a:p>
            <a:r>
              <a:rPr lang="en-US" dirty="0"/>
              <a:t>The terrorists claim the state is responsible for civilian suffering, while the government insists the terrorists are to blame. This is the classic battle for ‘hearts and minds.’</a:t>
            </a:r>
          </a:p>
          <a:p>
            <a:r>
              <a:rPr lang="en-US" dirty="0"/>
              <a:t> </a:t>
            </a:r>
          </a:p>
          <a:p>
            <a:r>
              <a:rPr lang="en-US" dirty="0"/>
              <a:t>Media becomes critical at this point. Coverage of state errors — such as civilian casualties or abuses of power — can be exploited by terrorists to generate sympathy for their cause. Conversely, effective strategic communication by the state can maintain legitimacy and isolate terrorists.</a:t>
            </a:r>
          </a:p>
          <a:p>
            <a:r>
              <a:rPr lang="en-US" dirty="0"/>
              <a:t> </a:t>
            </a:r>
          </a:p>
          <a:p>
            <a:pPr marL="0" indent="0"/>
            <a:r>
              <a:rPr lang="en-US" dirty="0"/>
              <a:t>Ultimately, blame is not about facts alone — it’s about perception. Whichever side wins the narrative battle is better positioned to maintain support and legitimacy.</a:t>
            </a:r>
            <a:endParaRPr dirty="0"/>
          </a:p>
        </p:txBody>
      </p:sp>
      <p:sp>
        <p:nvSpPr>
          <p:cNvPr id="285" name="Google Shape;285;p19:notes"/>
          <p:cNvSpPr txBox="1">
            <a:spLocks noGrp="1"/>
          </p:cNvSpPr>
          <p:nvPr>
            <p:ph type="sldNum" idx="12"/>
          </p:nvPr>
        </p:nvSpPr>
        <p:spPr>
          <a:xfrm>
            <a:off x="3778250" y="9264650"/>
            <a:ext cx="2889250" cy="48895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21</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p20: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5" name="Google Shape;295;p20:notes"/>
          <p:cNvSpPr txBox="1">
            <a:spLocks noGrp="1"/>
          </p:cNvSpPr>
          <p:nvPr>
            <p:ph type="body" idx="1"/>
          </p:nvPr>
        </p:nvSpPr>
        <p:spPr>
          <a:xfrm>
            <a:off x="666750" y="4694238"/>
            <a:ext cx="5335588" cy="3840162"/>
          </a:xfrm>
          <a:prstGeom prst="rect">
            <a:avLst/>
          </a:prstGeom>
          <a:noFill/>
          <a:ln>
            <a:noFill/>
          </a:ln>
        </p:spPr>
        <p:txBody>
          <a:bodyPr spcFirstLastPara="1" wrap="square" lIns="91425" tIns="45700" rIns="91425" bIns="45700" anchor="t" anchorCtr="0">
            <a:noAutofit/>
          </a:bodyPr>
          <a:lstStyle/>
          <a:p>
            <a:r>
              <a:rPr lang="en-GB" dirty="0">
                <a:solidFill>
                  <a:srgbClr val="374151"/>
                </a:solidFill>
                <a:sym typeface="Arial"/>
              </a:rPr>
              <a:t>The fourth and final element is endurance. Terrorist groups seek to convince the state that they have greater willpower and stamina than their opponent.</a:t>
            </a:r>
            <a:endParaRPr lang="en-US" dirty="0">
              <a:sym typeface="Arial"/>
            </a:endParaRPr>
          </a:p>
          <a:p>
            <a:r>
              <a:rPr lang="en-GB" dirty="0">
                <a:solidFill>
                  <a:srgbClr val="374151"/>
                </a:solidFill>
                <a:sym typeface="Arial"/>
              </a:rPr>
              <a:t> </a:t>
            </a:r>
            <a:endParaRPr lang="en-GB" dirty="0">
              <a:sym typeface="Arial"/>
            </a:endParaRPr>
          </a:p>
          <a:p>
            <a:r>
              <a:rPr lang="en-GB" dirty="0">
                <a:solidFill>
                  <a:srgbClr val="374151"/>
                </a:solidFill>
                <a:sym typeface="Arial"/>
              </a:rPr>
              <a:t>They may not match the state’s resources or technology, but they argue that time is on their side. If they can keep up a campaign long enough, the state may face growing political, economic, and social costs that eventually become unsustainable.</a:t>
            </a:r>
            <a:endParaRPr lang="en-GB" dirty="0">
              <a:sym typeface="Arial"/>
            </a:endParaRPr>
          </a:p>
          <a:p>
            <a:r>
              <a:rPr lang="en-GB" dirty="0">
                <a:solidFill>
                  <a:srgbClr val="374151"/>
                </a:solidFill>
                <a:sym typeface="Arial"/>
              </a:rPr>
              <a:t> </a:t>
            </a:r>
            <a:endParaRPr lang="en-GB" dirty="0">
              <a:sym typeface="Arial"/>
            </a:endParaRPr>
          </a:p>
          <a:p>
            <a:r>
              <a:rPr lang="en-GB" dirty="0">
                <a:solidFill>
                  <a:srgbClr val="374151"/>
                </a:solidFill>
                <a:sym typeface="Arial"/>
              </a:rPr>
              <a:t>Endurance aims to break the will of the enemy rather than defeat them militarily. Groups highlight their resilience and portray themselves as more committed than a state that might be constrained by elections, public opinion, or financial pressures.</a:t>
            </a:r>
            <a:endParaRPr lang="en-GB" dirty="0">
              <a:sym typeface="Arial"/>
            </a:endParaRPr>
          </a:p>
          <a:p>
            <a:r>
              <a:rPr lang="en-GB" dirty="0">
                <a:solidFill>
                  <a:srgbClr val="374151"/>
                </a:solidFill>
                <a:sym typeface="Arial"/>
              </a:rPr>
              <a:t> </a:t>
            </a:r>
            <a:endParaRPr lang="en-GB" dirty="0">
              <a:sym typeface="Arial"/>
            </a:endParaRPr>
          </a:p>
          <a:p>
            <a:pPr marL="0" indent="0"/>
            <a:r>
              <a:rPr lang="en-GB" dirty="0">
                <a:solidFill>
                  <a:srgbClr val="374151"/>
                </a:solidFill>
                <a:sym typeface="Arial"/>
              </a:rPr>
              <a:t>This long-term psychological pressure has been a central feature of many terrorist conflicts, from nationalist struggles to religiously motivated </a:t>
            </a:r>
            <a:r>
              <a:rPr lang="en-GB" dirty="0" err="1">
                <a:solidFill>
                  <a:srgbClr val="374151"/>
                </a:solidFill>
                <a:sym typeface="Arial"/>
              </a:rPr>
              <a:t>campaigns.</a:t>
            </a:r>
            <a:r>
              <a:rPr lang="en-GB" b="0" i="0" u="none" strike="noStrike" dirty="0" err="1">
                <a:solidFill>
                  <a:srgbClr val="374151"/>
                </a:solidFill>
                <a:latin typeface="Arial"/>
                <a:ea typeface="Arial"/>
                <a:cs typeface="Arial"/>
                <a:sym typeface="Arial"/>
              </a:rPr>
              <a:t>It's</a:t>
            </a:r>
            <a:r>
              <a:rPr lang="en-GB" b="0" i="0" u="none" strike="noStrike" dirty="0">
                <a:solidFill>
                  <a:srgbClr val="374151"/>
                </a:solidFill>
                <a:latin typeface="Arial"/>
                <a:ea typeface="Arial"/>
                <a:cs typeface="Arial"/>
                <a:sym typeface="Arial"/>
              </a:rPr>
              <a:t> important to emphasize that the perception of success may not align with broader societal values or moral judgments. Many terrorist acts are widely condemned and are considered acts of violence and terror. The factors mentioned above describe how terrorists themselves may gauge success from their perspective or how they aim to achieve their objectives through violence and fear.</a:t>
            </a:r>
            <a:endParaRPr dirty="0"/>
          </a:p>
          <a:p>
            <a:pPr marL="0" lvl="0" indent="0" algn="l" rtl="0">
              <a:spcBef>
                <a:spcPts val="0"/>
              </a:spcBef>
              <a:spcAft>
                <a:spcPts val="0"/>
              </a:spcAft>
              <a:buNone/>
            </a:pPr>
            <a:r>
              <a:rPr lang="en-GB" b="0" i="0" u="none" strike="noStrike" dirty="0">
                <a:solidFill>
                  <a:srgbClr val="374151"/>
                </a:solidFill>
                <a:latin typeface="Arial"/>
                <a:ea typeface="Arial"/>
                <a:cs typeface="Arial"/>
                <a:sym typeface="Arial"/>
              </a:rPr>
              <a:t>Counterterrorism efforts aim to prevent and respond to terrorist attacks, mitigate their impact, and ultimately undermine the perceived success of such acts by disrupting terrorist networks, enhancing security measures, and addressing the root causes of extremism and radicalization.</a:t>
            </a:r>
            <a:endParaRPr dirty="0"/>
          </a:p>
          <a:p>
            <a:pPr marL="0" lvl="0" indent="0" algn="l" rtl="0">
              <a:spcBef>
                <a:spcPts val="0"/>
              </a:spcBef>
              <a:spcAft>
                <a:spcPts val="0"/>
              </a:spcAft>
              <a:buNone/>
            </a:pPr>
            <a:endParaRPr/>
          </a:p>
        </p:txBody>
      </p:sp>
      <p:sp>
        <p:nvSpPr>
          <p:cNvPr id="296" name="Google Shape;296;p20:notes"/>
          <p:cNvSpPr txBox="1">
            <a:spLocks noGrp="1"/>
          </p:cNvSpPr>
          <p:nvPr>
            <p:ph type="sldNum" idx="12"/>
          </p:nvPr>
        </p:nvSpPr>
        <p:spPr>
          <a:xfrm>
            <a:off x="3778250" y="9264650"/>
            <a:ext cx="2889250" cy="48895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22</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p40:notes"/>
          <p:cNvSpPr txBox="1">
            <a:spLocks noGrp="1"/>
          </p:cNvSpPr>
          <p:nvPr>
            <p:ph type="body" idx="1"/>
          </p:nvPr>
        </p:nvSpPr>
        <p:spPr>
          <a:xfrm>
            <a:off x="666750" y="4694238"/>
            <a:ext cx="5335588" cy="3840162"/>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5" name="Google Shape;515;p40: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3"/>
        <p:cNvGrpSpPr/>
        <p:nvPr/>
      </p:nvGrpSpPr>
      <p:grpSpPr>
        <a:xfrm>
          <a:off x="0" y="0"/>
          <a:ext cx="0" cy="0"/>
          <a:chOff x="0" y="0"/>
          <a:chExt cx="0" cy="0"/>
        </a:xfrm>
      </p:grpSpPr>
      <p:sp>
        <p:nvSpPr>
          <p:cNvPr id="524" name="Google Shape;524;p41:notes"/>
          <p:cNvSpPr txBox="1">
            <a:spLocks noGrp="1"/>
          </p:cNvSpPr>
          <p:nvPr>
            <p:ph type="body" idx="1"/>
          </p:nvPr>
        </p:nvSpPr>
        <p:spPr>
          <a:xfrm>
            <a:off x="666750" y="4694238"/>
            <a:ext cx="5335588" cy="3840162"/>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5" name="Google Shape;525;p41:notes"/>
          <p:cNvSpPr>
            <a:spLocks noGrp="1" noRot="1" noChangeAspect="1"/>
          </p:cNvSpPr>
          <p:nvPr>
            <p:ph type="sldImg" idx="2"/>
          </p:nvPr>
        </p:nvSpPr>
        <p:spPr>
          <a:xfrm>
            <a:off x="407988" y="1219200"/>
            <a:ext cx="5853112" cy="329247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4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4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lt1"/>
              </a:buClr>
              <a:buSzPts val="2400"/>
              <a:buNone/>
              <a:defRPr sz="24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18" name="Google Shape;18;p4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4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4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1"/>
        <p:cNvGrpSpPr/>
        <p:nvPr/>
      </p:nvGrpSpPr>
      <p:grpSpPr>
        <a:xfrm>
          <a:off x="0" y="0"/>
          <a:ext cx="0" cy="0"/>
          <a:chOff x="0" y="0"/>
          <a:chExt cx="0" cy="0"/>
        </a:xfrm>
      </p:grpSpPr>
      <p:sp>
        <p:nvSpPr>
          <p:cNvPr id="22" name="Google Shape;22;p4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4" name="Google Shape;24;p4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5" name="Google Shape;25;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numCol="1" rtlCol="0">
            <a:normAutofit/>
          </a:bodyPr>
          <a:lstStyle/>
          <a:p>
            <a:pPr lvl="0"/>
            <a:r>
              <a:rPr lang="en-GB" altLang="en-GB" dirty="0"/>
              <a:t>Click to edit Master text styles</a:t>
            </a:r>
          </a:p>
          <a:p>
            <a:pPr lvl="1"/>
            <a:r>
              <a:rPr lang="en-GB" altLang="en-GB" dirty="0"/>
              <a:t>Second level</a:t>
            </a:r>
          </a:p>
          <a:p>
            <a:pPr lvl="2"/>
            <a:r>
              <a:rPr lang="en-GB" altLang="en-GB" dirty="0"/>
              <a:t>Third level</a:t>
            </a:r>
          </a:p>
          <a:p>
            <a:pPr lvl="3"/>
            <a:r>
              <a:rPr lang="en-GB" altLang="en-GB" dirty="0"/>
              <a:t>Fourth level</a:t>
            </a:r>
          </a:p>
          <a:p>
            <a:pPr lvl="4"/>
            <a:r>
              <a:rPr lang="en-GB" altLang="en-GB" dirty="0"/>
              <a:t>Fifth level</a:t>
            </a:r>
            <a:endParaRPr lang="en-US" dirty="0"/>
          </a:p>
        </p:txBody>
      </p:sp>
    </p:spTree>
    <p:extLst>
      <p:ext uri="{BB962C8B-B14F-4D97-AF65-F5344CB8AC3E}">
        <p14:creationId xmlns:p14="http://schemas.microsoft.com/office/powerpoint/2010/main" val="1419306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4"/>
        <p:cNvGrpSpPr/>
        <p:nvPr/>
      </p:nvGrpSpPr>
      <p:grpSpPr>
        <a:xfrm>
          <a:off x="0" y="0"/>
          <a:ext cx="0" cy="0"/>
          <a:chOff x="0" y="0"/>
          <a:chExt cx="0" cy="0"/>
        </a:xfrm>
      </p:grpSpPr>
      <p:sp>
        <p:nvSpPr>
          <p:cNvPr id="35" name="Google Shape;35;p4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 name="Google Shape;36;p4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4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 name="Google Shape;38;p4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4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4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1"/>
        <p:cNvGrpSpPr/>
        <p:nvPr/>
      </p:nvGrpSpPr>
      <p:grpSpPr>
        <a:xfrm>
          <a:off x="0" y="0"/>
          <a:ext cx="0" cy="0"/>
          <a:chOff x="0" y="0"/>
          <a:chExt cx="0" cy="0"/>
        </a:xfrm>
      </p:grpSpPr>
      <p:sp>
        <p:nvSpPr>
          <p:cNvPr id="42" name="Google Shape;42;p4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4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7"/>
        <p:cNvGrpSpPr/>
        <p:nvPr/>
      </p:nvGrpSpPr>
      <p:grpSpPr>
        <a:xfrm>
          <a:off x="0" y="0"/>
          <a:ext cx="0" cy="0"/>
          <a:chOff x="0" y="0"/>
          <a:chExt cx="0" cy="0"/>
        </a:xfrm>
      </p:grpSpPr>
      <p:sp>
        <p:nvSpPr>
          <p:cNvPr id="48" name="Google Shape;48;p4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4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50" name="Google Shape;50;p4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4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4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3"/>
        <p:cNvGrpSpPr/>
        <p:nvPr/>
      </p:nvGrpSpPr>
      <p:grpSpPr>
        <a:xfrm>
          <a:off x="0" y="0"/>
          <a:ext cx="0" cy="0"/>
          <a:chOff x="0" y="0"/>
          <a:chExt cx="0" cy="0"/>
        </a:xfrm>
      </p:grpSpPr>
      <p:sp>
        <p:nvSpPr>
          <p:cNvPr id="54" name="Google Shape;54;p5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5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56" name="Google Shape;56;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9"/>
        <p:cNvGrpSpPr/>
        <p:nvPr/>
      </p:nvGrpSpPr>
      <p:grpSpPr>
        <a:xfrm>
          <a:off x="0" y="0"/>
          <a:ext cx="0" cy="0"/>
          <a:chOff x="0" y="0"/>
          <a:chExt cx="0" cy="0"/>
        </a:xfrm>
      </p:grpSpPr>
      <p:sp>
        <p:nvSpPr>
          <p:cNvPr id="60" name="Google Shape;60;p5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5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2" name="Google Shape;62;p5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3" name="Google Shape;63;p5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64" name="Google Shape;64;p5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5" name="Google Shape;65;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8"/>
        <p:cNvGrpSpPr/>
        <p:nvPr/>
      </p:nvGrpSpPr>
      <p:grpSpPr>
        <a:xfrm>
          <a:off x="0" y="0"/>
          <a:ext cx="0" cy="0"/>
          <a:chOff x="0" y="0"/>
          <a:chExt cx="0" cy="0"/>
        </a:xfrm>
      </p:grpSpPr>
      <p:sp>
        <p:nvSpPr>
          <p:cNvPr id="69" name="Google Shape;69;p5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3"/>
        <p:cNvGrpSpPr/>
        <p:nvPr/>
      </p:nvGrpSpPr>
      <p:grpSpPr>
        <a:xfrm>
          <a:off x="0" y="0"/>
          <a:ext cx="0" cy="0"/>
          <a:chOff x="0" y="0"/>
          <a:chExt cx="0" cy="0"/>
        </a:xfrm>
      </p:grpSpPr>
      <p:sp>
        <p:nvSpPr>
          <p:cNvPr id="74" name="Google Shape;74;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7"/>
        <p:cNvGrpSpPr/>
        <p:nvPr/>
      </p:nvGrpSpPr>
      <p:grpSpPr>
        <a:xfrm>
          <a:off x="0" y="0"/>
          <a:ext cx="0" cy="0"/>
          <a:chOff x="0" y="0"/>
          <a:chExt cx="0" cy="0"/>
        </a:xfrm>
      </p:grpSpPr>
      <p:sp>
        <p:nvSpPr>
          <p:cNvPr id="78" name="Google Shape;78;p5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5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80" name="Google Shape;80;p5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1" name="Google Shape;81;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4"/>
        <p:cNvGrpSpPr/>
        <p:nvPr/>
      </p:nvGrpSpPr>
      <p:grpSpPr>
        <a:xfrm>
          <a:off x="0" y="0"/>
          <a:ext cx="0" cy="0"/>
          <a:chOff x="0" y="0"/>
          <a:chExt cx="0" cy="0"/>
        </a:xfrm>
      </p:grpSpPr>
      <p:sp>
        <p:nvSpPr>
          <p:cNvPr id="85" name="Google Shape;85;p5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6" name="Google Shape;86;p55"/>
          <p:cNvSpPr>
            <a:spLocks noGrp="1"/>
          </p:cNvSpPr>
          <p:nvPr>
            <p:ph type="pic" idx="2"/>
          </p:nvPr>
        </p:nvSpPr>
        <p:spPr>
          <a:xfrm>
            <a:off x="5183188" y="987425"/>
            <a:ext cx="6172200" cy="4873625"/>
          </a:xfrm>
          <a:prstGeom prst="rect">
            <a:avLst/>
          </a:prstGeom>
          <a:noFill/>
          <a:ln>
            <a:noFill/>
          </a:ln>
        </p:spPr>
      </p:sp>
      <p:sp>
        <p:nvSpPr>
          <p:cNvPr id="87" name="Google Shape;87;p5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8" name="Google Shape;88;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1"/>
        <p:cNvGrpSpPr/>
        <p:nvPr/>
      </p:nvGrpSpPr>
      <p:grpSpPr>
        <a:xfrm>
          <a:off x="0" y="0"/>
          <a:ext cx="0" cy="0"/>
          <a:chOff x="0" y="0"/>
          <a:chExt cx="0" cy="0"/>
        </a:xfrm>
      </p:grpSpPr>
      <p:sp>
        <p:nvSpPr>
          <p:cNvPr id="92" name="Google Shape;92;p5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3" name="Google Shape;93;p5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4" name="Google Shape;94;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7"/>
        <p:cNvGrpSpPr/>
        <p:nvPr/>
      </p:nvGrpSpPr>
      <p:grpSpPr>
        <a:xfrm>
          <a:off x="0" y="0"/>
          <a:ext cx="0" cy="0"/>
          <a:chOff x="0" y="0"/>
          <a:chExt cx="0" cy="0"/>
        </a:xfrm>
      </p:grpSpPr>
      <p:sp>
        <p:nvSpPr>
          <p:cNvPr id="98" name="Google Shape;98;p5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9" name="Google Shape;99;p5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0" name="Google Shape;100;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72770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  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  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numCol="1" rtlCol="0">
            <a:normAutofit/>
          </a:bodyPr>
          <a:lstStyle/>
          <a:p>
            <a:pPr lvl="0"/>
            <a:r>
              <a:rPr lang="en-GB" altLang="en-GB" dirty="0"/>
              <a:t>Click to edit Master text styles</a:t>
            </a:r>
          </a:p>
          <a:p>
            <a:pPr lvl="1"/>
            <a:r>
              <a:rPr lang="en-GB" altLang="en-GB" dirty="0"/>
              <a:t>Second level</a:t>
            </a:r>
          </a:p>
          <a:p>
            <a:pPr lvl="2"/>
            <a:r>
              <a:rPr lang="en-GB" altLang="en-GB" dirty="0"/>
              <a:t>Third level</a:t>
            </a:r>
          </a:p>
          <a:p>
            <a:pPr lvl="3"/>
            <a:r>
              <a:rPr lang="en-GB" altLang="en-GB" dirty="0"/>
              <a:t>Fourth level</a:t>
            </a:r>
          </a:p>
          <a:p>
            <a:pPr lvl="4"/>
            <a:r>
              <a:rPr lang="en-GB" alt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numCol="1" rtlCol="0">
            <a:normAutofit/>
          </a:bodyPr>
          <a:lstStyle/>
          <a:p>
            <a:pPr lvl="0"/>
            <a:r>
              <a:rPr lang="en-GB" altLang="en-GB" dirty="0"/>
              <a:t>Click to edit Master text styles</a:t>
            </a:r>
          </a:p>
          <a:p>
            <a:pPr lvl="1"/>
            <a:r>
              <a:rPr lang="en-GB" altLang="en-GB" dirty="0"/>
              <a:t>Second level</a:t>
            </a:r>
          </a:p>
          <a:p>
            <a:pPr lvl="2"/>
            <a:r>
              <a:rPr lang="en-GB" altLang="en-GB" dirty="0"/>
              <a:t>Third level</a:t>
            </a:r>
          </a:p>
          <a:p>
            <a:pPr lvl="3"/>
            <a:r>
              <a:rPr lang="en-GB" altLang="en-GB" dirty="0"/>
              <a:t>Fourth level</a:t>
            </a:r>
          </a:p>
          <a:p>
            <a:pPr lvl="4"/>
            <a:r>
              <a:rPr lang="en-GB" altLang="en-GB" dirty="0"/>
              <a:t>Fifth level</a:t>
            </a:r>
            <a:endParaRPr lang="en-US" dirty="0"/>
          </a:p>
        </p:txBody>
      </p:sp>
      <p:pic>
        <p:nvPicPr>
          <p:cNvPr id="5" name="Picture 4" descr="A blue and white background  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  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numCol="1" rtlCol="0" anchor="ctr">
            <a:normAutofit/>
          </a:bodyPr>
          <a:lstStyle/>
          <a:p>
            <a:r>
              <a:rPr lang="en-GB" alt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numCol="1" rtlCol="0">
            <a:normAutofit/>
          </a:bodyPr>
          <a:lstStyle/>
          <a:p>
            <a:pPr lvl="0"/>
            <a:r>
              <a:rPr lang="en-GB" altLang="en-GB" dirty="0"/>
              <a:t>Click to edit Master text styles</a:t>
            </a:r>
          </a:p>
          <a:p>
            <a:pPr lvl="1"/>
            <a:r>
              <a:rPr lang="en-GB" altLang="en-GB" dirty="0"/>
              <a:t>Second level</a:t>
            </a:r>
          </a:p>
          <a:p>
            <a:pPr lvl="2"/>
            <a:r>
              <a:rPr lang="en-GB" altLang="en-GB" dirty="0"/>
              <a:t>Third level</a:t>
            </a:r>
          </a:p>
          <a:p>
            <a:pPr lvl="3"/>
            <a:r>
              <a:rPr lang="en-GB" altLang="en-GB" dirty="0"/>
              <a:t>Fourth level</a:t>
            </a:r>
          </a:p>
          <a:p>
            <a:pPr lvl="4"/>
            <a:r>
              <a:rPr lang="en-GB" alt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  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numCol="1" rtlCol="0" anchor="ctr">
            <a:normAutofit/>
          </a:bodyPr>
          <a:lstStyle/>
          <a:p>
            <a:r>
              <a:rPr lang="en-GB" alt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numCol="1" rtlCol="0">
            <a:normAutofit/>
          </a:bodyPr>
          <a:lstStyle/>
          <a:p>
            <a:pPr lvl="0"/>
            <a:r>
              <a:rPr lang="en-GB" altLang="en-GB" dirty="0"/>
              <a:t>Click to edit Master text styles</a:t>
            </a:r>
          </a:p>
          <a:p>
            <a:pPr lvl="1"/>
            <a:r>
              <a:rPr lang="en-GB" altLang="en-GB" dirty="0"/>
              <a:t>Second level</a:t>
            </a:r>
          </a:p>
          <a:p>
            <a:pPr lvl="2"/>
            <a:r>
              <a:rPr lang="en-GB" altLang="en-GB" dirty="0"/>
              <a:t>Third level</a:t>
            </a:r>
          </a:p>
          <a:p>
            <a:pPr lvl="3"/>
            <a:r>
              <a:rPr lang="en-GB" altLang="en-GB" dirty="0"/>
              <a:t>Fourth level</a:t>
            </a:r>
          </a:p>
          <a:p>
            <a:pPr lvl="4"/>
            <a:r>
              <a:rPr lang="en-GB" altLang="en-GB" dirty="0"/>
              <a:t>Fifth level</a:t>
            </a:r>
            <a:endParaRPr lang="en-US" dirty="0"/>
          </a:p>
        </p:txBody>
      </p:sp>
      <p:pic>
        <p:nvPicPr>
          <p:cNvPr id="6" name="Picture 5" descr="A screenshot of a computer  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4.png"/><Relationship Id="rId5" Type="http://schemas.openxmlformats.org/officeDocument/2006/relationships/theme" Target="../theme/theme4.xml"/><Relationship Id="rId4"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
        <p:cNvGrpSpPr/>
        <p:nvPr/>
      </p:nvGrpSpPr>
      <p:grpSpPr>
        <a:xfrm>
          <a:off x="0" y="0"/>
          <a:ext cx="0" cy="0"/>
          <a:chOff x="0" y="0"/>
          <a:chExt cx="0" cy="0"/>
        </a:xfrm>
      </p:grpSpPr>
      <p:sp>
        <p:nvSpPr>
          <p:cNvPr id="10" name="Google Shape;10;p4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4400"/>
              <a:buFont typeface="Calibri"/>
              <a:buNone/>
              <a:defRPr sz="4400" b="0" i="0" u="none" strike="noStrike" cap="none">
                <a:solidFill>
                  <a:schemeClr val="l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9pPr>
          </a:lstStyle>
          <a:p>
            <a:endParaRPr/>
          </a:p>
        </p:txBody>
      </p:sp>
      <p:sp>
        <p:nvSpPr>
          <p:cNvPr id="12" name="Google Shape;12;p4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13" name="Google Shape;13;p4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lt1"/>
                </a:solidFill>
                <a:latin typeface="Calibri"/>
                <a:ea typeface="Calibri"/>
                <a:cs typeface="Calibri"/>
                <a:sym typeface="Calibri"/>
              </a:defRPr>
            </a:lvl9pPr>
          </a:lstStyle>
          <a:p>
            <a:endParaRPr/>
          </a:p>
        </p:txBody>
      </p:sp>
      <p:sp>
        <p:nvSpPr>
          <p:cNvPr id="14" name="Google Shape;14;p4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lt1"/>
                </a:solidFill>
                <a:latin typeface="Calibri"/>
                <a:ea typeface="Calibri"/>
                <a:cs typeface="Calibri"/>
                <a:sym typeface="Calibri"/>
              </a:defRPr>
            </a:lvl1pPr>
            <a:lvl2pPr marL="0" marR="0" lvl="1" indent="0" algn="r" rtl="0">
              <a:spcBef>
                <a:spcPts val="0"/>
              </a:spcBef>
              <a:buNone/>
              <a:defRPr sz="1200" b="0" i="0" u="none" strike="noStrike" cap="none">
                <a:solidFill>
                  <a:schemeClr val="lt1"/>
                </a:solidFill>
                <a:latin typeface="Calibri"/>
                <a:ea typeface="Calibri"/>
                <a:cs typeface="Calibri"/>
                <a:sym typeface="Calibri"/>
              </a:defRPr>
            </a:lvl2pPr>
            <a:lvl3pPr marL="0" marR="0" lvl="2" indent="0" algn="r" rtl="0">
              <a:spcBef>
                <a:spcPts val="0"/>
              </a:spcBef>
              <a:buNone/>
              <a:defRPr sz="1200" b="0" i="0" u="none" strike="noStrike" cap="none">
                <a:solidFill>
                  <a:schemeClr val="lt1"/>
                </a:solidFill>
                <a:latin typeface="Calibri"/>
                <a:ea typeface="Calibri"/>
                <a:cs typeface="Calibri"/>
                <a:sym typeface="Calibri"/>
              </a:defRPr>
            </a:lvl3pPr>
            <a:lvl4pPr marL="0" marR="0" lvl="3" indent="0" algn="r" rtl="0">
              <a:spcBef>
                <a:spcPts val="0"/>
              </a:spcBef>
              <a:buNone/>
              <a:defRPr sz="1200" b="0" i="0" u="none" strike="noStrike" cap="none">
                <a:solidFill>
                  <a:schemeClr val="lt1"/>
                </a:solidFill>
                <a:latin typeface="Calibri"/>
                <a:ea typeface="Calibri"/>
                <a:cs typeface="Calibri"/>
                <a:sym typeface="Calibri"/>
              </a:defRPr>
            </a:lvl4pPr>
            <a:lvl5pPr marL="0" marR="0" lvl="4" indent="0" algn="r" rtl="0">
              <a:spcBef>
                <a:spcPts val="0"/>
              </a:spcBef>
              <a:buNone/>
              <a:defRPr sz="1200" b="0" i="0" u="none" strike="noStrike" cap="none">
                <a:solidFill>
                  <a:schemeClr val="lt1"/>
                </a:solidFill>
                <a:latin typeface="Calibri"/>
                <a:ea typeface="Calibri"/>
                <a:cs typeface="Calibri"/>
                <a:sym typeface="Calibri"/>
              </a:defRPr>
            </a:lvl5pPr>
            <a:lvl6pPr marL="0" marR="0" lvl="5" indent="0" algn="r" rtl="0">
              <a:spcBef>
                <a:spcPts val="0"/>
              </a:spcBef>
              <a:buNone/>
              <a:defRPr sz="1200" b="0" i="0" u="none" strike="noStrike" cap="none">
                <a:solidFill>
                  <a:schemeClr val="lt1"/>
                </a:solidFill>
                <a:latin typeface="Calibri"/>
                <a:ea typeface="Calibri"/>
                <a:cs typeface="Calibri"/>
                <a:sym typeface="Calibri"/>
              </a:defRPr>
            </a:lvl6pPr>
            <a:lvl7pPr marL="0" marR="0" lvl="6" indent="0" algn="r" rtl="0">
              <a:spcBef>
                <a:spcPts val="0"/>
              </a:spcBef>
              <a:buNone/>
              <a:defRPr sz="1200" b="0" i="0" u="none" strike="noStrike" cap="none">
                <a:solidFill>
                  <a:schemeClr val="lt1"/>
                </a:solidFill>
                <a:latin typeface="Calibri"/>
                <a:ea typeface="Calibri"/>
                <a:cs typeface="Calibri"/>
                <a:sym typeface="Calibri"/>
              </a:defRPr>
            </a:lvl7pPr>
            <a:lvl8pPr marL="0" marR="0" lvl="7" indent="0" algn="r" rtl="0">
              <a:spcBef>
                <a:spcPts val="0"/>
              </a:spcBef>
              <a:buNone/>
              <a:defRPr sz="1200" b="0" i="0" u="none" strike="noStrike" cap="none">
                <a:solidFill>
                  <a:schemeClr val="lt1"/>
                </a:solidFill>
                <a:latin typeface="Calibri"/>
                <a:ea typeface="Calibri"/>
                <a:cs typeface="Calibri"/>
                <a:sym typeface="Calibri"/>
              </a:defRPr>
            </a:lvl8pPr>
            <a:lvl9pPr marL="0" marR="0" lvl="8" indent="0" algn="r" rtl="0">
              <a:spcBef>
                <a:spcPts val="0"/>
              </a:spcBef>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67" r:id="rId1"/>
    <p:sldLayoutId id="2147483668" r:id="rId2"/>
    <p:sldLayoutId id="2147483664"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
        <p:cNvGrpSpPr/>
        <p:nvPr/>
      </p:nvGrpSpPr>
      <p:grpSpPr>
        <a:xfrm>
          <a:off x="0" y="0"/>
          <a:ext cx="0" cy="0"/>
          <a:chOff x="0" y="0"/>
          <a:chExt cx="0" cy="0"/>
        </a:xfrm>
      </p:grpSpPr>
      <p:sp>
        <p:nvSpPr>
          <p:cNvPr id="29" name="Google Shape;29;p4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0" name="Google Shape;30;p4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31" name="Google Shape;31;p4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32" name="Google Shape;32;p4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33" name="Google Shape;33;p4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71" r:id="rId1"/>
    <p:sldLayoutId id="2147483672" r:id="rId2"/>
    <p:sldLayoutId id="2147483673" r:id="rId3"/>
    <p:sldLayoutId id="2147483655" r:id="rId4"/>
    <p:sldLayoutId id="2147483656" r:id="rId5"/>
    <p:sldLayoutId id="2147483665" r:id="rId6"/>
    <p:sldLayoutId id="2147483669" r:id="rId7"/>
    <p:sldLayoutId id="2147483659" r:id="rId8"/>
    <p:sldLayoutId id="2147483660" r:id="rId9"/>
    <p:sldLayoutId id="2147483661" r:id="rId10"/>
    <p:sldLayoutId id="2147483662" r:id="rId11"/>
    <p:sldLayoutId id="2147483663"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numCol="1" rtlCol="0">
            <a:normAutofit/>
          </a:bodyPr>
          <a:lstStyle/>
          <a:p>
            <a:pPr lvl="0"/>
            <a:r>
              <a:rPr lang="en-GB" altLang="en-GB"/>
              <a:t>Click to edit Master text styles</a:t>
            </a:r>
          </a:p>
          <a:p>
            <a:pPr lvl="1"/>
            <a:r>
              <a:rPr lang="en-GB" altLang="en-GB"/>
              <a:t>Second level</a:t>
            </a:r>
          </a:p>
          <a:p>
            <a:pPr lvl="2"/>
            <a:r>
              <a:rPr lang="en-GB" altLang="en-GB"/>
              <a:t>Third level</a:t>
            </a:r>
          </a:p>
          <a:p>
            <a:pPr lvl="3"/>
            <a:r>
              <a:rPr lang="en-GB" altLang="en-GB"/>
              <a:t>Fourth level</a:t>
            </a:r>
          </a:p>
          <a:p>
            <a:pPr lvl="4"/>
            <a:r>
              <a:rPr lang="en-GB" alt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numCol="1" rtlCol="0" anchor="ctr"/>
          <a:lstStyle>
            <a:lvl1pPr algn="l">
              <a:defRPr sz="1200">
                <a:solidFill>
                  <a:schemeClr val="tx1">
                    <a:tint val="75000"/>
                  </a:schemeClr>
                </a:solidFill>
              </a:defRPr>
            </a:lvl1pPr>
          </a:lstStyle>
          <a:p>
            <a:fld id="{8E540C29-F910-6D43-9045-53D256484F6D}" type="datetimeFigureOut">
              <a:rPr lang="en-US" smtClean="0"/>
              <a:t>10/8/2025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numCol="1"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numCol="1"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  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numCol="1" rtlCol="0" anchor="ctr">
            <a:normAutofit/>
          </a:bodyPr>
          <a:lstStyle/>
          <a:p>
            <a:r>
              <a:rPr lang="en-GB" alt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numCol="1" rtlCol="0">
            <a:normAutofit/>
          </a:bodyPr>
          <a:lstStyle/>
          <a:p>
            <a:pPr lvl="0"/>
            <a:r>
              <a:rPr lang="en-GB" altLang="en-GB" dirty="0"/>
              <a:t>Click to edit Master text styles</a:t>
            </a:r>
          </a:p>
          <a:p>
            <a:pPr lvl="1"/>
            <a:r>
              <a:rPr lang="en-GB" altLang="en-GB" dirty="0"/>
              <a:t>Second level</a:t>
            </a:r>
          </a:p>
          <a:p>
            <a:pPr lvl="2"/>
            <a:r>
              <a:rPr lang="en-GB" altLang="en-GB" dirty="0"/>
              <a:t>Third level</a:t>
            </a:r>
          </a:p>
          <a:p>
            <a:pPr lvl="3"/>
            <a:r>
              <a:rPr lang="en-GB" altLang="en-GB" dirty="0"/>
              <a:t>Fourth level</a:t>
            </a:r>
          </a:p>
          <a:p>
            <a:pPr lvl="4"/>
            <a:r>
              <a:rPr lang="en-GB" altLang="en-GB" dirty="0"/>
              <a:t>Fifth level</a:t>
            </a:r>
            <a:endParaRPr lang="en-US" dirty="0"/>
          </a:p>
        </p:txBody>
      </p:sp>
      <p:pic>
        <p:nvPicPr>
          <p:cNvPr id="6" name="Picture 5" descr="A picture containing text, businesscard, screenshot, logo  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0.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5.xml"/><Relationship Id="rId5" Type="http://schemas.openxmlformats.org/officeDocument/2006/relationships/image" Target="../media/image21.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30.jpe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5.xml"/><Relationship Id="rId5" Type="http://schemas.openxmlformats.org/officeDocument/2006/relationships/image" Target="../media/image34.png"/><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20.xml"/><Relationship Id="rId5" Type="http://schemas.openxmlformats.org/officeDocument/2006/relationships/image" Target="../media/image38.jpeg"/><Relationship Id="rId4" Type="http://schemas.openxmlformats.org/officeDocument/2006/relationships/image" Target="../media/image37.jpeg"/></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2.xml"/><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42.png"/></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43.png"/></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4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EF11FB-6825-9715-FCC9-8607C8A8E1CF}"/>
              </a:ext>
            </a:extLst>
          </p:cNvPr>
          <p:cNvSpPr txBox="1"/>
          <p:nvPr/>
        </p:nvSpPr>
        <p:spPr>
          <a:xfrm>
            <a:off x="2511777" y="5475111"/>
            <a:ext cx="720368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solidFill>
                  <a:schemeClr val="bg1"/>
                </a:solidFill>
                <a:ea typeface="Calibri"/>
                <a:cs typeface="Calibri"/>
              </a:rPr>
              <a:t>MA Terrorism &amp; Cybercrime. Week 2 – Terrorist Strategies.</a:t>
            </a:r>
          </a:p>
          <a:p>
            <a:pPr algn="ctr"/>
            <a:r>
              <a:rPr lang="en-GB" sz="2400">
                <a:solidFill>
                  <a:schemeClr val="bg1"/>
                </a:solidFill>
                <a:ea typeface="Calibri"/>
                <a:cs typeface="Calibri"/>
              </a:rPr>
              <a:t>Justin Evans</a:t>
            </a:r>
            <a:endParaRPr lang="en-GB" sz="2400" dirty="0">
              <a:solidFill>
                <a:schemeClr val="bg1"/>
              </a:solidFill>
              <a:ea typeface="Calibri"/>
              <a:cs typeface="Calibri"/>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p:txBody>
          <a:bodyPr numCol="1"/>
          <a:lstStyle/>
          <a:p>
            <a:r>
              <a:rPr lang="en-GB" altLang="en-GB" dirty="0">
                <a:ea typeface="Calibri Light"/>
                <a:cs typeface="Calibri Light"/>
              </a:rPr>
              <a:t>Week 2 – Terrorism &amp; Cybercrime </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p:txBody>
          <a:bodyPr vert="horz" lIns="91440" tIns="45720" rIns="91440" bIns="45720" numCol="1" rtlCol="0" anchor="t">
            <a:normAutofit/>
          </a:bodyPr>
          <a:lstStyle/>
          <a:p>
            <a:r>
              <a:rPr lang="en-GB" altLang="en-GB">
                <a:ea typeface="Calibri"/>
                <a:cs typeface="Calibri"/>
              </a:rPr>
              <a:t>Terrorist ideology in more detail</a:t>
            </a:r>
            <a:endParaRPr lang="en-GB">
              <a:ea typeface="Calibri"/>
              <a:cs typeface="Calibri"/>
            </a:endParaRPr>
          </a:p>
          <a:p>
            <a:r>
              <a:rPr lang="en-GB" altLang="en-GB" dirty="0">
                <a:ea typeface="Calibri"/>
                <a:cs typeface="Calibri"/>
              </a:rPr>
              <a:t>Terrorist strategies.</a:t>
            </a:r>
            <a:endParaRPr lang="en-GB" dirty="0">
              <a:ea typeface="Calibri"/>
              <a:cs typeface="Calibri"/>
            </a:endParaRPr>
          </a:p>
          <a:p>
            <a:r>
              <a:rPr lang="en-GB" altLang="en-GB" dirty="0">
                <a:ea typeface="Calibri"/>
                <a:cs typeface="Calibri"/>
              </a:rPr>
              <a:t>Measures of Success.</a:t>
            </a:r>
          </a:p>
          <a:p>
            <a:r>
              <a:rPr lang="en-GB" altLang="en-GB" dirty="0">
                <a:ea typeface="Calibri"/>
                <a:cs typeface="Calibri"/>
              </a:rPr>
              <a:t>Replication through history.</a:t>
            </a:r>
          </a:p>
          <a:p>
            <a:r>
              <a:rPr lang="en-GB" altLang="en-GB" dirty="0">
                <a:ea typeface="Calibri"/>
                <a:cs typeface="Calibri"/>
              </a:rPr>
              <a:t>What can we learn?</a:t>
            </a:r>
          </a:p>
        </p:txBody>
      </p:sp>
    </p:spTree>
    <p:extLst>
      <p:ext uri="{BB962C8B-B14F-4D97-AF65-F5344CB8AC3E}">
        <p14:creationId xmlns:p14="http://schemas.microsoft.com/office/powerpoint/2010/main" val="1459747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21"/>
        <p:cNvGrpSpPr/>
        <p:nvPr/>
      </p:nvGrpSpPr>
      <p:grpSpPr>
        <a:xfrm>
          <a:off x="0" y="0"/>
          <a:ext cx="0" cy="0"/>
          <a:chOff x="0" y="0"/>
          <a:chExt cx="0" cy="0"/>
        </a:xfrm>
      </p:grpSpPr>
      <p:sp>
        <p:nvSpPr>
          <p:cNvPr id="422" name="Google Shape;422;p31"/>
          <p:cNvSpPr/>
          <p:nvPr/>
        </p:nvSpPr>
        <p:spPr>
          <a:xfrm>
            <a:off x="327546" y="4572000"/>
            <a:ext cx="7058307" cy="1964266"/>
          </a:xfrm>
          <a:prstGeom prst="rect">
            <a:avLst/>
          </a:prstGeom>
          <a:solidFill>
            <a:srgbClr val="45628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423" name="Google Shape;423;p31"/>
          <p:cNvSpPr txBox="1">
            <a:spLocks noGrp="1"/>
          </p:cNvSpPr>
          <p:nvPr>
            <p:ph type="title"/>
          </p:nvPr>
        </p:nvSpPr>
        <p:spPr>
          <a:xfrm>
            <a:off x="524256" y="4767072"/>
            <a:ext cx="6594189" cy="1625210"/>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rgbClr val="FFFFFF"/>
              </a:buClr>
              <a:buSzPts val="4400"/>
              <a:buFont typeface="Calibri"/>
              <a:buNone/>
            </a:pPr>
            <a:r>
              <a:rPr lang="en-GB">
                <a:solidFill>
                  <a:srgbClr val="FFFFFF"/>
                </a:solidFill>
              </a:rPr>
              <a:t>Ideology</a:t>
            </a:r>
            <a:endParaRPr/>
          </a:p>
        </p:txBody>
      </p:sp>
      <p:pic>
        <p:nvPicPr>
          <p:cNvPr id="424" name="Google Shape;424;p31"/>
          <p:cNvPicPr preferRelativeResize="0">
            <a:picLocks noGrp="1"/>
          </p:cNvPicPr>
          <p:nvPr>
            <p:ph type="body" idx="2"/>
          </p:nvPr>
        </p:nvPicPr>
        <p:blipFill rotWithShape="1">
          <a:blip r:embed="rId3">
            <a:alphaModFix/>
          </a:blip>
          <a:srcRect r="3769" b="2"/>
          <a:stretch/>
        </p:blipFill>
        <p:spPr>
          <a:xfrm>
            <a:off x="327547" y="321733"/>
            <a:ext cx="7058306" cy="4107392"/>
          </a:xfrm>
          <a:prstGeom prst="rect">
            <a:avLst/>
          </a:prstGeom>
          <a:noFill/>
          <a:ln>
            <a:noFill/>
          </a:ln>
        </p:spPr>
      </p:pic>
      <p:sp>
        <p:nvSpPr>
          <p:cNvPr id="425" name="Google Shape;425;p31"/>
          <p:cNvSpPr/>
          <p:nvPr/>
        </p:nvSpPr>
        <p:spPr>
          <a:xfrm>
            <a:off x="7534655" y="321732"/>
            <a:ext cx="4335613" cy="6214534"/>
          </a:xfrm>
          <a:prstGeom prst="rect">
            <a:avLst/>
          </a:prstGeom>
          <a:solidFill>
            <a:srgbClr val="40404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426" name="Google Shape;426;p31"/>
          <p:cNvSpPr txBox="1">
            <a:spLocks noGrp="1"/>
          </p:cNvSpPr>
          <p:nvPr>
            <p:ph type="body" idx="1"/>
          </p:nvPr>
        </p:nvSpPr>
        <p:spPr>
          <a:xfrm>
            <a:off x="8029319" y="917725"/>
            <a:ext cx="3424739" cy="4852362"/>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rgbClr val="FFFFFF"/>
              </a:buClr>
              <a:buSzPts val="2400"/>
              <a:buChar char="•"/>
            </a:pPr>
            <a:r>
              <a:rPr lang="en-GB" sz="2400">
                <a:solidFill>
                  <a:srgbClr val="FFFFFF"/>
                </a:solidFill>
              </a:rPr>
              <a:t>Establishes who the enemy are and what the group is attempting to achieve</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Nationalist</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Religious</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Ethnic identity</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Political doctrines</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The writings of terrorist groups often indicates the ideology the group follows.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31"/>
        <p:cNvGrpSpPr/>
        <p:nvPr/>
      </p:nvGrpSpPr>
      <p:grpSpPr>
        <a:xfrm>
          <a:off x="0" y="0"/>
          <a:ext cx="0" cy="0"/>
          <a:chOff x="0" y="0"/>
          <a:chExt cx="0" cy="0"/>
        </a:xfrm>
      </p:grpSpPr>
      <p:sp>
        <p:nvSpPr>
          <p:cNvPr id="432" name="Google Shape;432;p32"/>
          <p:cNvSpPr/>
          <p:nvPr/>
        </p:nvSpPr>
        <p:spPr>
          <a:xfrm>
            <a:off x="6096000" y="0"/>
            <a:ext cx="6096000" cy="6858000"/>
          </a:xfrm>
          <a:prstGeom prst="rect">
            <a:avLst/>
          </a:prstGeom>
          <a:solidFill>
            <a:schemeClr val="dk1">
              <a:alpha val="784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33" name="Google Shape;433;p32"/>
          <p:cNvSpPr/>
          <p:nvPr/>
        </p:nvSpPr>
        <p:spPr>
          <a:xfrm>
            <a:off x="1453478" y="0"/>
            <a:ext cx="4657389" cy="68580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34" name="Google Shape;434;p32"/>
          <p:cNvSpPr txBox="1">
            <a:spLocks noGrp="1"/>
          </p:cNvSpPr>
          <p:nvPr>
            <p:ph type="title"/>
          </p:nvPr>
        </p:nvSpPr>
        <p:spPr>
          <a:xfrm>
            <a:off x="1901162" y="3050434"/>
            <a:ext cx="3722933" cy="757130"/>
          </a:xfrm>
          <a:prstGeom prst="rect">
            <a:avLst/>
          </a:prstGeom>
          <a:noFill/>
          <a:ln w="25400" cap="sq" cmpd="sng">
            <a:solidFill>
              <a:srgbClr val="FFFFFF"/>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2800"/>
              <a:buFont typeface="Calibri"/>
              <a:buNone/>
            </a:pPr>
            <a:r>
              <a:rPr lang="en-GB" sz="2800">
                <a:solidFill>
                  <a:srgbClr val="FFFFFF"/>
                </a:solidFill>
              </a:rPr>
              <a:t>What is an Ideology</a:t>
            </a:r>
            <a:endParaRPr/>
          </a:p>
        </p:txBody>
      </p:sp>
      <p:sp>
        <p:nvSpPr>
          <p:cNvPr id="435" name="Google Shape;435;p32"/>
          <p:cNvSpPr/>
          <p:nvPr/>
        </p:nvSpPr>
        <p:spPr>
          <a:xfrm>
            <a:off x="0" y="0"/>
            <a:ext cx="1453478" cy="6858000"/>
          </a:xfrm>
          <a:prstGeom prst="rect">
            <a:avLst/>
          </a:prstGeom>
          <a:solidFill>
            <a:srgbClr val="404040">
              <a:alpha val="8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36" name="Google Shape;436;p32"/>
          <p:cNvSpPr txBox="1">
            <a:spLocks noGrp="1"/>
          </p:cNvSpPr>
          <p:nvPr>
            <p:ph type="body" idx="1"/>
          </p:nvPr>
        </p:nvSpPr>
        <p:spPr>
          <a:xfrm>
            <a:off x="6574536" y="640080"/>
            <a:ext cx="5053066" cy="5516880"/>
          </a:xfrm>
          <a:prstGeom prst="rect">
            <a:avLst/>
          </a:prstGeom>
          <a:noFill/>
          <a:ln>
            <a:noFill/>
          </a:ln>
        </p:spPr>
        <p:txBody>
          <a:bodyPr spcFirstLastPara="1" wrap="square" lIns="91425" tIns="45700" rIns="91425" bIns="45700" anchor="t" anchorCtr="0">
            <a:normAutofit fontScale="85000" lnSpcReduction="10000"/>
          </a:bodyPr>
          <a:lstStyle/>
          <a:p>
            <a:pPr marL="0" lvl="0" indent="0" algn="l" rtl="0">
              <a:lnSpc>
                <a:spcPct val="90000"/>
              </a:lnSpc>
              <a:spcBef>
                <a:spcPts val="0"/>
              </a:spcBef>
              <a:spcAft>
                <a:spcPts val="0"/>
              </a:spcAft>
              <a:buClr>
                <a:schemeClr val="dk1"/>
              </a:buClr>
              <a:buSzPct val="100000"/>
              <a:buNone/>
            </a:pPr>
            <a:endParaRPr sz="2000"/>
          </a:p>
          <a:p>
            <a:pPr marL="0" lvl="0" indent="0" algn="l" rtl="0">
              <a:lnSpc>
                <a:spcPct val="90000"/>
              </a:lnSpc>
              <a:spcBef>
                <a:spcPts val="1000"/>
              </a:spcBef>
              <a:spcAft>
                <a:spcPts val="0"/>
              </a:spcAft>
              <a:buClr>
                <a:schemeClr val="dk1"/>
              </a:buClr>
              <a:buSzPct val="100000"/>
              <a:buNone/>
            </a:pPr>
            <a:r>
              <a:rPr lang="en-GB" sz="2400"/>
              <a:t>Ayman Al-Zawahiri wrote:</a:t>
            </a:r>
            <a:endParaRPr/>
          </a:p>
          <a:p>
            <a:pPr marL="0" lvl="0" indent="0" algn="l" rtl="0">
              <a:lnSpc>
                <a:spcPct val="90000"/>
              </a:lnSpc>
              <a:spcBef>
                <a:spcPts val="1000"/>
              </a:spcBef>
              <a:spcAft>
                <a:spcPts val="0"/>
              </a:spcAft>
              <a:buClr>
                <a:schemeClr val="dk1"/>
              </a:buClr>
              <a:buSzPct val="100000"/>
              <a:buNone/>
            </a:pPr>
            <a:endParaRPr sz="2400"/>
          </a:p>
          <a:p>
            <a:pPr marL="0" lvl="0" indent="0" algn="l" rtl="0">
              <a:lnSpc>
                <a:spcPct val="90000"/>
              </a:lnSpc>
              <a:spcBef>
                <a:spcPts val="1000"/>
              </a:spcBef>
              <a:spcAft>
                <a:spcPts val="0"/>
              </a:spcAft>
              <a:buClr>
                <a:schemeClr val="dk1"/>
              </a:buClr>
              <a:buSzPct val="100000"/>
              <a:buNone/>
            </a:pPr>
            <a:endParaRPr sz="2400"/>
          </a:p>
          <a:p>
            <a:pPr marL="0" lvl="0" indent="0" algn="l" rtl="0">
              <a:lnSpc>
                <a:spcPct val="150000"/>
              </a:lnSpc>
              <a:spcBef>
                <a:spcPts val="1000"/>
              </a:spcBef>
              <a:spcAft>
                <a:spcPts val="0"/>
              </a:spcAft>
              <a:buClr>
                <a:schemeClr val="dk1"/>
              </a:buClr>
              <a:buSzPct val="100000"/>
              <a:buNone/>
            </a:pPr>
            <a:r>
              <a:rPr lang="en-GB" sz="2400"/>
              <a:t>The first front is to inflict losses on the Western crusader, especially to its economic infrastructure with strikes that would make it bleed for years. The strikes in NY, Washington, Madrid and London are the best examples of that……</a:t>
            </a:r>
            <a:endParaRPr/>
          </a:p>
          <a:p>
            <a:pPr marL="0" lvl="0" indent="0" algn="l" rtl="0">
              <a:lnSpc>
                <a:spcPct val="150000"/>
              </a:lnSpc>
              <a:spcBef>
                <a:spcPts val="1000"/>
              </a:spcBef>
              <a:spcAft>
                <a:spcPts val="0"/>
              </a:spcAft>
              <a:buClr>
                <a:schemeClr val="dk1"/>
              </a:buClr>
              <a:buSzPct val="100000"/>
              <a:buNone/>
            </a:pPr>
            <a:r>
              <a:rPr lang="en-GB" sz="2400"/>
              <a:t>On the second front we have to get crusaders out of the lands of Islam especially from Iraq, Afghanistan and Palestine. </a:t>
            </a:r>
            <a:endParaRPr/>
          </a:p>
          <a:p>
            <a:pPr marL="0" lvl="0" indent="0" algn="l" rtl="0">
              <a:lnSpc>
                <a:spcPct val="150000"/>
              </a:lnSpc>
              <a:spcBef>
                <a:spcPts val="1000"/>
              </a:spcBef>
              <a:spcAft>
                <a:spcPts val="0"/>
              </a:spcAft>
              <a:buClr>
                <a:schemeClr val="dk1"/>
              </a:buClr>
              <a:buSzPct val="100000"/>
              <a:buNone/>
            </a:pPr>
            <a:endParaRPr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41"/>
        <p:cNvGrpSpPr/>
        <p:nvPr/>
      </p:nvGrpSpPr>
      <p:grpSpPr>
        <a:xfrm>
          <a:off x="0" y="0"/>
          <a:ext cx="0" cy="0"/>
          <a:chOff x="0" y="0"/>
          <a:chExt cx="0" cy="0"/>
        </a:xfrm>
      </p:grpSpPr>
      <p:sp>
        <p:nvSpPr>
          <p:cNvPr id="442" name="Google Shape;442;p33"/>
          <p:cNvSpPr/>
          <p:nvPr/>
        </p:nvSpPr>
        <p:spPr>
          <a:xfrm>
            <a:off x="6096000" y="0"/>
            <a:ext cx="6096000" cy="6858000"/>
          </a:xfrm>
          <a:prstGeom prst="rect">
            <a:avLst/>
          </a:prstGeom>
          <a:solidFill>
            <a:schemeClr val="dk1">
              <a:alpha val="784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43" name="Google Shape;443;p33"/>
          <p:cNvSpPr/>
          <p:nvPr/>
        </p:nvSpPr>
        <p:spPr>
          <a:xfrm>
            <a:off x="1453478" y="0"/>
            <a:ext cx="4657389" cy="68580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44" name="Google Shape;444;p33"/>
          <p:cNvSpPr txBox="1">
            <a:spLocks noGrp="1"/>
          </p:cNvSpPr>
          <p:nvPr>
            <p:ph type="title"/>
          </p:nvPr>
        </p:nvSpPr>
        <p:spPr>
          <a:xfrm>
            <a:off x="1901162" y="3050434"/>
            <a:ext cx="3722933" cy="757130"/>
          </a:xfrm>
          <a:prstGeom prst="rect">
            <a:avLst/>
          </a:prstGeom>
          <a:noFill/>
          <a:ln w="25400" cap="sq" cmpd="sng">
            <a:solidFill>
              <a:srgbClr val="FFFFFF"/>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2800"/>
              <a:buFont typeface="Calibri"/>
              <a:buNone/>
            </a:pPr>
            <a:r>
              <a:rPr lang="en-GB" sz="2800">
                <a:solidFill>
                  <a:srgbClr val="FFFFFF"/>
                </a:solidFill>
              </a:rPr>
              <a:t>What is an Ideology</a:t>
            </a:r>
            <a:endParaRPr/>
          </a:p>
        </p:txBody>
      </p:sp>
      <p:sp>
        <p:nvSpPr>
          <p:cNvPr id="445" name="Google Shape;445;p33"/>
          <p:cNvSpPr/>
          <p:nvPr/>
        </p:nvSpPr>
        <p:spPr>
          <a:xfrm>
            <a:off x="0" y="0"/>
            <a:ext cx="1453478" cy="6858000"/>
          </a:xfrm>
          <a:prstGeom prst="rect">
            <a:avLst/>
          </a:prstGeom>
          <a:solidFill>
            <a:srgbClr val="404040">
              <a:alpha val="8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46" name="Google Shape;446;p33"/>
          <p:cNvSpPr txBox="1">
            <a:spLocks noGrp="1"/>
          </p:cNvSpPr>
          <p:nvPr>
            <p:ph type="body" idx="1"/>
          </p:nvPr>
        </p:nvSpPr>
        <p:spPr>
          <a:xfrm>
            <a:off x="6574536" y="640080"/>
            <a:ext cx="5053066" cy="5516880"/>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90000"/>
              </a:lnSpc>
              <a:spcBef>
                <a:spcPts val="0"/>
              </a:spcBef>
              <a:spcAft>
                <a:spcPts val="0"/>
              </a:spcAft>
              <a:buClr>
                <a:schemeClr val="dk1"/>
              </a:buClr>
              <a:buSzPct val="100000"/>
              <a:buNone/>
            </a:pPr>
            <a:endParaRPr sz="2000"/>
          </a:p>
          <a:p>
            <a:pPr marL="0" lvl="0" indent="0" algn="l" rtl="0">
              <a:lnSpc>
                <a:spcPct val="90000"/>
              </a:lnSpc>
              <a:spcBef>
                <a:spcPts val="1000"/>
              </a:spcBef>
              <a:spcAft>
                <a:spcPts val="0"/>
              </a:spcAft>
              <a:buClr>
                <a:schemeClr val="dk1"/>
              </a:buClr>
              <a:buSzPct val="100000"/>
              <a:buNone/>
            </a:pPr>
            <a:r>
              <a:rPr lang="en-GB" sz="2400"/>
              <a:t>Ayman Al-Zawahiri wrote:</a:t>
            </a:r>
            <a:endParaRPr/>
          </a:p>
          <a:p>
            <a:pPr marL="0" lvl="0" indent="0" algn="l" rtl="0">
              <a:lnSpc>
                <a:spcPct val="90000"/>
              </a:lnSpc>
              <a:spcBef>
                <a:spcPts val="1000"/>
              </a:spcBef>
              <a:spcAft>
                <a:spcPts val="0"/>
              </a:spcAft>
              <a:buClr>
                <a:schemeClr val="dk1"/>
              </a:buClr>
              <a:buSzPct val="100000"/>
              <a:buNone/>
            </a:pPr>
            <a:endParaRPr sz="2400"/>
          </a:p>
          <a:p>
            <a:pPr marL="0" lvl="0" indent="0" algn="l" rtl="0">
              <a:lnSpc>
                <a:spcPct val="90000"/>
              </a:lnSpc>
              <a:spcBef>
                <a:spcPts val="1000"/>
              </a:spcBef>
              <a:spcAft>
                <a:spcPts val="0"/>
              </a:spcAft>
              <a:buClr>
                <a:schemeClr val="dk1"/>
              </a:buClr>
              <a:buSzPct val="100000"/>
              <a:buNone/>
            </a:pPr>
            <a:endParaRPr sz="2400"/>
          </a:p>
          <a:p>
            <a:pPr marL="0" lvl="0" indent="0" algn="l" rtl="0">
              <a:lnSpc>
                <a:spcPct val="150000"/>
              </a:lnSpc>
              <a:spcBef>
                <a:spcPts val="1000"/>
              </a:spcBef>
              <a:spcAft>
                <a:spcPts val="0"/>
              </a:spcAft>
              <a:buClr>
                <a:schemeClr val="dk1"/>
              </a:buClr>
              <a:buSzPct val="100000"/>
              <a:buNone/>
            </a:pPr>
            <a:r>
              <a:rPr lang="en-GB" sz="2400"/>
              <a:t>The third front is working at changing the corrupt regimes [in our countries] which have sold their honour to the Crusading West and befriended Israel.</a:t>
            </a:r>
            <a:endParaRPr/>
          </a:p>
          <a:p>
            <a:pPr marL="0" lvl="0" indent="0" algn="l" rtl="0">
              <a:lnSpc>
                <a:spcPct val="150000"/>
              </a:lnSpc>
              <a:spcBef>
                <a:spcPts val="1000"/>
              </a:spcBef>
              <a:spcAft>
                <a:spcPts val="0"/>
              </a:spcAft>
              <a:buClr>
                <a:schemeClr val="dk1"/>
              </a:buClr>
              <a:buSzPct val="100000"/>
              <a:buNone/>
            </a:pPr>
            <a:endParaRPr sz="2400"/>
          </a:p>
          <a:p>
            <a:pPr marL="0" lvl="0" indent="0" algn="l" rtl="0">
              <a:lnSpc>
                <a:spcPct val="150000"/>
              </a:lnSpc>
              <a:spcBef>
                <a:spcPts val="1000"/>
              </a:spcBef>
              <a:spcAft>
                <a:spcPts val="0"/>
              </a:spcAft>
              <a:buClr>
                <a:schemeClr val="dk1"/>
              </a:buClr>
              <a:buSzPct val="100000"/>
              <a:buNone/>
            </a:pPr>
            <a:r>
              <a:rPr lang="en-GB" sz="2400"/>
              <a:t>The fourth front is popularising the Dawah [Inviting non-Muslims to accept the truth of Islam] work. </a:t>
            </a:r>
            <a:endParaRPr/>
          </a:p>
          <a:p>
            <a:pPr marL="0" lvl="0" indent="0" algn="l" rtl="0">
              <a:lnSpc>
                <a:spcPct val="150000"/>
              </a:lnSpc>
              <a:spcBef>
                <a:spcPts val="1000"/>
              </a:spcBef>
              <a:spcAft>
                <a:spcPts val="0"/>
              </a:spcAft>
              <a:buClr>
                <a:schemeClr val="dk1"/>
              </a:buClr>
              <a:buSzPct val="100000"/>
              <a:buNone/>
            </a:pPr>
            <a:endParaRPr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451"/>
        <p:cNvGrpSpPr/>
        <p:nvPr/>
      </p:nvGrpSpPr>
      <p:grpSpPr>
        <a:xfrm>
          <a:off x="0" y="0"/>
          <a:ext cx="0" cy="0"/>
          <a:chOff x="0" y="0"/>
          <a:chExt cx="0" cy="0"/>
        </a:xfrm>
      </p:grpSpPr>
      <p:sp>
        <p:nvSpPr>
          <p:cNvPr id="452" name="Google Shape;452;p34"/>
          <p:cNvSpPr/>
          <p:nvPr/>
        </p:nvSpPr>
        <p:spPr>
          <a:xfrm>
            <a:off x="0" y="0"/>
            <a:ext cx="1219200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53" name="Google Shape;453;p34"/>
          <p:cNvSpPr txBox="1">
            <a:spLocks noGrp="1"/>
          </p:cNvSpPr>
          <p:nvPr>
            <p:ph type="title"/>
          </p:nvPr>
        </p:nvSpPr>
        <p:spPr>
          <a:xfrm>
            <a:off x="838200" y="620742"/>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4400"/>
              <a:buFont typeface="Calibri"/>
              <a:buNone/>
            </a:pPr>
            <a:r>
              <a:rPr lang="en-GB" b="1" u="sng">
                <a:solidFill>
                  <a:srgbClr val="FFFFFF"/>
                </a:solidFill>
              </a:rPr>
              <a:t>Tactics</a:t>
            </a:r>
            <a:endParaRPr/>
          </a:p>
        </p:txBody>
      </p:sp>
      <p:cxnSp>
        <p:nvCxnSpPr>
          <p:cNvPr id="454" name="Google Shape;454;p34"/>
          <p:cNvCxnSpPr/>
          <p:nvPr/>
        </p:nvCxnSpPr>
        <p:spPr>
          <a:xfrm rot="10800000">
            <a:off x="762000" y="826324"/>
            <a:ext cx="0" cy="914400"/>
          </a:xfrm>
          <a:prstGeom prst="straightConnector1">
            <a:avLst/>
          </a:prstGeom>
          <a:noFill/>
          <a:ln w="19050" cap="flat" cmpd="sng">
            <a:solidFill>
              <a:srgbClr val="FFFFFF">
                <a:alpha val="80000"/>
              </a:srgbClr>
            </a:solidFill>
            <a:prstDash val="solid"/>
            <a:miter lim="800000"/>
            <a:headEnd type="none" w="sm" len="sm"/>
            <a:tailEnd type="none" w="sm" len="sm"/>
          </a:ln>
        </p:spPr>
      </p:cxnSp>
      <p:sp>
        <p:nvSpPr>
          <p:cNvPr id="455" name="Google Shape;455;p34"/>
          <p:cNvSpPr txBox="1">
            <a:spLocks noGrp="1"/>
          </p:cNvSpPr>
          <p:nvPr>
            <p:ph type="body" idx="1"/>
          </p:nvPr>
        </p:nvSpPr>
        <p:spPr>
          <a:xfrm>
            <a:off x="838200" y="2030457"/>
            <a:ext cx="10515600" cy="633353"/>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90000"/>
              </a:lnSpc>
              <a:spcBef>
                <a:spcPts val="0"/>
              </a:spcBef>
              <a:spcAft>
                <a:spcPts val="0"/>
              </a:spcAft>
              <a:buClr>
                <a:srgbClr val="FFFFFF"/>
              </a:buClr>
              <a:buSzPts val="2400"/>
              <a:buNone/>
            </a:pPr>
            <a:r>
              <a:rPr lang="en-GB" sz="2400">
                <a:solidFill>
                  <a:srgbClr val="FFFFFF"/>
                </a:solidFill>
              </a:rPr>
              <a:t>Al-Zawahiri goes on to explain tactics (the how) that affiliates should adhere to:	</a:t>
            </a:r>
            <a:endParaRPr/>
          </a:p>
        </p:txBody>
      </p:sp>
      <p:sp>
        <p:nvSpPr>
          <p:cNvPr id="456" name="Google Shape;456;p34"/>
          <p:cNvSpPr txBox="1">
            <a:spLocks noGrp="1"/>
          </p:cNvSpPr>
          <p:nvPr>
            <p:ph type="body" idx="2"/>
          </p:nvPr>
        </p:nvSpPr>
        <p:spPr>
          <a:xfrm>
            <a:off x="762000" y="3234856"/>
            <a:ext cx="6532876" cy="2443480"/>
          </a:xfrm>
          <a:prstGeom prst="rect">
            <a:avLst/>
          </a:prstGeom>
          <a:noFill/>
          <a:ln>
            <a:noFill/>
          </a:ln>
        </p:spPr>
        <p:txBody>
          <a:bodyPr spcFirstLastPara="1" wrap="square" lIns="91425" tIns="45700" rIns="91425" bIns="45700" anchor="t" anchorCtr="0">
            <a:normAutofit lnSpcReduction="10000"/>
          </a:bodyPr>
          <a:lstStyle/>
          <a:p>
            <a:pPr marL="228600" lvl="0" indent="-228600" algn="l" rtl="0">
              <a:lnSpc>
                <a:spcPct val="90000"/>
              </a:lnSpc>
              <a:spcBef>
                <a:spcPts val="0"/>
              </a:spcBef>
              <a:spcAft>
                <a:spcPts val="0"/>
              </a:spcAft>
              <a:buClr>
                <a:srgbClr val="FFFFFF"/>
              </a:buClr>
              <a:buSzPts val="2400"/>
              <a:buChar char="•"/>
            </a:pPr>
            <a:r>
              <a:rPr lang="en-GB" sz="2400">
                <a:solidFill>
                  <a:srgbClr val="FFFFFF"/>
                </a:solidFill>
              </a:rPr>
              <a:t>Inflict maximum casualties against the enemy because this is the language understood by the West</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Concentrate on Martyrdom operations (most effective and least costly)</a:t>
            </a:r>
            <a:endParaRPr/>
          </a:p>
          <a:p>
            <a:pPr marL="228600" lvl="0" indent="-228600" algn="l" rtl="0">
              <a:lnSpc>
                <a:spcPct val="90000"/>
              </a:lnSpc>
              <a:spcBef>
                <a:spcPts val="1000"/>
              </a:spcBef>
              <a:spcAft>
                <a:spcPts val="0"/>
              </a:spcAft>
              <a:buClr>
                <a:srgbClr val="FFFFFF"/>
              </a:buClr>
              <a:buSzPts val="2400"/>
              <a:buChar char="•"/>
            </a:pPr>
            <a:r>
              <a:rPr lang="en-GB" sz="2400">
                <a:solidFill>
                  <a:srgbClr val="FFFFFF"/>
                </a:solidFill>
              </a:rPr>
              <a:t>Targets chosen to damage the structure of the enemy.</a:t>
            </a:r>
            <a:endParaRPr/>
          </a:p>
          <a:p>
            <a:pPr marL="228600" lvl="0" indent="-76200" algn="l" rtl="0">
              <a:lnSpc>
                <a:spcPct val="90000"/>
              </a:lnSpc>
              <a:spcBef>
                <a:spcPts val="1000"/>
              </a:spcBef>
              <a:spcAft>
                <a:spcPts val="0"/>
              </a:spcAft>
              <a:buClr>
                <a:schemeClr val="lt1"/>
              </a:buClr>
              <a:buSzPts val="2400"/>
              <a:buNone/>
            </a:pPr>
            <a:endParaRPr sz="2400">
              <a:solidFill>
                <a:srgbClr val="FFFFFF"/>
              </a:solidFill>
            </a:endParaRPr>
          </a:p>
        </p:txBody>
      </p:sp>
      <p:pic>
        <p:nvPicPr>
          <p:cNvPr id="457" name="Google Shape;457;p34" descr="September 11 attacks | History, Summary, Location, Timeline, Casualties, &amp;  Facts | Britannica"/>
          <p:cNvPicPr preferRelativeResize="0"/>
          <p:nvPr/>
        </p:nvPicPr>
        <p:blipFill rotWithShape="1">
          <a:blip r:embed="rId3">
            <a:alphaModFix/>
          </a:blip>
          <a:srcRect/>
          <a:stretch/>
        </p:blipFill>
        <p:spPr>
          <a:xfrm>
            <a:off x="8056876" y="2932204"/>
            <a:ext cx="2606992" cy="304878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62"/>
        <p:cNvGrpSpPr/>
        <p:nvPr/>
      </p:nvGrpSpPr>
      <p:grpSpPr>
        <a:xfrm>
          <a:off x="0" y="0"/>
          <a:ext cx="0" cy="0"/>
          <a:chOff x="0" y="0"/>
          <a:chExt cx="0" cy="0"/>
        </a:xfrm>
      </p:grpSpPr>
      <p:sp>
        <p:nvSpPr>
          <p:cNvPr id="463" name="Google Shape;463;p35"/>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64" name="Google Shape;464;p35"/>
          <p:cNvSpPr txBox="1">
            <a:spLocks noGrp="1"/>
          </p:cNvSpPr>
          <p:nvPr>
            <p:ph type="title"/>
          </p:nvPr>
        </p:nvSpPr>
        <p:spPr>
          <a:xfrm>
            <a:off x="589560" y="856180"/>
            <a:ext cx="4560584" cy="112806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Calibri"/>
              <a:buNone/>
            </a:pPr>
            <a:r>
              <a:rPr lang="en-GB" sz="4000"/>
              <a:t>Tactical Instruction</a:t>
            </a:r>
            <a:endParaRPr/>
          </a:p>
        </p:txBody>
      </p:sp>
      <p:grpSp>
        <p:nvGrpSpPr>
          <p:cNvPr id="465" name="Google Shape;465;p35"/>
          <p:cNvGrpSpPr/>
          <p:nvPr/>
        </p:nvGrpSpPr>
        <p:grpSpPr>
          <a:xfrm>
            <a:off x="0" y="1083484"/>
            <a:ext cx="355196" cy="673460"/>
            <a:chOff x="0" y="823811"/>
            <a:chExt cx="355196" cy="673460"/>
          </a:xfrm>
        </p:grpSpPr>
        <p:sp>
          <p:nvSpPr>
            <p:cNvPr id="466" name="Google Shape;466;p35"/>
            <p:cNvSpPr/>
            <p:nvPr/>
          </p:nvSpPr>
          <p:spPr>
            <a:xfrm>
              <a:off x="0" y="823811"/>
              <a:ext cx="87363"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67" name="Google Shape;467;p35"/>
            <p:cNvSpPr/>
            <p:nvPr/>
          </p:nvSpPr>
          <p:spPr>
            <a:xfrm>
              <a:off x="159341" y="823811"/>
              <a:ext cx="195855" cy="67346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sp>
        <p:nvSpPr>
          <p:cNvPr id="468" name="Google Shape;468;p35"/>
          <p:cNvSpPr/>
          <p:nvPr/>
        </p:nvSpPr>
        <p:spPr>
          <a:xfrm flipH="1">
            <a:off x="665085" y="2090569"/>
            <a:ext cx="4297680" cy="2743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69" name="Google Shape;469;p35"/>
          <p:cNvSpPr txBox="1">
            <a:spLocks noGrp="1"/>
          </p:cNvSpPr>
          <p:nvPr>
            <p:ph type="body" idx="1"/>
          </p:nvPr>
        </p:nvSpPr>
        <p:spPr>
          <a:xfrm>
            <a:off x="590719" y="2330505"/>
            <a:ext cx="4559425" cy="3979585"/>
          </a:xfrm>
          <a:prstGeom prst="rect">
            <a:avLst/>
          </a:prstGeom>
          <a:noFill/>
          <a:ln>
            <a:noFill/>
          </a:ln>
        </p:spPr>
        <p:txBody>
          <a:bodyPr spcFirstLastPara="1" wrap="square" lIns="91425" tIns="45700" rIns="91425" bIns="45700" anchor="ctr" anchorCtr="0">
            <a:normAutofit/>
          </a:bodyPr>
          <a:lstStyle/>
          <a:p>
            <a:pPr marL="0" lvl="0" indent="0" algn="l" rtl="0">
              <a:lnSpc>
                <a:spcPct val="150000"/>
              </a:lnSpc>
              <a:spcBef>
                <a:spcPts val="0"/>
              </a:spcBef>
              <a:spcAft>
                <a:spcPts val="0"/>
              </a:spcAft>
              <a:buClr>
                <a:schemeClr val="dk1"/>
              </a:buClr>
              <a:buSzPts val="2400"/>
              <a:buNone/>
            </a:pPr>
            <a:r>
              <a:rPr lang="en-GB" sz="2400"/>
              <a:t>Al-Zawahiri provides detailed instruction on how to plan prepare and execute attacks giving specific information on how to construct IED’s, to use weapons and to carry out reconnaissance on targets. </a:t>
            </a:r>
            <a:endParaRPr/>
          </a:p>
        </p:txBody>
      </p:sp>
      <p:sp>
        <p:nvSpPr>
          <p:cNvPr id="470" name="Google Shape;470;p35"/>
          <p:cNvSpPr/>
          <p:nvPr/>
        </p:nvSpPr>
        <p:spPr>
          <a:xfrm flipH="1">
            <a:off x="10697670" y="0"/>
            <a:ext cx="1494330"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71" name="Google Shape;471;p35"/>
          <p:cNvSpPr/>
          <p:nvPr/>
        </p:nvSpPr>
        <p:spPr>
          <a:xfrm>
            <a:off x="5685810" y="513853"/>
            <a:ext cx="6009366" cy="5834577"/>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472" name="Google Shape;472;p35" descr="A group of people in a room&#10;&#10;Description automatically generated"/>
          <p:cNvPicPr preferRelativeResize="0">
            <a:picLocks noGrp="1"/>
          </p:cNvPicPr>
          <p:nvPr>
            <p:ph type="body" idx="2"/>
          </p:nvPr>
        </p:nvPicPr>
        <p:blipFill rotWithShape="1">
          <a:blip r:embed="rId3">
            <a:alphaModFix/>
          </a:blip>
          <a:srcRect r="12484" b="-1"/>
          <a:stretch/>
        </p:blipFill>
        <p:spPr>
          <a:xfrm>
            <a:off x="5977788" y="799352"/>
            <a:ext cx="5425410" cy="525929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77"/>
        <p:cNvGrpSpPr/>
        <p:nvPr/>
      </p:nvGrpSpPr>
      <p:grpSpPr>
        <a:xfrm>
          <a:off x="0" y="0"/>
          <a:ext cx="0" cy="0"/>
          <a:chOff x="0" y="0"/>
          <a:chExt cx="0" cy="0"/>
        </a:xfrm>
      </p:grpSpPr>
      <p:sp>
        <p:nvSpPr>
          <p:cNvPr id="478" name="Google Shape;478;p36"/>
          <p:cNvSpPr/>
          <p:nvPr/>
        </p:nvSpPr>
        <p:spPr>
          <a:xfrm>
            <a:off x="6096000" y="0"/>
            <a:ext cx="6096000" cy="6858000"/>
          </a:xfrm>
          <a:prstGeom prst="rect">
            <a:avLst/>
          </a:prstGeom>
          <a:solidFill>
            <a:schemeClr val="dk1">
              <a:alpha val="7843"/>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79" name="Google Shape;479;p36"/>
          <p:cNvSpPr/>
          <p:nvPr/>
        </p:nvSpPr>
        <p:spPr>
          <a:xfrm>
            <a:off x="1453478" y="0"/>
            <a:ext cx="4657389" cy="68580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80" name="Google Shape;480;p36"/>
          <p:cNvSpPr txBox="1">
            <a:spLocks noGrp="1"/>
          </p:cNvSpPr>
          <p:nvPr>
            <p:ph type="title"/>
          </p:nvPr>
        </p:nvSpPr>
        <p:spPr>
          <a:xfrm>
            <a:off x="1901162" y="3050434"/>
            <a:ext cx="3722933" cy="757130"/>
          </a:xfrm>
          <a:prstGeom prst="rect">
            <a:avLst/>
          </a:prstGeom>
          <a:noFill/>
          <a:ln w="25400" cap="sq" cmpd="sng">
            <a:solidFill>
              <a:srgbClr val="FFFFFF"/>
            </a:solidFill>
            <a:prstDash val="solid"/>
            <a:miter lim="800000"/>
            <a:headEnd type="none" w="sm" len="sm"/>
            <a:tailEnd type="none" w="sm" len="sm"/>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Calibri"/>
              <a:buNone/>
            </a:pPr>
            <a:r>
              <a:rPr lang="en-GB" sz="3600" b="1">
                <a:solidFill>
                  <a:srgbClr val="FFFFFF"/>
                </a:solidFill>
              </a:rPr>
              <a:t>Is this New?</a:t>
            </a:r>
            <a:endParaRPr/>
          </a:p>
        </p:txBody>
      </p:sp>
      <p:sp>
        <p:nvSpPr>
          <p:cNvPr id="481" name="Google Shape;481;p36"/>
          <p:cNvSpPr/>
          <p:nvPr/>
        </p:nvSpPr>
        <p:spPr>
          <a:xfrm>
            <a:off x="0" y="0"/>
            <a:ext cx="1453478" cy="6858000"/>
          </a:xfrm>
          <a:prstGeom prst="rect">
            <a:avLst/>
          </a:prstGeom>
          <a:solidFill>
            <a:srgbClr val="404040">
              <a:alpha val="8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82" name="Google Shape;482;p36"/>
          <p:cNvSpPr txBox="1">
            <a:spLocks noGrp="1"/>
          </p:cNvSpPr>
          <p:nvPr>
            <p:ph type="body" idx="1"/>
          </p:nvPr>
        </p:nvSpPr>
        <p:spPr>
          <a:xfrm>
            <a:off x="6523216" y="0"/>
            <a:ext cx="5053066" cy="2546604"/>
          </a:xfrm>
          <a:prstGeom prst="rect">
            <a:avLst/>
          </a:prstGeom>
          <a:noFill/>
          <a:ln>
            <a:noFill/>
          </a:ln>
        </p:spPr>
        <p:txBody>
          <a:bodyPr spcFirstLastPara="1" wrap="square" lIns="91425" tIns="45700" rIns="91425" bIns="45700" anchor="t" anchorCtr="0">
            <a:normAutofit/>
          </a:bodyPr>
          <a:lstStyle/>
          <a:p>
            <a:pPr marL="228600" lvl="0" indent="-101600" algn="l" rtl="0">
              <a:lnSpc>
                <a:spcPct val="90000"/>
              </a:lnSpc>
              <a:spcBef>
                <a:spcPts val="0"/>
              </a:spcBef>
              <a:spcAft>
                <a:spcPts val="0"/>
              </a:spcAft>
              <a:buClr>
                <a:schemeClr val="dk1"/>
              </a:buClr>
              <a:buSzPts val="2000"/>
              <a:buNone/>
            </a:pPr>
            <a:endParaRPr sz="2000"/>
          </a:p>
          <a:p>
            <a:pPr marL="0" lvl="0" indent="0" algn="l" rtl="0">
              <a:lnSpc>
                <a:spcPct val="100000"/>
              </a:lnSpc>
              <a:spcBef>
                <a:spcPts val="1000"/>
              </a:spcBef>
              <a:spcAft>
                <a:spcPts val="0"/>
              </a:spcAft>
              <a:buClr>
                <a:schemeClr val="dk1"/>
              </a:buClr>
              <a:buSzPts val="2400"/>
              <a:buNone/>
            </a:pPr>
            <a:r>
              <a:rPr lang="en-GB" sz="2400"/>
              <a:t>During the 1970’s a Left-Wing terrorist group released the following explanation on its activities</a:t>
            </a:r>
            <a:endParaRPr/>
          </a:p>
        </p:txBody>
      </p:sp>
      <p:sp>
        <p:nvSpPr>
          <p:cNvPr id="483" name="Google Shape;483;p36"/>
          <p:cNvSpPr txBox="1">
            <a:spLocks noGrp="1"/>
          </p:cNvSpPr>
          <p:nvPr>
            <p:ph type="body" idx="2"/>
          </p:nvPr>
        </p:nvSpPr>
        <p:spPr>
          <a:xfrm>
            <a:off x="6558551" y="2155696"/>
            <a:ext cx="5057398" cy="2546605"/>
          </a:xfrm>
          <a:prstGeom prst="rect">
            <a:avLst/>
          </a:prstGeom>
          <a:noFill/>
          <a:ln>
            <a:noFill/>
          </a:ln>
        </p:spPr>
        <p:txBody>
          <a:bodyPr spcFirstLastPara="1" wrap="square" lIns="91425" tIns="45700" rIns="91425" bIns="45700" anchor="t" anchorCtr="0">
            <a:noAutofit/>
          </a:bodyPr>
          <a:lstStyle/>
          <a:p>
            <a:pPr marL="228600" lvl="0" indent="-228600" algn="l" rtl="0">
              <a:lnSpc>
                <a:spcPct val="100000"/>
              </a:lnSpc>
              <a:spcBef>
                <a:spcPts val="0"/>
              </a:spcBef>
              <a:spcAft>
                <a:spcPts val="0"/>
              </a:spcAft>
              <a:buClr>
                <a:schemeClr val="dk1"/>
              </a:buClr>
              <a:buSzPts val="2400"/>
              <a:buChar char="•"/>
            </a:pPr>
            <a:r>
              <a:rPr lang="en-GB" sz="2400"/>
              <a:t>The first decision is political (strategic) determining appropriate and possible targets,</a:t>
            </a:r>
            <a:endParaRPr/>
          </a:p>
          <a:p>
            <a:pPr marL="228600" lvl="0" indent="-228600" algn="l" rtl="0">
              <a:lnSpc>
                <a:spcPct val="100000"/>
              </a:lnSpc>
              <a:spcBef>
                <a:spcPts val="1000"/>
              </a:spcBef>
              <a:spcAft>
                <a:spcPts val="0"/>
              </a:spcAft>
              <a:buClr>
                <a:schemeClr val="dk1"/>
              </a:buClr>
              <a:buSzPts val="2400"/>
              <a:buChar char="•"/>
            </a:pPr>
            <a:r>
              <a:rPr lang="en-GB" sz="2400"/>
              <a:t>Once the target is decided upon, they must be reconnoitred and information gathered on how to approach the target, place the bomb, how security measures are implemented,  </a:t>
            </a:r>
            <a:endParaRPr/>
          </a:p>
          <a:p>
            <a:pPr marL="228600" lvl="0" indent="-228600" algn="l" rtl="0">
              <a:lnSpc>
                <a:spcPct val="100000"/>
              </a:lnSpc>
              <a:spcBef>
                <a:spcPts val="1000"/>
              </a:spcBef>
              <a:spcAft>
                <a:spcPts val="0"/>
              </a:spcAft>
              <a:buClr>
                <a:schemeClr val="dk1"/>
              </a:buClr>
              <a:buSzPts val="2400"/>
              <a:buChar char="•"/>
            </a:pPr>
            <a:r>
              <a:rPr lang="en-GB" sz="2400"/>
              <a:t>Practice sessions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l="-4000" r="-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solidFill>
                  <a:schemeClr val="accent4">
                    <a:lumMod val="76000"/>
                  </a:schemeClr>
                </a:solidFill>
              </a:rPr>
              <a:t>9/11 Attacks: Overview and Key Facts</a:t>
            </a:r>
          </a:p>
        </p:txBody>
      </p:sp>
      <p:sp>
        <p:nvSpPr>
          <p:cNvPr id="3" name="Content Placeholder 2"/>
          <p:cNvSpPr>
            <a:spLocks noGrp="1"/>
          </p:cNvSpPr>
          <p:nvPr>
            <p:ph idx="1"/>
          </p:nvPr>
        </p:nvSpPr>
        <p:spPr/>
        <p:txBody>
          <a:bodyPr vert="horz" lIns="91440" tIns="45720" rIns="91440" bIns="45720" rtlCol="0" anchor="t">
            <a:normAutofit/>
          </a:bodyPr>
          <a:lstStyle/>
          <a:p>
            <a:r>
              <a:rPr dirty="0">
                <a:solidFill>
                  <a:srgbClr val="FFC000"/>
                </a:solidFill>
              </a:rPr>
              <a:t>Coordinated attack on 11 September 2001</a:t>
            </a:r>
            <a:endParaRPr lang="en-US">
              <a:solidFill>
                <a:srgbClr val="FFC000"/>
              </a:solidFill>
              <a:ea typeface="Calibri"/>
              <a:cs typeface="Calibri"/>
            </a:endParaRPr>
          </a:p>
          <a:p>
            <a:r>
              <a:rPr dirty="0">
                <a:solidFill>
                  <a:srgbClr val="FFC000"/>
                </a:solidFill>
              </a:rPr>
              <a:t>19 Al-Qaeda hijackers seized four planes </a:t>
            </a:r>
            <a:endParaRPr lang="en-GB" dirty="0">
              <a:solidFill>
                <a:srgbClr val="FFC000"/>
              </a:solidFill>
            </a:endParaRPr>
          </a:p>
          <a:p>
            <a:r>
              <a:rPr lang="en-GB" dirty="0">
                <a:solidFill>
                  <a:srgbClr val="FFC000"/>
                </a:solidFill>
              </a:rPr>
              <a:t>Two</a:t>
            </a:r>
            <a:r>
              <a:rPr dirty="0">
                <a:solidFill>
                  <a:srgbClr val="FFC000"/>
                </a:solidFill>
              </a:rPr>
              <a:t> hit World Trade Center</a:t>
            </a:r>
            <a:endParaRPr lang="en-GB">
              <a:solidFill>
                <a:srgbClr val="FFC000"/>
              </a:solidFill>
              <a:ea typeface="Calibri"/>
              <a:cs typeface="Calibri"/>
            </a:endParaRPr>
          </a:p>
          <a:p>
            <a:r>
              <a:rPr lang="en-GB" dirty="0">
                <a:solidFill>
                  <a:srgbClr val="FFC000"/>
                </a:solidFill>
              </a:rPr>
              <a:t>One</a:t>
            </a:r>
            <a:r>
              <a:rPr dirty="0">
                <a:solidFill>
                  <a:srgbClr val="FFC000"/>
                </a:solidFill>
              </a:rPr>
              <a:t> hit the Pentagon</a:t>
            </a:r>
            <a:endParaRPr lang="en-GB">
              <a:solidFill>
                <a:srgbClr val="FFC000"/>
              </a:solidFill>
              <a:ea typeface="Calibri"/>
              <a:cs typeface="Calibri"/>
            </a:endParaRPr>
          </a:p>
          <a:p>
            <a:r>
              <a:rPr lang="en-GB" dirty="0">
                <a:solidFill>
                  <a:srgbClr val="FFC000"/>
                </a:solidFill>
              </a:rPr>
              <a:t>One</a:t>
            </a:r>
            <a:r>
              <a:rPr dirty="0">
                <a:solidFill>
                  <a:srgbClr val="FFC000"/>
                </a:solidFill>
              </a:rPr>
              <a:t> crashed in Pennsylvania </a:t>
            </a:r>
            <a:endParaRPr lang="en-GB" dirty="0">
              <a:solidFill>
                <a:srgbClr val="FFC000"/>
              </a:solidFill>
            </a:endParaRPr>
          </a:p>
          <a:p>
            <a:r>
              <a:rPr dirty="0">
                <a:solidFill>
                  <a:srgbClr val="FFC000"/>
                </a:solidFill>
              </a:rPr>
              <a:t>2,977 people killed</a:t>
            </a:r>
            <a:endParaRPr lang="en-GB">
              <a:solidFill>
                <a:srgbClr val="FFC000"/>
              </a:solidFill>
              <a:ea typeface="Calibri"/>
              <a:cs typeface="Calibri"/>
            </a:endParaRPr>
          </a:p>
          <a:p>
            <a:r>
              <a:rPr dirty="0">
                <a:solidFill>
                  <a:srgbClr val="FFC000"/>
                </a:solidFill>
              </a:rPr>
              <a:t>Triggered global security and military shifts</a:t>
            </a:r>
            <a:endParaRPr dirty="0">
              <a:solidFill>
                <a:srgbClr val="FFC000"/>
              </a:solidFill>
              <a:ea typeface="Calibri"/>
              <a:cs typeface="Calibri"/>
            </a:endParaRPr>
          </a:p>
        </p:txBody>
      </p:sp>
    </p:spTree>
    <p:extLst>
      <p:ext uri="{BB962C8B-B14F-4D97-AF65-F5344CB8AC3E}">
        <p14:creationId xmlns:p14="http://schemas.microsoft.com/office/powerpoint/2010/main" val="4089052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b">
            <a:normAutofit/>
          </a:bodyPr>
          <a:lstStyle/>
          <a:p>
            <a:pPr>
              <a:spcBef>
                <a:spcPct val="0"/>
              </a:spcBef>
            </a:pPr>
            <a:r>
              <a:rPr lang="en-US" sz="3200" kern="1200">
                <a:solidFill>
                  <a:schemeClr val="tx1"/>
                </a:solidFill>
                <a:latin typeface="+mj-lt"/>
                <a:ea typeface="+mj-ea"/>
                <a:cs typeface="+mj-cs"/>
              </a:rPr>
              <a:t>9/11 Attacks: Motivation and Ideology</a:t>
            </a:r>
          </a:p>
        </p:txBody>
      </p:sp>
      <p:sp>
        <p:nvSpPr>
          <p:cNvPr id="3" name="Content Placeholder 2"/>
          <p:cNvSpPr>
            <a:spLocks noGrp="1"/>
          </p:cNvSpPr>
          <p:nvPr>
            <p:ph idx="1"/>
          </p:nvPr>
        </p:nvSpPr>
        <p:spPr/>
        <p:txBody>
          <a:bodyPr vert="horz" lIns="91440" tIns="45720" rIns="91440" bIns="45720" rtlCol="0" anchor="t">
            <a:normAutofit/>
          </a:bodyPr>
          <a:lstStyle/>
          <a:p>
            <a:pPr indent="-228600">
              <a:buFont typeface="Arial" panose="020B0604020202020204" pitchFamily="34" charset="0"/>
              <a:buChar char="•"/>
            </a:pPr>
            <a:r>
              <a:rPr lang="en-US" sz="2000" kern="1200">
                <a:solidFill>
                  <a:schemeClr val="tx1"/>
                </a:solidFill>
                <a:latin typeface="+mn-lt"/>
                <a:ea typeface="+mn-ea"/>
                <a:cs typeface="+mn-cs"/>
              </a:rPr>
              <a:t>Al-Qaeda fused Salafi-jihadist ideology with political grievances</a:t>
            </a:r>
          </a:p>
          <a:p>
            <a:pPr indent="-228600">
              <a:buFont typeface="Arial" panose="020B0604020202020204" pitchFamily="34" charset="0"/>
              <a:buChar char="•"/>
            </a:pPr>
            <a:r>
              <a:rPr lang="en-US" sz="2000" kern="1200">
                <a:solidFill>
                  <a:schemeClr val="tx1"/>
                </a:solidFill>
                <a:latin typeface="+mn-lt"/>
                <a:ea typeface="+mn-ea"/>
                <a:cs typeface="+mn-cs"/>
              </a:rPr>
              <a:t>Framed US as oppressor of Muslims. </a:t>
            </a:r>
          </a:p>
          <a:p>
            <a:pPr indent="-228600">
              <a:buFont typeface="Arial" panose="020B0604020202020204" pitchFamily="34" charset="0"/>
              <a:buChar char="•"/>
            </a:pPr>
            <a:r>
              <a:rPr lang="en-US" sz="2000" kern="1200">
                <a:solidFill>
                  <a:schemeClr val="tx1"/>
                </a:solidFill>
                <a:latin typeface="+mn-lt"/>
                <a:ea typeface="+mn-ea"/>
                <a:cs typeface="+mn-cs"/>
              </a:rPr>
              <a:t>Aim: punish and inspire mobilisation.</a:t>
            </a:r>
          </a:p>
        </p:txBody>
      </p:sp>
      <p:pic>
        <p:nvPicPr>
          <p:cNvPr id="5" name="Content Placeholder 4" descr="A PRACTICAL INTRODUCTION TO ISLAMIST ...">
            <a:extLst>
              <a:ext uri="{FF2B5EF4-FFF2-40B4-BE49-F238E27FC236}">
                <a16:creationId xmlns:a16="http://schemas.microsoft.com/office/drawing/2014/main" id="{7820A3F8-5379-B5C0-EDFC-0F82FB3F91B0}"/>
              </a:ext>
            </a:extLst>
          </p:cNvPr>
          <p:cNvPicPr>
            <a:picLocks noGrp="1" noChangeAspect="1"/>
          </p:cNvPicPr>
          <p:nvPr>
            <p:ph sz="half" idx="4294967295"/>
          </p:nvPr>
        </p:nvPicPr>
        <p:blipFill>
          <a:blip r:embed="rId3"/>
          <a:stretch>
            <a:fillRect/>
          </a:stretch>
        </p:blipFill>
        <p:spPr>
          <a:xfrm>
            <a:off x="7967663" y="866775"/>
            <a:ext cx="4224337" cy="5049838"/>
          </a:xfrm>
          <a:prstGeom prst="rect">
            <a:avLst/>
          </a:prstGeom>
          <a:noFill/>
        </p:spPr>
      </p:pic>
    </p:spTree>
    <p:extLst>
      <p:ext uri="{BB962C8B-B14F-4D97-AF65-F5344CB8AC3E}">
        <p14:creationId xmlns:p14="http://schemas.microsoft.com/office/powerpoint/2010/main" val="57375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b">
            <a:normAutofit/>
          </a:bodyPr>
          <a:lstStyle/>
          <a:p>
            <a:pPr>
              <a:spcBef>
                <a:spcPct val="0"/>
              </a:spcBef>
            </a:pPr>
            <a:r>
              <a:rPr lang="en-US" sz="2700" kern="1200">
                <a:solidFill>
                  <a:schemeClr val="tx1"/>
                </a:solidFill>
                <a:latin typeface="+mj-lt"/>
                <a:ea typeface="+mj-ea"/>
                <a:cs typeface="+mj-cs"/>
              </a:rPr>
              <a:t>9/11 Attacks: Planning, Preparation and Support</a:t>
            </a:r>
          </a:p>
        </p:txBody>
      </p:sp>
      <p:sp>
        <p:nvSpPr>
          <p:cNvPr id="3" name="Content Placeholder 2"/>
          <p:cNvSpPr>
            <a:spLocks noGrp="1"/>
          </p:cNvSpPr>
          <p:nvPr>
            <p:ph idx="1"/>
          </p:nvPr>
        </p:nvSpPr>
        <p:spPr/>
        <p:txBody>
          <a:bodyPr vert="horz" lIns="91440" tIns="45720" rIns="91440" bIns="45720" rtlCol="0" anchor="t">
            <a:normAutofit/>
          </a:bodyPr>
          <a:lstStyle/>
          <a:p>
            <a:pPr indent="-228600">
              <a:buFont typeface="Arial" panose="020B0604020202020204" pitchFamily="34" charset="0"/>
              <a:buChar char="•"/>
            </a:pPr>
            <a:r>
              <a:rPr lang="en-US" sz="2000" kern="1200">
                <a:solidFill>
                  <a:schemeClr val="tx1"/>
                </a:solidFill>
                <a:latin typeface="+mn-lt"/>
                <a:ea typeface="+mn-ea"/>
                <a:cs typeface="+mn-cs"/>
              </a:rPr>
              <a:t>Long-term, complex operation: training camps, secure financing, forged documentation, international coordination, and pilot training.</a:t>
            </a:r>
          </a:p>
        </p:txBody>
      </p:sp>
      <p:pic>
        <p:nvPicPr>
          <p:cNvPr id="5" name="Content Placeholder 4" descr="September 11 attacks - Wikipedia">
            <a:extLst>
              <a:ext uri="{FF2B5EF4-FFF2-40B4-BE49-F238E27FC236}">
                <a16:creationId xmlns:a16="http://schemas.microsoft.com/office/drawing/2014/main" id="{20CA36E7-A72C-B6C6-5EFA-E4A3ABB989D5}"/>
              </a:ext>
            </a:extLst>
          </p:cNvPr>
          <p:cNvPicPr>
            <a:picLocks noGrp="1" noChangeAspect="1"/>
          </p:cNvPicPr>
          <p:nvPr>
            <p:ph sz="half" idx="4294967295"/>
          </p:nvPr>
        </p:nvPicPr>
        <p:blipFill>
          <a:blip r:embed="rId3"/>
          <a:stretch>
            <a:fillRect/>
          </a:stretch>
        </p:blipFill>
        <p:spPr>
          <a:xfrm>
            <a:off x="5704115" y="2181452"/>
            <a:ext cx="2886075" cy="3342822"/>
          </a:xfrm>
          <a:prstGeom prst="rect">
            <a:avLst/>
          </a:prstGeom>
        </p:spPr>
      </p:pic>
      <p:pic>
        <p:nvPicPr>
          <p:cNvPr id="6" name="Picture 5" descr="A map of the united states of america&#10;&#10;AI-generated content may be incorrect.">
            <a:extLst>
              <a:ext uri="{FF2B5EF4-FFF2-40B4-BE49-F238E27FC236}">
                <a16:creationId xmlns:a16="http://schemas.microsoft.com/office/drawing/2014/main" id="{357CE38F-6BF8-7396-E9EF-9EF688040CAA}"/>
              </a:ext>
            </a:extLst>
          </p:cNvPr>
          <p:cNvPicPr>
            <a:picLocks noChangeAspect="1"/>
          </p:cNvPicPr>
          <p:nvPr/>
        </p:nvPicPr>
        <p:blipFill>
          <a:blip r:embed="rId4"/>
          <a:stretch>
            <a:fillRect/>
          </a:stretch>
        </p:blipFill>
        <p:spPr>
          <a:xfrm>
            <a:off x="8592059" y="2186791"/>
            <a:ext cx="3343333" cy="3343333"/>
          </a:xfrm>
          <a:prstGeom prst="rect">
            <a:avLst/>
          </a:prstGeom>
        </p:spPr>
      </p:pic>
    </p:spTree>
    <p:extLst>
      <p:ext uri="{BB962C8B-B14F-4D97-AF65-F5344CB8AC3E}">
        <p14:creationId xmlns:p14="http://schemas.microsoft.com/office/powerpoint/2010/main" val="3205639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37663" y="365125"/>
            <a:ext cx="3601687" cy="2412882"/>
          </a:xfrm>
        </p:spPr>
        <p:txBody>
          <a:bodyPr anchor="b">
            <a:normAutofit/>
          </a:bodyPr>
          <a:lstStyle/>
          <a:p>
            <a:r>
              <a:rPr lang="en-GB" sz="3500" dirty="0"/>
              <a:t>9/11 Attacks: Intention and Strategic Aim</a:t>
            </a:r>
          </a:p>
        </p:txBody>
      </p:sp>
      <p:pic>
        <p:nvPicPr>
          <p:cNvPr id="7" name="Picture 6" descr="A person holding a phone to his ear&#10;&#10;AI-generated content may be incorrect.">
            <a:extLst>
              <a:ext uri="{FF2B5EF4-FFF2-40B4-BE49-F238E27FC236}">
                <a16:creationId xmlns:a16="http://schemas.microsoft.com/office/drawing/2014/main" id="{0747EDB2-53DD-833C-0703-0AEDBB958E6F}"/>
              </a:ext>
            </a:extLst>
          </p:cNvPr>
          <p:cNvPicPr>
            <a:picLocks noChangeAspect="1"/>
          </p:cNvPicPr>
          <p:nvPr/>
        </p:nvPicPr>
        <p:blipFill>
          <a:blip r:embed="rId3"/>
          <a:srcRect l="39837" r="21656" b="1"/>
          <a:stretch>
            <a:fillRect/>
          </a:stretch>
        </p:blipFill>
        <p:spPr>
          <a:xfrm>
            <a:off x="1524021" y="10"/>
            <a:ext cx="2252321" cy="3892380"/>
          </a:xfrm>
          <a:prstGeom prst="rect">
            <a:avLst/>
          </a:prstGeom>
        </p:spPr>
      </p:pic>
      <p:pic>
        <p:nvPicPr>
          <p:cNvPr id="8" name="Picture 7" descr="A newspaper with a newspaper and a newspaper&#10;&#10;AI-generated content may be incorrect.">
            <a:extLst>
              <a:ext uri="{FF2B5EF4-FFF2-40B4-BE49-F238E27FC236}">
                <a16:creationId xmlns:a16="http://schemas.microsoft.com/office/drawing/2014/main" id="{5D883B1B-D31D-2FA4-6FA7-4E52F6DE2E07}"/>
              </a:ext>
            </a:extLst>
          </p:cNvPr>
          <p:cNvPicPr>
            <a:picLocks noChangeAspect="1"/>
          </p:cNvPicPr>
          <p:nvPr/>
        </p:nvPicPr>
        <p:blipFill>
          <a:blip r:embed="rId4"/>
          <a:srcRect l="1521" r="1903" b="-1"/>
          <a:stretch>
            <a:fillRect/>
          </a:stretch>
        </p:blipFill>
        <p:spPr>
          <a:xfrm>
            <a:off x="3909193" y="11"/>
            <a:ext cx="2262231" cy="2785935"/>
          </a:xfrm>
          <a:prstGeom prst="rect">
            <a:avLst/>
          </a:prstGeom>
        </p:spPr>
      </p:pic>
      <p:pic>
        <p:nvPicPr>
          <p:cNvPr id="6" name="Picture 5" descr="A group of soldiers in a desert&#10;&#10;AI-generated content may be incorrect.">
            <a:extLst>
              <a:ext uri="{FF2B5EF4-FFF2-40B4-BE49-F238E27FC236}">
                <a16:creationId xmlns:a16="http://schemas.microsoft.com/office/drawing/2014/main" id="{F216A3F6-EBE4-D8A2-7B6C-D71F4CDAC3BC}"/>
              </a:ext>
            </a:extLst>
          </p:cNvPr>
          <p:cNvPicPr>
            <a:picLocks noChangeAspect="1"/>
          </p:cNvPicPr>
          <p:nvPr/>
        </p:nvPicPr>
        <p:blipFill>
          <a:blip r:embed="rId5"/>
          <a:srcRect l="24024" r="22022" b="-3"/>
          <a:stretch>
            <a:fillRect/>
          </a:stretch>
        </p:blipFill>
        <p:spPr>
          <a:xfrm>
            <a:off x="1524021" y="4079989"/>
            <a:ext cx="2252321" cy="2778013"/>
          </a:xfrm>
          <a:prstGeom prst="rect">
            <a:avLst/>
          </a:prstGeom>
        </p:spPr>
      </p:pic>
      <p:pic>
        <p:nvPicPr>
          <p:cNvPr id="4" name="Picture 3" descr="A screenshot of a cellphone&#10;&#10;AI-generated content may be incorrect.">
            <a:extLst>
              <a:ext uri="{FF2B5EF4-FFF2-40B4-BE49-F238E27FC236}">
                <a16:creationId xmlns:a16="http://schemas.microsoft.com/office/drawing/2014/main" id="{AC9EB55F-63CA-461B-F814-EA8DFB87843B}"/>
              </a:ext>
            </a:extLst>
          </p:cNvPr>
          <p:cNvPicPr>
            <a:picLocks noChangeAspect="1"/>
          </p:cNvPicPr>
          <p:nvPr/>
        </p:nvPicPr>
        <p:blipFill>
          <a:blip r:embed="rId6"/>
          <a:srcRect l="11585" r="13335" b="-3"/>
          <a:stretch>
            <a:fillRect/>
          </a:stretch>
        </p:blipFill>
        <p:spPr>
          <a:xfrm>
            <a:off x="3909193" y="2957666"/>
            <a:ext cx="2262231" cy="3900335"/>
          </a:xfrm>
          <a:prstGeom prst="rect">
            <a:avLst/>
          </a:prstGeom>
        </p:spPr>
      </p:pic>
      <p:sp>
        <p:nvSpPr>
          <p:cNvPr id="3" name="Content Placeholder 2"/>
          <p:cNvSpPr>
            <a:spLocks noGrp="1"/>
          </p:cNvSpPr>
          <p:nvPr>
            <p:ph idx="1"/>
          </p:nvPr>
        </p:nvSpPr>
        <p:spPr>
          <a:xfrm>
            <a:off x="6437663" y="2957665"/>
            <a:ext cx="3601687" cy="3178562"/>
          </a:xfrm>
        </p:spPr>
        <p:txBody>
          <a:bodyPr vert="horz" lIns="91440" tIns="45720" rIns="91440" bIns="45720" rtlCol="0" anchor="t">
            <a:normAutofit/>
          </a:bodyPr>
          <a:lstStyle/>
          <a:p>
            <a:r>
              <a:rPr lang="en-GB" sz="1700" dirty="0"/>
              <a:t>Tactical goal: mass casualties and symbolic damage. </a:t>
            </a:r>
            <a:endParaRPr lang="en-US" dirty="0"/>
          </a:p>
          <a:p>
            <a:r>
              <a:rPr lang="en-GB" sz="1700" dirty="0"/>
              <a:t>Strategic aim: provoke US overreaction, mobilise supporters, destabilise Western influence.</a:t>
            </a:r>
            <a:endParaRPr lang="en-GB" dirty="0"/>
          </a:p>
        </p:txBody>
      </p:sp>
    </p:spTree>
    <p:extLst>
      <p:ext uri="{BB962C8B-B14F-4D97-AF65-F5344CB8AC3E}">
        <p14:creationId xmlns:p14="http://schemas.microsoft.com/office/powerpoint/2010/main" val="1826670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fillRect l="-6000" r="-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9/11 Attacks: Impact and Legacy</a:t>
            </a:r>
          </a:p>
        </p:txBody>
      </p:sp>
      <p:sp>
        <p:nvSpPr>
          <p:cNvPr id="3" name="Content Placeholder 2"/>
          <p:cNvSpPr>
            <a:spLocks noGrp="1"/>
          </p:cNvSpPr>
          <p:nvPr>
            <p:ph idx="1"/>
          </p:nvPr>
        </p:nvSpPr>
        <p:spPr/>
        <p:txBody>
          <a:bodyPr vert="horz" lIns="91440" tIns="45720" rIns="91440" bIns="45720" rtlCol="0" anchor="t">
            <a:normAutofit/>
          </a:bodyPr>
          <a:lstStyle/>
          <a:p>
            <a:r>
              <a:rPr dirty="0"/>
              <a:t>Mass </a:t>
            </a:r>
            <a:r>
              <a:rPr lang="en-GB" dirty="0"/>
              <a:t>casualties</a:t>
            </a:r>
            <a:endParaRPr lang="en-US" dirty="0"/>
          </a:p>
          <a:p>
            <a:r>
              <a:rPr lang="en-GB" dirty="0"/>
              <a:t>Economic</a:t>
            </a:r>
            <a:r>
              <a:rPr dirty="0"/>
              <a:t> shock</a:t>
            </a:r>
            <a:endParaRPr lang="en-US" dirty="0">
              <a:ea typeface="Calibri"/>
              <a:cs typeface="Calibri"/>
            </a:endParaRPr>
          </a:p>
          <a:p>
            <a:r>
              <a:rPr lang="en-GB" dirty="0"/>
              <a:t>Wars</a:t>
            </a:r>
            <a:r>
              <a:rPr dirty="0"/>
              <a:t> in Afghanistan and Iraq </a:t>
            </a:r>
            <a:endParaRPr lang="en-US"/>
          </a:p>
          <a:p>
            <a:r>
              <a:rPr lang="en-GB" dirty="0"/>
              <a:t>Aviation</a:t>
            </a:r>
            <a:r>
              <a:rPr dirty="0"/>
              <a:t> security overhaul</a:t>
            </a:r>
            <a:endParaRPr lang="en-GB" dirty="0"/>
          </a:p>
          <a:p>
            <a:r>
              <a:rPr lang="en-GB" dirty="0"/>
              <a:t>Expanded</a:t>
            </a:r>
            <a:r>
              <a:rPr dirty="0"/>
              <a:t> intelligence and counter-terrorism laws</a:t>
            </a:r>
            <a:r>
              <a:rPr lang="en-GB" dirty="0"/>
              <a:t>.</a:t>
            </a:r>
            <a:endParaRPr dirty="0">
              <a:ea typeface="Calibri"/>
              <a:cs typeface="Calibri"/>
            </a:endParaRPr>
          </a:p>
        </p:txBody>
      </p:sp>
      <p:pic>
        <p:nvPicPr>
          <p:cNvPr id="5" name="Picture 4" descr="A group of people at an airport&#10;&#10;AI-generated content may be incorrect.">
            <a:extLst>
              <a:ext uri="{FF2B5EF4-FFF2-40B4-BE49-F238E27FC236}">
                <a16:creationId xmlns:a16="http://schemas.microsoft.com/office/drawing/2014/main" id="{2A55B5C4-E112-1B09-380E-EBEC4A2DC78D}"/>
              </a:ext>
            </a:extLst>
          </p:cNvPr>
          <p:cNvPicPr>
            <a:picLocks noChangeAspect="1"/>
          </p:cNvPicPr>
          <p:nvPr/>
        </p:nvPicPr>
        <p:blipFill>
          <a:blip r:embed="rId4"/>
          <a:stretch>
            <a:fillRect/>
          </a:stretch>
        </p:blipFill>
        <p:spPr>
          <a:xfrm>
            <a:off x="7589721" y="4899908"/>
            <a:ext cx="2619375" cy="1743075"/>
          </a:xfrm>
          <a:prstGeom prst="rect">
            <a:avLst/>
          </a:prstGeom>
        </p:spPr>
      </p:pic>
      <p:pic>
        <p:nvPicPr>
          <p:cNvPr id="6" name="Picture 5" descr="A blue and white background with text&#10;&#10;AI-generated content may be incorrect.">
            <a:extLst>
              <a:ext uri="{FF2B5EF4-FFF2-40B4-BE49-F238E27FC236}">
                <a16:creationId xmlns:a16="http://schemas.microsoft.com/office/drawing/2014/main" id="{D7DBE3ED-196F-7941-FAEE-60FDFB701D70}"/>
              </a:ext>
            </a:extLst>
          </p:cNvPr>
          <p:cNvPicPr>
            <a:picLocks noChangeAspect="1"/>
          </p:cNvPicPr>
          <p:nvPr/>
        </p:nvPicPr>
        <p:blipFill>
          <a:blip r:embed="rId5"/>
          <a:stretch>
            <a:fillRect/>
          </a:stretch>
        </p:blipFill>
        <p:spPr>
          <a:xfrm>
            <a:off x="1750954" y="5027789"/>
            <a:ext cx="2857500" cy="1600200"/>
          </a:xfrm>
          <a:prstGeom prst="rect">
            <a:avLst/>
          </a:prstGeom>
        </p:spPr>
      </p:pic>
    </p:spTree>
    <p:extLst>
      <p:ext uri="{BB962C8B-B14F-4D97-AF65-F5344CB8AC3E}">
        <p14:creationId xmlns:p14="http://schemas.microsoft.com/office/powerpoint/2010/main" val="906287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dirty="0">
                <a:solidFill>
                  <a:srgbClr val="000000"/>
                </a:solidFill>
              </a:rPr>
              <a:t>Westminster Attack 2017: Overview and Key Facts</a:t>
            </a:r>
          </a:p>
        </p:txBody>
      </p:sp>
      <p:sp>
        <p:nvSpPr>
          <p:cNvPr id="3" name="Content Placeholder 2"/>
          <p:cNvSpPr>
            <a:spLocks noGrp="1"/>
          </p:cNvSpPr>
          <p:nvPr>
            <p:ph idx="1"/>
          </p:nvPr>
        </p:nvSpPr>
        <p:spPr/>
        <p:txBody>
          <a:bodyPr vert="horz" lIns="91440" tIns="45720" rIns="91440" bIns="45720" rtlCol="0" anchor="t">
            <a:normAutofit/>
          </a:bodyPr>
          <a:lstStyle/>
          <a:p>
            <a:r>
              <a:rPr lang="en-US" dirty="0">
                <a:solidFill>
                  <a:srgbClr val="000000"/>
                </a:solidFill>
                <a:ea typeface="Calibri"/>
                <a:cs typeface="Calibri"/>
              </a:rPr>
              <a:t>22 March 2017: </a:t>
            </a:r>
          </a:p>
          <a:p>
            <a:r>
              <a:rPr lang="en-US" dirty="0">
                <a:solidFill>
                  <a:srgbClr val="000000"/>
                </a:solidFill>
                <a:ea typeface="Calibri"/>
                <a:cs typeface="Calibri"/>
              </a:rPr>
              <a:t>Vehicle ramming on Westminster Bridge and knife attack near Parliament</a:t>
            </a:r>
          </a:p>
          <a:p>
            <a:r>
              <a:rPr lang="en-US" dirty="0">
                <a:solidFill>
                  <a:srgbClr val="000000"/>
                </a:solidFill>
                <a:ea typeface="Calibri"/>
                <a:cs typeface="Calibri"/>
              </a:rPr>
              <a:t>5 killed</a:t>
            </a:r>
          </a:p>
          <a:p>
            <a:r>
              <a:rPr lang="en-US" dirty="0">
                <a:solidFill>
                  <a:srgbClr val="000000"/>
                </a:solidFill>
                <a:ea typeface="Calibri"/>
                <a:cs typeface="Calibri"/>
              </a:rPr>
              <a:t>Multiple injured</a:t>
            </a:r>
          </a:p>
          <a:p>
            <a:r>
              <a:rPr lang="en-US" dirty="0">
                <a:solidFill>
                  <a:srgbClr val="000000"/>
                </a:solidFill>
                <a:ea typeface="Calibri"/>
                <a:cs typeface="Calibri"/>
              </a:rPr>
              <a:t>Attacker shot dead</a:t>
            </a:r>
            <a:endParaRPr lang="en-US" dirty="0">
              <a:ea typeface="Calibri"/>
              <a:cs typeface="Calibri"/>
            </a:endParaRPr>
          </a:p>
        </p:txBody>
      </p:sp>
      <p:pic>
        <p:nvPicPr>
          <p:cNvPr id="7" name="Content Placeholder 6" descr="A group of people walking on a street&#10;&#10;AI-generated content may be incorrect.">
            <a:extLst>
              <a:ext uri="{FF2B5EF4-FFF2-40B4-BE49-F238E27FC236}">
                <a16:creationId xmlns:a16="http://schemas.microsoft.com/office/drawing/2014/main" id="{746C2997-AC8A-DB88-3397-C864980FCD7B}"/>
              </a:ext>
            </a:extLst>
          </p:cNvPr>
          <p:cNvPicPr>
            <a:picLocks noGrp="1" noChangeAspect="1"/>
          </p:cNvPicPr>
          <p:nvPr>
            <p:ph sz="half" idx="4294967295"/>
          </p:nvPr>
        </p:nvPicPr>
        <p:blipFill>
          <a:blip r:embed="rId3"/>
          <a:stretch>
            <a:fillRect/>
          </a:stretch>
        </p:blipFill>
        <p:spPr>
          <a:xfrm>
            <a:off x="7739063" y="2727325"/>
            <a:ext cx="4452937" cy="3052763"/>
          </a:xfrm>
          <a:prstGeom prst="rect">
            <a:avLst/>
          </a:prstGeom>
        </p:spPr>
      </p:pic>
    </p:spTree>
    <p:extLst>
      <p:ext uri="{BB962C8B-B14F-4D97-AF65-F5344CB8AC3E}">
        <p14:creationId xmlns:p14="http://schemas.microsoft.com/office/powerpoint/2010/main" val="593273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t">
            <a:normAutofit/>
          </a:bodyPr>
          <a:lstStyle/>
          <a:p>
            <a:pPr algn="l" defTabSz="914400">
              <a:lnSpc>
                <a:spcPct val="90000"/>
              </a:lnSpc>
            </a:pPr>
            <a:r>
              <a:rPr lang="en-US" sz="2800" kern="1200">
                <a:solidFill>
                  <a:schemeClr val="tx1"/>
                </a:solidFill>
                <a:latin typeface="+mj-lt"/>
                <a:ea typeface="+mj-ea"/>
                <a:cs typeface="+mj-cs"/>
              </a:rPr>
              <a:t>Westminster Attack 2017: Motivation and Ideology</a:t>
            </a:r>
          </a:p>
        </p:txBody>
      </p:sp>
      <p:sp>
        <p:nvSpPr>
          <p:cNvPr id="3" name="Content Placeholder 2"/>
          <p:cNvSpPr>
            <a:spLocks noGrp="1"/>
          </p:cNvSpPr>
          <p:nvPr>
            <p:ph idx="1"/>
          </p:nvPr>
        </p:nvSpPr>
        <p:spPr/>
        <p:txBody>
          <a:bodyPr vert="horz" lIns="91440" tIns="45720" rIns="91440" bIns="45720" rtlCol="0">
            <a:normAutofit/>
          </a:bodyPr>
          <a:lstStyle/>
          <a:p>
            <a:pPr indent="-228600" defTabSz="914400">
              <a:lnSpc>
                <a:spcPct val="90000"/>
              </a:lnSpc>
              <a:buFont typeface="Arial" panose="020B0604020202020204" pitchFamily="34" charset="0"/>
              <a:buChar char="•"/>
            </a:pPr>
            <a:r>
              <a:rPr lang="en-US" sz="1700"/>
              <a:t>Influenced by Islamist extremist propaganda.</a:t>
            </a:r>
          </a:p>
          <a:p>
            <a:pPr indent="-228600" defTabSz="914400">
              <a:lnSpc>
                <a:spcPct val="90000"/>
              </a:lnSpc>
              <a:buFont typeface="Arial" panose="020B0604020202020204" pitchFamily="34" charset="0"/>
              <a:buChar char="•"/>
            </a:pPr>
            <a:r>
              <a:rPr lang="en-US" sz="1700"/>
              <a:t>Motivated by grievance against UK policies.</a:t>
            </a:r>
          </a:p>
          <a:p>
            <a:pPr indent="-228600" defTabSz="914400">
              <a:lnSpc>
                <a:spcPct val="90000"/>
              </a:lnSpc>
              <a:buFont typeface="Arial" panose="020B0604020202020204" pitchFamily="34" charset="0"/>
              <a:buChar char="•"/>
            </a:pPr>
            <a:r>
              <a:rPr lang="en-US" sz="1700"/>
              <a:t>Radicalised through online material and personal vulnerabilities.</a:t>
            </a:r>
          </a:p>
        </p:txBody>
      </p:sp>
      <p:pic>
        <p:nvPicPr>
          <p:cNvPr id="6" name="Content Placeholder 5" descr="Inspire (magazine) - Wikipedia">
            <a:extLst>
              <a:ext uri="{FF2B5EF4-FFF2-40B4-BE49-F238E27FC236}">
                <a16:creationId xmlns:a16="http://schemas.microsoft.com/office/drawing/2014/main" id="{C3449B08-17C3-B5BC-4A5D-232C6397C196}"/>
              </a:ext>
            </a:extLst>
          </p:cNvPr>
          <p:cNvPicPr>
            <a:picLocks noGrp="1" noChangeAspect="1"/>
          </p:cNvPicPr>
          <p:nvPr>
            <p:ph sz="half" idx="4294967295"/>
          </p:nvPr>
        </p:nvPicPr>
        <p:blipFill>
          <a:blip r:embed="rId3"/>
          <a:stretch>
            <a:fillRect/>
          </a:stretch>
        </p:blipFill>
        <p:spPr>
          <a:xfrm>
            <a:off x="7532914" y="1161824"/>
            <a:ext cx="3273425" cy="4238625"/>
          </a:xfrm>
          <a:prstGeom prst="rect">
            <a:avLst/>
          </a:prstGeom>
        </p:spPr>
      </p:pic>
    </p:spTree>
    <p:extLst>
      <p:ext uri="{BB962C8B-B14F-4D97-AF65-F5344CB8AC3E}">
        <p14:creationId xmlns:p14="http://schemas.microsoft.com/office/powerpoint/2010/main" val="2464666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b">
            <a:normAutofit/>
          </a:bodyPr>
          <a:lstStyle/>
          <a:p>
            <a:pPr defTabSz="914400">
              <a:lnSpc>
                <a:spcPct val="90000"/>
              </a:lnSpc>
            </a:pPr>
            <a:r>
              <a:rPr lang="en-US" sz="2700" kern="1200">
                <a:solidFill>
                  <a:schemeClr val="tx1"/>
                </a:solidFill>
                <a:latin typeface="+mj-lt"/>
                <a:ea typeface="+mj-ea"/>
                <a:cs typeface="+mj-cs"/>
              </a:rPr>
              <a:t>Westminster Attack 2017: Planning, Preparation and Support</a:t>
            </a:r>
          </a:p>
        </p:txBody>
      </p:sp>
      <p:pic>
        <p:nvPicPr>
          <p:cNvPr id="8" name="Picture Placeholder 7" descr="Khalid Masood: Westminster Bridge ...">
            <a:extLst>
              <a:ext uri="{FF2B5EF4-FFF2-40B4-BE49-F238E27FC236}">
                <a16:creationId xmlns:a16="http://schemas.microsoft.com/office/drawing/2014/main" id="{4606B976-9C8B-E3DB-6614-DAAF6423EDA6}"/>
              </a:ext>
            </a:extLst>
          </p:cNvPr>
          <p:cNvPicPr>
            <a:picLocks noGrp="1" noChangeAspect="1"/>
          </p:cNvPicPr>
          <p:nvPr>
            <p:ph idx="1"/>
          </p:nvPr>
        </p:nvPicPr>
        <p:blipFill>
          <a:blip r:embed="rId3"/>
          <a:stretch/>
        </p:blipFill>
        <p:spPr>
          <a:xfrm>
            <a:off x="4684712" y="2804319"/>
            <a:ext cx="2828925" cy="1619250"/>
          </a:xfrm>
          <a:prstGeom prst="rect">
            <a:avLst/>
          </a:prstGeom>
        </p:spPr>
      </p:pic>
      <p:sp>
        <p:nvSpPr>
          <p:cNvPr id="3" name="Content Placeholder 2"/>
          <p:cNvSpPr>
            <a:spLocks noGrp="1"/>
          </p:cNvSpPr>
          <p:nvPr>
            <p:ph type="body" sz="half" idx="4294967295"/>
          </p:nvPr>
        </p:nvSpPr>
        <p:spPr>
          <a:xfrm>
            <a:off x="0" y="2406650"/>
            <a:ext cx="3986213" cy="3533775"/>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r>
              <a:rPr lang="en-US" sz="1700"/>
              <a:t>Low sophistication. Vehicle as a Weapon</a:t>
            </a:r>
          </a:p>
          <a:p>
            <a:pPr indent="-228600" defTabSz="914400">
              <a:lnSpc>
                <a:spcPct val="90000"/>
              </a:lnSpc>
              <a:buFont typeface="Arial" panose="020B0604020202020204" pitchFamily="34" charset="0"/>
              <a:buChar char="•"/>
            </a:pPr>
            <a:r>
              <a:rPr lang="en-US" sz="1700"/>
              <a:t>Close Quarter Attack -knife used. </a:t>
            </a:r>
          </a:p>
          <a:p>
            <a:pPr indent="-228600" defTabSz="914400">
              <a:lnSpc>
                <a:spcPct val="90000"/>
              </a:lnSpc>
              <a:buFont typeface="Arial" panose="020B0604020202020204" pitchFamily="34" charset="0"/>
              <a:buChar char="•"/>
            </a:pPr>
            <a:r>
              <a:rPr lang="en-US" sz="1700"/>
              <a:t>Self Initiated Terrorist</a:t>
            </a:r>
          </a:p>
          <a:p>
            <a:pPr indent="-228600" defTabSz="914400">
              <a:lnSpc>
                <a:spcPct val="90000"/>
              </a:lnSpc>
              <a:buFont typeface="Arial" panose="020B0604020202020204" pitchFamily="34" charset="0"/>
              <a:buChar char="•"/>
            </a:pPr>
            <a:r>
              <a:rPr lang="en-US" sz="1700"/>
              <a:t>Limited preparation footprint.</a:t>
            </a:r>
          </a:p>
        </p:txBody>
      </p:sp>
    </p:spTree>
    <p:extLst>
      <p:ext uri="{BB962C8B-B14F-4D97-AF65-F5344CB8AC3E}">
        <p14:creationId xmlns:p14="http://schemas.microsoft.com/office/powerpoint/2010/main" val="30649068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fillRect l="-24000" r="-2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Westminster Attack 2017: Intention and Strategic Aim</a:t>
            </a:r>
          </a:p>
        </p:txBody>
      </p:sp>
      <p:sp>
        <p:nvSpPr>
          <p:cNvPr id="3" name="Content Placeholder 2"/>
          <p:cNvSpPr>
            <a:spLocks noGrp="1"/>
          </p:cNvSpPr>
          <p:nvPr>
            <p:ph idx="1"/>
          </p:nvPr>
        </p:nvSpPr>
        <p:spPr/>
        <p:txBody>
          <a:bodyPr vert="horz" lIns="91440" tIns="45720" rIns="91440" bIns="45720" rtlCol="0" anchor="t">
            <a:normAutofit/>
          </a:bodyPr>
          <a:lstStyle/>
          <a:p>
            <a:r>
              <a:rPr dirty="0"/>
              <a:t>Intended to cause harm and strike at democratic symbol. </a:t>
            </a:r>
            <a:endParaRPr lang="en-US" dirty="0"/>
          </a:p>
          <a:p>
            <a:r>
              <a:rPr dirty="0"/>
              <a:t>Goal: provoke fear, gain publicity, inspire copycats.</a:t>
            </a:r>
          </a:p>
        </p:txBody>
      </p:sp>
      <p:pic>
        <p:nvPicPr>
          <p:cNvPr id="4" name="Picture 3" descr="A magazine cover with a group of people&#10;&#10;AI-generated content may be incorrect.">
            <a:extLst>
              <a:ext uri="{FF2B5EF4-FFF2-40B4-BE49-F238E27FC236}">
                <a16:creationId xmlns:a16="http://schemas.microsoft.com/office/drawing/2014/main" id="{6B7DB46F-4715-621F-C0FF-F31792EB5320}"/>
              </a:ext>
            </a:extLst>
          </p:cNvPr>
          <p:cNvPicPr>
            <a:picLocks noChangeAspect="1"/>
          </p:cNvPicPr>
          <p:nvPr/>
        </p:nvPicPr>
        <p:blipFill>
          <a:blip r:embed="rId4"/>
          <a:stretch>
            <a:fillRect/>
          </a:stretch>
        </p:blipFill>
        <p:spPr>
          <a:xfrm>
            <a:off x="8555492" y="3715432"/>
            <a:ext cx="1895475" cy="2409825"/>
          </a:xfrm>
          <a:prstGeom prst="rect">
            <a:avLst/>
          </a:prstGeom>
        </p:spPr>
      </p:pic>
    </p:spTree>
    <p:extLst>
      <p:ext uri="{BB962C8B-B14F-4D97-AF65-F5344CB8AC3E}">
        <p14:creationId xmlns:p14="http://schemas.microsoft.com/office/powerpoint/2010/main" val="24204870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5"/>
            <a:ext cx="2862072" cy="1938076"/>
          </a:xfrm>
        </p:spPr>
        <p:txBody>
          <a:bodyPr vert="horz" lIns="91440" tIns="45720" rIns="91440" bIns="45720" rtlCol="0" anchor="ctr">
            <a:normAutofit/>
          </a:bodyPr>
          <a:lstStyle/>
          <a:p>
            <a:pPr algn="l" defTabSz="914400">
              <a:lnSpc>
                <a:spcPct val="90000"/>
              </a:lnSpc>
            </a:pPr>
            <a:r>
              <a:rPr lang="en-US" sz="3100" kern="1200">
                <a:solidFill>
                  <a:schemeClr val="tx1"/>
                </a:solidFill>
                <a:latin typeface="+mj-lt"/>
                <a:ea typeface="+mj-ea"/>
                <a:cs typeface="+mj-cs"/>
              </a:rPr>
              <a:t>Westminster Attack 2017: Impact and Aftermath</a:t>
            </a:r>
          </a:p>
        </p:txBody>
      </p:sp>
      <p:sp>
        <p:nvSpPr>
          <p:cNvPr id="3" name="Content Placeholder 2"/>
          <p:cNvSpPr>
            <a:spLocks noGrp="1"/>
          </p:cNvSpPr>
          <p:nvPr>
            <p:ph sz="half" idx="1"/>
          </p:nvPr>
        </p:nvSpPr>
        <p:spPr>
          <a:xfrm>
            <a:off x="2152650" y="2482590"/>
            <a:ext cx="2862072" cy="3694373"/>
          </a:xfrm>
        </p:spPr>
        <p:txBody>
          <a:bodyPr vert="horz" lIns="91440" tIns="45720" rIns="91440" bIns="45720" rtlCol="0">
            <a:normAutofit/>
          </a:bodyPr>
          <a:lstStyle/>
          <a:p>
            <a:pPr indent="-228600" defTabSz="914400">
              <a:lnSpc>
                <a:spcPct val="90000"/>
              </a:lnSpc>
              <a:buFont typeface="Arial" panose="020B0604020202020204" pitchFamily="34" charset="0"/>
              <a:buChar char="•"/>
            </a:pPr>
            <a:r>
              <a:rPr lang="en-US" sz="1700"/>
              <a:t>Reinforced concerns about homegrown radicalisation.</a:t>
            </a:r>
          </a:p>
          <a:p>
            <a:pPr indent="-228600" defTabSz="914400">
              <a:lnSpc>
                <a:spcPct val="90000"/>
              </a:lnSpc>
              <a:buFont typeface="Arial" panose="020B0604020202020204" pitchFamily="34" charset="0"/>
              <a:buChar char="•"/>
            </a:pPr>
            <a:r>
              <a:rPr lang="en-US" sz="1700"/>
              <a:t>Triggered reviews of protective security and policy debates on online radicalisation and civil liberties.</a:t>
            </a:r>
          </a:p>
        </p:txBody>
      </p:sp>
      <p:pic>
        <p:nvPicPr>
          <p:cNvPr id="5" name="Content Placeholder 4" descr="Tackling violent online political ...">
            <a:extLst>
              <a:ext uri="{FF2B5EF4-FFF2-40B4-BE49-F238E27FC236}">
                <a16:creationId xmlns:a16="http://schemas.microsoft.com/office/drawing/2014/main" id="{8DFCE92C-86B9-6CC4-6749-BDA0C9CAA98D}"/>
              </a:ext>
            </a:extLst>
          </p:cNvPr>
          <p:cNvPicPr>
            <a:picLocks noGrp="1" noChangeAspect="1"/>
          </p:cNvPicPr>
          <p:nvPr>
            <p:ph sz="half" idx="2"/>
          </p:nvPr>
        </p:nvPicPr>
        <p:blipFill>
          <a:blip r:embed="rId3"/>
          <a:srcRect r="-2" b="9761"/>
          <a:stretch>
            <a:fillRect/>
          </a:stretch>
        </p:blipFill>
        <p:spPr>
          <a:xfrm>
            <a:off x="5202238"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Picture 5" descr="A group of people standing on a bridge&#10;&#10;AI-generated content may be incorrect.">
            <a:extLst>
              <a:ext uri="{FF2B5EF4-FFF2-40B4-BE49-F238E27FC236}">
                <a16:creationId xmlns:a16="http://schemas.microsoft.com/office/drawing/2014/main" id="{4C79B96A-A3B6-29ED-673A-52C2BC90AE25}"/>
              </a:ext>
            </a:extLst>
          </p:cNvPr>
          <p:cNvPicPr>
            <a:picLocks noChangeAspect="1"/>
          </p:cNvPicPr>
          <p:nvPr/>
        </p:nvPicPr>
        <p:blipFill>
          <a:blip r:embed="rId4"/>
          <a:srcRect t="17191" r="-2" b="8420"/>
          <a:stretch>
            <a:fillRect/>
          </a:stretch>
        </p:blipFill>
        <p:spPr>
          <a:xfrm>
            <a:off x="5069047" y="3802962"/>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93141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5"/>
            <a:ext cx="2862072" cy="1938076"/>
          </a:xfrm>
        </p:spPr>
        <p:txBody>
          <a:bodyPr vert="horz" lIns="91440" tIns="45720" rIns="91440" bIns="45720" rtlCol="0" anchor="ctr">
            <a:normAutofit/>
          </a:bodyPr>
          <a:lstStyle/>
          <a:p>
            <a:pPr algn="l" defTabSz="914400">
              <a:lnSpc>
                <a:spcPct val="90000"/>
              </a:lnSpc>
            </a:pPr>
            <a:r>
              <a:rPr lang="en-US" sz="3100" kern="1200">
                <a:solidFill>
                  <a:schemeClr val="tx1"/>
                </a:solidFill>
                <a:latin typeface="+mj-lt"/>
                <a:ea typeface="+mj-ea"/>
                <a:cs typeface="+mj-cs"/>
              </a:rPr>
              <a:t>Manchester Arena Bombing 2017: Overview and Key Facts</a:t>
            </a:r>
          </a:p>
        </p:txBody>
      </p:sp>
      <p:sp>
        <p:nvSpPr>
          <p:cNvPr id="3" name="Content Placeholder 2"/>
          <p:cNvSpPr>
            <a:spLocks noGrp="1"/>
          </p:cNvSpPr>
          <p:nvPr>
            <p:ph sz="half" idx="1"/>
          </p:nvPr>
        </p:nvSpPr>
        <p:spPr>
          <a:xfrm>
            <a:off x="2152650" y="2482590"/>
            <a:ext cx="2862072" cy="3694373"/>
          </a:xfrm>
        </p:spPr>
        <p:txBody>
          <a:bodyPr vert="horz" lIns="91440" tIns="45720" rIns="91440" bIns="45720" rtlCol="0">
            <a:normAutofit/>
          </a:bodyPr>
          <a:lstStyle/>
          <a:p>
            <a:pPr indent="-228600" defTabSz="914400">
              <a:lnSpc>
                <a:spcPct val="90000"/>
              </a:lnSpc>
              <a:buFont typeface="Arial" panose="020B0604020202020204" pitchFamily="34" charset="0"/>
              <a:buChar char="•"/>
            </a:pPr>
            <a:r>
              <a:rPr lang="en-US" sz="1700"/>
              <a:t>22 May 2017: Suicide bombing at Ariana Grande concert in Manchester Arena.</a:t>
            </a:r>
          </a:p>
          <a:p>
            <a:pPr indent="-228600" defTabSz="914400">
              <a:lnSpc>
                <a:spcPct val="90000"/>
              </a:lnSpc>
              <a:buFont typeface="Arial" panose="020B0604020202020204" pitchFamily="34" charset="0"/>
              <a:buChar char="•"/>
            </a:pPr>
            <a:r>
              <a:rPr lang="en-US" sz="1700"/>
              <a:t>Attacker: Salman Abedi, 22 years old.</a:t>
            </a:r>
          </a:p>
          <a:p>
            <a:pPr indent="-228600" defTabSz="914400">
              <a:lnSpc>
                <a:spcPct val="90000"/>
              </a:lnSpc>
              <a:buFont typeface="Arial" panose="020B0604020202020204" pitchFamily="34" charset="0"/>
              <a:buChar char="•"/>
            </a:pPr>
            <a:r>
              <a:rPr lang="en-US" sz="1700"/>
              <a:t>22 people killed, over 1,000 injured or traumatised.</a:t>
            </a:r>
          </a:p>
          <a:p>
            <a:pPr indent="-228600" defTabSz="914400">
              <a:lnSpc>
                <a:spcPct val="90000"/>
              </a:lnSpc>
              <a:buFont typeface="Arial" panose="020B0604020202020204" pitchFamily="34" charset="0"/>
              <a:buChar char="•"/>
            </a:pPr>
            <a:r>
              <a:rPr lang="en-US" sz="1700"/>
              <a:t>Deadliest UK terrorist attack since 7/7 (2005).</a:t>
            </a:r>
          </a:p>
        </p:txBody>
      </p:sp>
      <p:pic>
        <p:nvPicPr>
          <p:cNvPr id="6" name="Picture 5" descr="Ariana Grande posts tribute on second ...">
            <a:extLst>
              <a:ext uri="{FF2B5EF4-FFF2-40B4-BE49-F238E27FC236}">
                <a16:creationId xmlns:a16="http://schemas.microsoft.com/office/drawing/2014/main" id="{FEC5CA30-5700-CB27-5D17-BD4D2C48064A}"/>
              </a:ext>
            </a:extLst>
          </p:cNvPr>
          <p:cNvPicPr>
            <a:picLocks noChangeAspect="1"/>
          </p:cNvPicPr>
          <p:nvPr/>
        </p:nvPicPr>
        <p:blipFill>
          <a:blip r:embed="rId3"/>
          <a:srcRect l="8751" r="8397" b="-1"/>
          <a:stretch>
            <a:fillRect/>
          </a:stretch>
        </p:blipFill>
        <p:spPr>
          <a:xfrm>
            <a:off x="5202238"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Content Placeholder 4" descr="Manchester Arena bombing: Emergency ...">
            <a:extLst>
              <a:ext uri="{FF2B5EF4-FFF2-40B4-BE49-F238E27FC236}">
                <a16:creationId xmlns:a16="http://schemas.microsoft.com/office/drawing/2014/main" id="{2A46421D-EDE0-7DA2-0B49-7DF689A2D2D6}"/>
              </a:ext>
            </a:extLst>
          </p:cNvPr>
          <p:cNvPicPr>
            <a:picLocks noGrp="1" noChangeAspect="1"/>
          </p:cNvPicPr>
          <p:nvPr>
            <p:ph sz="half" idx="2"/>
          </p:nvPr>
        </p:nvPicPr>
        <p:blipFill>
          <a:blip r:embed="rId4"/>
          <a:srcRect t="2656"/>
          <a:stretch>
            <a:fillRect/>
          </a:stretch>
        </p:blipFill>
        <p:spPr>
          <a:xfrm>
            <a:off x="5069047" y="3802962"/>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39226625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pPr algn="l" defTabSz="914400">
              <a:lnSpc>
                <a:spcPct val="90000"/>
              </a:lnSpc>
            </a:pPr>
            <a:r>
              <a:rPr lang="en-US" sz="3100" kern="1200">
                <a:solidFill>
                  <a:srgbClr val="000000"/>
                </a:solidFill>
                <a:latin typeface="+mj-lt"/>
                <a:ea typeface="+mj-ea"/>
                <a:cs typeface="+mj-cs"/>
              </a:rPr>
              <a:t>Manchester Arena Bombing: Motivation and Ideology</a:t>
            </a:r>
          </a:p>
        </p:txBody>
      </p:sp>
      <p:sp>
        <p:nvSpPr>
          <p:cNvPr id="3" name="Content Placeholder 2"/>
          <p:cNvSpPr>
            <a:spLocks noGrp="1"/>
          </p:cNvSpPr>
          <p:nvPr>
            <p:ph idx="1"/>
          </p:nvPr>
        </p:nvSpPr>
        <p:spPr/>
        <p:txBody>
          <a:bodyPr vert="horz" lIns="91440" tIns="45720" rIns="91440" bIns="45720" rtlCol="0" anchor="ctr">
            <a:normAutofit/>
          </a:bodyPr>
          <a:lstStyle/>
          <a:p>
            <a:pPr indent="-228600" defTabSz="914400">
              <a:lnSpc>
                <a:spcPct val="90000"/>
              </a:lnSpc>
              <a:buFont typeface="Arial" panose="020B0604020202020204" pitchFamily="34" charset="0"/>
              <a:buChar char="•"/>
            </a:pPr>
            <a:r>
              <a:rPr lang="en-US" sz="1500">
                <a:solidFill>
                  <a:srgbClr val="000000"/>
                </a:solidFill>
              </a:rPr>
              <a:t>Inspired by Islamist extremist ideology.</a:t>
            </a:r>
          </a:p>
          <a:p>
            <a:pPr indent="-228600" defTabSz="914400">
              <a:lnSpc>
                <a:spcPct val="90000"/>
              </a:lnSpc>
              <a:buFont typeface="Arial" panose="020B0604020202020204" pitchFamily="34" charset="0"/>
              <a:buChar char="•"/>
            </a:pPr>
            <a:r>
              <a:rPr lang="en-US" sz="1500">
                <a:solidFill>
                  <a:srgbClr val="000000"/>
                </a:solidFill>
              </a:rPr>
              <a:t>Influenced by ISIS propaganda and grievance narratives.</a:t>
            </a:r>
          </a:p>
          <a:p>
            <a:pPr indent="-228600" defTabSz="914400">
              <a:lnSpc>
                <a:spcPct val="90000"/>
              </a:lnSpc>
              <a:buFont typeface="Arial" panose="020B0604020202020204" pitchFamily="34" charset="0"/>
              <a:buChar char="•"/>
            </a:pPr>
            <a:r>
              <a:rPr lang="en-US" sz="1500">
                <a:solidFill>
                  <a:srgbClr val="000000"/>
                </a:solidFill>
              </a:rPr>
              <a:t>Radicalisation linked to family and Libyan conflict ties.</a:t>
            </a:r>
          </a:p>
        </p:txBody>
      </p:sp>
      <p:pic>
        <p:nvPicPr>
          <p:cNvPr id="8" name="Content Placeholder 7" descr="A person holding an object&#10;&#10;AI-generated content may be incorrect.">
            <a:extLst>
              <a:ext uri="{FF2B5EF4-FFF2-40B4-BE49-F238E27FC236}">
                <a16:creationId xmlns:a16="http://schemas.microsoft.com/office/drawing/2014/main" id="{381ADBF8-DDE0-82CC-04E9-61F2D0275A11}"/>
              </a:ext>
            </a:extLst>
          </p:cNvPr>
          <p:cNvPicPr>
            <a:picLocks noGrp="1" noChangeAspect="1"/>
          </p:cNvPicPr>
          <p:nvPr>
            <p:ph sz="half" idx="4294967295"/>
          </p:nvPr>
        </p:nvPicPr>
        <p:blipFill>
          <a:blip r:embed="rId3">
            <a:alphaModFix/>
          </a:blip>
          <a:srcRect l="12445" r="25511" b="2"/>
          <a:stretch>
            <a:fillRect/>
          </a:stretch>
        </p:blipFill>
        <p:spPr>
          <a:xfrm>
            <a:off x="7396163" y="0"/>
            <a:ext cx="4795837" cy="5143500"/>
          </a:xfrm>
          <a:prstGeom prst="rect">
            <a:avLst/>
          </a:prstGeom>
        </p:spPr>
      </p:pic>
    </p:spTree>
    <p:extLst>
      <p:ext uri="{BB962C8B-B14F-4D97-AF65-F5344CB8AC3E}">
        <p14:creationId xmlns:p14="http://schemas.microsoft.com/office/powerpoint/2010/main" val="39823154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52651" y="345811"/>
            <a:ext cx="3720709" cy="1325563"/>
          </a:xfrm>
        </p:spPr>
        <p:txBody>
          <a:bodyPr>
            <a:normAutofit/>
          </a:bodyPr>
          <a:lstStyle/>
          <a:p>
            <a:pPr>
              <a:lnSpc>
                <a:spcPct val="90000"/>
              </a:lnSpc>
            </a:pPr>
            <a:r>
              <a:rPr lang="en-GB" sz="2400"/>
              <a:t>Manchester Arena Bombing: Planning, Preparation and Support</a:t>
            </a:r>
          </a:p>
        </p:txBody>
      </p:sp>
      <p:sp>
        <p:nvSpPr>
          <p:cNvPr id="3" name="Content Placeholder 2"/>
          <p:cNvSpPr>
            <a:spLocks noGrp="1"/>
          </p:cNvSpPr>
          <p:nvPr>
            <p:ph idx="1"/>
          </p:nvPr>
        </p:nvSpPr>
        <p:spPr>
          <a:xfrm>
            <a:off x="2152651" y="1825625"/>
            <a:ext cx="3700097" cy="4351338"/>
          </a:xfrm>
        </p:spPr>
        <p:txBody>
          <a:bodyPr>
            <a:normAutofit/>
          </a:bodyPr>
          <a:lstStyle/>
          <a:p>
            <a:pPr>
              <a:lnSpc>
                <a:spcPct val="90000"/>
              </a:lnSpc>
            </a:pPr>
            <a:r>
              <a:rPr lang="en-GB" sz="3000"/>
              <a:t>Constructed a homemade explosive device.</a:t>
            </a:r>
          </a:p>
          <a:p>
            <a:pPr>
              <a:lnSpc>
                <a:spcPct val="90000"/>
              </a:lnSpc>
            </a:pPr>
            <a:r>
              <a:rPr lang="en-GB" sz="3000"/>
              <a:t>Acquired chemicals and materials over time.</a:t>
            </a:r>
          </a:p>
          <a:p>
            <a:pPr>
              <a:lnSpc>
                <a:spcPct val="90000"/>
              </a:lnSpc>
            </a:pPr>
            <a:r>
              <a:rPr lang="en-GB" sz="3000"/>
              <a:t>Supported by brother Hashem Abedi (convicted).</a:t>
            </a:r>
          </a:p>
        </p:txBody>
      </p:sp>
      <p:pic>
        <p:nvPicPr>
          <p:cNvPr id="5" name="Picture 4" descr="A group of people in a room&#10;&#10;AI-generated content may be incorrect.">
            <a:extLst>
              <a:ext uri="{FF2B5EF4-FFF2-40B4-BE49-F238E27FC236}">
                <a16:creationId xmlns:a16="http://schemas.microsoft.com/office/drawing/2014/main" id="{224C4ACD-CEB1-8DEC-81ED-D6C467E16CF5}"/>
              </a:ext>
            </a:extLst>
          </p:cNvPr>
          <p:cNvPicPr>
            <a:picLocks noChangeAspect="1"/>
          </p:cNvPicPr>
          <p:nvPr/>
        </p:nvPicPr>
        <p:blipFill>
          <a:blip r:embed="rId3"/>
          <a:srcRect l="31381" r="14336" b="3"/>
          <a:stretch>
            <a:fillRect/>
          </a:stretch>
        </p:blipFill>
        <p:spPr>
          <a:xfrm>
            <a:off x="6671997" y="3154860"/>
            <a:ext cx="3022934"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pic>
        <p:nvPicPr>
          <p:cNvPr id="6" name="Picture 5" descr="A person with dark hair wearing a blue shirt&#10;&#10;AI-generated content may be incorrect.">
            <a:extLst>
              <a:ext uri="{FF2B5EF4-FFF2-40B4-BE49-F238E27FC236}">
                <a16:creationId xmlns:a16="http://schemas.microsoft.com/office/drawing/2014/main" id="{7B1AAF9A-0765-1AA0-FA78-DD0EABBC2468}"/>
              </a:ext>
            </a:extLst>
          </p:cNvPr>
          <p:cNvPicPr>
            <a:picLocks noChangeAspect="1"/>
          </p:cNvPicPr>
          <p:nvPr/>
        </p:nvPicPr>
        <p:blipFill>
          <a:blip r:embed="rId4"/>
          <a:srcRect l="10765" r="23508" b="2"/>
          <a:stretch>
            <a:fillRect/>
          </a:stretch>
        </p:blipFill>
        <p:spPr>
          <a:xfrm>
            <a:off x="6253355" y="2"/>
            <a:ext cx="2639484"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4" name="Picture 3" descr="A person walking through an elevator&#10;&#10;AI-generated content may be incorrect.">
            <a:extLst>
              <a:ext uri="{FF2B5EF4-FFF2-40B4-BE49-F238E27FC236}">
                <a16:creationId xmlns:a16="http://schemas.microsoft.com/office/drawing/2014/main" id="{CCA26636-F98A-8886-3B01-C91846C966CC}"/>
              </a:ext>
            </a:extLst>
          </p:cNvPr>
          <p:cNvPicPr>
            <a:picLocks noChangeAspect="1"/>
          </p:cNvPicPr>
          <p:nvPr/>
        </p:nvPicPr>
        <p:blipFill>
          <a:blip r:embed="rId5"/>
          <a:srcRect l="37029" r="25151" b="-2"/>
          <a:stretch>
            <a:fillRect/>
          </a:stretch>
        </p:blipFill>
        <p:spPr>
          <a:xfrm>
            <a:off x="8974096" y="372217"/>
            <a:ext cx="1693904"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21685441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500"/>
              <a:t>Manchester Arena Bombing: Intention and Strategic Aim</a:t>
            </a:r>
          </a:p>
        </p:txBody>
      </p:sp>
      <p:sp>
        <p:nvSpPr>
          <p:cNvPr id="3" name="Content Placeholder 2"/>
          <p:cNvSpPr>
            <a:spLocks noGrp="1"/>
          </p:cNvSpPr>
          <p:nvPr>
            <p:ph idx="1"/>
          </p:nvPr>
        </p:nvSpPr>
        <p:spPr/>
        <p:txBody>
          <a:bodyPr vert="horz" lIns="91440" tIns="45720" rIns="91440" bIns="45720" rtlCol="0" anchor="ctr">
            <a:normAutofit/>
          </a:bodyPr>
          <a:lstStyle/>
          <a:p>
            <a:r>
              <a:rPr lang="en-GB" sz="1600"/>
              <a:t>Mass casualties at symbolic, high-profile event.</a:t>
            </a:r>
          </a:p>
          <a:p>
            <a:r>
              <a:rPr lang="en-GB" sz="1600"/>
              <a:t>Targeting children and families to maximise shock.</a:t>
            </a:r>
            <a:endParaRPr lang="en-GB" sz="1600">
              <a:ea typeface="Calibri"/>
              <a:cs typeface="Calibri"/>
            </a:endParaRPr>
          </a:p>
          <a:p>
            <a:r>
              <a:rPr lang="en-GB" sz="1600"/>
              <a:t>Strategic aim: intimidation, propaganda, and revenge.</a:t>
            </a:r>
            <a:endParaRPr lang="en-GB" sz="1600">
              <a:ea typeface="Calibri"/>
              <a:cs typeface="Calibri"/>
            </a:endParaRPr>
          </a:p>
        </p:txBody>
      </p:sp>
      <p:pic>
        <p:nvPicPr>
          <p:cNvPr id="5" name="Picture 4" descr="Manchester Arena bombing inquiry: The ...">
            <a:extLst>
              <a:ext uri="{FF2B5EF4-FFF2-40B4-BE49-F238E27FC236}">
                <a16:creationId xmlns:a16="http://schemas.microsoft.com/office/drawing/2014/main" id="{1A3073B9-A1DE-BB53-4DF9-B3DD6BDB6F10}"/>
              </a:ext>
            </a:extLst>
          </p:cNvPr>
          <p:cNvPicPr>
            <a:picLocks noChangeAspect="1"/>
          </p:cNvPicPr>
          <p:nvPr/>
        </p:nvPicPr>
        <p:blipFill>
          <a:blip r:embed="rId3"/>
          <a:srcRect l="14595" r="17077" b="-1"/>
          <a:stretch>
            <a:fillRect/>
          </a:stretch>
        </p:blipFill>
        <p:spPr>
          <a:xfrm>
            <a:off x="6483315" y="1770453"/>
            <a:ext cx="4507391" cy="3694176"/>
          </a:xfrm>
          <a:prstGeom prst="rect">
            <a:avLst/>
          </a:prstGeom>
        </p:spPr>
      </p:pic>
    </p:spTree>
    <p:extLst>
      <p:ext uri="{BB962C8B-B14F-4D97-AF65-F5344CB8AC3E}">
        <p14:creationId xmlns:p14="http://schemas.microsoft.com/office/powerpoint/2010/main" val="2840579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pPr>
              <a:lnSpc>
                <a:spcPct val="90000"/>
              </a:lnSpc>
            </a:pPr>
            <a:r>
              <a:rPr lang="en-GB" sz="4000"/>
              <a:t>Manchester Arena Bombing: Impact and Aftermath</a:t>
            </a:r>
          </a:p>
        </p:txBody>
      </p:sp>
      <p:sp>
        <p:nvSpPr>
          <p:cNvPr id="3" name="Content Placeholder 2"/>
          <p:cNvSpPr>
            <a:spLocks noGrp="1"/>
          </p:cNvSpPr>
          <p:nvPr>
            <p:ph idx="1"/>
          </p:nvPr>
        </p:nvSpPr>
        <p:spPr/>
        <p:txBody>
          <a:bodyPr>
            <a:normAutofit/>
          </a:bodyPr>
          <a:lstStyle/>
          <a:p>
            <a:r>
              <a:rPr lang="en-GB" sz="1900"/>
              <a:t>22 killed, hundreds injured and traumatised.</a:t>
            </a:r>
          </a:p>
          <a:p>
            <a:r>
              <a:rPr lang="en-GB" sz="1900"/>
              <a:t>Raised questions on intelligence and missed opportunities.</a:t>
            </a:r>
          </a:p>
          <a:p>
            <a:r>
              <a:rPr lang="en-GB" sz="1900"/>
              <a:t>Led to reviews of UK counter-terrorism and event security.</a:t>
            </a:r>
          </a:p>
        </p:txBody>
      </p:sp>
      <p:pic>
        <p:nvPicPr>
          <p:cNvPr id="6" name="Picture 5" descr="A person in a suit at a desk&#10;&#10;AI-generated content may be incorrect.">
            <a:extLst>
              <a:ext uri="{FF2B5EF4-FFF2-40B4-BE49-F238E27FC236}">
                <a16:creationId xmlns:a16="http://schemas.microsoft.com/office/drawing/2014/main" id="{88B97CA1-2DA3-CF5B-70D6-38378062B90C}"/>
              </a:ext>
            </a:extLst>
          </p:cNvPr>
          <p:cNvPicPr>
            <a:picLocks noChangeAspect="1"/>
          </p:cNvPicPr>
          <p:nvPr/>
        </p:nvPicPr>
        <p:blipFill>
          <a:blip r:embed="rId3"/>
          <a:stretch>
            <a:fillRect/>
          </a:stretch>
        </p:blipFill>
        <p:spPr>
          <a:xfrm>
            <a:off x="232100" y="3916145"/>
            <a:ext cx="2649027" cy="1483455"/>
          </a:xfrm>
          <a:prstGeom prst="rect">
            <a:avLst/>
          </a:prstGeom>
        </p:spPr>
      </p:pic>
      <p:pic>
        <p:nvPicPr>
          <p:cNvPr id="4" name="Picture 3" descr="Policy Exchange - The Manchester Arena ...">
            <a:extLst>
              <a:ext uri="{FF2B5EF4-FFF2-40B4-BE49-F238E27FC236}">
                <a16:creationId xmlns:a16="http://schemas.microsoft.com/office/drawing/2014/main" id="{360A5075-26DF-B4F2-FAD1-E304C741981A}"/>
              </a:ext>
            </a:extLst>
          </p:cNvPr>
          <p:cNvPicPr>
            <a:picLocks noChangeAspect="1"/>
          </p:cNvPicPr>
          <p:nvPr/>
        </p:nvPicPr>
        <p:blipFill>
          <a:blip r:embed="rId4"/>
          <a:stretch>
            <a:fillRect/>
          </a:stretch>
        </p:blipFill>
        <p:spPr>
          <a:xfrm>
            <a:off x="4620339" y="3918089"/>
            <a:ext cx="2647731" cy="1482729"/>
          </a:xfrm>
          <a:prstGeom prst="rect">
            <a:avLst/>
          </a:prstGeom>
        </p:spPr>
      </p:pic>
      <p:pic>
        <p:nvPicPr>
          <p:cNvPr id="5" name="Picture 4" descr="Manchester Arena Inquiry: Martyn's law ...">
            <a:extLst>
              <a:ext uri="{FF2B5EF4-FFF2-40B4-BE49-F238E27FC236}">
                <a16:creationId xmlns:a16="http://schemas.microsoft.com/office/drawing/2014/main" id="{AB0DAB6F-556F-4C66-E6F1-9C46EEA34BDF}"/>
              </a:ext>
            </a:extLst>
          </p:cNvPr>
          <p:cNvPicPr>
            <a:picLocks noChangeAspect="1"/>
          </p:cNvPicPr>
          <p:nvPr/>
        </p:nvPicPr>
        <p:blipFill>
          <a:blip r:embed="rId5"/>
          <a:stretch>
            <a:fillRect/>
          </a:stretch>
        </p:blipFill>
        <p:spPr>
          <a:xfrm>
            <a:off x="8898425" y="3919670"/>
            <a:ext cx="2647731" cy="1482729"/>
          </a:xfrm>
          <a:prstGeom prst="rect">
            <a:avLst/>
          </a:prstGeom>
        </p:spPr>
      </p:pic>
    </p:spTree>
    <p:extLst>
      <p:ext uri="{BB962C8B-B14F-4D97-AF65-F5344CB8AC3E}">
        <p14:creationId xmlns:p14="http://schemas.microsoft.com/office/powerpoint/2010/main" val="1133648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E9E6E-D6FE-3B55-B00D-8507EDEA08EE}"/>
              </a:ext>
            </a:extLst>
          </p:cNvPr>
          <p:cNvSpPr>
            <a:spLocks noGrp="1"/>
          </p:cNvSpPr>
          <p:nvPr>
            <p:ph type="title"/>
          </p:nvPr>
        </p:nvSpPr>
        <p:spPr/>
        <p:txBody>
          <a:bodyPr/>
          <a:lstStyle/>
          <a:p>
            <a:r>
              <a:rPr lang="en-GB" dirty="0">
                <a:ea typeface="Calibri Light"/>
                <a:cs typeface="Calibri Light"/>
              </a:rPr>
              <a:t>What is success?</a:t>
            </a:r>
            <a:endParaRPr lang="en-GB" dirty="0"/>
          </a:p>
        </p:txBody>
      </p:sp>
      <p:sp>
        <p:nvSpPr>
          <p:cNvPr id="3" name="Text Placeholder 2">
            <a:extLst>
              <a:ext uri="{FF2B5EF4-FFF2-40B4-BE49-F238E27FC236}">
                <a16:creationId xmlns:a16="http://schemas.microsoft.com/office/drawing/2014/main" id="{B3B25CA4-FB59-AA22-C79A-72FBC3701509}"/>
              </a:ext>
            </a:extLst>
          </p:cNvPr>
          <p:cNvSpPr>
            <a:spLocks noGrp="1"/>
          </p:cNvSpPr>
          <p:nvPr>
            <p:ph idx="1"/>
          </p:nvPr>
        </p:nvSpPr>
        <p:spPr/>
        <p:txBody>
          <a:bodyPr vert="horz" lIns="91440" tIns="45720" rIns="91440" bIns="45720" numCol="1" rtlCol="0" anchor="t">
            <a:normAutofit/>
          </a:bodyPr>
          <a:lstStyle/>
          <a:p>
            <a:r>
              <a:rPr lang="en-GB" dirty="0">
                <a:ea typeface="Calibri"/>
                <a:cs typeface="Calibri"/>
              </a:rPr>
              <a:t>The 'troubles'</a:t>
            </a:r>
          </a:p>
          <a:p>
            <a:r>
              <a:rPr lang="en-GB" dirty="0">
                <a:ea typeface="Calibri"/>
                <a:cs typeface="Calibri"/>
              </a:rPr>
              <a:t>Provocation</a:t>
            </a:r>
          </a:p>
          <a:p>
            <a:r>
              <a:rPr lang="en-GB" dirty="0">
                <a:ea typeface="Calibri"/>
                <a:cs typeface="Calibri"/>
              </a:rPr>
              <a:t>Escalation</a:t>
            </a:r>
          </a:p>
          <a:p>
            <a:r>
              <a:rPr lang="en-GB" dirty="0">
                <a:ea typeface="Calibri"/>
                <a:cs typeface="Calibri"/>
              </a:rPr>
              <a:t>Blame</a:t>
            </a:r>
          </a:p>
          <a:p>
            <a:r>
              <a:rPr lang="en-GB" dirty="0">
                <a:ea typeface="Calibri"/>
                <a:cs typeface="Calibri"/>
              </a:rPr>
              <a:t>Endurance</a:t>
            </a:r>
          </a:p>
          <a:p>
            <a:pPr marL="0" indent="0">
              <a:buNone/>
            </a:pPr>
            <a:endParaRPr lang="en-GB" dirty="0">
              <a:ea typeface="Calibri"/>
              <a:cs typeface="Calibri"/>
            </a:endParaRPr>
          </a:p>
          <a:p>
            <a:endParaRPr lang="en-GB" dirty="0">
              <a:ea typeface="Calibri"/>
              <a:cs typeface="Calibri"/>
            </a:endParaRPr>
          </a:p>
        </p:txBody>
      </p:sp>
      <p:pic>
        <p:nvPicPr>
          <p:cNvPr id="4" name="Picture 3" descr="A group of people in a street&#10;&#10;AI-generated content may be incorrect.">
            <a:extLst>
              <a:ext uri="{FF2B5EF4-FFF2-40B4-BE49-F238E27FC236}">
                <a16:creationId xmlns:a16="http://schemas.microsoft.com/office/drawing/2014/main" id="{F1B2125D-7F6D-A788-8457-67F4DA81BF90}"/>
              </a:ext>
            </a:extLst>
          </p:cNvPr>
          <p:cNvPicPr>
            <a:picLocks noChangeAspect="1"/>
          </p:cNvPicPr>
          <p:nvPr/>
        </p:nvPicPr>
        <p:blipFill>
          <a:blip r:embed="rId3"/>
          <a:stretch>
            <a:fillRect/>
          </a:stretch>
        </p:blipFill>
        <p:spPr>
          <a:xfrm>
            <a:off x="4581525" y="2671762"/>
            <a:ext cx="7136606" cy="3645693"/>
          </a:xfrm>
          <a:prstGeom prst="rect">
            <a:avLst/>
          </a:prstGeom>
        </p:spPr>
      </p:pic>
    </p:spTree>
    <p:extLst>
      <p:ext uri="{BB962C8B-B14F-4D97-AF65-F5344CB8AC3E}">
        <p14:creationId xmlns:p14="http://schemas.microsoft.com/office/powerpoint/2010/main" val="4387650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4"/>
        <p:cNvGrpSpPr/>
        <p:nvPr/>
      </p:nvGrpSpPr>
      <p:grpSpPr>
        <a:xfrm>
          <a:off x="0" y="0"/>
          <a:ext cx="0" cy="0"/>
          <a:chOff x="0" y="0"/>
          <a:chExt cx="0" cy="0"/>
        </a:xfrm>
      </p:grpSpPr>
      <p:sp>
        <p:nvSpPr>
          <p:cNvPr id="265" name="Google Shape;265;p17"/>
          <p:cNvSpPr/>
          <p:nvPr/>
        </p:nvSpPr>
        <p:spPr>
          <a:xfrm>
            <a:off x="1" y="0"/>
            <a:ext cx="5614875" cy="6858000"/>
          </a:xfrm>
          <a:prstGeom prst="rect">
            <a:avLst/>
          </a:prstGeom>
          <a:gradFill>
            <a:gsLst>
              <a:gs pos="0">
                <a:srgbClr val="4472C3">
                  <a:alpha val="81960"/>
                </a:srgbClr>
              </a:gs>
              <a:gs pos="25000">
                <a:srgbClr val="4472C4">
                  <a:alpha val="60000"/>
                </a:srgbClr>
              </a:gs>
              <a:gs pos="94000">
                <a:srgbClr val="AEABAB"/>
              </a:gs>
              <a:gs pos="100000">
                <a:srgbClr val="AEABAB"/>
              </a:gs>
            </a:gsLst>
            <a:lin ang="4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266" name="Google Shape;266;p17"/>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67" name="Google Shape;267;p17"/>
          <p:cNvSpPr txBox="1">
            <a:spLocks noGrp="1"/>
          </p:cNvSpPr>
          <p:nvPr>
            <p:ph type="title"/>
          </p:nvPr>
        </p:nvSpPr>
        <p:spPr>
          <a:xfrm>
            <a:off x="6090176" y="552930"/>
            <a:ext cx="4977976" cy="2143445"/>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rgbClr val="000000"/>
              </a:buClr>
              <a:buSzPct val="100000"/>
              <a:buFont typeface="Calibri"/>
              <a:buNone/>
            </a:pPr>
            <a:r>
              <a:rPr lang="en-GB" sz="3100" b="1" u="sng">
                <a:solidFill>
                  <a:srgbClr val="000000"/>
                </a:solidFill>
              </a:rPr>
              <a:t>Strategy</a:t>
            </a:r>
            <a:br>
              <a:rPr lang="en-GB" sz="3100" b="1" u="sng">
                <a:solidFill>
                  <a:srgbClr val="000000"/>
                </a:solidFill>
              </a:rPr>
            </a:br>
            <a:br>
              <a:rPr lang="en-GB" sz="3100">
                <a:solidFill>
                  <a:srgbClr val="000000"/>
                </a:solidFill>
              </a:rPr>
            </a:br>
            <a:r>
              <a:rPr lang="en-GB" sz="3100">
                <a:solidFill>
                  <a:srgbClr val="000000"/>
                </a:solidFill>
              </a:rPr>
              <a:t>Produce perception of Success of campaign  </a:t>
            </a:r>
            <a:br>
              <a:rPr lang="en-GB" sz="3100">
                <a:solidFill>
                  <a:srgbClr val="000000"/>
                </a:solidFill>
              </a:rPr>
            </a:br>
            <a:br>
              <a:rPr lang="en-GB" sz="3100">
                <a:solidFill>
                  <a:srgbClr val="000000"/>
                </a:solidFill>
              </a:rPr>
            </a:br>
            <a:r>
              <a:rPr lang="en-GB" sz="3100">
                <a:solidFill>
                  <a:srgbClr val="000000"/>
                </a:solidFill>
              </a:rPr>
              <a:t>4 x Elements</a:t>
            </a:r>
            <a:endParaRPr/>
          </a:p>
        </p:txBody>
      </p:sp>
      <p:sp>
        <p:nvSpPr>
          <p:cNvPr id="268" name="Google Shape;268;p17"/>
          <p:cNvSpPr/>
          <p:nvPr/>
        </p:nvSpPr>
        <p:spPr>
          <a:xfrm>
            <a:off x="0" y="738619"/>
            <a:ext cx="5000438" cy="5400962"/>
          </a:xfrm>
          <a:custGeom>
            <a:avLst/>
            <a:gdLst/>
            <a:ahLst/>
            <a:cxnLst/>
            <a:rect l="l" t="t" r="r" b="b"/>
            <a:pathLst>
              <a:path w="5000438" h="5400962" extrusionOk="0">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269" name="Google Shape;269;p17"/>
          <p:cNvPicPr preferRelativeResize="0">
            <a:picLocks noGrp="1"/>
          </p:cNvPicPr>
          <p:nvPr>
            <p:ph type="body" idx="2"/>
          </p:nvPr>
        </p:nvPicPr>
        <p:blipFill rotWithShape="1">
          <a:blip r:embed="rId4">
            <a:alphaModFix/>
          </a:blip>
          <a:srcRect l="24319" r="11190" b="2"/>
          <a:stretch/>
        </p:blipFill>
        <p:spPr>
          <a:xfrm>
            <a:off x="20" y="907231"/>
            <a:ext cx="4838021" cy="5063738"/>
          </a:xfrm>
          <a:prstGeom prst="rect">
            <a:avLst/>
          </a:prstGeom>
          <a:noFill/>
          <a:ln>
            <a:noFill/>
          </a:ln>
        </p:spPr>
      </p:pic>
      <p:sp>
        <p:nvSpPr>
          <p:cNvPr id="270" name="Google Shape;270;p17"/>
          <p:cNvSpPr txBox="1">
            <a:spLocks noGrp="1"/>
          </p:cNvSpPr>
          <p:nvPr>
            <p:ph type="body" idx="1"/>
          </p:nvPr>
        </p:nvSpPr>
        <p:spPr>
          <a:xfrm>
            <a:off x="6090574" y="2665781"/>
            <a:ext cx="4977578" cy="363928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0000"/>
              </a:buClr>
              <a:buSzPts val="2400"/>
              <a:buNone/>
            </a:pPr>
            <a:r>
              <a:rPr lang="en-GB" sz="2400" b="1">
                <a:solidFill>
                  <a:srgbClr val="000000"/>
                </a:solidFill>
              </a:rPr>
              <a:t>1. Provocation</a:t>
            </a:r>
            <a:endParaRPr/>
          </a:p>
          <a:p>
            <a:pPr marL="0" lvl="0" indent="0" algn="l" rtl="0">
              <a:lnSpc>
                <a:spcPct val="90000"/>
              </a:lnSpc>
              <a:spcBef>
                <a:spcPts val="1000"/>
              </a:spcBef>
              <a:spcAft>
                <a:spcPts val="0"/>
              </a:spcAft>
              <a:buClr>
                <a:srgbClr val="000000"/>
              </a:buClr>
              <a:buSzPts val="2400"/>
              <a:buChar char="•"/>
            </a:pPr>
            <a:r>
              <a:rPr lang="en-GB" sz="2400">
                <a:solidFill>
                  <a:srgbClr val="000000"/>
                </a:solidFill>
              </a:rPr>
              <a:t>The action carried out is intended to draw a strong reaction from the state. </a:t>
            </a:r>
            <a:endParaRPr/>
          </a:p>
          <a:p>
            <a:pPr marL="0" lvl="0" indent="0" algn="l" rtl="0">
              <a:lnSpc>
                <a:spcPct val="90000"/>
              </a:lnSpc>
              <a:spcBef>
                <a:spcPts val="1000"/>
              </a:spcBef>
              <a:spcAft>
                <a:spcPts val="0"/>
              </a:spcAft>
              <a:buClr>
                <a:srgbClr val="000000"/>
              </a:buClr>
              <a:buSzPts val="2400"/>
              <a:buChar char="•"/>
            </a:pPr>
            <a:r>
              <a:rPr lang="en-GB" sz="2400">
                <a:solidFill>
                  <a:srgbClr val="000000"/>
                </a:solidFill>
              </a:rPr>
              <a:t>e.g. The state introduce new legislation or police powers,</a:t>
            </a:r>
            <a:endParaRPr/>
          </a:p>
          <a:p>
            <a:pPr marL="0" lvl="0" indent="0" algn="l" rtl="0">
              <a:lnSpc>
                <a:spcPct val="90000"/>
              </a:lnSpc>
              <a:spcBef>
                <a:spcPts val="1000"/>
              </a:spcBef>
              <a:spcAft>
                <a:spcPts val="0"/>
              </a:spcAft>
              <a:buClr>
                <a:srgbClr val="000000"/>
              </a:buClr>
              <a:buSzPts val="2400"/>
              <a:buChar char="•"/>
            </a:pPr>
            <a:r>
              <a:rPr lang="en-GB" sz="2400">
                <a:solidFill>
                  <a:srgbClr val="000000"/>
                </a:solidFill>
              </a:rPr>
              <a:t>As the violence increases there is a military response and use of ‘emergency powers’.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75"/>
        <p:cNvGrpSpPr/>
        <p:nvPr/>
      </p:nvGrpSpPr>
      <p:grpSpPr>
        <a:xfrm>
          <a:off x="0" y="0"/>
          <a:ext cx="0" cy="0"/>
          <a:chOff x="0" y="0"/>
          <a:chExt cx="0" cy="0"/>
        </a:xfrm>
      </p:grpSpPr>
      <p:sp>
        <p:nvSpPr>
          <p:cNvPr id="276" name="Google Shape;276;p18"/>
          <p:cNvSpPr/>
          <p:nvPr/>
        </p:nvSpPr>
        <p:spPr>
          <a:xfrm>
            <a:off x="1" y="0"/>
            <a:ext cx="5614875" cy="6858000"/>
          </a:xfrm>
          <a:prstGeom prst="rect">
            <a:avLst/>
          </a:prstGeom>
          <a:gradFill>
            <a:gsLst>
              <a:gs pos="0">
                <a:srgbClr val="4472C3">
                  <a:alpha val="81960"/>
                </a:srgbClr>
              </a:gs>
              <a:gs pos="25000">
                <a:srgbClr val="4472C4">
                  <a:alpha val="60000"/>
                </a:srgbClr>
              </a:gs>
              <a:gs pos="94000">
                <a:srgbClr val="AEABAB"/>
              </a:gs>
              <a:gs pos="100000">
                <a:srgbClr val="AEABAB"/>
              </a:gs>
            </a:gsLst>
            <a:lin ang="4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277" name="Google Shape;277;p18"/>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78" name="Google Shape;278;p18"/>
          <p:cNvSpPr txBox="1">
            <a:spLocks noGrp="1"/>
          </p:cNvSpPr>
          <p:nvPr>
            <p:ph type="title"/>
          </p:nvPr>
        </p:nvSpPr>
        <p:spPr>
          <a:xfrm>
            <a:off x="6094105" y="802955"/>
            <a:ext cx="4977976" cy="1618727"/>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000000"/>
              </a:buClr>
              <a:buSzPts val="2800"/>
              <a:buFont typeface="Calibri"/>
              <a:buNone/>
            </a:pPr>
            <a:r>
              <a:rPr lang="en-GB" sz="2800" b="1" u="sng">
                <a:solidFill>
                  <a:srgbClr val="000000"/>
                </a:solidFill>
              </a:rPr>
              <a:t>Strategy</a:t>
            </a:r>
            <a:br>
              <a:rPr lang="en-GB" sz="2800" b="1" u="sng">
                <a:solidFill>
                  <a:srgbClr val="000000"/>
                </a:solidFill>
              </a:rPr>
            </a:br>
            <a:br>
              <a:rPr lang="en-GB" sz="2800">
                <a:solidFill>
                  <a:srgbClr val="000000"/>
                </a:solidFill>
              </a:rPr>
            </a:br>
            <a:r>
              <a:rPr lang="en-GB" sz="2800">
                <a:solidFill>
                  <a:srgbClr val="000000"/>
                </a:solidFill>
              </a:rPr>
              <a:t>Produce perception of Success of campaign  </a:t>
            </a:r>
            <a:br>
              <a:rPr lang="en-GB" sz="2800">
                <a:solidFill>
                  <a:srgbClr val="000000"/>
                </a:solidFill>
              </a:rPr>
            </a:br>
            <a:br>
              <a:rPr lang="en-GB" sz="2800">
                <a:solidFill>
                  <a:srgbClr val="000000"/>
                </a:solidFill>
              </a:rPr>
            </a:br>
            <a:endParaRPr sz="2800">
              <a:solidFill>
                <a:srgbClr val="000000"/>
              </a:solidFill>
            </a:endParaRPr>
          </a:p>
        </p:txBody>
      </p:sp>
      <p:sp>
        <p:nvSpPr>
          <p:cNvPr id="279" name="Google Shape;279;p18"/>
          <p:cNvSpPr/>
          <p:nvPr/>
        </p:nvSpPr>
        <p:spPr>
          <a:xfrm>
            <a:off x="0" y="738619"/>
            <a:ext cx="5000438" cy="5400962"/>
          </a:xfrm>
          <a:custGeom>
            <a:avLst/>
            <a:gdLst/>
            <a:ahLst/>
            <a:cxnLst/>
            <a:rect l="l" t="t" r="r" b="b"/>
            <a:pathLst>
              <a:path w="5000438" h="5400962" extrusionOk="0">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280" name="Google Shape;280;p18"/>
          <p:cNvPicPr preferRelativeResize="0">
            <a:picLocks noGrp="1"/>
          </p:cNvPicPr>
          <p:nvPr>
            <p:ph type="body" idx="2"/>
          </p:nvPr>
        </p:nvPicPr>
        <p:blipFill rotWithShape="1">
          <a:blip r:embed="rId4">
            <a:alphaModFix/>
          </a:blip>
          <a:srcRect l="18332" r="27447" b="-1"/>
          <a:stretch/>
        </p:blipFill>
        <p:spPr>
          <a:xfrm>
            <a:off x="20" y="907231"/>
            <a:ext cx="4838021" cy="5063738"/>
          </a:xfrm>
          <a:prstGeom prst="rect">
            <a:avLst/>
          </a:prstGeom>
          <a:noFill/>
          <a:ln>
            <a:noFill/>
          </a:ln>
        </p:spPr>
      </p:pic>
      <p:sp>
        <p:nvSpPr>
          <p:cNvPr id="281" name="Google Shape;281;p18"/>
          <p:cNvSpPr txBox="1">
            <a:spLocks noGrp="1"/>
          </p:cNvSpPr>
          <p:nvPr>
            <p:ph type="body" idx="1"/>
          </p:nvPr>
        </p:nvSpPr>
        <p:spPr>
          <a:xfrm>
            <a:off x="6090574" y="2421682"/>
            <a:ext cx="4977578" cy="363928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0000"/>
              </a:buClr>
              <a:buSzPts val="2400"/>
              <a:buNone/>
            </a:pPr>
            <a:r>
              <a:rPr lang="en-GB" sz="2400" b="1">
                <a:solidFill>
                  <a:srgbClr val="000000"/>
                </a:solidFill>
              </a:rPr>
              <a:t>2. Escalation</a:t>
            </a:r>
            <a:endParaRPr/>
          </a:p>
          <a:p>
            <a:pPr marL="0" lvl="0" indent="0" algn="l" rtl="0">
              <a:lnSpc>
                <a:spcPct val="90000"/>
              </a:lnSpc>
              <a:spcBef>
                <a:spcPts val="1000"/>
              </a:spcBef>
              <a:spcAft>
                <a:spcPts val="0"/>
              </a:spcAft>
              <a:buClr>
                <a:srgbClr val="000000"/>
              </a:buClr>
              <a:buSzPts val="2400"/>
              <a:buChar char="•"/>
            </a:pPr>
            <a:r>
              <a:rPr lang="en-GB" sz="2400">
                <a:solidFill>
                  <a:srgbClr val="000000"/>
                </a:solidFill>
              </a:rPr>
              <a:t>Having forced the state to ‘change the rules’ the group increase the severity of attacks, resulting in the state taking more and more severe responses (sometimes illegal tactics). </a:t>
            </a:r>
            <a:endParaRPr/>
          </a:p>
          <a:p>
            <a:pPr marL="0" lvl="0" indent="127000" algn="l" rtl="0">
              <a:lnSpc>
                <a:spcPct val="90000"/>
              </a:lnSpc>
              <a:spcBef>
                <a:spcPts val="1000"/>
              </a:spcBef>
              <a:spcAft>
                <a:spcPts val="0"/>
              </a:spcAft>
              <a:buClr>
                <a:schemeClr val="dk1"/>
              </a:buClr>
              <a:buSzPts val="2000"/>
              <a:buNone/>
            </a:pPr>
            <a:endParaRPr sz="2000">
              <a:solidFill>
                <a:srgbClr val="000000"/>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6"/>
        <p:cNvGrpSpPr/>
        <p:nvPr/>
      </p:nvGrpSpPr>
      <p:grpSpPr>
        <a:xfrm>
          <a:off x="0" y="0"/>
          <a:ext cx="0" cy="0"/>
          <a:chOff x="0" y="0"/>
          <a:chExt cx="0" cy="0"/>
        </a:xfrm>
      </p:grpSpPr>
      <p:sp>
        <p:nvSpPr>
          <p:cNvPr id="287" name="Google Shape;287;p19"/>
          <p:cNvSpPr/>
          <p:nvPr/>
        </p:nvSpPr>
        <p:spPr>
          <a:xfrm>
            <a:off x="1" y="0"/>
            <a:ext cx="5614875" cy="6858000"/>
          </a:xfrm>
          <a:prstGeom prst="rect">
            <a:avLst/>
          </a:prstGeom>
          <a:gradFill>
            <a:gsLst>
              <a:gs pos="0">
                <a:srgbClr val="4472C3">
                  <a:alpha val="81960"/>
                </a:srgbClr>
              </a:gs>
              <a:gs pos="25000">
                <a:srgbClr val="4472C4">
                  <a:alpha val="60000"/>
                </a:srgbClr>
              </a:gs>
              <a:gs pos="94000">
                <a:srgbClr val="AEABAB"/>
              </a:gs>
              <a:gs pos="100000">
                <a:srgbClr val="AEABAB"/>
              </a:gs>
            </a:gsLst>
            <a:lin ang="4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288" name="Google Shape;288;p19"/>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89" name="Google Shape;289;p19"/>
          <p:cNvSpPr txBox="1">
            <a:spLocks noGrp="1"/>
          </p:cNvSpPr>
          <p:nvPr>
            <p:ph type="title"/>
          </p:nvPr>
        </p:nvSpPr>
        <p:spPr>
          <a:xfrm>
            <a:off x="6094105" y="1229675"/>
            <a:ext cx="4977976" cy="1454051"/>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000000"/>
              </a:buClr>
              <a:buSzPts val="2800"/>
              <a:buFont typeface="Calibri"/>
              <a:buNone/>
            </a:pPr>
            <a:r>
              <a:rPr lang="en-GB" sz="2800" b="1" u="sng">
                <a:solidFill>
                  <a:srgbClr val="000000"/>
                </a:solidFill>
              </a:rPr>
              <a:t>Strategy</a:t>
            </a:r>
            <a:br>
              <a:rPr lang="en-GB" sz="2800" b="1" u="sng">
                <a:solidFill>
                  <a:srgbClr val="000000"/>
                </a:solidFill>
              </a:rPr>
            </a:br>
            <a:br>
              <a:rPr lang="en-GB" sz="2800">
                <a:solidFill>
                  <a:srgbClr val="000000"/>
                </a:solidFill>
              </a:rPr>
            </a:br>
            <a:r>
              <a:rPr lang="en-GB" sz="2800">
                <a:solidFill>
                  <a:srgbClr val="000000"/>
                </a:solidFill>
              </a:rPr>
              <a:t>Produce perception of Success of campaign  </a:t>
            </a:r>
            <a:br>
              <a:rPr lang="en-GB" sz="2800">
                <a:solidFill>
                  <a:srgbClr val="000000"/>
                </a:solidFill>
              </a:rPr>
            </a:br>
            <a:br>
              <a:rPr lang="en-GB" sz="2800">
                <a:solidFill>
                  <a:srgbClr val="000000"/>
                </a:solidFill>
              </a:rPr>
            </a:br>
            <a:br>
              <a:rPr lang="en-GB" sz="2800">
                <a:solidFill>
                  <a:srgbClr val="000000"/>
                </a:solidFill>
              </a:rPr>
            </a:br>
            <a:endParaRPr sz="2800">
              <a:solidFill>
                <a:srgbClr val="000000"/>
              </a:solidFill>
            </a:endParaRPr>
          </a:p>
        </p:txBody>
      </p:sp>
      <p:sp>
        <p:nvSpPr>
          <p:cNvPr id="290" name="Google Shape;290;p19"/>
          <p:cNvSpPr/>
          <p:nvPr/>
        </p:nvSpPr>
        <p:spPr>
          <a:xfrm>
            <a:off x="0" y="738619"/>
            <a:ext cx="5000438" cy="5400962"/>
          </a:xfrm>
          <a:custGeom>
            <a:avLst/>
            <a:gdLst/>
            <a:ahLst/>
            <a:cxnLst/>
            <a:rect l="l" t="t" r="r" b="b"/>
            <a:pathLst>
              <a:path w="5000438" h="5400962" extrusionOk="0">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291" name="Google Shape;291;p19"/>
          <p:cNvPicPr preferRelativeResize="0">
            <a:picLocks noGrp="1"/>
          </p:cNvPicPr>
          <p:nvPr>
            <p:ph type="body" idx="2"/>
          </p:nvPr>
        </p:nvPicPr>
        <p:blipFill rotWithShape="1">
          <a:blip r:embed="rId4">
            <a:alphaModFix/>
          </a:blip>
          <a:srcRect l="31278" r="8528" b="-1"/>
          <a:stretch/>
        </p:blipFill>
        <p:spPr>
          <a:xfrm>
            <a:off x="20" y="907231"/>
            <a:ext cx="4838021" cy="5063738"/>
          </a:xfrm>
          <a:prstGeom prst="rect">
            <a:avLst/>
          </a:prstGeom>
          <a:noFill/>
          <a:ln>
            <a:noFill/>
          </a:ln>
        </p:spPr>
      </p:pic>
      <p:sp>
        <p:nvSpPr>
          <p:cNvPr id="292" name="Google Shape;292;p19"/>
          <p:cNvSpPr txBox="1">
            <a:spLocks noGrp="1"/>
          </p:cNvSpPr>
          <p:nvPr>
            <p:ph type="body" idx="1"/>
          </p:nvPr>
        </p:nvSpPr>
        <p:spPr>
          <a:xfrm>
            <a:off x="6094503" y="2331680"/>
            <a:ext cx="4977578" cy="363928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0000"/>
              </a:buClr>
              <a:buSzPts val="2400"/>
              <a:buNone/>
            </a:pPr>
            <a:r>
              <a:rPr lang="en-GB" sz="2400" b="1">
                <a:solidFill>
                  <a:srgbClr val="000000"/>
                </a:solidFill>
              </a:rPr>
              <a:t>3. Blame</a:t>
            </a:r>
            <a:endParaRPr/>
          </a:p>
          <a:p>
            <a:pPr marL="228600" lvl="0" indent="-228600" algn="l" rtl="0">
              <a:lnSpc>
                <a:spcPct val="90000"/>
              </a:lnSpc>
              <a:spcBef>
                <a:spcPts val="1000"/>
              </a:spcBef>
              <a:spcAft>
                <a:spcPts val="0"/>
              </a:spcAft>
              <a:buClr>
                <a:srgbClr val="000000"/>
              </a:buClr>
              <a:buSzPts val="2400"/>
              <a:buChar char="•"/>
            </a:pPr>
            <a:r>
              <a:rPr lang="en-GB" sz="2400">
                <a:solidFill>
                  <a:srgbClr val="000000"/>
                </a:solidFill>
              </a:rPr>
              <a:t>As violence and rule breaking on both sides increases all parties attempt to place the blame on the other.</a:t>
            </a:r>
            <a:endParaRPr/>
          </a:p>
          <a:p>
            <a:pPr marL="228600" lvl="0" indent="-228600" algn="l" rtl="0">
              <a:lnSpc>
                <a:spcPct val="90000"/>
              </a:lnSpc>
              <a:spcBef>
                <a:spcPts val="1000"/>
              </a:spcBef>
              <a:spcAft>
                <a:spcPts val="0"/>
              </a:spcAft>
              <a:buClr>
                <a:srgbClr val="000000"/>
              </a:buClr>
              <a:buSzPts val="2400"/>
              <a:buChar char="•"/>
            </a:pPr>
            <a:r>
              <a:rPr lang="en-GB" sz="2400">
                <a:solidFill>
                  <a:srgbClr val="000000"/>
                </a:solidFill>
              </a:rPr>
              <a:t>A classic battle for ‘hearts and minds’. </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7"/>
        <p:cNvGrpSpPr/>
        <p:nvPr/>
      </p:nvGrpSpPr>
      <p:grpSpPr>
        <a:xfrm>
          <a:off x="0" y="0"/>
          <a:ext cx="0" cy="0"/>
          <a:chOff x="0" y="0"/>
          <a:chExt cx="0" cy="0"/>
        </a:xfrm>
      </p:grpSpPr>
      <p:sp>
        <p:nvSpPr>
          <p:cNvPr id="298" name="Google Shape;298;p20"/>
          <p:cNvSpPr/>
          <p:nvPr/>
        </p:nvSpPr>
        <p:spPr>
          <a:xfrm>
            <a:off x="1" y="0"/>
            <a:ext cx="5614875" cy="6858000"/>
          </a:xfrm>
          <a:prstGeom prst="rect">
            <a:avLst/>
          </a:prstGeom>
          <a:gradFill>
            <a:gsLst>
              <a:gs pos="0">
                <a:srgbClr val="4472C3">
                  <a:alpha val="81960"/>
                </a:srgbClr>
              </a:gs>
              <a:gs pos="25000">
                <a:srgbClr val="4472C4">
                  <a:alpha val="60000"/>
                </a:srgbClr>
              </a:gs>
              <a:gs pos="94000">
                <a:srgbClr val="AEABAB"/>
              </a:gs>
              <a:gs pos="100000">
                <a:srgbClr val="AEABAB"/>
              </a:gs>
            </a:gsLst>
            <a:lin ang="42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299" name="Google Shape;299;p20"/>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300" name="Google Shape;300;p20"/>
          <p:cNvSpPr txBox="1">
            <a:spLocks noGrp="1"/>
          </p:cNvSpPr>
          <p:nvPr>
            <p:ph type="title"/>
          </p:nvPr>
        </p:nvSpPr>
        <p:spPr>
          <a:xfrm>
            <a:off x="6094105" y="802955"/>
            <a:ext cx="4977976" cy="1454051"/>
          </a:xfrm>
          <a:prstGeom prst="rect">
            <a:avLst/>
          </a:prstGeom>
          <a:noFill/>
          <a:ln>
            <a:noFill/>
          </a:ln>
        </p:spPr>
        <p:txBody>
          <a:bodyPr spcFirstLastPara="1" wrap="square" lIns="91425" tIns="45700" rIns="91425" bIns="45700" anchor="ctr" anchorCtr="0">
            <a:noAutofit/>
          </a:bodyPr>
          <a:lstStyle/>
          <a:p>
            <a:pPr marL="0" lvl="0" indent="0" algn="l" rtl="0">
              <a:lnSpc>
                <a:spcPct val="90000"/>
              </a:lnSpc>
              <a:spcBef>
                <a:spcPts val="0"/>
              </a:spcBef>
              <a:spcAft>
                <a:spcPts val="0"/>
              </a:spcAft>
              <a:buClr>
                <a:srgbClr val="000000"/>
              </a:buClr>
              <a:buSzPts val="2800"/>
              <a:buFont typeface="Calibri"/>
              <a:buNone/>
            </a:pPr>
            <a:r>
              <a:rPr lang="en-GB" sz="2800" b="1" u="sng">
                <a:solidFill>
                  <a:srgbClr val="000000"/>
                </a:solidFill>
              </a:rPr>
              <a:t>Strategy</a:t>
            </a:r>
            <a:br>
              <a:rPr lang="en-GB" sz="2800" b="1" u="sng">
                <a:solidFill>
                  <a:srgbClr val="000000"/>
                </a:solidFill>
              </a:rPr>
            </a:br>
            <a:br>
              <a:rPr lang="en-GB" sz="2800">
                <a:solidFill>
                  <a:srgbClr val="000000"/>
                </a:solidFill>
              </a:rPr>
            </a:br>
            <a:r>
              <a:rPr lang="en-GB" sz="2800">
                <a:solidFill>
                  <a:srgbClr val="000000"/>
                </a:solidFill>
              </a:rPr>
              <a:t>Produce perception of Success of campaign  </a:t>
            </a:r>
            <a:br>
              <a:rPr lang="en-GB" sz="2800">
                <a:solidFill>
                  <a:srgbClr val="000000"/>
                </a:solidFill>
              </a:rPr>
            </a:br>
            <a:br>
              <a:rPr lang="en-GB" sz="2800">
                <a:solidFill>
                  <a:srgbClr val="000000"/>
                </a:solidFill>
              </a:rPr>
            </a:br>
            <a:endParaRPr sz="2800">
              <a:solidFill>
                <a:srgbClr val="000000"/>
              </a:solidFill>
            </a:endParaRPr>
          </a:p>
        </p:txBody>
      </p:sp>
      <p:sp>
        <p:nvSpPr>
          <p:cNvPr id="301" name="Google Shape;301;p20"/>
          <p:cNvSpPr/>
          <p:nvPr/>
        </p:nvSpPr>
        <p:spPr>
          <a:xfrm>
            <a:off x="0" y="738619"/>
            <a:ext cx="5000438" cy="5400962"/>
          </a:xfrm>
          <a:custGeom>
            <a:avLst/>
            <a:gdLst/>
            <a:ahLst/>
            <a:cxnLst/>
            <a:rect l="l" t="t" r="r" b="b"/>
            <a:pathLst>
              <a:path w="5000438" h="5400962" extrusionOk="0">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302" name="Google Shape;302;p20"/>
          <p:cNvPicPr preferRelativeResize="0">
            <a:picLocks noGrp="1"/>
          </p:cNvPicPr>
          <p:nvPr>
            <p:ph type="body" idx="2"/>
          </p:nvPr>
        </p:nvPicPr>
        <p:blipFill rotWithShape="1">
          <a:blip r:embed="rId4">
            <a:alphaModFix/>
          </a:blip>
          <a:srcRect l="19826" r="16640" b="2"/>
          <a:stretch/>
        </p:blipFill>
        <p:spPr>
          <a:xfrm>
            <a:off x="-32064" y="738619"/>
            <a:ext cx="4998790" cy="5380762"/>
          </a:xfrm>
          <a:prstGeom prst="rect">
            <a:avLst/>
          </a:prstGeom>
          <a:noFill/>
          <a:ln>
            <a:noFill/>
          </a:ln>
        </p:spPr>
      </p:pic>
      <p:sp>
        <p:nvSpPr>
          <p:cNvPr id="303" name="Google Shape;303;p20"/>
          <p:cNvSpPr txBox="1">
            <a:spLocks noGrp="1"/>
          </p:cNvSpPr>
          <p:nvPr>
            <p:ph type="body" idx="1"/>
          </p:nvPr>
        </p:nvSpPr>
        <p:spPr>
          <a:xfrm>
            <a:off x="6094105" y="2415756"/>
            <a:ext cx="4977578" cy="363928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000000"/>
              </a:buClr>
              <a:buSzPts val="2400"/>
              <a:buNone/>
            </a:pPr>
            <a:r>
              <a:rPr lang="en-GB" sz="2400" b="1">
                <a:solidFill>
                  <a:srgbClr val="000000"/>
                </a:solidFill>
              </a:rPr>
              <a:t>4. Endurance</a:t>
            </a:r>
            <a:endParaRPr/>
          </a:p>
          <a:p>
            <a:pPr marL="228600" lvl="0" indent="-228600" algn="l" rtl="0">
              <a:lnSpc>
                <a:spcPct val="90000"/>
              </a:lnSpc>
              <a:spcBef>
                <a:spcPts val="1000"/>
              </a:spcBef>
              <a:spcAft>
                <a:spcPts val="0"/>
              </a:spcAft>
              <a:buClr>
                <a:srgbClr val="000000"/>
              </a:buClr>
              <a:buSzPts val="2400"/>
              <a:buChar char="•"/>
            </a:pPr>
            <a:r>
              <a:rPr lang="en-GB" sz="2400">
                <a:solidFill>
                  <a:srgbClr val="000000"/>
                </a:solidFill>
              </a:rPr>
              <a:t>The group attempt to convince the state and its supporters that their commitment and capacity is greater than the states ability to continue to resource its counter measures.  </a:t>
            </a:r>
            <a:endParaRPr/>
          </a:p>
          <a:p>
            <a:pPr marL="228600" lvl="0" indent="-228600" algn="l" rtl="0">
              <a:lnSpc>
                <a:spcPct val="90000"/>
              </a:lnSpc>
              <a:spcBef>
                <a:spcPts val="1000"/>
              </a:spcBef>
              <a:spcAft>
                <a:spcPts val="0"/>
              </a:spcAft>
              <a:buClr>
                <a:srgbClr val="000000"/>
              </a:buClr>
              <a:buSzPts val="2400"/>
              <a:buChar char="•"/>
            </a:pPr>
            <a:r>
              <a:rPr lang="en-GB" sz="2400">
                <a:solidFill>
                  <a:srgbClr val="000000"/>
                </a:solidFill>
              </a:rPr>
              <a:t>Terrorist conflicts aim to break the will of the enemy.</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16"/>
        <p:cNvGrpSpPr/>
        <p:nvPr/>
      </p:nvGrpSpPr>
      <p:grpSpPr>
        <a:xfrm>
          <a:off x="0" y="0"/>
          <a:ext cx="0" cy="0"/>
          <a:chOff x="0" y="0"/>
          <a:chExt cx="0" cy="0"/>
        </a:xfrm>
      </p:grpSpPr>
      <p:sp>
        <p:nvSpPr>
          <p:cNvPr id="517" name="Google Shape;517;p40"/>
          <p:cNvSpPr/>
          <p:nvPr/>
        </p:nvSpPr>
        <p:spPr>
          <a:xfrm>
            <a:off x="375138" y="394887"/>
            <a:ext cx="5720862" cy="6068226"/>
          </a:xfrm>
          <a:prstGeom prst="rect">
            <a:avLst/>
          </a:prstGeom>
          <a:solidFill>
            <a:srgbClr val="404040"/>
          </a:solidFill>
          <a:ln w="127000" cap="sq" cmpd="thinThick">
            <a:solidFill>
              <a:srgbClr val="40404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518" name="Google Shape;518;p40"/>
          <p:cNvSpPr txBox="1">
            <a:spLocks noGrp="1"/>
          </p:cNvSpPr>
          <p:nvPr>
            <p:ph type="title"/>
          </p:nvPr>
        </p:nvSpPr>
        <p:spPr>
          <a:xfrm>
            <a:off x="1018604" y="1053042"/>
            <a:ext cx="4458424" cy="3068357"/>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rgbClr val="FFFFFF"/>
              </a:buClr>
              <a:buSzPts val="6000"/>
              <a:buFont typeface="Calibri"/>
              <a:buNone/>
            </a:pPr>
            <a:r>
              <a:rPr lang="en-GB" sz="6000">
                <a:solidFill>
                  <a:srgbClr val="FFFFFF"/>
                </a:solidFill>
              </a:rPr>
              <a:t>Next Week –Terrorism and the Media</a:t>
            </a:r>
            <a:endParaRPr/>
          </a:p>
        </p:txBody>
      </p:sp>
      <p:pic>
        <p:nvPicPr>
          <p:cNvPr id="519" name="Google Shape;519;p40"/>
          <p:cNvPicPr preferRelativeResize="0">
            <a:picLocks noGrp="1"/>
          </p:cNvPicPr>
          <p:nvPr>
            <p:ph type="body" idx="2"/>
          </p:nvPr>
        </p:nvPicPr>
        <p:blipFill rotWithShape="1">
          <a:blip r:embed="rId3">
            <a:alphaModFix/>
          </a:blip>
          <a:srcRect/>
          <a:stretch/>
        </p:blipFill>
        <p:spPr>
          <a:xfrm>
            <a:off x="6479229" y="407403"/>
            <a:ext cx="5390093" cy="2614195"/>
          </a:xfrm>
          <a:prstGeom prst="rect">
            <a:avLst/>
          </a:prstGeom>
          <a:noFill/>
          <a:ln>
            <a:noFill/>
          </a:ln>
        </p:spPr>
      </p:pic>
      <p:cxnSp>
        <p:nvCxnSpPr>
          <p:cNvPr id="520" name="Google Shape;520;p40"/>
          <p:cNvCxnSpPr/>
          <p:nvPr/>
        </p:nvCxnSpPr>
        <p:spPr>
          <a:xfrm rot="10800000">
            <a:off x="9184178" y="1874520"/>
            <a:ext cx="0" cy="3108960"/>
          </a:xfrm>
          <a:prstGeom prst="straightConnector1">
            <a:avLst/>
          </a:prstGeom>
          <a:noFill/>
          <a:ln w="101600" cap="flat" cmpd="dbl">
            <a:solidFill>
              <a:srgbClr val="595959"/>
            </a:solidFill>
            <a:prstDash val="solid"/>
            <a:miter lim="800000"/>
            <a:headEnd type="none" w="sm" len="sm"/>
            <a:tailEnd type="none" w="sm" len="sm"/>
          </a:ln>
        </p:spPr>
      </p:cxnSp>
      <p:cxnSp>
        <p:nvCxnSpPr>
          <p:cNvPr id="521" name="Google Shape;521;p40"/>
          <p:cNvCxnSpPr/>
          <p:nvPr/>
        </p:nvCxnSpPr>
        <p:spPr>
          <a:xfrm>
            <a:off x="1114009" y="4201833"/>
            <a:ext cx="3400425" cy="0"/>
          </a:xfrm>
          <a:prstGeom prst="straightConnector1">
            <a:avLst/>
          </a:prstGeom>
          <a:noFill/>
          <a:ln w="22225" cap="flat" cmpd="sng">
            <a:solidFill>
              <a:srgbClr val="D9D9D9"/>
            </a:solidFill>
            <a:prstDash val="solid"/>
            <a:miter lim="800000"/>
            <a:headEnd type="none" w="sm" len="sm"/>
            <a:tailEnd type="none" w="sm" len="sm"/>
          </a:ln>
        </p:spPr>
      </p:cxnSp>
      <p:pic>
        <p:nvPicPr>
          <p:cNvPr id="522" name="Google Shape;522;p40"/>
          <p:cNvPicPr preferRelativeResize="0">
            <a:picLocks noGrp="1"/>
          </p:cNvPicPr>
          <p:nvPr>
            <p:ph type="body" idx="1"/>
          </p:nvPr>
        </p:nvPicPr>
        <p:blipFill rotWithShape="1">
          <a:blip r:embed="rId4">
            <a:alphaModFix/>
          </a:blip>
          <a:srcRect/>
          <a:stretch/>
        </p:blipFill>
        <p:spPr>
          <a:xfrm>
            <a:off x="7185089" y="3750733"/>
            <a:ext cx="3978372" cy="2794807"/>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26"/>
        <p:cNvGrpSpPr/>
        <p:nvPr/>
      </p:nvGrpSpPr>
      <p:grpSpPr>
        <a:xfrm>
          <a:off x="0" y="0"/>
          <a:ext cx="0" cy="0"/>
          <a:chOff x="0" y="0"/>
          <a:chExt cx="0" cy="0"/>
        </a:xfrm>
      </p:grpSpPr>
      <p:pic>
        <p:nvPicPr>
          <p:cNvPr id="527" name="Google Shape;527;p41"/>
          <p:cNvPicPr preferRelativeResize="0">
            <a:picLocks noGrp="1"/>
          </p:cNvPicPr>
          <p:nvPr>
            <p:ph type="body" idx="1"/>
          </p:nvPr>
        </p:nvPicPr>
        <p:blipFill rotWithShape="1">
          <a:blip r:embed="rId3">
            <a:alphaModFix/>
          </a:blip>
          <a:srcRect/>
          <a:stretch/>
        </p:blipFill>
        <p:spPr>
          <a:xfrm>
            <a:off x="1205362" y="1123527"/>
            <a:ext cx="6924511" cy="4604800"/>
          </a:xfrm>
          <a:prstGeom prst="rect">
            <a:avLst/>
          </a:prstGeom>
          <a:noFill/>
          <a:ln>
            <a:noFill/>
          </a:ln>
        </p:spPr>
      </p:pic>
      <p:cxnSp>
        <p:nvCxnSpPr>
          <p:cNvPr id="528" name="Google Shape;528;p41"/>
          <p:cNvCxnSpPr/>
          <p:nvPr/>
        </p:nvCxnSpPr>
        <p:spPr>
          <a:xfrm>
            <a:off x="8453265" y="1570814"/>
            <a:ext cx="0" cy="3710227"/>
          </a:xfrm>
          <a:prstGeom prst="straightConnector1">
            <a:avLst/>
          </a:prstGeom>
          <a:noFill/>
          <a:ln w="19050" cap="flat" cmpd="sng">
            <a:solidFill>
              <a:srgbClr val="729AC2"/>
            </a:solidFill>
            <a:prstDash val="solid"/>
            <a:miter lim="800000"/>
            <a:headEnd type="none" w="sm" len="sm"/>
            <a:tailEnd type="none" w="sm" len="sm"/>
          </a:ln>
        </p:spPr>
      </p:cxnSp>
      <p:pic>
        <p:nvPicPr>
          <p:cNvPr id="529" name="Google Shape;529;p41" descr="A close up of a piece of paper&#10;&#10;Description automatically generated"/>
          <p:cNvPicPr preferRelativeResize="0"/>
          <p:nvPr/>
        </p:nvPicPr>
        <p:blipFill rotWithShape="1">
          <a:blip r:embed="rId4">
            <a:alphaModFix/>
          </a:blip>
          <a:srcRect/>
          <a:stretch/>
        </p:blipFill>
        <p:spPr>
          <a:xfrm>
            <a:off x="8566484" y="1796716"/>
            <a:ext cx="3215562" cy="3144252"/>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28</Notes>
  <HiddenSlides>0</HiddenSlides>
  <ScaleCrop>false</ScaleCrop>
  <HeadingPairs>
    <vt:vector size="4" baseType="variant">
      <vt:variant>
        <vt:lpstr>Theme</vt:lpstr>
      </vt:variant>
      <vt:variant>
        <vt:i4>4</vt:i4>
      </vt:variant>
      <vt:variant>
        <vt:lpstr>Slide Titles</vt:lpstr>
      </vt:variant>
      <vt:variant>
        <vt:i4>30</vt:i4>
      </vt:variant>
    </vt:vector>
  </HeadingPairs>
  <TitlesOfParts>
    <vt:vector size="34" baseType="lpstr">
      <vt:lpstr>Office Theme</vt:lpstr>
      <vt:lpstr>Office Theme</vt:lpstr>
      <vt:lpstr>UWTSD Holding Page</vt:lpstr>
      <vt:lpstr>UWTSD Text 2</vt:lpstr>
      <vt:lpstr>PowerPoint Presentation</vt:lpstr>
      <vt:lpstr>Week 2 – Terrorism &amp; Cybercrime </vt:lpstr>
      <vt:lpstr>Ideology</vt:lpstr>
      <vt:lpstr>What is an Ideology</vt:lpstr>
      <vt:lpstr>What is an Ideology</vt:lpstr>
      <vt:lpstr>Tactics</vt:lpstr>
      <vt:lpstr>Tactical Instruction</vt:lpstr>
      <vt:lpstr>Is this New?</vt:lpstr>
      <vt:lpstr>9/11 Attacks: Overview and Key Facts</vt:lpstr>
      <vt:lpstr>9/11 Attacks: Motivation and Ideology</vt:lpstr>
      <vt:lpstr>9/11 Attacks: Planning, Preparation and Support</vt:lpstr>
      <vt:lpstr>9/11 Attacks: Intention and Strategic Aim</vt:lpstr>
      <vt:lpstr>9/11 Attacks: Impact and Legacy</vt:lpstr>
      <vt:lpstr>Westminster Attack 2017: Overview and Key Facts</vt:lpstr>
      <vt:lpstr>Westminster Attack 2017: Motivation and Ideology</vt:lpstr>
      <vt:lpstr>Westminster Attack 2017: Planning, Preparation and Support</vt:lpstr>
      <vt:lpstr>Westminster Attack 2017: Intention and Strategic Aim</vt:lpstr>
      <vt:lpstr>Westminster Attack 2017: Impact and Aftermath</vt:lpstr>
      <vt:lpstr>Manchester Arena Bombing 2017: Overview and Key Facts</vt:lpstr>
      <vt:lpstr>Manchester Arena Bombing: Motivation and Ideology</vt:lpstr>
      <vt:lpstr>Manchester Arena Bombing: Planning, Preparation and Support</vt:lpstr>
      <vt:lpstr>Manchester Arena Bombing: Intention and Strategic Aim</vt:lpstr>
      <vt:lpstr>Manchester Arena Bombing: Impact and Aftermath</vt:lpstr>
      <vt:lpstr>What is success?</vt:lpstr>
      <vt:lpstr>Strategy  Produce perception of Success of campaign    4 x Elements</vt:lpstr>
      <vt:lpstr>Strategy  Produce perception of Success of campaign    </vt:lpstr>
      <vt:lpstr>Strategy  Produce perception of Success of campaign     </vt:lpstr>
      <vt:lpstr>Strategy  Produce perception of Success of campaign    </vt:lpstr>
      <vt:lpstr>Next Week –Terrorism and the Media</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wynne jones</dc:creator>
  <cp:revision>142</cp:revision>
  <dcterms:created xsi:type="dcterms:W3CDTF">2019-10-14T18:16:45Z</dcterms:created>
  <dcterms:modified xsi:type="dcterms:W3CDTF">2025-10-08T09:11:25Z</dcterms:modified>
</cp:coreProperties>
</file>