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33"/>
    <a:srgbClr val="9966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8" d="100"/>
          <a:sy n="88" d="100"/>
        </p:scale>
        <p:origin x="49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98C58E5-35C3-46BA-8211-532884092620}"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1238106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8C58E5-35C3-46BA-8211-532884092620}"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1591223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98C58E5-35C3-46BA-8211-532884092620}"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2948486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98C58E5-35C3-46BA-8211-532884092620}" type="datetimeFigureOut">
              <a:rPr lang="en-GB" smtClean="0"/>
              <a:t>08/05/2025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127217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98C58E5-35C3-46BA-8211-532884092620}" type="datetimeFigureOut">
              <a:rPr lang="en-GB" smtClean="0"/>
              <a:t>08/05/2025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2309739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98C58E5-35C3-46BA-8211-532884092620}" type="datetimeFigureOut">
              <a:rPr lang="en-GB" smtClean="0"/>
              <a:t>08/05/2025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644028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8C58E5-35C3-46BA-8211-532884092620}" type="datetimeFigureOut">
              <a:rPr lang="en-GB" smtClean="0"/>
              <a:t>08/05/2025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2885085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8C58E5-35C3-46BA-8211-532884092620}" type="datetimeFigureOut">
              <a:rPr lang="en-GB" smtClean="0"/>
              <a:t>08/05/2025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1314684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8C58E5-35C3-46BA-8211-532884092620}" type="datetimeFigureOut">
              <a:rPr lang="en-GB" smtClean="0"/>
              <a:t>08/05/2025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2714642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8C58E5-35C3-46BA-8211-532884092620}"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3192008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8C58E5-35C3-46BA-8211-532884092620}"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FB1A5E-CC42-4755-AA40-4EA3E5F534DA}" type="slidenum">
              <a:rPr lang="en-GB" smtClean="0"/>
              <a:t>‹#›</a:t>
            </a:fld>
            <a:endParaRPr lang="en-GB"/>
          </a:p>
        </p:txBody>
      </p:sp>
    </p:spTree>
    <p:extLst>
      <p:ext uri="{BB962C8B-B14F-4D97-AF65-F5344CB8AC3E}">
        <p14:creationId xmlns:p14="http://schemas.microsoft.com/office/powerpoint/2010/main" val="1775992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8C58E5-35C3-46BA-8211-532884092620}" type="datetimeFigureOut">
              <a:rPr lang="en-GB" smtClean="0"/>
              <a:t>08/05/2025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FB1A5E-CC42-4755-AA40-4EA3E5F534DA}" type="slidenum">
              <a:rPr lang="en-GB" smtClean="0"/>
              <a:t>‹#›</a:t>
            </a:fld>
            <a:endParaRPr lang="en-GB"/>
          </a:p>
        </p:txBody>
      </p:sp>
    </p:spTree>
    <p:extLst>
      <p:ext uri="{BB962C8B-B14F-4D97-AF65-F5344CB8AC3E}">
        <p14:creationId xmlns:p14="http://schemas.microsoft.com/office/powerpoint/2010/main" val="36107670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0" y="41886"/>
            <a:ext cx="12175435" cy="640414"/>
          </a:xfrm>
          <a:solidFill>
            <a:schemeClr val="accent2"/>
          </a:solidFill>
        </p:spPr>
        <p:txBody>
          <a:bodyPr>
            <a:normAutofit fontScale="90000"/>
          </a:bodyPr>
          <a:lstStyle/>
          <a:p>
            <a:pPr algn="just"/>
            <a:r>
              <a:rPr lang="en-GB" sz="2400" b="1" dirty="0" smtClean="0">
                <a:solidFill>
                  <a:srgbClr val="002060"/>
                </a:solidFill>
              </a:rPr>
              <a:t>How recreational athletes perceive the relationship between their daily nutrition and energy levels.</a:t>
            </a:r>
            <a:br>
              <a:rPr lang="en-GB" sz="2400" b="1" dirty="0" smtClean="0">
                <a:solidFill>
                  <a:srgbClr val="002060"/>
                </a:solidFill>
              </a:rPr>
            </a:br>
            <a:r>
              <a:rPr lang="en-GB" sz="2400" b="1" dirty="0" smtClean="0">
                <a:solidFill>
                  <a:srgbClr val="002060"/>
                </a:solidFill>
              </a:rPr>
              <a:t>                                                              </a:t>
            </a:r>
            <a:r>
              <a:rPr lang="en-GB" sz="1600" b="1" dirty="0" smtClean="0">
                <a:solidFill>
                  <a:srgbClr val="002060"/>
                </a:solidFill>
              </a:rPr>
              <a:t>R.G. Parvu, University of Wales Trinity Saint David </a:t>
            </a:r>
            <a:endParaRPr lang="en-GB" sz="1600" b="1" dirty="0">
              <a:solidFill>
                <a:srgbClr val="002060"/>
              </a:solidFill>
            </a:endParaRPr>
          </a:p>
        </p:txBody>
      </p:sp>
      <p:pic>
        <p:nvPicPr>
          <p:cNvPr id="9" name="Content Placeholder 8"/>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740291" y="804931"/>
            <a:ext cx="2749550" cy="4124325"/>
          </a:xfrm>
        </p:spPr>
      </p:pic>
      <p:sp>
        <p:nvSpPr>
          <p:cNvPr id="6" name="Content Placeholder 5"/>
          <p:cNvSpPr>
            <a:spLocks noGrp="1"/>
          </p:cNvSpPr>
          <p:nvPr>
            <p:ph sz="half" idx="2"/>
          </p:nvPr>
        </p:nvSpPr>
        <p:spPr>
          <a:xfrm>
            <a:off x="7562441" y="979677"/>
            <a:ext cx="4665247" cy="5666295"/>
          </a:xfrm>
        </p:spPr>
        <p:txBody>
          <a:bodyPr>
            <a:normAutofit fontScale="25000" lnSpcReduction="20000"/>
          </a:bodyPr>
          <a:lstStyle/>
          <a:p>
            <a:pPr marL="0" indent="0" algn="just">
              <a:buNone/>
            </a:pPr>
            <a:r>
              <a:rPr lang="en-GB" sz="4800" b="1" dirty="0" smtClean="0">
                <a:solidFill>
                  <a:schemeClr val="tx2"/>
                </a:solidFill>
              </a:rPr>
              <a:t>Data analysis</a:t>
            </a:r>
            <a:r>
              <a:rPr lang="en-GB" sz="4800" dirty="0" smtClean="0">
                <a:solidFill>
                  <a:schemeClr val="tx2"/>
                </a:solidFill>
              </a:rPr>
              <a:t>. Interviews have been transcribed and analysed using </a:t>
            </a:r>
            <a:r>
              <a:rPr lang="en-GB" sz="4800" dirty="0" err="1" smtClean="0">
                <a:solidFill>
                  <a:schemeClr val="tx2"/>
                </a:solidFill>
              </a:rPr>
              <a:t>Nvivo</a:t>
            </a:r>
            <a:r>
              <a:rPr lang="en-GB" sz="4800" dirty="0" smtClean="0">
                <a:solidFill>
                  <a:schemeClr val="tx2"/>
                </a:solidFill>
              </a:rPr>
              <a:t> thematic analysis, identifying patterns and themes related to nutrition, energy, and perception. Codes have been assigned to paragraphs that capture key ideas (</a:t>
            </a:r>
            <a:r>
              <a:rPr lang="en-GB" sz="4800" i="1" dirty="0" smtClean="0">
                <a:solidFill>
                  <a:schemeClr val="tx2"/>
                </a:solidFill>
              </a:rPr>
              <a:t>meal timing, energy dips, supplement use, consistency</a:t>
            </a:r>
            <a:r>
              <a:rPr lang="en-GB" sz="4800" dirty="0" smtClean="0">
                <a:solidFill>
                  <a:schemeClr val="tx2"/>
                </a:solidFill>
              </a:rPr>
              <a:t>).</a:t>
            </a:r>
          </a:p>
          <a:p>
            <a:pPr marL="0" indent="0" algn="just">
              <a:buNone/>
            </a:pPr>
            <a:r>
              <a:rPr lang="en-GB" sz="4800" b="1" dirty="0" smtClean="0">
                <a:solidFill>
                  <a:schemeClr val="tx2"/>
                </a:solidFill>
              </a:rPr>
              <a:t>Results. </a:t>
            </a:r>
            <a:r>
              <a:rPr lang="en-GB" sz="4800" dirty="0" smtClean="0">
                <a:solidFill>
                  <a:schemeClr val="tx2"/>
                </a:solidFill>
              </a:rPr>
              <a:t>Thematic analysis of the interviews revealed four core themes related to how individuals perceive their daily nutrition and energy levels.</a:t>
            </a:r>
          </a:p>
          <a:p>
            <a:pPr marL="0" indent="0" algn="just">
              <a:buNone/>
            </a:pPr>
            <a:r>
              <a:rPr lang="en-GB" sz="4800" i="1" dirty="0" smtClean="0">
                <a:solidFill>
                  <a:schemeClr val="tx2"/>
                </a:solidFill>
              </a:rPr>
              <a:t>1. Nutrition knowledge influences choices. </a:t>
            </a:r>
            <a:r>
              <a:rPr lang="en-GB" sz="4800" dirty="0" smtClean="0">
                <a:solidFill>
                  <a:schemeClr val="tx2"/>
                </a:solidFill>
              </a:rPr>
              <a:t>‘I just follow what this fitness guy on Instagram eats. If it works for him, I guess it works for me’ (Participant 4). ‘I try to eat healthy but I am not sure what is right. Some days I skip breakfast, some days I skip carbs’ (Participant 2). ‘I am using olive oil in all my foods, on my salads, on everything, is good for the heart, isn’t it? (Participant 3).</a:t>
            </a:r>
          </a:p>
          <a:p>
            <a:pPr marL="0" indent="0" algn="just">
              <a:buNone/>
            </a:pPr>
            <a:r>
              <a:rPr lang="en-GB" sz="4800" i="1" dirty="0" smtClean="0">
                <a:solidFill>
                  <a:schemeClr val="tx2"/>
                </a:solidFill>
              </a:rPr>
              <a:t>2. Meal timing affects performance. </a:t>
            </a:r>
            <a:r>
              <a:rPr lang="en-GB" sz="4800" dirty="0" smtClean="0">
                <a:solidFill>
                  <a:schemeClr val="tx2"/>
                </a:solidFill>
              </a:rPr>
              <a:t>‘If I don’t eat something an hour before, I am dragging myself through the workout’ (Participant 6). ‘I noticed I lift better in the evening because I’ve had more meals by then’ (Participant 5).</a:t>
            </a:r>
          </a:p>
          <a:p>
            <a:pPr marL="0" indent="0" algn="just">
              <a:buNone/>
            </a:pPr>
            <a:r>
              <a:rPr lang="en-GB" sz="4800" i="1" dirty="0" smtClean="0">
                <a:solidFill>
                  <a:schemeClr val="tx2"/>
                </a:solidFill>
              </a:rPr>
              <a:t>3</a:t>
            </a:r>
            <a:r>
              <a:rPr lang="en-GB" sz="4800" i="1" dirty="0" smtClean="0">
                <a:solidFill>
                  <a:schemeClr val="tx2"/>
                </a:solidFill>
              </a:rPr>
              <a:t>. Supplements </a:t>
            </a:r>
            <a:r>
              <a:rPr lang="en-GB" sz="4800" i="1" dirty="0" smtClean="0">
                <a:solidFill>
                  <a:schemeClr val="tx2"/>
                </a:solidFill>
              </a:rPr>
              <a:t>as a prop. </a:t>
            </a:r>
            <a:r>
              <a:rPr lang="en-GB" sz="4800" dirty="0" smtClean="0">
                <a:solidFill>
                  <a:schemeClr val="tx2"/>
                </a:solidFill>
              </a:rPr>
              <a:t>‘Pre-workout gets me going but I am just covering for bad sleep or skipping meals’ (Participant 8). ‘Protein shakes are easier than cooking, especially when your schedule is busy all the time’. (Participant 7).</a:t>
            </a:r>
            <a:endParaRPr lang="en-GB" sz="4800" dirty="0">
              <a:solidFill>
                <a:schemeClr val="tx2"/>
              </a:solidFill>
            </a:endParaRPr>
          </a:p>
          <a:p>
            <a:pPr marL="0" indent="0" algn="just">
              <a:buNone/>
            </a:pPr>
            <a:r>
              <a:rPr lang="en-GB" sz="4800" i="1" dirty="0" smtClean="0">
                <a:solidFill>
                  <a:schemeClr val="tx2"/>
                </a:solidFill>
              </a:rPr>
              <a:t>4</a:t>
            </a:r>
            <a:r>
              <a:rPr lang="en-GB" sz="4800" i="1" dirty="0" smtClean="0">
                <a:solidFill>
                  <a:schemeClr val="tx2"/>
                </a:solidFill>
              </a:rPr>
              <a:t>. Consistency</a:t>
            </a:r>
            <a:r>
              <a:rPr lang="en-GB" sz="4800" i="1" dirty="0" smtClean="0">
                <a:solidFill>
                  <a:schemeClr val="tx2"/>
                </a:solidFill>
              </a:rPr>
              <a:t>. </a:t>
            </a:r>
            <a:r>
              <a:rPr lang="en-GB" sz="4800" dirty="0" smtClean="0">
                <a:solidFill>
                  <a:schemeClr val="tx2"/>
                </a:solidFill>
              </a:rPr>
              <a:t>‘If I know it is right what I am doing, I would stick to it daily, but I am not sure, there is so much contradictory information on the social media’ (Participant </a:t>
            </a:r>
            <a:r>
              <a:rPr lang="en-GB" sz="4800" dirty="0" smtClean="0">
                <a:solidFill>
                  <a:schemeClr val="tx2"/>
                </a:solidFill>
              </a:rPr>
              <a:t>1). </a:t>
            </a:r>
            <a:r>
              <a:rPr lang="en-GB" sz="4800" dirty="0" smtClean="0">
                <a:solidFill>
                  <a:schemeClr val="tx2"/>
                </a:solidFill>
              </a:rPr>
              <a:t>‘I have noticed I have more energy have since I am eating four meals a day, I have been eating like this for 2 months now’ (Participant 5).</a:t>
            </a:r>
          </a:p>
          <a:p>
            <a:pPr marL="0" indent="0" algn="just">
              <a:buNone/>
            </a:pPr>
            <a:r>
              <a:rPr lang="en-GB" sz="4800" b="1" dirty="0" smtClean="0">
                <a:solidFill>
                  <a:schemeClr val="tx2"/>
                </a:solidFill>
              </a:rPr>
              <a:t>Conclusions.</a:t>
            </a:r>
            <a:r>
              <a:rPr lang="en-GB" sz="4800" dirty="0" smtClean="0">
                <a:solidFill>
                  <a:schemeClr val="tx2"/>
                </a:solidFill>
              </a:rPr>
              <a:t> A trial-and-error approach to nutrition has been widely described by the participants. Influence of social media and misinformation was acknowledged. Some participants have linked unprocessed foods with higher energy levels  throughout the day and sugar and processed foods were associated with energy crashes.   Findings of this research could help developing more accessible nutritional guidelines for non-professional athletes, bridging the gap between scientific recommendations and practical application. However, due to the small sample size and lack of resources, due to the researcher’s lack of experience to conduct interviews, coding and analysing, more robust research in this area would be needed. </a:t>
            </a:r>
            <a:endParaRPr lang="en-GB" sz="4800" dirty="0">
              <a:solidFill>
                <a:schemeClr val="tx2"/>
              </a:solidFill>
            </a:endParaRPr>
          </a:p>
        </p:txBody>
      </p:sp>
      <p:sp>
        <p:nvSpPr>
          <p:cNvPr id="7" name="TextBox 6"/>
          <p:cNvSpPr txBox="1"/>
          <p:nvPr/>
        </p:nvSpPr>
        <p:spPr>
          <a:xfrm>
            <a:off x="147076" y="957170"/>
            <a:ext cx="4639737" cy="6024726"/>
          </a:xfrm>
          <a:prstGeom prst="rect">
            <a:avLst/>
          </a:prstGeom>
          <a:noFill/>
        </p:spPr>
        <p:txBody>
          <a:bodyPr wrap="square" rtlCol="0">
            <a:spAutoFit/>
          </a:bodyPr>
          <a:lstStyle/>
          <a:p>
            <a:pPr algn="just"/>
            <a:r>
              <a:rPr lang="en-GB" sz="1600" b="1" dirty="0" smtClean="0">
                <a:solidFill>
                  <a:schemeClr val="tx2"/>
                </a:solidFill>
              </a:rPr>
              <a:t>Introduction.</a:t>
            </a:r>
            <a:r>
              <a:rPr lang="en-GB" sz="1600" dirty="0" smtClean="0">
                <a:solidFill>
                  <a:schemeClr val="tx2"/>
                </a:solidFill>
              </a:rPr>
              <a:t> </a:t>
            </a:r>
            <a:r>
              <a:rPr lang="en-GB" sz="1200" dirty="0" smtClean="0">
                <a:solidFill>
                  <a:schemeClr val="tx2"/>
                </a:solidFill>
              </a:rPr>
              <a:t>Nutrition is a fundamental component of athletic performance, influenced by energy availability, recovery and overall physical functioning. Extensive research has been conducted to examine these effects in elite athletes but there is less information  available on how recreational athletes perceive the role of nutrition in relation to their energy levels. This poster presents findings of a micro-study about attitudes, beliefs and knowledge of recreational athletes regarding dietary choices and their perceived impact on energy during physical activity.</a:t>
            </a:r>
          </a:p>
          <a:p>
            <a:pPr algn="just"/>
            <a:r>
              <a:rPr lang="en-GB" sz="1600" b="1" dirty="0" smtClean="0">
                <a:solidFill>
                  <a:schemeClr val="tx2"/>
                </a:solidFill>
              </a:rPr>
              <a:t>Objective</a:t>
            </a:r>
            <a:r>
              <a:rPr lang="en-GB" sz="1600" b="1" dirty="0" smtClean="0">
                <a:solidFill>
                  <a:schemeClr val="tx2"/>
                </a:solidFill>
              </a:rPr>
              <a:t>.  </a:t>
            </a:r>
            <a:r>
              <a:rPr lang="en-GB" sz="1200" dirty="0" smtClean="0">
                <a:solidFill>
                  <a:schemeClr val="tx2"/>
                </a:solidFill>
              </a:rPr>
              <a:t>To explore how the recreational gym goers perceive the relationship between their daily nutrition and energy levels.</a:t>
            </a:r>
          </a:p>
          <a:p>
            <a:pPr algn="just"/>
            <a:endParaRPr lang="en-GB" sz="1200" dirty="0" smtClean="0">
              <a:solidFill>
                <a:schemeClr val="tx2"/>
              </a:solidFill>
            </a:endParaRPr>
          </a:p>
          <a:p>
            <a:pPr algn="just"/>
            <a:r>
              <a:rPr lang="en-GB" sz="1600" b="1" dirty="0" smtClean="0">
                <a:solidFill>
                  <a:schemeClr val="tx2"/>
                </a:solidFill>
              </a:rPr>
              <a:t>Methods</a:t>
            </a:r>
            <a:r>
              <a:rPr lang="en-GB" sz="1600" b="1" dirty="0" smtClean="0">
                <a:solidFill>
                  <a:schemeClr val="tx2"/>
                </a:solidFill>
              </a:rPr>
              <a:t>. </a:t>
            </a:r>
            <a:r>
              <a:rPr lang="en-GB" sz="1200" dirty="0" smtClean="0">
                <a:solidFill>
                  <a:schemeClr val="tx2"/>
                </a:solidFill>
              </a:rPr>
              <a:t>A semi-structured interview consisting of 5 open questions has been conducted on a sample consisting of 8 recreational athletes aged 18-67, who engage in physical activity at least three times a </a:t>
            </a:r>
            <a:r>
              <a:rPr lang="en-GB" sz="1200" dirty="0" smtClean="0">
                <a:solidFill>
                  <a:schemeClr val="tx2"/>
                </a:solidFill>
              </a:rPr>
              <a:t>week.</a:t>
            </a:r>
          </a:p>
          <a:p>
            <a:pPr algn="just"/>
            <a:r>
              <a:rPr lang="en-GB" sz="1200" dirty="0" smtClean="0">
                <a:solidFill>
                  <a:schemeClr val="tx2"/>
                </a:solidFill>
              </a:rPr>
              <a:t> Participants </a:t>
            </a:r>
            <a:r>
              <a:rPr lang="en-GB" sz="1200" dirty="0" smtClean="0">
                <a:solidFill>
                  <a:schemeClr val="tx2"/>
                </a:solidFill>
              </a:rPr>
              <a:t>have been </a:t>
            </a:r>
            <a:r>
              <a:rPr lang="en-GB" sz="1200" dirty="0">
                <a:solidFill>
                  <a:schemeClr val="tx2"/>
                </a:solidFill>
              </a:rPr>
              <a:t>asked to record their daily meals for one week in a food diary to provide context to their perceptions. </a:t>
            </a:r>
          </a:p>
          <a:p>
            <a:pPr algn="just">
              <a:lnSpc>
                <a:spcPct val="150000"/>
              </a:lnSpc>
            </a:pPr>
            <a:r>
              <a:rPr lang="en-GB" sz="1100" i="1" dirty="0" smtClean="0"/>
              <a:t>1.How </a:t>
            </a:r>
            <a:r>
              <a:rPr lang="en-GB" sz="1100" i="1" dirty="0" smtClean="0"/>
              <a:t>do you perceive the impact of your food intake on your energy levels?</a:t>
            </a:r>
          </a:p>
          <a:p>
            <a:pPr algn="just">
              <a:lnSpc>
                <a:spcPct val="150000"/>
              </a:lnSpc>
            </a:pPr>
            <a:r>
              <a:rPr lang="en-GB" sz="1100" i="1" dirty="0" smtClean="0"/>
              <a:t>2.What types of food do you associate with high or low energy levels?</a:t>
            </a:r>
          </a:p>
          <a:p>
            <a:pPr algn="just">
              <a:lnSpc>
                <a:spcPct val="150000"/>
              </a:lnSpc>
            </a:pPr>
            <a:r>
              <a:rPr lang="en-GB" sz="1100" i="1" dirty="0" smtClean="0"/>
              <a:t>3.Do you feel any differences in energy levels based on diet change (high carbs vs. high fats or high protein</a:t>
            </a:r>
            <a:r>
              <a:rPr lang="en-GB" sz="1100" i="1" dirty="0" smtClean="0"/>
              <a:t>)?</a:t>
            </a:r>
            <a:endParaRPr lang="en-GB" sz="1100" i="1" dirty="0" smtClean="0"/>
          </a:p>
          <a:p>
            <a:pPr algn="just">
              <a:lnSpc>
                <a:spcPct val="150000"/>
              </a:lnSpc>
            </a:pPr>
            <a:r>
              <a:rPr lang="en-GB" sz="1100" i="1" dirty="0" smtClean="0"/>
              <a:t>4.How do you time your meals around training sessions</a:t>
            </a:r>
            <a:r>
              <a:rPr lang="en-GB" sz="1100" i="1" dirty="0" smtClean="0"/>
              <a:t>?</a:t>
            </a:r>
            <a:endParaRPr lang="en-GB" sz="1100" i="1" dirty="0" smtClean="0"/>
          </a:p>
          <a:p>
            <a:pPr algn="just">
              <a:lnSpc>
                <a:spcPct val="150000"/>
              </a:lnSpc>
            </a:pPr>
            <a:r>
              <a:rPr lang="en-GB" sz="1100" i="1" dirty="0" smtClean="0"/>
              <a:t>5.How do you make your dietary choices, what external or internal factors are influencing your food choices</a:t>
            </a:r>
            <a:r>
              <a:rPr lang="en-GB" sz="1100" i="1" dirty="0" smtClean="0"/>
              <a:t>?</a:t>
            </a:r>
          </a:p>
          <a:p>
            <a:pPr algn="just">
              <a:lnSpc>
                <a:spcPct val="150000"/>
              </a:lnSpc>
            </a:pPr>
            <a:endParaRPr lang="en-GB" sz="1200" i="1" dirty="0">
              <a:solidFill>
                <a:schemeClr val="tx2"/>
              </a:solidFill>
            </a:endParaRPr>
          </a:p>
          <a:p>
            <a:pPr algn="just"/>
            <a:r>
              <a:rPr lang="en-GB" sz="1200" i="1" dirty="0" smtClean="0">
                <a:solidFill>
                  <a:schemeClr val="tx2"/>
                </a:solidFill>
              </a:rPr>
              <a:t>(</a:t>
            </a:r>
            <a:r>
              <a:rPr lang="en-GB" sz="1200" i="1" dirty="0" err="1" smtClean="0">
                <a:solidFill>
                  <a:schemeClr val="tx2"/>
                </a:solidFill>
              </a:rPr>
              <a:t>Bouwman</a:t>
            </a:r>
            <a:r>
              <a:rPr lang="en-GB" sz="1200" i="1" dirty="0" smtClean="0">
                <a:solidFill>
                  <a:schemeClr val="tx2"/>
                </a:solidFill>
              </a:rPr>
              <a:t> et al., 2021; </a:t>
            </a:r>
            <a:r>
              <a:rPr lang="en-GB" sz="1200" i="1" dirty="0" err="1" smtClean="0">
                <a:solidFill>
                  <a:schemeClr val="tx2"/>
                </a:solidFill>
              </a:rPr>
              <a:t>Mashuri</a:t>
            </a:r>
            <a:r>
              <a:rPr lang="en-GB" sz="1200" i="1" dirty="0" smtClean="0">
                <a:solidFill>
                  <a:schemeClr val="tx2"/>
                </a:solidFill>
              </a:rPr>
              <a:t> et al., 2022; </a:t>
            </a:r>
            <a:r>
              <a:rPr lang="en-GB" sz="1200" i="1" dirty="0" err="1" smtClean="0">
                <a:solidFill>
                  <a:schemeClr val="tx2"/>
                </a:solidFill>
              </a:rPr>
              <a:t>Kakilla</a:t>
            </a:r>
            <a:r>
              <a:rPr lang="en-GB" sz="1200" i="1" dirty="0" smtClean="0">
                <a:solidFill>
                  <a:schemeClr val="tx2"/>
                </a:solidFill>
              </a:rPr>
              <a:t>, 2021)</a:t>
            </a:r>
            <a:endParaRPr lang="en-GB" sz="1200" i="1" dirty="0" smtClean="0">
              <a:solidFill>
                <a:schemeClr val="tx2"/>
              </a:solidFill>
            </a:endParaRPr>
          </a:p>
          <a:p>
            <a:pPr algn="just"/>
            <a:r>
              <a:rPr lang="en-GB" sz="1200" i="1" dirty="0">
                <a:solidFill>
                  <a:schemeClr val="tx2"/>
                </a:solidFill>
              </a:rPr>
              <a:t> </a:t>
            </a:r>
            <a:r>
              <a:rPr lang="en-GB" sz="1200" i="1" dirty="0" smtClean="0">
                <a:solidFill>
                  <a:schemeClr val="tx2"/>
                </a:solidFill>
              </a:rPr>
              <a:t>   </a:t>
            </a:r>
            <a:r>
              <a:rPr lang="en-GB" sz="1200" dirty="0" smtClean="0">
                <a:solidFill>
                  <a:schemeClr val="tx2"/>
                </a:solidFill>
              </a:rPr>
              <a:t>  </a:t>
            </a:r>
            <a:endParaRPr lang="en-GB" sz="1200" dirty="0">
              <a:solidFill>
                <a:schemeClr val="accent5">
                  <a:lumMod val="50000"/>
                </a:schemeClr>
              </a:solidFill>
            </a:endParaRPr>
          </a:p>
        </p:txBody>
      </p:sp>
      <p:pic>
        <p:nvPicPr>
          <p:cNvPr id="8" name="Picture 7"/>
          <p:cNvPicPr>
            <a:picLocks noChangeAspect="1"/>
          </p:cNvPicPr>
          <p:nvPr/>
        </p:nvPicPr>
        <p:blipFill>
          <a:blip r:embed="rId3"/>
          <a:stretch>
            <a:fillRect/>
          </a:stretch>
        </p:blipFill>
        <p:spPr>
          <a:xfrm>
            <a:off x="4786813" y="5976946"/>
            <a:ext cx="2749550" cy="842338"/>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01106" y="4820307"/>
            <a:ext cx="2987225" cy="1212341"/>
          </a:xfrm>
          <a:prstGeom prst="rect">
            <a:avLst/>
          </a:prstGeom>
          <a:ln>
            <a:noFill/>
          </a:ln>
          <a:effectLst>
            <a:softEdge rad="112500"/>
          </a:effectLst>
        </p:spPr>
      </p:pic>
      <p:sp>
        <p:nvSpPr>
          <p:cNvPr id="17" name="Flowchart: Process 16"/>
          <p:cNvSpPr/>
          <p:nvPr/>
        </p:nvSpPr>
        <p:spPr>
          <a:xfrm flipV="1">
            <a:off x="80874" y="662101"/>
            <a:ext cx="12068385" cy="142830"/>
          </a:xfrm>
          <a:prstGeom prst="flowChartProcess">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lowchart: Process 17"/>
          <p:cNvSpPr/>
          <p:nvPr/>
        </p:nvSpPr>
        <p:spPr>
          <a:xfrm flipV="1">
            <a:off x="68263" y="848870"/>
            <a:ext cx="4639737" cy="73725"/>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Process 19"/>
          <p:cNvSpPr/>
          <p:nvPr/>
        </p:nvSpPr>
        <p:spPr>
          <a:xfrm flipV="1">
            <a:off x="81827" y="6714593"/>
            <a:ext cx="4678811" cy="87086"/>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Process 20"/>
          <p:cNvSpPr/>
          <p:nvPr/>
        </p:nvSpPr>
        <p:spPr>
          <a:xfrm flipV="1">
            <a:off x="7510188" y="848505"/>
            <a:ext cx="4665247" cy="87598"/>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lowchart: Process 21"/>
          <p:cNvSpPr/>
          <p:nvPr/>
        </p:nvSpPr>
        <p:spPr>
          <a:xfrm>
            <a:off x="7536363" y="6716221"/>
            <a:ext cx="4612896" cy="102870"/>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3" name="Flowchart: Process 22"/>
          <p:cNvSpPr/>
          <p:nvPr/>
        </p:nvSpPr>
        <p:spPr>
          <a:xfrm flipV="1">
            <a:off x="227370" y="2686918"/>
            <a:ext cx="4325731" cy="45719"/>
          </a:xfrm>
          <a:prstGeom prst="flowChartProcess">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lowchart: Process 23"/>
          <p:cNvSpPr/>
          <p:nvPr/>
        </p:nvSpPr>
        <p:spPr>
          <a:xfrm flipH="1">
            <a:off x="215305" y="3238157"/>
            <a:ext cx="4368792" cy="54428"/>
          </a:xfrm>
          <a:prstGeom prst="flowChartProcess">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ocess 24"/>
          <p:cNvSpPr/>
          <p:nvPr/>
        </p:nvSpPr>
        <p:spPr>
          <a:xfrm flipH="1">
            <a:off x="7582787" y="1698171"/>
            <a:ext cx="4546123" cy="60369"/>
          </a:xfrm>
          <a:prstGeom prst="flowChartProcess">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Process 25"/>
          <p:cNvSpPr/>
          <p:nvPr/>
        </p:nvSpPr>
        <p:spPr>
          <a:xfrm flipH="1">
            <a:off x="7614409" y="5112705"/>
            <a:ext cx="4427952" cy="45719"/>
          </a:xfrm>
          <a:prstGeom prst="flowChartProcess">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Content Placeholder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9944" y="860633"/>
            <a:ext cx="2749550" cy="4124325"/>
          </a:xfrm>
          <a:prstGeom prst="rect">
            <a:avLst/>
          </a:prstGeom>
        </p:spPr>
      </p:pic>
      <p:pic>
        <p:nvPicPr>
          <p:cNvPr id="27" name="Content Placeholder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9944" y="848505"/>
            <a:ext cx="2749550" cy="4124325"/>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19108" y="4545437"/>
            <a:ext cx="326931" cy="708351"/>
          </a:xfrm>
          <a:prstGeom prst="rect">
            <a:avLst/>
          </a:prstGeom>
        </p:spPr>
      </p:pic>
      <p:sp>
        <p:nvSpPr>
          <p:cNvPr id="2" name="Rectangle 1"/>
          <p:cNvSpPr/>
          <p:nvPr/>
        </p:nvSpPr>
        <p:spPr>
          <a:xfrm flipV="1">
            <a:off x="173917" y="6416863"/>
            <a:ext cx="4357266" cy="4571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03406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1058</TotalTime>
  <Words>736</Words>
  <Application>Microsoft Office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How recreational athletes perceive the relationship between their daily nutrition and energy levels.                                                               R.G. Parvu, University of Wales Trinity Saint David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recreational athletes perceive the relationship between their daily nutrition and energy levels. R.G. Parvu, University of Wales Trinity Saint David</dc:title>
  <dc:creator>Gabriela Parvu</dc:creator>
  <cp:lastModifiedBy>Gabriela Parvu</cp:lastModifiedBy>
  <cp:revision>32</cp:revision>
  <dcterms:created xsi:type="dcterms:W3CDTF">2025-04-21T12:00:44Z</dcterms:created>
  <dcterms:modified xsi:type="dcterms:W3CDTF">2025-05-08T17:39:47Z</dcterms:modified>
</cp:coreProperties>
</file>