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A3DC39-B436-4214-9FD8-C39FABE5B477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448396-D6E7-4F21-AB9C-2B1D75061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8342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8D0C8ECD-07EA-4F8C-986C-3732F38D2A10}" type="slidenum">
              <a:rPr lang="en-US" altLang="en-US"/>
              <a:pPr eaLnBrk="1" hangingPunct="1"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8425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484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898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738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478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64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064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412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922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502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780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0999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80051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0341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993110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7213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8478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578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27204D2-D321-4985-8177-1AFE91916AA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C8F0C9A-6F45-4C3A-B186-DD5C0D0CC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6803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669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7"/>
          <p:cNvSpPr>
            <a:spLocks noGrp="1" noChangeArrowheads="1"/>
          </p:cNvSpPr>
          <p:nvPr>
            <p:ph type="title"/>
          </p:nvPr>
        </p:nvSpPr>
        <p:spPr>
          <a:xfrm>
            <a:off x="1752600" y="228600"/>
            <a:ext cx="8763000" cy="1295400"/>
          </a:xfrm>
          <a:noFill/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dirty="0"/>
              <a:t>Importance of Resistance Exercise and Muscle Strengthening in Aging Muscles</a:t>
            </a:r>
          </a:p>
        </p:txBody>
      </p:sp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>
          <a:xfrm>
            <a:off x="1828800" y="1905000"/>
            <a:ext cx="8610600" cy="3581400"/>
          </a:xfrm>
        </p:spPr>
        <p:txBody>
          <a:bodyPr/>
          <a:lstStyle/>
          <a:p>
            <a:pPr algn="ctr" eaLnBrk="1" hangingPunct="1">
              <a:buFontTx/>
              <a:buNone/>
            </a:pPr>
            <a:endParaRPr lang="en-US" alt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391895"/>
      </p:ext>
    </p:extLst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64"/>
          <p:cNvSpPr>
            <a:spLocks noChangeArrowheads="1"/>
          </p:cNvSpPr>
          <p:nvPr/>
        </p:nvSpPr>
        <p:spPr bwMode="auto">
          <a:xfrm>
            <a:off x="1752600" y="1219200"/>
            <a:ext cx="8763000" cy="531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>
                <a:solidFill>
                  <a:schemeClr val="bg1"/>
                </a:solidFill>
              </a:rPr>
              <a:t> As a normal part of the aging process, individuals experience a loss of skeletal 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muscle.  This loss of muscle has been well documented in individuals over the age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of 50.   </a:t>
            </a:r>
          </a:p>
          <a:p>
            <a:pPr eaLnBrk="1" hangingPunct="1"/>
            <a:endParaRPr lang="en-US" altLang="en-US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>
                <a:solidFill>
                  <a:schemeClr val="bg1"/>
                </a:solidFill>
              </a:rPr>
              <a:t> This loss of muscle tissue, with an associated loss of strength and mass, is referred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 to as sarcopenia. </a:t>
            </a:r>
          </a:p>
          <a:p>
            <a:pPr eaLnBrk="1" hangingPunct="1"/>
            <a:endParaRPr lang="en-US" altLang="en-US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>
                <a:solidFill>
                  <a:schemeClr val="bg1"/>
                </a:solidFill>
              </a:rPr>
              <a:t> Sarcopenia can begin as early as the fourth decade of life. However, by the 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seventh and eighth decades of life, a decrease in the maximal contractile strength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on the order of 20-40% for both men and women is observed.</a:t>
            </a:r>
          </a:p>
          <a:p>
            <a:pPr eaLnBrk="1" hangingPunct="1"/>
            <a:endParaRPr lang="en-US" altLang="en-US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>
                <a:solidFill>
                  <a:schemeClr val="bg1"/>
                </a:solidFill>
              </a:rPr>
              <a:t> The weakness associated with sarcopenia has been shown to be associated with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difficulty in rising from a chair and getting out of bed.  </a:t>
            </a:r>
          </a:p>
          <a:p>
            <a:pPr eaLnBrk="1" hangingPunct="1"/>
            <a:endParaRPr lang="en-US" altLang="en-US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>
                <a:solidFill>
                  <a:schemeClr val="bg1"/>
                </a:solidFill>
              </a:rPr>
              <a:t> Decreases in muscle quality may also be a contributing factor in increased fracture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risk in older individuals.</a:t>
            </a:r>
          </a:p>
          <a:p>
            <a:pPr eaLnBrk="1" hangingPunct="1"/>
            <a:endParaRPr lang="en-US" altLang="en-US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>
                <a:solidFill>
                  <a:schemeClr val="bg1"/>
                </a:solidFill>
              </a:rPr>
              <a:t> Also associated with a decrease in muscle mass and muscle strength is a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decrease in the rate of force development in the muscles of elderly individuals. </a:t>
            </a:r>
            <a:r>
              <a:rPr lang="en-US" altLang="en-US"/>
              <a:t> </a:t>
            </a:r>
          </a:p>
        </p:txBody>
      </p:sp>
      <p:sp>
        <p:nvSpPr>
          <p:cNvPr id="4099" name="Rectangle 65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15962"/>
          </a:xfrm>
          <a:noFill/>
        </p:spPr>
        <p:txBody>
          <a:bodyPr/>
          <a:lstStyle/>
          <a:p>
            <a:pPr eaLnBrk="1" hangingPunct="1"/>
            <a:r>
              <a:rPr lang="en-US" altLang="en-US" b="1" dirty="0" smtClean="0">
                <a:solidFill>
                  <a:schemeClr val="bg2"/>
                </a:solidFill>
              </a:rPr>
              <a:t>Aging and Muscle Loss</a:t>
            </a:r>
          </a:p>
        </p:txBody>
      </p:sp>
    </p:spTree>
    <p:extLst>
      <p:ext uri="{BB962C8B-B14F-4D97-AF65-F5344CB8AC3E}">
        <p14:creationId xmlns:p14="http://schemas.microsoft.com/office/powerpoint/2010/main" val="522323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15962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bg2"/>
                </a:solidFill>
              </a:rPr>
              <a:t>Aging and Muscle Loss</a:t>
            </a:r>
          </a:p>
        </p:txBody>
      </p:sp>
      <p:sp>
        <p:nvSpPr>
          <p:cNvPr id="5123" name="Rectangle 4"/>
          <p:cNvSpPr>
            <a:spLocks noChangeArrowheads="1"/>
          </p:cNvSpPr>
          <p:nvPr/>
        </p:nvSpPr>
        <p:spPr bwMode="auto">
          <a:xfrm>
            <a:off x="1752600" y="1219201"/>
            <a:ext cx="8763000" cy="344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  Aging is associated with oxidative stress and subsequent local 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   inflammation in skeletal muscle.  </a:t>
            </a:r>
          </a:p>
          <a:p>
            <a:pPr eaLnBrk="1" hangingPunct="1"/>
            <a:endParaRPr lang="en-US" altLang="en-US" sz="2000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  Oxidative stress, by way of increased free radical generation, causes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   oxidative modification and damage to protein, lipid, and DNA in skeletal 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   muscle. </a:t>
            </a:r>
          </a:p>
          <a:p>
            <a:pPr eaLnBrk="1" hangingPunct="1"/>
            <a:endParaRPr lang="en-US" altLang="en-US" sz="2000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  This invariably leads to cellular dysfunction and muscle protein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   degradation, as well as a decline in muscle mass and function.  </a:t>
            </a:r>
          </a:p>
          <a:p>
            <a:pPr eaLnBrk="1" hangingPunct="1"/>
            <a:endParaRPr lang="en-US" altLang="en-US" sz="2000">
              <a:solidFill>
                <a:schemeClr val="bg1"/>
              </a:solidFill>
            </a:endParaRPr>
          </a:p>
          <a:p>
            <a:pPr eaLnBrk="1" hangingPunct="1"/>
            <a:endParaRPr lang="en-US" altLang="en-US" sz="2000">
              <a:solidFill>
                <a:schemeClr val="bg1"/>
              </a:solidFill>
            </a:endParaRPr>
          </a:p>
        </p:txBody>
      </p:sp>
      <p:pic>
        <p:nvPicPr>
          <p:cNvPr id="5124" name="Picture 6" descr="skeletal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1" y="4267200"/>
            <a:ext cx="5876925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2630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6397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800" dirty="0" err="1">
                <a:solidFill>
                  <a:schemeClr val="bg2"/>
                </a:solidFill>
              </a:rPr>
              <a:t>Sarcopenia</a:t>
            </a:r>
            <a:endParaRPr lang="en-US" altLang="en-US" sz="4800" dirty="0">
              <a:solidFill>
                <a:schemeClr val="bg2"/>
              </a:solidFill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676400" y="1143000"/>
            <a:ext cx="8686800" cy="3810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Involuntary loss of skeletal muscle mass, strength, and function.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Part of the normal aging process.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Enhanced by morbidity, chronic malnutrition, a sedentary lifestyle, and smoking.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Limits Functional Capacity</a:t>
            </a:r>
          </a:p>
          <a:p>
            <a:pPr lvl="1" eaLnBrk="1" hangingPunct="1"/>
            <a:r>
              <a:rPr lang="en-US" altLang="en-US">
                <a:solidFill>
                  <a:schemeClr val="bg1"/>
                </a:solidFill>
              </a:rPr>
              <a:t>Increases the risk for incapacitation, falls, fractures, and a dependent lifestyle.</a:t>
            </a:r>
          </a:p>
        </p:txBody>
      </p:sp>
      <p:pic>
        <p:nvPicPr>
          <p:cNvPr id="6148" name="Picture 4" descr="CT Scan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5029200"/>
            <a:ext cx="22860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 descr="CT Scan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600" y="5029200"/>
            <a:ext cx="2362200" cy="168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4953001" y="4953001"/>
            <a:ext cx="2397125" cy="137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        </a:t>
            </a:r>
            <a:r>
              <a:rPr lang="en-US" altLang="en-US" b="1">
                <a:solidFill>
                  <a:schemeClr val="bg1"/>
                </a:solidFill>
              </a:rPr>
              <a:t>CT Scans</a:t>
            </a:r>
          </a:p>
          <a:p>
            <a:pPr eaLnBrk="1" hangingPunct="1"/>
            <a:endParaRPr lang="en-US" altLang="en-US" b="1">
              <a:solidFill>
                <a:schemeClr val="bg1"/>
              </a:solidFill>
            </a:endParaRPr>
          </a:p>
          <a:p>
            <a:pPr eaLnBrk="1" hangingPunct="1"/>
            <a:r>
              <a:rPr lang="en-US" altLang="en-US" sz="1600" b="1">
                <a:solidFill>
                  <a:schemeClr val="bg1"/>
                </a:solidFill>
              </a:rPr>
              <a:t>Young, healthy muscle</a:t>
            </a:r>
          </a:p>
          <a:p>
            <a:pPr eaLnBrk="1" hangingPunct="1"/>
            <a:endParaRPr lang="en-US" altLang="en-US" sz="1600" b="1">
              <a:solidFill>
                <a:schemeClr val="bg1"/>
              </a:solidFill>
            </a:endParaRPr>
          </a:p>
          <a:p>
            <a:pPr eaLnBrk="1" hangingPunct="1"/>
            <a:r>
              <a:rPr lang="en-US" altLang="en-US" sz="1600" b="1">
                <a:solidFill>
                  <a:schemeClr val="bg1"/>
                </a:solidFill>
              </a:rPr>
              <a:t>Elderly muscle</a:t>
            </a:r>
          </a:p>
        </p:txBody>
      </p:sp>
      <p:sp>
        <p:nvSpPr>
          <p:cNvPr id="6151" name="Line 7"/>
          <p:cNvSpPr>
            <a:spLocks noChangeShapeType="1"/>
          </p:cNvSpPr>
          <p:nvPr/>
        </p:nvSpPr>
        <p:spPr bwMode="auto">
          <a:xfrm flipH="1">
            <a:off x="3581400" y="5715000"/>
            <a:ext cx="1371600" cy="3810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52" name="Line 8"/>
          <p:cNvSpPr>
            <a:spLocks noChangeShapeType="1"/>
          </p:cNvSpPr>
          <p:nvPr/>
        </p:nvSpPr>
        <p:spPr bwMode="auto">
          <a:xfrm flipV="1">
            <a:off x="6553200" y="5867400"/>
            <a:ext cx="2362200" cy="3048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53" name="Line 9"/>
          <p:cNvSpPr>
            <a:spLocks noChangeShapeType="1"/>
          </p:cNvSpPr>
          <p:nvPr/>
        </p:nvSpPr>
        <p:spPr bwMode="auto">
          <a:xfrm>
            <a:off x="5410200" y="5257800"/>
            <a:ext cx="1371600" cy="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963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chemeClr val="bg2"/>
                </a:solidFill>
              </a:rPr>
              <a:t>Consequences of </a:t>
            </a:r>
            <a:r>
              <a:rPr lang="en-US" altLang="en-US" dirty="0" err="1">
                <a:solidFill>
                  <a:schemeClr val="bg2"/>
                </a:solidFill>
              </a:rPr>
              <a:t>Sarcopenia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2" y="3749040"/>
            <a:ext cx="8535988" cy="2245360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 smtClean="0">
                <a:solidFill>
                  <a:schemeClr val="bg1"/>
                </a:solidFill>
              </a:rPr>
              <a:t>Decreased resting energy expenditure</a:t>
            </a:r>
          </a:p>
          <a:p>
            <a:pPr eaLnBrk="1" hangingPunct="1"/>
            <a:r>
              <a:rPr lang="en-US" altLang="en-US" dirty="0" smtClean="0">
                <a:solidFill>
                  <a:schemeClr val="bg1"/>
                </a:solidFill>
              </a:rPr>
              <a:t>Decreased insulin sensitivity</a:t>
            </a:r>
          </a:p>
          <a:p>
            <a:pPr eaLnBrk="1" hangingPunct="1"/>
            <a:r>
              <a:rPr lang="en-US" altLang="en-US" dirty="0" smtClean="0">
                <a:solidFill>
                  <a:schemeClr val="bg1"/>
                </a:solidFill>
              </a:rPr>
              <a:t>Decreased muscle mass and strength</a:t>
            </a:r>
          </a:p>
          <a:p>
            <a:pPr eaLnBrk="1" hangingPunct="1"/>
            <a:r>
              <a:rPr lang="en-US" altLang="en-US" dirty="0" smtClean="0">
                <a:solidFill>
                  <a:schemeClr val="bg1"/>
                </a:solidFill>
              </a:rPr>
              <a:t>Increased risk of physical disability</a:t>
            </a:r>
          </a:p>
          <a:p>
            <a:pPr eaLnBrk="1" hangingPunct="1"/>
            <a:r>
              <a:rPr lang="en-US" altLang="en-US" dirty="0" smtClean="0">
                <a:solidFill>
                  <a:schemeClr val="bg1"/>
                </a:solidFill>
              </a:rPr>
              <a:t>Increased risk of falls</a:t>
            </a:r>
          </a:p>
          <a:p>
            <a:pPr eaLnBrk="1" hangingPunct="1"/>
            <a:r>
              <a:rPr lang="en-US" altLang="en-US" dirty="0" smtClean="0">
                <a:solidFill>
                  <a:schemeClr val="bg1"/>
                </a:solidFill>
              </a:rPr>
              <a:t>Increased risk of mortality</a:t>
            </a:r>
          </a:p>
          <a:p>
            <a:pPr eaLnBrk="1" hangingPunct="1"/>
            <a:endParaRPr lang="en-US" altLang="en-US" dirty="0" smtClean="0">
              <a:solidFill>
                <a:schemeClr val="bg1"/>
              </a:solidFill>
            </a:endParaRPr>
          </a:p>
        </p:txBody>
      </p:sp>
      <p:pic>
        <p:nvPicPr>
          <p:cNvPr id="7172" name="Picture 7" descr="fertile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6487" y="1361902"/>
            <a:ext cx="3524250" cy="270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3329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6397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dirty="0" err="1">
                <a:solidFill>
                  <a:schemeClr val="bg2"/>
                </a:solidFill>
              </a:rPr>
              <a:t>Sarcopenia</a:t>
            </a:r>
            <a:r>
              <a:rPr lang="en-US" altLang="en-US" sz="3600" dirty="0">
                <a:solidFill>
                  <a:schemeClr val="bg2"/>
                </a:solidFill>
              </a:rPr>
              <a:t> is a Multi-Factorial Disorder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1828800" y="1371600"/>
            <a:ext cx="8686800" cy="51816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Decreased levels of sex hormones (testosterone and DHEA)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Decreased levels of growth hormone and insulin-like growth factor 1 (IGF-1)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Increased cytokine production (i.e., IL-1, IL-6, TNF-</a:t>
            </a:r>
            <a:r>
              <a:rPr lang="el-GR" altLang="en-US" sz="2200" dirty="0">
                <a:solidFill>
                  <a:schemeClr val="bg1"/>
                </a:solidFill>
              </a:rPr>
              <a:t>α</a:t>
            </a:r>
            <a:r>
              <a:rPr lang="en-US" altLang="en-US" sz="2200" dirty="0">
                <a:solidFill>
                  <a:schemeClr val="bg1"/>
                </a:solidFill>
              </a:rPr>
              <a:t>, etc.)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Neuromuscular changes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 dirty="0">
                <a:solidFill>
                  <a:schemeClr val="bg1"/>
                </a:solidFill>
              </a:rPr>
              <a:t>Smoking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 i="1" dirty="0">
                <a:solidFill>
                  <a:schemeClr val="bg2"/>
                </a:solidFill>
              </a:rPr>
              <a:t>Physical inactivity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 i="1" dirty="0">
                <a:solidFill>
                  <a:schemeClr val="bg2"/>
                </a:solidFill>
              </a:rPr>
              <a:t>Malnutrition (especially protein deficiency)</a:t>
            </a:r>
          </a:p>
          <a:p>
            <a:pPr eaLnBrk="1" hangingPunct="1">
              <a:lnSpc>
                <a:spcPct val="80000"/>
              </a:lnSpc>
            </a:pPr>
            <a:endParaRPr lang="en-US" altLang="en-US" sz="2200" i="1" dirty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200" i="1" dirty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2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ü"/>
            </a:pPr>
            <a:r>
              <a:rPr lang="en-US" altLang="en-US" sz="2200" dirty="0">
                <a:solidFill>
                  <a:schemeClr val="bg2"/>
                </a:solidFill>
              </a:rPr>
              <a:t>As a result of this loss of muscle mass and strength, older individuals experience a decreased quality of life.</a:t>
            </a:r>
          </a:p>
          <a:p>
            <a:pPr eaLnBrk="1" hangingPunct="1">
              <a:lnSpc>
                <a:spcPct val="80000"/>
              </a:lnSpc>
            </a:pPr>
            <a:endParaRPr lang="en-US" altLang="en-US" sz="2200" dirty="0">
              <a:solidFill>
                <a:schemeClr val="bg2"/>
              </a:solidFill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ü"/>
            </a:pPr>
            <a:r>
              <a:rPr lang="en-US" altLang="en-US" sz="2200" dirty="0">
                <a:solidFill>
                  <a:schemeClr val="bg2"/>
                </a:solidFill>
              </a:rPr>
              <a:t>The lack of physical exercise is one of the most important predictors of disability in elders. </a:t>
            </a:r>
            <a:endParaRPr lang="el-GR" altLang="en-US" sz="2200" dirty="0">
              <a:solidFill>
                <a:schemeClr val="bg2"/>
              </a:solidFill>
            </a:endParaRPr>
          </a:p>
        </p:txBody>
      </p:sp>
      <p:pic>
        <p:nvPicPr>
          <p:cNvPr id="8196" name="Picture 4" descr="2346446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3001" y="2819400"/>
            <a:ext cx="1590675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3494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1524000" y="3094038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1981200" y="228601"/>
            <a:ext cx="8229600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 dirty="0">
                <a:solidFill>
                  <a:schemeClr val="bg2"/>
                </a:solidFill>
              </a:rPr>
              <a:t>Low Protein + Low Exercise = </a:t>
            </a:r>
            <a:r>
              <a:rPr lang="en-US" altLang="en-US" sz="3200" b="1" dirty="0" err="1">
                <a:solidFill>
                  <a:schemeClr val="bg2"/>
                </a:solidFill>
              </a:rPr>
              <a:t>Sarcopenia</a:t>
            </a:r>
            <a:endParaRPr lang="en-US" altLang="en-US" sz="3200" b="1" dirty="0">
              <a:solidFill>
                <a:schemeClr val="bg2"/>
              </a:solidFill>
              <a:latin typeface="Verdana" panose="020B0604030504040204" pitchFamily="34" charset="0"/>
            </a:endParaRPr>
          </a:p>
          <a:p>
            <a:pPr algn="ctr"/>
            <a:endParaRPr lang="en-US" altLang="en-US" dirty="0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525588" y="3352800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1828800" y="1143000"/>
            <a:ext cx="8610600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Sarcopenia starts to set in around age 45, when muscle mass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 begins to decline at a rate of about 1 percent per year. </a:t>
            </a:r>
          </a:p>
          <a:p>
            <a:pPr eaLnBrk="1" hangingPunct="1"/>
            <a:endParaRPr lang="en-US" altLang="en-US" sz="2000">
              <a:solidFill>
                <a:schemeClr val="bg1"/>
              </a:solidFill>
              <a:latin typeface="Verdana" panose="020B060403050404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This gradual loss has been tied to protein deficiency, lack of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 exercise, and increased frailty among the elderly.</a:t>
            </a:r>
          </a:p>
          <a:p>
            <a:pPr eaLnBrk="1" hangingPunct="1"/>
            <a:endParaRPr lang="en-US" altLang="en-US" sz="2000">
              <a:solidFill>
                <a:schemeClr val="bg1"/>
              </a:solidFill>
              <a:latin typeface="Verdana" panose="020B060403050404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The human body reacts to protein deficiency by taking amino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 acids (the building blocks of proteins) away from muscle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 tissue and other areas of the body. </a:t>
            </a:r>
          </a:p>
          <a:p>
            <a:pPr eaLnBrk="1" hangingPunct="1"/>
            <a:endParaRPr lang="en-US" altLang="en-US" sz="2000">
              <a:solidFill>
                <a:schemeClr val="bg1"/>
              </a:solidFill>
              <a:latin typeface="Verdana" panose="020B060403050404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The process, in which the body basically metabolizes itself, is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 called catabolism and leads to muscle loss and weakness.</a:t>
            </a:r>
          </a:p>
          <a:p>
            <a:pPr eaLnBrk="1" hangingPunct="1"/>
            <a:endParaRPr lang="en-US" altLang="en-US" sz="2000">
              <a:solidFill>
                <a:schemeClr val="bg1"/>
              </a:solidFill>
              <a:latin typeface="Verdana" panose="020B060403050404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Currently, the recommended daily intake is 0.8 grams per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 kilogram of body weight (established by the ADA), or 56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 grams for a 154-pound person.</a:t>
            </a:r>
          </a:p>
          <a:p>
            <a:pPr eaLnBrk="1" hangingPunct="1"/>
            <a:endParaRPr lang="en-US" altLang="en-US" sz="2000">
              <a:solidFill>
                <a:schemeClr val="bg1"/>
              </a:solidFill>
              <a:latin typeface="Verdana" panose="020B060403050404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However, very active older individuals might instead benefit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</a:rPr>
              <a:t>  from about 1.2 grams per kilogram body weight. </a:t>
            </a:r>
            <a:endParaRPr lang="en-US" altLang="en-US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9485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1981200" y="152401"/>
            <a:ext cx="8229600" cy="63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000" dirty="0">
                <a:solidFill>
                  <a:schemeClr val="bg2"/>
                </a:solidFill>
              </a:rPr>
              <a:t>Aging Effects on Skeletal Muscle</a:t>
            </a:r>
          </a:p>
        </p:txBody>
      </p:sp>
      <p:pic>
        <p:nvPicPr>
          <p:cNvPr id="10243" name="Picture 3" descr="Aging and Muscle Strengt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1" y="838200"/>
            <a:ext cx="4049713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1828800" y="838201"/>
            <a:ext cx="4495800" cy="5859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>
                <a:solidFill>
                  <a:schemeClr val="bg1"/>
                </a:solidFill>
              </a:rPr>
              <a:t> Strength training remains highly effective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in maintaining muscular strength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throughout life.</a:t>
            </a:r>
          </a:p>
          <a:p>
            <a:pPr eaLnBrk="1" hangingPunct="1"/>
            <a:endParaRPr lang="en-US" altLang="en-US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>
                <a:solidFill>
                  <a:schemeClr val="bg1"/>
                </a:solidFill>
              </a:rPr>
              <a:t> However, after about age 60, strength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levels fall more rapidly, independent of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training. </a:t>
            </a:r>
          </a:p>
          <a:p>
            <a:pPr eaLnBrk="1" hangingPunct="1"/>
            <a:endParaRPr lang="en-US" altLang="en-US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>
                <a:solidFill>
                  <a:schemeClr val="bg1"/>
                </a:solidFill>
              </a:rPr>
              <a:t> This is probably influenced by changes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 in hormones such as testosterone and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 growth hormone, which appear to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 decline more dramatically after age 60. </a:t>
            </a:r>
          </a:p>
          <a:p>
            <a:pPr eaLnBrk="1" hangingPunct="1"/>
            <a:endParaRPr lang="en-US" altLang="en-US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>
                <a:solidFill>
                  <a:schemeClr val="bg1"/>
                </a:solidFill>
              </a:rPr>
              <a:t> Reduction in the circulating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 concentration of these hormones will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 result in a shift in the balance between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 muscle protein synthesis (anabolism)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 and protein breakdown (catabolism). </a:t>
            </a:r>
          </a:p>
          <a:p>
            <a:pPr eaLnBrk="1" hangingPunct="1"/>
            <a:endParaRPr lang="en-US" altLang="en-US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>
                <a:solidFill>
                  <a:schemeClr val="bg1"/>
                </a:solidFill>
              </a:rPr>
              <a:t> The decreased strength is due to atrophy</a:t>
            </a:r>
          </a:p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   of muscle fibers. </a:t>
            </a:r>
          </a:p>
        </p:txBody>
      </p:sp>
      <p:pic>
        <p:nvPicPr>
          <p:cNvPr id="10245" name="Picture 6" descr="a02fig0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962400"/>
            <a:ext cx="4038600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0578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7" name="Group 4"/>
          <p:cNvGrpSpPr>
            <a:grpSpLocks/>
          </p:cNvGrpSpPr>
          <p:nvPr/>
        </p:nvGrpSpPr>
        <p:grpSpPr bwMode="auto">
          <a:xfrm>
            <a:off x="1295400" y="1066800"/>
            <a:ext cx="5867400" cy="5105400"/>
            <a:chOff x="0" y="0"/>
            <a:chExt cx="3347" cy="1037"/>
          </a:xfrm>
        </p:grpSpPr>
        <p:sp>
          <p:nvSpPr>
            <p:cNvPr id="1029" name="Rectangle 2"/>
            <p:cNvSpPr>
              <a:spLocks noChangeArrowheads="1"/>
            </p:cNvSpPr>
            <p:nvPr/>
          </p:nvSpPr>
          <p:spPr bwMode="auto">
            <a:xfrm>
              <a:off x="0" y="0"/>
              <a:ext cx="3347" cy="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030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347" cy="10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lvl="1">
                <a:buFontTx/>
                <a:buChar char="•"/>
              </a:pPr>
              <a:r>
                <a:rPr lang="en-US" altLang="en-US" sz="2800">
                  <a:solidFill>
                    <a:schemeClr val="bg1"/>
                  </a:solidFill>
                  <a:latin typeface="Verdana" panose="020B0604030504040204" pitchFamily="34" charset="0"/>
                </a:rPr>
                <a:t> </a:t>
              </a:r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Better control of symptoms of</a:t>
              </a:r>
            </a:p>
            <a:p>
              <a:pPr lvl="1"/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   diabetes, arthritis, osteoporosis,</a:t>
              </a:r>
            </a:p>
            <a:p>
              <a:pPr lvl="1"/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   back pain, and depression. </a:t>
              </a:r>
            </a:p>
            <a:p>
              <a:pPr lvl="1">
                <a:buFontTx/>
                <a:buChar char="•"/>
              </a:pPr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 Prevents falls due to restoration</a:t>
              </a:r>
            </a:p>
            <a:p>
              <a:pPr lvl="1"/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   of balance. </a:t>
              </a:r>
            </a:p>
            <a:p>
              <a:pPr lvl="1">
                <a:buFontTx/>
                <a:buChar char="•"/>
              </a:pPr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 Improved posture and stability. </a:t>
              </a:r>
            </a:p>
            <a:p>
              <a:pPr lvl="1">
                <a:buFontTx/>
                <a:buChar char="•"/>
              </a:pPr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 Increased flexibility and range of</a:t>
              </a:r>
            </a:p>
            <a:p>
              <a:pPr lvl="1"/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   motion. </a:t>
              </a:r>
            </a:p>
            <a:p>
              <a:pPr lvl="1">
                <a:buFontTx/>
                <a:buChar char="•"/>
              </a:pPr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 Strengthens the bones and</a:t>
              </a:r>
            </a:p>
            <a:p>
              <a:pPr lvl="1"/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   reduces risk of fractures. </a:t>
              </a:r>
            </a:p>
            <a:p>
              <a:pPr lvl="1">
                <a:buFontTx/>
                <a:buChar char="•"/>
              </a:pPr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 Improves muscle strength and</a:t>
              </a:r>
            </a:p>
            <a:p>
              <a:pPr lvl="1"/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   endurance. </a:t>
              </a:r>
            </a:p>
            <a:p>
              <a:pPr lvl="1">
                <a:buFontTx/>
                <a:buChar char="•"/>
              </a:pPr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 Healthy, independent, and</a:t>
              </a:r>
            </a:p>
            <a:p>
              <a:pPr lvl="1"/>
              <a:r>
                <a:rPr lang="en-US" altLang="en-US" sz="2400">
                  <a:solidFill>
                    <a:schemeClr val="bg1"/>
                  </a:solidFill>
                  <a:latin typeface="Verdana" panose="020B0604030504040204" pitchFamily="34" charset="0"/>
                </a:rPr>
                <a:t>   functional life.</a:t>
              </a:r>
              <a:endParaRPr lang="en-US" altLang="en-US" sz="2400">
                <a:solidFill>
                  <a:schemeClr val="bg1"/>
                </a:solidFill>
              </a:endParaRPr>
            </a:p>
          </p:txBody>
        </p:sp>
      </p:grp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1524000" y="152401"/>
            <a:ext cx="897413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 b="1" dirty="0">
                <a:solidFill>
                  <a:schemeClr val="bg2"/>
                </a:solidFill>
                <a:latin typeface="Verdana" panose="020B0604030504040204" pitchFamily="34" charset="0"/>
              </a:rPr>
              <a:t>Benefits of Weight Training for Older Ad</a:t>
            </a:r>
            <a:r>
              <a:rPr lang="en-US" altLang="en-US" sz="2800" b="1" dirty="0">
                <a:solidFill>
                  <a:srgbClr val="FFFF00"/>
                </a:solidFill>
                <a:latin typeface="Verdana" panose="020B0604030504040204" pitchFamily="34" charset="0"/>
              </a:rPr>
              <a:t>ults</a:t>
            </a:r>
          </a:p>
        </p:txBody>
      </p:sp>
      <p:graphicFrame>
        <p:nvGraphicFramePr>
          <p:cNvPr id="1026" name="Object 7"/>
          <p:cNvGraphicFramePr>
            <a:graphicFrameLocks noChangeAspect="1"/>
          </p:cNvGraphicFramePr>
          <p:nvPr/>
        </p:nvGraphicFramePr>
        <p:xfrm>
          <a:off x="7315200" y="1447800"/>
          <a:ext cx="3048000" cy="449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Bitmap Image" r:id="rId3" imgW="1924319" imgH="3572374" progId="Paint.Picture">
                  <p:embed/>
                </p:oleObj>
              </mc:Choice>
              <mc:Fallback>
                <p:oleObj name="Bitmap Image" r:id="rId3" imgW="1924319" imgH="3572374" progId="Paint.Picture">
                  <p:embed/>
                  <p:pic>
                    <p:nvPicPr>
                      <p:cNvPr id="1026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15200" y="1447800"/>
                        <a:ext cx="3048000" cy="4495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806105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1676400" y="914401"/>
            <a:ext cx="8686800" cy="557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Char char="ü"/>
            </a:pPr>
            <a:r>
              <a:rPr lang="en-US" altLang="en-US" sz="2000">
                <a:solidFill>
                  <a:schemeClr val="bg1"/>
                </a:solidFill>
              </a:rPr>
              <a:t> It is never too late to start on a muscle conditioning and weight training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000">
                <a:solidFill>
                  <a:schemeClr val="bg1"/>
                </a:solidFill>
              </a:rPr>
              <a:t>    program.</a:t>
            </a:r>
          </a:p>
          <a:p>
            <a:pPr eaLnBrk="1" hangingPunct="1"/>
            <a:endParaRPr lang="en-US" altLang="en-US" sz="2000">
              <a:solidFill>
                <a:schemeClr val="bg1"/>
              </a:solidFill>
            </a:endParaRPr>
          </a:p>
          <a:p>
            <a:pPr eaLnBrk="1" hangingPunct="1">
              <a:buFont typeface="Wingdings" panose="05000000000000000000" pitchFamily="2" charset="2"/>
              <a:buChar char="ü"/>
            </a:pPr>
            <a:r>
              <a:rPr lang="en-US" altLang="en-US" sz="2000">
                <a:solidFill>
                  <a:schemeClr val="bg1"/>
                </a:solidFill>
              </a:rPr>
              <a:t> Weight training is especially important to slow the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000">
                <a:solidFill>
                  <a:schemeClr val="bg1"/>
                </a:solidFill>
              </a:rPr>
              <a:t>    process of sarcopenia (age-related skeletal muscle loss).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z="2000">
              <a:solidFill>
                <a:schemeClr val="bg1"/>
              </a:solidFill>
            </a:endParaRPr>
          </a:p>
          <a:p>
            <a:pPr eaLnBrk="1" hangingPunct="1">
              <a:buFont typeface="Wingdings" panose="05000000000000000000" pitchFamily="2" charset="2"/>
              <a:buChar char="ü"/>
            </a:pPr>
            <a:r>
              <a:rPr lang="en-US" altLang="en-US" sz="2000">
                <a:solidFill>
                  <a:schemeClr val="bg1"/>
                </a:solidFill>
              </a:rPr>
              <a:t> Regular weight training has shown to: </a:t>
            </a:r>
          </a:p>
          <a:p>
            <a:pPr lvl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reduce blood pressure </a:t>
            </a:r>
          </a:p>
          <a:p>
            <a:pPr lvl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improve blood cholesterol levels </a:t>
            </a:r>
          </a:p>
          <a:p>
            <a:pPr lvl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improve insulin sensitivity </a:t>
            </a:r>
          </a:p>
          <a:p>
            <a:pPr lvl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speed-up gastrointestinal transit </a:t>
            </a:r>
          </a:p>
          <a:p>
            <a:pPr lvl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increase bone mineral density </a:t>
            </a:r>
          </a:p>
          <a:p>
            <a:pPr lvl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alleviate low-back pain </a:t>
            </a:r>
          </a:p>
          <a:p>
            <a:pPr lvl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ease arthritic discomfort </a:t>
            </a:r>
          </a:p>
          <a:p>
            <a:pPr lvl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improve cardiovascular function </a:t>
            </a:r>
          </a:p>
          <a:p>
            <a:pPr lvl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relieve depression </a:t>
            </a:r>
          </a:p>
          <a:p>
            <a:pPr lvl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reduce body fat </a:t>
            </a:r>
          </a:p>
          <a:p>
            <a:pPr lvl="1"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</a:rPr>
              <a:t>improve functional abilities</a:t>
            </a:r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1524000" y="152401"/>
            <a:ext cx="897413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 b="1" dirty="0">
                <a:solidFill>
                  <a:schemeClr val="bg2"/>
                </a:solidFill>
                <a:latin typeface="Verdana" panose="020B0604030504040204" pitchFamily="34" charset="0"/>
              </a:rPr>
              <a:t>Benefits of Weight Training for Older Ad</a:t>
            </a:r>
            <a:r>
              <a:rPr lang="en-US" altLang="en-US" sz="2800" b="1" dirty="0">
                <a:solidFill>
                  <a:srgbClr val="FFFF00"/>
                </a:solidFill>
                <a:latin typeface="Verdana" panose="020B0604030504040204" pitchFamily="34" charset="0"/>
              </a:rPr>
              <a:t>ults</a:t>
            </a:r>
          </a:p>
        </p:txBody>
      </p:sp>
      <p:pic>
        <p:nvPicPr>
          <p:cNvPr id="11268" name="Picture 5" descr="Man exercis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667000"/>
            <a:ext cx="2960688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6" descr="woman%20exercis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0" y="4495800"/>
            <a:ext cx="2819400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947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ChangeArrowheads="1"/>
          </p:cNvSpPr>
          <p:nvPr/>
        </p:nvSpPr>
        <p:spPr bwMode="auto">
          <a:xfrm>
            <a:off x="1676400" y="847725"/>
            <a:ext cx="8763000" cy="616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dirty="0"/>
          </a:p>
          <a:p>
            <a:pPr eaLnBrk="1" hangingPunct="1"/>
            <a:r>
              <a:rPr lang="en-US" altLang="en-US" sz="2400" b="1" dirty="0">
                <a:solidFill>
                  <a:schemeClr val="bg2"/>
                </a:solidFill>
              </a:rPr>
              <a:t>Cardiovascular or Aerobic Activities</a:t>
            </a:r>
            <a:r>
              <a:rPr lang="en-US" altLang="en-US" sz="2400" dirty="0">
                <a:solidFill>
                  <a:srgbClr val="FFFF00"/>
                </a:solidFill>
              </a:rPr>
              <a:t>.</a:t>
            </a:r>
            <a:r>
              <a:rPr lang="en-US" altLang="en-US" sz="2000" dirty="0">
                <a:solidFill>
                  <a:schemeClr val="bg1"/>
                </a:solidFill>
              </a:rPr>
              <a:t> </a:t>
            </a:r>
          </a:p>
          <a:p>
            <a:pPr eaLnBrk="1" hangingPunct="1"/>
            <a:endParaRPr lang="en-US" altLang="en-US" sz="2000" dirty="0">
              <a:solidFill>
                <a:schemeClr val="bg1"/>
              </a:solidFill>
            </a:endParaRPr>
          </a:p>
          <a:p>
            <a:pPr eaLnBrk="1" hangingPunct="1"/>
            <a:r>
              <a:rPr lang="en-US" altLang="en-US" dirty="0">
                <a:solidFill>
                  <a:schemeClr val="bg1"/>
                </a:solidFill>
              </a:rPr>
              <a:t>Achieve the aerobic activity recommendation through one of the following options: </a:t>
            </a:r>
          </a:p>
          <a:p>
            <a:pPr lvl="1" eaLnBrk="1" hangingPunct="1"/>
            <a:endParaRPr lang="en-US" altLang="en-US" dirty="0">
              <a:solidFill>
                <a:schemeClr val="bg1"/>
              </a:solidFill>
            </a:endParaRPr>
          </a:p>
          <a:p>
            <a:pPr lvl="1" eaLnBrk="1" hangingPunct="1"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 A minimum of 30 minutes of moderate-intensity physical</a:t>
            </a:r>
          </a:p>
          <a:p>
            <a:pPr lvl="1" eaLnBrk="1" hangingPunct="1"/>
            <a:r>
              <a:rPr lang="en-US" altLang="en-US" dirty="0">
                <a:solidFill>
                  <a:schemeClr val="bg1"/>
                </a:solidFill>
              </a:rPr>
              <a:t>  activity per day (such  as brisk walking) most days of the week </a:t>
            </a:r>
            <a:br>
              <a:rPr lang="en-US" altLang="en-US" dirty="0">
                <a:solidFill>
                  <a:schemeClr val="bg1"/>
                </a:solidFill>
              </a:rPr>
            </a:br>
            <a:r>
              <a:rPr lang="en-US" altLang="en-US" b="1" dirty="0">
                <a:solidFill>
                  <a:schemeClr val="bg1"/>
                </a:solidFill>
              </a:rPr>
              <a:t> </a:t>
            </a:r>
            <a:endParaRPr lang="en-US" altLang="en-US" dirty="0">
              <a:solidFill>
                <a:schemeClr val="bg1"/>
              </a:solidFill>
            </a:endParaRPr>
          </a:p>
          <a:p>
            <a:pPr lvl="1" eaLnBrk="1" hangingPunct="1"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 A minimum of 20 minutes of vigorous-intensity physical</a:t>
            </a:r>
          </a:p>
          <a:p>
            <a:pPr lvl="1" eaLnBrk="1" hangingPunct="1"/>
            <a:r>
              <a:rPr lang="en-US" altLang="en-US" dirty="0">
                <a:solidFill>
                  <a:schemeClr val="bg1"/>
                </a:solidFill>
              </a:rPr>
              <a:t>  activity (such as jogging or running) 3 days a week </a:t>
            </a:r>
          </a:p>
          <a:p>
            <a:pPr eaLnBrk="1" hangingPunct="1"/>
            <a:endParaRPr lang="en-US" altLang="en-US" b="1" dirty="0">
              <a:solidFill>
                <a:schemeClr val="bg1"/>
              </a:solidFill>
            </a:endParaRPr>
          </a:p>
          <a:p>
            <a:pPr eaLnBrk="1" hangingPunct="1"/>
            <a:r>
              <a:rPr lang="en-US" altLang="en-US" sz="2400" b="1" dirty="0">
                <a:solidFill>
                  <a:schemeClr val="bg2"/>
                </a:solidFill>
              </a:rPr>
              <a:t>Resistance Training Activities</a:t>
            </a:r>
            <a:r>
              <a:rPr lang="en-US" altLang="en-US" sz="2400" dirty="0">
                <a:solidFill>
                  <a:schemeClr val="bg2"/>
                </a:solidFill>
              </a:rPr>
              <a:t>. </a:t>
            </a:r>
          </a:p>
          <a:p>
            <a:pPr eaLnBrk="1" hangingPunct="1"/>
            <a:endParaRPr lang="en-US" altLang="en-US" sz="2400" dirty="0">
              <a:solidFill>
                <a:schemeClr val="bg2"/>
              </a:solidFill>
            </a:endParaRPr>
          </a:p>
          <a:p>
            <a:pPr eaLnBrk="1" hangingPunct="1"/>
            <a:r>
              <a:rPr lang="en-US" altLang="en-US" dirty="0">
                <a:solidFill>
                  <a:schemeClr val="bg1"/>
                </a:solidFill>
              </a:rPr>
              <a:t>Two days a week, incorporate strength training into your routine. </a:t>
            </a:r>
          </a:p>
          <a:p>
            <a:pPr eaLnBrk="1" hangingPunct="1"/>
            <a:endParaRPr lang="en-US" altLang="en-US" dirty="0">
              <a:solidFill>
                <a:schemeClr val="bg1"/>
              </a:solidFill>
            </a:endParaRPr>
          </a:p>
          <a:p>
            <a:pPr eaLnBrk="1" hangingPunct="1"/>
            <a:r>
              <a:rPr lang="en-US" altLang="en-US" dirty="0">
                <a:solidFill>
                  <a:schemeClr val="bg1"/>
                </a:solidFill>
              </a:rPr>
              <a:t>Strength training activities, such as weight lifting, maintain</a:t>
            </a:r>
          </a:p>
          <a:p>
            <a:pPr eaLnBrk="1" hangingPunct="1"/>
            <a:r>
              <a:rPr lang="en-US" altLang="en-US" dirty="0">
                <a:solidFill>
                  <a:schemeClr val="bg1"/>
                </a:solidFill>
              </a:rPr>
              <a:t>and increase muscle strength and endurance. </a:t>
            </a:r>
          </a:p>
          <a:p>
            <a:pPr eaLnBrk="1" hangingPunct="1"/>
            <a:endParaRPr lang="en-US" altLang="en-US" dirty="0">
              <a:solidFill>
                <a:schemeClr val="bg1"/>
              </a:solidFill>
            </a:endParaRPr>
          </a:p>
          <a:p>
            <a:pPr eaLnBrk="1" hangingPunct="1"/>
            <a:r>
              <a:rPr lang="en-US" altLang="en-US" dirty="0">
                <a:solidFill>
                  <a:schemeClr val="bg1"/>
                </a:solidFill>
              </a:rPr>
              <a:t>A goal to reach towards is completing 6-8 strength training</a:t>
            </a:r>
          </a:p>
          <a:p>
            <a:pPr eaLnBrk="1" hangingPunct="1"/>
            <a:r>
              <a:rPr lang="en-US" altLang="en-US" dirty="0">
                <a:solidFill>
                  <a:schemeClr val="bg1"/>
                </a:solidFill>
              </a:rPr>
              <a:t>exercises, with 8–12 repetitions per exercise. </a:t>
            </a:r>
          </a:p>
          <a:p>
            <a:pPr algn="ctr"/>
            <a:endParaRPr lang="en-US" altLang="en-US" dirty="0">
              <a:solidFill>
                <a:schemeClr val="bg1"/>
              </a:solidFill>
            </a:endParaRPr>
          </a:p>
        </p:txBody>
      </p:sp>
      <p:sp>
        <p:nvSpPr>
          <p:cNvPr id="12291" name="Rectangle 5"/>
          <p:cNvSpPr>
            <a:spLocks noChangeArrowheads="1"/>
          </p:cNvSpPr>
          <p:nvPr/>
        </p:nvSpPr>
        <p:spPr bwMode="auto">
          <a:xfrm>
            <a:off x="1752600" y="292100"/>
            <a:ext cx="8686800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dirty="0">
                <a:solidFill>
                  <a:schemeClr val="bg2"/>
                </a:solidFill>
              </a:rPr>
              <a:t>Exercise and Aging</a:t>
            </a:r>
          </a:p>
        </p:txBody>
      </p:sp>
      <p:pic>
        <p:nvPicPr>
          <p:cNvPr id="12292" name="Picture 6" descr="pa_need_strengt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1" y="5105401"/>
            <a:ext cx="2105025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7" descr="Older women in water aerobics clas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5801" y="3124200"/>
            <a:ext cx="2105025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69129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ChangeArrowheads="1"/>
          </p:cNvSpPr>
          <p:nvPr/>
        </p:nvSpPr>
        <p:spPr bwMode="auto">
          <a:xfrm>
            <a:off x="1676400" y="1028701"/>
            <a:ext cx="8839200" cy="557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1500" b="1">
                <a:solidFill>
                  <a:schemeClr val="bg1"/>
                </a:solidFill>
              </a:rPr>
              <a:t> Prior to each workout, it's essential to warm up sets before lifting weights. </a:t>
            </a:r>
          </a:p>
          <a:p>
            <a:pPr eaLnBrk="1" hangingPunct="1"/>
            <a:endParaRPr lang="en-US" altLang="en-US" sz="1500" b="1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 sz="1500" b="1">
                <a:solidFill>
                  <a:schemeClr val="bg1"/>
                </a:solidFill>
              </a:rPr>
              <a:t> Start with approximately 5 minutes of stretches for all the muscle groups to be trained. Then, </a:t>
            </a:r>
          </a:p>
          <a:p>
            <a:pPr eaLnBrk="1" hangingPunct="1"/>
            <a:r>
              <a:rPr lang="en-US" altLang="en-US" sz="1500" b="1">
                <a:solidFill>
                  <a:schemeClr val="bg1"/>
                </a:solidFill>
              </a:rPr>
              <a:t>  using 50% of your normal workout weight, perform 1-2 warm up sets for 15 repetitions. </a:t>
            </a:r>
          </a:p>
          <a:p>
            <a:pPr eaLnBrk="1" hangingPunct="1"/>
            <a:endParaRPr lang="en-US" altLang="en-US" sz="1500" b="1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 sz="1500" b="1">
                <a:solidFill>
                  <a:schemeClr val="bg1"/>
                </a:solidFill>
              </a:rPr>
              <a:t> Initially you will have to experiment with different weights to determine how much you can </a:t>
            </a:r>
          </a:p>
          <a:p>
            <a:pPr eaLnBrk="1" hangingPunct="1"/>
            <a:r>
              <a:rPr lang="en-US" altLang="en-US" sz="1500" b="1">
                <a:solidFill>
                  <a:schemeClr val="bg1"/>
                </a:solidFill>
              </a:rPr>
              <a:t>  safely use while effectively stimulating the muscles. </a:t>
            </a:r>
          </a:p>
          <a:p>
            <a:pPr eaLnBrk="1" hangingPunct="1"/>
            <a:endParaRPr lang="en-US" altLang="en-US" sz="1500" b="1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 sz="1500" b="1">
                <a:solidFill>
                  <a:schemeClr val="bg1"/>
                </a:solidFill>
              </a:rPr>
              <a:t> Over time you'll find that the weights you normally use become lighter as your muscles </a:t>
            </a:r>
          </a:p>
          <a:p>
            <a:pPr eaLnBrk="1" hangingPunct="1"/>
            <a:r>
              <a:rPr lang="en-US" altLang="en-US" sz="1500" b="1">
                <a:solidFill>
                  <a:schemeClr val="bg1"/>
                </a:solidFill>
              </a:rPr>
              <a:t>  become stronger. When this occurs increase the weight slightly to allow increased stimulation</a:t>
            </a:r>
          </a:p>
          <a:p>
            <a:pPr eaLnBrk="1" hangingPunct="1"/>
            <a:r>
              <a:rPr lang="en-US" altLang="en-US" sz="1500" b="1">
                <a:solidFill>
                  <a:schemeClr val="bg1"/>
                </a:solidFill>
              </a:rPr>
              <a:t>  to the muscle fibers. This will allow for continued growth and development.</a:t>
            </a:r>
          </a:p>
          <a:p>
            <a:pPr eaLnBrk="1" hangingPunct="1"/>
            <a:endParaRPr lang="en-US" altLang="en-US" sz="1500" b="1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 sz="1500" b="1">
                <a:solidFill>
                  <a:schemeClr val="bg1"/>
                </a:solidFill>
              </a:rPr>
              <a:t> If your new to weight lifting or haven't lifted for over 3 months, begin with 2 sets per exercise. </a:t>
            </a:r>
          </a:p>
          <a:p>
            <a:pPr eaLnBrk="1" hangingPunct="1"/>
            <a:r>
              <a:rPr lang="en-US" altLang="en-US" sz="1500" b="1">
                <a:solidFill>
                  <a:schemeClr val="bg1"/>
                </a:solidFill>
              </a:rPr>
              <a:t>  Increase one set to each exercise each month until you get to 4 sets per exercise. </a:t>
            </a:r>
          </a:p>
          <a:p>
            <a:pPr eaLnBrk="1" hangingPunct="1"/>
            <a:endParaRPr lang="en-US" altLang="en-US" sz="1500" b="1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 sz="1500" b="1">
                <a:solidFill>
                  <a:schemeClr val="bg1"/>
                </a:solidFill>
              </a:rPr>
              <a:t> Patience is key and is essential to prevent injury and allow the body to adapt and grow </a:t>
            </a:r>
          </a:p>
          <a:p>
            <a:pPr eaLnBrk="1" hangingPunct="1"/>
            <a:r>
              <a:rPr lang="en-US" altLang="en-US" sz="1500" b="1">
                <a:solidFill>
                  <a:schemeClr val="bg1"/>
                </a:solidFill>
              </a:rPr>
              <a:t>  stronger. </a:t>
            </a:r>
          </a:p>
          <a:p>
            <a:pPr eaLnBrk="1" hangingPunct="1"/>
            <a:endParaRPr lang="en-US" altLang="en-US" sz="1500" b="1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 sz="1500" b="1">
                <a:solidFill>
                  <a:schemeClr val="bg1"/>
                </a:solidFill>
              </a:rPr>
              <a:t> The weight that you've chosen should allow you to safely perform 10-12 repetitions for each</a:t>
            </a:r>
          </a:p>
          <a:p>
            <a:pPr eaLnBrk="1" hangingPunct="1"/>
            <a:r>
              <a:rPr lang="en-US" altLang="en-US" sz="1500" b="1">
                <a:solidFill>
                  <a:schemeClr val="bg1"/>
                </a:solidFill>
              </a:rPr>
              <a:t>  set. The final few repetitions are generally more difficult to perform than the first few but </a:t>
            </a:r>
          </a:p>
          <a:p>
            <a:pPr eaLnBrk="1" hangingPunct="1"/>
            <a:r>
              <a:rPr lang="en-US" altLang="en-US" sz="1500" b="1">
                <a:solidFill>
                  <a:schemeClr val="bg1"/>
                </a:solidFill>
              </a:rPr>
              <a:t>  should not cause excessive strain in order to complete. </a:t>
            </a:r>
          </a:p>
          <a:p>
            <a:pPr eaLnBrk="1" hangingPunct="1"/>
            <a:endParaRPr lang="en-US" altLang="en-US" sz="1500" b="1">
              <a:solidFill>
                <a:schemeClr val="bg1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 sz="1500" b="1">
                <a:solidFill>
                  <a:schemeClr val="bg1"/>
                </a:solidFill>
              </a:rPr>
              <a:t> Generally 60-90 seconds of rest between sets is sufficient, however, be sure you've had </a:t>
            </a:r>
          </a:p>
          <a:p>
            <a:pPr eaLnBrk="1" hangingPunct="1"/>
            <a:r>
              <a:rPr lang="en-US" altLang="en-US" sz="1500" b="1">
                <a:solidFill>
                  <a:schemeClr val="bg1"/>
                </a:solidFill>
              </a:rPr>
              <a:t>  adequate time to catch your breath.</a:t>
            </a:r>
          </a:p>
        </p:txBody>
      </p:sp>
      <p:sp>
        <p:nvSpPr>
          <p:cNvPr id="13315" name="Rectangle 5"/>
          <p:cNvSpPr>
            <a:spLocks noChangeArrowheads="1"/>
          </p:cNvSpPr>
          <p:nvPr/>
        </p:nvSpPr>
        <p:spPr bwMode="auto">
          <a:xfrm>
            <a:off x="1524000" y="228600"/>
            <a:ext cx="9194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 b="1" dirty="0">
                <a:solidFill>
                  <a:schemeClr val="bg2"/>
                </a:solidFill>
                <a:latin typeface="Verdana" panose="020B0604030504040204" pitchFamily="34" charset="0"/>
              </a:rPr>
              <a:t>General Weight Training Guidelines for Older Adults </a:t>
            </a:r>
          </a:p>
        </p:txBody>
      </p:sp>
    </p:spTree>
    <p:extLst>
      <p:ext uri="{BB962C8B-B14F-4D97-AF65-F5344CB8AC3E}">
        <p14:creationId xmlns:p14="http://schemas.microsoft.com/office/powerpoint/2010/main" val="11119102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8" name="Group 4"/>
          <p:cNvGrpSpPr>
            <a:grpSpLocks/>
          </p:cNvGrpSpPr>
          <p:nvPr/>
        </p:nvGrpSpPr>
        <p:grpSpPr bwMode="auto">
          <a:xfrm>
            <a:off x="1752600" y="990600"/>
            <a:ext cx="8763000" cy="5715000"/>
            <a:chOff x="0" y="0"/>
            <a:chExt cx="3347" cy="2947"/>
          </a:xfrm>
        </p:grpSpPr>
        <p:sp>
          <p:nvSpPr>
            <p:cNvPr id="14340" name="Rectangle 2"/>
            <p:cNvSpPr>
              <a:spLocks noChangeArrowheads="1"/>
            </p:cNvSpPr>
            <p:nvPr/>
          </p:nvSpPr>
          <p:spPr bwMode="auto">
            <a:xfrm>
              <a:off x="0" y="0"/>
              <a:ext cx="3347" cy="1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434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347" cy="29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 sz="900">
                <a:solidFill>
                  <a:schemeClr val="bg1"/>
                </a:solidFill>
                <a:latin typeface="Verdana" panose="020B0604030504040204" pitchFamily="34" charset="0"/>
              </a:endParaRPr>
            </a:p>
            <a:p>
              <a:pPr lvl="1">
                <a:buFontTx/>
                <a:buAutoNum type="arabicPeriod"/>
              </a:pP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   Start a weight training program and work at your pace. Do not hurry.</a:t>
              </a:r>
              <a:b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</a:b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  </a:t>
              </a:r>
            </a:p>
            <a:p>
              <a:pPr lvl="1">
                <a:buFontTx/>
                <a:buAutoNum type="arabicPeriod"/>
              </a:pP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   If you want a fit physique there is no substitute for resistance training.</a:t>
              </a:r>
              <a:b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</a:b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  </a:t>
              </a:r>
            </a:p>
            <a:p>
              <a:pPr lvl="1">
                <a:buFontTx/>
                <a:buAutoNum type="arabicPeriod"/>
              </a:pP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   Learn the best weight training practices. Its easier to learn correct methods     	than to unlearn the wrong ones.</a:t>
              </a:r>
              <a:b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</a:b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  </a:t>
              </a:r>
            </a:p>
            <a:p>
              <a:pPr lvl="1">
                <a:buFontTx/>
                <a:buAutoNum type="arabicPeriod"/>
              </a:pP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   Start with the most appropriate weight training exercises and adhere to </a:t>
              </a:r>
            </a:p>
            <a:p>
              <a:pPr lvl="1"/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      correct form.</a:t>
              </a:r>
              <a:b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</a:b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  </a:t>
              </a:r>
            </a:p>
            <a:p>
              <a:pPr lvl="1">
                <a:buFontTx/>
                <a:buAutoNum type="arabicPeriod"/>
              </a:pP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   Stay injury free – Make sure and perform exercises correctly and employ a 	proper warm up as injuries in older people take a longer time to heal.</a:t>
              </a:r>
              <a:b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</a:b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  </a:t>
              </a:r>
            </a:p>
            <a:p>
              <a:pPr lvl="1">
                <a:buFontTx/>
                <a:buAutoNum type="arabicPeriod"/>
              </a:pP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   You do not have to lose muscle mass with age. Rather you can maintain what 	you have and build some more quality muscle mass with weight training.</a:t>
              </a:r>
              <a:b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</a:b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  </a:t>
              </a:r>
            </a:p>
            <a:p>
              <a:pPr lvl="1">
                <a:buFontTx/>
                <a:buAutoNum type="arabicPeriod"/>
              </a:pP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   A good stretching and warm up and warm up program is absolutely crucial to 	develop mobility, strength and cardiovascular endurance.</a:t>
              </a:r>
              <a:b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</a:b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  </a:t>
              </a:r>
            </a:p>
            <a:p>
              <a:pPr lvl="1">
                <a:buFontTx/>
                <a:buAutoNum type="arabicPeriod"/>
              </a:pP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   Weight Training can be a fountain of youth. Use this gift and work 	consistently.</a:t>
              </a:r>
              <a:b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</a:b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  </a:t>
              </a:r>
            </a:p>
            <a:p>
              <a:pPr lvl="1">
                <a:buFontTx/>
                <a:buAutoNum type="arabicPeriod"/>
              </a:pP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   Proper nutrition becomes even more important when you train with weights.</a:t>
              </a:r>
              <a:b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</a:b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  </a:t>
              </a:r>
            </a:p>
            <a:p>
              <a:pPr lvl="1">
                <a:buFontTx/>
                <a:buAutoNum type="arabicPeriod"/>
              </a:pPr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   Desire and dedication will show on your body. If you want better health </a:t>
              </a:r>
            </a:p>
            <a:p>
              <a:pPr lvl="1"/>
              <a:r>
                <a:rPr lang="en-US" altLang="en-US" sz="1400" b="1">
                  <a:solidFill>
                    <a:schemeClr val="bg1"/>
                  </a:solidFill>
                  <a:latin typeface="Verdana" panose="020B0604030504040204" pitchFamily="34" charset="0"/>
                </a:rPr>
                <a:t>      outcomes relative to exercise then there is no substitute to hard work.</a:t>
              </a:r>
              <a:endParaRPr lang="en-US" altLang="en-US" sz="1400" b="1"/>
            </a:p>
          </p:txBody>
        </p:sp>
      </p:grpSp>
      <p:sp>
        <p:nvSpPr>
          <p:cNvPr id="14339" name="Rectangle 5"/>
          <p:cNvSpPr>
            <a:spLocks noChangeArrowheads="1"/>
          </p:cNvSpPr>
          <p:nvPr/>
        </p:nvSpPr>
        <p:spPr bwMode="auto">
          <a:xfrm>
            <a:off x="1833564" y="152400"/>
            <a:ext cx="8834437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3200" b="1" dirty="0">
                <a:solidFill>
                  <a:schemeClr val="bg2"/>
                </a:solidFill>
                <a:latin typeface="Verdana" panose="020B0604030504040204" pitchFamily="34" charset="0"/>
              </a:rPr>
              <a:t>Weight Training Tips for Older Adults </a:t>
            </a:r>
          </a:p>
        </p:txBody>
      </p:sp>
    </p:spTree>
    <p:extLst>
      <p:ext uri="{BB962C8B-B14F-4D97-AF65-F5344CB8AC3E}">
        <p14:creationId xmlns:p14="http://schemas.microsoft.com/office/powerpoint/2010/main" val="92142334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</TotalTime>
  <Words>1227</Words>
  <Application>Microsoft Office PowerPoint</Application>
  <PresentationFormat>Widescreen</PresentationFormat>
  <Paragraphs>199</Paragraphs>
  <Slides>14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Calibri</vt:lpstr>
      <vt:lpstr>Century Gothic</vt:lpstr>
      <vt:lpstr>Verdana</vt:lpstr>
      <vt:lpstr>Wingdings</vt:lpstr>
      <vt:lpstr>Wingdings 3</vt:lpstr>
      <vt:lpstr>Slice</vt:lpstr>
      <vt:lpstr>Bitmap Image</vt:lpstr>
      <vt:lpstr>PowerPoint Presentation</vt:lpstr>
      <vt:lpstr>Importance of Resistance Exercise and Muscle Strengthening in Aging Muscles</vt:lpstr>
      <vt:lpstr>Aging and Muscle Loss</vt:lpstr>
      <vt:lpstr>Aging and Muscle Loss</vt:lpstr>
      <vt:lpstr>Sarcopenia</vt:lpstr>
      <vt:lpstr>Consequences of Sarcopenia</vt:lpstr>
      <vt:lpstr>Sarcopenia is a Multi-Factorial Disorder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Felicity Page</dc:creator>
  <cp:lastModifiedBy>Felicity Page</cp:lastModifiedBy>
  <cp:revision>1</cp:revision>
  <dcterms:created xsi:type="dcterms:W3CDTF">2019-10-08T08:40:45Z</dcterms:created>
  <dcterms:modified xsi:type="dcterms:W3CDTF">2019-10-08T08:45:12Z</dcterms:modified>
</cp:coreProperties>
</file>