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2" r:id="rId6"/>
    <p:sldId id="261" r:id="rId7"/>
    <p:sldId id="260" r:id="rId8"/>
    <p:sldId id="264" r:id="rId9"/>
    <p:sldId id="263" r:id="rId10"/>
    <p:sldId id="266" r:id="rId11"/>
    <p:sldId id="265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7D11445-C945-4C05-A9A6-86CAB62BDCB3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8F176359-B544-43E4-A14F-474FE2F8EC07}">
      <dgm:prSet phldrT="[Text]"/>
      <dgm:spPr/>
      <dgm:t>
        <a:bodyPr/>
        <a:lstStyle/>
        <a:p>
          <a:r>
            <a:rPr lang="en-GB" dirty="0">
              <a:solidFill>
                <a:schemeClr val="tx1"/>
              </a:solidFill>
            </a:rPr>
            <a:t>Update your details; such as mobile number, address, bank details</a:t>
          </a:r>
        </a:p>
      </dgm:t>
    </dgm:pt>
    <dgm:pt modelId="{D500D4B0-810B-4C92-8071-FA7BCE26277D}" type="parTrans" cxnId="{BF90C8D4-26AC-44C8-86F4-2E6A0E5AEEC9}">
      <dgm:prSet/>
      <dgm:spPr/>
      <dgm:t>
        <a:bodyPr/>
        <a:lstStyle/>
        <a:p>
          <a:endParaRPr lang="en-GB"/>
        </a:p>
      </dgm:t>
    </dgm:pt>
    <dgm:pt modelId="{BCA9D589-AD00-4CDD-B995-761F9A523F88}" type="sibTrans" cxnId="{BF90C8D4-26AC-44C8-86F4-2E6A0E5AEEC9}">
      <dgm:prSet/>
      <dgm:spPr/>
      <dgm:t>
        <a:bodyPr/>
        <a:lstStyle/>
        <a:p>
          <a:endParaRPr lang="en-GB"/>
        </a:p>
      </dgm:t>
    </dgm:pt>
    <dgm:pt modelId="{0F0AF35B-91C6-4296-A5C2-57F384591915}">
      <dgm:prSet phldrT="[Text]"/>
      <dgm:spPr/>
      <dgm:t>
        <a:bodyPr/>
        <a:lstStyle/>
        <a:p>
          <a:r>
            <a:rPr lang="en-GB" dirty="0">
              <a:solidFill>
                <a:schemeClr val="tx1"/>
              </a:solidFill>
            </a:rPr>
            <a:t>Request for annual leave via portal</a:t>
          </a:r>
        </a:p>
      </dgm:t>
    </dgm:pt>
    <dgm:pt modelId="{39E2C709-2CBF-4A9C-BBD8-FB252DEB1321}" type="parTrans" cxnId="{9351FC44-E2D0-4AB7-9ACE-D60D2304B43E}">
      <dgm:prSet/>
      <dgm:spPr/>
      <dgm:t>
        <a:bodyPr/>
        <a:lstStyle/>
        <a:p>
          <a:endParaRPr lang="en-GB"/>
        </a:p>
      </dgm:t>
    </dgm:pt>
    <dgm:pt modelId="{05E70A59-FF39-4BB7-B604-3B375814D98C}" type="sibTrans" cxnId="{9351FC44-E2D0-4AB7-9ACE-D60D2304B43E}">
      <dgm:prSet/>
      <dgm:spPr/>
      <dgm:t>
        <a:bodyPr/>
        <a:lstStyle/>
        <a:p>
          <a:endParaRPr lang="en-GB"/>
        </a:p>
      </dgm:t>
    </dgm:pt>
    <dgm:pt modelId="{E78E1E6B-C041-40A8-8E9F-508C28FDFC20}">
      <dgm:prSet phldrT="[Text]"/>
      <dgm:spPr/>
      <dgm:t>
        <a:bodyPr/>
        <a:lstStyle/>
        <a:p>
          <a:r>
            <a:rPr lang="en-GB" b="0" dirty="0">
              <a:solidFill>
                <a:schemeClr val="tx1"/>
              </a:solidFill>
            </a:rPr>
            <a:t>Access your Payslips, P60</a:t>
          </a:r>
        </a:p>
      </dgm:t>
    </dgm:pt>
    <dgm:pt modelId="{8B0729D6-790A-4B7E-9EE4-58F85D5506F9}" type="parTrans" cxnId="{CCD3BCEA-79F1-484F-ABAC-79012ED6750D}">
      <dgm:prSet/>
      <dgm:spPr/>
      <dgm:t>
        <a:bodyPr/>
        <a:lstStyle/>
        <a:p>
          <a:endParaRPr lang="en-GB"/>
        </a:p>
      </dgm:t>
    </dgm:pt>
    <dgm:pt modelId="{3C905AF9-B9F7-4011-8C0C-313E2AB99AB8}" type="sibTrans" cxnId="{CCD3BCEA-79F1-484F-ABAC-79012ED6750D}">
      <dgm:prSet/>
      <dgm:spPr/>
      <dgm:t>
        <a:bodyPr/>
        <a:lstStyle/>
        <a:p>
          <a:endParaRPr lang="en-GB"/>
        </a:p>
      </dgm:t>
    </dgm:pt>
    <dgm:pt modelId="{5B213B25-C3B5-4801-A0DA-0768A62CB413}">
      <dgm:prSet phldrT="[Text]"/>
      <dgm:spPr/>
      <dgm:t>
        <a:bodyPr/>
        <a:lstStyle/>
        <a:p>
          <a:r>
            <a:rPr lang="en-GB" dirty="0">
              <a:solidFill>
                <a:schemeClr val="tx1"/>
              </a:solidFill>
            </a:rPr>
            <a:t>Access your Emails via Outlook 365 </a:t>
          </a:r>
        </a:p>
      </dgm:t>
    </dgm:pt>
    <dgm:pt modelId="{DC319B12-9C1C-4492-966B-312D68895FC2}" type="parTrans" cxnId="{45041606-068C-4DFE-B9DF-3002F8FD3707}">
      <dgm:prSet/>
      <dgm:spPr/>
      <dgm:t>
        <a:bodyPr/>
        <a:lstStyle/>
        <a:p>
          <a:endParaRPr lang="en-GB"/>
        </a:p>
      </dgm:t>
    </dgm:pt>
    <dgm:pt modelId="{B13DC017-1112-4FDD-9961-37A7DDEA8C52}" type="sibTrans" cxnId="{45041606-068C-4DFE-B9DF-3002F8FD3707}">
      <dgm:prSet/>
      <dgm:spPr/>
      <dgm:t>
        <a:bodyPr/>
        <a:lstStyle/>
        <a:p>
          <a:endParaRPr lang="en-GB"/>
        </a:p>
      </dgm:t>
    </dgm:pt>
    <dgm:pt modelId="{BD79C3A7-1919-444D-93DF-DE6C0E64986C}">
      <dgm:prSet phldrT="[Text]"/>
      <dgm:spPr/>
      <dgm:t>
        <a:bodyPr/>
        <a:lstStyle/>
        <a:p>
          <a:r>
            <a:rPr lang="en-GB" dirty="0">
              <a:solidFill>
                <a:schemeClr val="tx1"/>
              </a:solidFill>
            </a:rPr>
            <a:t>Access Training Materials, Job Specifics, Recruitment Forms </a:t>
          </a:r>
        </a:p>
      </dgm:t>
    </dgm:pt>
    <dgm:pt modelId="{A2CCFB97-544B-41DD-B393-C2F04D534C30}" type="parTrans" cxnId="{08EAFEE2-1473-4989-9793-FA2CFD5BB696}">
      <dgm:prSet/>
      <dgm:spPr/>
      <dgm:t>
        <a:bodyPr/>
        <a:lstStyle/>
        <a:p>
          <a:endParaRPr lang="en-GB"/>
        </a:p>
      </dgm:t>
    </dgm:pt>
    <dgm:pt modelId="{13441962-7A4C-4AF6-B6A6-282264351FEC}" type="sibTrans" cxnId="{08EAFEE2-1473-4989-9793-FA2CFD5BB696}">
      <dgm:prSet/>
      <dgm:spPr/>
      <dgm:t>
        <a:bodyPr/>
        <a:lstStyle/>
        <a:p>
          <a:endParaRPr lang="en-GB"/>
        </a:p>
      </dgm:t>
    </dgm:pt>
    <dgm:pt modelId="{AE372A63-9052-42E9-B540-597AC8EB3D39}">
      <dgm:prSet phldrT="[Text]"/>
      <dgm:spPr/>
      <dgm:t>
        <a:bodyPr/>
        <a:lstStyle/>
        <a:p>
          <a:r>
            <a:rPr lang="en-GB" dirty="0">
              <a:solidFill>
                <a:schemeClr val="tx1"/>
              </a:solidFill>
            </a:rPr>
            <a:t>Report IT Issues with the workplace </a:t>
          </a:r>
        </a:p>
      </dgm:t>
    </dgm:pt>
    <dgm:pt modelId="{9EBE8EA1-6B43-4818-9E88-0E9B387E751B}" type="parTrans" cxnId="{5752E78B-97D5-4168-B8A6-21CE3519C261}">
      <dgm:prSet/>
      <dgm:spPr/>
      <dgm:t>
        <a:bodyPr/>
        <a:lstStyle/>
        <a:p>
          <a:endParaRPr lang="en-GB"/>
        </a:p>
      </dgm:t>
    </dgm:pt>
    <dgm:pt modelId="{B0ED07A4-D1D9-4F34-ACDF-73807CD383F3}" type="sibTrans" cxnId="{5752E78B-97D5-4168-B8A6-21CE3519C261}">
      <dgm:prSet/>
      <dgm:spPr/>
      <dgm:t>
        <a:bodyPr/>
        <a:lstStyle/>
        <a:p>
          <a:endParaRPr lang="en-GB"/>
        </a:p>
      </dgm:t>
    </dgm:pt>
    <dgm:pt modelId="{5AED9040-E88C-4C2E-AC04-E03E3849F1C9}">
      <dgm:prSet phldrT="[Text]"/>
      <dgm:spPr/>
      <dgm:t>
        <a:bodyPr/>
        <a:lstStyle/>
        <a:p>
          <a:r>
            <a:rPr lang="en-GB" dirty="0">
              <a:solidFill>
                <a:schemeClr val="tx1"/>
              </a:solidFill>
            </a:rPr>
            <a:t>Request Documentation such as Contract letters, Employment references</a:t>
          </a:r>
        </a:p>
      </dgm:t>
    </dgm:pt>
    <dgm:pt modelId="{79D2B492-E373-443D-A88B-1734BD83C2F3}" type="parTrans" cxnId="{84974635-2815-411A-85DD-26030FD8E77D}">
      <dgm:prSet/>
      <dgm:spPr/>
      <dgm:t>
        <a:bodyPr/>
        <a:lstStyle/>
        <a:p>
          <a:endParaRPr lang="en-GB"/>
        </a:p>
      </dgm:t>
    </dgm:pt>
    <dgm:pt modelId="{E671BD8D-9942-4A21-A57D-4DB41EF2AE92}" type="sibTrans" cxnId="{84974635-2815-411A-85DD-26030FD8E77D}">
      <dgm:prSet/>
      <dgm:spPr/>
      <dgm:t>
        <a:bodyPr/>
        <a:lstStyle/>
        <a:p>
          <a:endParaRPr lang="en-GB"/>
        </a:p>
      </dgm:t>
    </dgm:pt>
    <dgm:pt modelId="{229CCFD4-2F97-4F07-9CFD-DE0F355F3904}" type="pres">
      <dgm:prSet presAssocID="{C7D11445-C945-4C05-A9A6-86CAB62BDCB3}" presName="Name0" presStyleCnt="0">
        <dgm:presLayoutVars>
          <dgm:chMax val="7"/>
          <dgm:chPref val="7"/>
          <dgm:dir/>
        </dgm:presLayoutVars>
      </dgm:prSet>
      <dgm:spPr/>
    </dgm:pt>
    <dgm:pt modelId="{D6E0D95D-DA08-43FF-9084-87D8DC634855}" type="pres">
      <dgm:prSet presAssocID="{C7D11445-C945-4C05-A9A6-86CAB62BDCB3}" presName="Name1" presStyleCnt="0"/>
      <dgm:spPr/>
    </dgm:pt>
    <dgm:pt modelId="{7EF49C95-EEB4-4814-B45B-6321BB39D8F5}" type="pres">
      <dgm:prSet presAssocID="{C7D11445-C945-4C05-A9A6-86CAB62BDCB3}" presName="cycle" presStyleCnt="0"/>
      <dgm:spPr/>
    </dgm:pt>
    <dgm:pt modelId="{D2F5C59F-D722-43C1-8AE7-419680D8D9B1}" type="pres">
      <dgm:prSet presAssocID="{C7D11445-C945-4C05-A9A6-86CAB62BDCB3}" presName="srcNode" presStyleLbl="node1" presStyleIdx="0" presStyleCnt="7"/>
      <dgm:spPr/>
    </dgm:pt>
    <dgm:pt modelId="{679A4F7E-B85C-45B5-B2D1-7968A80723E9}" type="pres">
      <dgm:prSet presAssocID="{C7D11445-C945-4C05-A9A6-86CAB62BDCB3}" presName="conn" presStyleLbl="parChTrans1D2" presStyleIdx="0" presStyleCnt="1"/>
      <dgm:spPr/>
    </dgm:pt>
    <dgm:pt modelId="{54E2D399-5559-4FF6-A4F3-09459355ACC2}" type="pres">
      <dgm:prSet presAssocID="{C7D11445-C945-4C05-A9A6-86CAB62BDCB3}" presName="extraNode" presStyleLbl="node1" presStyleIdx="0" presStyleCnt="7"/>
      <dgm:spPr/>
    </dgm:pt>
    <dgm:pt modelId="{C6167379-FBC7-43F7-800C-EE44B8B50FC3}" type="pres">
      <dgm:prSet presAssocID="{C7D11445-C945-4C05-A9A6-86CAB62BDCB3}" presName="dstNode" presStyleLbl="node1" presStyleIdx="0" presStyleCnt="7"/>
      <dgm:spPr/>
    </dgm:pt>
    <dgm:pt modelId="{DC1675CB-428D-4ACC-8139-738B2AADEC7D}" type="pres">
      <dgm:prSet presAssocID="{8F176359-B544-43E4-A14F-474FE2F8EC07}" presName="text_1" presStyleLbl="node1" presStyleIdx="0" presStyleCnt="7">
        <dgm:presLayoutVars>
          <dgm:bulletEnabled val="1"/>
        </dgm:presLayoutVars>
      </dgm:prSet>
      <dgm:spPr/>
    </dgm:pt>
    <dgm:pt modelId="{267D268D-6DB4-479C-9519-613B268B2973}" type="pres">
      <dgm:prSet presAssocID="{8F176359-B544-43E4-A14F-474FE2F8EC07}" presName="accent_1" presStyleCnt="0"/>
      <dgm:spPr/>
    </dgm:pt>
    <dgm:pt modelId="{87B03913-1234-4727-B303-8E98D0E929D6}" type="pres">
      <dgm:prSet presAssocID="{8F176359-B544-43E4-A14F-474FE2F8EC07}" presName="accentRepeatNode" presStyleLbl="solidFgAcc1" presStyleIdx="0" presStyleCnt="7"/>
      <dgm:spPr/>
    </dgm:pt>
    <dgm:pt modelId="{A2245EA6-2DE8-4063-8838-6B66A028F80F}" type="pres">
      <dgm:prSet presAssocID="{0F0AF35B-91C6-4296-A5C2-57F384591915}" presName="text_2" presStyleLbl="node1" presStyleIdx="1" presStyleCnt="7">
        <dgm:presLayoutVars>
          <dgm:bulletEnabled val="1"/>
        </dgm:presLayoutVars>
      </dgm:prSet>
      <dgm:spPr/>
    </dgm:pt>
    <dgm:pt modelId="{EB32E5FF-6CBA-4F7A-BCD2-781A7EEFB1F0}" type="pres">
      <dgm:prSet presAssocID="{0F0AF35B-91C6-4296-A5C2-57F384591915}" presName="accent_2" presStyleCnt="0"/>
      <dgm:spPr/>
    </dgm:pt>
    <dgm:pt modelId="{FCEA774A-D64F-4E6C-9F59-B27525DDBC71}" type="pres">
      <dgm:prSet presAssocID="{0F0AF35B-91C6-4296-A5C2-57F384591915}" presName="accentRepeatNode" presStyleLbl="solidFgAcc1" presStyleIdx="1" presStyleCnt="7"/>
      <dgm:spPr>
        <a:ln>
          <a:solidFill>
            <a:schemeClr val="accent1"/>
          </a:solidFill>
        </a:ln>
      </dgm:spPr>
    </dgm:pt>
    <dgm:pt modelId="{2CD0762D-FC26-4774-BA94-794C18AF3F94}" type="pres">
      <dgm:prSet presAssocID="{5AED9040-E88C-4C2E-AC04-E03E3849F1C9}" presName="text_3" presStyleLbl="node1" presStyleIdx="2" presStyleCnt="7">
        <dgm:presLayoutVars>
          <dgm:bulletEnabled val="1"/>
        </dgm:presLayoutVars>
      </dgm:prSet>
      <dgm:spPr/>
    </dgm:pt>
    <dgm:pt modelId="{6B109DA3-46A2-46A0-9B17-F281FEE1A704}" type="pres">
      <dgm:prSet presAssocID="{5AED9040-E88C-4C2E-AC04-E03E3849F1C9}" presName="accent_3" presStyleCnt="0"/>
      <dgm:spPr/>
    </dgm:pt>
    <dgm:pt modelId="{3458747C-88C9-45DE-86BE-AFDFBF72CAC5}" type="pres">
      <dgm:prSet presAssocID="{5AED9040-E88C-4C2E-AC04-E03E3849F1C9}" presName="accentRepeatNode" presStyleLbl="solidFgAcc1" presStyleIdx="2" presStyleCnt="7"/>
      <dgm:spPr/>
    </dgm:pt>
    <dgm:pt modelId="{47EA5AF8-E5E3-47DF-A658-5EE89F324965}" type="pres">
      <dgm:prSet presAssocID="{E78E1E6B-C041-40A8-8E9F-508C28FDFC20}" presName="text_4" presStyleLbl="node1" presStyleIdx="3" presStyleCnt="7">
        <dgm:presLayoutVars>
          <dgm:bulletEnabled val="1"/>
        </dgm:presLayoutVars>
      </dgm:prSet>
      <dgm:spPr/>
    </dgm:pt>
    <dgm:pt modelId="{DC5359B8-C5FB-4D4F-B855-87D89CDD9738}" type="pres">
      <dgm:prSet presAssocID="{E78E1E6B-C041-40A8-8E9F-508C28FDFC20}" presName="accent_4" presStyleCnt="0"/>
      <dgm:spPr/>
    </dgm:pt>
    <dgm:pt modelId="{1BFB4729-9BE0-4B1E-B4B4-D64E9975759D}" type="pres">
      <dgm:prSet presAssocID="{E78E1E6B-C041-40A8-8E9F-508C28FDFC20}" presName="accentRepeatNode" presStyleLbl="solidFgAcc1" presStyleIdx="3" presStyleCnt="7"/>
      <dgm:spPr/>
    </dgm:pt>
    <dgm:pt modelId="{EDB6685A-0A97-40BF-AEDB-593905EFD44F}" type="pres">
      <dgm:prSet presAssocID="{5B213B25-C3B5-4801-A0DA-0768A62CB413}" presName="text_5" presStyleLbl="node1" presStyleIdx="4" presStyleCnt="7">
        <dgm:presLayoutVars>
          <dgm:bulletEnabled val="1"/>
        </dgm:presLayoutVars>
      </dgm:prSet>
      <dgm:spPr/>
    </dgm:pt>
    <dgm:pt modelId="{2C859EA9-4D18-4846-B293-8E8A5F8ACCE7}" type="pres">
      <dgm:prSet presAssocID="{5B213B25-C3B5-4801-A0DA-0768A62CB413}" presName="accent_5" presStyleCnt="0"/>
      <dgm:spPr/>
    </dgm:pt>
    <dgm:pt modelId="{0213E98A-68E2-47F0-981D-CAD8BD130AF5}" type="pres">
      <dgm:prSet presAssocID="{5B213B25-C3B5-4801-A0DA-0768A62CB413}" presName="accentRepeatNode" presStyleLbl="solidFgAcc1" presStyleIdx="4" presStyleCnt="7"/>
      <dgm:spPr/>
    </dgm:pt>
    <dgm:pt modelId="{6DBFE6BB-0B89-4486-9F36-0336804A5FE6}" type="pres">
      <dgm:prSet presAssocID="{BD79C3A7-1919-444D-93DF-DE6C0E64986C}" presName="text_6" presStyleLbl="node1" presStyleIdx="5" presStyleCnt="7">
        <dgm:presLayoutVars>
          <dgm:bulletEnabled val="1"/>
        </dgm:presLayoutVars>
      </dgm:prSet>
      <dgm:spPr/>
    </dgm:pt>
    <dgm:pt modelId="{39BF2237-B7D1-4DE3-B31E-9CE5E1B332EB}" type="pres">
      <dgm:prSet presAssocID="{BD79C3A7-1919-444D-93DF-DE6C0E64986C}" presName="accent_6" presStyleCnt="0"/>
      <dgm:spPr/>
    </dgm:pt>
    <dgm:pt modelId="{4B65227C-0108-419E-B42D-9ADD53A357FF}" type="pres">
      <dgm:prSet presAssocID="{BD79C3A7-1919-444D-93DF-DE6C0E64986C}" presName="accentRepeatNode" presStyleLbl="solidFgAcc1" presStyleIdx="5" presStyleCnt="7"/>
      <dgm:spPr/>
    </dgm:pt>
    <dgm:pt modelId="{6A19A5CA-95BA-4D59-AABF-FD793CB6619C}" type="pres">
      <dgm:prSet presAssocID="{AE372A63-9052-42E9-B540-597AC8EB3D39}" presName="text_7" presStyleLbl="node1" presStyleIdx="6" presStyleCnt="7">
        <dgm:presLayoutVars>
          <dgm:bulletEnabled val="1"/>
        </dgm:presLayoutVars>
      </dgm:prSet>
      <dgm:spPr/>
    </dgm:pt>
    <dgm:pt modelId="{AC4A5F0C-1F39-48DD-BD35-585A94E1E298}" type="pres">
      <dgm:prSet presAssocID="{AE372A63-9052-42E9-B540-597AC8EB3D39}" presName="accent_7" presStyleCnt="0"/>
      <dgm:spPr/>
    </dgm:pt>
    <dgm:pt modelId="{CC0DC111-851D-4D96-9E9F-6BE3B82D98A0}" type="pres">
      <dgm:prSet presAssocID="{AE372A63-9052-42E9-B540-597AC8EB3D39}" presName="accentRepeatNode" presStyleLbl="solidFgAcc1" presStyleIdx="6" presStyleCnt="7"/>
      <dgm:spPr/>
    </dgm:pt>
  </dgm:ptLst>
  <dgm:cxnLst>
    <dgm:cxn modelId="{2D7AA004-CA54-4E8A-8125-325F630B81C2}" type="presOf" srcId="{5B213B25-C3B5-4801-A0DA-0768A62CB413}" destId="{EDB6685A-0A97-40BF-AEDB-593905EFD44F}" srcOrd="0" destOrd="0" presId="urn:microsoft.com/office/officeart/2008/layout/VerticalCurvedList"/>
    <dgm:cxn modelId="{45041606-068C-4DFE-B9DF-3002F8FD3707}" srcId="{C7D11445-C945-4C05-A9A6-86CAB62BDCB3}" destId="{5B213B25-C3B5-4801-A0DA-0768A62CB413}" srcOrd="4" destOrd="0" parTransId="{DC319B12-9C1C-4492-966B-312D68895FC2}" sibTransId="{B13DC017-1112-4FDD-9961-37A7DDEA8C52}"/>
    <dgm:cxn modelId="{7CEEC515-A5AF-4FC5-9BAE-AEF6A3B0F03D}" type="presOf" srcId="{AE372A63-9052-42E9-B540-597AC8EB3D39}" destId="{6A19A5CA-95BA-4D59-AABF-FD793CB6619C}" srcOrd="0" destOrd="0" presId="urn:microsoft.com/office/officeart/2008/layout/VerticalCurvedList"/>
    <dgm:cxn modelId="{D5D47D29-7D93-4C4D-864C-54562C919C2C}" type="presOf" srcId="{E78E1E6B-C041-40A8-8E9F-508C28FDFC20}" destId="{47EA5AF8-E5E3-47DF-A658-5EE89F324965}" srcOrd="0" destOrd="0" presId="urn:microsoft.com/office/officeart/2008/layout/VerticalCurvedList"/>
    <dgm:cxn modelId="{8600672D-CB55-4C75-8589-0C2C847D1E56}" type="presOf" srcId="{5AED9040-E88C-4C2E-AC04-E03E3849F1C9}" destId="{2CD0762D-FC26-4774-BA94-794C18AF3F94}" srcOrd="0" destOrd="0" presId="urn:microsoft.com/office/officeart/2008/layout/VerticalCurvedList"/>
    <dgm:cxn modelId="{84974635-2815-411A-85DD-26030FD8E77D}" srcId="{C7D11445-C945-4C05-A9A6-86CAB62BDCB3}" destId="{5AED9040-E88C-4C2E-AC04-E03E3849F1C9}" srcOrd="2" destOrd="0" parTransId="{79D2B492-E373-443D-A88B-1734BD83C2F3}" sibTransId="{E671BD8D-9942-4A21-A57D-4DB41EF2AE92}"/>
    <dgm:cxn modelId="{9351FC44-E2D0-4AB7-9ACE-D60D2304B43E}" srcId="{C7D11445-C945-4C05-A9A6-86CAB62BDCB3}" destId="{0F0AF35B-91C6-4296-A5C2-57F384591915}" srcOrd="1" destOrd="0" parTransId="{39E2C709-2CBF-4A9C-BBD8-FB252DEB1321}" sibTransId="{05E70A59-FF39-4BB7-B604-3B375814D98C}"/>
    <dgm:cxn modelId="{A5DFCC46-DC57-4898-A2EC-79C862FEA2F2}" type="presOf" srcId="{C7D11445-C945-4C05-A9A6-86CAB62BDCB3}" destId="{229CCFD4-2F97-4F07-9CFD-DE0F355F3904}" srcOrd="0" destOrd="0" presId="urn:microsoft.com/office/officeart/2008/layout/VerticalCurvedList"/>
    <dgm:cxn modelId="{533B6467-6A78-4CAA-AEAB-0CAA7ECD7B73}" type="presOf" srcId="{8F176359-B544-43E4-A14F-474FE2F8EC07}" destId="{DC1675CB-428D-4ACC-8139-738B2AADEC7D}" srcOrd="0" destOrd="0" presId="urn:microsoft.com/office/officeart/2008/layout/VerticalCurvedList"/>
    <dgm:cxn modelId="{5752E78B-97D5-4168-B8A6-21CE3519C261}" srcId="{C7D11445-C945-4C05-A9A6-86CAB62BDCB3}" destId="{AE372A63-9052-42E9-B540-597AC8EB3D39}" srcOrd="6" destOrd="0" parTransId="{9EBE8EA1-6B43-4818-9E88-0E9B387E751B}" sibTransId="{B0ED07A4-D1D9-4F34-ACDF-73807CD383F3}"/>
    <dgm:cxn modelId="{BF90C8D4-26AC-44C8-86F4-2E6A0E5AEEC9}" srcId="{C7D11445-C945-4C05-A9A6-86CAB62BDCB3}" destId="{8F176359-B544-43E4-A14F-474FE2F8EC07}" srcOrd="0" destOrd="0" parTransId="{D500D4B0-810B-4C92-8071-FA7BCE26277D}" sibTransId="{BCA9D589-AD00-4CDD-B995-761F9A523F88}"/>
    <dgm:cxn modelId="{0458F9DE-881A-4EAE-BD36-25C20C74B5CC}" type="presOf" srcId="{BCA9D589-AD00-4CDD-B995-761F9A523F88}" destId="{679A4F7E-B85C-45B5-B2D1-7968A80723E9}" srcOrd="0" destOrd="0" presId="urn:microsoft.com/office/officeart/2008/layout/VerticalCurvedList"/>
    <dgm:cxn modelId="{44F5F6E0-0556-4267-B75D-FC66766CC8D6}" type="presOf" srcId="{BD79C3A7-1919-444D-93DF-DE6C0E64986C}" destId="{6DBFE6BB-0B89-4486-9F36-0336804A5FE6}" srcOrd="0" destOrd="0" presId="urn:microsoft.com/office/officeart/2008/layout/VerticalCurvedList"/>
    <dgm:cxn modelId="{08EAFEE2-1473-4989-9793-FA2CFD5BB696}" srcId="{C7D11445-C945-4C05-A9A6-86CAB62BDCB3}" destId="{BD79C3A7-1919-444D-93DF-DE6C0E64986C}" srcOrd="5" destOrd="0" parTransId="{A2CCFB97-544B-41DD-B393-C2F04D534C30}" sibTransId="{13441962-7A4C-4AF6-B6A6-282264351FEC}"/>
    <dgm:cxn modelId="{CCD3BCEA-79F1-484F-ABAC-79012ED6750D}" srcId="{C7D11445-C945-4C05-A9A6-86CAB62BDCB3}" destId="{E78E1E6B-C041-40A8-8E9F-508C28FDFC20}" srcOrd="3" destOrd="0" parTransId="{8B0729D6-790A-4B7E-9EE4-58F85D5506F9}" sibTransId="{3C905AF9-B9F7-4011-8C0C-313E2AB99AB8}"/>
    <dgm:cxn modelId="{310605F7-7B35-411D-A291-E2B6F93FD2C8}" type="presOf" srcId="{0F0AF35B-91C6-4296-A5C2-57F384591915}" destId="{A2245EA6-2DE8-4063-8838-6B66A028F80F}" srcOrd="0" destOrd="0" presId="urn:microsoft.com/office/officeart/2008/layout/VerticalCurvedList"/>
    <dgm:cxn modelId="{D13B7112-C66A-4EE6-9E60-4CD6A40CC7BA}" type="presParOf" srcId="{229CCFD4-2F97-4F07-9CFD-DE0F355F3904}" destId="{D6E0D95D-DA08-43FF-9084-87D8DC634855}" srcOrd="0" destOrd="0" presId="urn:microsoft.com/office/officeart/2008/layout/VerticalCurvedList"/>
    <dgm:cxn modelId="{A665FD4F-AA85-4EFD-95F3-423BDCAC9982}" type="presParOf" srcId="{D6E0D95D-DA08-43FF-9084-87D8DC634855}" destId="{7EF49C95-EEB4-4814-B45B-6321BB39D8F5}" srcOrd="0" destOrd="0" presId="urn:microsoft.com/office/officeart/2008/layout/VerticalCurvedList"/>
    <dgm:cxn modelId="{51E9369A-5F5B-4ED7-9DA1-0EE51B321F14}" type="presParOf" srcId="{7EF49C95-EEB4-4814-B45B-6321BB39D8F5}" destId="{D2F5C59F-D722-43C1-8AE7-419680D8D9B1}" srcOrd="0" destOrd="0" presId="urn:microsoft.com/office/officeart/2008/layout/VerticalCurvedList"/>
    <dgm:cxn modelId="{E6374D41-EEDC-4D13-81D5-6FF732C8B315}" type="presParOf" srcId="{7EF49C95-EEB4-4814-B45B-6321BB39D8F5}" destId="{679A4F7E-B85C-45B5-B2D1-7968A80723E9}" srcOrd="1" destOrd="0" presId="urn:microsoft.com/office/officeart/2008/layout/VerticalCurvedList"/>
    <dgm:cxn modelId="{2C90DA0E-FAD8-469D-93BF-FFDF421EE246}" type="presParOf" srcId="{7EF49C95-EEB4-4814-B45B-6321BB39D8F5}" destId="{54E2D399-5559-4FF6-A4F3-09459355ACC2}" srcOrd="2" destOrd="0" presId="urn:microsoft.com/office/officeart/2008/layout/VerticalCurvedList"/>
    <dgm:cxn modelId="{0EA2A41D-8AB0-484B-AA28-0B9CF1DF131D}" type="presParOf" srcId="{7EF49C95-EEB4-4814-B45B-6321BB39D8F5}" destId="{C6167379-FBC7-43F7-800C-EE44B8B50FC3}" srcOrd="3" destOrd="0" presId="urn:microsoft.com/office/officeart/2008/layout/VerticalCurvedList"/>
    <dgm:cxn modelId="{8F03362B-E4A0-4390-B925-CA11885F4DD8}" type="presParOf" srcId="{D6E0D95D-DA08-43FF-9084-87D8DC634855}" destId="{DC1675CB-428D-4ACC-8139-738B2AADEC7D}" srcOrd="1" destOrd="0" presId="urn:microsoft.com/office/officeart/2008/layout/VerticalCurvedList"/>
    <dgm:cxn modelId="{EDA50E5E-B3F8-4BAF-B2FC-C23C5ED2C263}" type="presParOf" srcId="{D6E0D95D-DA08-43FF-9084-87D8DC634855}" destId="{267D268D-6DB4-479C-9519-613B268B2973}" srcOrd="2" destOrd="0" presId="urn:microsoft.com/office/officeart/2008/layout/VerticalCurvedList"/>
    <dgm:cxn modelId="{76B68CDE-6A29-4B7E-B6D8-C3FD0C31504F}" type="presParOf" srcId="{267D268D-6DB4-479C-9519-613B268B2973}" destId="{87B03913-1234-4727-B303-8E98D0E929D6}" srcOrd="0" destOrd="0" presId="urn:microsoft.com/office/officeart/2008/layout/VerticalCurvedList"/>
    <dgm:cxn modelId="{F46BCF2B-0308-409D-97B0-C43AADEC1457}" type="presParOf" srcId="{D6E0D95D-DA08-43FF-9084-87D8DC634855}" destId="{A2245EA6-2DE8-4063-8838-6B66A028F80F}" srcOrd="3" destOrd="0" presId="urn:microsoft.com/office/officeart/2008/layout/VerticalCurvedList"/>
    <dgm:cxn modelId="{A32DACB1-1AB5-4298-8E27-E79F065B46EB}" type="presParOf" srcId="{D6E0D95D-DA08-43FF-9084-87D8DC634855}" destId="{EB32E5FF-6CBA-4F7A-BCD2-781A7EEFB1F0}" srcOrd="4" destOrd="0" presId="urn:microsoft.com/office/officeart/2008/layout/VerticalCurvedList"/>
    <dgm:cxn modelId="{822DEE7E-42F8-4228-BE96-61671AAD9C78}" type="presParOf" srcId="{EB32E5FF-6CBA-4F7A-BCD2-781A7EEFB1F0}" destId="{FCEA774A-D64F-4E6C-9F59-B27525DDBC71}" srcOrd="0" destOrd="0" presId="urn:microsoft.com/office/officeart/2008/layout/VerticalCurvedList"/>
    <dgm:cxn modelId="{7DF51A4E-F3B3-4CEA-9EF4-220630CCB1AF}" type="presParOf" srcId="{D6E0D95D-DA08-43FF-9084-87D8DC634855}" destId="{2CD0762D-FC26-4774-BA94-794C18AF3F94}" srcOrd="5" destOrd="0" presId="urn:microsoft.com/office/officeart/2008/layout/VerticalCurvedList"/>
    <dgm:cxn modelId="{26E1D3C8-3923-44A1-B5DE-BDFF252377BD}" type="presParOf" srcId="{D6E0D95D-DA08-43FF-9084-87D8DC634855}" destId="{6B109DA3-46A2-46A0-9B17-F281FEE1A704}" srcOrd="6" destOrd="0" presId="urn:microsoft.com/office/officeart/2008/layout/VerticalCurvedList"/>
    <dgm:cxn modelId="{D77F94EC-5BB6-47C1-8292-719CB20FEF04}" type="presParOf" srcId="{6B109DA3-46A2-46A0-9B17-F281FEE1A704}" destId="{3458747C-88C9-45DE-86BE-AFDFBF72CAC5}" srcOrd="0" destOrd="0" presId="urn:microsoft.com/office/officeart/2008/layout/VerticalCurvedList"/>
    <dgm:cxn modelId="{39554179-3A2F-4905-A615-EBB6153E226A}" type="presParOf" srcId="{D6E0D95D-DA08-43FF-9084-87D8DC634855}" destId="{47EA5AF8-E5E3-47DF-A658-5EE89F324965}" srcOrd="7" destOrd="0" presId="urn:microsoft.com/office/officeart/2008/layout/VerticalCurvedList"/>
    <dgm:cxn modelId="{C3C148E0-D9E9-4A7A-A989-FF952CE4ECFD}" type="presParOf" srcId="{D6E0D95D-DA08-43FF-9084-87D8DC634855}" destId="{DC5359B8-C5FB-4D4F-B855-87D89CDD9738}" srcOrd="8" destOrd="0" presId="urn:microsoft.com/office/officeart/2008/layout/VerticalCurvedList"/>
    <dgm:cxn modelId="{C20BE155-8F96-42EE-99FF-D56BEB9B651D}" type="presParOf" srcId="{DC5359B8-C5FB-4D4F-B855-87D89CDD9738}" destId="{1BFB4729-9BE0-4B1E-B4B4-D64E9975759D}" srcOrd="0" destOrd="0" presId="urn:microsoft.com/office/officeart/2008/layout/VerticalCurvedList"/>
    <dgm:cxn modelId="{E051AEA7-84C8-4694-88BE-B85093C30603}" type="presParOf" srcId="{D6E0D95D-DA08-43FF-9084-87D8DC634855}" destId="{EDB6685A-0A97-40BF-AEDB-593905EFD44F}" srcOrd="9" destOrd="0" presId="urn:microsoft.com/office/officeart/2008/layout/VerticalCurvedList"/>
    <dgm:cxn modelId="{A3D36A6B-7721-450E-9043-7CC2B884DC4E}" type="presParOf" srcId="{D6E0D95D-DA08-43FF-9084-87D8DC634855}" destId="{2C859EA9-4D18-4846-B293-8E8A5F8ACCE7}" srcOrd="10" destOrd="0" presId="urn:microsoft.com/office/officeart/2008/layout/VerticalCurvedList"/>
    <dgm:cxn modelId="{209B198A-CB04-4F3E-A60B-19C483AB5E3B}" type="presParOf" srcId="{2C859EA9-4D18-4846-B293-8E8A5F8ACCE7}" destId="{0213E98A-68E2-47F0-981D-CAD8BD130AF5}" srcOrd="0" destOrd="0" presId="urn:microsoft.com/office/officeart/2008/layout/VerticalCurvedList"/>
    <dgm:cxn modelId="{14C947B7-9701-4D5C-8E89-7F2434F61C29}" type="presParOf" srcId="{D6E0D95D-DA08-43FF-9084-87D8DC634855}" destId="{6DBFE6BB-0B89-4486-9F36-0336804A5FE6}" srcOrd="11" destOrd="0" presId="urn:microsoft.com/office/officeart/2008/layout/VerticalCurvedList"/>
    <dgm:cxn modelId="{80224587-05C0-412E-BEF9-20DCC2AC4B19}" type="presParOf" srcId="{D6E0D95D-DA08-43FF-9084-87D8DC634855}" destId="{39BF2237-B7D1-4DE3-B31E-9CE5E1B332EB}" srcOrd="12" destOrd="0" presId="urn:microsoft.com/office/officeart/2008/layout/VerticalCurvedList"/>
    <dgm:cxn modelId="{F4024841-A584-4261-A38A-DB6521087172}" type="presParOf" srcId="{39BF2237-B7D1-4DE3-B31E-9CE5E1B332EB}" destId="{4B65227C-0108-419E-B42D-9ADD53A357FF}" srcOrd="0" destOrd="0" presId="urn:microsoft.com/office/officeart/2008/layout/VerticalCurvedList"/>
    <dgm:cxn modelId="{A44C4626-A61C-4D5A-A3B4-16879BD4FED1}" type="presParOf" srcId="{D6E0D95D-DA08-43FF-9084-87D8DC634855}" destId="{6A19A5CA-95BA-4D59-AABF-FD793CB6619C}" srcOrd="13" destOrd="0" presId="urn:microsoft.com/office/officeart/2008/layout/VerticalCurvedList"/>
    <dgm:cxn modelId="{DFAD9A8B-2B99-4028-936D-699C80261C9B}" type="presParOf" srcId="{D6E0D95D-DA08-43FF-9084-87D8DC634855}" destId="{AC4A5F0C-1F39-48DD-BD35-585A94E1E298}" srcOrd="14" destOrd="0" presId="urn:microsoft.com/office/officeart/2008/layout/VerticalCurvedList"/>
    <dgm:cxn modelId="{1419F43A-B25F-4AAC-BF50-E4775508B322}" type="presParOf" srcId="{AC4A5F0C-1F39-48DD-BD35-585A94E1E298}" destId="{CC0DC111-851D-4D96-9E9F-6BE3B82D98A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751EBF9-3D01-430C-B39A-B7ED9E9C5E55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BB3A0200-4E1A-43C0-AFD8-D089B71DEB0B}">
      <dgm:prSet phldrT="[Text]"/>
      <dgm:spPr>
        <a:solidFill>
          <a:srgbClr val="FFFF00"/>
        </a:solidFill>
        <a:ln>
          <a:solidFill>
            <a:schemeClr val="tx1"/>
          </a:solidFill>
        </a:ln>
      </dgm:spPr>
      <dgm:t>
        <a:bodyPr/>
        <a:lstStyle/>
        <a:p>
          <a:r>
            <a:rPr lang="en-GB" dirty="0">
              <a:solidFill>
                <a:schemeClr val="tx1"/>
              </a:solidFill>
            </a:rPr>
            <a:t>Accessible</a:t>
          </a:r>
        </a:p>
      </dgm:t>
    </dgm:pt>
    <dgm:pt modelId="{FB47E60D-E7AC-463D-A46C-6ED17A2E22F6}" type="parTrans" cxnId="{057C4C46-2940-4C92-8A6C-128D1C903BFA}">
      <dgm:prSet/>
      <dgm:spPr/>
      <dgm:t>
        <a:bodyPr/>
        <a:lstStyle/>
        <a:p>
          <a:endParaRPr lang="en-GB"/>
        </a:p>
      </dgm:t>
    </dgm:pt>
    <dgm:pt modelId="{BD8D1E25-8EF5-45C0-9769-C43A8F37024E}" type="sibTrans" cxnId="{057C4C46-2940-4C92-8A6C-128D1C903BFA}">
      <dgm:prSet/>
      <dgm:spPr/>
      <dgm:t>
        <a:bodyPr/>
        <a:lstStyle/>
        <a:p>
          <a:endParaRPr lang="en-GB"/>
        </a:p>
      </dgm:t>
    </dgm:pt>
    <dgm:pt modelId="{9F8AED0F-6ADB-4C42-B43B-9F505B0E35C7}">
      <dgm:prSet phldrT="[Text]"/>
      <dgm:spPr>
        <a:solidFill>
          <a:srgbClr val="00B0F0"/>
        </a:solidFill>
        <a:ln>
          <a:solidFill>
            <a:schemeClr val="tx1"/>
          </a:solidFill>
        </a:ln>
      </dgm:spPr>
      <dgm:t>
        <a:bodyPr/>
        <a:lstStyle/>
        <a:p>
          <a:r>
            <a:rPr lang="en-GB" dirty="0">
              <a:solidFill>
                <a:schemeClr val="tx1"/>
              </a:solidFill>
            </a:rPr>
            <a:t>Informative</a:t>
          </a:r>
        </a:p>
      </dgm:t>
    </dgm:pt>
    <dgm:pt modelId="{9817F6D7-4A3A-4D51-9A30-FA9503BF9774}" type="parTrans" cxnId="{3BD2AFE0-CCD9-4E81-92BD-A78EEFEFFCB9}">
      <dgm:prSet/>
      <dgm:spPr/>
      <dgm:t>
        <a:bodyPr/>
        <a:lstStyle/>
        <a:p>
          <a:endParaRPr lang="en-GB"/>
        </a:p>
      </dgm:t>
    </dgm:pt>
    <dgm:pt modelId="{6515558D-5211-49E7-A1F7-531D9E604DA4}" type="sibTrans" cxnId="{3BD2AFE0-CCD9-4E81-92BD-A78EEFEFFCB9}">
      <dgm:prSet/>
      <dgm:spPr/>
      <dgm:t>
        <a:bodyPr/>
        <a:lstStyle/>
        <a:p>
          <a:endParaRPr lang="en-GB"/>
        </a:p>
      </dgm:t>
    </dgm:pt>
    <dgm:pt modelId="{88CD6D74-121F-4B21-B338-8183C27D68C5}">
      <dgm:prSet phldrT="[Text]"/>
      <dgm:spPr>
        <a:solidFill>
          <a:srgbClr val="FF0000"/>
        </a:solidFill>
        <a:ln>
          <a:solidFill>
            <a:schemeClr val="tx1"/>
          </a:solidFill>
        </a:ln>
      </dgm:spPr>
      <dgm:t>
        <a:bodyPr/>
        <a:lstStyle/>
        <a:p>
          <a:r>
            <a:rPr lang="en-GB" dirty="0">
              <a:solidFill>
                <a:schemeClr val="tx1"/>
              </a:solidFill>
            </a:rPr>
            <a:t>Up to Date</a:t>
          </a:r>
        </a:p>
      </dgm:t>
    </dgm:pt>
    <dgm:pt modelId="{5D953B0C-C61A-4482-BBEF-EB9080767E10}" type="parTrans" cxnId="{D3F547F5-4865-4A09-9925-E6F5AF7E1FA6}">
      <dgm:prSet/>
      <dgm:spPr/>
      <dgm:t>
        <a:bodyPr/>
        <a:lstStyle/>
        <a:p>
          <a:endParaRPr lang="en-GB"/>
        </a:p>
      </dgm:t>
    </dgm:pt>
    <dgm:pt modelId="{9CCF4579-FCC6-4DC9-9206-01FADFBDEBC5}" type="sibTrans" cxnId="{D3F547F5-4865-4A09-9925-E6F5AF7E1FA6}">
      <dgm:prSet/>
      <dgm:spPr/>
      <dgm:t>
        <a:bodyPr/>
        <a:lstStyle/>
        <a:p>
          <a:endParaRPr lang="en-GB"/>
        </a:p>
      </dgm:t>
    </dgm:pt>
    <dgm:pt modelId="{D16140E9-5AB2-4F24-B07D-6FD318E13B5D}">
      <dgm:prSet phldrT="[Text]"/>
      <dgm:spPr>
        <a:solidFill>
          <a:srgbClr val="FFC000"/>
        </a:solidFill>
        <a:ln>
          <a:solidFill>
            <a:schemeClr val="tx1"/>
          </a:solidFill>
        </a:ln>
      </dgm:spPr>
      <dgm:t>
        <a:bodyPr/>
        <a:lstStyle/>
        <a:p>
          <a:r>
            <a:rPr lang="en-GB" dirty="0">
              <a:solidFill>
                <a:schemeClr val="tx1"/>
              </a:solidFill>
            </a:rPr>
            <a:t>Easy to Use</a:t>
          </a:r>
        </a:p>
      </dgm:t>
    </dgm:pt>
    <dgm:pt modelId="{4B58B2CD-8813-4FC0-AEC0-693CF335802D}" type="parTrans" cxnId="{C74BB2EF-923B-4097-96E5-01A069FC2ECD}">
      <dgm:prSet/>
      <dgm:spPr/>
      <dgm:t>
        <a:bodyPr/>
        <a:lstStyle/>
        <a:p>
          <a:endParaRPr lang="en-GB"/>
        </a:p>
      </dgm:t>
    </dgm:pt>
    <dgm:pt modelId="{D1F06C5E-7F79-49B3-94AB-12A167B0DED1}" type="sibTrans" cxnId="{C74BB2EF-923B-4097-96E5-01A069FC2ECD}">
      <dgm:prSet/>
      <dgm:spPr/>
      <dgm:t>
        <a:bodyPr/>
        <a:lstStyle/>
        <a:p>
          <a:endParaRPr lang="en-GB"/>
        </a:p>
      </dgm:t>
    </dgm:pt>
    <dgm:pt modelId="{5B2CA599-FCD3-4C9B-8DEB-11B84AF0F89D}">
      <dgm:prSet phldrT="[Text]"/>
      <dgm:spPr>
        <a:ln>
          <a:solidFill>
            <a:schemeClr val="tx1"/>
          </a:solidFill>
        </a:ln>
      </dgm:spPr>
      <dgm:t>
        <a:bodyPr/>
        <a:lstStyle/>
        <a:p>
          <a:r>
            <a:rPr lang="en-GB" dirty="0">
              <a:solidFill>
                <a:schemeClr val="tx1"/>
              </a:solidFill>
            </a:rPr>
            <a:t>Learning Tool</a:t>
          </a:r>
        </a:p>
      </dgm:t>
    </dgm:pt>
    <dgm:pt modelId="{BD43ED1E-4064-47E8-B4FD-704695702500}" type="parTrans" cxnId="{E4E4B37C-5E5D-41A0-BE19-407E93D2686D}">
      <dgm:prSet/>
      <dgm:spPr/>
      <dgm:t>
        <a:bodyPr/>
        <a:lstStyle/>
        <a:p>
          <a:endParaRPr lang="en-GB"/>
        </a:p>
      </dgm:t>
    </dgm:pt>
    <dgm:pt modelId="{82E5D873-17A5-4F43-952F-3AE04BA68B58}" type="sibTrans" cxnId="{E4E4B37C-5E5D-41A0-BE19-407E93D2686D}">
      <dgm:prSet/>
      <dgm:spPr/>
      <dgm:t>
        <a:bodyPr/>
        <a:lstStyle/>
        <a:p>
          <a:endParaRPr lang="en-GB"/>
        </a:p>
      </dgm:t>
    </dgm:pt>
    <dgm:pt modelId="{E11F2AEE-7F8D-4D13-A7CD-FC96BAD8F5FA}" type="pres">
      <dgm:prSet presAssocID="{5751EBF9-3D01-430C-B39A-B7ED9E9C5E55}" presName="diagram" presStyleCnt="0">
        <dgm:presLayoutVars>
          <dgm:dir/>
          <dgm:resizeHandles val="exact"/>
        </dgm:presLayoutVars>
      </dgm:prSet>
      <dgm:spPr/>
    </dgm:pt>
    <dgm:pt modelId="{16E06784-240C-4FE0-B73C-59F8BB7F6FF2}" type="pres">
      <dgm:prSet presAssocID="{BB3A0200-4E1A-43C0-AFD8-D089B71DEB0B}" presName="node" presStyleLbl="node1" presStyleIdx="0" presStyleCnt="5">
        <dgm:presLayoutVars>
          <dgm:bulletEnabled val="1"/>
        </dgm:presLayoutVars>
      </dgm:prSet>
      <dgm:spPr/>
    </dgm:pt>
    <dgm:pt modelId="{FFE401BD-735A-44F4-9751-5EE7F8B3C8AA}" type="pres">
      <dgm:prSet presAssocID="{BD8D1E25-8EF5-45C0-9769-C43A8F37024E}" presName="sibTrans" presStyleCnt="0"/>
      <dgm:spPr/>
    </dgm:pt>
    <dgm:pt modelId="{AE9F2F20-B2C3-4FD0-99F7-7E1504F7B0CD}" type="pres">
      <dgm:prSet presAssocID="{9F8AED0F-6ADB-4C42-B43B-9F505B0E35C7}" presName="node" presStyleLbl="node1" presStyleIdx="1" presStyleCnt="5">
        <dgm:presLayoutVars>
          <dgm:bulletEnabled val="1"/>
        </dgm:presLayoutVars>
      </dgm:prSet>
      <dgm:spPr/>
    </dgm:pt>
    <dgm:pt modelId="{19957270-0FF1-4A82-B5D3-4D760E24A901}" type="pres">
      <dgm:prSet presAssocID="{6515558D-5211-49E7-A1F7-531D9E604DA4}" presName="sibTrans" presStyleCnt="0"/>
      <dgm:spPr/>
    </dgm:pt>
    <dgm:pt modelId="{A0BE8CC8-0800-466A-B148-B9FCFEAF7EC4}" type="pres">
      <dgm:prSet presAssocID="{88CD6D74-121F-4B21-B338-8183C27D68C5}" presName="node" presStyleLbl="node1" presStyleIdx="2" presStyleCnt="5">
        <dgm:presLayoutVars>
          <dgm:bulletEnabled val="1"/>
        </dgm:presLayoutVars>
      </dgm:prSet>
      <dgm:spPr/>
    </dgm:pt>
    <dgm:pt modelId="{40DCBEB1-6070-4E9D-BE59-3F31551C41E9}" type="pres">
      <dgm:prSet presAssocID="{9CCF4579-FCC6-4DC9-9206-01FADFBDEBC5}" presName="sibTrans" presStyleCnt="0"/>
      <dgm:spPr/>
    </dgm:pt>
    <dgm:pt modelId="{F8C4F8D2-1C7A-4423-A633-DFE871C89CDF}" type="pres">
      <dgm:prSet presAssocID="{D16140E9-5AB2-4F24-B07D-6FD318E13B5D}" presName="node" presStyleLbl="node1" presStyleIdx="3" presStyleCnt="5">
        <dgm:presLayoutVars>
          <dgm:bulletEnabled val="1"/>
        </dgm:presLayoutVars>
      </dgm:prSet>
      <dgm:spPr/>
    </dgm:pt>
    <dgm:pt modelId="{2745252A-CE2C-43B0-AF62-965351F6F3D2}" type="pres">
      <dgm:prSet presAssocID="{D1F06C5E-7F79-49B3-94AB-12A167B0DED1}" presName="sibTrans" presStyleCnt="0"/>
      <dgm:spPr/>
    </dgm:pt>
    <dgm:pt modelId="{EE726722-ADC8-44C4-A4A7-F2EF12FFF554}" type="pres">
      <dgm:prSet presAssocID="{5B2CA599-FCD3-4C9B-8DEB-11B84AF0F89D}" presName="node" presStyleLbl="node1" presStyleIdx="4" presStyleCnt="5">
        <dgm:presLayoutVars>
          <dgm:bulletEnabled val="1"/>
        </dgm:presLayoutVars>
      </dgm:prSet>
      <dgm:spPr/>
    </dgm:pt>
  </dgm:ptLst>
  <dgm:cxnLst>
    <dgm:cxn modelId="{42347919-BB74-40D6-A01B-CC56531A8068}" type="presOf" srcId="{9F8AED0F-6ADB-4C42-B43B-9F505B0E35C7}" destId="{AE9F2F20-B2C3-4FD0-99F7-7E1504F7B0CD}" srcOrd="0" destOrd="0" presId="urn:microsoft.com/office/officeart/2005/8/layout/default"/>
    <dgm:cxn modelId="{057C4C46-2940-4C92-8A6C-128D1C903BFA}" srcId="{5751EBF9-3D01-430C-B39A-B7ED9E9C5E55}" destId="{BB3A0200-4E1A-43C0-AFD8-D089B71DEB0B}" srcOrd="0" destOrd="0" parTransId="{FB47E60D-E7AC-463D-A46C-6ED17A2E22F6}" sibTransId="{BD8D1E25-8EF5-45C0-9769-C43A8F37024E}"/>
    <dgm:cxn modelId="{C03EEF4E-B137-4232-8642-4E45DDFCDF08}" type="presOf" srcId="{5751EBF9-3D01-430C-B39A-B7ED9E9C5E55}" destId="{E11F2AEE-7F8D-4D13-A7CD-FC96BAD8F5FA}" srcOrd="0" destOrd="0" presId="urn:microsoft.com/office/officeart/2005/8/layout/default"/>
    <dgm:cxn modelId="{E4E4B37C-5E5D-41A0-BE19-407E93D2686D}" srcId="{5751EBF9-3D01-430C-B39A-B7ED9E9C5E55}" destId="{5B2CA599-FCD3-4C9B-8DEB-11B84AF0F89D}" srcOrd="4" destOrd="0" parTransId="{BD43ED1E-4064-47E8-B4FD-704695702500}" sibTransId="{82E5D873-17A5-4F43-952F-3AE04BA68B58}"/>
    <dgm:cxn modelId="{C8DCFAB6-E51B-4BC8-9D91-D395E61CAA62}" type="presOf" srcId="{88CD6D74-121F-4B21-B338-8183C27D68C5}" destId="{A0BE8CC8-0800-466A-B148-B9FCFEAF7EC4}" srcOrd="0" destOrd="0" presId="urn:microsoft.com/office/officeart/2005/8/layout/default"/>
    <dgm:cxn modelId="{2D83FFC1-B722-4582-B60A-EAFBFBC991D3}" type="presOf" srcId="{D16140E9-5AB2-4F24-B07D-6FD318E13B5D}" destId="{F8C4F8D2-1C7A-4423-A633-DFE871C89CDF}" srcOrd="0" destOrd="0" presId="urn:microsoft.com/office/officeart/2005/8/layout/default"/>
    <dgm:cxn modelId="{3BD2AFE0-CCD9-4E81-92BD-A78EEFEFFCB9}" srcId="{5751EBF9-3D01-430C-B39A-B7ED9E9C5E55}" destId="{9F8AED0F-6ADB-4C42-B43B-9F505B0E35C7}" srcOrd="1" destOrd="0" parTransId="{9817F6D7-4A3A-4D51-9A30-FA9503BF9774}" sibTransId="{6515558D-5211-49E7-A1F7-531D9E604DA4}"/>
    <dgm:cxn modelId="{E2BBD4EE-F606-4A3E-B57E-8AB19B1A4724}" type="presOf" srcId="{BB3A0200-4E1A-43C0-AFD8-D089B71DEB0B}" destId="{16E06784-240C-4FE0-B73C-59F8BB7F6FF2}" srcOrd="0" destOrd="0" presId="urn:microsoft.com/office/officeart/2005/8/layout/default"/>
    <dgm:cxn modelId="{C74BB2EF-923B-4097-96E5-01A069FC2ECD}" srcId="{5751EBF9-3D01-430C-B39A-B7ED9E9C5E55}" destId="{D16140E9-5AB2-4F24-B07D-6FD318E13B5D}" srcOrd="3" destOrd="0" parTransId="{4B58B2CD-8813-4FC0-AEC0-693CF335802D}" sibTransId="{D1F06C5E-7F79-49B3-94AB-12A167B0DED1}"/>
    <dgm:cxn modelId="{D3F547F5-4865-4A09-9925-E6F5AF7E1FA6}" srcId="{5751EBF9-3D01-430C-B39A-B7ED9E9C5E55}" destId="{88CD6D74-121F-4B21-B338-8183C27D68C5}" srcOrd="2" destOrd="0" parTransId="{5D953B0C-C61A-4482-BBEF-EB9080767E10}" sibTransId="{9CCF4579-FCC6-4DC9-9206-01FADFBDEBC5}"/>
    <dgm:cxn modelId="{2339C7FE-D35E-47D9-8A5C-D1B35EEAB432}" type="presOf" srcId="{5B2CA599-FCD3-4C9B-8DEB-11B84AF0F89D}" destId="{EE726722-ADC8-44C4-A4A7-F2EF12FFF554}" srcOrd="0" destOrd="0" presId="urn:microsoft.com/office/officeart/2005/8/layout/default"/>
    <dgm:cxn modelId="{485774D7-B426-45F0-B399-7F76E0021227}" type="presParOf" srcId="{E11F2AEE-7F8D-4D13-A7CD-FC96BAD8F5FA}" destId="{16E06784-240C-4FE0-B73C-59F8BB7F6FF2}" srcOrd="0" destOrd="0" presId="urn:microsoft.com/office/officeart/2005/8/layout/default"/>
    <dgm:cxn modelId="{29702240-EC24-4343-892A-44370E26212B}" type="presParOf" srcId="{E11F2AEE-7F8D-4D13-A7CD-FC96BAD8F5FA}" destId="{FFE401BD-735A-44F4-9751-5EE7F8B3C8AA}" srcOrd="1" destOrd="0" presId="urn:microsoft.com/office/officeart/2005/8/layout/default"/>
    <dgm:cxn modelId="{FFD3344E-6FC2-4E07-B919-52FB6442889B}" type="presParOf" srcId="{E11F2AEE-7F8D-4D13-A7CD-FC96BAD8F5FA}" destId="{AE9F2F20-B2C3-4FD0-99F7-7E1504F7B0CD}" srcOrd="2" destOrd="0" presId="urn:microsoft.com/office/officeart/2005/8/layout/default"/>
    <dgm:cxn modelId="{AF07E872-FC28-4AA7-BCA1-94EC93BE7CB8}" type="presParOf" srcId="{E11F2AEE-7F8D-4D13-A7CD-FC96BAD8F5FA}" destId="{19957270-0FF1-4A82-B5D3-4D760E24A901}" srcOrd="3" destOrd="0" presId="urn:microsoft.com/office/officeart/2005/8/layout/default"/>
    <dgm:cxn modelId="{B2AA3DE0-84B1-465A-9246-E38565E58795}" type="presParOf" srcId="{E11F2AEE-7F8D-4D13-A7CD-FC96BAD8F5FA}" destId="{A0BE8CC8-0800-466A-B148-B9FCFEAF7EC4}" srcOrd="4" destOrd="0" presId="urn:microsoft.com/office/officeart/2005/8/layout/default"/>
    <dgm:cxn modelId="{33FC4735-96E3-446C-B696-4047792135F5}" type="presParOf" srcId="{E11F2AEE-7F8D-4D13-A7CD-FC96BAD8F5FA}" destId="{40DCBEB1-6070-4E9D-BE59-3F31551C41E9}" srcOrd="5" destOrd="0" presId="urn:microsoft.com/office/officeart/2005/8/layout/default"/>
    <dgm:cxn modelId="{5D2FD5E6-3396-4FE7-9DB1-85F36DF03961}" type="presParOf" srcId="{E11F2AEE-7F8D-4D13-A7CD-FC96BAD8F5FA}" destId="{F8C4F8D2-1C7A-4423-A633-DFE871C89CDF}" srcOrd="6" destOrd="0" presId="urn:microsoft.com/office/officeart/2005/8/layout/default"/>
    <dgm:cxn modelId="{BBA80F5B-3F5F-4725-B6AF-E338F4FDF9DD}" type="presParOf" srcId="{E11F2AEE-7F8D-4D13-A7CD-FC96BAD8F5FA}" destId="{2745252A-CE2C-43B0-AF62-965351F6F3D2}" srcOrd="7" destOrd="0" presId="urn:microsoft.com/office/officeart/2005/8/layout/default"/>
    <dgm:cxn modelId="{E1FEEC38-91F7-4930-83DC-FFB5698A7CAC}" type="presParOf" srcId="{E11F2AEE-7F8D-4D13-A7CD-FC96BAD8F5FA}" destId="{EE726722-ADC8-44C4-A4A7-F2EF12FFF554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9A4F7E-B85C-45B5-B2D1-7968A80723E9}">
      <dsp:nvSpPr>
        <dsp:cNvPr id="0" name=""/>
        <dsp:cNvSpPr/>
      </dsp:nvSpPr>
      <dsp:spPr>
        <a:xfrm>
          <a:off x="-4387301" y="-673007"/>
          <a:ext cx="5227451" cy="5227451"/>
        </a:xfrm>
        <a:prstGeom prst="blockArc">
          <a:avLst>
            <a:gd name="adj1" fmla="val 18900000"/>
            <a:gd name="adj2" fmla="val 2700000"/>
            <a:gd name="adj3" fmla="val 413"/>
          </a:avLst>
        </a:pr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C1675CB-428D-4ACC-8139-738B2AADEC7D}">
      <dsp:nvSpPr>
        <dsp:cNvPr id="0" name=""/>
        <dsp:cNvSpPr/>
      </dsp:nvSpPr>
      <dsp:spPr>
        <a:xfrm>
          <a:off x="272282" y="176450"/>
          <a:ext cx="5225800" cy="35274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991" tIns="27940" rIns="27940" bIns="2794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solidFill>
                <a:schemeClr val="tx1"/>
              </a:solidFill>
            </a:rPr>
            <a:t>Update your details; such as mobile number, address, bank details</a:t>
          </a:r>
        </a:p>
      </dsp:txBody>
      <dsp:txXfrm>
        <a:off x="272282" y="176450"/>
        <a:ext cx="5225800" cy="352744"/>
      </dsp:txXfrm>
    </dsp:sp>
    <dsp:sp modelId="{87B03913-1234-4727-B303-8E98D0E929D6}">
      <dsp:nvSpPr>
        <dsp:cNvPr id="0" name=""/>
        <dsp:cNvSpPr/>
      </dsp:nvSpPr>
      <dsp:spPr>
        <a:xfrm>
          <a:off x="51817" y="132357"/>
          <a:ext cx="440931" cy="44093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2245EA6-2DE8-4063-8838-6B66A028F80F}">
      <dsp:nvSpPr>
        <dsp:cNvPr id="0" name=""/>
        <dsp:cNvSpPr/>
      </dsp:nvSpPr>
      <dsp:spPr>
        <a:xfrm>
          <a:off x="591725" y="705878"/>
          <a:ext cx="4906357" cy="35274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991" tIns="27940" rIns="27940" bIns="2794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solidFill>
                <a:schemeClr val="tx1"/>
              </a:solidFill>
            </a:rPr>
            <a:t>Request for annual leave via portal</a:t>
          </a:r>
        </a:p>
      </dsp:txBody>
      <dsp:txXfrm>
        <a:off x="591725" y="705878"/>
        <a:ext cx="4906357" cy="352744"/>
      </dsp:txXfrm>
    </dsp:sp>
    <dsp:sp modelId="{FCEA774A-D64F-4E6C-9F59-B27525DDBC71}">
      <dsp:nvSpPr>
        <dsp:cNvPr id="0" name=""/>
        <dsp:cNvSpPr/>
      </dsp:nvSpPr>
      <dsp:spPr>
        <a:xfrm>
          <a:off x="371259" y="661785"/>
          <a:ext cx="440931" cy="44093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CD0762D-FC26-4774-BA94-794C18AF3F94}">
      <dsp:nvSpPr>
        <dsp:cNvPr id="0" name=""/>
        <dsp:cNvSpPr/>
      </dsp:nvSpPr>
      <dsp:spPr>
        <a:xfrm>
          <a:off x="766777" y="1234917"/>
          <a:ext cx="4731304" cy="35274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991" tIns="27940" rIns="27940" bIns="2794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solidFill>
                <a:schemeClr val="tx1"/>
              </a:solidFill>
            </a:rPr>
            <a:t>Request Documentation such as Contract letters, Employment references</a:t>
          </a:r>
        </a:p>
      </dsp:txBody>
      <dsp:txXfrm>
        <a:off x="766777" y="1234917"/>
        <a:ext cx="4731304" cy="352744"/>
      </dsp:txXfrm>
    </dsp:sp>
    <dsp:sp modelId="{3458747C-88C9-45DE-86BE-AFDFBF72CAC5}">
      <dsp:nvSpPr>
        <dsp:cNvPr id="0" name=""/>
        <dsp:cNvSpPr/>
      </dsp:nvSpPr>
      <dsp:spPr>
        <a:xfrm>
          <a:off x="546312" y="1190824"/>
          <a:ext cx="440931" cy="44093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7EA5AF8-E5E3-47DF-A658-5EE89F324965}">
      <dsp:nvSpPr>
        <dsp:cNvPr id="0" name=""/>
        <dsp:cNvSpPr/>
      </dsp:nvSpPr>
      <dsp:spPr>
        <a:xfrm>
          <a:off x="822670" y="1764346"/>
          <a:ext cx="4675412" cy="35274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991" tIns="27940" rIns="27940" bIns="2794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b="0" kern="1200" dirty="0">
              <a:solidFill>
                <a:schemeClr val="tx1"/>
              </a:solidFill>
            </a:rPr>
            <a:t>Access your Payslips, P60</a:t>
          </a:r>
        </a:p>
      </dsp:txBody>
      <dsp:txXfrm>
        <a:off x="822670" y="1764346"/>
        <a:ext cx="4675412" cy="352744"/>
      </dsp:txXfrm>
    </dsp:sp>
    <dsp:sp modelId="{1BFB4729-9BE0-4B1E-B4B4-D64E9975759D}">
      <dsp:nvSpPr>
        <dsp:cNvPr id="0" name=""/>
        <dsp:cNvSpPr/>
      </dsp:nvSpPr>
      <dsp:spPr>
        <a:xfrm>
          <a:off x="602204" y="1720252"/>
          <a:ext cx="440931" cy="44093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DB6685A-0A97-40BF-AEDB-593905EFD44F}">
      <dsp:nvSpPr>
        <dsp:cNvPr id="0" name=""/>
        <dsp:cNvSpPr/>
      </dsp:nvSpPr>
      <dsp:spPr>
        <a:xfrm>
          <a:off x="766777" y="2293774"/>
          <a:ext cx="4731304" cy="35274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991" tIns="27940" rIns="27940" bIns="2794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solidFill>
                <a:schemeClr val="tx1"/>
              </a:solidFill>
            </a:rPr>
            <a:t>Access your Emails via Outlook 365 </a:t>
          </a:r>
        </a:p>
      </dsp:txBody>
      <dsp:txXfrm>
        <a:off x="766777" y="2293774"/>
        <a:ext cx="4731304" cy="352744"/>
      </dsp:txXfrm>
    </dsp:sp>
    <dsp:sp modelId="{0213E98A-68E2-47F0-981D-CAD8BD130AF5}">
      <dsp:nvSpPr>
        <dsp:cNvPr id="0" name=""/>
        <dsp:cNvSpPr/>
      </dsp:nvSpPr>
      <dsp:spPr>
        <a:xfrm>
          <a:off x="546312" y="2249680"/>
          <a:ext cx="440931" cy="44093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DBFE6BB-0B89-4486-9F36-0336804A5FE6}">
      <dsp:nvSpPr>
        <dsp:cNvPr id="0" name=""/>
        <dsp:cNvSpPr/>
      </dsp:nvSpPr>
      <dsp:spPr>
        <a:xfrm>
          <a:off x="591725" y="2822813"/>
          <a:ext cx="4906357" cy="35274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991" tIns="27940" rIns="27940" bIns="2794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solidFill>
                <a:schemeClr val="tx1"/>
              </a:solidFill>
            </a:rPr>
            <a:t>Access Training Materials, Job Specifics, Recruitment Forms </a:t>
          </a:r>
        </a:p>
      </dsp:txBody>
      <dsp:txXfrm>
        <a:off x="591725" y="2822813"/>
        <a:ext cx="4906357" cy="352744"/>
      </dsp:txXfrm>
    </dsp:sp>
    <dsp:sp modelId="{4B65227C-0108-419E-B42D-9ADD53A357FF}">
      <dsp:nvSpPr>
        <dsp:cNvPr id="0" name=""/>
        <dsp:cNvSpPr/>
      </dsp:nvSpPr>
      <dsp:spPr>
        <a:xfrm>
          <a:off x="371259" y="2778720"/>
          <a:ext cx="440931" cy="44093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A19A5CA-95BA-4D59-AABF-FD793CB6619C}">
      <dsp:nvSpPr>
        <dsp:cNvPr id="0" name=""/>
        <dsp:cNvSpPr/>
      </dsp:nvSpPr>
      <dsp:spPr>
        <a:xfrm>
          <a:off x="272282" y="3352241"/>
          <a:ext cx="5225800" cy="35274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991" tIns="27940" rIns="27940" bIns="2794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solidFill>
                <a:schemeClr val="tx1"/>
              </a:solidFill>
            </a:rPr>
            <a:t>Report IT Issues with the workplace </a:t>
          </a:r>
        </a:p>
      </dsp:txBody>
      <dsp:txXfrm>
        <a:off x="272282" y="3352241"/>
        <a:ext cx="5225800" cy="352744"/>
      </dsp:txXfrm>
    </dsp:sp>
    <dsp:sp modelId="{CC0DC111-851D-4D96-9E9F-6BE3B82D98A0}">
      <dsp:nvSpPr>
        <dsp:cNvPr id="0" name=""/>
        <dsp:cNvSpPr/>
      </dsp:nvSpPr>
      <dsp:spPr>
        <a:xfrm>
          <a:off x="51817" y="3308148"/>
          <a:ext cx="440931" cy="44093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6E06784-240C-4FE0-B73C-59F8BB7F6FF2}">
      <dsp:nvSpPr>
        <dsp:cNvPr id="0" name=""/>
        <dsp:cNvSpPr/>
      </dsp:nvSpPr>
      <dsp:spPr>
        <a:xfrm>
          <a:off x="54126" y="333"/>
          <a:ext cx="1940385" cy="1164231"/>
        </a:xfrm>
        <a:prstGeom prst="rect">
          <a:avLst/>
        </a:prstGeom>
        <a:solidFill>
          <a:srgbClr val="FFFF00"/>
        </a:solidFill>
        <a:ln w="19050" cap="rnd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>
              <a:solidFill>
                <a:schemeClr val="tx1"/>
              </a:solidFill>
            </a:rPr>
            <a:t>Accessible</a:t>
          </a:r>
        </a:p>
      </dsp:txBody>
      <dsp:txXfrm>
        <a:off x="54126" y="333"/>
        <a:ext cx="1940385" cy="1164231"/>
      </dsp:txXfrm>
    </dsp:sp>
    <dsp:sp modelId="{AE9F2F20-B2C3-4FD0-99F7-7E1504F7B0CD}">
      <dsp:nvSpPr>
        <dsp:cNvPr id="0" name=""/>
        <dsp:cNvSpPr/>
      </dsp:nvSpPr>
      <dsp:spPr>
        <a:xfrm>
          <a:off x="2188550" y="333"/>
          <a:ext cx="1940385" cy="1164231"/>
        </a:xfrm>
        <a:prstGeom prst="rect">
          <a:avLst/>
        </a:prstGeom>
        <a:solidFill>
          <a:srgbClr val="00B0F0"/>
        </a:solidFill>
        <a:ln w="19050" cap="rnd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>
              <a:solidFill>
                <a:schemeClr val="tx1"/>
              </a:solidFill>
            </a:rPr>
            <a:t>Informative</a:t>
          </a:r>
        </a:p>
      </dsp:txBody>
      <dsp:txXfrm>
        <a:off x="2188550" y="333"/>
        <a:ext cx="1940385" cy="1164231"/>
      </dsp:txXfrm>
    </dsp:sp>
    <dsp:sp modelId="{A0BE8CC8-0800-466A-B148-B9FCFEAF7EC4}">
      <dsp:nvSpPr>
        <dsp:cNvPr id="0" name=""/>
        <dsp:cNvSpPr/>
      </dsp:nvSpPr>
      <dsp:spPr>
        <a:xfrm>
          <a:off x="54126" y="1358602"/>
          <a:ext cx="1940385" cy="1164231"/>
        </a:xfrm>
        <a:prstGeom prst="rect">
          <a:avLst/>
        </a:prstGeom>
        <a:solidFill>
          <a:srgbClr val="FF0000"/>
        </a:solidFill>
        <a:ln w="19050" cap="rnd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>
              <a:solidFill>
                <a:schemeClr val="tx1"/>
              </a:solidFill>
            </a:rPr>
            <a:t>Up to Date</a:t>
          </a:r>
        </a:p>
      </dsp:txBody>
      <dsp:txXfrm>
        <a:off x="54126" y="1358602"/>
        <a:ext cx="1940385" cy="1164231"/>
      </dsp:txXfrm>
    </dsp:sp>
    <dsp:sp modelId="{F8C4F8D2-1C7A-4423-A633-DFE871C89CDF}">
      <dsp:nvSpPr>
        <dsp:cNvPr id="0" name=""/>
        <dsp:cNvSpPr/>
      </dsp:nvSpPr>
      <dsp:spPr>
        <a:xfrm>
          <a:off x="2188550" y="1358602"/>
          <a:ext cx="1940385" cy="1164231"/>
        </a:xfrm>
        <a:prstGeom prst="rect">
          <a:avLst/>
        </a:prstGeom>
        <a:solidFill>
          <a:srgbClr val="FFC000"/>
        </a:solidFill>
        <a:ln w="19050" cap="rnd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>
              <a:solidFill>
                <a:schemeClr val="tx1"/>
              </a:solidFill>
            </a:rPr>
            <a:t>Easy to Use</a:t>
          </a:r>
        </a:p>
      </dsp:txBody>
      <dsp:txXfrm>
        <a:off x="2188550" y="1358602"/>
        <a:ext cx="1940385" cy="1164231"/>
      </dsp:txXfrm>
    </dsp:sp>
    <dsp:sp modelId="{EE726722-ADC8-44C4-A4A7-F2EF12FFF554}">
      <dsp:nvSpPr>
        <dsp:cNvPr id="0" name=""/>
        <dsp:cNvSpPr/>
      </dsp:nvSpPr>
      <dsp:spPr>
        <a:xfrm>
          <a:off x="1121338" y="2716872"/>
          <a:ext cx="1940385" cy="116423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>
              <a:solidFill>
                <a:schemeClr val="tx1"/>
              </a:solidFill>
            </a:rPr>
            <a:t>Learning Tool</a:t>
          </a:r>
        </a:p>
      </dsp:txBody>
      <dsp:txXfrm>
        <a:off x="1121338" y="2716872"/>
        <a:ext cx="1940385" cy="116423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12/5/2019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12/5/2019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12/5/2019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12/5/2019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12/5/2019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12/5/2019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12/5/2019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8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10.jp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xpress.co.uk/news/uk/707459/Meet-90-year-old-Asda-worker-NO-plans-retire" TargetMode="External"/><Relationship Id="rId2" Type="http://schemas.openxmlformats.org/officeDocument/2006/relationships/hyperlink" Target="https://www.theguardian.com/business/2009/dec/18/asda-sales-up-christmas" TargetMode="Externa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sign-in-box.com/walmart-login" TargetMode="External"/><Relationship Id="rId5" Type="http://schemas.openxmlformats.org/officeDocument/2006/relationships/hyperlink" Target="https://walmartone.onl/asda-walmartone-uk/" TargetMode="External"/><Relationship Id="rId4" Type="http://schemas.openxmlformats.org/officeDocument/2006/relationships/hyperlink" Target="http://www.thenextweb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1BECF3-FD3D-4F37-A228-A29C3507498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4800" dirty="0"/>
              <a:t>Digital Skills &amp; Research Methods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1F101F0-1A6E-4978-9BC9-CB935D3A0D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646302"/>
          </a:xfrm>
        </p:spPr>
        <p:txBody>
          <a:bodyPr>
            <a:normAutofit fontScale="92500" lnSpcReduction="20000"/>
          </a:bodyPr>
          <a:lstStyle/>
          <a:p>
            <a:r>
              <a:rPr lang="en-GB" b="1" u="sng" dirty="0"/>
              <a:t>Certificate of Higher Education in Skills for the Workplace</a:t>
            </a:r>
          </a:p>
          <a:p>
            <a:r>
              <a:rPr lang="en-GB" sz="1600" b="1" dirty="0">
                <a:solidFill>
                  <a:schemeClr val="tx1"/>
                </a:solidFill>
              </a:rPr>
              <a:t>Veronica Osei </a:t>
            </a:r>
            <a:r>
              <a:rPr lang="en-GB" sz="1600" dirty="0">
                <a:solidFill>
                  <a:schemeClr val="tx1"/>
                </a:solidFill>
              </a:rPr>
              <a:t>(1907170); </a:t>
            </a:r>
            <a:r>
              <a:rPr lang="en-GB" sz="1600" b="1" dirty="0">
                <a:solidFill>
                  <a:schemeClr val="tx1"/>
                </a:solidFill>
              </a:rPr>
              <a:t>Anita </a:t>
            </a:r>
            <a:r>
              <a:rPr lang="en-GB" sz="1600" b="1" dirty="0" err="1">
                <a:solidFill>
                  <a:schemeClr val="tx1"/>
                </a:solidFill>
              </a:rPr>
              <a:t>Ajmani</a:t>
            </a:r>
            <a:r>
              <a:rPr lang="en-GB" sz="1600" b="1" dirty="0">
                <a:solidFill>
                  <a:schemeClr val="tx1"/>
                </a:solidFill>
              </a:rPr>
              <a:t> </a:t>
            </a:r>
            <a:r>
              <a:rPr lang="en-GB" sz="1600" dirty="0">
                <a:solidFill>
                  <a:schemeClr val="tx1"/>
                </a:solidFill>
              </a:rPr>
              <a:t>(1817900);</a:t>
            </a:r>
            <a:r>
              <a:rPr lang="en-GB" sz="1600" b="1" dirty="0">
                <a:solidFill>
                  <a:schemeClr val="tx1"/>
                </a:solidFill>
              </a:rPr>
              <a:t>Wasim </a:t>
            </a:r>
            <a:r>
              <a:rPr lang="en-GB" sz="1600" b="1" dirty="0" err="1">
                <a:solidFill>
                  <a:schemeClr val="tx1"/>
                </a:solidFill>
              </a:rPr>
              <a:t>Samsudeen</a:t>
            </a:r>
            <a:r>
              <a:rPr lang="en-GB" sz="1600" b="1" dirty="0">
                <a:solidFill>
                  <a:schemeClr val="tx1"/>
                </a:solidFill>
              </a:rPr>
              <a:t> </a:t>
            </a:r>
            <a:r>
              <a:rPr lang="en-GB" sz="1600" dirty="0">
                <a:solidFill>
                  <a:schemeClr val="tx1"/>
                </a:solidFill>
              </a:rPr>
              <a:t>(1908197); </a:t>
            </a:r>
          </a:p>
          <a:p>
            <a:r>
              <a:rPr lang="en-GB" sz="1600" b="1" dirty="0">
                <a:solidFill>
                  <a:schemeClr val="tx1"/>
                </a:solidFill>
              </a:rPr>
              <a:t>Ervin </a:t>
            </a:r>
            <a:r>
              <a:rPr lang="en-GB" sz="1600" b="1" dirty="0" err="1">
                <a:solidFill>
                  <a:schemeClr val="tx1"/>
                </a:solidFill>
              </a:rPr>
              <a:t>Kompus</a:t>
            </a:r>
            <a:r>
              <a:rPr lang="en-GB" sz="1600" b="1" dirty="0">
                <a:solidFill>
                  <a:schemeClr val="tx1"/>
                </a:solidFill>
              </a:rPr>
              <a:t> </a:t>
            </a:r>
            <a:r>
              <a:rPr lang="en-GB" sz="1600" dirty="0">
                <a:solidFill>
                  <a:schemeClr val="tx1"/>
                </a:solidFill>
              </a:rPr>
              <a:t>(1907376)</a:t>
            </a:r>
            <a:r>
              <a:rPr lang="en-GB" dirty="0">
                <a:solidFill>
                  <a:schemeClr val="tx1"/>
                </a:solidFill>
              </a:rPr>
              <a:t>  </a:t>
            </a:r>
          </a:p>
          <a:p>
            <a:r>
              <a:rPr lang="en-GB" b="1" dirty="0"/>
              <a:t>Course Tutor: </a:t>
            </a:r>
            <a:r>
              <a:rPr lang="en-GB" b="1" dirty="0">
                <a:solidFill>
                  <a:schemeClr val="tx1"/>
                </a:solidFill>
              </a:rPr>
              <a:t>Dr Kazeem </a:t>
            </a:r>
            <a:r>
              <a:rPr lang="en-GB" b="1" dirty="0" err="1">
                <a:solidFill>
                  <a:schemeClr val="tx1"/>
                </a:solidFill>
              </a:rPr>
              <a:t>Oseni</a:t>
            </a:r>
            <a:endParaRPr lang="en-GB" b="1" dirty="0">
              <a:solidFill>
                <a:schemeClr val="tx1"/>
              </a:solidFill>
            </a:endParaRPr>
          </a:p>
          <a:p>
            <a:r>
              <a:rPr lang="en-GB" b="1" dirty="0">
                <a:solidFill>
                  <a:schemeClr val="tx1"/>
                </a:solidFill>
              </a:rPr>
              <a:t>Group 9 </a:t>
            </a:r>
          </a:p>
        </p:txBody>
      </p:sp>
    </p:spTree>
    <p:extLst>
      <p:ext uri="{BB962C8B-B14F-4D97-AF65-F5344CB8AC3E}">
        <p14:creationId xmlns:p14="http://schemas.microsoft.com/office/powerpoint/2010/main" val="24403307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DC7FF5-F754-4D3A-A5DC-104A5F1570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599"/>
            <a:ext cx="8596668" cy="1412147"/>
          </a:xfrm>
        </p:spPr>
        <p:txBody>
          <a:bodyPr/>
          <a:lstStyle/>
          <a:p>
            <a:pPr algn="ctr"/>
            <a:r>
              <a:rPr lang="en-GB" sz="5400" u="sng" dirty="0">
                <a:solidFill>
                  <a:schemeClr val="tx1"/>
                </a:solidFill>
              </a:rPr>
              <a:t>Agenda-</a:t>
            </a:r>
            <a:r>
              <a:rPr lang="en-GB" sz="5400" dirty="0">
                <a:solidFill>
                  <a:schemeClr val="tx1"/>
                </a:solidFill>
              </a:rPr>
              <a:t> </a:t>
            </a:r>
            <a:br>
              <a:rPr lang="en-GB" dirty="0"/>
            </a:br>
            <a:r>
              <a:rPr lang="en-GB" sz="2800" u="sng" dirty="0">
                <a:solidFill>
                  <a:schemeClr val="tx1"/>
                </a:solidFill>
              </a:rPr>
              <a:t>Digital Skills &amp; Research Methods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A5FD8D-B613-42B8-B253-C36857AF54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+mj-lt"/>
              <a:buAutoNum type="arabicPeriod"/>
            </a:pPr>
            <a:r>
              <a:rPr lang="en-GB" dirty="0"/>
              <a:t>Background of the Organisation – ASDA –  (by Veronica Osei)</a:t>
            </a:r>
          </a:p>
          <a:p>
            <a:pPr>
              <a:buFont typeface="+mj-lt"/>
              <a:buAutoNum type="arabicPeriod"/>
            </a:pPr>
            <a:r>
              <a:rPr lang="en-GB" dirty="0"/>
              <a:t>The challenges before the introduction of modern technology – (Veronica Osei)</a:t>
            </a:r>
          </a:p>
          <a:p>
            <a:pPr>
              <a:buFont typeface="+mj-lt"/>
              <a:buAutoNum type="arabicPeriod"/>
            </a:pPr>
            <a:r>
              <a:rPr lang="en-GB" dirty="0"/>
              <a:t>Insights to the modern technology introduced (Wasim </a:t>
            </a:r>
            <a:r>
              <a:rPr lang="en-GB" dirty="0" err="1"/>
              <a:t>Saamsudeen</a:t>
            </a:r>
            <a:r>
              <a:rPr lang="en-GB" dirty="0"/>
              <a:t>)</a:t>
            </a:r>
          </a:p>
          <a:p>
            <a:pPr>
              <a:buFont typeface="+mj-lt"/>
              <a:buAutoNum type="arabicPeriod"/>
            </a:pPr>
            <a:r>
              <a:rPr lang="en-GB" dirty="0"/>
              <a:t>Impact of the technology introduced – (Anita </a:t>
            </a:r>
            <a:r>
              <a:rPr lang="en-GB" dirty="0" err="1"/>
              <a:t>Ajmani</a:t>
            </a:r>
            <a:r>
              <a:rPr lang="en-GB" dirty="0"/>
              <a:t>)</a:t>
            </a:r>
          </a:p>
          <a:p>
            <a:pPr>
              <a:buFont typeface="+mj-lt"/>
              <a:buAutoNum type="arabicPeriod"/>
            </a:pPr>
            <a:r>
              <a:rPr lang="en-GB" dirty="0"/>
              <a:t>Lessons that can be drawn from the case study -( Ervin </a:t>
            </a:r>
            <a:r>
              <a:rPr lang="en-GB" dirty="0" err="1"/>
              <a:t>Kompus</a:t>
            </a:r>
            <a:r>
              <a:rPr lang="en-GB" dirty="0"/>
              <a:t>)</a:t>
            </a:r>
          </a:p>
          <a:p>
            <a:pPr>
              <a:buFont typeface="+mj-lt"/>
              <a:buAutoNum type="arabicPeriod"/>
            </a:pPr>
            <a:r>
              <a:rPr lang="en-GB" dirty="0"/>
              <a:t>References </a:t>
            </a:r>
          </a:p>
          <a:p>
            <a:pPr>
              <a:buFont typeface="+mj-lt"/>
              <a:buAutoNum type="arabicPeriod"/>
            </a:pPr>
            <a:endParaRPr lang="en-GB" dirty="0"/>
          </a:p>
          <a:p>
            <a:pPr>
              <a:buFont typeface="+mj-lt"/>
              <a:buAutoNum type="arabicPeriod"/>
            </a:pPr>
            <a:endParaRPr lang="en-GB" dirty="0"/>
          </a:p>
          <a:p>
            <a:pPr>
              <a:buFont typeface="+mj-lt"/>
              <a:buAutoNum type="arabicPeriod"/>
            </a:pPr>
            <a:endParaRPr lang="en-GB" dirty="0"/>
          </a:p>
          <a:p>
            <a:pPr>
              <a:buFont typeface="+mj-lt"/>
              <a:buAutoNum type="arabicPeriod"/>
            </a:pPr>
            <a:endParaRPr lang="en-GB" dirty="0"/>
          </a:p>
          <a:p>
            <a:pPr>
              <a:buFont typeface="+mj-lt"/>
              <a:buAutoNum type="arabicPeriod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313074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2" name="Group 39">
            <a:extLst>
              <a:ext uri="{FF2B5EF4-FFF2-40B4-BE49-F238E27FC236}">
                <a16:creationId xmlns:a16="http://schemas.microsoft.com/office/drawing/2014/main" id="{10BE40E3-5550-4CDD-B4FD-387C33EBF1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A6B738-E50C-4653-B343-B9D6A5EA27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498768D6-B28C-40A3-B381-39306F5816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Rectangle 23">
              <a:extLst>
                <a:ext uri="{FF2B5EF4-FFF2-40B4-BE49-F238E27FC236}">
                  <a16:creationId xmlns:a16="http://schemas.microsoft.com/office/drawing/2014/main" id="{B27C15B9-7795-4321-AB30-DF1DEF65C1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4" name="Rectangle 25">
              <a:extLst>
                <a:ext uri="{FF2B5EF4-FFF2-40B4-BE49-F238E27FC236}">
                  <a16:creationId xmlns:a16="http://schemas.microsoft.com/office/drawing/2014/main" id="{578EC957-1F3F-4C00-B023-C8725C2171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5" name="Isosceles Triangle 44">
              <a:extLst>
                <a:ext uri="{FF2B5EF4-FFF2-40B4-BE49-F238E27FC236}">
                  <a16:creationId xmlns:a16="http://schemas.microsoft.com/office/drawing/2014/main" id="{3D642632-BBD5-46D6-A91D-9B2BF68219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6" name="Rectangle 27">
              <a:extLst>
                <a:ext uri="{FF2B5EF4-FFF2-40B4-BE49-F238E27FC236}">
                  <a16:creationId xmlns:a16="http://schemas.microsoft.com/office/drawing/2014/main" id="{BF9D518D-AFF5-4DE2-AEE2-0EC15479A9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7" name="Rectangle 28">
              <a:extLst>
                <a:ext uri="{FF2B5EF4-FFF2-40B4-BE49-F238E27FC236}">
                  <a16:creationId xmlns:a16="http://schemas.microsoft.com/office/drawing/2014/main" id="{14EF979B-B00D-460C-BD56-7EEAFB7E0F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8" name="Rectangle 29">
              <a:extLst>
                <a:ext uri="{FF2B5EF4-FFF2-40B4-BE49-F238E27FC236}">
                  <a16:creationId xmlns:a16="http://schemas.microsoft.com/office/drawing/2014/main" id="{3E40F9A1-6B82-400F-9397-26D1D36F1F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9" name="Isosceles Triangle 48">
              <a:extLst>
                <a:ext uri="{FF2B5EF4-FFF2-40B4-BE49-F238E27FC236}">
                  <a16:creationId xmlns:a16="http://schemas.microsoft.com/office/drawing/2014/main" id="{2EF7DDF1-FF86-4CA4-B08B-8939557EBD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50" name="Isosceles Triangle 49">
              <a:extLst>
                <a:ext uri="{FF2B5EF4-FFF2-40B4-BE49-F238E27FC236}">
                  <a16:creationId xmlns:a16="http://schemas.microsoft.com/office/drawing/2014/main" id="{6D7C1F89-72B2-4FDC-B9E2-04F52D5C50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4" name="Title 3">
            <a:extLst>
              <a:ext uri="{FF2B5EF4-FFF2-40B4-BE49-F238E27FC236}">
                <a16:creationId xmlns:a16="http://schemas.microsoft.com/office/drawing/2014/main" id="{561092F1-CC58-4107-B0D7-2F1C055C64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US" sz="6000" b="1" dirty="0"/>
              <a:t>Background of </a:t>
            </a:r>
            <a:r>
              <a:rPr lang="en-US" sz="6000" b="1" dirty="0">
                <a:solidFill>
                  <a:schemeClr val="tx1"/>
                </a:solidFill>
              </a:rPr>
              <a:t>ASDA</a:t>
            </a:r>
            <a:r>
              <a:rPr lang="en-US" sz="6000" b="1" dirty="0"/>
              <a:t> 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26F6823-CEA2-42E3-9F6D-47167BFA36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77334" y="2160589"/>
            <a:ext cx="3957349" cy="388077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dirty="0"/>
              <a:t>ASDA Stores LTD Is a British Supermarket retailer and was founded in 1949</a:t>
            </a:r>
          </a:p>
          <a:p>
            <a:r>
              <a:rPr lang="en-US" dirty="0"/>
              <a:t>In 1999 ASDA was taken over by American Retail WALMART</a:t>
            </a:r>
          </a:p>
          <a:p>
            <a:r>
              <a:rPr lang="en-US" dirty="0"/>
              <a:t>ASDA in January 2017 owned a total amount of 631 Stores</a:t>
            </a:r>
          </a:p>
          <a:p>
            <a:r>
              <a:rPr lang="en-US" dirty="0"/>
              <a:t>ASDA is the Second largest Chain in the UK after Tesco</a:t>
            </a:r>
          </a:p>
          <a:p>
            <a:r>
              <a:rPr lang="en-US" dirty="0"/>
              <a:t>ASDA have more the 140,000 dedicated </a:t>
            </a:r>
            <a:r>
              <a:rPr lang="en-US" dirty="0" err="1"/>
              <a:t>Asda</a:t>
            </a:r>
            <a:r>
              <a:rPr lang="en-US" dirty="0"/>
              <a:t> Colleagues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8" name="Content Placeholder 7" descr="A sign in front of a building&#10;&#10;Description automatically generated">
            <a:extLst>
              <a:ext uri="{FF2B5EF4-FFF2-40B4-BE49-F238E27FC236}">
                <a16:creationId xmlns:a16="http://schemas.microsoft.com/office/drawing/2014/main" id="{A2DFF02B-80E9-4D0B-B6F5-A56A05E04320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l="13666" r="3907" b="-1"/>
          <a:stretch/>
        </p:blipFill>
        <p:spPr>
          <a:xfrm>
            <a:off x="4857451" y="2159331"/>
            <a:ext cx="4415050" cy="3882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89695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85CAE7-65D7-422C-8EB7-49E52A3C61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ASDA Introduces</a:t>
            </a:r>
          </a:p>
        </p:txBody>
      </p:sp>
      <p:pic>
        <p:nvPicPr>
          <p:cNvPr id="6" name="Content Placeholder 5" descr="A picture containing drawing&#10;&#10;Description automatically generated">
            <a:extLst>
              <a:ext uri="{FF2B5EF4-FFF2-40B4-BE49-F238E27FC236}">
                <a16:creationId xmlns:a16="http://schemas.microsoft.com/office/drawing/2014/main" id="{7639D6EC-8BF8-4D6C-8AF8-A1D25A7DAB69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4290079" y="1119673"/>
            <a:ext cx="4754161" cy="1040916"/>
          </a:xfr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DF3D12-787E-4A0C-AD5F-2B46B4E6C7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43159" y="2160589"/>
            <a:ext cx="8503367" cy="3880773"/>
          </a:xfrm>
        </p:spPr>
        <p:txBody>
          <a:bodyPr/>
          <a:lstStyle/>
          <a:p>
            <a:r>
              <a:rPr lang="en-GB" dirty="0"/>
              <a:t>Colleague Self Service (CSS) was introduced approximately 2 years ago.</a:t>
            </a:r>
          </a:p>
          <a:p>
            <a:r>
              <a:rPr lang="en-GB" dirty="0"/>
              <a:t>Is a digital system to allow colleagues to access there own portal to allow them to change or update personal information, Bank details, and many more</a:t>
            </a:r>
          </a:p>
          <a:p>
            <a:r>
              <a:rPr lang="en-GB" dirty="0"/>
              <a:t>Before (CSS) was brought to the company there was a Human Resources department. This department done everything manually for the employees</a:t>
            </a:r>
          </a:p>
          <a:p>
            <a:r>
              <a:rPr lang="en-GB" dirty="0"/>
              <a:t>When (CSS) came into action Digital Technology dramatically changed everything. </a:t>
            </a:r>
          </a:p>
        </p:txBody>
      </p:sp>
      <p:pic>
        <p:nvPicPr>
          <p:cNvPr id="9" name="Picture 8" descr="A close up of a computer&#10;&#10;Description automatically generated">
            <a:extLst>
              <a:ext uri="{FF2B5EF4-FFF2-40B4-BE49-F238E27FC236}">
                <a16:creationId xmlns:a16="http://schemas.microsoft.com/office/drawing/2014/main" id="{A623BE21-E4C4-4ADD-A6DD-EA68D71F16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7334" y="5228639"/>
            <a:ext cx="2857500" cy="1352550"/>
          </a:xfrm>
          <a:prstGeom prst="rect">
            <a:avLst/>
          </a:prstGeom>
        </p:spPr>
      </p:pic>
      <p:pic>
        <p:nvPicPr>
          <p:cNvPr id="11" name="Picture 10" descr="A picture containing drawing&#10;&#10;Description automatically generated">
            <a:extLst>
              <a:ext uri="{FF2B5EF4-FFF2-40B4-BE49-F238E27FC236}">
                <a16:creationId xmlns:a16="http://schemas.microsoft.com/office/drawing/2014/main" id="{75EC38FC-16BE-42ED-AF6B-E03EC27100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59690" y="4942889"/>
            <a:ext cx="1704975" cy="1638300"/>
          </a:xfrm>
          <a:prstGeom prst="rect">
            <a:avLst/>
          </a:prstGeom>
        </p:spPr>
      </p:pic>
      <p:pic>
        <p:nvPicPr>
          <p:cNvPr id="13" name="Picture 12" descr="A person standing in front of a crowd&#10;&#10;Description automatically generated">
            <a:extLst>
              <a:ext uri="{FF2B5EF4-FFF2-40B4-BE49-F238E27FC236}">
                <a16:creationId xmlns:a16="http://schemas.microsoft.com/office/drawing/2014/main" id="{9C700D31-533A-4AE0-AFFE-EB798FCB57F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41739" y="4830000"/>
            <a:ext cx="28575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95935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>
            <a:extLst>
              <a:ext uri="{FF2B5EF4-FFF2-40B4-BE49-F238E27FC236}">
                <a16:creationId xmlns:a16="http://schemas.microsoft.com/office/drawing/2014/main" id="{EB0D40EF-BA14-42F1-9492-D38C59DCA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B2C3A70F-581F-48B1-AD94-04AF9A38D2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13EABD0F-494E-4C0C-8A0C-139AFC4283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Rectangle 23">
              <a:extLst>
                <a:ext uri="{FF2B5EF4-FFF2-40B4-BE49-F238E27FC236}">
                  <a16:creationId xmlns:a16="http://schemas.microsoft.com/office/drawing/2014/main" id="{739811F7-2462-4463-BE69-32CEBED039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Rectangle 25">
              <a:extLst>
                <a:ext uri="{FF2B5EF4-FFF2-40B4-BE49-F238E27FC236}">
                  <a16:creationId xmlns:a16="http://schemas.microsoft.com/office/drawing/2014/main" id="{D91A6F9F-54F1-461A-A043-E97203A85F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Isosceles Triangle 40">
              <a:extLst>
                <a:ext uri="{FF2B5EF4-FFF2-40B4-BE49-F238E27FC236}">
                  <a16:creationId xmlns:a16="http://schemas.microsoft.com/office/drawing/2014/main" id="{28681C3A-B98D-44BE-8120-45C3F3BA07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2" name="Rectangle 27">
              <a:extLst>
                <a:ext uri="{FF2B5EF4-FFF2-40B4-BE49-F238E27FC236}">
                  <a16:creationId xmlns:a16="http://schemas.microsoft.com/office/drawing/2014/main" id="{37478156-05FD-4D8F-AE53-B3D40AF29F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3" name="Rectangle 28">
              <a:extLst>
                <a:ext uri="{FF2B5EF4-FFF2-40B4-BE49-F238E27FC236}">
                  <a16:creationId xmlns:a16="http://schemas.microsoft.com/office/drawing/2014/main" id="{A81F9C83-B446-4703-8B99-C01F0E403E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4" name="Rectangle 29">
              <a:extLst>
                <a:ext uri="{FF2B5EF4-FFF2-40B4-BE49-F238E27FC236}">
                  <a16:creationId xmlns:a16="http://schemas.microsoft.com/office/drawing/2014/main" id="{C2F5F0B6-D807-4AAE-852B-7BECE0CF45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5" name="Isosceles Triangle 44">
              <a:extLst>
                <a:ext uri="{FF2B5EF4-FFF2-40B4-BE49-F238E27FC236}">
                  <a16:creationId xmlns:a16="http://schemas.microsoft.com/office/drawing/2014/main" id="{0945AE7B-1E9E-491F-976F-1552730887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6" name="Isosceles Triangle 45">
              <a:extLst>
                <a:ext uri="{FF2B5EF4-FFF2-40B4-BE49-F238E27FC236}">
                  <a16:creationId xmlns:a16="http://schemas.microsoft.com/office/drawing/2014/main" id="{A38028DA-F87E-4372-9295-BC98DB4007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 useBgFill="1">
        <p:nvSpPr>
          <p:cNvPr id="48" name="Rectangle 47">
            <a:extLst>
              <a:ext uri="{FF2B5EF4-FFF2-40B4-BE49-F238E27FC236}">
                <a16:creationId xmlns:a16="http://schemas.microsoft.com/office/drawing/2014/main" id="{8267EEE4-6354-4F1C-9484-951F0EB92F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6" y="0"/>
            <a:ext cx="121856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EC811AF-B8A8-42A4-AB67-5B209FA5EA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9768" y="609600"/>
            <a:ext cx="5498361" cy="13208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>
                <a:solidFill>
                  <a:schemeClr val="tx1"/>
                </a:solidFill>
              </a:rPr>
              <a:t>The Challenges before Colleague Self Service</a:t>
            </a:r>
          </a:p>
        </p:txBody>
      </p:sp>
      <p:sp>
        <p:nvSpPr>
          <p:cNvPr id="50" name="Isosceles Triangle 49">
            <a:extLst>
              <a:ext uri="{FF2B5EF4-FFF2-40B4-BE49-F238E27FC236}">
                <a16:creationId xmlns:a16="http://schemas.microsoft.com/office/drawing/2014/main" id="{0E5A83F9-E6B8-40BD-9C0D-9A6F156507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rgbClr val="43644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3" name="Content Placeholder 32">
            <a:extLst>
              <a:ext uri="{FF2B5EF4-FFF2-40B4-BE49-F238E27FC236}">
                <a16:creationId xmlns:a16="http://schemas.microsoft.com/office/drawing/2014/main" id="{60A2465F-CD16-4E09-AF41-B3AE2C1ACB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89770" y="2160589"/>
            <a:ext cx="5549732" cy="388077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dirty="0"/>
              <a:t>Colleague found technology intimidating and was not looking forward to new system</a:t>
            </a:r>
          </a:p>
          <a:p>
            <a:r>
              <a:rPr lang="en-US" dirty="0"/>
              <a:t>Hours from Human Resources where taken resulting to job loss</a:t>
            </a:r>
          </a:p>
          <a:p>
            <a:r>
              <a:rPr lang="en-US" dirty="0"/>
              <a:t>A small minority of colleagues didn’t have access to smart phones or computers at home in order to get to there portal</a:t>
            </a:r>
          </a:p>
          <a:p>
            <a:r>
              <a:rPr lang="en-US" dirty="0"/>
              <a:t>Colleagues did not know how to use the new technology</a:t>
            </a:r>
          </a:p>
          <a:p>
            <a:r>
              <a:rPr lang="en-US" dirty="0"/>
              <a:t>There was a lot of technical issues with the website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10" name="Content Placeholder 9" descr="A picture containing phone&#10;&#10;Description automatically generated">
            <a:extLst>
              <a:ext uri="{FF2B5EF4-FFF2-40B4-BE49-F238E27FC236}">
                <a16:creationId xmlns:a16="http://schemas.microsoft.com/office/drawing/2014/main" id="{5C0085F1-3821-4211-B4E7-63E7251901CE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l="8231" r="1963"/>
          <a:stretch/>
        </p:blipFill>
        <p:spPr>
          <a:xfrm>
            <a:off x="7531482" y="10"/>
            <a:ext cx="4657341" cy="3448414"/>
          </a:xfrm>
          <a:prstGeom prst="rect">
            <a:avLst/>
          </a:prstGeom>
        </p:spPr>
      </p:pic>
      <p:pic>
        <p:nvPicPr>
          <p:cNvPr id="8" name="Content Placeholder 7" descr="A person standing in front of a building&#10;&#10;Description automatically generated">
            <a:extLst>
              <a:ext uri="{FF2B5EF4-FFF2-40B4-BE49-F238E27FC236}">
                <a16:creationId xmlns:a16="http://schemas.microsoft.com/office/drawing/2014/main" id="{7D64FF87-2D2B-4D71-8A4D-6A90B6A2AC0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22" r="17255" b="1"/>
          <a:stretch/>
        </p:blipFill>
        <p:spPr>
          <a:xfrm>
            <a:off x="7528308" y="3437472"/>
            <a:ext cx="4657341" cy="3428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8973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1" name="Group 75">
            <a:extLst>
              <a:ext uri="{FF2B5EF4-FFF2-40B4-BE49-F238E27FC236}">
                <a16:creationId xmlns:a16="http://schemas.microsoft.com/office/drawing/2014/main" id="{EB0D40EF-BA14-42F1-9492-D38C59DCA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B2C3A70F-581F-48B1-AD94-04AF9A38D2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13EABD0F-494E-4C0C-8A0C-139AFC4283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9" name="Rectangle 23">
              <a:extLst>
                <a:ext uri="{FF2B5EF4-FFF2-40B4-BE49-F238E27FC236}">
                  <a16:creationId xmlns:a16="http://schemas.microsoft.com/office/drawing/2014/main" id="{739811F7-2462-4463-BE69-32CEBED039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0" name="Rectangle 25">
              <a:extLst>
                <a:ext uri="{FF2B5EF4-FFF2-40B4-BE49-F238E27FC236}">
                  <a16:creationId xmlns:a16="http://schemas.microsoft.com/office/drawing/2014/main" id="{D91A6F9F-54F1-461A-A043-E97203A85F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1" name="Isosceles Triangle 80">
              <a:extLst>
                <a:ext uri="{FF2B5EF4-FFF2-40B4-BE49-F238E27FC236}">
                  <a16:creationId xmlns:a16="http://schemas.microsoft.com/office/drawing/2014/main" id="{28681C3A-B98D-44BE-8120-45C3F3BA07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2" name="Rectangle 27">
              <a:extLst>
                <a:ext uri="{FF2B5EF4-FFF2-40B4-BE49-F238E27FC236}">
                  <a16:creationId xmlns:a16="http://schemas.microsoft.com/office/drawing/2014/main" id="{37478156-05FD-4D8F-AE53-B3D40AF29F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3" name="Rectangle 28">
              <a:extLst>
                <a:ext uri="{FF2B5EF4-FFF2-40B4-BE49-F238E27FC236}">
                  <a16:creationId xmlns:a16="http://schemas.microsoft.com/office/drawing/2014/main" id="{A81F9C83-B446-4703-8B99-C01F0E403E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4" name="Rectangle 29">
              <a:extLst>
                <a:ext uri="{FF2B5EF4-FFF2-40B4-BE49-F238E27FC236}">
                  <a16:creationId xmlns:a16="http://schemas.microsoft.com/office/drawing/2014/main" id="{C2F5F0B6-D807-4AAE-852B-7BECE0CF45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5" name="Isosceles Triangle 84">
              <a:extLst>
                <a:ext uri="{FF2B5EF4-FFF2-40B4-BE49-F238E27FC236}">
                  <a16:creationId xmlns:a16="http://schemas.microsoft.com/office/drawing/2014/main" id="{0945AE7B-1E9E-491F-976F-1552730887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6" name="Isosceles Triangle 85">
              <a:extLst>
                <a:ext uri="{FF2B5EF4-FFF2-40B4-BE49-F238E27FC236}">
                  <a16:creationId xmlns:a16="http://schemas.microsoft.com/office/drawing/2014/main" id="{A38028DA-F87E-4372-9295-BC98DB4007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 useBgFill="1">
        <p:nvSpPr>
          <p:cNvPr id="92" name="Rectangle 87">
            <a:extLst>
              <a:ext uri="{FF2B5EF4-FFF2-40B4-BE49-F238E27FC236}">
                <a16:creationId xmlns:a16="http://schemas.microsoft.com/office/drawing/2014/main" id="{8267EEE4-6354-4F1C-9484-951F0EB92F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6" y="0"/>
            <a:ext cx="121856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3711D44-9100-4053-9A7A-49731918DA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9768" y="609600"/>
            <a:ext cx="5498361" cy="13208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Features of Colleague Self Service</a:t>
            </a:r>
          </a:p>
        </p:txBody>
      </p:sp>
      <p:sp>
        <p:nvSpPr>
          <p:cNvPr id="90" name="Isosceles Triangle 89">
            <a:extLst>
              <a:ext uri="{FF2B5EF4-FFF2-40B4-BE49-F238E27FC236}">
                <a16:creationId xmlns:a16="http://schemas.microsoft.com/office/drawing/2014/main" id="{0E5A83F9-E6B8-40BD-9C0D-9A6F156507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rgbClr val="72954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graphicFrame>
        <p:nvGraphicFramePr>
          <p:cNvPr id="47" name="Content Placeholder 46">
            <a:extLst>
              <a:ext uri="{FF2B5EF4-FFF2-40B4-BE49-F238E27FC236}">
                <a16:creationId xmlns:a16="http://schemas.microsoft.com/office/drawing/2014/main" id="{12D1223C-FABF-42EB-BBB8-83DA5A3A155B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586803951"/>
              </p:ext>
            </p:extLst>
          </p:nvPr>
        </p:nvGraphicFramePr>
        <p:xfrm>
          <a:off x="989013" y="2160588"/>
          <a:ext cx="5549900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5" name="Picture 24" descr="A picture containing screenshot, monitor, man, standing&#10;&#10;Description automatically generated">
            <a:extLst>
              <a:ext uri="{FF2B5EF4-FFF2-40B4-BE49-F238E27FC236}">
                <a16:creationId xmlns:a16="http://schemas.microsoft.com/office/drawing/2014/main" id="{9EC82807-C9E6-4CE7-A1B3-E2752ED4291D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2229" r="14500" b="-2"/>
          <a:stretch/>
        </p:blipFill>
        <p:spPr>
          <a:xfrm>
            <a:off x="7531482" y="10"/>
            <a:ext cx="4657341" cy="3448414"/>
          </a:xfrm>
          <a:prstGeom prst="rect">
            <a:avLst/>
          </a:prstGeom>
        </p:spPr>
      </p:pic>
      <p:pic>
        <p:nvPicPr>
          <p:cNvPr id="30" name="Content Placeholder 29" descr="A screenshot of a computer&#10;&#10;Description automatically generated">
            <a:extLst>
              <a:ext uri="{FF2B5EF4-FFF2-40B4-BE49-F238E27FC236}">
                <a16:creationId xmlns:a16="http://schemas.microsoft.com/office/drawing/2014/main" id="{BF0D8432-4273-4CAF-B5C0-53CFDD89A5E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8"/>
          <a:srcRect l="7055" r="16546"/>
          <a:stretch/>
        </p:blipFill>
        <p:spPr>
          <a:xfrm>
            <a:off x="7528308" y="3437472"/>
            <a:ext cx="4657341" cy="3428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65626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B3D1CF-38FB-4AE8-B174-FD8D4D85E3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976604"/>
          </a:xfrm>
        </p:spPr>
        <p:txBody>
          <a:bodyPr>
            <a:normAutofit fontScale="90000"/>
          </a:bodyPr>
          <a:lstStyle/>
          <a:p>
            <a:pPr algn="ctr"/>
            <a:r>
              <a:rPr lang="en-GB" u="sng" dirty="0">
                <a:solidFill>
                  <a:schemeClr val="tx1"/>
                </a:solidFill>
              </a:rPr>
              <a:t>Insights to ASDA </a:t>
            </a:r>
            <a:br>
              <a:rPr lang="en-GB" u="sng" dirty="0">
                <a:solidFill>
                  <a:schemeClr val="tx1"/>
                </a:solidFill>
              </a:rPr>
            </a:br>
            <a:r>
              <a:rPr lang="en-GB" u="sng" dirty="0">
                <a:solidFill>
                  <a:schemeClr val="tx1"/>
                </a:solidFill>
              </a:rPr>
              <a:t>Colleague Self Service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303C034B-20E4-4F5F-8868-09F13CC28B80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8198602"/>
              </p:ext>
            </p:extLst>
          </p:nvPr>
        </p:nvGraphicFramePr>
        <p:xfrm>
          <a:off x="677863" y="2160588"/>
          <a:ext cx="418306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E848B43-934A-4E02-9281-13FF939B77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089969" y="2160590"/>
            <a:ext cx="5195150" cy="713240"/>
          </a:xfrm>
          <a:solidFill>
            <a:srgbClr val="FFFF00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en-GB" dirty="0"/>
              <a:t>You can access the website on all your devices with a internet connection</a:t>
            </a:r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911F9983-952D-4DFA-8B52-256BBE16BCA8}"/>
              </a:ext>
            </a:extLst>
          </p:cNvPr>
          <p:cNvSpPr txBox="1">
            <a:spLocks/>
          </p:cNvSpPr>
          <p:nvPr/>
        </p:nvSpPr>
        <p:spPr>
          <a:xfrm>
            <a:off x="5089969" y="2914264"/>
            <a:ext cx="5195150" cy="71324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The website is very informative with business updates, &amp; community updates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C869BC24-AC92-4B54-A4B8-B8BD51374935}"/>
              </a:ext>
            </a:extLst>
          </p:cNvPr>
          <p:cNvSpPr txBox="1">
            <a:spLocks/>
          </p:cNvSpPr>
          <p:nvPr/>
        </p:nvSpPr>
        <p:spPr>
          <a:xfrm>
            <a:off x="5105846" y="3667938"/>
            <a:ext cx="5195150" cy="71324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The Website contains real information and always has system updates if software needs improving</a:t>
            </a:r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83AC5BC9-EBAD-4BA3-9945-70A6EEEB8D9A}"/>
              </a:ext>
            </a:extLst>
          </p:cNvPr>
          <p:cNvSpPr txBox="1">
            <a:spLocks/>
          </p:cNvSpPr>
          <p:nvPr/>
        </p:nvSpPr>
        <p:spPr>
          <a:xfrm>
            <a:off x="5105846" y="4462046"/>
            <a:ext cx="5195150" cy="71324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(CSS) is very easy to use when registered and have help line service to assist when needed</a:t>
            </a: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4E5A4E76-C3DF-4EF1-9D97-8461968624A9}"/>
              </a:ext>
            </a:extLst>
          </p:cNvPr>
          <p:cNvSpPr txBox="1">
            <a:spLocks/>
          </p:cNvSpPr>
          <p:nvPr/>
        </p:nvSpPr>
        <p:spPr>
          <a:xfrm>
            <a:off x="5105846" y="5256154"/>
            <a:ext cx="5195150" cy="713240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Is a great learning tool when training or learning about your department </a:t>
            </a:r>
          </a:p>
        </p:txBody>
      </p:sp>
      <p:pic>
        <p:nvPicPr>
          <p:cNvPr id="13" name="Picture 12" descr="A person in a suit and tie&#10;&#10;Description automatically generated">
            <a:extLst>
              <a:ext uri="{FF2B5EF4-FFF2-40B4-BE49-F238E27FC236}">
                <a16:creationId xmlns:a16="http://schemas.microsoft.com/office/drawing/2014/main" id="{80AD52A7-B75E-49DA-B8AD-A2949609453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94802" y="215453"/>
            <a:ext cx="2093722" cy="1945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73911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EB0D40EF-BA14-42F1-9492-D38C59DCA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B2C3A70F-581F-48B1-AD94-04AF9A38D2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13EABD0F-494E-4C0C-8A0C-139AFC4283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Rectangle 23">
              <a:extLst>
                <a:ext uri="{FF2B5EF4-FFF2-40B4-BE49-F238E27FC236}">
                  <a16:creationId xmlns:a16="http://schemas.microsoft.com/office/drawing/2014/main" id="{739811F7-2462-4463-BE69-32CEBED039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5">
              <a:extLst>
                <a:ext uri="{FF2B5EF4-FFF2-40B4-BE49-F238E27FC236}">
                  <a16:creationId xmlns:a16="http://schemas.microsoft.com/office/drawing/2014/main" id="{D91A6F9F-54F1-461A-A043-E97203A85F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28681C3A-B98D-44BE-8120-45C3F3BA07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27">
              <a:extLst>
                <a:ext uri="{FF2B5EF4-FFF2-40B4-BE49-F238E27FC236}">
                  <a16:creationId xmlns:a16="http://schemas.microsoft.com/office/drawing/2014/main" id="{37478156-05FD-4D8F-AE53-B3D40AF29F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Rectangle 28">
              <a:extLst>
                <a:ext uri="{FF2B5EF4-FFF2-40B4-BE49-F238E27FC236}">
                  <a16:creationId xmlns:a16="http://schemas.microsoft.com/office/drawing/2014/main" id="{A81F9C83-B446-4703-8B99-C01F0E403E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Rectangle 29">
              <a:extLst>
                <a:ext uri="{FF2B5EF4-FFF2-40B4-BE49-F238E27FC236}">
                  <a16:creationId xmlns:a16="http://schemas.microsoft.com/office/drawing/2014/main" id="{C2F5F0B6-D807-4AAE-852B-7BECE0CF45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Isosceles Triangle 21">
              <a:extLst>
                <a:ext uri="{FF2B5EF4-FFF2-40B4-BE49-F238E27FC236}">
                  <a16:creationId xmlns:a16="http://schemas.microsoft.com/office/drawing/2014/main" id="{0945AE7B-1E9E-491F-976F-1552730887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>
              <a:extLst>
                <a:ext uri="{FF2B5EF4-FFF2-40B4-BE49-F238E27FC236}">
                  <a16:creationId xmlns:a16="http://schemas.microsoft.com/office/drawing/2014/main" id="{A38028DA-F87E-4372-9295-BC98DB4007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70B3BE0-DE1C-4634-8453-3BDBCAEAB4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9562" y="1101969"/>
            <a:ext cx="6176420" cy="734351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US" sz="3600" u="sng" dirty="0">
                <a:solidFill>
                  <a:schemeClr val="tx1"/>
                </a:solidFill>
              </a:rPr>
              <a:t>Positive</a:t>
            </a:r>
            <a:r>
              <a:rPr lang="en-US" sz="3600" u="sng" dirty="0"/>
              <a:t> </a:t>
            </a:r>
          </a:p>
        </p:txBody>
      </p:sp>
      <p:pic>
        <p:nvPicPr>
          <p:cNvPr id="6" name="Content Placeholder 5" descr="A person smiling for the camera&#10;&#10;Description automatically generated">
            <a:extLst>
              <a:ext uri="{FF2B5EF4-FFF2-40B4-BE49-F238E27FC236}">
                <a16:creationId xmlns:a16="http://schemas.microsoft.com/office/drawing/2014/main" id="{CE14B2F0-66E8-42D5-8FBC-76B110471A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4920" r="16769" b="-1"/>
          <a:stretch/>
        </p:blipFill>
        <p:spPr>
          <a:xfrm>
            <a:off x="1" y="10"/>
            <a:ext cx="2204759" cy="3433854"/>
          </a:xfrm>
          <a:custGeom>
            <a:avLst/>
            <a:gdLst>
              <a:gd name="connsiteX0" fmla="*/ 0 w 2204759"/>
              <a:gd name="connsiteY0" fmla="*/ 0 h 3433864"/>
              <a:gd name="connsiteX1" fmla="*/ 1674254 w 2204759"/>
              <a:gd name="connsiteY1" fmla="*/ 0 h 3433864"/>
              <a:gd name="connsiteX2" fmla="*/ 2204759 w 2204759"/>
              <a:gd name="connsiteY2" fmla="*/ 3433864 h 3433864"/>
              <a:gd name="connsiteX3" fmla="*/ 0 w 2204759"/>
              <a:gd name="connsiteY3" fmla="*/ 3433864 h 34338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04759" h="3433864">
                <a:moveTo>
                  <a:pt x="0" y="0"/>
                </a:moveTo>
                <a:lnTo>
                  <a:pt x="1674254" y="0"/>
                </a:lnTo>
                <a:lnTo>
                  <a:pt x="2204759" y="3433864"/>
                </a:lnTo>
                <a:lnTo>
                  <a:pt x="0" y="3433864"/>
                </a:lnTo>
                <a:close/>
              </a:path>
            </a:pathLst>
          </a:custGeom>
        </p:spPr>
      </p:pic>
      <p:pic>
        <p:nvPicPr>
          <p:cNvPr id="8" name="Picture 7" descr="A picture containing standing, front, holding, store&#10;&#10;Description automatically generated">
            <a:extLst>
              <a:ext uri="{FF2B5EF4-FFF2-40B4-BE49-F238E27FC236}">
                <a16:creationId xmlns:a16="http://schemas.microsoft.com/office/drawing/2014/main" id="{72901B54-BD6C-4565-9AE1-1A2C27F5153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867" r="37642" b="-2"/>
          <a:stretch/>
        </p:blipFill>
        <p:spPr>
          <a:xfrm>
            <a:off x="20" y="3433864"/>
            <a:ext cx="2734036" cy="3433865"/>
          </a:xfrm>
          <a:custGeom>
            <a:avLst/>
            <a:gdLst>
              <a:gd name="connsiteX0" fmla="*/ 0 w 2734056"/>
              <a:gd name="connsiteY0" fmla="*/ 0 h 3433865"/>
              <a:gd name="connsiteX1" fmla="*/ 2204758 w 2734056"/>
              <a:gd name="connsiteY1" fmla="*/ 0 h 3433865"/>
              <a:gd name="connsiteX2" fmla="*/ 2734056 w 2734056"/>
              <a:gd name="connsiteY2" fmla="*/ 3426053 h 3433865"/>
              <a:gd name="connsiteX3" fmla="*/ 2734056 w 2734056"/>
              <a:gd name="connsiteY3" fmla="*/ 3433865 h 3433865"/>
              <a:gd name="connsiteX4" fmla="*/ 461457 w 2734056"/>
              <a:gd name="connsiteY4" fmla="*/ 3433865 h 3433865"/>
              <a:gd name="connsiteX5" fmla="*/ 0 w 2734056"/>
              <a:gd name="connsiteY5" fmla="*/ 706119 h 3433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734056" h="3433865">
                <a:moveTo>
                  <a:pt x="0" y="0"/>
                </a:moveTo>
                <a:lnTo>
                  <a:pt x="2204758" y="0"/>
                </a:lnTo>
                <a:lnTo>
                  <a:pt x="2734056" y="3426053"/>
                </a:lnTo>
                <a:lnTo>
                  <a:pt x="2734056" y="3433865"/>
                </a:lnTo>
                <a:lnTo>
                  <a:pt x="461457" y="3433865"/>
                </a:lnTo>
                <a:lnTo>
                  <a:pt x="0" y="706119"/>
                </a:lnTo>
                <a:close/>
              </a:path>
            </a:pathLst>
          </a:custGeom>
        </p:spPr>
      </p:pic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84F4D647-BB10-471B-85B2-D920AB3771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3433864"/>
            <a:ext cx="222673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Isosceles Triangle 8">
            <a:extLst>
              <a:ext uri="{FF2B5EF4-FFF2-40B4-BE49-F238E27FC236}">
                <a16:creationId xmlns:a16="http://schemas.microsoft.com/office/drawing/2014/main" id="{5492A6E7-4E36-4CFA-B4B1-961FCDDA99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13201"/>
            <a:ext cx="476655" cy="2844800"/>
          </a:xfrm>
          <a:prstGeom prst="triangle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573AFD-FBEC-4588-93E7-2A480D5742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849562" y="2160589"/>
            <a:ext cx="6424439" cy="3880773"/>
          </a:xfrm>
        </p:spPr>
        <p:txBody>
          <a:bodyPr vert="horz" lIns="91440" tIns="45720" rIns="91440" bIns="45720" rtlCol="0">
            <a:noAutofit/>
          </a:bodyPr>
          <a:lstStyle/>
          <a:p>
            <a:pPr>
              <a:buFont typeface="Wingdings 3" charset="2"/>
              <a:buChar char=""/>
            </a:pPr>
            <a:r>
              <a:rPr lang="en-US" sz="2400" dirty="0"/>
              <a:t>It is very efficient </a:t>
            </a:r>
          </a:p>
          <a:p>
            <a:pPr>
              <a:buFont typeface="Wingdings 3" charset="2"/>
              <a:buChar char=""/>
            </a:pPr>
            <a:r>
              <a:rPr lang="en-US" sz="2400" dirty="0"/>
              <a:t>It is user friendly</a:t>
            </a:r>
          </a:p>
          <a:p>
            <a:pPr>
              <a:buFont typeface="Wingdings 3" charset="2"/>
              <a:buChar char=""/>
            </a:pPr>
            <a:r>
              <a:rPr lang="en-US" sz="2400" dirty="0"/>
              <a:t>Easy access to Pay slips and hours worked.</a:t>
            </a:r>
          </a:p>
          <a:p>
            <a:pPr>
              <a:buFont typeface="Wingdings 3" charset="2"/>
              <a:buChar char=""/>
            </a:pPr>
            <a:r>
              <a:rPr lang="en-US" sz="2400" dirty="0"/>
              <a:t>It is easy to book holidays</a:t>
            </a:r>
          </a:p>
          <a:p>
            <a:pPr>
              <a:buFont typeface="Wingdings 3" charset="2"/>
              <a:buChar char=""/>
            </a:pPr>
            <a:r>
              <a:rPr lang="en-US" sz="2400" dirty="0"/>
              <a:t>Records are well maintained </a:t>
            </a:r>
          </a:p>
          <a:p>
            <a:pPr>
              <a:buFont typeface="Wingdings 3" charset="2"/>
              <a:buChar char=""/>
            </a:pPr>
            <a:r>
              <a:rPr lang="en-US" sz="2400" dirty="0"/>
              <a:t>Request documentation such as contracts, employment referencing </a:t>
            </a:r>
          </a:p>
          <a:p>
            <a:pPr>
              <a:buFont typeface="Wingdings 3" charset="2"/>
              <a:buChar char=""/>
            </a:pPr>
            <a:r>
              <a:rPr lang="en-US" sz="2400" dirty="0"/>
              <a:t>Employees get education resources for their training and development. </a:t>
            </a:r>
          </a:p>
        </p:txBody>
      </p:sp>
    </p:spTree>
    <p:extLst>
      <p:ext uri="{BB962C8B-B14F-4D97-AF65-F5344CB8AC3E}">
        <p14:creationId xmlns:p14="http://schemas.microsoft.com/office/powerpoint/2010/main" val="6241640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57ADBC-B846-45D3-A53C-9F94E7E2B1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488" y="221018"/>
            <a:ext cx="8858553" cy="77735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4400" dirty="0"/>
              <a:t>The Impact of ASDA </a:t>
            </a:r>
            <a:r>
              <a:rPr lang="en-US" sz="4400" dirty="0" err="1"/>
              <a:t>Walmartone</a:t>
            </a:r>
            <a:endParaRPr lang="en-US" sz="4400" dirty="0"/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0B9E354D-DE28-401C-BC23-6BA07054F1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69017" y="1024842"/>
            <a:ext cx="7632705" cy="1133231"/>
          </a:xfrm>
        </p:spPr>
        <p:txBody>
          <a:bodyPr>
            <a:normAutofit/>
          </a:bodyPr>
          <a:lstStyle/>
          <a:p>
            <a:r>
              <a:rPr lang="en-GB" sz="3200" dirty="0"/>
              <a:t>The Impact of Walmart One Technology can be negative as well as positive</a:t>
            </a:r>
          </a:p>
        </p:txBody>
      </p:sp>
      <p:pic>
        <p:nvPicPr>
          <p:cNvPr id="8" name="Content Placeholder 7" descr="A person sitting at a table using a computer&#10;&#10;Description automatically generated">
            <a:extLst>
              <a:ext uri="{FF2B5EF4-FFF2-40B4-BE49-F238E27FC236}">
                <a16:creationId xmlns:a16="http://schemas.microsoft.com/office/drawing/2014/main" id="{F468F5E4-7626-4162-830A-369182C4C12E}"/>
              </a:ext>
            </a:extLst>
          </p:cNvPr>
          <p:cNvPicPr>
            <a:picLocks noGrp="1" noChangeAspect="1"/>
          </p:cNvPicPr>
          <p:nvPr>
            <p:ph sz="half" idx="4294967295"/>
          </p:nvPr>
        </p:nvPicPr>
        <p:blipFill rotWithShape="1">
          <a:blip r:embed="rId2"/>
          <a:srcRect l="11173" r="23451" b="-4"/>
          <a:stretch/>
        </p:blipFill>
        <p:spPr>
          <a:xfrm>
            <a:off x="747672" y="2158073"/>
            <a:ext cx="1895475" cy="1863725"/>
          </a:xfrm>
          <a:prstGeom prst="rect">
            <a:avLst/>
          </a:prstGeom>
        </p:spPr>
      </p:pic>
      <p:pic>
        <p:nvPicPr>
          <p:cNvPr id="6" name="Content Placeholder 5" descr="A close up of a person&#10;&#10;Description automatically generated">
            <a:extLst>
              <a:ext uri="{FF2B5EF4-FFF2-40B4-BE49-F238E27FC236}">
                <a16:creationId xmlns:a16="http://schemas.microsoft.com/office/drawing/2014/main" id="{569BC89F-C8AC-4FF8-A1D1-224A1E1A102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779"/>
          <a:stretch/>
        </p:blipFill>
        <p:spPr>
          <a:xfrm>
            <a:off x="746948" y="4178892"/>
            <a:ext cx="1896199" cy="1862469"/>
          </a:xfrm>
          <a:prstGeom prst="rect">
            <a:avLst/>
          </a:prstGeom>
        </p:spPr>
      </p:pic>
      <p:sp>
        <p:nvSpPr>
          <p:cNvPr id="35" name="Content Placeholder 34">
            <a:extLst>
              <a:ext uri="{FF2B5EF4-FFF2-40B4-BE49-F238E27FC236}">
                <a16:creationId xmlns:a16="http://schemas.microsoft.com/office/drawing/2014/main" id="{81CC1E76-C922-46A6-8BA1-F9C526E6B3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53506" y="3278709"/>
            <a:ext cx="5571477" cy="3856822"/>
          </a:xfrm>
        </p:spPr>
        <p:txBody>
          <a:bodyPr/>
          <a:lstStyle/>
          <a:p>
            <a:r>
              <a:rPr lang="en-GB" dirty="0"/>
              <a:t>It can be difficult to access information if the internet connection is slow</a:t>
            </a:r>
          </a:p>
          <a:p>
            <a:r>
              <a:rPr lang="en-GB" dirty="0"/>
              <a:t>Its can be HACKED</a:t>
            </a:r>
          </a:p>
          <a:p>
            <a:r>
              <a:rPr lang="en-GB" dirty="0"/>
              <a:t>If someone has access to your password, they can access your information. </a:t>
            </a:r>
          </a:p>
          <a:p>
            <a:r>
              <a:rPr lang="en-GB" dirty="0"/>
              <a:t>It is difficult for elderly people or people with learning difficulties </a:t>
            </a:r>
          </a:p>
          <a:p>
            <a:r>
              <a:rPr lang="en-GB" dirty="0"/>
              <a:t> You might not have a smartphone or PC to access Walmart one. 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46FFBE9A-486A-4AD9-B129-D6033733DE13}"/>
              </a:ext>
            </a:extLst>
          </p:cNvPr>
          <p:cNvSpPr txBox="1"/>
          <p:nvPr/>
        </p:nvSpPr>
        <p:spPr>
          <a:xfrm>
            <a:off x="3532997" y="2539984"/>
            <a:ext cx="42124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u="sng" dirty="0"/>
              <a:t>Negative</a:t>
            </a:r>
          </a:p>
        </p:txBody>
      </p:sp>
    </p:spTree>
    <p:extLst>
      <p:ext uri="{BB962C8B-B14F-4D97-AF65-F5344CB8AC3E}">
        <p14:creationId xmlns:p14="http://schemas.microsoft.com/office/powerpoint/2010/main" val="30192242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B45950-9613-40DA-BA27-8437813CB0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6488" y="900563"/>
            <a:ext cx="7285482" cy="595919"/>
          </a:xfrm>
        </p:spPr>
        <p:txBody>
          <a:bodyPr>
            <a:noAutofit/>
          </a:bodyPr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Lesson that can be drawn from Asda </a:t>
            </a:r>
            <a:r>
              <a:rPr lang="en-GB" sz="3600" b="1" dirty="0" err="1">
                <a:solidFill>
                  <a:schemeClr val="tx1"/>
                </a:solidFill>
              </a:rPr>
              <a:t>Walmartone</a:t>
            </a:r>
            <a:endParaRPr lang="en-GB" sz="3600" b="1" dirty="0">
              <a:solidFill>
                <a:schemeClr val="tx1"/>
              </a:solidFill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C650D5-79DF-4DE9-AC31-C86646F54C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87203" y="2070689"/>
            <a:ext cx="9701497" cy="2716621"/>
          </a:xfrm>
        </p:spPr>
        <p:txBody>
          <a:bodyPr>
            <a:normAutofit/>
          </a:bodyPr>
          <a:lstStyle/>
          <a:p>
            <a:r>
              <a:rPr lang="en-GB" dirty="0"/>
              <a:t>In todays world Modern Technology is very impactful in business. Is it a way to help organise, calculate, present and inform.</a:t>
            </a:r>
          </a:p>
          <a:p>
            <a:r>
              <a:rPr lang="en-GB" dirty="0"/>
              <a:t>Unfortunately although many jobs a have been lost due to </a:t>
            </a:r>
            <a:r>
              <a:rPr lang="en-GB" dirty="0" err="1"/>
              <a:t>Walmartone</a:t>
            </a:r>
            <a:r>
              <a:rPr lang="en-GB" dirty="0"/>
              <a:t> this portal reduces cost, its quick, and very accessible. Colleagues are now becoming more digital aware, which is beneficial in the upcoming future as technology  expands everyday. </a:t>
            </a:r>
          </a:p>
          <a:p>
            <a:r>
              <a:rPr lang="en-GB" dirty="0"/>
              <a:t>Although there are a few negatives about the website, it is very useful to have within the company ASDA. Colleagues are now registered whether new or long service colleagues. </a:t>
            </a:r>
          </a:p>
          <a:p>
            <a:r>
              <a:rPr lang="en-GB" dirty="0"/>
              <a:t>Communication is still an essential part within the business despite the </a:t>
            </a:r>
            <a:r>
              <a:rPr lang="en-GB" dirty="0" err="1"/>
              <a:t>Walmartone</a:t>
            </a:r>
            <a:r>
              <a:rPr lang="en-GB" dirty="0"/>
              <a:t> portal as colleagues and managers still need to engage to create a good working relationship.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233312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7D278E-DC33-4025-A18A-9CBC1F4C20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04597" y="860924"/>
            <a:ext cx="5531217" cy="639302"/>
          </a:xfrm>
        </p:spPr>
        <p:txBody>
          <a:bodyPr>
            <a:normAutofit fontScale="90000"/>
          </a:bodyPr>
          <a:lstStyle/>
          <a:p>
            <a:pPr algn="ctr"/>
            <a:r>
              <a:rPr lang="en-GB" sz="5400" dirty="0"/>
              <a:t>References</a:t>
            </a:r>
            <a:r>
              <a:rPr lang="en-GB" dirty="0"/>
              <a:t>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A834FFA-CC30-4448-9559-DF65648336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93148" y="1574148"/>
            <a:ext cx="8029006" cy="4834465"/>
          </a:xfrm>
        </p:spPr>
        <p:txBody>
          <a:bodyPr>
            <a:normAutofit/>
          </a:bodyPr>
          <a:lstStyle/>
          <a:p>
            <a:endParaRPr lang="en-GB" sz="1000" dirty="0"/>
          </a:p>
          <a:p>
            <a:endParaRPr lang="en-GB" sz="1000" dirty="0"/>
          </a:p>
          <a:p>
            <a:endParaRPr lang="en-GB" sz="1000" dirty="0"/>
          </a:p>
          <a:p>
            <a:endParaRPr lang="en-GB" sz="1000" dirty="0"/>
          </a:p>
          <a:p>
            <a:r>
              <a:rPr lang="en-GB" sz="1000" dirty="0"/>
              <a:t>Finch, J. (2009) </a:t>
            </a:r>
            <a:r>
              <a:rPr lang="en-GB" sz="1000" i="1" dirty="0"/>
              <a:t>theguardian.com</a:t>
            </a:r>
            <a:r>
              <a:rPr lang="en-GB" sz="1000" dirty="0"/>
              <a:t>.[Photograph], </a:t>
            </a:r>
          </a:p>
          <a:p>
            <a:r>
              <a:rPr lang="en-GB" sz="1000" dirty="0">
                <a:hlinkClick r:id="rId2"/>
              </a:rPr>
              <a:t>https://www.theguardian.com/business/2009/dec/18/asda-sales-up-christmas</a:t>
            </a:r>
            <a:endParaRPr lang="en-GB" sz="1000" dirty="0"/>
          </a:p>
          <a:p>
            <a:endParaRPr lang="en-GB" sz="1000" dirty="0"/>
          </a:p>
          <a:p>
            <a:r>
              <a:rPr lang="en-GB" sz="1000" dirty="0"/>
              <a:t>Senior, J. (2011, September). </a:t>
            </a:r>
            <a:r>
              <a:rPr lang="en-GB" sz="1000" i="1" dirty="0"/>
              <a:t>www.express.co.uk</a:t>
            </a:r>
            <a:r>
              <a:rPr lang="en-GB" sz="1000" dirty="0"/>
              <a:t>. [Photograph],Retrieved December 1st, 2019, from </a:t>
            </a:r>
            <a:r>
              <a:rPr lang="en-GB" sz="1000" dirty="0">
                <a:hlinkClick r:id="rId3"/>
              </a:rPr>
              <a:t>https://www.express.co.uk/news/uk/707459/Meet-90-year-old-Asda-worker-NO-plans-retire</a:t>
            </a:r>
            <a:endParaRPr lang="en-GB" sz="1000" dirty="0"/>
          </a:p>
          <a:p>
            <a:endParaRPr lang="en-GB" sz="1000" dirty="0"/>
          </a:p>
          <a:p>
            <a:endParaRPr lang="en-US" sz="900" dirty="0"/>
          </a:p>
          <a:p>
            <a:r>
              <a:rPr lang="en-US" sz="900" dirty="0" err="1"/>
              <a:t>Sawers</a:t>
            </a:r>
            <a:r>
              <a:rPr lang="en-US" sz="900" dirty="0"/>
              <a:t>, P. (2011, May 16th). </a:t>
            </a:r>
            <a:r>
              <a:rPr lang="en-US" sz="900" i="1" dirty="0">
                <a:hlinkClick r:id="rId4"/>
              </a:rPr>
              <a:t>www.thenextweb.com</a:t>
            </a:r>
            <a:r>
              <a:rPr lang="en-US" sz="900" dirty="0"/>
              <a:t>. [Photograph], Retrieved December 1st, 2019, from https://thenextweb.com/uk/2011/05/16/asda-now-offers-cash-for-your-old-gadgets-but-is-it-value-for-money</a:t>
            </a:r>
            <a:r>
              <a:rPr lang="en-US" dirty="0"/>
              <a:t>/</a:t>
            </a:r>
            <a:endParaRPr lang="en-GB" dirty="0"/>
          </a:p>
          <a:p>
            <a:r>
              <a:rPr lang="en-GB" sz="1000" dirty="0"/>
              <a:t>[Photograph]Retrieved December 1st, 2019 </a:t>
            </a:r>
            <a:r>
              <a:rPr lang="en-GB" sz="1000" u="sng" dirty="0">
                <a:hlinkClick r:id="rId5"/>
              </a:rPr>
              <a:t>https://walmartone.onl/asda-walmartone-uk/</a:t>
            </a:r>
            <a:r>
              <a:rPr lang="en-GB" sz="1000" dirty="0"/>
              <a:t>. </a:t>
            </a:r>
          </a:p>
          <a:p>
            <a:r>
              <a:rPr lang="en-US" sz="1000" dirty="0"/>
              <a:t>(n.d.). [Photograph], Retrieved December 1st, 2019, from www.sign-in-box.com: </a:t>
            </a:r>
            <a:r>
              <a:rPr lang="en-US" sz="1000" dirty="0">
                <a:hlinkClick r:id="rId6"/>
              </a:rPr>
              <a:t>https://sign-in-box.com/walmart-login</a:t>
            </a:r>
            <a:endParaRPr lang="en-US" sz="1000" dirty="0"/>
          </a:p>
          <a:p>
            <a:r>
              <a:rPr lang="en-US" sz="1000" dirty="0" err="1"/>
              <a:t>Walmartone.asda</a:t>
            </a:r>
            <a:r>
              <a:rPr lang="en-US" sz="1000" dirty="0"/>
              <a:t>. (2019, November 23rd). </a:t>
            </a:r>
            <a:r>
              <a:rPr lang="en-US" sz="1000" i="1" dirty="0"/>
              <a:t>www.asda.walmartone.com</a:t>
            </a:r>
            <a:r>
              <a:rPr lang="en-US" sz="1000" dirty="0"/>
              <a:t>. Retrieved from https://walmartone.onl/asda-walmartone-uk/</a:t>
            </a:r>
            <a:endParaRPr lang="en-GB" sz="1000" dirty="0"/>
          </a:p>
          <a:p>
            <a:endParaRPr lang="en-GB" sz="1000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56BFB391-B0A7-4EFC-8F8C-C4C5EE11F7C8}"/>
              </a:ext>
            </a:extLst>
          </p:cNvPr>
          <p:cNvSpPr txBox="1">
            <a:spLocks/>
          </p:cNvSpPr>
          <p:nvPr/>
        </p:nvSpPr>
        <p:spPr>
          <a:xfrm>
            <a:off x="626533" y="1574149"/>
            <a:ext cx="4371405" cy="48344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063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126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189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251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5314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2377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19944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6503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04448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277</TotalTime>
  <Words>892</Words>
  <Application>Microsoft Office PowerPoint</Application>
  <PresentationFormat>Widescreen</PresentationFormat>
  <Paragraphs>100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Trebuchet MS</vt:lpstr>
      <vt:lpstr>Wingdings 3</vt:lpstr>
      <vt:lpstr>Facet</vt:lpstr>
      <vt:lpstr>Digital Skills &amp; Research Methods</vt:lpstr>
      <vt:lpstr>Agenda-  Digital Skills &amp; Research Methods</vt:lpstr>
      <vt:lpstr>Background of ASDA </vt:lpstr>
      <vt:lpstr>ASDA Introduces</vt:lpstr>
      <vt:lpstr>The Challenges before Colleague Self Service</vt:lpstr>
      <vt:lpstr>Features of Colleague Self Service</vt:lpstr>
      <vt:lpstr>Insights to ASDA  Colleague Self Service</vt:lpstr>
      <vt:lpstr>Positive </vt:lpstr>
      <vt:lpstr>The Impact of ASDA Walmartone</vt:lpstr>
      <vt:lpstr>Lesson that can be drawn from Asda Walmartone</vt:lpstr>
      <vt:lpstr>References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Digital Skills &amp; Research Methods</dc:title>
  <dc:creator>veronica roach</dc:creator>
  <cp:lastModifiedBy>Veronica Osei (1907170)</cp:lastModifiedBy>
  <cp:revision>28</cp:revision>
  <dcterms:created xsi:type="dcterms:W3CDTF">2019-11-27T21:12:19Z</dcterms:created>
  <dcterms:modified xsi:type="dcterms:W3CDTF">2019-12-05T10:28:05Z</dcterms:modified>
</cp:coreProperties>
</file>