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6" r:id="rId2"/>
    <p:sldId id="316" r:id="rId3"/>
    <p:sldId id="317" r:id="rId4"/>
    <p:sldId id="318" r:id="rId5"/>
    <p:sldId id="319" r:id="rId6"/>
    <p:sldId id="320" r:id="rId7"/>
    <p:sldId id="321" r:id="rId8"/>
    <p:sldId id="322" r:id="rId9"/>
    <p:sldId id="323" r:id="rId10"/>
    <p:sldId id="324" r:id="rId11"/>
    <p:sldId id="325" r:id="rId12"/>
    <p:sldId id="327" r:id="rId13"/>
    <p:sldId id="326" r:id="rId14"/>
    <p:sldId id="328" r:id="rId15"/>
    <p:sldId id="330" r:id="rId16"/>
    <p:sldId id="329" r:id="rId17"/>
    <p:sldId id="331" r:id="rId18"/>
    <p:sldId id="332" r:id="rId19"/>
    <p:sldId id="333" r:id="rId20"/>
    <p:sldId id="334" r:id="rId21"/>
    <p:sldId id="335" r:id="rId22"/>
    <p:sldId id="337" r:id="rId23"/>
    <p:sldId id="336" r:id="rId24"/>
    <p:sldId id="349" r:id="rId25"/>
    <p:sldId id="350" r:id="rId26"/>
    <p:sldId id="344" r:id="rId27"/>
    <p:sldId id="345" r:id="rId28"/>
    <p:sldId id="346" r:id="rId29"/>
    <p:sldId id="347" r:id="rId30"/>
    <p:sldId id="348" r:id="rId31"/>
    <p:sldId id="339" r:id="rId32"/>
    <p:sldId id="338" r:id="rId33"/>
    <p:sldId id="340" r:id="rId34"/>
    <p:sldId id="341" r:id="rId35"/>
    <p:sldId id="351" r:id="rId36"/>
    <p:sldId id="352" r:id="rId37"/>
    <p:sldId id="353" r:id="rId38"/>
    <p:sldId id="354" r:id="rId39"/>
    <p:sldId id="342" r:id="rId40"/>
    <p:sldId id="357" r:id="rId41"/>
    <p:sldId id="358" r:id="rId42"/>
    <p:sldId id="359" r:id="rId43"/>
    <p:sldId id="360" r:id="rId44"/>
    <p:sldId id="361" r:id="rId45"/>
    <p:sldId id="362" r:id="rId46"/>
    <p:sldId id="363" r:id="rId47"/>
    <p:sldId id="364" r:id="rId48"/>
    <p:sldId id="365" r:id="rId49"/>
    <p:sldId id="366" r:id="rId50"/>
    <p:sldId id="367" r:id="rId51"/>
    <p:sldId id="368" r:id="rId52"/>
    <p:sldId id="369" r:id="rId53"/>
    <p:sldId id="370" r:id="rId54"/>
    <p:sldId id="371" r:id="rId55"/>
    <p:sldId id="286" r:id="rId56"/>
    <p:sldId id="315" r:id="rId5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19" autoAdjust="0"/>
  </p:normalViewPr>
  <p:slideViewPr>
    <p:cSldViewPr>
      <p:cViewPr>
        <p:scale>
          <a:sx n="40" d="100"/>
          <a:sy n="40" d="100"/>
        </p:scale>
        <p:origin x="2040" y="7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28/11/2018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nSpc>
                <a:spcPct val="100000"/>
              </a:lnSpc>
              <a:spcBef>
                <a:spcPts val="0"/>
              </a:spcBef>
              <a:spcAft>
                <a:spcPts val="0"/>
              </a:spcAft>
            </a:pPr>
            <a:r>
              <a:rPr lang="en-US" dirty="0" smtClean="0"/>
              <a:t>Latency is the time taken for a packet to arrive at its destination</a:t>
            </a:r>
          </a:p>
          <a:p>
            <a:pPr lvl="1">
              <a:lnSpc>
                <a:spcPct val="100000"/>
              </a:lnSpc>
              <a:spcBef>
                <a:spcPts val="0"/>
              </a:spcBef>
              <a:spcAft>
                <a:spcPts val="0"/>
              </a:spcAft>
            </a:pPr>
            <a:r>
              <a:rPr lang="en-US" dirty="0" smtClean="0"/>
              <a:t>Packet switching overhead</a:t>
            </a:r>
          </a:p>
          <a:p>
            <a:pPr lvl="1">
              <a:lnSpc>
                <a:spcPct val="100000"/>
              </a:lnSpc>
              <a:spcBef>
                <a:spcPts val="0"/>
              </a:spcBef>
              <a:spcAft>
                <a:spcPts val="0"/>
              </a:spcAft>
            </a:pPr>
            <a:r>
              <a:rPr lang="en-US" dirty="0" smtClean="0"/>
              <a:t>Congestion </a:t>
            </a:r>
          </a:p>
          <a:p>
            <a:pPr>
              <a:lnSpc>
                <a:spcPct val="100000"/>
              </a:lnSpc>
              <a:spcBef>
                <a:spcPts val="0"/>
              </a:spcBef>
              <a:spcAft>
                <a:spcPts val="0"/>
              </a:spcAft>
            </a:pPr>
            <a:r>
              <a:rPr lang="en-US" dirty="0" smtClean="0"/>
              <a:t>Latency may result in voice synchronization problems </a:t>
            </a:r>
          </a:p>
          <a:p>
            <a:pPr>
              <a:lnSpc>
                <a:spcPct val="100000"/>
              </a:lnSpc>
              <a:spcBef>
                <a:spcPts val="0"/>
              </a:spcBef>
              <a:spcAft>
                <a:spcPts val="0"/>
              </a:spcAft>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Jitter is the delay experienced in receiving a packet when a packet is expected to arrive at the end point at a certain time</a:t>
            </a:r>
          </a:p>
          <a:p>
            <a:pPr>
              <a:lnSpc>
                <a:spcPct val="100000"/>
              </a:lnSpc>
              <a:spcBef>
                <a:spcPts val="0"/>
              </a:spcBef>
              <a:spcAft>
                <a:spcPts val="0"/>
              </a:spcAft>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When bandwidth is shared between voice and computer data, certain bandwidth may have to be allocated for voice communication on a network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Packet loss in unavoidable</a:t>
            </a:r>
          </a:p>
          <a:p>
            <a:r>
              <a:rPr lang="en-US" dirty="0" smtClean="0"/>
              <a:t>It can be minimally tolerated in voice transmission</a:t>
            </a:r>
          </a:p>
          <a:p>
            <a:pPr lvl="1"/>
            <a:r>
              <a:rPr lang="en-US" dirty="0" smtClean="0"/>
              <a:t>It should not, in the first place, distort the audio</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Because the computer network is used, the reliability of the network will have an impact on the telephony service</a:t>
            </a:r>
          </a:p>
          <a:p>
            <a:pPr lvl="1"/>
            <a:r>
              <a:rPr lang="en-US" dirty="0" smtClean="0"/>
              <a:t>In the analog telephone industry, reliability of 99.999 percent uptime is required</a:t>
            </a:r>
          </a:p>
          <a:p>
            <a:pPr lvl="1"/>
            <a:r>
              <a:rPr lang="en-US" dirty="0" smtClean="0"/>
              <a:t>The above is known as five nines</a:t>
            </a:r>
          </a:p>
          <a:p>
            <a:r>
              <a:rPr lang="en-US" dirty="0" smtClean="0"/>
              <a:t>VoIP networks can achieve over 98 percent reliability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Ability to add more telephony equipment as the company grows</a:t>
            </a:r>
          </a:p>
          <a:p>
            <a:pPr lvl="1"/>
            <a:r>
              <a:rPr lang="en-US" dirty="0" smtClean="0"/>
              <a:t>Network bandwidth and other issues may have an effect on scalability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As VoIP uses the Internet, for example, it is vulnerable to the same type as security risks</a:t>
            </a:r>
          </a:p>
          <a:p>
            <a:pPr lvl="1"/>
            <a:r>
              <a:rPr lang="en-US" dirty="0" smtClean="0"/>
              <a:t>Hacking</a:t>
            </a:r>
          </a:p>
          <a:p>
            <a:pPr lvl="1"/>
            <a:r>
              <a:rPr lang="en-US" dirty="0" smtClean="0"/>
              <a:t>Denial of service</a:t>
            </a:r>
          </a:p>
          <a:p>
            <a:pPr lvl="1"/>
            <a:r>
              <a:rPr lang="en-US" dirty="0" smtClean="0"/>
              <a:t>Eavesdropping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IP telephony need to match and, in the long run, exceed the features provided by the PSTN</a:t>
            </a:r>
          </a:p>
          <a:p>
            <a:pPr lvl="1"/>
            <a:r>
              <a:rPr lang="en-US" dirty="0" smtClean="0"/>
              <a:t>Call waiting</a:t>
            </a:r>
          </a:p>
          <a:p>
            <a:pPr lvl="1"/>
            <a:r>
              <a:rPr lang="en-US" dirty="0" smtClean="0"/>
              <a:t>Three way calling etc.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dirty="0" smtClean="0"/>
              <a:t>IP telephony equipment manufactured by different vendors must be able to talk to each other</a:t>
            </a:r>
          </a:p>
          <a:p>
            <a:pPr lvl="1"/>
            <a:r>
              <a:rPr lang="en-US" dirty="0" smtClean="0"/>
              <a:t>Standardized protocols are needed</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cost of migrating from legacy PBX to IP PBX</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a:lnSpc>
                <a:spcPct val="100000"/>
              </a:lnSpc>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43</a:t>
            </a:fld>
            <a:endParaRPr lang="en-GB"/>
          </a:p>
        </p:txBody>
      </p:sp>
    </p:spTree>
    <p:extLst>
      <p:ext uri="{BB962C8B-B14F-4D97-AF65-F5344CB8AC3E}">
        <p14:creationId xmlns:p14="http://schemas.microsoft.com/office/powerpoint/2010/main" val="3892787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other main kind of guided media is optical</a:t>
            </a:r>
            <a:r>
              <a:rPr lang="en-US" baseline="0" dirty="0"/>
              <a:t> fiber. It is widely used for links that run at high rates, particularly over long distances. It is much, much better than wire in both regards. Examples include the backbone links between ISP facilities, and fiber runs to the home (FTTH) that provide much higher bandwidth home connectivity than ADSL. The optical fiber is a very long, thin strand of glass. The figure shows the overall system. A light source is needed to produce pulses of light, either a LED or a laser (better quality, more expensive). The pulses of light are trapped in the fiber (total internal reflection) and follow it. At the other end a </a:t>
            </a:r>
            <a:r>
              <a:rPr lang="en-US" baseline="0" dirty="0" err="1"/>
              <a:t>photodetector</a:t>
            </a:r>
            <a:r>
              <a:rPr lang="en-US" baseline="0" dirty="0"/>
              <a:t> turns pulses of light into electrical signals. </a:t>
            </a:r>
            <a:endParaRPr lang="en-US" dirty="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48</a:t>
            </a:fld>
            <a:endParaRPr lang="en-GB"/>
          </a:p>
        </p:txBody>
      </p:sp>
    </p:spTree>
    <p:extLst>
      <p:ext uri="{BB962C8B-B14F-4D97-AF65-F5344CB8AC3E}">
        <p14:creationId xmlns:p14="http://schemas.microsoft.com/office/powerpoint/2010/main" val="4111266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Fiber</a:t>
            </a:r>
            <a:r>
              <a:rPr lang="en-US" baseline="0" dirty="0"/>
              <a:t> gives you very high rates over long runs; wires score less highly on these properties and support high rates over much shorter runs. But wires are usually the inexpensive solution when the transmission/reception hardware is included. Wires are also easier to work with; fiber requires greater care with connections. Fiber has the advantage that it is very hard to tap as the light is confined only to the fiber or the fiber is broken. Wires are usually easy to tap because they radiate the signal well. </a:t>
            </a:r>
            <a:endParaRPr lang="en-US" dirty="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50</a:t>
            </a:fld>
            <a:endParaRPr lang="en-GB"/>
          </a:p>
        </p:txBody>
      </p:sp>
    </p:spTree>
    <p:extLst>
      <p:ext uri="{BB962C8B-B14F-4D97-AF65-F5344CB8AC3E}">
        <p14:creationId xmlns:p14="http://schemas.microsoft.com/office/powerpoint/2010/main" val="1142843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traditional link between the radio base station (RBS) and the antenna has previously been a copper coaxial cable. To use an optical fibre cable instead, makes both design of new sites, as well as the physical deployment of the hardware, much easier.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Modulated microwave signals had to be available at the input end of the </a:t>
            </a:r>
            <a:r>
              <a:rPr lang="en-GB" sz="1200" b="0" i="0" u="none" strike="noStrike" kern="1200" baseline="0" dirty="0" err="1">
                <a:solidFill>
                  <a:schemeClr val="tx1"/>
                </a:solidFill>
                <a:latin typeface="+mn-lt"/>
                <a:ea typeface="+mn-ea"/>
                <a:cs typeface="+mn-cs"/>
              </a:rPr>
              <a:t>RoF</a:t>
            </a:r>
            <a:r>
              <a:rPr lang="en-GB" sz="1200" b="0" i="0" u="none" strike="noStrike" kern="1200" baseline="0" dirty="0">
                <a:solidFill>
                  <a:schemeClr val="tx1"/>
                </a:solidFill>
                <a:latin typeface="+mn-lt"/>
                <a:ea typeface="+mn-ea"/>
                <a:cs typeface="+mn-cs"/>
              </a:rPr>
              <a:t> system, which subsequently transported them over a distance to the RS (Remote Site) in the form of optical signals. At the RS the microwave signals are regenerated and radiated by antennas. The system was used to distribute GSM 900 network traffic.</a:t>
            </a:r>
          </a:p>
          <a:p>
            <a:endParaRPr lang="en-GB" b="0" dirty="0"/>
          </a:p>
          <a:p>
            <a:r>
              <a:rPr lang="en-GB" sz="1200" b="0" i="0" u="none" strike="noStrike" kern="1200" baseline="0" dirty="0">
                <a:solidFill>
                  <a:schemeClr val="tx1"/>
                </a:solidFill>
                <a:latin typeface="+mn-lt"/>
                <a:ea typeface="+mn-ea"/>
                <a:cs typeface="+mn-cs"/>
              </a:rPr>
              <a:t>Today </a:t>
            </a:r>
            <a:r>
              <a:rPr lang="en-GB" sz="1200" b="0" i="0" u="none" strike="noStrike" kern="1200" baseline="0" dirty="0" err="1">
                <a:solidFill>
                  <a:schemeClr val="tx1"/>
                </a:solidFill>
                <a:latin typeface="+mn-lt"/>
                <a:ea typeface="+mn-ea"/>
                <a:cs typeface="+mn-cs"/>
              </a:rPr>
              <a:t>RoF</a:t>
            </a:r>
            <a:r>
              <a:rPr lang="en-GB" sz="1200" b="0" i="0" u="none" strike="noStrike" kern="1200" baseline="0" dirty="0">
                <a:solidFill>
                  <a:schemeClr val="tx1"/>
                </a:solidFill>
                <a:latin typeface="+mn-lt"/>
                <a:ea typeface="+mn-ea"/>
                <a:cs typeface="+mn-cs"/>
              </a:rPr>
              <a:t> systems, are designed to perform added radio system functionalities besides transportation and mobility functions. These functions include data modulation, signal processing, and frequency conversion (up and down). For a multifunctional </a:t>
            </a:r>
            <a:r>
              <a:rPr lang="en-GB" sz="1200" b="0" i="0" u="none" strike="noStrike" kern="1200" baseline="0" dirty="0" err="1">
                <a:solidFill>
                  <a:schemeClr val="tx1"/>
                </a:solidFill>
                <a:latin typeface="+mn-lt"/>
                <a:ea typeface="+mn-ea"/>
                <a:cs typeface="+mn-cs"/>
              </a:rPr>
              <a:t>RoF</a:t>
            </a:r>
            <a:r>
              <a:rPr lang="en-GB" sz="1200" b="0" i="0" u="none" strike="noStrike" kern="1200" baseline="0" dirty="0">
                <a:solidFill>
                  <a:schemeClr val="tx1"/>
                </a:solidFill>
                <a:latin typeface="+mn-lt"/>
                <a:ea typeface="+mn-ea"/>
                <a:cs typeface="+mn-cs"/>
              </a:rPr>
              <a:t> system, the required radio signal at the input of the </a:t>
            </a:r>
            <a:r>
              <a:rPr lang="en-GB" sz="1200" b="0" i="0" u="none" strike="noStrike" kern="1200" baseline="0" dirty="0" err="1">
                <a:solidFill>
                  <a:schemeClr val="tx1"/>
                </a:solidFill>
                <a:latin typeface="+mn-lt"/>
                <a:ea typeface="+mn-ea"/>
                <a:cs typeface="+mn-cs"/>
              </a:rPr>
              <a:t>RoF</a:t>
            </a:r>
            <a:r>
              <a:rPr lang="en-GB" sz="1200" b="0" i="0" u="none" strike="noStrike" kern="1200" baseline="0" dirty="0">
                <a:solidFill>
                  <a:schemeClr val="tx1"/>
                </a:solidFill>
                <a:latin typeface="+mn-lt"/>
                <a:ea typeface="+mn-ea"/>
                <a:cs typeface="+mn-cs"/>
              </a:rPr>
              <a:t> system depends on the </a:t>
            </a:r>
            <a:r>
              <a:rPr lang="en-GB" sz="1200" b="0" i="0" u="none" strike="noStrike" kern="1200" baseline="0" dirty="0" err="1">
                <a:solidFill>
                  <a:schemeClr val="tx1"/>
                </a:solidFill>
                <a:latin typeface="+mn-lt"/>
                <a:ea typeface="+mn-ea"/>
                <a:cs typeface="+mn-cs"/>
              </a:rPr>
              <a:t>RoF</a:t>
            </a:r>
            <a:r>
              <a:rPr lang="en-GB" sz="1200" b="0" i="0" u="none" strike="noStrike" kern="1200" baseline="0" dirty="0">
                <a:solidFill>
                  <a:schemeClr val="tx1"/>
                </a:solidFill>
                <a:latin typeface="+mn-lt"/>
                <a:ea typeface="+mn-ea"/>
                <a:cs typeface="+mn-cs"/>
              </a:rPr>
              <a:t> technology and the functionality desired. Figure 1. shows a typical RF signal (modulated by </a:t>
            </a:r>
            <a:r>
              <a:rPr lang="en-GB" sz="1200" b="0" i="0" u="none" strike="noStrike" kern="1200" baseline="0" dirty="0" err="1">
                <a:solidFill>
                  <a:schemeClr val="tx1"/>
                </a:solidFill>
                <a:latin typeface="+mn-lt"/>
                <a:ea typeface="+mn-ea"/>
                <a:cs typeface="+mn-cs"/>
              </a:rPr>
              <a:t>analog</a:t>
            </a:r>
            <a:r>
              <a:rPr lang="en-GB" sz="1200" b="0" i="0" u="none" strike="noStrike" kern="1200" baseline="0" dirty="0">
                <a:solidFill>
                  <a:schemeClr val="tx1"/>
                </a:solidFill>
                <a:latin typeface="+mn-lt"/>
                <a:ea typeface="+mn-ea"/>
                <a:cs typeface="+mn-cs"/>
              </a:rPr>
              <a:t> or digital modulation techniques) being transported by an </a:t>
            </a:r>
            <a:r>
              <a:rPr lang="en-GB" sz="1200" b="0" i="0" u="none" strike="noStrike" kern="1200" baseline="0" dirty="0" err="1">
                <a:solidFill>
                  <a:schemeClr val="tx1"/>
                </a:solidFill>
                <a:latin typeface="+mn-lt"/>
                <a:ea typeface="+mn-ea"/>
                <a:cs typeface="+mn-cs"/>
              </a:rPr>
              <a:t>analog</a:t>
            </a: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fiber</a:t>
            </a:r>
            <a:r>
              <a:rPr lang="en-GB" sz="1200" b="0" i="0" u="none" strike="noStrike" kern="1200" baseline="0" dirty="0">
                <a:solidFill>
                  <a:schemeClr val="tx1"/>
                </a:solidFill>
                <a:latin typeface="+mn-lt"/>
                <a:ea typeface="+mn-ea"/>
                <a:cs typeface="+mn-cs"/>
              </a:rPr>
              <a:t> optic link. The RF signal may be baseband data, modulated IF, or the actual modulated RF signal to be distributed. The RF signal is used to modulate the optical source in transmitter. The resulting optical signal is launched into an optical </a:t>
            </a:r>
            <a:r>
              <a:rPr lang="en-GB" sz="1200" b="0" i="0" u="none" strike="noStrike" kern="1200" baseline="0" dirty="0" err="1">
                <a:solidFill>
                  <a:schemeClr val="tx1"/>
                </a:solidFill>
                <a:latin typeface="+mn-lt"/>
                <a:ea typeface="+mn-ea"/>
                <a:cs typeface="+mn-cs"/>
              </a:rPr>
              <a:t>fiber</a:t>
            </a:r>
            <a:r>
              <a:rPr lang="en-GB" sz="1200" b="0" i="0" u="none" strike="noStrike" kern="1200" baseline="0" dirty="0">
                <a:solidFill>
                  <a:schemeClr val="tx1"/>
                </a:solidFill>
                <a:latin typeface="+mn-lt"/>
                <a:ea typeface="+mn-ea"/>
                <a:cs typeface="+mn-cs"/>
              </a:rPr>
              <a:t>. At the other end of the </a:t>
            </a:r>
            <a:r>
              <a:rPr lang="en-GB" sz="1200" b="0" i="0" u="none" strike="noStrike" kern="1200" baseline="0" dirty="0" err="1">
                <a:solidFill>
                  <a:schemeClr val="tx1"/>
                </a:solidFill>
                <a:latin typeface="+mn-lt"/>
                <a:ea typeface="+mn-ea"/>
                <a:cs typeface="+mn-cs"/>
              </a:rPr>
              <a:t>fiber</a:t>
            </a:r>
            <a:r>
              <a:rPr lang="en-GB" sz="1200" b="0" i="0" u="none" strike="noStrike" kern="1200" baseline="0" dirty="0">
                <a:solidFill>
                  <a:schemeClr val="tx1"/>
                </a:solidFill>
                <a:latin typeface="+mn-lt"/>
                <a:ea typeface="+mn-ea"/>
                <a:cs typeface="+mn-cs"/>
              </a:rPr>
              <a:t>, we need an optical receiver that converts the optical signal to RF again. The generated electrical signal must meet the specifications required by the wireless application be it GSM, UMTS, wireless LAN, </a:t>
            </a:r>
            <a:r>
              <a:rPr lang="en-GB" sz="1200" b="0" i="0" u="none" strike="noStrike" kern="1200" baseline="0" dirty="0" err="1">
                <a:solidFill>
                  <a:schemeClr val="tx1"/>
                </a:solidFill>
                <a:latin typeface="+mn-lt"/>
                <a:ea typeface="+mn-ea"/>
                <a:cs typeface="+mn-cs"/>
              </a:rPr>
              <a:t>WiMax</a:t>
            </a:r>
            <a:r>
              <a:rPr lang="en-GB" sz="1200" b="0" i="0" u="none" strike="noStrike" kern="1200" baseline="0" dirty="0">
                <a:solidFill>
                  <a:schemeClr val="tx1"/>
                </a:solidFill>
                <a:latin typeface="+mn-lt"/>
                <a:ea typeface="+mn-ea"/>
                <a:cs typeface="+mn-cs"/>
              </a:rPr>
              <a:t> or other.</a:t>
            </a:r>
            <a:endParaRPr lang="en-GB" b="0"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52</a:t>
            </a:fld>
            <a:endParaRPr lang="en-GB"/>
          </a:p>
        </p:txBody>
      </p:sp>
    </p:spTree>
    <p:extLst>
      <p:ext uri="{BB962C8B-B14F-4D97-AF65-F5344CB8AC3E}">
        <p14:creationId xmlns:p14="http://schemas.microsoft.com/office/powerpoint/2010/main" val="4028710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54</a:t>
            </a:fld>
            <a:endParaRPr lang="en-GB"/>
          </a:p>
        </p:txBody>
      </p:sp>
    </p:spTree>
    <p:extLst>
      <p:ext uri="{BB962C8B-B14F-4D97-AF65-F5344CB8AC3E}">
        <p14:creationId xmlns:p14="http://schemas.microsoft.com/office/powerpoint/2010/main" val="154324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6858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0" y="762000"/>
            <a:ext cx="4495800" cy="5638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762000"/>
            <a:ext cx="4495800" cy="5638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0" y="6629400"/>
            <a:ext cx="1905000" cy="22860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629400"/>
            <a:ext cx="2895600" cy="2286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7239000" y="6629400"/>
            <a:ext cx="1905000" cy="228600"/>
          </a:xfrm>
        </p:spPr>
        <p:txBody>
          <a:bodyPr/>
          <a:lstStyle>
            <a:lvl1pPr>
              <a:defRPr/>
            </a:lvl1pPr>
          </a:lstStyle>
          <a:p>
            <a:fld id="{76C60601-AB38-4944-83FE-AEE66286BF78}" type="slidenum">
              <a:rPr lang="en-US" altLang="en-US"/>
              <a:pPr/>
              <a:t>‹#›</a:t>
            </a:fld>
            <a:endParaRPr lang="en-US" altLang="en-US"/>
          </a:p>
        </p:txBody>
      </p:sp>
    </p:spTree>
    <p:extLst>
      <p:ext uri="{BB962C8B-B14F-4D97-AF65-F5344CB8AC3E}">
        <p14:creationId xmlns:p14="http://schemas.microsoft.com/office/powerpoint/2010/main" val="4257001286"/>
      </p:ext>
    </p:extLst>
  </p:cSld>
  <p:clrMapOvr>
    <a:masterClrMapping/>
  </p:clrMapOvr>
  <p:transition>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28/11/2018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thereum.org/" TargetMode="External"/><Relationship Id="rId2" Type="http://schemas.openxmlformats.org/officeDocument/2006/relationships/hyperlink" Target="https://due.com/blog/blockchain-payment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a:latin typeface="Times New Roman"/>
                <a:cs typeface="Times New Roman"/>
              </a:rPr>
              <a:t>Global Emerging Technologies (GET)</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a:t>Lecture 7</a:t>
            </a:r>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Areas of GET</a:t>
            </a:r>
          </a:p>
        </p:txBody>
      </p:sp>
      <p:sp>
        <p:nvSpPr>
          <p:cNvPr id="3" name="Content Placeholder 2"/>
          <p:cNvSpPr>
            <a:spLocks noGrp="1"/>
          </p:cNvSpPr>
          <p:nvPr>
            <p:ph idx="1"/>
          </p:nvPr>
        </p:nvSpPr>
        <p:spPr/>
        <p:txBody>
          <a:bodyPr/>
          <a:lstStyle/>
          <a:p>
            <a:r>
              <a:rPr lang="en-GB" dirty="0"/>
              <a:t>Artificial Intelligence</a:t>
            </a:r>
          </a:p>
          <a:p>
            <a:r>
              <a:rPr lang="en-GB" dirty="0" err="1"/>
              <a:t>Blockchain</a:t>
            </a:r>
            <a:endParaRPr lang="en-GB" dirty="0"/>
          </a:p>
          <a:p>
            <a:r>
              <a:rPr lang="en-GB" dirty="0"/>
              <a:t>Nano Technology</a:t>
            </a:r>
          </a:p>
          <a:p>
            <a:r>
              <a:rPr lang="en-GB" dirty="0"/>
              <a:t>Quantum Computing</a:t>
            </a:r>
          </a:p>
          <a:p>
            <a:r>
              <a:rPr lang="en-GB" dirty="0"/>
              <a:t>Mobile/Social Internet</a:t>
            </a:r>
          </a:p>
          <a:p>
            <a:r>
              <a:rPr lang="en-GB" dirty="0"/>
              <a:t>CX  Customer Journey, Experiences Commerce &amp; Personality</a:t>
            </a:r>
          </a:p>
        </p:txBody>
      </p:sp>
    </p:spTree>
    <p:extLst>
      <p:ext uri="{BB962C8B-B14F-4D97-AF65-F5344CB8AC3E}">
        <p14:creationId xmlns:p14="http://schemas.microsoft.com/office/powerpoint/2010/main" val="1421237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68811" y="980728"/>
            <a:ext cx="8547366" cy="4752527"/>
          </a:xfrm>
          <a:prstGeom prst="rect">
            <a:avLst/>
          </a:prstGeom>
        </p:spPr>
      </p:pic>
    </p:spTree>
    <p:extLst>
      <p:ext uri="{BB962C8B-B14F-4D97-AF65-F5344CB8AC3E}">
        <p14:creationId xmlns:p14="http://schemas.microsoft.com/office/powerpoint/2010/main" val="16363195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02596" y="404664"/>
            <a:ext cx="8738807" cy="5472607"/>
          </a:xfrm>
          <a:prstGeom prst="rect">
            <a:avLst/>
          </a:prstGeom>
        </p:spPr>
      </p:pic>
    </p:spTree>
    <p:extLst>
      <p:ext uri="{BB962C8B-B14F-4D97-AF65-F5344CB8AC3E}">
        <p14:creationId xmlns:p14="http://schemas.microsoft.com/office/powerpoint/2010/main" val="11199323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76441" y="692696"/>
            <a:ext cx="8510359" cy="5095604"/>
          </a:xfrm>
          <a:prstGeom prst="rect">
            <a:avLst/>
          </a:prstGeom>
        </p:spPr>
      </p:pic>
    </p:spTree>
    <p:extLst>
      <p:ext uri="{BB962C8B-B14F-4D97-AF65-F5344CB8AC3E}">
        <p14:creationId xmlns:p14="http://schemas.microsoft.com/office/powerpoint/2010/main" val="20312352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7517" y="908720"/>
            <a:ext cx="8899980" cy="4968552"/>
          </a:xfrm>
          <a:prstGeom prst="rect">
            <a:avLst/>
          </a:prstGeom>
        </p:spPr>
      </p:pic>
    </p:spTree>
    <p:extLst>
      <p:ext uri="{BB962C8B-B14F-4D97-AF65-F5344CB8AC3E}">
        <p14:creationId xmlns:p14="http://schemas.microsoft.com/office/powerpoint/2010/main" val="13358203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813" y="836712"/>
            <a:ext cx="8772226" cy="4968551"/>
          </a:xfrm>
          <a:prstGeom prst="rect">
            <a:avLst/>
          </a:prstGeom>
        </p:spPr>
      </p:pic>
    </p:spTree>
    <p:extLst>
      <p:ext uri="{BB962C8B-B14F-4D97-AF65-F5344CB8AC3E}">
        <p14:creationId xmlns:p14="http://schemas.microsoft.com/office/powerpoint/2010/main" val="23872183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218" y="836712"/>
            <a:ext cx="8668521" cy="4896543"/>
          </a:xfrm>
          <a:prstGeom prst="rect">
            <a:avLst/>
          </a:prstGeom>
        </p:spPr>
      </p:pic>
    </p:spTree>
    <p:extLst>
      <p:ext uri="{BB962C8B-B14F-4D97-AF65-F5344CB8AC3E}">
        <p14:creationId xmlns:p14="http://schemas.microsoft.com/office/powerpoint/2010/main" val="3243481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50420" y="51739"/>
            <a:ext cx="6575842" cy="3056048"/>
          </a:xfrm>
          <a:prstGeom prst="rect">
            <a:avLst/>
          </a:prstGeom>
        </p:spPr>
      </p:pic>
      <p:pic>
        <p:nvPicPr>
          <p:cNvPr id="5" name="Picture 4"/>
          <p:cNvPicPr>
            <a:picLocks noChangeAspect="1"/>
          </p:cNvPicPr>
          <p:nvPr/>
        </p:nvPicPr>
        <p:blipFill>
          <a:blip r:embed="rId3"/>
          <a:stretch>
            <a:fillRect/>
          </a:stretch>
        </p:blipFill>
        <p:spPr>
          <a:xfrm>
            <a:off x="457200" y="3107787"/>
            <a:ext cx="6575842" cy="2946648"/>
          </a:xfrm>
          <a:prstGeom prst="rect">
            <a:avLst/>
          </a:prstGeom>
        </p:spPr>
      </p:pic>
    </p:spTree>
    <p:extLst>
      <p:ext uri="{BB962C8B-B14F-4D97-AF65-F5344CB8AC3E}">
        <p14:creationId xmlns:p14="http://schemas.microsoft.com/office/powerpoint/2010/main" val="36184863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BA3F1254-9B03-4067-A217-8EB6AEE37BB3}"/>
              </a:ext>
            </a:extLst>
          </p:cNvPr>
          <p:cNvPicPr>
            <a:picLocks noChangeAspect="1"/>
          </p:cNvPicPr>
          <p:nvPr/>
        </p:nvPicPr>
        <p:blipFill>
          <a:blip r:embed="rId2"/>
          <a:stretch>
            <a:fillRect/>
          </a:stretch>
        </p:blipFill>
        <p:spPr>
          <a:xfrm>
            <a:off x="1331639" y="8756"/>
            <a:ext cx="5972539" cy="3182888"/>
          </a:xfrm>
          <a:prstGeom prst="rect">
            <a:avLst/>
          </a:prstGeom>
        </p:spPr>
      </p:pic>
      <p:pic>
        <p:nvPicPr>
          <p:cNvPr id="5" name="Picture 4">
            <a:extLst>
              <a:ext uri="{FF2B5EF4-FFF2-40B4-BE49-F238E27FC236}">
                <a16:creationId xmlns:a16="http://schemas.microsoft.com/office/drawing/2014/main" xmlns="" id="{88123903-2CBA-45E6-BC1A-2F5A59F4A04F}"/>
              </a:ext>
            </a:extLst>
          </p:cNvPr>
          <p:cNvPicPr>
            <a:picLocks noChangeAspect="1"/>
          </p:cNvPicPr>
          <p:nvPr/>
        </p:nvPicPr>
        <p:blipFill>
          <a:blip r:embed="rId3"/>
          <a:stretch>
            <a:fillRect/>
          </a:stretch>
        </p:blipFill>
        <p:spPr>
          <a:xfrm>
            <a:off x="1335764" y="3190765"/>
            <a:ext cx="5972539" cy="2995955"/>
          </a:xfrm>
          <a:prstGeom prst="rect">
            <a:avLst/>
          </a:prstGeom>
        </p:spPr>
      </p:pic>
    </p:spTree>
    <p:extLst>
      <p:ext uri="{BB962C8B-B14F-4D97-AF65-F5344CB8AC3E}">
        <p14:creationId xmlns:p14="http://schemas.microsoft.com/office/powerpoint/2010/main" val="38468317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xmlns="" id="{DA485717-8213-49E6-9DB4-F76038F8FAD9}"/>
              </a:ext>
            </a:extLst>
          </p:cNvPr>
          <p:cNvPicPr>
            <a:picLocks noGrp="1" noChangeAspect="1"/>
          </p:cNvPicPr>
          <p:nvPr>
            <p:ph idx="1"/>
          </p:nvPr>
        </p:nvPicPr>
        <p:blipFill>
          <a:blip r:embed="rId2"/>
          <a:stretch>
            <a:fillRect/>
          </a:stretch>
        </p:blipFill>
        <p:spPr>
          <a:xfrm>
            <a:off x="482600" y="1057148"/>
            <a:ext cx="8178799" cy="4743702"/>
          </a:xfrm>
          <a:prstGeom prst="rect">
            <a:avLst/>
          </a:prstGeom>
        </p:spPr>
      </p:pic>
    </p:spTree>
    <p:extLst>
      <p:ext uri="{BB962C8B-B14F-4D97-AF65-F5344CB8AC3E}">
        <p14:creationId xmlns:p14="http://schemas.microsoft.com/office/powerpoint/2010/main" val="19484236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Content Placeholder 3">
            <a:extLst>
              <a:ext uri="{FF2B5EF4-FFF2-40B4-BE49-F238E27FC236}">
                <a16:creationId xmlns:a16="http://schemas.microsoft.com/office/drawing/2014/main" xmlns="" id="{1C758335-8CB3-4702-BD6D-CA46B420905D}"/>
              </a:ext>
            </a:extLst>
          </p:cNvPr>
          <p:cNvPicPr>
            <a:picLocks noGrp="1" noChangeAspect="1"/>
          </p:cNvPicPr>
          <p:nvPr>
            <p:ph idx="1"/>
          </p:nvPr>
        </p:nvPicPr>
        <p:blipFill>
          <a:blip r:embed="rId2"/>
          <a:stretch>
            <a:fillRect/>
          </a:stretch>
        </p:blipFill>
        <p:spPr>
          <a:xfrm>
            <a:off x="482600" y="1087819"/>
            <a:ext cx="8178799" cy="4682361"/>
          </a:xfrm>
          <a:prstGeom prst="rect">
            <a:avLst/>
          </a:prstGeom>
        </p:spPr>
      </p:pic>
    </p:spTree>
    <p:extLst>
      <p:ext uri="{BB962C8B-B14F-4D97-AF65-F5344CB8AC3E}">
        <p14:creationId xmlns:p14="http://schemas.microsoft.com/office/powerpoint/2010/main" val="53054682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162"/>
            <a:ext cx="8229600" cy="706090"/>
          </a:xfrm>
        </p:spPr>
        <p:txBody>
          <a:bodyPr>
            <a:normAutofit fontScale="90000"/>
          </a:bodyPr>
          <a:lstStyle/>
          <a:p>
            <a:r>
              <a:rPr lang="en-GB" dirty="0"/>
              <a:t>AI Discussion</a:t>
            </a:r>
          </a:p>
        </p:txBody>
      </p:sp>
      <p:sp>
        <p:nvSpPr>
          <p:cNvPr id="3" name="Content Placeholder 2"/>
          <p:cNvSpPr>
            <a:spLocks noGrp="1"/>
          </p:cNvSpPr>
          <p:nvPr>
            <p:ph idx="1"/>
          </p:nvPr>
        </p:nvSpPr>
        <p:spPr>
          <a:xfrm>
            <a:off x="457200" y="1412776"/>
            <a:ext cx="8229600" cy="4525963"/>
          </a:xfrm>
        </p:spPr>
        <p:txBody>
          <a:bodyPr/>
          <a:lstStyle/>
          <a:p>
            <a:r>
              <a:rPr lang="en-GB" dirty="0"/>
              <a:t>How does the current status, goals, approaches and tools fit in current business model? </a:t>
            </a:r>
          </a:p>
          <a:p>
            <a:r>
              <a:rPr lang="en-GB" dirty="0"/>
              <a:t>What will the next decade of AI brings?</a:t>
            </a:r>
          </a:p>
          <a:p>
            <a:r>
              <a:rPr lang="en-GB" dirty="0"/>
              <a:t>Will it improve education, the future of technology and society?</a:t>
            </a:r>
          </a:p>
          <a:p>
            <a:r>
              <a:rPr lang="en-GB" dirty="0"/>
              <a:t>Give your views and justify them.</a:t>
            </a:r>
          </a:p>
          <a:p>
            <a:endParaRPr lang="en-GB" dirty="0"/>
          </a:p>
        </p:txBody>
      </p:sp>
    </p:spTree>
    <p:extLst>
      <p:ext uri="{BB962C8B-B14F-4D97-AF65-F5344CB8AC3E}">
        <p14:creationId xmlns:p14="http://schemas.microsoft.com/office/powerpoint/2010/main" val="32281948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81AEB8A9-B768-4E30-BA55-D919E66873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82600" y="640080"/>
            <a:ext cx="2322320" cy="5613236"/>
          </a:xfrm>
        </p:spPr>
        <p:txBody>
          <a:bodyPr anchor="ctr">
            <a:normAutofit/>
          </a:bodyPr>
          <a:lstStyle/>
          <a:p>
            <a:r>
              <a:rPr lang="en-GB" sz="2800">
                <a:solidFill>
                  <a:srgbClr val="FFFFFF"/>
                </a:solidFill>
              </a:rPr>
              <a:t>What is Blockchain?</a:t>
            </a:r>
          </a:p>
        </p:txBody>
      </p:sp>
      <p:sp>
        <p:nvSpPr>
          <p:cNvPr id="3" name="Content Placeholder 2"/>
          <p:cNvSpPr>
            <a:spLocks noGrp="1"/>
          </p:cNvSpPr>
          <p:nvPr>
            <p:ph idx="1"/>
          </p:nvPr>
        </p:nvSpPr>
        <p:spPr>
          <a:xfrm>
            <a:off x="3524863" y="640082"/>
            <a:ext cx="5136536" cy="2484884"/>
          </a:xfrm>
        </p:spPr>
        <p:txBody>
          <a:bodyPr anchor="ctr">
            <a:normAutofit/>
          </a:bodyPr>
          <a:lstStyle/>
          <a:p>
            <a:r>
              <a:rPr lang="en-GB" sz="1700"/>
              <a:t>“The blockchain is an incorruptible digital ledger of economic transactions that can be programmed to record not just financial transactions but virtually everything of value.”</a:t>
            </a:r>
            <a:br>
              <a:rPr lang="en-GB" sz="1700"/>
            </a:br>
            <a:r>
              <a:rPr lang="en-GB" sz="1700"/>
              <a:t>Don &amp; Alex Tapscott, authors Blockchain Revolution (2016)</a:t>
            </a:r>
          </a:p>
          <a:p>
            <a:endParaRPr lang="en-GB" sz="1700"/>
          </a:p>
        </p:txBody>
      </p:sp>
      <p:pic>
        <p:nvPicPr>
          <p:cNvPr id="4" name="Picture 3">
            <a:extLst>
              <a:ext uri="{FF2B5EF4-FFF2-40B4-BE49-F238E27FC236}">
                <a16:creationId xmlns:a16="http://schemas.microsoft.com/office/drawing/2014/main" xmlns="" id="{34F45E6E-EFFF-437F-8C1F-75265A964659}"/>
              </a:ext>
            </a:extLst>
          </p:cNvPr>
          <p:cNvPicPr>
            <a:picLocks noChangeAspect="1"/>
          </p:cNvPicPr>
          <p:nvPr/>
        </p:nvPicPr>
        <p:blipFill>
          <a:blip r:embed="rId2"/>
          <a:stretch>
            <a:fillRect/>
          </a:stretch>
        </p:blipFill>
        <p:spPr>
          <a:xfrm>
            <a:off x="3490722" y="3824777"/>
            <a:ext cx="5170677" cy="1732176"/>
          </a:xfrm>
          <a:prstGeom prst="rect">
            <a:avLst/>
          </a:prstGeom>
        </p:spPr>
      </p:pic>
    </p:spTree>
    <p:extLst>
      <p:ext uri="{BB962C8B-B14F-4D97-AF65-F5344CB8AC3E}">
        <p14:creationId xmlns:p14="http://schemas.microsoft.com/office/powerpoint/2010/main" val="5099633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xmlns="" id="{1E2BAD48-410B-4D81-9919-15AD93699A84}"/>
              </a:ext>
            </a:extLst>
          </p:cNvPr>
          <p:cNvPicPr>
            <a:picLocks noGrp="1" noChangeAspect="1"/>
          </p:cNvPicPr>
          <p:nvPr>
            <p:ph idx="1"/>
          </p:nvPr>
        </p:nvPicPr>
        <p:blipFill>
          <a:blip r:embed="rId2"/>
          <a:stretch>
            <a:fillRect/>
          </a:stretch>
        </p:blipFill>
        <p:spPr>
          <a:xfrm>
            <a:off x="482600" y="1190054"/>
            <a:ext cx="8178799" cy="4477891"/>
          </a:xfrm>
          <a:prstGeom prst="rect">
            <a:avLst/>
          </a:prstGeom>
        </p:spPr>
      </p:pic>
    </p:spTree>
    <p:extLst>
      <p:ext uri="{BB962C8B-B14F-4D97-AF65-F5344CB8AC3E}">
        <p14:creationId xmlns:p14="http://schemas.microsoft.com/office/powerpoint/2010/main" val="42896484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will use the blockchain?</a:t>
            </a:r>
          </a:p>
        </p:txBody>
      </p:sp>
      <p:sp>
        <p:nvSpPr>
          <p:cNvPr id="3" name="Content Placeholder 2"/>
          <p:cNvSpPr>
            <a:spLocks noGrp="1"/>
          </p:cNvSpPr>
          <p:nvPr>
            <p:ph idx="1"/>
          </p:nvPr>
        </p:nvSpPr>
        <p:spPr>
          <a:xfrm>
            <a:off x="457200" y="1340768"/>
            <a:ext cx="8229600" cy="4525963"/>
          </a:xfrm>
        </p:spPr>
        <p:txBody>
          <a:bodyPr>
            <a:normAutofit fontScale="55000" lnSpcReduction="20000"/>
          </a:bodyPr>
          <a:lstStyle/>
          <a:p>
            <a:pPr marL="0" indent="0">
              <a:buNone/>
            </a:pPr>
            <a:r>
              <a:rPr lang="en-GB" dirty="0"/>
              <a:t>Examine the articles from the link below and give your view in relation to the above topic:</a:t>
            </a:r>
          </a:p>
          <a:p>
            <a:pPr marL="0" indent="0">
              <a:buNone/>
            </a:pPr>
            <a:endParaRPr lang="en-GB" dirty="0"/>
          </a:p>
          <a:p>
            <a:r>
              <a:rPr lang="en-GB" dirty="0"/>
              <a:t>https://www.ft.com/content/eb1f8256-7b4b-11e5-a1fe-567b37f80b64 </a:t>
            </a:r>
          </a:p>
          <a:p>
            <a:r>
              <a:rPr lang="en-GB" dirty="0"/>
              <a:t>https://blockexplorer.com/</a:t>
            </a:r>
          </a:p>
          <a:p>
            <a:r>
              <a:rPr lang="en-GB" dirty="0"/>
              <a:t>https://www.forbes.com/sites/bernardmarr/2018/01/28/ blockchain-and-the-internet-of-things-4-important-benefits-ofcombining-these-two-mega-trends/#635c031c19e7 </a:t>
            </a:r>
          </a:p>
          <a:p>
            <a:r>
              <a:rPr lang="en-GB" dirty="0"/>
              <a:t>https://www.euractiv.com/section/digital/news/notaries-turn-blockchain-into-ally-in-digital-transactions/ </a:t>
            </a:r>
          </a:p>
          <a:p>
            <a:r>
              <a:rPr lang="en-GB" dirty="0">
                <a:hlinkClick r:id="rId2"/>
              </a:rPr>
              <a:t>https://due.com/blog/blockchain-payments/</a:t>
            </a:r>
            <a:endParaRPr lang="en-GB" dirty="0"/>
          </a:p>
          <a:p>
            <a:r>
              <a:rPr lang="en-GB" dirty="0"/>
              <a:t>https://www.hyperledger.org/ </a:t>
            </a:r>
          </a:p>
          <a:p>
            <a:r>
              <a:rPr lang="en-GB" dirty="0">
                <a:hlinkClick r:id="rId3"/>
              </a:rPr>
              <a:t>https://www.ethereum.org/</a:t>
            </a:r>
            <a:endParaRPr lang="en-GB" dirty="0"/>
          </a:p>
          <a:p>
            <a:r>
              <a:rPr lang="en-GB" dirty="0"/>
              <a:t>https://bitcoinexchangeguide.com/blockchain-distributed-ledger-technology/ </a:t>
            </a:r>
          </a:p>
          <a:p>
            <a:r>
              <a:rPr lang="en-GB" dirty="0"/>
              <a:t>https://btcmanager.com/2018-year-cryptocurrency-regulation/ </a:t>
            </a:r>
          </a:p>
        </p:txBody>
      </p:sp>
    </p:spTree>
    <p:extLst>
      <p:ext uri="{BB962C8B-B14F-4D97-AF65-F5344CB8AC3E}">
        <p14:creationId xmlns:p14="http://schemas.microsoft.com/office/powerpoint/2010/main" val="27815237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xmlns=""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a:lnSpc>
                <a:spcPct val="90000"/>
              </a:lnSpc>
            </a:pPr>
            <a:r>
              <a:rPr lang="en-US" sz="2800" kern="1200">
                <a:solidFill>
                  <a:schemeClr val="bg1"/>
                </a:solidFill>
                <a:latin typeface="+mj-lt"/>
                <a:ea typeface="+mj-ea"/>
                <a:cs typeface="+mj-cs"/>
              </a:rPr>
              <a:t>What is Nanotechnology</a:t>
            </a:r>
          </a:p>
        </p:txBody>
      </p:sp>
      <p:pic>
        <p:nvPicPr>
          <p:cNvPr id="15" name="Content Placeholder 3">
            <a:extLst>
              <a:ext uri="{FF2B5EF4-FFF2-40B4-BE49-F238E27FC236}">
                <a16:creationId xmlns:a16="http://schemas.microsoft.com/office/drawing/2014/main" xmlns="" id="{B4D77CD2-E182-413F-B7AF-01E4DC8DA3DC}"/>
              </a:ext>
            </a:extLst>
          </p:cNvPr>
          <p:cNvPicPr>
            <a:picLocks noGrp="1" noChangeAspect="1"/>
          </p:cNvPicPr>
          <p:nvPr>
            <p:ph idx="1"/>
          </p:nvPr>
        </p:nvPicPr>
        <p:blipFill>
          <a:blip r:embed="rId2"/>
          <a:stretch>
            <a:fillRect/>
          </a:stretch>
        </p:blipFill>
        <p:spPr>
          <a:xfrm>
            <a:off x="482600" y="2267237"/>
            <a:ext cx="8178799" cy="3210179"/>
          </a:xfrm>
          <a:prstGeom prst="rect">
            <a:avLst/>
          </a:prstGeom>
        </p:spPr>
      </p:pic>
    </p:spTree>
    <p:extLst>
      <p:ext uri="{BB962C8B-B14F-4D97-AF65-F5344CB8AC3E}">
        <p14:creationId xmlns:p14="http://schemas.microsoft.com/office/powerpoint/2010/main" val="28581112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xmlns="" id="{412F09F8-D751-4F5F-B6F6-4645962ECBC6}"/>
              </a:ext>
            </a:extLst>
          </p:cNvPr>
          <p:cNvPicPr>
            <a:picLocks noGrp="1" noChangeAspect="1"/>
          </p:cNvPicPr>
          <p:nvPr>
            <p:ph idx="1"/>
          </p:nvPr>
        </p:nvPicPr>
        <p:blipFill>
          <a:blip r:embed="rId2"/>
          <a:stretch>
            <a:fillRect/>
          </a:stretch>
        </p:blipFill>
        <p:spPr>
          <a:xfrm>
            <a:off x="482600" y="842455"/>
            <a:ext cx="8178799" cy="5173089"/>
          </a:xfrm>
          <a:prstGeom prst="rect">
            <a:avLst/>
          </a:prstGeom>
        </p:spPr>
      </p:pic>
    </p:spTree>
    <p:extLst>
      <p:ext uri="{BB962C8B-B14F-4D97-AF65-F5344CB8AC3E}">
        <p14:creationId xmlns:p14="http://schemas.microsoft.com/office/powerpoint/2010/main" val="362293772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xmlns="" id="{DC839488-5A6E-497D-A954-72AA0F92667E}"/>
              </a:ext>
            </a:extLst>
          </p:cNvPr>
          <p:cNvPicPr>
            <a:picLocks noGrp="1" noChangeAspect="1"/>
          </p:cNvPicPr>
          <p:nvPr>
            <p:ph idx="1"/>
          </p:nvPr>
        </p:nvPicPr>
        <p:blipFill>
          <a:blip r:embed="rId2"/>
          <a:stretch>
            <a:fillRect/>
          </a:stretch>
        </p:blipFill>
        <p:spPr>
          <a:xfrm>
            <a:off x="482600" y="883348"/>
            <a:ext cx="8178799" cy="5091302"/>
          </a:xfrm>
          <a:prstGeom prst="rect">
            <a:avLst/>
          </a:prstGeom>
        </p:spPr>
      </p:pic>
    </p:spTree>
    <p:extLst>
      <p:ext uri="{BB962C8B-B14F-4D97-AF65-F5344CB8AC3E}">
        <p14:creationId xmlns:p14="http://schemas.microsoft.com/office/powerpoint/2010/main" val="16638978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xmlns="" id="{7E0E1CF1-AD3E-4699-908C-9FD57ABA2838}"/>
              </a:ext>
            </a:extLst>
          </p:cNvPr>
          <p:cNvPicPr>
            <a:picLocks noGrp="1" noChangeAspect="1"/>
          </p:cNvPicPr>
          <p:nvPr>
            <p:ph idx="1"/>
          </p:nvPr>
        </p:nvPicPr>
        <p:blipFill>
          <a:blip r:embed="rId2"/>
          <a:stretch>
            <a:fillRect/>
          </a:stretch>
        </p:blipFill>
        <p:spPr>
          <a:xfrm>
            <a:off x="648713" y="643466"/>
            <a:ext cx="7846572" cy="5571067"/>
          </a:xfrm>
          <a:prstGeom prst="rect">
            <a:avLst/>
          </a:prstGeom>
        </p:spPr>
      </p:pic>
    </p:spTree>
    <p:extLst>
      <p:ext uri="{BB962C8B-B14F-4D97-AF65-F5344CB8AC3E}">
        <p14:creationId xmlns:p14="http://schemas.microsoft.com/office/powerpoint/2010/main" val="20059397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xmlns="" id="{645863A0-0EBC-4C9B-958B-06AD3E75BB1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86355" y="2056720"/>
            <a:ext cx="7104784"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403648" y="2125614"/>
            <a:ext cx="7202456" cy="586499"/>
          </a:xfrm>
        </p:spPr>
        <p:txBody>
          <a:bodyPr>
            <a:normAutofit/>
          </a:bodyPr>
          <a:lstStyle/>
          <a:p>
            <a:r>
              <a:rPr lang="en-GB" sz="1600"/>
              <a:t>Based on the disadvantages below, in your view how can they seen in an effect way rather than the negative.  Discuss</a:t>
            </a:r>
          </a:p>
        </p:txBody>
      </p:sp>
      <p:pic>
        <p:nvPicPr>
          <p:cNvPr id="4" name="Picture 3">
            <a:extLst>
              <a:ext uri="{FF2B5EF4-FFF2-40B4-BE49-F238E27FC236}">
                <a16:creationId xmlns:a16="http://schemas.microsoft.com/office/drawing/2014/main" xmlns="" id="{67BF75AC-9D39-4619-A831-239F64C2FA4C}"/>
              </a:ext>
            </a:extLst>
          </p:cNvPr>
          <p:cNvPicPr>
            <a:picLocks noChangeAspect="1"/>
          </p:cNvPicPr>
          <p:nvPr/>
        </p:nvPicPr>
        <p:blipFill>
          <a:blip r:embed="rId2"/>
          <a:stretch>
            <a:fillRect/>
          </a:stretch>
        </p:blipFill>
        <p:spPr>
          <a:xfrm>
            <a:off x="1088683" y="2999870"/>
            <a:ext cx="6839415" cy="2804160"/>
          </a:xfrm>
          <a:prstGeom prst="rect">
            <a:avLst/>
          </a:prstGeom>
        </p:spPr>
      </p:pic>
    </p:spTree>
    <p:extLst>
      <p:ext uri="{BB962C8B-B14F-4D97-AF65-F5344CB8AC3E}">
        <p14:creationId xmlns:p14="http://schemas.microsoft.com/office/powerpoint/2010/main" val="1752325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Quantum Computing</a:t>
            </a:r>
          </a:p>
          <a:p>
            <a:r>
              <a:rPr lang="en-GB" dirty="0"/>
              <a:t>Mobile/Social Internet</a:t>
            </a:r>
          </a:p>
          <a:p>
            <a:r>
              <a:rPr lang="en-GB" dirty="0"/>
              <a:t>CX – Customer journey, experience, commerce and personalisation</a:t>
            </a:r>
          </a:p>
        </p:txBody>
      </p:sp>
    </p:spTree>
    <p:extLst>
      <p:ext uri="{BB962C8B-B14F-4D97-AF65-F5344CB8AC3E}">
        <p14:creationId xmlns:p14="http://schemas.microsoft.com/office/powerpoint/2010/main" val="22940589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Quantum Computing</a:t>
            </a:r>
          </a:p>
        </p:txBody>
      </p:sp>
      <p:sp>
        <p:nvSpPr>
          <p:cNvPr id="3" name="Content Placeholder 2"/>
          <p:cNvSpPr>
            <a:spLocks noGrp="1"/>
          </p:cNvSpPr>
          <p:nvPr>
            <p:ph idx="1"/>
          </p:nvPr>
        </p:nvSpPr>
        <p:spPr/>
        <p:txBody>
          <a:bodyPr/>
          <a:lstStyle/>
          <a:p>
            <a:r>
              <a:rPr lang="en-GB" dirty="0" smtClean="0"/>
              <a:t>What is q quantum computing?</a:t>
            </a:r>
          </a:p>
          <a:p>
            <a:pPr lvl="1" algn="just"/>
            <a:r>
              <a:rPr lang="en-US" altLang="en-US" dirty="0"/>
              <a:t>A quantum computer is a machine that performs calculations based on the laws of quantum mechanics, which is the behavior of particles at the sub-atomic level</a:t>
            </a:r>
            <a:r>
              <a:rPr lang="en-US" altLang="en-US" dirty="0" smtClean="0"/>
              <a:t>.</a:t>
            </a:r>
          </a:p>
          <a:p>
            <a:pPr lvl="1" algn="just"/>
            <a:r>
              <a:rPr lang="en-US" altLang="en-US" dirty="0">
                <a:solidFill>
                  <a:srgbClr val="333333"/>
                </a:solidFill>
              </a:rPr>
              <a:t>A computer that uses voltages flowing through circuits and gates, which can be calculated entirely by classical mechanics.</a:t>
            </a:r>
          </a:p>
          <a:p>
            <a:pPr lvl="1" algn="just"/>
            <a:endParaRPr lang="en-US" altLang="en-US" dirty="0"/>
          </a:p>
          <a:p>
            <a:pPr lvl="1"/>
            <a:endParaRPr lang="en-GB" dirty="0"/>
          </a:p>
        </p:txBody>
      </p:sp>
    </p:spTree>
    <p:extLst>
      <p:ext uri="{BB962C8B-B14F-4D97-AF65-F5344CB8AC3E}">
        <p14:creationId xmlns:p14="http://schemas.microsoft.com/office/powerpoint/2010/main" val="33234389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a:xfrm>
            <a:off x="0" y="0"/>
            <a:ext cx="9144000" cy="914400"/>
          </a:xfrm>
        </p:spPr>
        <p:txBody>
          <a:bodyPr/>
          <a:lstStyle/>
          <a:p>
            <a:r>
              <a:rPr lang="en-US" altLang="en-US" dirty="0"/>
              <a:t>Historical Background and Links</a:t>
            </a:r>
            <a:endParaRPr lang="en-CA" altLang="en-US" dirty="0"/>
          </a:p>
        </p:txBody>
      </p:sp>
      <p:grpSp>
        <p:nvGrpSpPr>
          <p:cNvPr id="2" name="Group 1"/>
          <p:cNvGrpSpPr/>
          <p:nvPr/>
        </p:nvGrpSpPr>
        <p:grpSpPr>
          <a:xfrm>
            <a:off x="251520" y="914400"/>
            <a:ext cx="8784977" cy="5174704"/>
            <a:chOff x="0" y="990600"/>
            <a:chExt cx="9501758" cy="5791200"/>
          </a:xfrm>
        </p:grpSpPr>
        <p:sp>
          <p:nvSpPr>
            <p:cNvPr id="217091" name="Oval 3"/>
            <p:cNvSpPr>
              <a:spLocks noChangeArrowheads="1"/>
            </p:cNvSpPr>
            <p:nvPr/>
          </p:nvSpPr>
          <p:spPr bwMode="auto">
            <a:xfrm>
              <a:off x="1981200" y="990600"/>
              <a:ext cx="2667000" cy="2057400"/>
            </a:xfrm>
            <a:prstGeom prst="ellipse">
              <a:avLst/>
            </a:prstGeom>
            <a:solidFill>
              <a:srgbClr val="3399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b="1"/>
                <a:t>Quantum </a:t>
              </a:r>
            </a:p>
            <a:p>
              <a:pPr algn="ctr"/>
              <a:r>
                <a:rPr lang="en-US" altLang="en-US" b="1"/>
                <a:t>Computation</a:t>
              </a:r>
            </a:p>
            <a:p>
              <a:pPr algn="ctr"/>
              <a:r>
                <a:rPr lang="en-US" altLang="en-US" b="1"/>
                <a:t>&amp;</a:t>
              </a:r>
            </a:p>
            <a:p>
              <a:pPr algn="ctr"/>
              <a:r>
                <a:rPr lang="en-US" altLang="en-US" b="1"/>
                <a:t>Quantum</a:t>
              </a:r>
            </a:p>
            <a:p>
              <a:pPr algn="ctr"/>
              <a:r>
                <a:rPr lang="en-US" altLang="en-US" b="1"/>
                <a:t>Information</a:t>
              </a:r>
              <a:endParaRPr lang="en-CA" altLang="en-US" sz="2400"/>
            </a:p>
          </p:txBody>
        </p:sp>
        <p:sp>
          <p:nvSpPr>
            <p:cNvPr id="217092" name="Oval 4"/>
            <p:cNvSpPr>
              <a:spLocks noChangeArrowheads="1"/>
            </p:cNvSpPr>
            <p:nvPr/>
          </p:nvSpPr>
          <p:spPr bwMode="auto">
            <a:xfrm>
              <a:off x="1905000" y="4724400"/>
              <a:ext cx="19050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a:t>Computer</a:t>
              </a:r>
            </a:p>
            <a:p>
              <a:pPr algn="ctr"/>
              <a:r>
                <a:rPr lang="en-US" altLang="en-US" sz="2400"/>
                <a:t>Science</a:t>
              </a:r>
              <a:endParaRPr lang="en-CA" altLang="en-US" sz="2400"/>
            </a:p>
          </p:txBody>
        </p:sp>
        <p:sp>
          <p:nvSpPr>
            <p:cNvPr id="217093" name="Oval 5"/>
            <p:cNvSpPr>
              <a:spLocks noChangeArrowheads="1"/>
            </p:cNvSpPr>
            <p:nvPr/>
          </p:nvSpPr>
          <p:spPr bwMode="auto">
            <a:xfrm>
              <a:off x="5410200" y="4419600"/>
              <a:ext cx="1981200" cy="1981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a:t>Information</a:t>
              </a:r>
            </a:p>
            <a:p>
              <a:pPr algn="ctr"/>
              <a:r>
                <a:rPr lang="en-US" altLang="en-US" sz="2400"/>
                <a:t>Theory</a:t>
              </a:r>
              <a:endParaRPr lang="en-CA" altLang="en-US" sz="2400"/>
            </a:p>
          </p:txBody>
        </p:sp>
        <p:sp>
          <p:nvSpPr>
            <p:cNvPr id="217094" name="Oval 6"/>
            <p:cNvSpPr>
              <a:spLocks noChangeArrowheads="1"/>
            </p:cNvSpPr>
            <p:nvPr/>
          </p:nvSpPr>
          <p:spPr bwMode="auto">
            <a:xfrm>
              <a:off x="6958387" y="3048000"/>
              <a:ext cx="1998188" cy="1965582"/>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000" dirty="0" smtClean="0"/>
                <a:t>Cryptography</a:t>
              </a:r>
              <a:endParaRPr lang="en-CA" altLang="en-US" sz="2400" dirty="0"/>
            </a:p>
          </p:txBody>
        </p:sp>
        <p:sp>
          <p:nvSpPr>
            <p:cNvPr id="217095" name="Oval 7"/>
            <p:cNvSpPr>
              <a:spLocks noChangeArrowheads="1"/>
            </p:cNvSpPr>
            <p:nvPr/>
          </p:nvSpPr>
          <p:spPr bwMode="auto">
            <a:xfrm>
              <a:off x="0" y="3352800"/>
              <a:ext cx="2209800" cy="2209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a:t>Quantum</a:t>
              </a:r>
            </a:p>
            <a:p>
              <a:pPr algn="ctr"/>
              <a:r>
                <a:rPr lang="en-US" altLang="en-US" sz="2400"/>
                <a:t>Mechanics</a:t>
              </a:r>
              <a:endParaRPr lang="en-CA" altLang="en-US" sz="2400"/>
            </a:p>
          </p:txBody>
        </p:sp>
        <p:cxnSp>
          <p:nvCxnSpPr>
            <p:cNvPr id="217096" name="AutoShape 8"/>
            <p:cNvCxnSpPr>
              <a:cxnSpLocks noChangeShapeType="1"/>
              <a:endCxn id="217095" idx="7"/>
            </p:cNvCxnSpPr>
            <p:nvPr/>
          </p:nvCxnSpPr>
          <p:spPr bwMode="auto">
            <a:xfrm flipH="1">
              <a:off x="1885950" y="3048000"/>
              <a:ext cx="1447800" cy="628650"/>
            </a:xfrm>
            <a:prstGeom prst="straightConnector1">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7097" name="AutoShape 9"/>
            <p:cNvCxnSpPr>
              <a:cxnSpLocks noChangeShapeType="1"/>
              <a:stCxn id="217091" idx="4"/>
              <a:endCxn id="217092" idx="0"/>
            </p:cNvCxnSpPr>
            <p:nvPr/>
          </p:nvCxnSpPr>
          <p:spPr bwMode="auto">
            <a:xfrm flipH="1">
              <a:off x="2857500" y="3048000"/>
              <a:ext cx="457200" cy="1676400"/>
            </a:xfrm>
            <a:prstGeom prst="straightConnector1">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7098" name="AutoShape 10"/>
            <p:cNvCxnSpPr>
              <a:cxnSpLocks noChangeShapeType="1"/>
              <a:stCxn id="217091" idx="4"/>
              <a:endCxn id="217094" idx="2"/>
            </p:cNvCxnSpPr>
            <p:nvPr/>
          </p:nvCxnSpPr>
          <p:spPr bwMode="auto">
            <a:xfrm>
              <a:off x="3314700" y="3048000"/>
              <a:ext cx="3643687" cy="982791"/>
            </a:xfrm>
            <a:prstGeom prst="straightConnector1">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7099" name="AutoShape 11"/>
            <p:cNvCxnSpPr>
              <a:cxnSpLocks noChangeShapeType="1"/>
              <a:stCxn id="217091" idx="4"/>
              <a:endCxn id="217093" idx="1"/>
            </p:cNvCxnSpPr>
            <p:nvPr/>
          </p:nvCxnSpPr>
          <p:spPr bwMode="auto">
            <a:xfrm>
              <a:off x="3314700" y="3048000"/>
              <a:ext cx="2386013" cy="1662113"/>
            </a:xfrm>
            <a:prstGeom prst="straightConnector1">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7100" name="Text Box 12"/>
            <p:cNvSpPr txBox="1">
              <a:spLocks noChangeArrowheads="1"/>
            </p:cNvSpPr>
            <p:nvPr/>
          </p:nvSpPr>
          <p:spPr bwMode="auto">
            <a:xfrm>
              <a:off x="4876800" y="1066800"/>
              <a:ext cx="4624958" cy="175666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2400" dirty="0">
                  <a:latin typeface="Trebuchet MS" panose="020B0603020202020204" pitchFamily="34" charset="0"/>
                </a:rPr>
                <a:t>Study of </a:t>
              </a:r>
              <a:r>
                <a:rPr lang="en-US" altLang="en-US" sz="2400" b="1" dirty="0">
                  <a:solidFill>
                    <a:srgbClr val="FF0000"/>
                  </a:solidFill>
                  <a:latin typeface="Trebuchet MS" panose="020B0603020202020204" pitchFamily="34" charset="0"/>
                </a:rPr>
                <a:t>information processing tasks</a:t>
              </a:r>
              <a:r>
                <a:rPr lang="en-US" altLang="en-US" sz="2400" dirty="0">
                  <a:latin typeface="Trebuchet MS" panose="020B0603020202020204" pitchFamily="34" charset="0"/>
                </a:rPr>
                <a:t> that can be accomplished using </a:t>
              </a:r>
              <a:r>
                <a:rPr lang="en-US" altLang="en-US" sz="2400" i="1" u="sng" dirty="0">
                  <a:latin typeface="Trebuchet MS" panose="020B0603020202020204" pitchFamily="34" charset="0"/>
                </a:rPr>
                <a:t>quantum mechanical systems</a:t>
              </a:r>
              <a:endParaRPr lang="en-CA" altLang="en-US" sz="2400" i="1" u="sng" dirty="0">
                <a:latin typeface="Trebuchet MS" panose="020B0603020202020204" pitchFamily="34" charset="0"/>
              </a:endParaRPr>
            </a:p>
          </p:txBody>
        </p:sp>
        <p:sp>
          <p:nvSpPr>
            <p:cNvPr id="217101" name="Oval 13"/>
            <p:cNvSpPr>
              <a:spLocks noChangeArrowheads="1"/>
            </p:cNvSpPr>
            <p:nvPr/>
          </p:nvSpPr>
          <p:spPr bwMode="auto">
            <a:xfrm>
              <a:off x="3962400" y="5334000"/>
              <a:ext cx="1447800" cy="1447800"/>
            </a:xfrm>
            <a:prstGeom prst="ellipse">
              <a:avLst/>
            </a:prstGeom>
            <a:solidFill>
              <a:srgbClr val="FF99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sz="2400"/>
                <a:t>Digital </a:t>
              </a:r>
            </a:p>
            <a:p>
              <a:pPr algn="ctr"/>
              <a:r>
                <a:rPr lang="en-US" altLang="en-US" sz="2400"/>
                <a:t>Design</a:t>
              </a:r>
              <a:endParaRPr lang="en-CA" altLang="en-US" sz="2400"/>
            </a:p>
          </p:txBody>
        </p:sp>
        <p:sp>
          <p:nvSpPr>
            <p:cNvPr id="217102" name="Line 14"/>
            <p:cNvSpPr>
              <a:spLocks noChangeShapeType="1"/>
            </p:cNvSpPr>
            <p:nvPr/>
          </p:nvSpPr>
          <p:spPr bwMode="auto">
            <a:xfrm>
              <a:off x="3276600" y="3048000"/>
              <a:ext cx="1371600" cy="2286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5545370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57200" y="430617"/>
            <a:ext cx="8197054" cy="5688632"/>
          </a:xfrm>
          <a:prstGeom prst="rect">
            <a:avLst/>
          </a:prstGeom>
        </p:spPr>
      </p:pic>
    </p:spTree>
    <p:extLst>
      <p:ext uri="{BB962C8B-B14F-4D97-AF65-F5344CB8AC3E}">
        <p14:creationId xmlns:p14="http://schemas.microsoft.com/office/powerpoint/2010/main" val="31089398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09600" y="127061"/>
            <a:ext cx="7010400" cy="488950"/>
          </a:xfrm>
        </p:spPr>
        <p:txBody>
          <a:bodyPr/>
          <a:lstStyle/>
          <a:p>
            <a:r>
              <a:rPr lang="en-US" altLang="en-US" sz="2400" dirty="0"/>
              <a:t>Representation of Data  - </a:t>
            </a:r>
            <a:r>
              <a:rPr lang="en-US" altLang="en-US" sz="2400" dirty="0" err="1"/>
              <a:t>Qubits</a:t>
            </a:r>
            <a:endParaRPr lang="en-US" altLang="en-US" dirty="0"/>
          </a:p>
        </p:txBody>
      </p:sp>
      <p:sp>
        <p:nvSpPr>
          <p:cNvPr id="4101" name="Text Box 5"/>
          <p:cNvSpPr txBox="1">
            <a:spLocks noChangeArrowheads="1"/>
          </p:cNvSpPr>
          <p:nvPr/>
        </p:nvSpPr>
        <p:spPr bwMode="auto">
          <a:xfrm>
            <a:off x="647700" y="803275"/>
            <a:ext cx="784860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just">
              <a:spcBef>
                <a:spcPct val="50000"/>
              </a:spcBef>
            </a:pPr>
            <a:r>
              <a:rPr lang="en-US" altLang="en-US" dirty="0"/>
              <a:t>A bit of data is represented by a single atom that is in one of two states denoted by </a:t>
            </a:r>
            <a:r>
              <a:rPr lang="en-US" altLang="en-US" b="1" dirty="0">
                <a:solidFill>
                  <a:schemeClr val="accent1"/>
                </a:solidFill>
              </a:rPr>
              <a:t>|0&gt;</a:t>
            </a:r>
            <a:r>
              <a:rPr lang="en-US" altLang="en-US" dirty="0"/>
              <a:t> and </a:t>
            </a:r>
            <a:r>
              <a:rPr lang="en-US" altLang="en-US" b="1" dirty="0">
                <a:solidFill>
                  <a:schemeClr val="accent1"/>
                </a:solidFill>
              </a:rPr>
              <a:t>|1&gt;</a:t>
            </a:r>
            <a:r>
              <a:rPr lang="en-US" altLang="en-US" dirty="0"/>
              <a:t>.  A single bit of this form is known as a </a:t>
            </a:r>
            <a:r>
              <a:rPr lang="en-US" altLang="en-US" b="1" i="1" dirty="0" err="1"/>
              <a:t>qubit</a:t>
            </a:r>
            <a:endParaRPr lang="en-US" altLang="en-US" b="1" i="1" dirty="0"/>
          </a:p>
          <a:p>
            <a:pPr algn="just">
              <a:spcBef>
                <a:spcPct val="50000"/>
              </a:spcBef>
            </a:pPr>
            <a:r>
              <a:rPr lang="en-US" altLang="en-US" dirty="0"/>
              <a:t>A physical implementation of a </a:t>
            </a:r>
            <a:r>
              <a:rPr lang="en-US" altLang="en-US" dirty="0" err="1"/>
              <a:t>qubit</a:t>
            </a:r>
            <a:r>
              <a:rPr lang="en-US" altLang="en-US" dirty="0"/>
              <a:t> could use the two energy levels of an atom.  An excited state representing |1&gt; and a ground state representing |0&gt;.		</a:t>
            </a:r>
          </a:p>
        </p:txBody>
      </p:sp>
      <p:pic>
        <p:nvPicPr>
          <p:cNvPr id="4107" name="Picture 11" descr="qubit-representation-light.gif                                 00014CB1Joe's HD                       B9A8196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2891483"/>
            <a:ext cx="2617788" cy="1954212"/>
          </a:xfrm>
          <a:prstGeom prst="rect">
            <a:avLst/>
          </a:prstGeom>
          <a:noFill/>
          <a:extLst>
            <a:ext uri="{909E8E84-426E-40DD-AFC4-6F175D3DCCD1}">
              <a14:hiddenFill xmlns:a14="http://schemas.microsoft.com/office/drawing/2010/main">
                <a:solidFill>
                  <a:srgbClr val="FFFFFF"/>
                </a:solidFill>
              </a14:hiddenFill>
            </a:ext>
          </a:extLst>
        </p:spPr>
      </p:pic>
      <p:sp>
        <p:nvSpPr>
          <p:cNvPr id="4108" name="Line 12"/>
          <p:cNvSpPr>
            <a:spLocks noChangeShapeType="1"/>
          </p:cNvSpPr>
          <p:nvPr/>
        </p:nvSpPr>
        <p:spPr bwMode="auto">
          <a:xfrm flipH="1" flipV="1">
            <a:off x="1447800" y="3501083"/>
            <a:ext cx="381000" cy="30480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09" name="Line 13"/>
          <p:cNvSpPr>
            <a:spLocks noChangeShapeType="1"/>
          </p:cNvSpPr>
          <p:nvPr/>
        </p:nvSpPr>
        <p:spPr bwMode="auto">
          <a:xfrm flipH="1">
            <a:off x="1295400" y="4339283"/>
            <a:ext cx="609600" cy="30480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0" name="Text Box 14"/>
          <p:cNvSpPr txBox="1">
            <a:spLocks noChangeArrowheads="1"/>
          </p:cNvSpPr>
          <p:nvPr/>
        </p:nvSpPr>
        <p:spPr bwMode="auto">
          <a:xfrm>
            <a:off x="1066800" y="3043883"/>
            <a:ext cx="76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200" b="1"/>
              <a:t>Excited State</a:t>
            </a:r>
            <a:endParaRPr lang="en-US" altLang="en-US"/>
          </a:p>
        </p:txBody>
      </p:sp>
      <p:sp>
        <p:nvSpPr>
          <p:cNvPr id="4111" name="Text Box 15"/>
          <p:cNvSpPr txBox="1">
            <a:spLocks noChangeArrowheads="1"/>
          </p:cNvSpPr>
          <p:nvPr/>
        </p:nvSpPr>
        <p:spPr bwMode="auto">
          <a:xfrm>
            <a:off x="609600" y="4491683"/>
            <a:ext cx="76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200" b="1"/>
              <a:t>Ground State</a:t>
            </a:r>
            <a:endParaRPr lang="en-US" altLang="en-US"/>
          </a:p>
        </p:txBody>
      </p:sp>
      <p:sp>
        <p:nvSpPr>
          <p:cNvPr id="4112" name="Text Box 16"/>
          <p:cNvSpPr txBox="1">
            <a:spLocks noChangeArrowheads="1"/>
          </p:cNvSpPr>
          <p:nvPr/>
        </p:nvSpPr>
        <p:spPr bwMode="auto">
          <a:xfrm>
            <a:off x="2362200" y="4369445"/>
            <a:ext cx="76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200" b="1"/>
              <a:t>Nucleus</a:t>
            </a:r>
            <a:endParaRPr lang="en-US" altLang="en-US"/>
          </a:p>
        </p:txBody>
      </p:sp>
      <p:sp>
        <p:nvSpPr>
          <p:cNvPr id="4113" name="Text Box 17"/>
          <p:cNvSpPr txBox="1">
            <a:spLocks noChangeArrowheads="1"/>
          </p:cNvSpPr>
          <p:nvPr/>
        </p:nvSpPr>
        <p:spPr bwMode="auto">
          <a:xfrm>
            <a:off x="3581400" y="2708920"/>
            <a:ext cx="1447800"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200" b="1" dirty="0"/>
              <a:t>Light pulse of frequency </a:t>
            </a:r>
            <a:r>
              <a:rPr lang="en-US" altLang="en-US" sz="1200" b="1" dirty="0">
                <a:sym typeface="Symbol" panose="05050102010706020507" pitchFamily="18" charset="2"/>
              </a:rPr>
              <a:t> </a:t>
            </a:r>
            <a:r>
              <a:rPr lang="en-US" altLang="en-US" sz="1200" b="1" dirty="0"/>
              <a:t>for time interval t</a:t>
            </a:r>
            <a:endParaRPr lang="en-US" altLang="en-US" dirty="0"/>
          </a:p>
        </p:txBody>
      </p:sp>
      <p:pic>
        <p:nvPicPr>
          <p:cNvPr id="4114" name="Picture 18" descr="qubit-representation-excite.gif                                00014CB1Joe's HD                       B9A8196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2891483"/>
            <a:ext cx="2689225" cy="1954212"/>
          </a:xfrm>
          <a:prstGeom prst="rect">
            <a:avLst/>
          </a:prstGeom>
          <a:noFill/>
          <a:extLst>
            <a:ext uri="{909E8E84-426E-40DD-AFC4-6F175D3DCCD1}">
              <a14:hiddenFill xmlns:a14="http://schemas.microsoft.com/office/drawing/2010/main">
                <a:solidFill>
                  <a:srgbClr val="FFFFFF"/>
                </a:solidFill>
              </a14:hiddenFill>
            </a:ext>
          </a:extLst>
        </p:spPr>
      </p:pic>
      <p:sp>
        <p:nvSpPr>
          <p:cNvPr id="4115" name="Line 19"/>
          <p:cNvSpPr>
            <a:spLocks noChangeShapeType="1"/>
          </p:cNvSpPr>
          <p:nvPr/>
        </p:nvSpPr>
        <p:spPr bwMode="auto">
          <a:xfrm flipH="1">
            <a:off x="3924300" y="4339283"/>
            <a:ext cx="0" cy="609600"/>
          </a:xfrm>
          <a:prstGeom prst="line">
            <a:avLst/>
          </a:prstGeom>
          <a:noFill/>
          <a:ln w="952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16" name="Text Box 20"/>
          <p:cNvSpPr txBox="1">
            <a:spLocks noChangeArrowheads="1"/>
          </p:cNvSpPr>
          <p:nvPr/>
        </p:nvSpPr>
        <p:spPr bwMode="auto">
          <a:xfrm>
            <a:off x="3581400" y="4902845"/>
            <a:ext cx="7620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1200" b="1"/>
              <a:t>Electron</a:t>
            </a:r>
            <a:endParaRPr lang="en-US" altLang="en-US"/>
          </a:p>
        </p:txBody>
      </p:sp>
      <p:sp>
        <p:nvSpPr>
          <p:cNvPr id="4119" name="AutoShape 23"/>
          <p:cNvSpPr>
            <a:spLocks noChangeArrowheads="1"/>
          </p:cNvSpPr>
          <p:nvPr/>
        </p:nvSpPr>
        <p:spPr bwMode="auto">
          <a:xfrm>
            <a:off x="2209800" y="5115471"/>
            <a:ext cx="1066800" cy="381000"/>
          </a:xfrm>
          <a:prstGeom prst="roundRect">
            <a:avLst>
              <a:gd name="adj" fmla="val 16667"/>
            </a:avLst>
          </a:prstGeom>
          <a:solidFill>
            <a:schemeClr val="accent1">
              <a:lumMod val="20000"/>
              <a:lumOff val="80000"/>
            </a:schemeClr>
          </a:solidFill>
          <a:ln w="9525">
            <a:solidFill>
              <a:schemeClr val="tx1"/>
            </a:solidFill>
            <a:round/>
            <a:headEnd/>
            <a:tailEnd/>
          </a:ln>
          <a:effectLst/>
        </p:spPr>
        <p:txBody>
          <a:bodyPr wrap="none" anchor="ctr"/>
          <a:lstStyle/>
          <a:p>
            <a:endParaRPr lang="en-GB"/>
          </a:p>
        </p:txBody>
      </p:sp>
      <p:sp>
        <p:nvSpPr>
          <p:cNvPr id="4120" name="Text Box 24"/>
          <p:cNvSpPr txBox="1">
            <a:spLocks noChangeArrowheads="1"/>
          </p:cNvSpPr>
          <p:nvPr/>
        </p:nvSpPr>
        <p:spPr bwMode="auto">
          <a:xfrm>
            <a:off x="2286000" y="5152083"/>
            <a:ext cx="10668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400" b="1" dirty="0"/>
              <a:t>State |0&gt;</a:t>
            </a:r>
            <a:endParaRPr lang="en-US" altLang="en-US" dirty="0"/>
          </a:p>
        </p:txBody>
      </p:sp>
      <p:sp>
        <p:nvSpPr>
          <p:cNvPr id="4121" name="AutoShape 25"/>
          <p:cNvSpPr>
            <a:spLocks noChangeArrowheads="1"/>
          </p:cNvSpPr>
          <p:nvPr/>
        </p:nvSpPr>
        <p:spPr bwMode="auto">
          <a:xfrm>
            <a:off x="6553200" y="5101283"/>
            <a:ext cx="1066800" cy="381000"/>
          </a:xfrm>
          <a:prstGeom prst="roundRect">
            <a:avLst>
              <a:gd name="adj" fmla="val 16667"/>
            </a:avLst>
          </a:prstGeom>
          <a:solidFill>
            <a:schemeClr val="accent1">
              <a:lumMod val="20000"/>
              <a:lumOff val="80000"/>
            </a:schemeClr>
          </a:solidFill>
          <a:ln w="9525">
            <a:solidFill>
              <a:schemeClr val="tx1"/>
            </a:solidFill>
            <a:round/>
            <a:headEnd/>
            <a:tailEnd/>
          </a:ln>
          <a:effectLst/>
        </p:spPr>
        <p:txBody>
          <a:bodyPr wrap="none" anchor="ctr"/>
          <a:lstStyle/>
          <a:p>
            <a:endParaRPr lang="en-GB"/>
          </a:p>
        </p:txBody>
      </p:sp>
      <p:sp>
        <p:nvSpPr>
          <p:cNvPr id="4122" name="Text Box 26"/>
          <p:cNvSpPr txBox="1">
            <a:spLocks noChangeArrowheads="1"/>
          </p:cNvSpPr>
          <p:nvPr/>
        </p:nvSpPr>
        <p:spPr bwMode="auto">
          <a:xfrm>
            <a:off x="6553200" y="5152083"/>
            <a:ext cx="10668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400" b="1" dirty="0"/>
              <a:t>State |1&gt;</a:t>
            </a:r>
            <a:endParaRPr lang="en-US" altLang="en-US" dirty="0"/>
          </a:p>
        </p:txBody>
      </p:sp>
      <p:sp>
        <p:nvSpPr>
          <p:cNvPr id="4123" name="Line 27"/>
          <p:cNvSpPr>
            <a:spLocks noChangeShapeType="1"/>
          </p:cNvSpPr>
          <p:nvPr/>
        </p:nvSpPr>
        <p:spPr bwMode="auto">
          <a:xfrm>
            <a:off x="4572000" y="4156720"/>
            <a:ext cx="838200" cy="0"/>
          </a:xfrm>
          <a:prstGeom prst="line">
            <a:avLst/>
          </a:prstGeom>
          <a:noFill/>
          <a:ln w="10795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531630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solidFill>
            <a:srgbClr val="FFCC99"/>
          </a:solidFill>
          <a:ln/>
        </p:spPr>
        <p:txBody>
          <a:bodyPr/>
          <a:lstStyle/>
          <a:p>
            <a:r>
              <a:rPr lang="en-US" altLang="en-US" sz="3600"/>
              <a:t>The Need For Speed...</a:t>
            </a:r>
          </a:p>
        </p:txBody>
      </p:sp>
      <p:sp>
        <p:nvSpPr>
          <p:cNvPr id="5123" name="Rectangle 3"/>
          <p:cNvSpPr>
            <a:spLocks noGrp="1" noChangeArrowheads="1"/>
          </p:cNvSpPr>
          <p:nvPr>
            <p:ph type="body" sz="half" idx="1"/>
          </p:nvPr>
        </p:nvSpPr>
        <p:spPr>
          <a:xfrm>
            <a:off x="0" y="762000"/>
            <a:ext cx="8991600" cy="5486400"/>
          </a:xfrm>
          <a:noFill/>
        </p:spPr>
        <p:txBody>
          <a:bodyPr/>
          <a:lstStyle/>
          <a:p>
            <a:pPr algn="just">
              <a:lnSpc>
                <a:spcPct val="80000"/>
              </a:lnSpc>
              <a:buFont typeface="Wingdings" panose="05000000000000000000" pitchFamily="2" charset="2"/>
              <a:buChar char="Ø"/>
            </a:pPr>
            <a:r>
              <a:rPr lang="en-US" altLang="en-US" sz="2400" dirty="0">
                <a:solidFill>
                  <a:srgbClr val="333333"/>
                </a:solidFill>
              </a:rPr>
              <a:t>Classical Digital Computer</a:t>
            </a:r>
          </a:p>
          <a:p>
            <a:pPr lvl="1" algn="just">
              <a:lnSpc>
                <a:spcPct val="80000"/>
              </a:lnSpc>
              <a:buFont typeface="Wingdings" panose="05000000000000000000" pitchFamily="2" charset="2"/>
              <a:buChar char="Ø"/>
            </a:pPr>
            <a:r>
              <a:rPr lang="en-US" altLang="en-US" sz="2000" dirty="0">
                <a:solidFill>
                  <a:srgbClr val="333333"/>
                </a:solidFill>
              </a:rPr>
              <a:t>Moore’s Law: # of transistors on chip doubles every 18 months—microprocessor circuits will measure on atomic scale by 2020-2030</a:t>
            </a:r>
          </a:p>
          <a:p>
            <a:pPr lvl="1" algn="just">
              <a:lnSpc>
                <a:spcPct val="80000"/>
              </a:lnSpc>
              <a:buFont typeface="Wingdings" panose="05000000000000000000" pitchFamily="2" charset="2"/>
              <a:buChar char="Ø"/>
            </a:pPr>
            <a:r>
              <a:rPr lang="en-US" altLang="en-US" sz="2000" dirty="0">
                <a:solidFill>
                  <a:srgbClr val="333333"/>
                </a:solidFill>
              </a:rPr>
              <a:t>Downscaling of circuit board layout/components is leading to discrepancies.</a:t>
            </a:r>
          </a:p>
          <a:p>
            <a:pPr lvl="2" algn="just">
              <a:lnSpc>
                <a:spcPct val="80000"/>
              </a:lnSpc>
              <a:buFont typeface="Wingdings" panose="05000000000000000000" pitchFamily="2" charset="2"/>
              <a:buChar char="Ø"/>
            </a:pPr>
            <a:r>
              <a:rPr lang="en-US" altLang="en-US" sz="1800" dirty="0">
                <a:solidFill>
                  <a:srgbClr val="333333"/>
                </a:solidFill>
              </a:rPr>
              <a:t>Copper traces are actually crystallizing and shorting out!</a:t>
            </a:r>
          </a:p>
          <a:p>
            <a:pPr lvl="2" algn="just">
              <a:lnSpc>
                <a:spcPct val="80000"/>
              </a:lnSpc>
              <a:buFont typeface="Wingdings" panose="05000000000000000000" pitchFamily="2" charset="2"/>
              <a:buChar char="Ø"/>
            </a:pPr>
            <a:r>
              <a:rPr lang="en-US" altLang="en-US" sz="1800" dirty="0">
                <a:solidFill>
                  <a:srgbClr val="333333"/>
                </a:solidFill>
              </a:rPr>
              <a:t>Emergence of quantum phenomena such as electrons tunneling through the barriers between wires.</a:t>
            </a:r>
          </a:p>
          <a:p>
            <a:pPr lvl="1" algn="just">
              <a:lnSpc>
                <a:spcPct val="80000"/>
              </a:lnSpc>
              <a:buFont typeface="Wingdings" panose="05000000000000000000" pitchFamily="2" charset="2"/>
              <a:buChar char="Ø"/>
            </a:pPr>
            <a:r>
              <a:rPr lang="en-US" altLang="en-US" sz="2000" dirty="0">
                <a:solidFill>
                  <a:srgbClr val="333333"/>
                </a:solidFill>
              </a:rPr>
              <a:t>Serial Processing – one operation at a time</a:t>
            </a:r>
          </a:p>
          <a:p>
            <a:pPr lvl="2" algn="just">
              <a:lnSpc>
                <a:spcPct val="80000"/>
              </a:lnSpc>
              <a:buFont typeface="Wingdings" panose="05000000000000000000" pitchFamily="2" charset="2"/>
              <a:buChar char="Ø"/>
            </a:pPr>
            <a:r>
              <a:rPr lang="en-US" altLang="en-US" sz="1800" dirty="0">
                <a:solidFill>
                  <a:srgbClr val="333333"/>
                </a:solidFill>
              </a:rPr>
              <a:t>64-bit classical computer operates speeds measured in gigaflops (billions of floating-point operations per second). </a:t>
            </a:r>
          </a:p>
          <a:p>
            <a:pPr algn="just">
              <a:lnSpc>
                <a:spcPct val="80000"/>
              </a:lnSpc>
              <a:buFont typeface="Wingdings" panose="05000000000000000000" pitchFamily="2" charset="2"/>
              <a:buChar char="Ø"/>
            </a:pPr>
            <a:r>
              <a:rPr lang="en-US" altLang="en-US" sz="2400" dirty="0">
                <a:solidFill>
                  <a:srgbClr val="333333"/>
                </a:solidFill>
              </a:rPr>
              <a:t>Quantum Computer</a:t>
            </a:r>
          </a:p>
          <a:p>
            <a:pPr lvl="1" algn="just">
              <a:lnSpc>
                <a:spcPct val="80000"/>
              </a:lnSpc>
              <a:buFont typeface="Wingdings" panose="05000000000000000000" pitchFamily="2" charset="2"/>
              <a:buChar char="Ø"/>
            </a:pPr>
            <a:r>
              <a:rPr lang="en-US" altLang="en-US" sz="2000" dirty="0">
                <a:solidFill>
                  <a:srgbClr val="333333"/>
                </a:solidFill>
              </a:rPr>
              <a:t>Harnesses the power of atoms and molecules to perform memory and processing tasks </a:t>
            </a:r>
          </a:p>
          <a:p>
            <a:pPr lvl="1" algn="just">
              <a:lnSpc>
                <a:spcPct val="80000"/>
              </a:lnSpc>
              <a:buFont typeface="Wingdings" panose="05000000000000000000" pitchFamily="2" charset="2"/>
              <a:buChar char="Ø"/>
            </a:pPr>
            <a:r>
              <a:rPr lang="en-US" altLang="en-US" sz="2000" dirty="0">
                <a:solidFill>
                  <a:srgbClr val="333333"/>
                </a:solidFill>
              </a:rPr>
              <a:t>Parallel Processing – millions of operations at a time</a:t>
            </a:r>
          </a:p>
          <a:p>
            <a:pPr lvl="2" algn="just">
              <a:lnSpc>
                <a:spcPct val="80000"/>
              </a:lnSpc>
              <a:buFont typeface="Wingdings" panose="05000000000000000000" pitchFamily="2" charset="2"/>
              <a:buChar char="Ø"/>
            </a:pPr>
            <a:r>
              <a:rPr lang="en-US" altLang="en-US" sz="1800" dirty="0">
                <a:solidFill>
                  <a:srgbClr val="333333"/>
                </a:solidFill>
              </a:rPr>
              <a:t>30-qubit quantum computer equals the processing power</a:t>
            </a:r>
            <a:br>
              <a:rPr lang="en-US" altLang="en-US" sz="1800" dirty="0">
                <a:solidFill>
                  <a:srgbClr val="333333"/>
                </a:solidFill>
              </a:rPr>
            </a:br>
            <a:r>
              <a:rPr lang="en-US" altLang="en-US" sz="1800" dirty="0">
                <a:solidFill>
                  <a:srgbClr val="333333"/>
                </a:solidFill>
              </a:rPr>
              <a:t>of conventional computer that running at 10 teraflops</a:t>
            </a:r>
            <a:br>
              <a:rPr lang="en-US" altLang="en-US" sz="1800" dirty="0">
                <a:solidFill>
                  <a:srgbClr val="333333"/>
                </a:solidFill>
              </a:rPr>
            </a:br>
            <a:r>
              <a:rPr lang="en-US" altLang="en-US" sz="1800" dirty="0">
                <a:solidFill>
                  <a:srgbClr val="333333"/>
                </a:solidFill>
              </a:rPr>
              <a:t>(trillions of floating-point operations per second). </a:t>
            </a:r>
          </a:p>
        </p:txBody>
      </p:sp>
    </p:spTree>
    <p:extLst>
      <p:ext uri="{BB962C8B-B14F-4D97-AF65-F5344CB8AC3E}">
        <p14:creationId xmlns:p14="http://schemas.microsoft.com/office/powerpoint/2010/main" val="835624145"/>
      </p:ext>
    </p:extLst>
  </p:cSld>
  <p:clrMapOvr>
    <a:masterClrMapping/>
  </p:clrMapOvr>
  <p:transition>
    <p:randomBar dir="ver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7544" y="116632"/>
            <a:ext cx="8229600" cy="1143000"/>
          </a:xfrm>
          <a:solidFill>
            <a:srgbClr val="FFCC99"/>
          </a:solidFill>
        </p:spPr>
        <p:txBody>
          <a:bodyPr/>
          <a:lstStyle/>
          <a:p>
            <a:r>
              <a:rPr lang="en-US" altLang="en-US" sz="3000" dirty="0"/>
              <a:t>Practical Quantum Computer Applications</a:t>
            </a:r>
          </a:p>
        </p:txBody>
      </p:sp>
      <p:sp>
        <p:nvSpPr>
          <p:cNvPr id="12291" name="Rectangle 3"/>
          <p:cNvSpPr>
            <a:spLocks noGrp="1" noChangeArrowheads="1"/>
          </p:cNvSpPr>
          <p:nvPr>
            <p:ph type="body" idx="1"/>
          </p:nvPr>
        </p:nvSpPr>
        <p:spPr>
          <a:xfrm>
            <a:off x="18002" y="1628800"/>
            <a:ext cx="4986046" cy="4608512"/>
          </a:xfrm>
        </p:spPr>
        <p:txBody>
          <a:bodyPr>
            <a:normAutofit fontScale="77500" lnSpcReduction="20000"/>
          </a:bodyPr>
          <a:lstStyle/>
          <a:p>
            <a:pPr algn="just">
              <a:buFont typeface="Wingdings" panose="05000000000000000000" pitchFamily="2" charset="2"/>
              <a:buChar char="Ø"/>
            </a:pPr>
            <a:r>
              <a:rPr lang="en-US" altLang="en-US" dirty="0">
                <a:solidFill>
                  <a:srgbClr val="333333"/>
                </a:solidFill>
              </a:rPr>
              <a:t>Quantum Mechanics Simulations</a:t>
            </a:r>
          </a:p>
          <a:p>
            <a:pPr lvl="1" algn="just">
              <a:buFont typeface="Wingdings" panose="05000000000000000000" pitchFamily="2" charset="2"/>
              <a:buChar char="Ø"/>
            </a:pPr>
            <a:r>
              <a:rPr lang="en-US" altLang="en-US" dirty="0">
                <a:solidFill>
                  <a:srgbClr val="333333"/>
                </a:solidFill>
              </a:rPr>
              <a:t>physics, chemistry, materials science, nanotechnology, biology and medicine.</a:t>
            </a:r>
          </a:p>
          <a:p>
            <a:pPr lvl="2" algn="just">
              <a:buFont typeface="Wingdings" panose="05000000000000000000" pitchFamily="2" charset="2"/>
              <a:buChar char="Ø"/>
            </a:pPr>
            <a:r>
              <a:rPr lang="en-US" altLang="en-US" dirty="0">
                <a:solidFill>
                  <a:srgbClr val="333333"/>
                </a:solidFill>
              </a:rPr>
              <a:t>Computer can compute millions of variables at once.</a:t>
            </a:r>
          </a:p>
          <a:p>
            <a:pPr lvl="2" algn="just">
              <a:buFont typeface="Wingdings" panose="05000000000000000000" pitchFamily="2" charset="2"/>
              <a:buChar char="Ø"/>
            </a:pPr>
            <a:r>
              <a:rPr lang="en-US" altLang="en-US" dirty="0">
                <a:solidFill>
                  <a:srgbClr val="333333"/>
                </a:solidFill>
              </a:rPr>
              <a:t>All are limited today by the slow speed of quantum mechanical simulations.</a:t>
            </a:r>
          </a:p>
          <a:p>
            <a:pPr algn="just">
              <a:buFont typeface="Wingdings" panose="05000000000000000000" pitchFamily="2" charset="2"/>
              <a:buChar char="Ø"/>
            </a:pPr>
            <a:r>
              <a:rPr lang="en-US" altLang="en-US" dirty="0" err="1">
                <a:solidFill>
                  <a:srgbClr val="333333"/>
                </a:solidFill>
              </a:rPr>
              <a:t>Cryptoanalysis</a:t>
            </a:r>
            <a:endParaRPr lang="en-US" altLang="en-US" dirty="0">
              <a:solidFill>
                <a:srgbClr val="333333"/>
              </a:solidFill>
            </a:endParaRPr>
          </a:p>
          <a:p>
            <a:pPr lvl="1" algn="just">
              <a:buFont typeface="Wingdings" panose="05000000000000000000" pitchFamily="2" charset="2"/>
              <a:buChar char="Ø"/>
            </a:pPr>
            <a:r>
              <a:rPr lang="en-US" altLang="en-US" dirty="0">
                <a:solidFill>
                  <a:srgbClr val="333333"/>
                </a:solidFill>
              </a:rPr>
              <a:t>Capable of cracking extremely complicated codes</a:t>
            </a:r>
          </a:p>
          <a:p>
            <a:pPr lvl="2" algn="just">
              <a:buFont typeface="Wingdings" panose="05000000000000000000" pitchFamily="2" charset="2"/>
              <a:buChar char="Ø"/>
            </a:pPr>
            <a:r>
              <a:rPr lang="en-US" altLang="en-US" dirty="0">
                <a:solidFill>
                  <a:srgbClr val="333333"/>
                </a:solidFill>
              </a:rPr>
              <a:t>RSA encryption</a:t>
            </a:r>
          </a:p>
          <a:p>
            <a:pPr lvl="3" algn="just">
              <a:buFont typeface="Wingdings" panose="05000000000000000000" pitchFamily="2" charset="2"/>
              <a:buChar char="Ø"/>
            </a:pPr>
            <a:r>
              <a:rPr lang="en-US" altLang="en-US" dirty="0">
                <a:solidFill>
                  <a:srgbClr val="333333"/>
                </a:solidFill>
              </a:rPr>
              <a:t>Typically uses numbers with over 200 digits</a:t>
            </a:r>
          </a:p>
          <a:p>
            <a:pPr lvl="1" algn="just">
              <a:buFont typeface="Wingdings" panose="05000000000000000000" pitchFamily="2" charset="2"/>
              <a:buChar char="Ø"/>
            </a:pPr>
            <a:endParaRPr lang="en-US" altLang="en-US" dirty="0">
              <a:solidFill>
                <a:srgbClr val="333333"/>
              </a:solidFill>
            </a:endParaRPr>
          </a:p>
          <a:p>
            <a:pPr lvl="1" algn="just">
              <a:buFont typeface="Wingdings" panose="05000000000000000000" pitchFamily="2" charset="2"/>
              <a:buChar char="Ø"/>
            </a:pPr>
            <a:endParaRPr lang="en-US" altLang="en-US" dirty="0">
              <a:solidFill>
                <a:srgbClr val="333333"/>
              </a:solidFill>
            </a:endParaRPr>
          </a:p>
          <a:p>
            <a:pPr lvl="1" algn="just">
              <a:buFont typeface="Wingdings" panose="05000000000000000000" pitchFamily="2" charset="2"/>
              <a:buChar char="Ø"/>
            </a:pPr>
            <a:endParaRPr lang="en-US" altLang="en-US" dirty="0">
              <a:solidFill>
                <a:srgbClr val="333333"/>
              </a:solidFill>
            </a:endParaRPr>
          </a:p>
          <a:p>
            <a:pPr algn="just">
              <a:buFont typeface="Wingdings" panose="05000000000000000000" pitchFamily="2" charset="2"/>
              <a:buNone/>
            </a:pPr>
            <a:endParaRPr lang="en-US" altLang="en-US" dirty="0">
              <a:solidFill>
                <a:srgbClr val="333333"/>
              </a:solidFill>
            </a:endParaRPr>
          </a:p>
        </p:txBody>
      </p:sp>
      <p:pic>
        <p:nvPicPr>
          <p:cNvPr id="2" name="Picture 1"/>
          <p:cNvPicPr>
            <a:picLocks noChangeAspect="1"/>
          </p:cNvPicPr>
          <p:nvPr/>
        </p:nvPicPr>
        <p:blipFill>
          <a:blip r:embed="rId2"/>
          <a:stretch>
            <a:fillRect/>
          </a:stretch>
        </p:blipFill>
        <p:spPr>
          <a:xfrm>
            <a:off x="5188414" y="1604754"/>
            <a:ext cx="3955586" cy="4272517"/>
          </a:xfrm>
          <a:prstGeom prst="rect">
            <a:avLst/>
          </a:prstGeom>
        </p:spPr>
      </p:pic>
    </p:spTree>
    <p:extLst>
      <p:ext uri="{BB962C8B-B14F-4D97-AF65-F5344CB8AC3E}">
        <p14:creationId xmlns:p14="http://schemas.microsoft.com/office/powerpoint/2010/main" val="366557106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solidFill>
            <a:srgbClr val="FFCC99"/>
          </a:solidFill>
        </p:spPr>
        <p:txBody>
          <a:bodyPr/>
          <a:lstStyle/>
          <a:p>
            <a:r>
              <a:rPr lang="en-US" altLang="en-US" sz="3600"/>
              <a:t>Quantum Computing Problems</a:t>
            </a:r>
          </a:p>
        </p:txBody>
      </p:sp>
      <p:sp>
        <p:nvSpPr>
          <p:cNvPr id="11267" name="Rectangle 3"/>
          <p:cNvSpPr>
            <a:spLocks noGrp="1" noChangeArrowheads="1"/>
          </p:cNvSpPr>
          <p:nvPr>
            <p:ph type="body" idx="1"/>
          </p:nvPr>
        </p:nvSpPr>
        <p:spPr/>
        <p:txBody>
          <a:bodyPr>
            <a:normAutofit fontScale="92500" lnSpcReduction="20000"/>
          </a:bodyPr>
          <a:lstStyle/>
          <a:p>
            <a:pPr algn="just">
              <a:buFont typeface="Wingdings" panose="05000000000000000000" pitchFamily="2" charset="2"/>
              <a:buChar char="Ø"/>
            </a:pPr>
            <a:r>
              <a:rPr lang="en-US" altLang="en-US" sz="2800">
                <a:solidFill>
                  <a:srgbClr val="333333"/>
                </a:solidFill>
              </a:rPr>
              <a:t>Current technology</a:t>
            </a:r>
          </a:p>
          <a:p>
            <a:pPr lvl="1" algn="just">
              <a:buFont typeface="Wingdings" panose="05000000000000000000" pitchFamily="2" charset="2"/>
              <a:buChar char="Ø"/>
            </a:pPr>
            <a:r>
              <a:rPr lang="en-US" altLang="en-US" sz="2400">
                <a:solidFill>
                  <a:srgbClr val="333333"/>
                </a:solidFill>
                <a:cs typeface="Arial" panose="020B0604020202020204" pitchFamily="34" charset="0"/>
              </a:rPr>
              <a:t>≈ </a:t>
            </a:r>
            <a:r>
              <a:rPr lang="en-US" altLang="en-US" sz="2400">
                <a:solidFill>
                  <a:srgbClr val="333333"/>
                </a:solidFill>
              </a:rPr>
              <a:t>40 Qubit operating machine needed to rival current classical equivalents.</a:t>
            </a:r>
          </a:p>
          <a:p>
            <a:pPr algn="just">
              <a:buFont typeface="Wingdings" panose="05000000000000000000" pitchFamily="2" charset="2"/>
              <a:buChar char="Ø"/>
            </a:pPr>
            <a:r>
              <a:rPr lang="en-US" altLang="en-US" sz="2800">
                <a:solidFill>
                  <a:srgbClr val="333333"/>
                </a:solidFill>
              </a:rPr>
              <a:t>Errors</a:t>
            </a:r>
          </a:p>
          <a:p>
            <a:pPr lvl="1" algn="just">
              <a:buFont typeface="Wingdings" panose="05000000000000000000" pitchFamily="2" charset="2"/>
              <a:buChar char="Ø"/>
            </a:pPr>
            <a:r>
              <a:rPr lang="en-US" altLang="en-US" sz="2400">
                <a:solidFill>
                  <a:srgbClr val="333333"/>
                </a:solidFill>
              </a:rPr>
              <a:t>Decoherence -  the tendency of a quantum computer to decay from a given quantum state into an incoherent state as it interacts with the environment.</a:t>
            </a:r>
          </a:p>
          <a:p>
            <a:pPr lvl="2" algn="just">
              <a:buFont typeface="Wingdings" panose="05000000000000000000" pitchFamily="2" charset="2"/>
              <a:buChar char="Ø"/>
            </a:pPr>
            <a:r>
              <a:rPr lang="en-US" altLang="en-US" sz="2000">
                <a:solidFill>
                  <a:srgbClr val="333333"/>
                </a:solidFill>
              </a:rPr>
              <a:t>Interactions are unavoidable and induce breakdown of information stored in the quantum computer resulting in computation errors. </a:t>
            </a:r>
          </a:p>
          <a:p>
            <a:pPr lvl="1" algn="just">
              <a:buFont typeface="Wingdings" panose="05000000000000000000" pitchFamily="2" charset="2"/>
              <a:buChar char="Ø"/>
            </a:pPr>
            <a:r>
              <a:rPr lang="en-US" altLang="en-US" sz="2400">
                <a:solidFill>
                  <a:srgbClr val="333333"/>
                </a:solidFill>
              </a:rPr>
              <a:t>Error rates are typically proportional to the ratio of operating time to decoherence time</a:t>
            </a:r>
          </a:p>
          <a:p>
            <a:pPr lvl="2" algn="just">
              <a:buFont typeface="Wingdings" panose="05000000000000000000" pitchFamily="2" charset="2"/>
              <a:buChar char="Ø"/>
            </a:pPr>
            <a:r>
              <a:rPr lang="en-US" altLang="en-US" sz="2000">
                <a:solidFill>
                  <a:srgbClr val="333333"/>
                </a:solidFill>
              </a:rPr>
              <a:t>operations must be completed much quicker than the decoherence time. </a:t>
            </a:r>
          </a:p>
          <a:p>
            <a:pPr algn="just">
              <a:buFont typeface="Wingdings" panose="05000000000000000000" pitchFamily="2" charset="2"/>
              <a:buChar char="Ø"/>
            </a:pPr>
            <a:endParaRPr lang="en-US" altLang="en-US" sz="2800">
              <a:solidFill>
                <a:srgbClr val="333333"/>
              </a:solidFill>
            </a:endParaRPr>
          </a:p>
          <a:p>
            <a:pPr algn="just">
              <a:buFont typeface="Wingdings" panose="05000000000000000000" pitchFamily="2" charset="2"/>
              <a:buChar char="Ø"/>
            </a:pPr>
            <a:endParaRPr lang="en-US" altLang="en-US" sz="2800">
              <a:solidFill>
                <a:srgbClr val="333333"/>
              </a:solidFill>
            </a:endParaRPr>
          </a:p>
        </p:txBody>
      </p:sp>
    </p:spTree>
    <p:extLst>
      <p:ext uri="{BB962C8B-B14F-4D97-AF65-F5344CB8AC3E}">
        <p14:creationId xmlns:p14="http://schemas.microsoft.com/office/powerpoint/2010/main" val="146190002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solidFill>
            <a:srgbClr val="FFCC99"/>
          </a:solidFill>
        </p:spPr>
        <p:txBody>
          <a:bodyPr/>
          <a:lstStyle/>
          <a:p>
            <a:r>
              <a:rPr lang="en-US" altLang="en-US" sz="3600"/>
              <a:t>Research References</a:t>
            </a:r>
          </a:p>
        </p:txBody>
      </p:sp>
      <p:sp>
        <p:nvSpPr>
          <p:cNvPr id="13315" name="Rectangle 3"/>
          <p:cNvSpPr>
            <a:spLocks noGrp="1" noChangeArrowheads="1"/>
          </p:cNvSpPr>
          <p:nvPr>
            <p:ph type="body" sz="half" idx="1"/>
          </p:nvPr>
        </p:nvSpPr>
        <p:spPr>
          <a:xfrm>
            <a:off x="0" y="762000"/>
            <a:ext cx="8305800" cy="3733800"/>
          </a:xfrm>
        </p:spPr>
        <p:txBody>
          <a:bodyPr/>
          <a:lstStyle/>
          <a:p>
            <a:pPr>
              <a:buFont typeface="Wingdings" panose="05000000000000000000" pitchFamily="2" charset="2"/>
              <a:buChar char="Ø"/>
            </a:pPr>
            <a:r>
              <a:rPr lang="en-US" altLang="en-US" sz="2000" u="sng">
                <a:solidFill>
                  <a:srgbClr val="333333"/>
                </a:solidFill>
              </a:rPr>
              <a:t>http://www.qubit.org</a:t>
            </a:r>
          </a:p>
          <a:p>
            <a:pPr>
              <a:buFont typeface="Wingdings" panose="05000000000000000000" pitchFamily="2" charset="2"/>
              <a:buChar char="Ø"/>
            </a:pPr>
            <a:r>
              <a:rPr lang="en-US" altLang="en-US" sz="2000" u="sng">
                <a:solidFill>
                  <a:srgbClr val="333333"/>
                </a:solidFill>
              </a:rPr>
              <a:t>http://www.cs.caltech.edu/~westside/quantum-intro.html</a:t>
            </a:r>
          </a:p>
          <a:p>
            <a:pPr>
              <a:buFont typeface="Wingdings" panose="05000000000000000000" pitchFamily="2" charset="2"/>
              <a:buChar char="Ø"/>
            </a:pPr>
            <a:r>
              <a:rPr lang="en-US" altLang="en-US" sz="2000" u="sng">
                <a:solidFill>
                  <a:srgbClr val="333333"/>
                </a:solidFill>
              </a:rPr>
              <a:t>http://computer.howstuffworks.com/quantum-computer1.htm</a:t>
            </a:r>
          </a:p>
          <a:p>
            <a:pPr>
              <a:buFont typeface="Wingdings" panose="05000000000000000000" pitchFamily="2" charset="2"/>
              <a:buChar char="Ø"/>
            </a:pPr>
            <a:r>
              <a:rPr lang="en-US" altLang="en-US" sz="2000" u="sng">
                <a:solidFill>
                  <a:srgbClr val="333333"/>
                </a:solidFill>
              </a:rPr>
              <a:t>http://en.wikipedia.org/wiki/Quantum_computers</a:t>
            </a:r>
          </a:p>
          <a:p>
            <a:pPr>
              <a:buFont typeface="Wingdings" panose="05000000000000000000" pitchFamily="2" charset="2"/>
              <a:buChar char="Ø"/>
            </a:pPr>
            <a:r>
              <a:rPr lang="en-US" altLang="en-US" sz="2000" u="sng">
                <a:solidFill>
                  <a:srgbClr val="333333"/>
                </a:solidFill>
              </a:rPr>
              <a:t>http://www.carolla.com/quantum/QuantumComputers.htm</a:t>
            </a:r>
          </a:p>
          <a:p>
            <a:pPr>
              <a:buFont typeface="Wingdings" panose="05000000000000000000" pitchFamily="2" charset="2"/>
              <a:buChar char="Ø"/>
            </a:pPr>
            <a:endParaRPr lang="en-US" altLang="en-US" sz="2000" u="sng">
              <a:solidFill>
                <a:srgbClr val="333333"/>
              </a:solidFill>
            </a:endParaRPr>
          </a:p>
          <a:p>
            <a:pPr>
              <a:buFont typeface="Wingdings" panose="05000000000000000000" pitchFamily="2" charset="2"/>
              <a:buChar char="Ø"/>
            </a:pPr>
            <a:endParaRPr lang="en-US" altLang="en-US" sz="2000" u="sng">
              <a:solidFill>
                <a:srgbClr val="333333"/>
              </a:solidFill>
            </a:endParaRPr>
          </a:p>
        </p:txBody>
      </p:sp>
      <p:pic>
        <p:nvPicPr>
          <p:cNvPr id="13317" name="Picture 5" descr="dilbert"/>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066800" y="2865438"/>
            <a:ext cx="6827838" cy="2468562"/>
          </a:xfrm>
          <a:noFill/>
          <a:ln/>
          <a:extLst>
            <a:ext uri="{909E8E84-426E-40DD-AFC4-6F175D3DCCD1}">
              <a14:hiddenFill xmlns:a14="http://schemas.microsoft.com/office/drawing/2010/main">
                <a:solidFill>
                  <a:srgbClr val="FFCC99"/>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5085352"/>
      </p:ext>
    </p:extLst>
  </p:cSld>
  <p:clrMapOvr>
    <a:masterClrMapping/>
  </p:clrMapOvr>
  <p:transition>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974"/>
            <a:ext cx="8229600" cy="1048762"/>
          </a:xfrm>
        </p:spPr>
        <p:txBody>
          <a:bodyPr/>
          <a:lstStyle/>
          <a:p>
            <a:r>
              <a:rPr lang="en-GB" dirty="0" smtClean="0"/>
              <a:t>Mobile/Social Internet</a:t>
            </a:r>
            <a:endParaRPr lang="en-GB" dirty="0"/>
          </a:p>
        </p:txBody>
      </p:sp>
      <p:sp>
        <p:nvSpPr>
          <p:cNvPr id="3" name="Content Placeholder 2"/>
          <p:cNvSpPr>
            <a:spLocks noGrp="1"/>
          </p:cNvSpPr>
          <p:nvPr>
            <p:ph idx="1"/>
          </p:nvPr>
        </p:nvSpPr>
        <p:spPr>
          <a:xfrm>
            <a:off x="457200" y="1916833"/>
            <a:ext cx="8229600" cy="3240360"/>
          </a:xfrm>
        </p:spPr>
        <p:txBody>
          <a:bodyPr/>
          <a:lstStyle/>
          <a:p>
            <a:r>
              <a:rPr lang="en-GB" dirty="0" smtClean="0"/>
              <a:t>The 5 Biggest future trends that were predicted in 2015</a:t>
            </a:r>
            <a:endParaRPr lang="en-GB" dirty="0"/>
          </a:p>
        </p:txBody>
      </p:sp>
    </p:spTree>
    <p:extLst>
      <p:ext uri="{BB962C8B-B14F-4D97-AF65-F5344CB8AC3E}">
        <p14:creationId xmlns:p14="http://schemas.microsoft.com/office/powerpoint/2010/main" val="5690149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07504" y="0"/>
            <a:ext cx="8856985" cy="5977149"/>
          </a:xfrm>
          <a:prstGeom prst="rect">
            <a:avLst/>
          </a:prstGeom>
        </p:spPr>
      </p:pic>
    </p:spTree>
    <p:extLst>
      <p:ext uri="{BB962C8B-B14F-4D97-AF65-F5344CB8AC3E}">
        <p14:creationId xmlns:p14="http://schemas.microsoft.com/office/powerpoint/2010/main" val="27237511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1"/>
            <a:ext cx="9136518" cy="6126162"/>
          </a:xfrm>
          <a:prstGeom prst="rect">
            <a:avLst/>
          </a:prstGeom>
        </p:spPr>
      </p:pic>
    </p:spTree>
    <p:extLst>
      <p:ext uri="{BB962C8B-B14F-4D97-AF65-F5344CB8AC3E}">
        <p14:creationId xmlns:p14="http://schemas.microsoft.com/office/powerpoint/2010/main" val="387973885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0"/>
            <a:ext cx="9144000" cy="6126163"/>
          </a:xfrm>
          <a:prstGeom prst="rect">
            <a:avLst/>
          </a:prstGeom>
        </p:spPr>
      </p:pic>
    </p:spTree>
    <p:extLst>
      <p:ext uri="{BB962C8B-B14F-4D97-AF65-F5344CB8AC3E}">
        <p14:creationId xmlns:p14="http://schemas.microsoft.com/office/powerpoint/2010/main" val="11035647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40876" y="25678"/>
            <a:ext cx="8862248" cy="5931893"/>
          </a:xfrm>
          <a:prstGeom prst="rect">
            <a:avLst/>
          </a:prstGeom>
        </p:spPr>
      </p:pic>
    </p:spTree>
    <p:extLst>
      <p:ext uri="{BB962C8B-B14F-4D97-AF65-F5344CB8AC3E}">
        <p14:creationId xmlns:p14="http://schemas.microsoft.com/office/powerpoint/2010/main" val="73193865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74648" y="116632"/>
            <a:ext cx="8789840" cy="6221491"/>
          </a:xfrm>
          <a:prstGeom prst="rect">
            <a:avLst/>
          </a:prstGeom>
        </p:spPr>
      </p:pic>
    </p:spTree>
    <p:extLst>
      <p:ext uri="{BB962C8B-B14F-4D97-AF65-F5344CB8AC3E}">
        <p14:creationId xmlns:p14="http://schemas.microsoft.com/office/powerpoint/2010/main" val="216741128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177"/>
            <a:ext cx="8229600" cy="1018876"/>
          </a:xfrm>
        </p:spPr>
        <p:txBody>
          <a:bodyPr>
            <a:normAutofit fontScale="90000"/>
          </a:bodyPr>
          <a:lstStyle/>
          <a:p>
            <a:r>
              <a:rPr lang="en-GB" sz="4000" dirty="0" smtClean="0"/>
              <a:t>Customer journey, experience, Commerce &amp; Personality</a:t>
            </a:r>
            <a:endParaRPr lang="en-GB" dirty="0"/>
          </a:p>
        </p:txBody>
      </p:sp>
      <p:pic>
        <p:nvPicPr>
          <p:cNvPr id="4" name="Content Placeholder 3"/>
          <p:cNvPicPr>
            <a:picLocks noGrp="1" noChangeAspect="1"/>
          </p:cNvPicPr>
          <p:nvPr>
            <p:ph idx="1"/>
          </p:nvPr>
        </p:nvPicPr>
        <p:blipFill>
          <a:blip r:embed="rId2"/>
          <a:stretch>
            <a:fillRect/>
          </a:stretch>
        </p:blipFill>
        <p:spPr>
          <a:xfrm>
            <a:off x="1017948" y="1031053"/>
            <a:ext cx="6984776" cy="4525963"/>
          </a:xfrm>
          <a:prstGeom prst="rect">
            <a:avLst/>
          </a:prstGeom>
        </p:spPr>
      </p:pic>
      <p:sp>
        <p:nvSpPr>
          <p:cNvPr id="6" name="Rectangle 5"/>
          <p:cNvSpPr/>
          <p:nvPr/>
        </p:nvSpPr>
        <p:spPr>
          <a:xfrm>
            <a:off x="1023029" y="5557016"/>
            <a:ext cx="7725544" cy="646331"/>
          </a:xfrm>
          <a:prstGeom prst="rect">
            <a:avLst/>
          </a:prstGeom>
        </p:spPr>
        <p:txBody>
          <a:bodyPr wrap="square">
            <a:spAutoFit/>
          </a:bodyPr>
          <a:lstStyle/>
          <a:p>
            <a:r>
              <a:rPr lang="en-GB" dirty="0" smtClean="0"/>
              <a:t>The PDF file: “wearesocialdigitalin2016v02-160126235031” on Moodle sums up the statistics of the above heading.</a:t>
            </a:r>
            <a:endParaRPr lang="en-GB" dirty="0"/>
          </a:p>
        </p:txBody>
      </p:sp>
    </p:spTree>
    <p:extLst>
      <p:ext uri="{BB962C8B-B14F-4D97-AF65-F5344CB8AC3E}">
        <p14:creationId xmlns:p14="http://schemas.microsoft.com/office/powerpoint/2010/main" val="52676020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54759" y="1"/>
            <a:ext cx="8964488" cy="5445224"/>
          </a:xfrm>
          <a:prstGeom prst="rect">
            <a:avLst/>
          </a:prstGeom>
        </p:spPr>
      </p:pic>
      <p:sp>
        <p:nvSpPr>
          <p:cNvPr id="5" name="Rectangle 4"/>
          <p:cNvSpPr/>
          <p:nvPr/>
        </p:nvSpPr>
        <p:spPr>
          <a:xfrm>
            <a:off x="961256" y="5462047"/>
            <a:ext cx="7725544" cy="646331"/>
          </a:xfrm>
          <a:prstGeom prst="rect">
            <a:avLst/>
          </a:prstGeom>
        </p:spPr>
        <p:txBody>
          <a:bodyPr wrap="square">
            <a:spAutoFit/>
          </a:bodyPr>
          <a:lstStyle/>
          <a:p>
            <a:r>
              <a:rPr lang="en-GB" dirty="0" smtClean="0"/>
              <a:t>The PDF file: “wearesocialdigitalin2016v02-160126235031” on Moodle sums up the statistics of the above heading.</a:t>
            </a:r>
            <a:endParaRPr lang="en-GB" dirty="0"/>
          </a:p>
        </p:txBody>
      </p:sp>
    </p:spTree>
    <p:extLst>
      <p:ext uri="{BB962C8B-B14F-4D97-AF65-F5344CB8AC3E}">
        <p14:creationId xmlns:p14="http://schemas.microsoft.com/office/powerpoint/2010/main" val="312804946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 &amp; Bandwidth</a:t>
            </a:r>
            <a:endParaRPr lang="en-GB" dirty="0"/>
          </a:p>
        </p:txBody>
      </p:sp>
      <p:sp>
        <p:nvSpPr>
          <p:cNvPr id="3" name="Content Placeholder 2"/>
          <p:cNvSpPr>
            <a:spLocks noGrp="1"/>
          </p:cNvSpPr>
          <p:nvPr>
            <p:ph idx="1"/>
          </p:nvPr>
        </p:nvSpPr>
        <p:spPr/>
        <p:txBody>
          <a:bodyPr/>
          <a:lstStyle/>
          <a:p>
            <a:pPr algn="just"/>
            <a:r>
              <a:rPr lang="en-GB" dirty="0"/>
              <a:t>Does VoIP and Bandwidth has any effect on these global emerging technology?</a:t>
            </a:r>
          </a:p>
          <a:p>
            <a:pPr lvl="1"/>
            <a:r>
              <a:rPr lang="en-GB" dirty="0"/>
              <a:t>VoIP technology</a:t>
            </a:r>
          </a:p>
          <a:p>
            <a:pPr lvl="1"/>
            <a:r>
              <a:rPr lang="en-GB" dirty="0" err="1"/>
              <a:t>FibreOptics</a:t>
            </a:r>
            <a:endParaRPr lang="en-GB" dirty="0"/>
          </a:p>
          <a:p>
            <a:endParaRPr lang="en-GB" dirty="0"/>
          </a:p>
        </p:txBody>
      </p:sp>
    </p:spTree>
    <p:extLst>
      <p:ext uri="{BB962C8B-B14F-4D97-AF65-F5344CB8AC3E}">
        <p14:creationId xmlns:p14="http://schemas.microsoft.com/office/powerpoint/2010/main" val="363165912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VoIP</a:t>
            </a:r>
            <a:endParaRPr lang="en-GB" dirty="0"/>
          </a:p>
        </p:txBody>
      </p:sp>
      <p:sp>
        <p:nvSpPr>
          <p:cNvPr id="3" name="Content Placeholder 2"/>
          <p:cNvSpPr>
            <a:spLocks noGrp="1"/>
          </p:cNvSpPr>
          <p:nvPr>
            <p:ph idx="1"/>
          </p:nvPr>
        </p:nvSpPr>
        <p:spPr/>
        <p:txBody>
          <a:bodyPr/>
          <a:lstStyle/>
          <a:p>
            <a:r>
              <a:rPr lang="en-GB" dirty="0" smtClean="0"/>
              <a:t>Defined as transmitting voice traffic over Internet</a:t>
            </a:r>
          </a:p>
          <a:p>
            <a:r>
              <a:rPr lang="en-GB" dirty="0" smtClean="0"/>
              <a:t>VoIP calls require: </a:t>
            </a:r>
          </a:p>
          <a:p>
            <a:pPr lvl="1"/>
            <a:r>
              <a:rPr lang="en-GB" dirty="0" smtClean="0"/>
              <a:t>internet connection</a:t>
            </a:r>
          </a:p>
          <a:p>
            <a:pPr lvl="1"/>
            <a:r>
              <a:rPr lang="en-GB" dirty="0" smtClean="0"/>
              <a:t>A software or hardware IP phone or a regular phone with an adapter.</a:t>
            </a:r>
            <a:endParaRPr lang="en-GB" dirty="0"/>
          </a:p>
        </p:txBody>
      </p:sp>
    </p:spTree>
    <p:extLst>
      <p:ext uri="{BB962C8B-B14F-4D97-AF65-F5344CB8AC3E}">
        <p14:creationId xmlns:p14="http://schemas.microsoft.com/office/powerpoint/2010/main" val="380732811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smtClean="0"/>
              <a:t>VOIP</a:t>
            </a:r>
            <a:endParaRPr lang="en-GB" dirty="0"/>
          </a:p>
        </p:txBody>
      </p:sp>
      <p:sp>
        <p:nvSpPr>
          <p:cNvPr id="3" name="Content Placeholder 2"/>
          <p:cNvSpPr>
            <a:spLocks noGrp="1"/>
          </p:cNvSpPr>
          <p:nvPr>
            <p:ph idx="1"/>
          </p:nvPr>
        </p:nvSpPr>
        <p:spPr>
          <a:xfrm>
            <a:off x="457200" y="1268760"/>
            <a:ext cx="8229600" cy="4857403"/>
          </a:xfrm>
        </p:spPr>
        <p:txBody>
          <a:bodyPr>
            <a:normAutofit/>
          </a:bodyPr>
          <a:lstStyle/>
          <a:p>
            <a:pPr algn="just">
              <a:lnSpc>
                <a:spcPct val="90000"/>
              </a:lnSpc>
            </a:pPr>
            <a:r>
              <a:rPr lang="en-US" sz="2800" dirty="0" smtClean="0"/>
              <a:t>VOIP is t</a:t>
            </a:r>
            <a:r>
              <a:rPr lang="en-US" sz="2400" dirty="0" smtClean="0"/>
              <a:t>he use of IP networks, namely the LAN and WAN, to carry voice.</a:t>
            </a:r>
          </a:p>
          <a:p>
            <a:pPr algn="just">
              <a:lnSpc>
                <a:spcPct val="90000"/>
              </a:lnSpc>
            </a:pPr>
            <a:r>
              <a:rPr lang="en-US" sz="2800" dirty="0" smtClean="0"/>
              <a:t>Internet Telephony</a:t>
            </a:r>
          </a:p>
          <a:p>
            <a:pPr lvl="1"/>
            <a:r>
              <a:rPr lang="en-US" dirty="0" smtClean="0"/>
              <a:t>The use of the Internet that was originally designed to carry computer data to carry voice </a:t>
            </a:r>
          </a:p>
          <a:p>
            <a:pPr lvl="2"/>
            <a:r>
              <a:rPr lang="en-US" dirty="0" smtClean="0"/>
              <a:t>A packet switched network</a:t>
            </a:r>
          </a:p>
          <a:p>
            <a:pPr lvl="1"/>
            <a:r>
              <a:rPr lang="en-US" dirty="0" smtClean="0"/>
              <a:t>Voice was originally carried over circuit switched networks</a:t>
            </a:r>
          </a:p>
          <a:p>
            <a:pPr lvl="2"/>
            <a:r>
              <a:rPr lang="en-US" dirty="0" smtClean="0"/>
              <a:t>PSTN</a:t>
            </a:r>
            <a:endParaRPr lang="en-US" sz="1600" dirty="0" smtClean="0"/>
          </a:p>
          <a:p>
            <a:pPr algn="just">
              <a:lnSpc>
                <a:spcPct val="90000"/>
              </a:lnSpc>
            </a:pPr>
            <a:endParaRPr lang="en-US" sz="2400" dirty="0" smtClean="0"/>
          </a:p>
          <a:p>
            <a:endParaRPr lang="en-GB" dirty="0"/>
          </a:p>
        </p:txBody>
      </p:sp>
    </p:spTree>
    <p:extLst>
      <p:ext uri="{BB962C8B-B14F-4D97-AF65-F5344CB8AC3E}">
        <p14:creationId xmlns:p14="http://schemas.microsoft.com/office/powerpoint/2010/main" val="402224102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VoIP works?</a:t>
            </a:r>
            <a:endParaRPr lang="en-GB" dirty="0"/>
          </a:p>
        </p:txBody>
      </p:sp>
      <p:sp>
        <p:nvSpPr>
          <p:cNvPr id="3" name="Content Placeholder 2"/>
          <p:cNvSpPr>
            <a:spLocks noGrp="1"/>
          </p:cNvSpPr>
          <p:nvPr>
            <p:ph idx="1"/>
          </p:nvPr>
        </p:nvSpPr>
        <p:spPr/>
        <p:txBody>
          <a:bodyPr/>
          <a:lstStyle/>
          <a:p>
            <a:r>
              <a:rPr lang="en-GB" dirty="0" smtClean="0"/>
              <a:t>VoIP works in many forms:</a:t>
            </a:r>
          </a:p>
          <a:p>
            <a:pPr lvl="1"/>
            <a:r>
              <a:rPr lang="en-GB" dirty="0" smtClean="0"/>
              <a:t>PC to PC</a:t>
            </a:r>
          </a:p>
          <a:p>
            <a:pPr lvl="1"/>
            <a:r>
              <a:rPr lang="en-GB" dirty="0" smtClean="0"/>
              <a:t>PC to PSTN</a:t>
            </a:r>
          </a:p>
          <a:p>
            <a:pPr lvl="1"/>
            <a:r>
              <a:rPr lang="en-GB" dirty="0" smtClean="0"/>
              <a:t>IP phone to PSTN</a:t>
            </a:r>
          </a:p>
          <a:p>
            <a:pPr lvl="1"/>
            <a:r>
              <a:rPr lang="en-GB" dirty="0" smtClean="0"/>
              <a:t>Using an adapter to enable PSTN to PSTN calls</a:t>
            </a:r>
            <a:endParaRPr lang="en-GB" dirty="0"/>
          </a:p>
        </p:txBody>
      </p:sp>
    </p:spTree>
    <p:extLst>
      <p:ext uri="{BB962C8B-B14F-4D97-AF65-F5344CB8AC3E}">
        <p14:creationId xmlns:p14="http://schemas.microsoft.com/office/powerpoint/2010/main" val="80986638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a:t>
            </a:r>
            <a:endParaRPr lang="en-GB" dirty="0"/>
          </a:p>
        </p:txBody>
      </p:sp>
      <p:sp>
        <p:nvSpPr>
          <p:cNvPr id="3" name="Content Placeholder 2"/>
          <p:cNvSpPr>
            <a:spLocks noGrp="1"/>
          </p:cNvSpPr>
          <p:nvPr>
            <p:ph idx="1"/>
          </p:nvPr>
        </p:nvSpPr>
        <p:spPr/>
        <p:txBody>
          <a:bodyPr>
            <a:normAutofit fontScale="92500" lnSpcReduction="20000"/>
          </a:bodyPr>
          <a:lstStyle/>
          <a:p>
            <a:pPr>
              <a:lnSpc>
                <a:spcPct val="90000"/>
              </a:lnSpc>
            </a:pPr>
            <a:r>
              <a:rPr lang="en-US" dirty="0" smtClean="0"/>
              <a:t>Latency</a:t>
            </a:r>
          </a:p>
          <a:p>
            <a:pPr>
              <a:lnSpc>
                <a:spcPct val="90000"/>
              </a:lnSpc>
            </a:pPr>
            <a:r>
              <a:rPr lang="en-US" dirty="0" smtClean="0"/>
              <a:t>Jitter</a:t>
            </a:r>
          </a:p>
          <a:p>
            <a:pPr>
              <a:lnSpc>
                <a:spcPct val="90000"/>
              </a:lnSpc>
            </a:pPr>
            <a:r>
              <a:rPr lang="en-US" dirty="0" smtClean="0"/>
              <a:t>Bandwidth</a:t>
            </a:r>
          </a:p>
          <a:p>
            <a:pPr>
              <a:lnSpc>
                <a:spcPct val="90000"/>
              </a:lnSpc>
            </a:pPr>
            <a:r>
              <a:rPr lang="en-US" dirty="0" smtClean="0"/>
              <a:t>Packet loss </a:t>
            </a:r>
          </a:p>
          <a:p>
            <a:pPr>
              <a:lnSpc>
                <a:spcPct val="90000"/>
              </a:lnSpc>
            </a:pPr>
            <a:r>
              <a:rPr lang="en-US" dirty="0" smtClean="0"/>
              <a:t>Reliability</a:t>
            </a:r>
          </a:p>
          <a:p>
            <a:pPr>
              <a:lnSpc>
                <a:spcPct val="90000"/>
              </a:lnSpc>
            </a:pPr>
            <a:r>
              <a:rPr lang="en-US" dirty="0" smtClean="0"/>
              <a:t>Scalability</a:t>
            </a:r>
          </a:p>
          <a:p>
            <a:pPr>
              <a:lnSpc>
                <a:spcPct val="90000"/>
              </a:lnSpc>
            </a:pPr>
            <a:r>
              <a:rPr lang="en-US" dirty="0" smtClean="0"/>
              <a:t>Security</a:t>
            </a:r>
          </a:p>
          <a:p>
            <a:pPr>
              <a:lnSpc>
                <a:spcPct val="90000"/>
              </a:lnSpc>
            </a:pPr>
            <a:r>
              <a:rPr lang="en-US" dirty="0" smtClean="0"/>
              <a:t>Features</a:t>
            </a:r>
          </a:p>
          <a:p>
            <a:pPr>
              <a:lnSpc>
                <a:spcPct val="90000"/>
              </a:lnSpc>
            </a:pPr>
            <a:r>
              <a:rPr lang="en-US" dirty="0" smtClean="0"/>
              <a:t>Interoperability</a:t>
            </a:r>
          </a:p>
          <a:p>
            <a:pPr>
              <a:lnSpc>
                <a:spcPct val="90000"/>
              </a:lnSpc>
            </a:pPr>
            <a:r>
              <a:rPr lang="en-US" dirty="0" smtClean="0"/>
              <a:t>Switch over cost</a:t>
            </a:r>
          </a:p>
          <a:p>
            <a:endParaRPr lang="en-GB" dirty="0"/>
          </a:p>
        </p:txBody>
      </p:sp>
    </p:spTree>
    <p:extLst>
      <p:ext uri="{BB962C8B-B14F-4D97-AF65-F5344CB8AC3E}">
        <p14:creationId xmlns:p14="http://schemas.microsoft.com/office/powerpoint/2010/main" val="54391556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dirty="0" smtClean="0"/>
              <a:t>Why VoIP?</a:t>
            </a:r>
            <a:endParaRPr lang="en-GB" dirty="0"/>
          </a:p>
        </p:txBody>
      </p:sp>
      <p:sp>
        <p:nvSpPr>
          <p:cNvPr id="3" name="Content Placeholder 2"/>
          <p:cNvSpPr>
            <a:spLocks noGrp="1"/>
          </p:cNvSpPr>
          <p:nvPr>
            <p:ph idx="1"/>
          </p:nvPr>
        </p:nvSpPr>
        <p:spPr/>
        <p:txBody>
          <a:bodyPr/>
          <a:lstStyle/>
          <a:p>
            <a:r>
              <a:rPr lang="en-US" altLang="zh-CN" dirty="0" smtClean="0"/>
              <a:t>Cost Reduction</a:t>
            </a:r>
          </a:p>
          <a:p>
            <a:r>
              <a:rPr lang="en-US" altLang="zh-CN" dirty="0" smtClean="0"/>
              <a:t> Simplicity</a:t>
            </a:r>
          </a:p>
          <a:p>
            <a:r>
              <a:rPr lang="en-US" altLang="zh-CN" dirty="0" smtClean="0"/>
              <a:t>Advanced Applications</a:t>
            </a:r>
          </a:p>
          <a:p>
            <a:pPr lvl="1"/>
            <a:r>
              <a:rPr lang="en-US" altLang="zh-CN" dirty="0" smtClean="0"/>
              <a:t>Web-enabled call centers</a:t>
            </a:r>
          </a:p>
          <a:p>
            <a:pPr lvl="1"/>
            <a:r>
              <a:rPr lang="en-US" altLang="zh-CN" dirty="0" smtClean="0"/>
              <a:t>Collaborative white boarding</a:t>
            </a:r>
          </a:p>
          <a:p>
            <a:pPr lvl="1"/>
            <a:r>
              <a:rPr lang="en-US" altLang="zh-CN" dirty="0" smtClean="0"/>
              <a:t>Remote telecommuting</a:t>
            </a:r>
          </a:p>
          <a:p>
            <a:endParaRPr lang="en-GB" dirty="0"/>
          </a:p>
        </p:txBody>
      </p:sp>
    </p:spTree>
    <p:extLst>
      <p:ext uri="{BB962C8B-B14F-4D97-AF65-F5344CB8AC3E}">
        <p14:creationId xmlns:p14="http://schemas.microsoft.com/office/powerpoint/2010/main" val="341987678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a:t>
            </a:r>
            <a:endParaRPr lang="en-GB" dirty="0"/>
          </a:p>
        </p:txBody>
      </p:sp>
      <p:sp>
        <p:nvSpPr>
          <p:cNvPr id="3" name="Content Placeholder 2"/>
          <p:cNvSpPr>
            <a:spLocks noGrp="1"/>
          </p:cNvSpPr>
          <p:nvPr>
            <p:ph idx="1"/>
          </p:nvPr>
        </p:nvSpPr>
        <p:spPr/>
        <p:txBody>
          <a:bodyPr>
            <a:normAutofit lnSpcReduction="10000"/>
          </a:bodyPr>
          <a:lstStyle/>
          <a:p>
            <a:r>
              <a:rPr lang="en-GB" dirty="0" smtClean="0"/>
              <a:t>For high quality VoIP call the following factors are involved:</a:t>
            </a:r>
          </a:p>
          <a:p>
            <a:pPr lvl="1"/>
            <a:r>
              <a:rPr lang="en-GB" dirty="0" smtClean="0"/>
              <a:t>Speech codec</a:t>
            </a:r>
          </a:p>
          <a:p>
            <a:pPr lvl="1"/>
            <a:r>
              <a:rPr lang="en-GB" dirty="0" err="1" smtClean="0"/>
              <a:t>Packetization</a:t>
            </a:r>
            <a:endParaRPr lang="en-GB" dirty="0" smtClean="0"/>
          </a:p>
          <a:p>
            <a:pPr lvl="1"/>
            <a:r>
              <a:rPr lang="en-GB" dirty="0" smtClean="0"/>
              <a:t>Packet loss (discontinuing in the speech)</a:t>
            </a:r>
          </a:p>
          <a:p>
            <a:pPr lvl="1"/>
            <a:r>
              <a:rPr lang="en-GB" dirty="0" smtClean="0"/>
              <a:t>Delays; fixed delay is easy to tackle</a:t>
            </a:r>
          </a:p>
          <a:p>
            <a:pPr lvl="1"/>
            <a:r>
              <a:rPr lang="en-GB" dirty="0" smtClean="0"/>
              <a:t>Delay variations/delay jitter (to account for this a delay buffer is needed)</a:t>
            </a:r>
          </a:p>
          <a:p>
            <a:pPr lvl="1"/>
            <a:r>
              <a:rPr lang="en-GB" dirty="0" smtClean="0"/>
              <a:t>Network architecture for VoIP</a:t>
            </a:r>
            <a:endParaRPr lang="en-GB" dirty="0"/>
          </a:p>
        </p:txBody>
      </p:sp>
    </p:spTree>
    <p:extLst>
      <p:ext uri="{BB962C8B-B14F-4D97-AF65-F5344CB8AC3E}">
        <p14:creationId xmlns:p14="http://schemas.microsoft.com/office/powerpoint/2010/main" val="63296797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Bandwidth Requirement</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Bandwidth cost restriction or limitation</a:t>
            </a:r>
          </a:p>
          <a:p>
            <a:r>
              <a:rPr lang="en-GB" dirty="0" smtClean="0"/>
              <a:t>Low bandwidth application:</a:t>
            </a:r>
          </a:p>
          <a:p>
            <a:pPr lvl="1"/>
            <a:r>
              <a:rPr lang="en-GB" dirty="0" smtClean="0"/>
              <a:t>Complex </a:t>
            </a:r>
            <a:r>
              <a:rPr lang="en-GB" dirty="0" err="1" smtClean="0"/>
              <a:t>codecs</a:t>
            </a:r>
            <a:endParaRPr lang="en-GB" dirty="0" smtClean="0"/>
          </a:p>
          <a:p>
            <a:pPr lvl="1"/>
            <a:r>
              <a:rPr lang="en-GB" dirty="0" smtClean="0"/>
              <a:t>Long </a:t>
            </a:r>
            <a:r>
              <a:rPr lang="en-GB" dirty="0" err="1" smtClean="0"/>
              <a:t>packetization</a:t>
            </a:r>
            <a:r>
              <a:rPr lang="en-GB" dirty="0" smtClean="0"/>
              <a:t> (trade-off is lower payload efficiency</a:t>
            </a:r>
          </a:p>
          <a:p>
            <a:r>
              <a:rPr lang="en-GB" sz="2800" dirty="0" smtClean="0"/>
              <a:t>Call transmission capacity requirement:</a:t>
            </a:r>
          </a:p>
          <a:p>
            <a:pPr lvl="1"/>
            <a:r>
              <a:rPr lang="en-GB" dirty="0" smtClean="0"/>
              <a:t>BW = R+H/S</a:t>
            </a:r>
          </a:p>
          <a:p>
            <a:pPr lvl="1"/>
            <a:r>
              <a:rPr lang="en-GB" dirty="0" smtClean="0"/>
              <a:t>R = codec output rate (express in kbps)</a:t>
            </a:r>
          </a:p>
          <a:p>
            <a:pPr lvl="1"/>
            <a:r>
              <a:rPr lang="en-GB" dirty="0" smtClean="0"/>
              <a:t>H = Header size (in bits)</a:t>
            </a:r>
          </a:p>
          <a:p>
            <a:pPr lvl="1"/>
            <a:r>
              <a:rPr lang="en-GB" dirty="0" smtClean="0"/>
              <a:t>S = Payload sample time (ms)</a:t>
            </a:r>
          </a:p>
          <a:p>
            <a:pPr>
              <a:buNone/>
            </a:pPr>
            <a:r>
              <a:rPr lang="en-GB" dirty="0" smtClean="0"/>
              <a:t>Note header compression is done at every stage (routers) but it improves efficiency.</a:t>
            </a:r>
            <a:endParaRPr lang="en-GB" dirty="0"/>
          </a:p>
        </p:txBody>
      </p:sp>
    </p:spTree>
    <p:extLst>
      <p:ext uri="{BB962C8B-B14F-4D97-AF65-F5344CB8AC3E}">
        <p14:creationId xmlns:p14="http://schemas.microsoft.com/office/powerpoint/2010/main" val="224431567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US" altLang="en-US" dirty="0"/>
              <a:t>Optical Fiber</a:t>
            </a:r>
            <a:endParaRPr lang="en-GB" dirty="0"/>
          </a:p>
        </p:txBody>
      </p:sp>
      <p:sp>
        <p:nvSpPr>
          <p:cNvPr id="3" name="Content Placeholder 2"/>
          <p:cNvSpPr>
            <a:spLocks noGrp="1"/>
          </p:cNvSpPr>
          <p:nvPr>
            <p:ph idx="1"/>
          </p:nvPr>
        </p:nvSpPr>
        <p:spPr>
          <a:xfrm>
            <a:off x="457200" y="966738"/>
            <a:ext cx="8229600" cy="4683969"/>
          </a:xfrm>
        </p:spPr>
        <p:txBody>
          <a:bodyPr/>
          <a:lstStyle/>
          <a:p>
            <a:pPr>
              <a:lnSpc>
                <a:spcPct val="85000"/>
              </a:lnSpc>
            </a:pPr>
            <a:r>
              <a:rPr lang="en-US" altLang="en-US" sz="2400" dirty="0"/>
              <a:t>An optical fiber is essentially a waveguide for light</a:t>
            </a:r>
          </a:p>
          <a:p>
            <a:pPr>
              <a:lnSpc>
                <a:spcPct val="85000"/>
              </a:lnSpc>
            </a:pPr>
            <a:r>
              <a:rPr lang="en-US" altLang="en-US" sz="2400" dirty="0"/>
              <a:t>It consists of a </a:t>
            </a:r>
            <a:r>
              <a:rPr lang="en-US" altLang="en-US" sz="2400" b="1" dirty="0"/>
              <a:t>core</a:t>
            </a:r>
            <a:r>
              <a:rPr lang="en-US" altLang="en-US" sz="2400" dirty="0"/>
              <a:t> and </a:t>
            </a:r>
            <a:r>
              <a:rPr lang="en-US" altLang="en-US" sz="2400" b="1" dirty="0"/>
              <a:t>cladding</a:t>
            </a:r>
            <a:r>
              <a:rPr lang="en-US" altLang="en-US" sz="2400" dirty="0"/>
              <a:t> that surrounds the core</a:t>
            </a:r>
          </a:p>
          <a:p>
            <a:pPr>
              <a:lnSpc>
                <a:spcPct val="85000"/>
              </a:lnSpc>
            </a:pPr>
            <a:r>
              <a:rPr lang="en-US" altLang="en-US" sz="2400" dirty="0"/>
              <a:t>The </a:t>
            </a:r>
            <a:r>
              <a:rPr lang="en-US" altLang="en-US" sz="2400" b="1" dirty="0"/>
              <a:t>index of refraction</a:t>
            </a:r>
            <a:r>
              <a:rPr lang="en-US" altLang="en-US" sz="2400" dirty="0"/>
              <a:t> of the cladding is less than that of the core, causing rays of light leaving the core to be refracted back into the core</a:t>
            </a:r>
          </a:p>
          <a:p>
            <a:pPr>
              <a:lnSpc>
                <a:spcPct val="85000"/>
              </a:lnSpc>
            </a:pPr>
            <a:r>
              <a:rPr lang="en-US" altLang="en-US" sz="2400" dirty="0"/>
              <a:t>A light-emitting diode (LED) or </a:t>
            </a:r>
            <a:r>
              <a:rPr lang="en-US" altLang="en-US" sz="2400" b="1" dirty="0"/>
              <a:t>laser diode</a:t>
            </a:r>
            <a:r>
              <a:rPr lang="en-US" altLang="en-US" sz="2400" dirty="0"/>
              <a:t> (LD) can be used for the source</a:t>
            </a:r>
          </a:p>
          <a:p>
            <a:pPr>
              <a:lnSpc>
                <a:spcPct val="85000"/>
              </a:lnSpc>
            </a:pPr>
            <a:r>
              <a:rPr lang="en-US" altLang="en-US" sz="2400" dirty="0"/>
              <a:t>Advantages of optical fiber include:</a:t>
            </a:r>
          </a:p>
          <a:p>
            <a:pPr lvl="1">
              <a:lnSpc>
                <a:spcPct val="80000"/>
              </a:lnSpc>
            </a:pPr>
            <a:r>
              <a:rPr lang="en-US" altLang="en-US" sz="2000" dirty="0"/>
              <a:t>Greater bandwidth than copper</a:t>
            </a:r>
          </a:p>
          <a:p>
            <a:pPr lvl="1">
              <a:lnSpc>
                <a:spcPct val="80000"/>
              </a:lnSpc>
            </a:pPr>
            <a:r>
              <a:rPr lang="en-US" altLang="en-US" sz="2000" dirty="0"/>
              <a:t>Lower loss</a:t>
            </a:r>
          </a:p>
          <a:p>
            <a:pPr lvl="1">
              <a:lnSpc>
                <a:spcPct val="80000"/>
              </a:lnSpc>
            </a:pPr>
            <a:r>
              <a:rPr lang="en-US" altLang="en-US" sz="2000" dirty="0"/>
              <a:t>Immunity to </a:t>
            </a:r>
            <a:r>
              <a:rPr lang="en-US" altLang="en-US" sz="2000" b="1" dirty="0"/>
              <a:t>crosstalk</a:t>
            </a:r>
            <a:endParaRPr lang="en-US" altLang="en-US" sz="2000" dirty="0"/>
          </a:p>
          <a:p>
            <a:pPr lvl="1">
              <a:lnSpc>
                <a:spcPct val="80000"/>
              </a:lnSpc>
            </a:pPr>
            <a:r>
              <a:rPr lang="en-US" altLang="en-US" sz="2000" dirty="0"/>
              <a:t>No electrical hazard</a:t>
            </a:r>
          </a:p>
          <a:p>
            <a:endParaRPr lang="en-GB" dirty="0"/>
          </a:p>
        </p:txBody>
      </p:sp>
    </p:spTree>
    <p:extLst>
      <p:ext uri="{BB962C8B-B14F-4D97-AF65-F5344CB8AC3E}">
        <p14:creationId xmlns:p14="http://schemas.microsoft.com/office/powerpoint/2010/main" val="2767215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fontScale="90000"/>
          </a:bodyPr>
          <a:lstStyle/>
          <a:p>
            <a:r>
              <a:rPr lang="en-US" dirty="0"/>
              <a:t>Fiber Cables</a:t>
            </a:r>
            <a:endParaRPr lang="en-GB" dirty="0"/>
          </a:p>
        </p:txBody>
      </p:sp>
      <p:sp>
        <p:nvSpPr>
          <p:cNvPr id="3" name="Content Placeholder 2"/>
          <p:cNvSpPr>
            <a:spLocks noGrp="1"/>
          </p:cNvSpPr>
          <p:nvPr>
            <p:ph idx="1"/>
          </p:nvPr>
        </p:nvSpPr>
        <p:spPr>
          <a:xfrm>
            <a:off x="571500" y="897200"/>
            <a:ext cx="8229600" cy="4525963"/>
          </a:xfrm>
        </p:spPr>
        <p:txBody>
          <a:bodyPr/>
          <a:lstStyle/>
          <a:p>
            <a:r>
              <a:rPr lang="en-US" dirty="0"/>
              <a:t>Common for high rates and long distances</a:t>
            </a:r>
          </a:p>
          <a:p>
            <a:pPr lvl="1"/>
            <a:r>
              <a:rPr lang="en-US" dirty="0"/>
              <a:t>Long distance ISP links, Fiber-to-the-Home</a:t>
            </a:r>
          </a:p>
          <a:p>
            <a:pPr lvl="1"/>
            <a:r>
              <a:rPr lang="en-US" dirty="0"/>
              <a:t>Light carried in very long, thin strand of glass</a:t>
            </a:r>
          </a:p>
          <a:p>
            <a:endParaRPr lang="en-GB" dirty="0"/>
          </a:p>
        </p:txBody>
      </p:sp>
      <p:grpSp>
        <p:nvGrpSpPr>
          <p:cNvPr id="15" name="Group 14"/>
          <p:cNvGrpSpPr/>
          <p:nvPr/>
        </p:nvGrpSpPr>
        <p:grpSpPr>
          <a:xfrm>
            <a:off x="1475656" y="3786232"/>
            <a:ext cx="6665163" cy="1636931"/>
            <a:chOff x="1317799" y="4312349"/>
            <a:chExt cx="6665163" cy="1636931"/>
          </a:xfrm>
        </p:grpSpPr>
        <p:pic>
          <p:nvPicPr>
            <p:cNvPr id="4" name="Picture 7" descr="02-06"/>
            <p:cNvPicPr>
              <a:picLocks noChangeAspect="1" noChangeArrowheads="1"/>
            </p:cNvPicPr>
            <p:nvPr/>
          </p:nvPicPr>
          <p:blipFill>
            <a:blip r:embed="rId3" cstate="print"/>
            <a:srcRect l="53049" t="38404" r="6707" b="40274"/>
            <a:stretch>
              <a:fillRect/>
            </a:stretch>
          </p:blipFill>
          <p:spPr bwMode="auto">
            <a:xfrm>
              <a:off x="3114675" y="4407599"/>
              <a:ext cx="3143250" cy="542925"/>
            </a:xfrm>
            <a:prstGeom prst="rect">
              <a:avLst/>
            </a:prstGeom>
            <a:noFill/>
          </p:spPr>
        </p:pic>
        <p:pic>
          <p:nvPicPr>
            <p:cNvPr id="5" name="Picture 4" descr="Machovka_Torch.png"/>
            <p:cNvPicPr>
              <a:picLocks noChangeAspect="1"/>
            </p:cNvPicPr>
            <p:nvPr/>
          </p:nvPicPr>
          <p:blipFill>
            <a:blip r:embed="rId4" cstate="print"/>
            <a:stretch>
              <a:fillRect/>
            </a:stretch>
          </p:blipFill>
          <p:spPr>
            <a:xfrm>
              <a:off x="1387858" y="4464749"/>
              <a:ext cx="1164841" cy="457200"/>
            </a:xfrm>
            <a:prstGeom prst="rect">
              <a:avLst/>
            </a:prstGeom>
          </p:spPr>
        </p:pic>
        <p:pic>
          <p:nvPicPr>
            <p:cNvPr id="6" name="Picture 5" descr="Anonymous_eye.png"/>
            <p:cNvPicPr>
              <a:picLocks noChangeAspect="1"/>
            </p:cNvPicPr>
            <p:nvPr/>
          </p:nvPicPr>
          <p:blipFill>
            <a:blip r:embed="rId5" cstate="print"/>
            <a:stretch>
              <a:fillRect/>
            </a:stretch>
          </p:blipFill>
          <p:spPr>
            <a:xfrm>
              <a:off x="6743700" y="4312349"/>
              <a:ext cx="875846" cy="827674"/>
            </a:xfrm>
            <a:prstGeom prst="rect">
              <a:avLst/>
            </a:prstGeom>
          </p:spPr>
        </p:pic>
        <p:sp>
          <p:nvSpPr>
            <p:cNvPr id="7" name="TextBox 6"/>
            <p:cNvSpPr txBox="1"/>
            <p:nvPr/>
          </p:nvSpPr>
          <p:spPr>
            <a:xfrm>
              <a:off x="1317799" y="5245799"/>
              <a:ext cx="1441420" cy="646331"/>
            </a:xfrm>
            <a:prstGeom prst="rect">
              <a:avLst/>
            </a:prstGeom>
            <a:noFill/>
          </p:spPr>
          <p:txBody>
            <a:bodyPr wrap="none" rtlCol="0">
              <a:spAutoFit/>
            </a:bodyPr>
            <a:lstStyle/>
            <a:p>
              <a:pPr algn="ctr"/>
              <a:r>
                <a:rPr lang="en-US" dirty="0"/>
                <a:t>Light source</a:t>
              </a:r>
            </a:p>
            <a:p>
              <a:pPr algn="ctr"/>
              <a:r>
                <a:rPr lang="en-US" dirty="0"/>
                <a:t>(LED, laser)</a:t>
              </a:r>
            </a:p>
          </p:txBody>
        </p:sp>
        <p:cxnSp>
          <p:nvCxnSpPr>
            <p:cNvPr id="8" name="Straight Arrow Connector 7"/>
            <p:cNvCxnSpPr/>
            <p:nvPr/>
          </p:nvCxnSpPr>
          <p:spPr>
            <a:xfrm rot="16200000" flipV="1">
              <a:off x="1857456" y="513142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62005" y="5407724"/>
              <a:ext cx="1620957" cy="369332"/>
            </a:xfrm>
            <a:prstGeom prst="rect">
              <a:avLst/>
            </a:prstGeom>
            <a:noFill/>
          </p:spPr>
          <p:txBody>
            <a:bodyPr wrap="none" rtlCol="0">
              <a:spAutoFit/>
            </a:bodyPr>
            <a:lstStyle/>
            <a:p>
              <a:pPr algn="ctr"/>
              <a:r>
                <a:rPr lang="en-US" dirty="0" err="1"/>
                <a:t>Photodetector</a:t>
              </a:r>
              <a:endParaRPr lang="en-US" dirty="0"/>
            </a:p>
          </p:txBody>
        </p:sp>
        <p:cxnSp>
          <p:nvCxnSpPr>
            <p:cNvPr id="10" name="Straight Arrow Connector 9"/>
            <p:cNvCxnSpPr/>
            <p:nvPr/>
          </p:nvCxnSpPr>
          <p:spPr>
            <a:xfrm rot="16200000" flipV="1">
              <a:off x="6981906" y="526477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437039" y="5302949"/>
              <a:ext cx="2441695" cy="646331"/>
            </a:xfrm>
            <a:prstGeom prst="rect">
              <a:avLst/>
            </a:prstGeom>
            <a:noFill/>
          </p:spPr>
          <p:txBody>
            <a:bodyPr wrap="none" rtlCol="0">
              <a:spAutoFit/>
            </a:bodyPr>
            <a:lstStyle/>
            <a:p>
              <a:pPr algn="ctr"/>
              <a:r>
                <a:rPr lang="en-US" dirty="0"/>
                <a:t>Light trapped by</a:t>
              </a:r>
            </a:p>
            <a:p>
              <a:pPr algn="ctr"/>
              <a:r>
                <a:rPr lang="en-US" dirty="0"/>
                <a:t>total internal reflection</a:t>
              </a:r>
            </a:p>
          </p:txBody>
        </p:sp>
        <p:cxnSp>
          <p:nvCxnSpPr>
            <p:cNvPr id="12" name="Straight Arrow Connector 11"/>
            <p:cNvCxnSpPr/>
            <p:nvPr/>
          </p:nvCxnSpPr>
          <p:spPr>
            <a:xfrm rot="16200000" flipV="1">
              <a:off x="4467306" y="5159997"/>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705100" y="4702874"/>
              <a:ext cx="4572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191250" y="4645724"/>
              <a:ext cx="4191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4150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8136"/>
            <a:ext cx="8229600" cy="1143000"/>
          </a:xfrm>
        </p:spPr>
        <p:txBody>
          <a:bodyPr/>
          <a:lstStyle/>
          <a:p>
            <a:r>
              <a:rPr lang="en-US" altLang="en-US" dirty="0"/>
              <a:t>Fiber tradeoffs</a:t>
            </a:r>
            <a:endParaRPr lang="en-GB" dirty="0"/>
          </a:p>
        </p:txBody>
      </p:sp>
      <p:sp>
        <p:nvSpPr>
          <p:cNvPr id="4" name="Rectangle 3"/>
          <p:cNvSpPr txBox="1">
            <a:spLocks noChangeArrowheads="1"/>
          </p:cNvSpPr>
          <p:nvPr/>
        </p:nvSpPr>
        <p:spPr>
          <a:xfrm>
            <a:off x="685800" y="1628800"/>
            <a:ext cx="3810000" cy="44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a:t>Advantages</a:t>
            </a:r>
          </a:p>
          <a:p>
            <a:pPr lvl="1"/>
            <a:r>
              <a:rPr lang="en-US" altLang="en-US" sz="2400" dirty="0"/>
              <a:t>Low attenuation</a:t>
            </a:r>
          </a:p>
          <a:p>
            <a:pPr lvl="1"/>
            <a:r>
              <a:rPr lang="en-US" altLang="en-US" sz="2400" dirty="0"/>
              <a:t>High bandwidth</a:t>
            </a:r>
          </a:p>
          <a:p>
            <a:pPr lvl="1"/>
            <a:r>
              <a:rPr lang="en-US" altLang="en-US" sz="2400" dirty="0"/>
              <a:t>Compact size</a:t>
            </a:r>
          </a:p>
          <a:p>
            <a:pPr lvl="1"/>
            <a:r>
              <a:rPr lang="en-US" altLang="en-US" sz="2400" dirty="0"/>
              <a:t>EMI immunity</a:t>
            </a:r>
          </a:p>
          <a:p>
            <a:pPr lvl="1"/>
            <a:r>
              <a:rPr lang="en-US" altLang="en-US" sz="2400" dirty="0"/>
              <a:t>Cost effective hardware</a:t>
            </a:r>
          </a:p>
        </p:txBody>
      </p:sp>
      <p:sp>
        <p:nvSpPr>
          <p:cNvPr id="5" name="Rectangle 4"/>
          <p:cNvSpPr txBox="1">
            <a:spLocks noChangeArrowheads="1"/>
          </p:cNvSpPr>
          <p:nvPr/>
        </p:nvSpPr>
        <p:spPr>
          <a:xfrm>
            <a:off x="4716016" y="1484784"/>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a:t>Limits</a:t>
            </a:r>
          </a:p>
          <a:p>
            <a:pPr lvl="1"/>
            <a:r>
              <a:rPr lang="en-US" altLang="en-US" sz="2400"/>
              <a:t>Not perfect medium</a:t>
            </a:r>
          </a:p>
          <a:p>
            <a:pPr lvl="2"/>
            <a:r>
              <a:rPr lang="en-US" altLang="en-US" sz="2000"/>
              <a:t>Dispersion</a:t>
            </a:r>
          </a:p>
          <a:p>
            <a:pPr lvl="2"/>
            <a:r>
              <a:rPr lang="en-US" altLang="en-US" sz="2000"/>
              <a:t>Attenuation</a:t>
            </a:r>
          </a:p>
          <a:p>
            <a:pPr lvl="2"/>
            <a:r>
              <a:rPr lang="en-US" altLang="en-US" sz="2000"/>
              <a:t>Noise</a:t>
            </a:r>
          </a:p>
          <a:p>
            <a:pPr lvl="2"/>
            <a:r>
              <a:rPr lang="en-US" altLang="en-US" sz="2000"/>
              <a:t>Crosstalk</a:t>
            </a:r>
          </a:p>
          <a:p>
            <a:pPr lvl="1"/>
            <a:r>
              <a:rPr lang="en-US" altLang="en-US" sz="2400"/>
              <a:t>Must be installed</a:t>
            </a:r>
          </a:p>
          <a:p>
            <a:pPr lvl="1"/>
            <a:r>
              <a:rPr lang="en-US" altLang="en-US" sz="2400"/>
              <a:t>Costs</a:t>
            </a:r>
          </a:p>
          <a:p>
            <a:pPr lvl="1"/>
            <a:endParaRPr lang="en-US" altLang="en-US" sz="2400" dirty="0"/>
          </a:p>
        </p:txBody>
      </p:sp>
    </p:spTree>
    <p:extLst>
      <p:ext uri="{BB962C8B-B14F-4D97-AF65-F5344CB8AC3E}">
        <p14:creationId xmlns:p14="http://schemas.microsoft.com/office/powerpoint/2010/main" val="86127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860647"/>
          </a:xfrm>
        </p:spPr>
        <p:txBody>
          <a:bodyPr/>
          <a:lstStyle/>
          <a:p>
            <a:r>
              <a:rPr lang="en-US" dirty="0"/>
              <a:t>Fiber Cables</a:t>
            </a:r>
            <a:endParaRPr lang="en-GB" dirty="0"/>
          </a:p>
        </p:txBody>
      </p:sp>
      <p:sp>
        <p:nvSpPr>
          <p:cNvPr id="3" name="Content Placeholder 2"/>
          <p:cNvSpPr>
            <a:spLocks noGrp="1"/>
          </p:cNvSpPr>
          <p:nvPr>
            <p:ph idx="1"/>
          </p:nvPr>
        </p:nvSpPr>
        <p:spPr>
          <a:xfrm>
            <a:off x="369876" y="860647"/>
            <a:ext cx="8568952" cy="4525963"/>
          </a:xfrm>
        </p:spPr>
        <p:txBody>
          <a:bodyPr/>
          <a:lstStyle/>
          <a:p>
            <a:pPr lvl="0"/>
            <a:r>
              <a:rPr lang="en-US" kern="0" dirty="0">
                <a:latin typeface="Arial" charset="0"/>
                <a:cs typeface="Arial" charset="0"/>
              </a:rPr>
              <a:t>Comparison of the properties of wires and fiber:</a:t>
            </a:r>
          </a:p>
          <a:p>
            <a:endParaRPr lang="en-GB" dirty="0"/>
          </a:p>
        </p:txBody>
      </p:sp>
      <p:graphicFrame>
        <p:nvGraphicFramePr>
          <p:cNvPr id="4" name="Content Placeholder 6"/>
          <p:cNvGraphicFramePr>
            <a:graphicFrameLocks/>
          </p:cNvGraphicFramePr>
          <p:nvPr>
            <p:extLst/>
          </p:nvPr>
        </p:nvGraphicFramePr>
        <p:xfrm>
          <a:off x="838503" y="2060848"/>
          <a:ext cx="7631697" cy="2886450"/>
        </p:xfrm>
        <a:graphic>
          <a:graphicData uri="http://schemas.openxmlformats.org/drawingml/2006/table">
            <a:tbl>
              <a:tblPr firstRow="1" bandRow="1">
                <a:tableStyleId>{5C22544A-7EE6-4342-B048-85BDC9FD1C3A}</a:tableStyleId>
              </a:tblPr>
              <a:tblGrid>
                <a:gridCol w="2543899">
                  <a:extLst>
                    <a:ext uri="{9D8B030D-6E8A-4147-A177-3AD203B41FA5}">
                      <a16:colId xmlns:a16="http://schemas.microsoft.com/office/drawing/2014/main" xmlns="" val="20000"/>
                    </a:ext>
                  </a:extLst>
                </a:gridCol>
                <a:gridCol w="2543899">
                  <a:extLst>
                    <a:ext uri="{9D8B030D-6E8A-4147-A177-3AD203B41FA5}">
                      <a16:colId xmlns:a16="http://schemas.microsoft.com/office/drawing/2014/main" xmlns="" val="20001"/>
                    </a:ext>
                  </a:extLst>
                </a:gridCol>
                <a:gridCol w="2543899">
                  <a:extLst>
                    <a:ext uri="{9D8B030D-6E8A-4147-A177-3AD203B41FA5}">
                      <a16:colId xmlns:a16="http://schemas.microsoft.com/office/drawing/2014/main" xmlns="" val="20002"/>
                    </a:ext>
                  </a:extLst>
                </a:gridCol>
              </a:tblGrid>
              <a:tr h="481075">
                <a:tc>
                  <a:txBody>
                    <a:bodyPr/>
                    <a:lstStyle/>
                    <a:p>
                      <a:pPr algn="l"/>
                      <a:r>
                        <a:rPr lang="en-US" sz="1800" dirty="0">
                          <a:ln>
                            <a:noFill/>
                          </a:ln>
                          <a:solidFill>
                            <a:schemeClr val="tx1"/>
                          </a:solidFill>
                          <a:latin typeface="Arial" pitchFamily="34" charset="0"/>
                          <a:cs typeface="Arial" pitchFamily="34" charset="0"/>
                        </a:rPr>
                        <a:t>Property</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Wires</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Fiber</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xmlns="" val="10000"/>
                  </a:ext>
                </a:extLst>
              </a:tr>
              <a:tr h="481075">
                <a:tc>
                  <a:txBody>
                    <a:bodyPr/>
                    <a:lstStyle/>
                    <a:p>
                      <a:pPr algn="l"/>
                      <a:r>
                        <a:rPr lang="en-US" sz="1800" dirty="0">
                          <a:ln>
                            <a:noFill/>
                          </a:ln>
                          <a:solidFill>
                            <a:schemeClr val="tx1"/>
                          </a:solidFill>
                          <a:latin typeface="Arial" pitchFamily="34" charset="0"/>
                          <a:cs typeface="Arial" pitchFamily="34" charset="0"/>
                        </a:rPr>
                        <a:t>Distance</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Short</a:t>
                      </a:r>
                      <a:r>
                        <a:rPr lang="en-US" sz="1800" baseline="0" dirty="0">
                          <a:ln>
                            <a:noFill/>
                          </a:ln>
                          <a:solidFill>
                            <a:schemeClr val="tx1"/>
                          </a:solidFill>
                          <a:latin typeface="Arial" pitchFamily="34" charset="0"/>
                          <a:cs typeface="Arial" pitchFamily="34" charset="0"/>
                        </a:rPr>
                        <a:t> (100s of 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Long (tens</a:t>
                      </a:r>
                      <a:r>
                        <a:rPr lang="en-US" sz="1800" baseline="0" dirty="0">
                          <a:ln>
                            <a:noFill/>
                          </a:ln>
                          <a:solidFill>
                            <a:schemeClr val="tx1"/>
                          </a:solidFill>
                          <a:latin typeface="Arial" pitchFamily="34" charset="0"/>
                          <a:cs typeface="Arial" pitchFamily="34" charset="0"/>
                        </a:rPr>
                        <a:t> of km)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xmlns="" val="10001"/>
                  </a:ext>
                </a:extLst>
              </a:tr>
              <a:tr h="481075">
                <a:tc>
                  <a:txBody>
                    <a:bodyPr/>
                    <a:lstStyle/>
                    <a:p>
                      <a:pPr algn="l"/>
                      <a:r>
                        <a:rPr lang="en-US" sz="1800" dirty="0">
                          <a:ln>
                            <a:noFill/>
                          </a:ln>
                          <a:solidFill>
                            <a:schemeClr val="tx1"/>
                          </a:solidFill>
                          <a:latin typeface="Arial" pitchFamily="34" charset="0"/>
                          <a:cs typeface="Arial" pitchFamily="34" charset="0"/>
                        </a:rPr>
                        <a:t>Bandwidth</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Moderate</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Very High</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xmlns="" val="10002"/>
                  </a:ext>
                </a:extLst>
              </a:tr>
              <a:tr h="481075">
                <a:tc>
                  <a:txBody>
                    <a:bodyPr/>
                    <a:lstStyle/>
                    <a:p>
                      <a:pPr algn="l"/>
                      <a:r>
                        <a:rPr lang="en-US" sz="1800" dirty="0">
                          <a:ln>
                            <a:noFill/>
                          </a:ln>
                          <a:solidFill>
                            <a:schemeClr val="tx1"/>
                          </a:solidFill>
                          <a:latin typeface="Arial" pitchFamily="34" charset="0"/>
                          <a:cs typeface="Arial" pitchFamily="34" charset="0"/>
                        </a:rPr>
                        <a:t>Cost</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Inexpensive </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Less</a:t>
                      </a:r>
                      <a:r>
                        <a:rPr lang="en-US" sz="1800" baseline="0" dirty="0">
                          <a:ln>
                            <a:noFill/>
                          </a:ln>
                          <a:solidFill>
                            <a:schemeClr val="tx1"/>
                          </a:solidFill>
                          <a:latin typeface="Arial" pitchFamily="34" charset="0"/>
                          <a:cs typeface="Arial" pitchFamily="34" charset="0"/>
                        </a:rPr>
                        <a:t> cheap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xmlns="" val="10003"/>
                  </a:ext>
                </a:extLst>
              </a:tr>
              <a:tr h="481075">
                <a:tc>
                  <a:txBody>
                    <a:bodyPr/>
                    <a:lstStyle/>
                    <a:p>
                      <a:pPr algn="l"/>
                      <a:r>
                        <a:rPr lang="en-US" sz="1800" dirty="0">
                          <a:ln>
                            <a:noFill/>
                          </a:ln>
                          <a:solidFill>
                            <a:schemeClr val="tx1"/>
                          </a:solidFill>
                          <a:latin typeface="Arial" pitchFamily="34" charset="0"/>
                          <a:cs typeface="Arial" pitchFamily="34" charset="0"/>
                        </a:rPr>
                        <a:t>Convenience</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Easy to</a:t>
                      </a:r>
                      <a:r>
                        <a:rPr lang="en-US" sz="1800" baseline="0" dirty="0">
                          <a:ln>
                            <a:noFill/>
                          </a:ln>
                          <a:solidFill>
                            <a:schemeClr val="tx1"/>
                          </a:solidFill>
                          <a:latin typeface="Arial" pitchFamily="34" charset="0"/>
                          <a:cs typeface="Arial" pitchFamily="34" charset="0"/>
                        </a:rPr>
                        <a:t> use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Less</a:t>
                      </a:r>
                      <a:r>
                        <a:rPr lang="en-US" sz="1800" baseline="0" dirty="0">
                          <a:ln>
                            <a:noFill/>
                          </a:ln>
                          <a:solidFill>
                            <a:schemeClr val="tx1"/>
                          </a:solidFill>
                          <a:latin typeface="Arial" pitchFamily="34" charset="0"/>
                          <a:cs typeface="Arial" pitchFamily="34" charset="0"/>
                        </a:rPr>
                        <a:t> easy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xmlns="" val="10004"/>
                  </a:ext>
                </a:extLst>
              </a:tr>
              <a:tr h="481075">
                <a:tc>
                  <a:txBody>
                    <a:bodyPr/>
                    <a:lstStyle/>
                    <a:p>
                      <a:pPr algn="l"/>
                      <a:r>
                        <a:rPr lang="en-US" sz="1800" dirty="0">
                          <a:ln>
                            <a:noFill/>
                          </a:ln>
                          <a:solidFill>
                            <a:schemeClr val="tx1"/>
                          </a:solidFill>
                          <a:latin typeface="Arial" pitchFamily="34" charset="0"/>
                          <a:cs typeface="Arial" pitchFamily="34" charset="0"/>
                        </a:rPr>
                        <a:t>Security</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Easy to tap</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a:ln>
                            <a:noFill/>
                          </a:ln>
                          <a:solidFill>
                            <a:schemeClr val="tx1"/>
                          </a:solidFill>
                          <a:latin typeface="Arial" pitchFamily="34" charset="0"/>
                          <a:cs typeface="Arial" pitchFamily="34" charset="0"/>
                        </a:rPr>
                        <a:t>Hard to tap</a:t>
                      </a: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val="198602332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442"/>
            <a:ext cx="8229600" cy="778098"/>
          </a:xfrm>
        </p:spPr>
        <p:txBody>
          <a:bodyPr/>
          <a:lstStyle/>
          <a:p>
            <a:r>
              <a:rPr lang="en-US" dirty="0"/>
              <a:t>Wireless vs. Wires/Fiber</a:t>
            </a:r>
            <a:endParaRPr lang="en-GB" dirty="0"/>
          </a:p>
        </p:txBody>
      </p:sp>
      <p:sp>
        <p:nvSpPr>
          <p:cNvPr id="3" name="Content Placeholder 2"/>
          <p:cNvSpPr>
            <a:spLocks noGrp="1"/>
          </p:cNvSpPr>
          <p:nvPr>
            <p:ph idx="1"/>
          </p:nvPr>
        </p:nvSpPr>
        <p:spPr>
          <a:xfrm>
            <a:off x="611560" y="809540"/>
            <a:ext cx="8229600" cy="4857403"/>
          </a:xfrm>
        </p:spPr>
        <p:txBody>
          <a:bodyPr>
            <a:normAutofit fontScale="92500"/>
          </a:bodyPr>
          <a:lstStyle/>
          <a:p>
            <a:r>
              <a:rPr lang="en-US" dirty="0"/>
              <a:t>Wireless:</a:t>
            </a:r>
          </a:p>
          <a:p>
            <a:pPr lvl="2">
              <a:buFont typeface="Arial" pitchFamily="34" charset="0"/>
              <a:buChar char="+"/>
            </a:pPr>
            <a:r>
              <a:rPr lang="en-US" dirty="0"/>
              <a:t>Easy and inexpensive to deploy</a:t>
            </a:r>
          </a:p>
          <a:p>
            <a:pPr lvl="2">
              <a:buFont typeface="Arial" pitchFamily="34" charset="0"/>
              <a:buChar char="+"/>
            </a:pPr>
            <a:r>
              <a:rPr lang="en-US" dirty="0"/>
              <a:t>Naturally supports mobility</a:t>
            </a:r>
          </a:p>
          <a:p>
            <a:pPr lvl="2">
              <a:buFont typeface="Arial" pitchFamily="34" charset="0"/>
              <a:buChar char="+"/>
            </a:pPr>
            <a:r>
              <a:rPr lang="en-US" dirty="0"/>
              <a:t>Naturally supports broadcast</a:t>
            </a:r>
          </a:p>
          <a:p>
            <a:pPr lvl="2"/>
            <a:r>
              <a:rPr lang="en-US" dirty="0"/>
              <a:t>Transmissions interfere and must be managed</a:t>
            </a:r>
          </a:p>
          <a:p>
            <a:pPr lvl="2"/>
            <a:r>
              <a:rPr lang="en-US" dirty="0"/>
              <a:t>Signal strengths hence data rates vary greatly</a:t>
            </a:r>
          </a:p>
          <a:p>
            <a:r>
              <a:rPr lang="en-US" dirty="0"/>
              <a:t>Wires/Fiber:</a:t>
            </a:r>
          </a:p>
          <a:p>
            <a:pPr lvl="2">
              <a:buFont typeface="Arial" pitchFamily="34" charset="0"/>
              <a:buChar char="+"/>
            </a:pPr>
            <a:r>
              <a:rPr lang="en-US" dirty="0"/>
              <a:t>Easy to engineer a fixed data rate over point-to-point links</a:t>
            </a:r>
          </a:p>
          <a:p>
            <a:pPr lvl="2"/>
            <a:r>
              <a:rPr lang="en-US" dirty="0"/>
              <a:t>Can be expensive to deploy, esp. over distances</a:t>
            </a:r>
          </a:p>
          <a:p>
            <a:pPr lvl="2"/>
            <a:r>
              <a:rPr lang="en-US" dirty="0"/>
              <a:t>Doesn’t readily support mobility or broadcast</a:t>
            </a:r>
          </a:p>
          <a:p>
            <a:endParaRPr lang="en-GB" dirty="0"/>
          </a:p>
        </p:txBody>
      </p:sp>
    </p:spTree>
    <p:extLst>
      <p:ext uri="{BB962C8B-B14F-4D97-AF65-F5344CB8AC3E}">
        <p14:creationId xmlns:p14="http://schemas.microsoft.com/office/powerpoint/2010/main" val="353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Fibre over Radio</a:t>
            </a:r>
          </a:p>
        </p:txBody>
      </p:sp>
      <p:sp>
        <p:nvSpPr>
          <p:cNvPr id="3" name="Content Placeholder 2"/>
          <p:cNvSpPr>
            <a:spLocks noGrp="1"/>
          </p:cNvSpPr>
          <p:nvPr>
            <p:ph idx="1"/>
          </p:nvPr>
        </p:nvSpPr>
        <p:spPr/>
        <p:txBody>
          <a:bodyPr/>
          <a:lstStyle/>
          <a:p>
            <a:pPr algn="just"/>
            <a:r>
              <a:rPr lang="en-GB" dirty="0"/>
              <a:t>Radio over Fibre technology (</a:t>
            </a:r>
            <a:r>
              <a:rPr lang="en-GB" dirty="0" err="1"/>
              <a:t>RoF</a:t>
            </a:r>
            <a:r>
              <a:rPr lang="en-GB" dirty="0"/>
              <a:t>), an integration of wireless and fibre optic networks.</a:t>
            </a:r>
          </a:p>
          <a:p>
            <a:pPr algn="just"/>
            <a:r>
              <a:rPr lang="en-GB" dirty="0" err="1"/>
              <a:t>RoF</a:t>
            </a:r>
            <a:r>
              <a:rPr lang="en-GB" dirty="0"/>
              <a:t> systems were mainly used to transport microwave signals, and to achieve mobility functions in the central office or exchange (CO).</a:t>
            </a:r>
          </a:p>
        </p:txBody>
      </p:sp>
    </p:spTree>
    <p:extLst>
      <p:ext uri="{BB962C8B-B14F-4D97-AF65-F5344CB8AC3E}">
        <p14:creationId xmlns:p14="http://schemas.microsoft.com/office/powerpoint/2010/main" val="2581224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a:t>Integration of optical fibre and wireless networks</a:t>
            </a:r>
          </a:p>
        </p:txBody>
      </p:sp>
      <p:sp>
        <p:nvSpPr>
          <p:cNvPr id="3" name="Content Placeholder 2"/>
          <p:cNvSpPr>
            <a:spLocks noGrp="1"/>
          </p:cNvSpPr>
          <p:nvPr>
            <p:ph idx="1"/>
          </p:nvPr>
        </p:nvSpPr>
        <p:spPr>
          <a:xfrm>
            <a:off x="251520" y="1107660"/>
            <a:ext cx="4104456" cy="4525963"/>
          </a:xfrm>
        </p:spPr>
        <p:txBody>
          <a:bodyPr>
            <a:normAutofit fontScale="70000" lnSpcReduction="20000"/>
          </a:bodyPr>
          <a:lstStyle/>
          <a:p>
            <a:pPr marL="0" indent="0" algn="just">
              <a:buNone/>
            </a:pPr>
            <a:r>
              <a:rPr lang="en-GB" dirty="0"/>
              <a:t>The diagram shows that the Central Office (CO) provides the interface between an external network  (typically a Metropolitan Area Network (MAN) or Local Area Network (LAN)) and a wireless network in which multiple BSs provide wireless coverage to Mobile Units (MUs). A </a:t>
            </a:r>
            <a:r>
              <a:rPr lang="en-GB" dirty="0" err="1"/>
              <a:t>fiber</a:t>
            </a:r>
            <a:r>
              <a:rPr lang="en-GB" dirty="0"/>
              <a:t> radio network differs from a traditional </a:t>
            </a:r>
            <a:r>
              <a:rPr lang="en-GB" dirty="0" err="1"/>
              <a:t>fiber</a:t>
            </a:r>
            <a:r>
              <a:rPr lang="en-GB" dirty="0"/>
              <a:t> to the home (FTTH) access network in that the transported data is at a wireless frequency.</a:t>
            </a:r>
          </a:p>
        </p:txBody>
      </p:sp>
      <p:pic>
        <p:nvPicPr>
          <p:cNvPr id="1027" name="Picture 3"/>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35587" y="1340768"/>
            <a:ext cx="5015381" cy="4391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750081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040" y="-27384"/>
            <a:ext cx="8229600" cy="720080"/>
          </a:xfrm>
        </p:spPr>
        <p:txBody>
          <a:bodyPr>
            <a:normAutofit fontScale="90000"/>
          </a:bodyPr>
          <a:lstStyle/>
          <a:p>
            <a:r>
              <a:rPr lang="en-GB" dirty="0" err="1"/>
              <a:t>RoF</a:t>
            </a:r>
            <a:r>
              <a:rPr lang="en-GB" dirty="0"/>
              <a:t> Network Architecture</a:t>
            </a:r>
          </a:p>
        </p:txBody>
      </p:sp>
      <p:sp>
        <p:nvSpPr>
          <p:cNvPr id="3" name="Content Placeholder 2"/>
          <p:cNvSpPr>
            <a:spLocks noGrp="1"/>
          </p:cNvSpPr>
          <p:nvPr>
            <p:ph idx="1"/>
          </p:nvPr>
        </p:nvSpPr>
        <p:spPr>
          <a:xfrm>
            <a:off x="457200" y="620688"/>
            <a:ext cx="8435280" cy="4968552"/>
          </a:xfrm>
        </p:spPr>
        <p:txBody>
          <a:bodyPr>
            <a:normAutofit fontScale="85000" lnSpcReduction="10000"/>
          </a:bodyPr>
          <a:lstStyle/>
          <a:p>
            <a:pPr marL="0" indent="0" algn="just">
              <a:buNone/>
            </a:pPr>
            <a:r>
              <a:rPr lang="en-GB" dirty="0" err="1"/>
              <a:t>RoF</a:t>
            </a:r>
            <a:r>
              <a:rPr lang="en-GB" dirty="0"/>
              <a:t> network architectures vary according to the planned service application. </a:t>
            </a:r>
          </a:p>
          <a:p>
            <a:pPr marL="0" indent="0" algn="just">
              <a:buNone/>
            </a:pPr>
            <a:r>
              <a:rPr lang="en-GB" dirty="0"/>
              <a:t>The basically </a:t>
            </a:r>
            <a:r>
              <a:rPr lang="en-GB" dirty="0" err="1"/>
              <a:t>RoF</a:t>
            </a:r>
            <a:r>
              <a:rPr lang="en-GB" dirty="0"/>
              <a:t> system consists of a</a:t>
            </a:r>
          </a:p>
          <a:p>
            <a:pPr algn="just"/>
            <a:r>
              <a:rPr lang="en-GB" dirty="0"/>
              <a:t>Central Office (CO) and a Remote Site (RS) connected by an optical fibre link or network. </a:t>
            </a:r>
          </a:p>
          <a:p>
            <a:pPr algn="just"/>
            <a:r>
              <a:rPr lang="en-GB" dirty="0"/>
              <a:t>If the application area is in a GSM network, </a:t>
            </a:r>
          </a:p>
          <a:p>
            <a:pPr lvl="1" algn="just"/>
            <a:r>
              <a:rPr lang="en-GB" dirty="0"/>
              <a:t>The CO could be the Mobile Switching Centre (MSC) </a:t>
            </a:r>
          </a:p>
          <a:p>
            <a:pPr lvl="1" algn="just"/>
            <a:r>
              <a:rPr lang="en-GB" dirty="0"/>
              <a:t>The RS the base station (BS).</a:t>
            </a:r>
          </a:p>
          <a:p>
            <a:pPr algn="just"/>
            <a:r>
              <a:rPr lang="en-GB" dirty="0"/>
              <a:t>For Wireless Local Area Networks (WLANs): </a:t>
            </a:r>
          </a:p>
          <a:p>
            <a:pPr lvl="1" algn="just"/>
            <a:r>
              <a:rPr lang="en-GB" dirty="0"/>
              <a:t> the CO would be the head end </a:t>
            </a:r>
          </a:p>
          <a:p>
            <a:pPr lvl="1" algn="just"/>
            <a:r>
              <a:rPr lang="en-GB" dirty="0"/>
              <a:t>The Radio Access Point (RAP) would act as the RS.</a:t>
            </a:r>
          </a:p>
        </p:txBody>
      </p:sp>
    </p:spTree>
    <p:extLst>
      <p:ext uri="{BB962C8B-B14F-4D97-AF65-F5344CB8AC3E}">
        <p14:creationId xmlns:p14="http://schemas.microsoft.com/office/powerpoint/2010/main" val="180634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697" y="-28110"/>
            <a:ext cx="8229600" cy="720806"/>
          </a:xfrm>
        </p:spPr>
        <p:txBody>
          <a:bodyPr>
            <a:normAutofit fontScale="90000"/>
          </a:bodyPr>
          <a:lstStyle/>
          <a:p>
            <a:r>
              <a:rPr lang="en-GB" dirty="0"/>
              <a:t>References</a:t>
            </a:r>
          </a:p>
        </p:txBody>
      </p:sp>
      <p:sp>
        <p:nvSpPr>
          <p:cNvPr id="3" name="Content Placeholder 2"/>
          <p:cNvSpPr>
            <a:spLocks noGrp="1"/>
          </p:cNvSpPr>
          <p:nvPr>
            <p:ph idx="1"/>
          </p:nvPr>
        </p:nvSpPr>
        <p:spPr>
          <a:xfrm>
            <a:off x="478541" y="692696"/>
            <a:ext cx="8229600" cy="5030019"/>
          </a:xfrm>
        </p:spPr>
        <p:txBody>
          <a:bodyPr>
            <a:normAutofit fontScale="40000" lnSpcReduction="20000"/>
          </a:bodyPr>
          <a:lstStyle/>
          <a:p>
            <a:pPr marL="349250" indent="-349250" algn="just">
              <a:spcBef>
                <a:spcPts val="2000"/>
              </a:spcBef>
              <a:buClr>
                <a:schemeClr val="accent1">
                  <a:lumMod val="60000"/>
                  <a:lumOff val="40000"/>
                </a:schemeClr>
              </a:buClr>
              <a:buSzPct val="110000"/>
              <a:defRPr/>
            </a:pPr>
            <a:r>
              <a:rPr lang="en-GB" dirty="0">
                <a:cs typeface="Times New Roman" pitchFamily="18" charset="0"/>
              </a:rPr>
              <a:t>A. Ahmed, T. </a:t>
            </a:r>
            <a:r>
              <a:rPr lang="en-GB" dirty="0" err="1">
                <a:cs typeface="Times New Roman" pitchFamily="18" charset="0"/>
              </a:rPr>
              <a:t>Siddiqui</a:t>
            </a:r>
            <a:r>
              <a:rPr lang="en-GB" dirty="0">
                <a:cs typeface="Times New Roman" pitchFamily="18" charset="0"/>
              </a:rPr>
              <a:t>, VoIP Performance Management and Optimization, Cisco Press, 2011.</a:t>
            </a:r>
          </a:p>
          <a:p>
            <a:pPr marL="349250" indent="-349250" algn="just">
              <a:spcBef>
                <a:spcPts val="2000"/>
              </a:spcBef>
              <a:buClr>
                <a:schemeClr val="accent1">
                  <a:lumMod val="60000"/>
                  <a:lumOff val="40000"/>
                </a:schemeClr>
              </a:buClr>
              <a:buSzPct val="110000"/>
              <a:defRPr/>
            </a:pPr>
            <a:r>
              <a:rPr lang="en-GB" dirty="0">
                <a:cs typeface="Times New Roman" pitchFamily="18" charset="0"/>
              </a:rPr>
              <a:t>K. </a:t>
            </a:r>
            <a:r>
              <a:rPr lang="en-GB" dirty="0" err="1"/>
              <a:t>Radhakrishnan</a:t>
            </a:r>
            <a:r>
              <a:rPr lang="en-GB" dirty="0">
                <a:cs typeface="Times New Roman" pitchFamily="18" charset="0"/>
              </a:rPr>
              <a:t>, </a:t>
            </a:r>
            <a:r>
              <a:rPr lang="en-GB" dirty="0"/>
              <a:t>Quality of Service for VoIP networks, </a:t>
            </a:r>
            <a:r>
              <a:rPr lang="en-GB" dirty="0" err="1"/>
              <a:t>AritifIicial</a:t>
            </a:r>
            <a:r>
              <a:rPr lang="en-GB" dirty="0"/>
              <a:t> Intelligence, Random Neural Networks and communication networks</a:t>
            </a:r>
            <a:r>
              <a:rPr lang="en-GB" dirty="0">
                <a:cs typeface="Times New Roman" pitchFamily="18" charset="0"/>
              </a:rPr>
              <a:t>, Thesis, GCU, 2011 </a:t>
            </a:r>
          </a:p>
          <a:p>
            <a:pPr marL="349250" indent="-349250" algn="just">
              <a:spcBef>
                <a:spcPts val="2000"/>
              </a:spcBef>
              <a:buClr>
                <a:schemeClr val="accent1">
                  <a:lumMod val="60000"/>
                  <a:lumOff val="40000"/>
                </a:schemeClr>
              </a:buClr>
              <a:buSzPct val="110000"/>
            </a:pPr>
            <a:r>
              <a:rPr lang="en-GB" dirty="0"/>
              <a:t>X. Zhao</a:t>
            </a:r>
            <a:r>
              <a:rPr lang="en-GB" u="sng" dirty="0">
                <a:cs typeface="Times New Roman" pitchFamily="18" charset="0"/>
              </a:rPr>
              <a:t>,</a:t>
            </a:r>
            <a:r>
              <a:rPr lang="en-GB" dirty="0">
                <a:cs typeface="Times New Roman" pitchFamily="18" charset="0"/>
              </a:rPr>
              <a:t> VoIP-Voice over Internet Protocol.ppt, </a:t>
            </a:r>
            <a:r>
              <a:rPr lang="en-US" altLang="zh-CN" dirty="0"/>
              <a:t>EE290F Spring 2004</a:t>
            </a:r>
          </a:p>
          <a:p>
            <a:pPr marL="349250" indent="-349250" algn="just">
              <a:spcBef>
                <a:spcPts val="2000"/>
              </a:spcBef>
              <a:buClr>
                <a:schemeClr val="accent1">
                  <a:lumMod val="60000"/>
                  <a:lumOff val="40000"/>
                </a:schemeClr>
              </a:buClr>
              <a:buSzPct val="110000"/>
            </a:pPr>
            <a:endParaRPr lang="en-US" altLang="zh-CN" dirty="0"/>
          </a:p>
          <a:p>
            <a:pPr algn="just"/>
            <a:r>
              <a:rPr lang="en-US" altLang="zh-CN" dirty="0"/>
              <a:t>IP Telephony </a:t>
            </a:r>
            <a:r>
              <a:rPr lang="en-US" altLang="zh-CN" i="1" dirty="0"/>
              <a:t>Walter J. </a:t>
            </a:r>
            <a:r>
              <a:rPr lang="en-US" altLang="zh-CN" i="1" dirty="0" err="1"/>
              <a:t>Goralski</a:t>
            </a:r>
            <a:r>
              <a:rPr lang="en-US" altLang="zh-CN" i="1" dirty="0"/>
              <a:t> and Matthew C. </a:t>
            </a:r>
            <a:r>
              <a:rPr lang="en-US" altLang="zh-CN" i="1" dirty="0" err="1"/>
              <a:t>Kolon</a:t>
            </a:r>
            <a:r>
              <a:rPr lang="en-US" altLang="zh-CN" i="1" dirty="0"/>
              <a:t> </a:t>
            </a:r>
            <a:r>
              <a:rPr lang="en-US" altLang="zh-CN" dirty="0"/>
              <a:t>McGraw-Hill</a:t>
            </a:r>
          </a:p>
          <a:p>
            <a:pPr algn="just"/>
            <a:endParaRPr lang="en-US" altLang="zh-CN" dirty="0"/>
          </a:p>
          <a:p>
            <a:pPr algn="just"/>
            <a:r>
              <a:rPr lang="en-US" altLang="zh-CN" dirty="0"/>
              <a:t>Final Report for the European Commission—IP Voice and Associated Convergent </a:t>
            </a:r>
            <a:r>
              <a:rPr lang="en-US" altLang="zh-CN" dirty="0" smtClean="0"/>
              <a:t>Services</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J. Hecht, Understanding Fibre Optic Components, Prentice Hall, 2002, 4</a:t>
            </a:r>
            <a:r>
              <a:rPr lang="en-GB" baseline="30000" dirty="0">
                <a:latin typeface="Times New Roman" pitchFamily="18" charset="0"/>
                <a:cs typeface="Times New Roman" pitchFamily="18" charset="0"/>
              </a:rPr>
              <a:t>th</a:t>
            </a:r>
            <a:r>
              <a:rPr lang="en-GB" dirty="0">
                <a:latin typeface="Times New Roman" pitchFamily="18" charset="0"/>
                <a:cs typeface="Times New Roman" pitchFamily="18" charset="0"/>
              </a:rPr>
              <a:t> ed.</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A. S. </a:t>
            </a:r>
            <a:r>
              <a:rPr lang="en-GB" dirty="0" err="1">
                <a:latin typeface="Times New Roman" pitchFamily="18" charset="0"/>
                <a:cs typeface="Times New Roman" pitchFamily="18" charset="0"/>
              </a:rPr>
              <a:t>Tanenbaum</a:t>
            </a:r>
            <a:r>
              <a:rPr lang="en-GB" dirty="0">
                <a:latin typeface="Times New Roman" pitchFamily="18" charset="0"/>
                <a:cs typeface="Times New Roman" pitchFamily="18" charset="0"/>
              </a:rPr>
              <a:t>, D. J. </a:t>
            </a:r>
            <a:r>
              <a:rPr lang="en-GB" dirty="0" err="1">
                <a:latin typeface="Times New Roman" pitchFamily="18" charset="0"/>
                <a:cs typeface="Times New Roman" pitchFamily="18" charset="0"/>
              </a:rPr>
              <a:t>Wetherall</a:t>
            </a:r>
            <a:r>
              <a:rPr lang="en-GB"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K. </a:t>
            </a:r>
            <a:r>
              <a:rPr lang="en-GB" dirty="0" err="1">
                <a:latin typeface="Times New Roman" pitchFamily="18" charset="0"/>
                <a:cs typeface="Times New Roman" pitchFamily="18" charset="0"/>
              </a:rPr>
              <a:t>Pahlavan</a:t>
            </a:r>
            <a:r>
              <a:rPr lang="en-GB" dirty="0">
                <a:latin typeface="Times New Roman" pitchFamily="18" charset="0"/>
                <a:cs typeface="Times New Roman" pitchFamily="18" charset="0"/>
              </a:rPr>
              <a:t>, P. Krishnamurthy, Networking Fundamental, wide, Local and Personal Area Communications, John Wiley &amp; Sons Ltd, 2009.</a:t>
            </a:r>
          </a:p>
          <a:p>
            <a:r>
              <a:rPr lang="en-US" altLang="ja-JP" dirty="0"/>
              <a:t>Frank </a:t>
            </a:r>
            <a:r>
              <a:rPr lang="en-US" altLang="ja-JP" dirty="0" err="1"/>
              <a:t>Ohrtman</a:t>
            </a:r>
            <a:r>
              <a:rPr lang="en-US" altLang="ja-JP" dirty="0"/>
              <a:t>: “</a:t>
            </a:r>
            <a:r>
              <a:rPr lang="en-US" altLang="ja-JP" dirty="0" err="1"/>
              <a:t>Wimax</a:t>
            </a:r>
            <a:r>
              <a:rPr lang="en-US" altLang="ja-JP" dirty="0"/>
              <a:t> overview”: </a:t>
            </a:r>
            <a:r>
              <a:rPr lang="en-US" altLang="ja-JP" dirty="0">
                <a:hlinkClick r:id="rId2"/>
              </a:rPr>
              <a:t>http://www.wimax.com/education/wimax/wimax_overview</a:t>
            </a:r>
            <a:endParaRPr lang="en-US" altLang="ja-JP" dirty="0"/>
          </a:p>
          <a:p>
            <a:r>
              <a:rPr lang="en-US" altLang="ja-JP" dirty="0"/>
              <a:t>“The 802.16 </a:t>
            </a:r>
            <a:r>
              <a:rPr lang="en-US" altLang="ja-JP" dirty="0" err="1"/>
              <a:t>WirelessMAN</a:t>
            </a:r>
            <a:r>
              <a:rPr lang="en-US" altLang="ja-JP" dirty="0"/>
              <a:t>™ MAC: It’s Done, but What Is It?” (2001-11-12)</a:t>
            </a:r>
          </a:p>
          <a:p>
            <a:pPr algn="just"/>
            <a:endParaRPr lang="en-US" altLang="zh-CN" dirty="0"/>
          </a:p>
          <a:p>
            <a:pPr marL="349250" indent="-349250">
              <a:spcBef>
                <a:spcPts val="2000"/>
              </a:spcBef>
              <a:buClr>
                <a:schemeClr val="accent1">
                  <a:lumMod val="60000"/>
                  <a:lumOff val="40000"/>
                </a:schemeClr>
              </a:buClr>
              <a:buSzPct val="110000"/>
              <a:buFont typeface="Wingdings 2" pitchFamily="18" charset="2"/>
              <a:buChar char=""/>
            </a:pPr>
            <a:endParaRPr lang="en-US" altLang="zh-CN" dirty="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TotalTime>
  <Words>2461</Words>
  <Application>Microsoft Office PowerPoint</Application>
  <PresentationFormat>On-screen Show (4:3)</PresentationFormat>
  <Paragraphs>307</Paragraphs>
  <Slides>56</Slides>
  <Notes>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56</vt:i4>
      </vt:variant>
    </vt:vector>
  </HeadingPairs>
  <TitlesOfParts>
    <vt:vector size="67" baseType="lpstr">
      <vt:lpstr>MS PGothic</vt:lpstr>
      <vt:lpstr>Arial</vt:lpstr>
      <vt:lpstr>Calibri</vt:lpstr>
      <vt:lpstr>Lucida Sans Unicode</vt:lpstr>
      <vt:lpstr>黑体</vt:lpstr>
      <vt:lpstr>Symbol</vt:lpstr>
      <vt:lpstr>Times New Roman</vt:lpstr>
      <vt:lpstr>Trebuchet MS</vt:lpstr>
      <vt:lpstr>Wingdings</vt:lpstr>
      <vt:lpstr>Wingdings 2</vt:lpstr>
      <vt:lpstr>Office Theme</vt:lpstr>
      <vt:lpstr>Global Emerging Technologies (GET)</vt:lpstr>
      <vt:lpstr>Areas of GET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 Discussion</vt:lpstr>
      <vt:lpstr>What is Blockchain?</vt:lpstr>
      <vt:lpstr>PowerPoint Presentation</vt:lpstr>
      <vt:lpstr>Who will use the blockchain?</vt:lpstr>
      <vt:lpstr>What is Nanotechnology</vt:lpstr>
      <vt:lpstr>PowerPoint Presentation</vt:lpstr>
      <vt:lpstr>PowerPoint Presentation</vt:lpstr>
      <vt:lpstr>PowerPoint Presentation</vt:lpstr>
      <vt:lpstr>PowerPoint Presentation</vt:lpstr>
      <vt:lpstr>Next Class</vt:lpstr>
      <vt:lpstr>Quantum Computing</vt:lpstr>
      <vt:lpstr>Historical Background and Links</vt:lpstr>
      <vt:lpstr>PowerPoint Presentation</vt:lpstr>
      <vt:lpstr>Representation of Data  - Qubits</vt:lpstr>
      <vt:lpstr>The Need For Speed...</vt:lpstr>
      <vt:lpstr>Practical Quantum Computer Applications</vt:lpstr>
      <vt:lpstr>Quantum Computing Problems</vt:lpstr>
      <vt:lpstr>Research References</vt:lpstr>
      <vt:lpstr>Mobile/Social Internet</vt:lpstr>
      <vt:lpstr>PowerPoint Presentation</vt:lpstr>
      <vt:lpstr>PowerPoint Presentation</vt:lpstr>
      <vt:lpstr>PowerPoint Presentation</vt:lpstr>
      <vt:lpstr>PowerPoint Presentation</vt:lpstr>
      <vt:lpstr>PowerPoint Presentation</vt:lpstr>
      <vt:lpstr>Customer journey, experience, Commerce &amp; Personality</vt:lpstr>
      <vt:lpstr>PowerPoint Presentation</vt:lpstr>
      <vt:lpstr>VoIP &amp; Bandwidth</vt:lpstr>
      <vt:lpstr>VoIP</vt:lpstr>
      <vt:lpstr>VOIP</vt:lpstr>
      <vt:lpstr>How VoIP works?</vt:lpstr>
      <vt:lpstr>Challenges</vt:lpstr>
      <vt:lpstr>Why VoIP?</vt:lpstr>
      <vt:lpstr>Factors</vt:lpstr>
      <vt:lpstr>Bandwidth Requirement</vt:lpstr>
      <vt:lpstr>Optical Fiber</vt:lpstr>
      <vt:lpstr>Fiber Cables</vt:lpstr>
      <vt:lpstr>Fiber tradeoffs</vt:lpstr>
      <vt:lpstr>Fiber Cables</vt:lpstr>
      <vt:lpstr>Wireless vs. Wires/Fiber</vt:lpstr>
      <vt:lpstr>Fibre over Radio</vt:lpstr>
      <vt:lpstr>Integration of optical fibre and wireless networks</vt:lpstr>
      <vt:lpstr>RoF Network Architecture</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Emerging Technologies (GET)</dc:title>
  <dc:creator>Carlene</dc:creator>
  <cp:lastModifiedBy>Carlene</cp:lastModifiedBy>
  <cp:revision>5</cp:revision>
  <dcterms:created xsi:type="dcterms:W3CDTF">2018-11-21T16:19:22Z</dcterms:created>
  <dcterms:modified xsi:type="dcterms:W3CDTF">2018-11-28T15:41:38Z</dcterms:modified>
</cp:coreProperties>
</file>