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60" r:id="rId3"/>
    <p:sldId id="259" r:id="rId4"/>
    <p:sldId id="263" r:id="rId5"/>
    <p:sldId id="258" r:id="rId6"/>
    <p:sldId id="256" r:id="rId7"/>
    <p:sldId id="261" r:id="rId8"/>
    <p:sldId id="262"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B90E71-6042-4042-9D65-B8F1E7698EC1}" type="datetimeFigureOut">
              <a:rPr lang="en-GB" smtClean="0"/>
              <a:t>14/03/2018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2F2DFF-EE3C-4735-81A1-EBA45A00BCA0}" type="slidenum">
              <a:rPr lang="en-GB" smtClean="0"/>
              <a:t>‹#›</a:t>
            </a:fld>
            <a:endParaRPr lang="en-GB"/>
          </a:p>
        </p:txBody>
      </p:sp>
    </p:spTree>
    <p:extLst>
      <p:ext uri="{BB962C8B-B14F-4D97-AF65-F5344CB8AC3E}">
        <p14:creationId xmlns:p14="http://schemas.microsoft.com/office/powerpoint/2010/main" val="2388873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p>
        </p:txBody>
      </p:sp>
      <p:sp>
        <p:nvSpPr>
          <p:cNvPr id="4" name="Slide Number Placeholder 3"/>
          <p:cNvSpPr>
            <a:spLocks noGrp="1"/>
          </p:cNvSpPr>
          <p:nvPr>
            <p:ph type="sldNum" sz="quarter" idx="10"/>
          </p:nvPr>
        </p:nvSpPr>
        <p:spPr/>
        <p:txBody>
          <a:bodyPr/>
          <a:lstStyle/>
          <a:p>
            <a:fld id="{2E08981C-5477-41DA-A44B-80B5904A5173}" type="slidenum">
              <a:rPr lang="en-GB" smtClean="0"/>
              <a:t>2</a:t>
            </a:fld>
            <a:endParaRPr lang="en-GB"/>
          </a:p>
        </p:txBody>
      </p:sp>
    </p:spTree>
    <p:extLst>
      <p:ext uri="{BB962C8B-B14F-4D97-AF65-F5344CB8AC3E}">
        <p14:creationId xmlns:p14="http://schemas.microsoft.com/office/powerpoint/2010/main" val="3422704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3</a:t>
            </a:fld>
            <a:endParaRPr lang="en-GB"/>
          </a:p>
        </p:txBody>
      </p:sp>
    </p:spTree>
    <p:extLst>
      <p:ext uri="{BB962C8B-B14F-4D97-AF65-F5344CB8AC3E}">
        <p14:creationId xmlns:p14="http://schemas.microsoft.com/office/powerpoint/2010/main" val="2175207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 xmlns:a16="http://schemas.microsoft.com/office/drawing/2014/main" id="{48448EB7-193F-4813-A382-72EE9FB0DE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621D99EB-301F-45A6-AAFF-E7C2082FA3FD}" type="slidenum">
              <a:rPr lang="en-GB" altLang="en-US" sz="1200"/>
              <a:pPr/>
              <a:t>7</a:t>
            </a:fld>
            <a:endParaRPr lang="en-GB" altLang="en-US" sz="1200"/>
          </a:p>
        </p:txBody>
      </p:sp>
      <p:sp>
        <p:nvSpPr>
          <p:cNvPr id="21507" name="Rectangle 2">
            <a:extLst>
              <a:ext uri="{FF2B5EF4-FFF2-40B4-BE49-F238E27FC236}">
                <a16:creationId xmlns="" xmlns:a16="http://schemas.microsoft.com/office/drawing/2014/main" id="{21EFCBA9-66B1-4FCD-9497-5506C9040778}"/>
              </a:ext>
            </a:extLst>
          </p:cNvPr>
          <p:cNvSpPr>
            <a:spLocks noGrp="1" noRot="1" noChangeAspect="1" noChangeArrowheads="1" noTextEdit="1"/>
          </p:cNvSpPr>
          <p:nvPr>
            <p:ph type="sldImg"/>
          </p:nvPr>
        </p:nvSpPr>
        <p:spPr>
          <a:ln/>
        </p:spPr>
      </p:sp>
      <p:sp>
        <p:nvSpPr>
          <p:cNvPr id="21508" name="Rectangle 3">
            <a:extLst>
              <a:ext uri="{FF2B5EF4-FFF2-40B4-BE49-F238E27FC236}">
                <a16:creationId xmlns="" xmlns:a16="http://schemas.microsoft.com/office/drawing/2014/main" id="{0CBA8704-99D0-4492-BFB4-F30806E83A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panose="02020603050405020304" pitchFamily="18" charset="0"/>
            </a:endParaRPr>
          </a:p>
        </p:txBody>
      </p:sp>
    </p:spTree>
    <p:extLst>
      <p:ext uri="{BB962C8B-B14F-4D97-AF65-F5344CB8AC3E}">
        <p14:creationId xmlns:p14="http://schemas.microsoft.com/office/powerpoint/2010/main" val="2121074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BAD45D3-7C94-4493-A849-555948DE0186}" type="datetimeFigureOut">
              <a:rPr lang="en-US" smtClean="0"/>
              <a:t>3/14/2018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AD45D3-7C94-4493-A849-555948DE0186}" type="datetimeFigureOut">
              <a:rPr lang="en-US" smtClean="0"/>
              <a:t>3/14/2018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AD45D3-7C94-4493-A849-555948DE0186}" type="datetimeFigureOut">
              <a:rPr lang="en-US" smtClean="0"/>
              <a:t>3/14/2018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BAD45D3-7C94-4493-A849-555948DE0186}" type="datetimeFigureOut">
              <a:rPr lang="en-US" smtClean="0"/>
              <a:t>3/14/2018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BAD45D3-7C94-4493-A849-555948DE0186}" type="datetimeFigureOut">
              <a:rPr lang="en-US" smtClean="0"/>
              <a:t>3/14/2018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BAD45D3-7C94-4493-A849-555948DE0186}" type="datetimeFigureOut">
              <a:rPr lang="en-US" smtClean="0"/>
              <a:t>3/14/2018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AD45D3-7C94-4493-A849-555948DE0186}" type="datetimeFigureOut">
              <a:rPr lang="en-US" smtClean="0"/>
              <a:t>3/14/2018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AD45D3-7C94-4493-A849-555948DE0186}" type="datetimeFigureOut">
              <a:rPr lang="en-US" smtClean="0"/>
              <a:t>3/14/2018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AD45D3-7C94-4493-A849-555948DE0186}" type="datetimeFigureOut">
              <a:rPr lang="en-US" smtClean="0"/>
              <a:t>3/14/2018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AD45D3-7C94-4493-A849-555948DE0186}" type="datetimeFigureOut">
              <a:rPr lang="en-US" smtClean="0"/>
              <a:t>3/14/2018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BAD45D3-7C94-4493-A849-555948DE0186}" type="datetimeFigureOut">
              <a:rPr lang="en-US" smtClean="0"/>
              <a:t>3/14/2018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CEC18-232E-4D1A-A430-301DA8CD137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AD45D3-7C94-4493-A849-555948DE0186}" type="datetimeFigureOut">
              <a:rPr lang="en-US" smtClean="0"/>
              <a:t>3/14/2018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3CEC18-232E-4D1A-A430-301DA8CD137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800" dirty="0"/>
              <a:t>Revision Slides</a:t>
            </a:r>
            <a:br>
              <a:rPr lang="en-GB" sz="2800" dirty="0"/>
            </a:br>
            <a:r>
              <a:rPr lang="en-GB" sz="2800" dirty="0"/>
              <a:t>Assignment 2- Communication and Team Working</a:t>
            </a:r>
          </a:p>
        </p:txBody>
      </p:sp>
      <p:sp>
        <p:nvSpPr>
          <p:cNvPr id="5" name="Content Placeholder 4"/>
          <p:cNvSpPr>
            <a:spLocks noGrp="1"/>
          </p:cNvSpPr>
          <p:nvPr>
            <p:ph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768353B-BFDB-4541-89DD-38B1ED2D9C70}"/>
              </a:ext>
            </a:extLst>
          </p:cNvPr>
          <p:cNvSpPr>
            <a:spLocks noGrp="1"/>
          </p:cNvSpPr>
          <p:nvPr>
            <p:ph type="title"/>
          </p:nvPr>
        </p:nvSpPr>
        <p:spPr/>
        <p:txBody>
          <a:bodyPr>
            <a:normAutofit fontScale="90000"/>
          </a:bodyPr>
          <a:lstStyle/>
          <a:p>
            <a:r>
              <a:rPr lang="en-GB" dirty="0"/>
              <a:t>The Shannon-Weaver Mathematical Model, 1949</a:t>
            </a:r>
          </a:p>
        </p:txBody>
      </p:sp>
      <p:sp>
        <p:nvSpPr>
          <p:cNvPr id="4" name="Rectangle: Rounded Corners 3">
            <a:extLst>
              <a:ext uri="{FF2B5EF4-FFF2-40B4-BE49-F238E27FC236}">
                <a16:creationId xmlns="" xmlns:a16="http://schemas.microsoft.com/office/drawing/2014/main" id="{2D7C91E1-33EF-44CD-83BE-5A0C569D4DE9}"/>
              </a:ext>
            </a:extLst>
          </p:cNvPr>
          <p:cNvSpPr/>
          <p:nvPr/>
        </p:nvSpPr>
        <p:spPr>
          <a:xfrm>
            <a:off x="179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a:t>
            </a:r>
          </a:p>
        </p:txBody>
      </p:sp>
      <p:sp>
        <p:nvSpPr>
          <p:cNvPr id="5" name="Rectangle: Rounded Corners 4">
            <a:extLst>
              <a:ext uri="{FF2B5EF4-FFF2-40B4-BE49-F238E27FC236}">
                <a16:creationId xmlns="" xmlns:a16="http://schemas.microsoft.com/office/drawing/2014/main" id="{8451F6B0-7C01-4AE4-8849-EDF824009222}"/>
              </a:ext>
            </a:extLst>
          </p:cNvPr>
          <p:cNvSpPr/>
          <p:nvPr/>
        </p:nvSpPr>
        <p:spPr>
          <a:xfrm>
            <a:off x="3959933" y="4262643"/>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 xmlns:a16="http://schemas.microsoft.com/office/drawing/2014/main" id="{0875F66A-28A9-44B8-8B86-9DB4F9D868DB}"/>
              </a:ext>
            </a:extLst>
          </p:cNvPr>
          <p:cNvSpPr/>
          <p:nvPr/>
        </p:nvSpPr>
        <p:spPr>
          <a:xfrm>
            <a:off x="1870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 xmlns:a16="http://schemas.microsoft.com/office/drawing/2014/main" id="{02D903A8-B3B2-433D-8D79-8042D3FF0398}"/>
              </a:ext>
            </a:extLst>
          </p:cNvPr>
          <p:cNvSpPr/>
          <p:nvPr/>
        </p:nvSpPr>
        <p:spPr>
          <a:xfrm>
            <a:off x="4139952"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 xmlns:a16="http://schemas.microsoft.com/office/drawing/2014/main" id="{A8FF4DCB-3A1D-4916-9E50-1C86259E925C}"/>
              </a:ext>
            </a:extLst>
          </p:cNvPr>
          <p:cNvSpPr/>
          <p:nvPr/>
        </p:nvSpPr>
        <p:spPr>
          <a:xfrm>
            <a:off x="6153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 xmlns:a16="http://schemas.microsoft.com/office/drawing/2014/main" id="{0049BD88-1B51-4D60-95E5-172FBF3B10D3}"/>
              </a:ext>
            </a:extLst>
          </p:cNvPr>
          <p:cNvSpPr/>
          <p:nvPr/>
        </p:nvSpPr>
        <p:spPr>
          <a:xfrm>
            <a:off x="7790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 xmlns:a16="http://schemas.microsoft.com/office/drawing/2014/main" id="{D9E78056-C63E-4F93-95B3-62E0EFA72826}"/>
              </a:ext>
            </a:extLst>
          </p:cNvPr>
          <p:cNvCxnSpPr>
            <a:stCxn id="4" idx="3"/>
            <a:endCxn id="6" idx="1"/>
          </p:cNvCxnSpPr>
          <p:nvPr/>
        </p:nvCxnSpPr>
        <p:spPr>
          <a:xfrm>
            <a:off x="1475656"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 xmlns:a16="http://schemas.microsoft.com/office/drawing/2014/main" id="{F58FFC97-9FDB-4051-B774-A6D11F6052D5}"/>
              </a:ext>
            </a:extLst>
          </p:cNvPr>
          <p:cNvCxnSpPr>
            <a:cxnSpLocks/>
            <a:stCxn id="6" idx="3"/>
            <a:endCxn id="7" idx="1"/>
          </p:cNvCxnSpPr>
          <p:nvPr/>
        </p:nvCxnSpPr>
        <p:spPr>
          <a:xfrm>
            <a:off x="3166357"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 xmlns:a16="http://schemas.microsoft.com/office/drawing/2014/main" id="{D3F38E26-078C-4D9F-B60B-1F7153072692}"/>
              </a:ext>
            </a:extLst>
          </p:cNvPr>
          <p:cNvCxnSpPr>
            <a:cxnSpLocks/>
            <a:stCxn id="7" idx="3"/>
            <a:endCxn id="8" idx="1"/>
          </p:cNvCxnSpPr>
          <p:nvPr/>
        </p:nvCxnSpPr>
        <p:spPr>
          <a:xfrm flipV="1">
            <a:off x="5132295" y="2378906"/>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 xmlns:a16="http://schemas.microsoft.com/office/drawing/2014/main" id="{56F78097-2156-494A-B35A-8461B1B144ED}"/>
              </a:ext>
            </a:extLst>
          </p:cNvPr>
          <p:cNvCxnSpPr>
            <a:stCxn id="8" idx="3"/>
            <a:endCxn id="9" idx="1"/>
          </p:cNvCxnSpPr>
          <p:nvPr/>
        </p:nvCxnSpPr>
        <p:spPr>
          <a:xfrm flipV="1">
            <a:off x="7449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 xmlns:a16="http://schemas.microsoft.com/office/drawing/2014/main" id="{112643D4-AEF0-46D4-94D1-8C89945D506A}"/>
              </a:ext>
            </a:extLst>
          </p:cNvPr>
          <p:cNvSpPr txBox="1"/>
          <p:nvPr/>
        </p:nvSpPr>
        <p:spPr>
          <a:xfrm>
            <a:off x="1114128" y="3133883"/>
            <a:ext cx="1117611"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 xmlns:a16="http://schemas.microsoft.com/office/drawing/2014/main" id="{121F2320-84C5-45D1-A41A-00F84ADA1FDD}"/>
              </a:ext>
            </a:extLst>
          </p:cNvPr>
          <p:cNvSpPr txBox="1"/>
          <p:nvPr/>
        </p:nvSpPr>
        <p:spPr>
          <a:xfrm>
            <a:off x="7061189" y="3141352"/>
            <a:ext cx="1117611"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 xmlns:a16="http://schemas.microsoft.com/office/drawing/2014/main" id="{42DED6C1-1CA2-400E-9277-6C2715184B9A}"/>
              </a:ext>
            </a:extLst>
          </p:cNvPr>
          <p:cNvSpPr txBox="1"/>
          <p:nvPr/>
        </p:nvSpPr>
        <p:spPr>
          <a:xfrm>
            <a:off x="3190662" y="2447194"/>
            <a:ext cx="821045" cy="338554"/>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 xmlns:a16="http://schemas.microsoft.com/office/drawing/2014/main" id="{E50A9F82-67A0-4BFE-B3F0-6A4B3E9ABE89}"/>
              </a:ext>
            </a:extLst>
          </p:cNvPr>
          <p:cNvSpPr txBox="1"/>
          <p:nvPr/>
        </p:nvSpPr>
        <p:spPr>
          <a:xfrm>
            <a:off x="5083943" y="2447194"/>
            <a:ext cx="1117611" cy="584775"/>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 xmlns:a16="http://schemas.microsoft.com/office/drawing/2014/main" id="{D2D2A3AC-8429-4680-9C87-459D65BE424C}"/>
              </a:ext>
            </a:extLst>
          </p:cNvPr>
          <p:cNvCxnSpPr>
            <a:stCxn id="5" idx="0"/>
            <a:endCxn id="7" idx="2"/>
          </p:cNvCxnSpPr>
          <p:nvPr/>
        </p:nvCxnSpPr>
        <p:spPr>
          <a:xfrm flipV="1">
            <a:off x="4636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AAF12B-7596-4855-9C0E-F51355940F6D}"/>
              </a:ext>
            </a:extLst>
          </p:cNvPr>
          <p:cNvSpPr>
            <a:spLocks noGrp="1"/>
          </p:cNvSpPr>
          <p:nvPr>
            <p:ph type="title"/>
          </p:nvPr>
        </p:nvSpPr>
        <p:spPr>
          <a:xfrm>
            <a:off x="425269" y="125760"/>
            <a:ext cx="8229600" cy="854968"/>
          </a:xfrm>
        </p:spPr>
        <p:txBody>
          <a:bodyPr/>
          <a:lstStyle/>
          <a:p>
            <a:r>
              <a:rPr lang="en-GB" dirty="0"/>
              <a:t>Berlo’s Model of Communication</a:t>
            </a:r>
          </a:p>
        </p:txBody>
      </p:sp>
      <p:sp>
        <p:nvSpPr>
          <p:cNvPr id="5" name="Rectangle: Rounded Corners 4">
            <a:extLst>
              <a:ext uri="{FF2B5EF4-FFF2-40B4-BE49-F238E27FC236}">
                <a16:creationId xmlns="" xmlns:a16="http://schemas.microsoft.com/office/drawing/2014/main" id="{25FCBCE5-C593-4606-8713-6C0E86AC1905}"/>
              </a:ext>
            </a:extLst>
          </p:cNvPr>
          <p:cNvSpPr/>
          <p:nvPr/>
        </p:nvSpPr>
        <p:spPr>
          <a:xfrm>
            <a:off x="251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 xmlns:a16="http://schemas.microsoft.com/office/drawing/2014/main" id="{F772D7F4-6D27-4E1E-B362-80C6D736779A}"/>
              </a:ext>
            </a:extLst>
          </p:cNvPr>
          <p:cNvSpPr/>
          <p:nvPr/>
        </p:nvSpPr>
        <p:spPr>
          <a:xfrm>
            <a:off x="3137760"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 xmlns:a16="http://schemas.microsoft.com/office/drawing/2014/main" id="{9109E0E7-CC58-4690-A116-84012DE6AEFE}"/>
              </a:ext>
            </a:extLst>
          </p:cNvPr>
          <p:cNvSpPr/>
          <p:nvPr/>
        </p:nvSpPr>
        <p:spPr>
          <a:xfrm>
            <a:off x="4758364"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 xmlns:a16="http://schemas.microsoft.com/office/drawing/2014/main" id="{DD1D86B0-C5AD-474B-8BBD-A762D1BBA5A5}"/>
              </a:ext>
            </a:extLst>
          </p:cNvPr>
          <p:cNvSpPr/>
          <p:nvPr/>
        </p:nvSpPr>
        <p:spPr>
          <a:xfrm>
            <a:off x="7278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 xmlns:a16="http://schemas.microsoft.com/office/drawing/2014/main" id="{6BA3563F-CD8C-4ABD-9B13-E577CA0D2A29}"/>
              </a:ext>
            </a:extLst>
          </p:cNvPr>
          <p:cNvSpPr txBox="1"/>
          <p:nvPr/>
        </p:nvSpPr>
        <p:spPr>
          <a:xfrm>
            <a:off x="2113949" y="1412776"/>
            <a:ext cx="1008112" cy="307777"/>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 xmlns:a16="http://schemas.microsoft.com/office/drawing/2014/main" id="{04E5FAC5-4122-420B-ADA9-ED2B9319E6E6}"/>
              </a:ext>
            </a:extLst>
          </p:cNvPr>
          <p:cNvSpPr txBox="1"/>
          <p:nvPr/>
        </p:nvSpPr>
        <p:spPr>
          <a:xfrm>
            <a:off x="6297664" y="1412776"/>
            <a:ext cx="1008112" cy="307777"/>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 xmlns:a16="http://schemas.microsoft.com/office/drawing/2014/main" id="{E6E8CC55-6168-4439-BF69-70C144B78080}"/>
              </a:ext>
            </a:extLst>
          </p:cNvPr>
          <p:cNvCxnSpPr/>
          <p:nvPr/>
        </p:nvCxnSpPr>
        <p:spPr>
          <a:xfrm>
            <a:off x="1995411"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 xmlns:a16="http://schemas.microsoft.com/office/drawing/2014/main" id="{2BCED88A-3FA6-40C4-8EB4-6EA38DF1F845}"/>
              </a:ext>
            </a:extLst>
          </p:cNvPr>
          <p:cNvCxnSpPr>
            <a:cxnSpLocks/>
          </p:cNvCxnSpPr>
          <p:nvPr/>
        </p:nvCxnSpPr>
        <p:spPr>
          <a:xfrm>
            <a:off x="6159173"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 xmlns:a16="http://schemas.microsoft.com/office/drawing/2014/main" id="{905CB214-B682-417D-9C15-B5695474AA85}"/>
              </a:ext>
            </a:extLst>
          </p:cNvPr>
          <p:cNvCxnSpPr>
            <a:cxnSpLocks/>
          </p:cNvCxnSpPr>
          <p:nvPr/>
        </p:nvCxnSpPr>
        <p:spPr>
          <a:xfrm>
            <a:off x="4538569"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 xmlns:a16="http://schemas.microsoft.com/office/drawing/2014/main" id="{8E823250-255C-4254-825A-0FEB01F659FE}"/>
              </a:ext>
            </a:extLst>
          </p:cNvPr>
          <p:cNvSpPr txBox="1"/>
          <p:nvPr/>
        </p:nvSpPr>
        <p:spPr>
          <a:xfrm>
            <a:off x="528417" y="5390802"/>
            <a:ext cx="8087165" cy="307777"/>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1988471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7A4B7E-BBCB-464A-91CA-EB67C7EB58F2}"/>
              </a:ext>
            </a:extLst>
          </p:cNvPr>
          <p:cNvSpPr>
            <a:spLocks noGrp="1"/>
          </p:cNvSpPr>
          <p:nvPr>
            <p:ph type="title"/>
          </p:nvPr>
        </p:nvSpPr>
        <p:spPr/>
        <p:txBody>
          <a:bodyPr/>
          <a:lstStyle/>
          <a:p>
            <a:r>
              <a:rPr lang="en-GB" dirty="0"/>
              <a:t>Argyle </a:t>
            </a:r>
            <a:r>
              <a:rPr lang="en-GB"/>
              <a:t>(  1962  </a:t>
            </a:r>
            <a:r>
              <a:rPr lang="en-GB" dirty="0"/>
              <a:t>)</a:t>
            </a:r>
          </a:p>
        </p:txBody>
      </p:sp>
      <p:pic>
        <p:nvPicPr>
          <p:cNvPr id="6" name="Content Placeholder 5">
            <a:extLst>
              <a:ext uri="{FF2B5EF4-FFF2-40B4-BE49-F238E27FC236}">
                <a16:creationId xmlns="" xmlns:a16="http://schemas.microsoft.com/office/drawing/2014/main" id="{F998574E-ED53-45BD-8E77-3D42B276B3A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417638"/>
            <a:ext cx="9143999" cy="5440362"/>
          </a:xfrm>
        </p:spPr>
      </p:pic>
    </p:spTree>
    <p:extLst>
      <p:ext uri="{BB962C8B-B14F-4D97-AF65-F5344CB8AC3E}">
        <p14:creationId xmlns:p14="http://schemas.microsoft.com/office/powerpoint/2010/main" val="2557532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Shannon and Weaver /</a:t>
            </a:r>
            <a:r>
              <a:rPr lang="en-GB" dirty="0" err="1"/>
              <a:t>Berlo</a:t>
            </a:r>
            <a:r>
              <a:rPr lang="en-GB" dirty="0"/>
              <a:t> Models- Were these  communication models being used at the </a:t>
            </a:r>
            <a:r>
              <a:rPr lang="en-GB" dirty="0" err="1"/>
              <a:t>Alexx</a:t>
            </a:r>
            <a:r>
              <a:rPr lang="en-GB" dirty="0"/>
              <a:t> Lloyd organisation? </a:t>
            </a:r>
          </a:p>
          <a:p>
            <a:r>
              <a:rPr lang="en-GB" dirty="0"/>
              <a:t>Why might they not have used these models?</a:t>
            </a:r>
          </a:p>
          <a:p>
            <a:r>
              <a:rPr lang="en-GB" dirty="0"/>
              <a:t>What problems were caused at the organisation due to not using these models?</a:t>
            </a:r>
          </a:p>
          <a:p>
            <a:r>
              <a:rPr lang="en-GB" dirty="0"/>
              <a:t>Should they think about using these or other models  in the future? How would it improve ‘communication and effective team work’?</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endParaRPr lang="en-GB" sz="2800" dirty="0"/>
          </a:p>
        </p:txBody>
      </p:sp>
      <p:sp>
        <p:nvSpPr>
          <p:cNvPr id="5" name="Content Placeholder 4"/>
          <p:cNvSpPr>
            <a:spLocks noGrp="1"/>
          </p:cNvSpPr>
          <p:nvPr>
            <p:ph idx="1"/>
          </p:nvPr>
        </p:nvSpPr>
        <p:spPr/>
        <p:txBody>
          <a:bodyPr/>
          <a:lstStyle/>
          <a:p>
            <a:r>
              <a:rPr lang="en-GB" dirty="0" err="1"/>
              <a:t>Tuckmann</a:t>
            </a:r>
            <a:r>
              <a:rPr lang="en-GB" dirty="0"/>
              <a:t> Theory- Team Work</a:t>
            </a:r>
          </a:p>
          <a:p>
            <a:r>
              <a:rPr lang="en-GB" dirty="0"/>
              <a:t>Forming, Storming </a:t>
            </a:r>
            <a:r>
              <a:rPr lang="en-GB" dirty="0" err="1"/>
              <a:t>Norming</a:t>
            </a:r>
            <a:r>
              <a:rPr lang="en-GB" dirty="0"/>
              <a:t>, Performing and Adjourning- What impact might this theory have had on the decision to change the way of working at the </a:t>
            </a:r>
            <a:r>
              <a:rPr lang="en-GB" dirty="0" err="1"/>
              <a:t>Alexx</a:t>
            </a:r>
            <a:r>
              <a:rPr lang="en-GB" dirty="0"/>
              <a:t> Lloyd organisation?</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 xmlns:a16="http://schemas.microsoft.com/office/drawing/2014/main" id="{58499A8A-3BD4-4F4F-8087-91DB754EBBE8}"/>
              </a:ext>
            </a:extLst>
          </p:cNvPr>
          <p:cNvSpPr>
            <a:spLocks noGrp="1" noChangeArrowheads="1"/>
          </p:cNvSpPr>
          <p:nvPr>
            <p:ph type="title"/>
          </p:nvPr>
        </p:nvSpPr>
        <p:spPr/>
        <p:txBody>
          <a:bodyPr/>
          <a:lstStyle/>
          <a:p>
            <a:pPr eaLnBrk="1" hangingPunct="1"/>
            <a:r>
              <a:rPr lang="en-GB" altLang="en-US" sz="4000" dirty="0"/>
              <a:t>…</a:t>
            </a:r>
          </a:p>
        </p:txBody>
      </p:sp>
      <p:sp>
        <p:nvSpPr>
          <p:cNvPr id="4099" name="Rectangle 3">
            <a:extLst>
              <a:ext uri="{FF2B5EF4-FFF2-40B4-BE49-F238E27FC236}">
                <a16:creationId xmlns="" xmlns:a16="http://schemas.microsoft.com/office/drawing/2014/main" id="{3B43FB8B-BD5C-45EC-AF54-979B2014D690}"/>
              </a:ext>
            </a:extLst>
          </p:cNvPr>
          <p:cNvSpPr>
            <a:spLocks noGrp="1" noChangeArrowheads="1"/>
          </p:cNvSpPr>
          <p:nvPr>
            <p:ph idx="1"/>
          </p:nvPr>
        </p:nvSpPr>
        <p:spPr/>
        <p:txBody>
          <a:bodyPr/>
          <a:lstStyle/>
          <a:p>
            <a:pPr eaLnBrk="1" hangingPunct="1"/>
            <a:r>
              <a:rPr lang="en-GB" altLang="en-US" dirty="0"/>
              <a:t>Adair (1986) suggests that a work group is a collection of people who share a number of characteristics:</a:t>
            </a:r>
          </a:p>
          <a:p>
            <a:pPr lvl="1" eaLnBrk="1" hangingPunct="1"/>
            <a:r>
              <a:rPr lang="en-GB" altLang="en-US" dirty="0"/>
              <a:t>A sense of shared purpose</a:t>
            </a:r>
          </a:p>
          <a:p>
            <a:pPr lvl="1" eaLnBrk="1" hangingPunct="1"/>
            <a:r>
              <a:rPr lang="en-GB" altLang="en-US" dirty="0"/>
              <a:t>Group consciousness</a:t>
            </a:r>
          </a:p>
          <a:p>
            <a:pPr lvl="1" eaLnBrk="1" hangingPunct="1"/>
            <a:r>
              <a:rPr lang="en-GB" altLang="en-US" dirty="0"/>
              <a:t>Interdependence</a:t>
            </a:r>
          </a:p>
          <a:p>
            <a:pPr lvl="1" eaLnBrk="1" hangingPunct="1"/>
            <a:r>
              <a:rPr lang="en-GB" altLang="en-US" dirty="0"/>
              <a:t>Interaction</a:t>
            </a:r>
          </a:p>
          <a:p>
            <a:pPr lvl="1" eaLnBrk="1" hangingPunct="1"/>
            <a:r>
              <a:rPr lang="en-GB" altLang="en-US" dirty="0"/>
              <a:t>A definable membership</a:t>
            </a:r>
          </a:p>
        </p:txBody>
      </p:sp>
      <p:pic>
        <p:nvPicPr>
          <p:cNvPr id="4100" name="Picture 5" descr="MCj01976620000[1]">
            <a:extLst>
              <a:ext uri="{FF2B5EF4-FFF2-40B4-BE49-F238E27FC236}">
                <a16:creationId xmlns="" xmlns:a16="http://schemas.microsoft.com/office/drawing/2014/main" id="{D138F069-6C36-43DC-B755-E1A11254B90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67463" y="3860800"/>
            <a:ext cx="2319337" cy="233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978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46CB03-9B38-43B7-8B90-66794CFE1ED9}"/>
              </a:ext>
            </a:extLst>
          </p:cNvPr>
          <p:cNvSpPr>
            <a:spLocks noGrp="1"/>
          </p:cNvSpPr>
          <p:nvPr>
            <p:ph type="title"/>
          </p:nvPr>
        </p:nvSpPr>
        <p:spPr/>
        <p:txBody>
          <a:bodyPr/>
          <a:lstStyle/>
          <a:p>
            <a:endParaRPr lang="en-GB"/>
          </a:p>
        </p:txBody>
      </p:sp>
      <p:sp>
        <p:nvSpPr>
          <p:cNvPr id="3" name="Content Placeholder 2">
            <a:extLst>
              <a:ext uri="{FF2B5EF4-FFF2-40B4-BE49-F238E27FC236}">
                <a16:creationId xmlns="" xmlns:a16="http://schemas.microsoft.com/office/drawing/2014/main" id="{7C7941B9-4CE3-4657-B0A4-7AE8EB2714C1}"/>
              </a:ext>
            </a:extLst>
          </p:cNvPr>
          <p:cNvSpPr>
            <a:spLocks noGrp="1"/>
          </p:cNvSpPr>
          <p:nvPr>
            <p:ph idx="1"/>
          </p:nvPr>
        </p:nvSpPr>
        <p:spPr/>
        <p:txBody>
          <a:bodyPr/>
          <a:lstStyle/>
          <a:p>
            <a:r>
              <a:rPr lang="en-GB" dirty="0"/>
              <a:t>Did the </a:t>
            </a:r>
            <a:r>
              <a:rPr lang="en-GB" dirty="0" err="1"/>
              <a:t>Alexx</a:t>
            </a:r>
            <a:r>
              <a:rPr lang="en-GB" dirty="0"/>
              <a:t> Lloyd organisation use ‘Adair’s’ theory?</a:t>
            </a:r>
          </a:p>
          <a:p>
            <a:r>
              <a:rPr lang="en-GB" dirty="0"/>
              <a:t>How did </a:t>
            </a:r>
            <a:r>
              <a:rPr lang="en-GB" dirty="0" err="1"/>
              <a:t>Alexx</a:t>
            </a:r>
            <a:r>
              <a:rPr lang="en-GB" dirty="0"/>
              <a:t> encourage this?</a:t>
            </a:r>
          </a:p>
          <a:p>
            <a:r>
              <a:rPr lang="en-GB" dirty="0"/>
              <a:t>Why did this change as the organisation grew?</a:t>
            </a:r>
          </a:p>
          <a:p>
            <a:r>
              <a:rPr lang="en-GB" dirty="0"/>
              <a:t>What issues did this cause?</a:t>
            </a:r>
          </a:p>
          <a:p>
            <a:r>
              <a:rPr lang="en-GB" dirty="0"/>
              <a:t>Should they consider using this theory again?</a:t>
            </a:r>
          </a:p>
        </p:txBody>
      </p:sp>
    </p:spTree>
    <p:extLst>
      <p:ext uri="{BB962C8B-B14F-4D97-AF65-F5344CB8AC3E}">
        <p14:creationId xmlns:p14="http://schemas.microsoft.com/office/powerpoint/2010/main" val="2266206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336</TotalTime>
  <Words>345</Words>
  <Application>Microsoft Office PowerPoint</Application>
  <PresentationFormat>On-screen Show (4:3)</PresentationFormat>
  <Paragraphs>119</Paragraphs>
  <Slides>8</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Times</vt:lpstr>
      <vt:lpstr>Office Theme</vt:lpstr>
      <vt:lpstr>Revision Slides Assignment 2- Communication and Team Working</vt:lpstr>
      <vt:lpstr>The Shannon-Weaver Mathematical Model, 1949</vt:lpstr>
      <vt:lpstr>Berlo’s Model of Communication</vt:lpstr>
      <vt:lpstr>Argyle (  1962  )</vt:lpstr>
      <vt:lpstr>PowerPoint Presentation</vt:lpstr>
      <vt:lpstr>PowerPoint Presentation</vt:lpstr>
      <vt:lpstr>…</vt:lpstr>
      <vt:lpstr>PowerPoint Presentation</vt:lpstr>
    </vt:vector>
  </TitlesOfParts>
  <Company>0wn Inc.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Slides Assignment 2- Communication and Team Working</dc:title>
  <dc:creator>0wner</dc:creator>
  <cp:lastModifiedBy>Manjit Biant</cp:lastModifiedBy>
  <cp:revision>10</cp:revision>
  <dcterms:created xsi:type="dcterms:W3CDTF">2018-03-11T18:14:58Z</dcterms:created>
  <dcterms:modified xsi:type="dcterms:W3CDTF">2018-03-14T15:14:41Z</dcterms:modified>
</cp:coreProperties>
</file>