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 id="257" r:id="rId3"/>
    <p:sldId id="259" r:id="rId4"/>
    <p:sldId id="260" r:id="rId5"/>
    <p:sldId id="279" r:id="rId6"/>
    <p:sldId id="261" r:id="rId7"/>
    <p:sldId id="262" r:id="rId8"/>
    <p:sldId id="263" r:id="rId9"/>
    <p:sldId id="264" r:id="rId10"/>
    <p:sldId id="265" r:id="rId11"/>
    <p:sldId id="266" r:id="rId12"/>
    <p:sldId id="267" r:id="rId13"/>
    <p:sldId id="268" r:id="rId14"/>
    <p:sldId id="269" r:id="rId15"/>
    <p:sldId id="270" r:id="rId16"/>
    <p:sldId id="280" r:id="rId17"/>
    <p:sldId id="271" r:id="rId18"/>
    <p:sldId id="272" r:id="rId19"/>
    <p:sldId id="273" r:id="rId20"/>
    <p:sldId id="274" r:id="rId21"/>
    <p:sldId id="275" r:id="rId22"/>
    <p:sldId id="276" r:id="rId23"/>
    <p:sldId id="281" r:id="rId24"/>
    <p:sldId id="277" r:id="rId25"/>
    <p:sldId id="278"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8" autoAdjust="0"/>
    <p:restoredTop sz="94660"/>
  </p:normalViewPr>
  <p:slideViewPr>
    <p:cSldViewPr snapToGrid="0">
      <p:cViewPr varScale="1">
        <p:scale>
          <a:sx n="57" d="100"/>
          <a:sy n="57" d="100"/>
        </p:scale>
        <p:origin x="78" y="6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D0C7C13-B44F-4B16-B1D0-7F0E60BF4941}" type="datetimeFigureOut">
              <a:rPr lang="en-GB" smtClean="0"/>
              <a:t>13/03/2018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F6CD60-A2EF-461D-AAE7-9E161E0E0722}" type="slidenum">
              <a:rPr lang="en-GB" smtClean="0"/>
              <a:t>‹#›</a:t>
            </a:fld>
            <a:endParaRPr lang="en-GB"/>
          </a:p>
        </p:txBody>
      </p:sp>
    </p:spTree>
    <p:extLst>
      <p:ext uri="{BB962C8B-B14F-4D97-AF65-F5344CB8AC3E}">
        <p14:creationId xmlns:p14="http://schemas.microsoft.com/office/powerpoint/2010/main" val="1397080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D0C7C13-B44F-4B16-B1D0-7F0E60BF4941}" type="datetimeFigureOut">
              <a:rPr lang="en-GB" smtClean="0"/>
              <a:t>13/03/2018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F6CD60-A2EF-461D-AAE7-9E161E0E0722}" type="slidenum">
              <a:rPr lang="en-GB" smtClean="0"/>
              <a:t>‹#›</a:t>
            </a:fld>
            <a:endParaRPr lang="en-GB"/>
          </a:p>
        </p:txBody>
      </p:sp>
    </p:spTree>
    <p:extLst>
      <p:ext uri="{BB962C8B-B14F-4D97-AF65-F5344CB8AC3E}">
        <p14:creationId xmlns:p14="http://schemas.microsoft.com/office/powerpoint/2010/main" val="15812643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D0C7C13-B44F-4B16-B1D0-7F0E60BF4941}" type="datetimeFigureOut">
              <a:rPr lang="en-GB" smtClean="0"/>
              <a:t>13/03/2018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F6CD60-A2EF-461D-AAE7-9E161E0E0722}" type="slidenum">
              <a:rPr lang="en-GB" smtClean="0"/>
              <a:t>‹#›</a:t>
            </a:fld>
            <a:endParaRPr lang="en-GB"/>
          </a:p>
        </p:txBody>
      </p:sp>
    </p:spTree>
    <p:extLst>
      <p:ext uri="{BB962C8B-B14F-4D97-AF65-F5344CB8AC3E}">
        <p14:creationId xmlns:p14="http://schemas.microsoft.com/office/powerpoint/2010/main" val="11517044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D0C7C13-B44F-4B16-B1D0-7F0E60BF4941}" type="datetimeFigureOut">
              <a:rPr lang="en-GB" smtClean="0"/>
              <a:t>13/03/2018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F6CD60-A2EF-461D-AAE7-9E161E0E0722}" type="slidenum">
              <a:rPr lang="en-GB" smtClean="0"/>
              <a:t>‹#›</a:t>
            </a:fld>
            <a:endParaRPr lang="en-GB"/>
          </a:p>
        </p:txBody>
      </p:sp>
    </p:spTree>
    <p:extLst>
      <p:ext uri="{BB962C8B-B14F-4D97-AF65-F5344CB8AC3E}">
        <p14:creationId xmlns:p14="http://schemas.microsoft.com/office/powerpoint/2010/main" val="18166298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D0C7C13-B44F-4B16-B1D0-7F0E60BF4941}" type="datetimeFigureOut">
              <a:rPr lang="en-GB" smtClean="0"/>
              <a:t>13/03/2018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5F6CD60-A2EF-461D-AAE7-9E161E0E0722}" type="slidenum">
              <a:rPr lang="en-GB" smtClean="0"/>
              <a:t>‹#›</a:t>
            </a:fld>
            <a:endParaRPr lang="en-GB"/>
          </a:p>
        </p:txBody>
      </p:sp>
    </p:spTree>
    <p:extLst>
      <p:ext uri="{BB962C8B-B14F-4D97-AF65-F5344CB8AC3E}">
        <p14:creationId xmlns:p14="http://schemas.microsoft.com/office/powerpoint/2010/main" val="12861092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D0C7C13-B44F-4B16-B1D0-7F0E60BF4941}" type="datetimeFigureOut">
              <a:rPr lang="en-GB" smtClean="0"/>
              <a:t>13/03/2018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5F6CD60-A2EF-461D-AAE7-9E161E0E0722}" type="slidenum">
              <a:rPr lang="en-GB" smtClean="0"/>
              <a:t>‹#›</a:t>
            </a:fld>
            <a:endParaRPr lang="en-GB"/>
          </a:p>
        </p:txBody>
      </p:sp>
    </p:spTree>
    <p:extLst>
      <p:ext uri="{BB962C8B-B14F-4D97-AF65-F5344CB8AC3E}">
        <p14:creationId xmlns:p14="http://schemas.microsoft.com/office/powerpoint/2010/main" val="17429669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0C7C13-B44F-4B16-B1D0-7F0E60BF4941}" type="datetimeFigureOut">
              <a:rPr lang="en-GB" smtClean="0"/>
              <a:t>13/03/2018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5F6CD60-A2EF-461D-AAE7-9E161E0E0722}" type="slidenum">
              <a:rPr lang="en-GB" smtClean="0"/>
              <a:t>‹#›</a:t>
            </a:fld>
            <a:endParaRPr lang="en-GB"/>
          </a:p>
        </p:txBody>
      </p:sp>
    </p:spTree>
    <p:extLst>
      <p:ext uri="{BB962C8B-B14F-4D97-AF65-F5344CB8AC3E}">
        <p14:creationId xmlns:p14="http://schemas.microsoft.com/office/powerpoint/2010/main" val="30981971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D0C7C13-B44F-4B16-B1D0-7F0E60BF4941}" type="datetimeFigureOut">
              <a:rPr lang="en-GB" smtClean="0"/>
              <a:t>13/03/2018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F6CD60-A2EF-461D-AAE7-9E161E0E0722}" type="slidenum">
              <a:rPr lang="en-GB" smtClean="0"/>
              <a:t>‹#›</a:t>
            </a:fld>
            <a:endParaRPr lang="en-GB"/>
          </a:p>
        </p:txBody>
      </p:sp>
    </p:spTree>
    <p:extLst>
      <p:ext uri="{BB962C8B-B14F-4D97-AF65-F5344CB8AC3E}">
        <p14:creationId xmlns:p14="http://schemas.microsoft.com/office/powerpoint/2010/main" val="2565717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D0C7C13-B44F-4B16-B1D0-7F0E60BF4941}" type="datetimeFigureOut">
              <a:rPr lang="en-GB" smtClean="0"/>
              <a:t>13/03/2018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F6CD60-A2EF-461D-AAE7-9E161E0E0722}" type="slidenum">
              <a:rPr lang="en-GB" smtClean="0"/>
              <a:t>‹#›</a:t>
            </a:fld>
            <a:endParaRPr lang="en-GB"/>
          </a:p>
        </p:txBody>
      </p:sp>
    </p:spTree>
    <p:extLst>
      <p:ext uri="{BB962C8B-B14F-4D97-AF65-F5344CB8AC3E}">
        <p14:creationId xmlns:p14="http://schemas.microsoft.com/office/powerpoint/2010/main" val="7569841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D0C7C13-B44F-4B16-B1D0-7F0E60BF4941}" type="datetimeFigureOut">
              <a:rPr lang="en-GB" smtClean="0"/>
              <a:t>13/03/2018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F6CD60-A2EF-461D-AAE7-9E161E0E0722}" type="slidenum">
              <a:rPr lang="en-GB" smtClean="0"/>
              <a:t>‹#›</a:t>
            </a:fld>
            <a:endParaRPr lang="en-GB"/>
          </a:p>
        </p:txBody>
      </p:sp>
    </p:spTree>
    <p:extLst>
      <p:ext uri="{BB962C8B-B14F-4D97-AF65-F5344CB8AC3E}">
        <p14:creationId xmlns:p14="http://schemas.microsoft.com/office/powerpoint/2010/main" val="1525407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D0C7C13-B44F-4B16-B1D0-7F0E60BF4941}" type="datetimeFigureOut">
              <a:rPr lang="en-GB" smtClean="0"/>
              <a:t>13/03/2018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F6CD60-A2EF-461D-AAE7-9E161E0E072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8503638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D0C7C13-B44F-4B16-B1D0-7F0E60BF4941}" type="datetimeFigureOut">
              <a:rPr lang="en-GB" smtClean="0"/>
              <a:t>13/03/2018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F6CD60-A2EF-461D-AAE7-9E161E0E0722}" type="slidenum">
              <a:rPr lang="en-GB" smtClean="0"/>
              <a:t>‹#›</a:t>
            </a:fld>
            <a:endParaRPr lang="en-GB"/>
          </a:p>
        </p:txBody>
      </p:sp>
    </p:spTree>
    <p:extLst>
      <p:ext uri="{BB962C8B-B14F-4D97-AF65-F5344CB8AC3E}">
        <p14:creationId xmlns:p14="http://schemas.microsoft.com/office/powerpoint/2010/main" val="1851069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D0C7C13-B44F-4B16-B1D0-7F0E60BF4941}" type="datetimeFigureOut">
              <a:rPr lang="en-GB" smtClean="0"/>
              <a:t>13/03/2018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F6CD60-A2EF-461D-AAE7-9E161E0E072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7314891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D0C7C13-B44F-4B16-B1D0-7F0E60BF4941}" type="datetimeFigureOut">
              <a:rPr lang="en-GB" smtClean="0"/>
              <a:t>13/03/2018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F6CD60-A2EF-461D-AAE7-9E161E0E0722}" type="slidenum">
              <a:rPr lang="en-GB" smtClean="0"/>
              <a:t>‹#›</a:t>
            </a:fld>
            <a:endParaRPr lang="en-GB"/>
          </a:p>
        </p:txBody>
      </p:sp>
    </p:spTree>
    <p:extLst>
      <p:ext uri="{BB962C8B-B14F-4D97-AF65-F5344CB8AC3E}">
        <p14:creationId xmlns:p14="http://schemas.microsoft.com/office/powerpoint/2010/main" val="22425346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D0C7C13-B44F-4B16-B1D0-7F0E60BF4941}" type="datetimeFigureOut">
              <a:rPr lang="en-GB" smtClean="0"/>
              <a:t>13/03/2018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F6CD60-A2EF-461D-AAE7-9E161E0E0722}" type="slidenum">
              <a:rPr lang="en-GB" smtClean="0"/>
              <a:t>‹#›</a:t>
            </a:fld>
            <a:endParaRPr lang="en-GB"/>
          </a:p>
        </p:txBody>
      </p:sp>
    </p:spTree>
    <p:extLst>
      <p:ext uri="{BB962C8B-B14F-4D97-AF65-F5344CB8AC3E}">
        <p14:creationId xmlns:p14="http://schemas.microsoft.com/office/powerpoint/2010/main" val="29981829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D0C7C13-B44F-4B16-B1D0-7F0E60BF4941}" type="datetimeFigureOut">
              <a:rPr lang="en-GB" smtClean="0"/>
              <a:t>13/03/2018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F6CD60-A2EF-461D-AAE7-9E161E0E0722}" type="slidenum">
              <a:rPr lang="en-GB" smtClean="0"/>
              <a:t>‹#›</a:t>
            </a:fld>
            <a:endParaRPr lang="en-GB"/>
          </a:p>
        </p:txBody>
      </p:sp>
    </p:spTree>
    <p:extLst>
      <p:ext uri="{BB962C8B-B14F-4D97-AF65-F5344CB8AC3E}">
        <p14:creationId xmlns:p14="http://schemas.microsoft.com/office/powerpoint/2010/main" val="6892199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D0C7C13-B44F-4B16-B1D0-7F0E60BF4941}" type="datetimeFigureOut">
              <a:rPr lang="en-GB" smtClean="0"/>
              <a:t>13/03/2018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75F6CD60-A2EF-461D-AAE7-9E161E0E0722}" type="slidenum">
              <a:rPr lang="en-GB" smtClean="0"/>
              <a:t>‹#›</a:t>
            </a:fld>
            <a:endParaRPr lang="en-GB"/>
          </a:p>
        </p:txBody>
      </p:sp>
    </p:spTree>
    <p:extLst>
      <p:ext uri="{BB962C8B-B14F-4D97-AF65-F5344CB8AC3E}">
        <p14:creationId xmlns:p14="http://schemas.microsoft.com/office/powerpoint/2010/main" val="2810533581"/>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www.keatingchambers.co.uk/resources/reported_cases/2006/All_ER_D_468_TCC.aspx"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www.keatingchambers.co.uk/resources/reported_cases/2006/All_ER_D_468_TCC.aspx"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uk.practicallaw.thomsonreuters.com/4-107-6271?originationContext=document&amp;transitionType=DocumentItem&amp;contextData=(sc.Default)"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Letters of intent</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425813529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1867" y="508001"/>
            <a:ext cx="8732135" cy="5533362"/>
          </a:xfrm>
        </p:spPr>
        <p:txBody>
          <a:bodyPr/>
          <a:lstStyle/>
          <a:p>
            <a:r>
              <a:rPr lang="en-GB" sz="2400" dirty="0" smtClean="0"/>
              <a:t>What is a letter of intent?</a:t>
            </a:r>
          </a:p>
          <a:p>
            <a:endParaRPr lang="en-GB" sz="2400" dirty="0" smtClean="0"/>
          </a:p>
          <a:p>
            <a:r>
              <a:rPr lang="en-GB" sz="2400" dirty="0" smtClean="0"/>
              <a:t>It is an ambiguous document used by business people when they wish to have both a contract and be able to get out of the contract.</a:t>
            </a:r>
          </a:p>
          <a:p>
            <a:endParaRPr lang="en-GB" sz="2400" dirty="0" smtClean="0"/>
          </a:p>
          <a:p>
            <a:r>
              <a:rPr lang="en-GB" sz="2400" dirty="0" smtClean="0"/>
              <a:t>In the construction setting contractors have traditionally taken the view that a letter of intent entitles them to payment but does not expose them to any risk because it imposes no contractual obligations.  That is rarely the case.</a:t>
            </a:r>
          </a:p>
          <a:p>
            <a:endParaRPr lang="en-GB" dirty="0"/>
          </a:p>
        </p:txBody>
      </p:sp>
    </p:spTree>
    <p:extLst>
      <p:ext uri="{BB962C8B-B14F-4D97-AF65-F5344CB8AC3E}">
        <p14:creationId xmlns:p14="http://schemas.microsoft.com/office/powerpoint/2010/main" val="47163726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2800" dirty="0" smtClean="0"/>
              <a:t>The Scottish Courts considered letters of intent in the recent case of Tesco Stores –v- </a:t>
            </a:r>
            <a:r>
              <a:rPr lang="en-GB" sz="2800" dirty="0" err="1" smtClean="0"/>
              <a:t>Costain</a:t>
            </a:r>
            <a:r>
              <a:rPr lang="en-GB" sz="2800" dirty="0" smtClean="0"/>
              <a:t> Construction Ltd (3 July 2003) and even more recently in England the Courts have again had to consider the impact of letters of intent (ERDC Group Limited v Brunel University 29 March 2006).</a:t>
            </a:r>
            <a:endParaRPr lang="en-GB" sz="2800" dirty="0"/>
          </a:p>
        </p:txBody>
      </p:sp>
    </p:spTree>
    <p:extLst>
      <p:ext uri="{BB962C8B-B14F-4D97-AF65-F5344CB8AC3E}">
        <p14:creationId xmlns:p14="http://schemas.microsoft.com/office/powerpoint/2010/main" val="132044725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4" y="1066801"/>
            <a:ext cx="8596668" cy="4974562"/>
          </a:xfrm>
        </p:spPr>
        <p:txBody>
          <a:bodyPr>
            <a:normAutofit/>
          </a:bodyPr>
          <a:lstStyle/>
          <a:p>
            <a:r>
              <a:rPr lang="en-GB" sz="2800" dirty="0" smtClean="0"/>
              <a:t>If the letter is a mere willingness to contract at some point in the future then it does not amount to a contract. Normally, a letter of intent expresses the “intention” of entering into a contract at a future date.  </a:t>
            </a:r>
          </a:p>
          <a:p>
            <a:r>
              <a:rPr lang="en-GB" sz="2800" dirty="0" smtClean="0"/>
              <a:t>That in itself creates no liability in relation to a future contract.  If a formal contract is subsequently entered into, the letter of intent normally ceases to have effect, as the terms of the contract normally supersede prior negotiations.  </a:t>
            </a:r>
          </a:p>
        </p:txBody>
      </p:sp>
    </p:spTree>
    <p:extLst>
      <p:ext uri="{BB962C8B-B14F-4D97-AF65-F5344CB8AC3E}">
        <p14:creationId xmlns:p14="http://schemas.microsoft.com/office/powerpoint/2010/main" val="234248004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sz="2800" dirty="0"/>
              <a:t>This is a non-binding statement of intent perhaps to re-assure the contractor that he is the favoured bidder.  This is the “pure” form of a letter of intent which imposes no liability – for example:-</a:t>
            </a:r>
          </a:p>
          <a:p>
            <a:endParaRPr lang="en-GB" sz="2800" dirty="0"/>
          </a:p>
          <a:p>
            <a:r>
              <a:rPr lang="en-GB" sz="2800" dirty="0">
                <a:solidFill>
                  <a:srgbClr val="FF0000"/>
                </a:solidFill>
              </a:rPr>
              <a:t>“We intend to place the main contract works with you in due course</a:t>
            </a:r>
            <a:r>
              <a:rPr lang="en-GB" sz="2800" dirty="0"/>
              <a:t>” </a:t>
            </a:r>
          </a:p>
          <a:p>
            <a:endParaRPr lang="en-GB" dirty="0"/>
          </a:p>
        </p:txBody>
      </p:sp>
    </p:spTree>
    <p:extLst>
      <p:ext uri="{BB962C8B-B14F-4D97-AF65-F5344CB8AC3E}">
        <p14:creationId xmlns:p14="http://schemas.microsoft.com/office/powerpoint/2010/main" val="190919290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sz="2800" dirty="0" smtClean="0">
                <a:solidFill>
                  <a:srgbClr val="FF0000"/>
                </a:solidFill>
              </a:rPr>
              <a:t>Any Contractor carrying out work on the back of such a letter carries all the risk of not getting paid</a:t>
            </a:r>
          </a:p>
          <a:p>
            <a:endParaRPr lang="en-GB" sz="2800" dirty="0" smtClean="0"/>
          </a:p>
          <a:p>
            <a:r>
              <a:rPr lang="en-GB" sz="2800" dirty="0" smtClean="0"/>
              <a:t>If the letter of intent is an offer however it can give rise to liabilities.</a:t>
            </a:r>
          </a:p>
          <a:p>
            <a:endParaRPr lang="en-GB" sz="2400" dirty="0" smtClean="0"/>
          </a:p>
          <a:p>
            <a:endParaRPr lang="en-GB" dirty="0"/>
          </a:p>
        </p:txBody>
      </p:sp>
    </p:spTree>
    <p:extLst>
      <p:ext uri="{BB962C8B-B14F-4D97-AF65-F5344CB8AC3E}">
        <p14:creationId xmlns:p14="http://schemas.microsoft.com/office/powerpoint/2010/main" val="192184419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2800" dirty="0" smtClean="0"/>
              <a:t>In the common situation where a letter of intent includes instructions to commence design, order materials, fabricate components or even construction on site in anticipation of a contract being entered into then if the specified work follows on liability will be created.</a:t>
            </a:r>
            <a:endParaRPr lang="en-GB" sz="2800" dirty="0"/>
          </a:p>
        </p:txBody>
      </p:sp>
    </p:spTree>
    <p:extLst>
      <p:ext uri="{BB962C8B-B14F-4D97-AF65-F5344CB8AC3E}">
        <p14:creationId xmlns:p14="http://schemas.microsoft.com/office/powerpoint/2010/main" val="91789686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2800" dirty="0" smtClean="0"/>
              <a:t>The effect of a letter of intent is dependent on the wording and the circumstances in which it is created. </a:t>
            </a:r>
            <a:endParaRPr lang="en-GB" sz="2800" dirty="0"/>
          </a:p>
        </p:txBody>
      </p:sp>
    </p:spTree>
    <p:extLst>
      <p:ext uri="{BB962C8B-B14F-4D97-AF65-F5344CB8AC3E}">
        <p14:creationId xmlns:p14="http://schemas.microsoft.com/office/powerpoint/2010/main" val="325844472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sz="2800" dirty="0" smtClean="0"/>
              <a:t>Tesco Stores –v- </a:t>
            </a:r>
            <a:r>
              <a:rPr lang="en-GB" sz="2800" dirty="0" err="1" smtClean="0"/>
              <a:t>Costain</a:t>
            </a:r>
            <a:r>
              <a:rPr lang="en-GB" sz="2800" dirty="0" smtClean="0"/>
              <a:t> Construction Ltd (3 July 2003) </a:t>
            </a:r>
          </a:p>
          <a:p>
            <a:endParaRPr lang="en-GB" sz="2800" dirty="0"/>
          </a:p>
          <a:p>
            <a:r>
              <a:rPr lang="en-GB" sz="2800" dirty="0" smtClean="0"/>
              <a:t>(ERDC Group Limited v Brunel University 29 March 2006</a:t>
            </a:r>
            <a:r>
              <a:rPr lang="en-GB" dirty="0" smtClean="0"/>
              <a:t>).</a:t>
            </a:r>
            <a:endParaRPr lang="en-GB" dirty="0"/>
          </a:p>
        </p:txBody>
      </p:sp>
    </p:spTree>
    <p:extLst>
      <p:ext uri="{BB962C8B-B14F-4D97-AF65-F5344CB8AC3E}">
        <p14:creationId xmlns:p14="http://schemas.microsoft.com/office/powerpoint/2010/main" val="267553286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2400" dirty="0" smtClean="0"/>
              <a:t>In the Tesco case, Tesco were claiming damages from </a:t>
            </a:r>
            <a:r>
              <a:rPr lang="en-GB" sz="2400" dirty="0" err="1" smtClean="0"/>
              <a:t>Costain</a:t>
            </a:r>
            <a:r>
              <a:rPr lang="en-GB" sz="2400" dirty="0" smtClean="0"/>
              <a:t> as its design and build contractor, for allegedly installing insufficient fire proofing measures in a Redditch store.  </a:t>
            </a:r>
            <a:endParaRPr lang="en-GB" sz="2400" dirty="0" smtClean="0"/>
          </a:p>
          <a:p>
            <a:r>
              <a:rPr lang="en-GB" sz="2400" dirty="0" smtClean="0"/>
              <a:t>That </a:t>
            </a:r>
            <a:r>
              <a:rPr lang="en-GB" sz="2400" dirty="0" smtClean="0"/>
              <a:t>store was subsequently badly damaged by a fire.  The key issue was whether the claim for damages was time barred.  That turned on the effect of a letter of intent, and in particular, whether Tesco’s standard terms and conditions had been incorporated. </a:t>
            </a:r>
            <a:endParaRPr lang="en-GB" sz="2400" dirty="0"/>
          </a:p>
        </p:txBody>
      </p:sp>
    </p:spTree>
    <p:extLst>
      <p:ext uri="{BB962C8B-B14F-4D97-AF65-F5344CB8AC3E}">
        <p14:creationId xmlns:p14="http://schemas.microsoft.com/office/powerpoint/2010/main" val="60293775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2800" dirty="0" err="1" smtClean="0"/>
              <a:t>Costain</a:t>
            </a:r>
            <a:r>
              <a:rPr lang="en-GB" sz="2800" dirty="0" smtClean="0"/>
              <a:t> tried arguing first of all that there was no contract – merely an intention to contract (i.e. the “pure” form of letter of intent).  </a:t>
            </a:r>
            <a:endParaRPr lang="en-GB" sz="2800" dirty="0" smtClean="0"/>
          </a:p>
          <a:p>
            <a:r>
              <a:rPr lang="en-GB" sz="2800" dirty="0" smtClean="0"/>
              <a:t>Not </a:t>
            </a:r>
            <a:r>
              <a:rPr lang="en-GB" sz="2800" dirty="0" smtClean="0"/>
              <a:t>surprisingly, given that </a:t>
            </a:r>
            <a:r>
              <a:rPr lang="en-GB" sz="2800" dirty="0" err="1" smtClean="0"/>
              <a:t>Costain</a:t>
            </a:r>
            <a:r>
              <a:rPr lang="en-GB" sz="2800" dirty="0" smtClean="0"/>
              <a:t> had gone ahead and built the store, that argument did not find favour with the court. </a:t>
            </a:r>
            <a:endParaRPr lang="en-GB" sz="2800" dirty="0"/>
          </a:p>
        </p:txBody>
      </p:sp>
    </p:spTree>
    <p:extLst>
      <p:ext uri="{BB962C8B-B14F-4D97-AF65-F5344CB8AC3E}">
        <p14:creationId xmlns:p14="http://schemas.microsoft.com/office/powerpoint/2010/main" val="234909841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94266" y="575733"/>
            <a:ext cx="8579735" cy="5465629"/>
          </a:xfrm>
        </p:spPr>
        <p:txBody>
          <a:bodyPr>
            <a:normAutofit/>
          </a:bodyPr>
          <a:lstStyle/>
          <a:p>
            <a:r>
              <a:rPr lang="en-GB" sz="2800" dirty="0" err="1" smtClean="0"/>
              <a:t>Costain</a:t>
            </a:r>
            <a:r>
              <a:rPr lang="en-GB" sz="2800" dirty="0" smtClean="0"/>
              <a:t> then argued that, if there was a contract, there was a “simple” one which did not incorporate Tesco’s lengthy terms and conditions.  Those terms and conditions had never been sent out for signature, despite numerous requests for those from </a:t>
            </a:r>
            <a:r>
              <a:rPr lang="en-GB" sz="2800" dirty="0" err="1" smtClean="0"/>
              <a:t>Costain</a:t>
            </a:r>
            <a:r>
              <a:rPr lang="en-GB" sz="2800" dirty="0" smtClean="0"/>
              <a:t>.  </a:t>
            </a:r>
          </a:p>
          <a:p>
            <a:r>
              <a:rPr lang="en-GB" sz="2800" dirty="0" smtClean="0"/>
              <a:t>On balance, the court decided that Tesco could not prove that </a:t>
            </a:r>
            <a:r>
              <a:rPr lang="en-GB" sz="2800" dirty="0" err="1" smtClean="0"/>
              <a:t>Costain</a:t>
            </a:r>
            <a:r>
              <a:rPr lang="en-GB" sz="2800" dirty="0" smtClean="0"/>
              <a:t> had accepted an offer to contract on the basis of Tesco’s terms and conditions.  It followed from that that Tesco’s claim against </a:t>
            </a:r>
            <a:r>
              <a:rPr lang="en-GB" sz="2800" dirty="0" err="1" smtClean="0"/>
              <a:t>Costain</a:t>
            </a:r>
            <a:r>
              <a:rPr lang="en-GB" sz="2800" dirty="0" smtClean="0"/>
              <a:t> was time barred.</a:t>
            </a:r>
          </a:p>
          <a:p>
            <a:endParaRPr lang="en-GB" sz="2000" dirty="0"/>
          </a:p>
        </p:txBody>
      </p:sp>
    </p:spTree>
    <p:extLst>
      <p:ext uri="{BB962C8B-B14F-4D97-AF65-F5344CB8AC3E}">
        <p14:creationId xmlns:p14="http://schemas.microsoft.com/office/powerpoint/2010/main" val="298636140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‘Time Barred’ Mean?</a:t>
            </a:r>
            <a:br>
              <a:rPr lang="en-GB" dirty="0" smtClean="0"/>
            </a:br>
            <a:endParaRPr lang="en-GB" dirty="0"/>
          </a:p>
        </p:txBody>
      </p:sp>
      <p:sp>
        <p:nvSpPr>
          <p:cNvPr id="3" name="Content Placeholder 2"/>
          <p:cNvSpPr>
            <a:spLocks noGrp="1"/>
          </p:cNvSpPr>
          <p:nvPr>
            <p:ph idx="1"/>
          </p:nvPr>
        </p:nvSpPr>
        <p:spPr/>
        <p:txBody>
          <a:bodyPr>
            <a:normAutofit/>
          </a:bodyPr>
          <a:lstStyle/>
          <a:p>
            <a:r>
              <a:rPr lang="en-GB" sz="2400" dirty="0" smtClean="0"/>
              <a:t>If you have discovered that a claim your solicitor was pursuing on your behalf has been ‘time barred’, you may be wondering what this means, exactly, and where to go from here. </a:t>
            </a:r>
            <a:endParaRPr lang="en-GB" sz="2400" dirty="0" smtClean="0"/>
          </a:p>
          <a:p>
            <a:r>
              <a:rPr lang="en-GB" sz="2400" dirty="0" smtClean="0"/>
              <a:t>Put </a:t>
            </a:r>
            <a:r>
              <a:rPr lang="en-GB" sz="2400" dirty="0" smtClean="0"/>
              <a:t>simply, it means that the time permitted to bring forward the issue has passed and it is no longer possible to pursue the case against your opponent.</a:t>
            </a:r>
          </a:p>
        </p:txBody>
      </p:sp>
    </p:spTree>
    <p:extLst>
      <p:ext uri="{BB962C8B-B14F-4D97-AF65-F5344CB8AC3E}">
        <p14:creationId xmlns:p14="http://schemas.microsoft.com/office/powerpoint/2010/main" val="401355386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6533" y="897467"/>
            <a:ext cx="8647469" cy="5143895"/>
          </a:xfrm>
        </p:spPr>
        <p:txBody>
          <a:bodyPr>
            <a:normAutofit/>
          </a:bodyPr>
          <a:lstStyle/>
          <a:p>
            <a:r>
              <a:rPr lang="en-GB" sz="2000" dirty="0" smtClean="0"/>
              <a:t>This occurs when a fixed amount of time has passed and depends on which area of law the case is founded upon. The time limits are stated in The Limitation Act (1980), which is used as a defence when a case is brought against the Defendant, should it be relevant in terms of time elapsed. This is why you might have heard it referred to as a ‘limitation’ defence</a:t>
            </a:r>
            <a:r>
              <a:rPr lang="en-GB" sz="2000" dirty="0" smtClean="0"/>
              <a:t>.</a:t>
            </a:r>
          </a:p>
          <a:p>
            <a:r>
              <a:rPr lang="en-GB" sz="2000" dirty="0" smtClean="0"/>
              <a:t> </a:t>
            </a:r>
            <a:r>
              <a:rPr lang="en-GB" sz="2000" dirty="0" smtClean="0"/>
              <a:t>Sometimes, time barred cases may also be said to be ‘statute barred’, which relates to it being time barred under the Limitation Act (1980), which is the Statute of Limitation. </a:t>
            </a:r>
            <a:endParaRPr lang="en-GB" sz="2000" dirty="0" smtClean="0"/>
          </a:p>
          <a:p>
            <a:endParaRPr lang="en-GB" sz="2000" dirty="0"/>
          </a:p>
          <a:p>
            <a:endParaRPr lang="en-GB" sz="2000" dirty="0" smtClean="0"/>
          </a:p>
          <a:p>
            <a:r>
              <a:rPr lang="en-GB" sz="2000" dirty="0" smtClean="0"/>
              <a:t>Should The Limitation Act (1980) not cover the time limit for a particular type of case then alternatively the courts may set the length of time.</a:t>
            </a:r>
          </a:p>
          <a:p>
            <a:endParaRPr lang="en-GB" dirty="0"/>
          </a:p>
        </p:txBody>
      </p:sp>
    </p:spTree>
    <p:extLst>
      <p:ext uri="{BB962C8B-B14F-4D97-AF65-F5344CB8AC3E}">
        <p14:creationId xmlns:p14="http://schemas.microsoft.com/office/powerpoint/2010/main" val="109673745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3" y="592667"/>
            <a:ext cx="8596669" cy="5448695"/>
          </a:xfrm>
        </p:spPr>
        <p:txBody>
          <a:bodyPr>
            <a:noAutofit/>
          </a:bodyPr>
          <a:lstStyle/>
          <a:p>
            <a:r>
              <a:rPr lang="en-GB" sz="2400" dirty="0" smtClean="0"/>
              <a:t>What happens though if one of the parties does not complete the relevant action or step forming part of the procedure within the stipulated time?</a:t>
            </a:r>
          </a:p>
          <a:p>
            <a:endParaRPr lang="en-GB" sz="2400" dirty="0" smtClean="0"/>
          </a:p>
        </p:txBody>
      </p:sp>
    </p:spTree>
    <p:extLst>
      <p:ext uri="{BB962C8B-B14F-4D97-AF65-F5344CB8AC3E}">
        <p14:creationId xmlns:p14="http://schemas.microsoft.com/office/powerpoint/2010/main" val="389796868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sz="2400" dirty="0"/>
              <a:t>This will depend first on what the contract says the consequences are to be</a:t>
            </a:r>
            <a:r>
              <a:rPr lang="en-GB" sz="2400" dirty="0" smtClean="0"/>
              <a:t>.</a:t>
            </a:r>
          </a:p>
          <a:p>
            <a:r>
              <a:rPr lang="en-GB" sz="2400" dirty="0" smtClean="0"/>
              <a:t> </a:t>
            </a:r>
            <a:r>
              <a:rPr lang="en-GB" sz="2400" dirty="0"/>
              <a:t>The usual practice in the standard forms (JCT ) is to expressly provide that a failure to (say) submit the particulars of the claim strictly in accordance with the time period prescribed will invalidate the claim </a:t>
            </a:r>
            <a:r>
              <a:rPr lang="en-GB" sz="2400" dirty="0" err="1"/>
              <a:t>i.e</a:t>
            </a:r>
            <a:r>
              <a:rPr lang="en-GB" sz="2400" dirty="0"/>
              <a:t> the claim becomes “time barred”. Looked at in another way, such express provisions are seeking to make timely submission of the required particulars a condition precedent to recovery.</a:t>
            </a:r>
          </a:p>
          <a:p>
            <a:endParaRPr lang="en-GB" dirty="0"/>
          </a:p>
        </p:txBody>
      </p:sp>
    </p:spTree>
    <p:extLst>
      <p:ext uri="{BB962C8B-B14F-4D97-AF65-F5344CB8AC3E}">
        <p14:creationId xmlns:p14="http://schemas.microsoft.com/office/powerpoint/2010/main" val="237428160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24933" y="728133"/>
            <a:ext cx="8749069" cy="5313229"/>
          </a:xfrm>
        </p:spPr>
        <p:txBody>
          <a:bodyPr>
            <a:normAutofit/>
          </a:bodyPr>
          <a:lstStyle/>
          <a:p>
            <a:r>
              <a:rPr lang="en-GB" sz="2400" dirty="0" smtClean="0"/>
              <a:t>This raises the interesting question of whether such time bars are enforceable. </a:t>
            </a:r>
          </a:p>
          <a:p>
            <a:r>
              <a:rPr lang="en-GB" sz="2400" dirty="0" smtClean="0"/>
              <a:t>On the one hand it would seem disproportionate to bar a substantial claim if a contractor was only one day late in filing its claim, but on the other hand, an employer might have made certain assessments as to liability and closed its position with respect to issues in relation to the events surrounding the claim.</a:t>
            </a:r>
          </a:p>
          <a:p>
            <a:r>
              <a:rPr lang="en-GB" sz="2400" dirty="0" smtClean="0"/>
              <a:t> It would arguably be unfair to ignore the terms of the contract and permit the employer to continue to be exposed to claims.</a:t>
            </a:r>
            <a:endParaRPr lang="en-GB" sz="2400" dirty="0"/>
          </a:p>
        </p:txBody>
      </p:sp>
    </p:spTree>
    <p:extLst>
      <p:ext uri="{BB962C8B-B14F-4D97-AF65-F5344CB8AC3E}">
        <p14:creationId xmlns:p14="http://schemas.microsoft.com/office/powerpoint/2010/main" val="372200841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2800" dirty="0" smtClean="0"/>
              <a:t>The issue of enforceability will depend to a significant extent on the law of the contract. In common law systems such as the United Kingdom for example, clearly drafted time bars (such as those found in FIDIC sub-clause 20.1 and NEC3 clause 61.3) have in the past generally been enforced.</a:t>
            </a:r>
            <a:endParaRPr lang="en-GB" sz="2800" dirty="0"/>
          </a:p>
        </p:txBody>
      </p:sp>
    </p:spTree>
    <p:extLst>
      <p:ext uri="{BB962C8B-B14F-4D97-AF65-F5344CB8AC3E}">
        <p14:creationId xmlns:p14="http://schemas.microsoft.com/office/powerpoint/2010/main" val="177129724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what happened in the case below?</a:t>
            </a:r>
            <a:endParaRPr lang="en-GB" dirty="0"/>
          </a:p>
        </p:txBody>
      </p:sp>
      <p:sp>
        <p:nvSpPr>
          <p:cNvPr id="3" name="Content Placeholder 2"/>
          <p:cNvSpPr>
            <a:spLocks noGrp="1"/>
          </p:cNvSpPr>
          <p:nvPr>
            <p:ph idx="1"/>
          </p:nvPr>
        </p:nvSpPr>
        <p:spPr/>
        <p:txBody>
          <a:bodyPr/>
          <a:lstStyle/>
          <a:p>
            <a:r>
              <a:rPr lang="en-GB" dirty="0"/>
              <a:t>(ERDC Group Limited v Brunel University 29 March 2006).</a:t>
            </a:r>
          </a:p>
          <a:p>
            <a:endParaRPr lang="en-GB" dirty="0"/>
          </a:p>
        </p:txBody>
      </p:sp>
    </p:spTree>
    <p:extLst>
      <p:ext uri="{BB962C8B-B14F-4D97-AF65-F5344CB8AC3E}">
        <p14:creationId xmlns:p14="http://schemas.microsoft.com/office/powerpoint/2010/main" val="201066203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24933" y="965201"/>
            <a:ext cx="8749069" cy="5076162"/>
          </a:xfrm>
        </p:spPr>
        <p:txBody>
          <a:bodyPr>
            <a:normAutofit/>
          </a:bodyPr>
          <a:lstStyle/>
          <a:p>
            <a:pPr>
              <a:buFont typeface="Arial" panose="020B0604020202020204" pitchFamily="34" charset="0"/>
              <a:buChar char="•"/>
            </a:pPr>
            <a:r>
              <a:rPr lang="en-GB" dirty="0">
                <a:solidFill>
                  <a:srgbClr val="FFFFFF"/>
                </a:solidFill>
              </a:rPr>
              <a:t/>
            </a:r>
            <a:br>
              <a:rPr lang="en-GB" dirty="0">
                <a:solidFill>
                  <a:srgbClr val="FFFFFF"/>
                </a:solidFill>
              </a:rPr>
            </a:br>
            <a:r>
              <a:rPr lang="en-GB" dirty="0" err="1" smtClean="0">
                <a:solidFill>
                  <a:srgbClr val="FFFFFF"/>
                </a:solidFill>
              </a:rPr>
              <a:t>Webca</a:t>
            </a:r>
            <a:endParaRPr lang="en-GB" dirty="0"/>
          </a:p>
          <a:p>
            <a:r>
              <a:rPr lang="en-GB" cap="all" dirty="0">
                <a:solidFill>
                  <a:srgbClr val="00195C"/>
                </a:solidFill>
                <a:latin typeface="SuperiorWebFont"/>
              </a:rPr>
              <a:t>ERDC GROUP LTD V BRUNEL UNIVERSITY</a:t>
            </a:r>
          </a:p>
          <a:p>
            <a:r>
              <a:rPr lang="en-GB" b="1" dirty="0">
                <a:solidFill>
                  <a:srgbClr val="00195C"/>
                </a:solidFill>
              </a:rPr>
              <a:t>Citation:</a:t>
            </a:r>
            <a:r>
              <a:rPr lang="en-GB" dirty="0">
                <a:solidFill>
                  <a:srgbClr val="00195C"/>
                </a:solidFill>
              </a:rPr>
              <a:t> EWHC 687 (TCC), [2006] CILL 2348 and BLM Vol.23 No.6</a:t>
            </a:r>
          </a:p>
          <a:p>
            <a:r>
              <a:rPr lang="en-GB" b="1" dirty="0">
                <a:solidFill>
                  <a:srgbClr val="00195C"/>
                </a:solidFill>
              </a:rPr>
              <a:t>Nature of case</a:t>
            </a:r>
            <a:r>
              <a:rPr lang="en-GB" dirty="0">
                <a:solidFill>
                  <a:srgbClr val="00195C"/>
                </a:solidFill>
              </a:rPr>
              <a:t>:</a:t>
            </a:r>
            <a:br>
              <a:rPr lang="en-GB" dirty="0">
                <a:solidFill>
                  <a:srgbClr val="00195C"/>
                </a:solidFill>
              </a:rPr>
            </a:br>
            <a:r>
              <a:rPr lang="en-GB" dirty="0">
                <a:solidFill>
                  <a:srgbClr val="00195C"/>
                </a:solidFill>
              </a:rPr>
              <a:t>Formal execution of the contract documents being deferred until after planning permission was obtained, </a:t>
            </a:r>
            <a:r>
              <a:rPr lang="en-GB" dirty="0">
                <a:solidFill>
                  <a:srgbClr val="972957"/>
                </a:solidFill>
                <a:hlinkClick r:id="rId2" tooltip="Powered by Text-Enhance"/>
              </a:rPr>
              <a:t>work</a:t>
            </a:r>
            <a:r>
              <a:rPr lang="en-GB" dirty="0">
                <a:solidFill>
                  <a:srgbClr val="00195C"/>
                </a:solidFill>
              </a:rPr>
              <a:t> proceeded under a series of letters of appointment and then continued after their expiry. </a:t>
            </a:r>
          </a:p>
          <a:p>
            <a:endParaRPr lang="en-GB" dirty="0"/>
          </a:p>
        </p:txBody>
      </p:sp>
    </p:spTree>
    <p:extLst>
      <p:ext uri="{BB962C8B-B14F-4D97-AF65-F5344CB8AC3E}">
        <p14:creationId xmlns:p14="http://schemas.microsoft.com/office/powerpoint/2010/main" val="201067748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11200" y="982133"/>
            <a:ext cx="8562802" cy="5059229"/>
          </a:xfrm>
        </p:spPr>
        <p:txBody>
          <a:bodyPr>
            <a:normAutofit/>
          </a:bodyPr>
          <a:lstStyle/>
          <a:p>
            <a:r>
              <a:rPr lang="en-GB" sz="2400" dirty="0">
                <a:solidFill>
                  <a:srgbClr val="00195C"/>
                </a:solidFill>
              </a:rPr>
              <a:t> The claimant’s contractor claimed entitlement on the basis of quantum </a:t>
            </a:r>
            <a:r>
              <a:rPr lang="en-GB" sz="2400" dirty="0" err="1">
                <a:solidFill>
                  <a:srgbClr val="00195C"/>
                </a:solidFill>
              </a:rPr>
              <a:t>meruit</a:t>
            </a:r>
            <a:r>
              <a:rPr lang="en-GB" sz="2400" dirty="0">
                <a:solidFill>
                  <a:srgbClr val="00195C"/>
                </a:solidFill>
              </a:rPr>
              <a:t> for </a:t>
            </a:r>
            <a:r>
              <a:rPr lang="en-GB" sz="2400" dirty="0">
                <a:solidFill>
                  <a:srgbClr val="972957"/>
                </a:solidFill>
                <a:hlinkClick r:id="rId2" tooltip="Powered by Text-Enhance"/>
              </a:rPr>
              <a:t>work</a:t>
            </a:r>
            <a:r>
              <a:rPr lang="en-GB" sz="2400" dirty="0">
                <a:solidFill>
                  <a:srgbClr val="00195C"/>
                </a:solidFill>
              </a:rPr>
              <a:t> done.  </a:t>
            </a:r>
            <a:endParaRPr lang="en-GB" sz="2400" dirty="0" smtClean="0">
              <a:solidFill>
                <a:srgbClr val="00195C"/>
              </a:solidFill>
            </a:endParaRPr>
          </a:p>
          <a:p>
            <a:r>
              <a:rPr lang="en-GB" sz="2400" dirty="0" smtClean="0">
                <a:solidFill>
                  <a:srgbClr val="00195C"/>
                </a:solidFill>
              </a:rPr>
              <a:t>The </a:t>
            </a:r>
            <a:r>
              <a:rPr lang="en-GB" sz="2400" dirty="0">
                <a:solidFill>
                  <a:srgbClr val="00195C"/>
                </a:solidFill>
              </a:rPr>
              <a:t>defendant denied that this should be assessed on a cost-plus basis and argued that defective work should be taken into account.  The court rejected the defendant’s right to set-off sums owing, but accepted that the quantum </a:t>
            </a:r>
            <a:r>
              <a:rPr lang="en-GB" sz="2400" dirty="0" err="1">
                <a:solidFill>
                  <a:srgbClr val="00195C"/>
                </a:solidFill>
              </a:rPr>
              <a:t>meruit</a:t>
            </a:r>
            <a:r>
              <a:rPr lang="en-GB" sz="2400" dirty="0">
                <a:solidFill>
                  <a:srgbClr val="00195C"/>
                </a:solidFill>
              </a:rPr>
              <a:t> should reflect any sub-standard work and an allowance for delay.  The basis for the quantum </a:t>
            </a:r>
            <a:r>
              <a:rPr lang="en-GB" sz="2400" dirty="0" err="1">
                <a:solidFill>
                  <a:srgbClr val="00195C"/>
                </a:solidFill>
              </a:rPr>
              <a:t>meruit</a:t>
            </a:r>
            <a:r>
              <a:rPr lang="en-GB" sz="2400" dirty="0">
                <a:solidFill>
                  <a:srgbClr val="00195C"/>
                </a:solidFill>
              </a:rPr>
              <a:t> would be primarily reference to the rates and prices in the earlier work.</a:t>
            </a:r>
            <a:endParaRPr lang="en-GB" sz="2400" dirty="0"/>
          </a:p>
        </p:txBody>
      </p:sp>
    </p:spTree>
    <p:extLst>
      <p:ext uri="{BB962C8B-B14F-4D97-AF65-F5344CB8AC3E}">
        <p14:creationId xmlns:p14="http://schemas.microsoft.com/office/powerpoint/2010/main" val="153946841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Quantum </a:t>
            </a:r>
            <a:r>
              <a:rPr lang="en-GB" b="1" dirty="0" err="1"/>
              <a:t>meruit</a:t>
            </a:r>
            <a:r>
              <a:rPr lang="en-GB" b="1" dirty="0"/>
              <a:t/>
            </a:r>
            <a:br>
              <a:rPr lang="en-GB" b="1" dirty="0"/>
            </a:br>
            <a:endParaRPr lang="en-GB" dirty="0"/>
          </a:p>
        </p:txBody>
      </p:sp>
      <p:sp>
        <p:nvSpPr>
          <p:cNvPr id="3" name="Content Placeholder 2"/>
          <p:cNvSpPr>
            <a:spLocks noGrp="1"/>
          </p:cNvSpPr>
          <p:nvPr>
            <p:ph idx="1"/>
          </p:nvPr>
        </p:nvSpPr>
        <p:spPr>
          <a:xfrm>
            <a:off x="677334" y="1642533"/>
            <a:ext cx="8596668" cy="4398829"/>
          </a:xfrm>
        </p:spPr>
        <p:txBody>
          <a:bodyPr>
            <a:normAutofit/>
          </a:bodyPr>
          <a:lstStyle/>
          <a:p>
            <a:r>
              <a:rPr lang="en-GB" sz="3200" i="1" dirty="0" smtClean="0"/>
              <a:t>Quantum </a:t>
            </a:r>
            <a:r>
              <a:rPr lang="en-GB" sz="3200" i="1" dirty="0" err="1"/>
              <a:t>meruit</a:t>
            </a:r>
            <a:r>
              <a:rPr lang="en-GB" sz="3200" dirty="0"/>
              <a:t> means "the amount he deserves" or "as much as he has earned". In most cases it denotes a claim for a reasonable sum in respect of services or goods supplied to the defendant</a:t>
            </a:r>
            <a:r>
              <a:rPr lang="en-GB" sz="3200" dirty="0" smtClean="0"/>
              <a:t>.</a:t>
            </a:r>
            <a:endParaRPr lang="en-GB" sz="3200" dirty="0"/>
          </a:p>
        </p:txBody>
      </p:sp>
    </p:spTree>
    <p:extLst>
      <p:ext uri="{BB962C8B-B14F-4D97-AF65-F5344CB8AC3E}">
        <p14:creationId xmlns:p14="http://schemas.microsoft.com/office/powerpoint/2010/main" val="71679362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sz="2400" dirty="0"/>
              <a:t>An action in </a:t>
            </a:r>
            <a:r>
              <a:rPr lang="en-GB" sz="2400" i="1" dirty="0"/>
              <a:t>quantum </a:t>
            </a:r>
            <a:r>
              <a:rPr lang="en-GB" sz="2400" i="1" dirty="0" err="1"/>
              <a:t>meruit</a:t>
            </a:r>
            <a:r>
              <a:rPr lang="en-GB" sz="2400" dirty="0"/>
              <a:t> is available to recover money for services or goods supplied to a defendant in circumstances where the claimant is not recompensed by performing his obligations or supplying the goods. </a:t>
            </a:r>
            <a:endParaRPr lang="en-GB" dirty="0"/>
          </a:p>
        </p:txBody>
      </p:sp>
    </p:spTree>
    <p:extLst>
      <p:ext uri="{BB962C8B-B14F-4D97-AF65-F5344CB8AC3E}">
        <p14:creationId xmlns:p14="http://schemas.microsoft.com/office/powerpoint/2010/main" val="343347242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0267" y="762001"/>
            <a:ext cx="8833735" cy="5279362"/>
          </a:xfrm>
        </p:spPr>
        <p:txBody>
          <a:bodyPr>
            <a:normAutofit/>
          </a:bodyPr>
          <a:lstStyle/>
          <a:p>
            <a:r>
              <a:rPr lang="en-GB" sz="2800" dirty="0"/>
              <a:t>A claim for </a:t>
            </a:r>
            <a:r>
              <a:rPr lang="en-GB" sz="2800" i="1" dirty="0"/>
              <a:t>quantum </a:t>
            </a:r>
            <a:r>
              <a:rPr lang="en-GB" sz="2800" i="1" dirty="0" err="1"/>
              <a:t>meruit</a:t>
            </a:r>
            <a:r>
              <a:rPr lang="en-GB" sz="2800" dirty="0"/>
              <a:t> cannot arise if the parties have a contract to pay an agreed sum. In such circumstances, the parties' relationship is governed by the law of </a:t>
            </a:r>
            <a:r>
              <a:rPr lang="en-GB" sz="2800" b="1" dirty="0">
                <a:hlinkClick r:id="rId2"/>
              </a:rPr>
              <a:t>contract</a:t>
            </a:r>
            <a:r>
              <a:rPr lang="en-GB" sz="2800" dirty="0"/>
              <a:t>. However, a claim for </a:t>
            </a:r>
            <a:r>
              <a:rPr lang="en-GB" sz="2800" i="1" dirty="0"/>
              <a:t>quantum </a:t>
            </a:r>
            <a:r>
              <a:rPr lang="en-GB" sz="2800" i="1" dirty="0" err="1"/>
              <a:t>meruit</a:t>
            </a:r>
            <a:r>
              <a:rPr lang="en-GB" sz="2800" dirty="0"/>
              <a:t> may arise where the parties:</a:t>
            </a:r>
          </a:p>
          <a:p>
            <a:r>
              <a:rPr lang="en-GB" sz="2800" dirty="0"/>
              <a:t>Have not agreed a contract, or there is a so-called quasi-contract. For example, the parties may have agreed some of the contractual terms, but may have failed to reach an agreement on an essential term, such as price.</a:t>
            </a:r>
          </a:p>
          <a:p>
            <a:endParaRPr lang="en-GB" dirty="0"/>
          </a:p>
          <a:p>
            <a:endParaRPr lang="en-GB" dirty="0"/>
          </a:p>
        </p:txBody>
      </p:sp>
    </p:spTree>
    <p:extLst>
      <p:ext uri="{BB962C8B-B14F-4D97-AF65-F5344CB8AC3E}">
        <p14:creationId xmlns:p14="http://schemas.microsoft.com/office/powerpoint/2010/main" val="234254651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sz="3200" dirty="0"/>
              <a:t>Have not fixed a price for the services or goods supplied.</a:t>
            </a:r>
          </a:p>
          <a:p>
            <a:r>
              <a:rPr lang="en-GB" sz="3200" dirty="0"/>
              <a:t>Have an agreement to pay a reasonable sum for the services or goods supplied.</a:t>
            </a:r>
          </a:p>
          <a:p>
            <a:r>
              <a:rPr lang="en-GB" sz="3200" dirty="0"/>
              <a:t>Have agreed a scope of work under the original contract and the work carried out falls outside that scope.</a:t>
            </a:r>
          </a:p>
          <a:p>
            <a:endParaRPr lang="en-GB" dirty="0"/>
          </a:p>
        </p:txBody>
      </p:sp>
    </p:spTree>
    <p:extLst>
      <p:ext uri="{BB962C8B-B14F-4D97-AF65-F5344CB8AC3E}">
        <p14:creationId xmlns:p14="http://schemas.microsoft.com/office/powerpoint/2010/main" val="1733359516"/>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emplate>Facet</Template>
  <TotalTime>2916</TotalTime>
  <Words>1192</Words>
  <Application>Microsoft Office PowerPoint</Application>
  <PresentationFormat>Widescreen</PresentationFormat>
  <Paragraphs>57</Paragraphs>
  <Slides>25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SuperiorWebFont</vt:lpstr>
      <vt:lpstr>Trebuchet MS</vt:lpstr>
      <vt:lpstr>Wingdings 3</vt:lpstr>
      <vt:lpstr>Facet</vt:lpstr>
      <vt:lpstr>Letters of intent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Does ‘Time Barred’ Mean? </vt:lpstr>
      <vt:lpstr>PowerPoint Presentation</vt:lpstr>
      <vt:lpstr>PowerPoint Presentation</vt:lpstr>
      <vt:lpstr>PowerPoint Presentation</vt:lpstr>
      <vt:lpstr>PowerPoint Presentation</vt:lpstr>
      <vt:lpstr>PowerPoint Presentation</vt:lpstr>
      <vt:lpstr>So what happened in the case below?</vt:lpstr>
      <vt:lpstr>PowerPoint Presentation</vt:lpstr>
      <vt:lpstr>PowerPoint Presentation</vt:lpstr>
      <vt:lpstr>Quantum meruit </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Letters of intent</dc:title>
  <dc:creator>Lindsay Richards</dc:creator>
  <cp:lastModifiedBy>Lindsay Richards</cp:lastModifiedBy>
  <cp:revision>6</cp:revision>
  <dcterms:created xsi:type="dcterms:W3CDTF">2018-01-25T14:53:46Z</dcterms:created>
  <dcterms:modified xsi:type="dcterms:W3CDTF">2018-03-15T15:32:57Z</dcterms:modified>
</cp:coreProperties>
</file>