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0" r:id="rId1"/>
  </p:sldMasterIdLst>
  <p:sldIdLst>
    <p:sldId id="257" r:id="rId2"/>
    <p:sldId id="256" r:id="rId3"/>
    <p:sldId id="354" r:id="rId4"/>
    <p:sldId id="368" r:id="rId5"/>
    <p:sldId id="275" r:id="rId6"/>
    <p:sldId id="270" r:id="rId7"/>
    <p:sldId id="276" r:id="rId8"/>
    <p:sldId id="277" r:id="rId9"/>
    <p:sldId id="278" r:id="rId10"/>
    <p:sldId id="279" r:id="rId11"/>
    <p:sldId id="355" r:id="rId12"/>
    <p:sldId id="266" r:id="rId13"/>
    <p:sldId id="268" r:id="rId14"/>
    <p:sldId id="356" r:id="rId15"/>
    <p:sldId id="280" r:id="rId16"/>
    <p:sldId id="267" r:id="rId17"/>
    <p:sldId id="281" r:id="rId18"/>
    <p:sldId id="269" r:id="rId19"/>
    <p:sldId id="357" r:id="rId20"/>
    <p:sldId id="282" r:id="rId21"/>
    <p:sldId id="283" r:id="rId22"/>
    <p:sldId id="284" r:id="rId23"/>
    <p:sldId id="285" r:id="rId24"/>
    <p:sldId id="325" r:id="rId25"/>
    <p:sldId id="263" r:id="rId26"/>
    <p:sldId id="264" r:id="rId27"/>
    <p:sldId id="265" r:id="rId28"/>
    <p:sldId id="286" r:id="rId29"/>
    <p:sldId id="287" r:id="rId30"/>
    <p:sldId id="288" r:id="rId31"/>
    <p:sldId id="271" r:id="rId32"/>
    <p:sldId id="272" r:id="rId33"/>
    <p:sldId id="273" r:id="rId34"/>
    <p:sldId id="289" r:id="rId35"/>
    <p:sldId id="353" r:id="rId36"/>
    <p:sldId id="358" r:id="rId37"/>
    <p:sldId id="294" r:id="rId38"/>
    <p:sldId id="359" r:id="rId39"/>
    <p:sldId id="360" r:id="rId40"/>
    <p:sldId id="361" r:id="rId41"/>
    <p:sldId id="362" r:id="rId42"/>
    <p:sldId id="290" r:id="rId43"/>
    <p:sldId id="363" r:id="rId44"/>
    <p:sldId id="291" r:id="rId45"/>
    <p:sldId id="292" r:id="rId46"/>
    <p:sldId id="293" r:id="rId47"/>
    <p:sldId id="364" r:id="rId48"/>
    <p:sldId id="365" r:id="rId49"/>
    <p:sldId id="366" r:id="rId50"/>
    <p:sldId id="367" r:id="rId51"/>
    <p:sldId id="369" r:id="rId52"/>
    <p:sldId id="295" r:id="rId53"/>
    <p:sldId id="296" r:id="rId54"/>
    <p:sldId id="297" r:id="rId55"/>
    <p:sldId id="298" r:id="rId56"/>
    <p:sldId id="299"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114" d="100"/>
          <a:sy n="114" d="100"/>
        </p:scale>
        <p:origin x="18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7/29/2021</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38824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BFD80-2CEC-4034-8011-B79741B9E70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9A03E40-021B-4EDB-AD50-335C4276E0C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79AA4C-6492-4073-9B14-7CE688F6D643}"/>
              </a:ext>
            </a:extLst>
          </p:cNvPr>
          <p:cNvSpPr>
            <a:spLocks noGrp="1"/>
          </p:cNvSpPr>
          <p:nvPr>
            <p:ph type="dt" sz="half" idx="10"/>
          </p:nvPr>
        </p:nvSpPr>
        <p:spPr/>
        <p:txBody>
          <a:bodyPr/>
          <a:lstStyle/>
          <a:p>
            <a:fld id="{19DCC6D7-0C86-4154-A7A4-19202047398A}" type="datetimeFigureOut">
              <a:rPr lang="en-GB" smtClean="0"/>
              <a:t>29/07/2021</a:t>
            </a:fld>
            <a:endParaRPr lang="en-GB"/>
          </a:p>
        </p:txBody>
      </p:sp>
      <p:sp>
        <p:nvSpPr>
          <p:cNvPr id="5" name="Footer Placeholder 4">
            <a:extLst>
              <a:ext uri="{FF2B5EF4-FFF2-40B4-BE49-F238E27FC236}">
                <a16:creationId xmlns:a16="http://schemas.microsoft.com/office/drawing/2014/main" id="{2F7CAAC3-8901-4045-850A-EDAA9CEDF3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52AA82-BED5-4864-BD63-0EA95A9B59B1}"/>
              </a:ext>
            </a:extLst>
          </p:cNvPr>
          <p:cNvSpPr>
            <a:spLocks noGrp="1"/>
          </p:cNvSpPr>
          <p:nvPr>
            <p:ph type="sldNum" sz="quarter" idx="12"/>
          </p:nvPr>
        </p:nvSpPr>
        <p:spPr/>
        <p:txBody>
          <a:bodyPr/>
          <a:lstStyle/>
          <a:p>
            <a:fld id="{6AB82566-9DBC-46AC-BFB9-66FFF7CCBE29}" type="slidenum">
              <a:rPr lang="en-GB" smtClean="0"/>
              <a:t>‹#›</a:t>
            </a:fld>
            <a:endParaRPr lang="en-GB"/>
          </a:p>
        </p:txBody>
      </p:sp>
    </p:spTree>
    <p:extLst>
      <p:ext uri="{BB962C8B-B14F-4D97-AF65-F5344CB8AC3E}">
        <p14:creationId xmlns:p14="http://schemas.microsoft.com/office/powerpoint/2010/main" val="378989584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7/29/2021</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0941433"/>
      </p:ext>
    </p:extLst>
  </p:cSld>
  <p:clrMap bg1="lt1" tx1="dk1" bg2="lt2" tx2="dk2" accent1="accent1" accent2="accent2" accent3="accent3" accent4="accent4" accent5="accent5" accent6="accent6" hlink="hlink" folHlink="folHlink"/>
  <p:sldLayoutIdLst>
    <p:sldLayoutId id="2147483695" r:id="rId1"/>
    <p:sldLayoutId id="2147483701" r:id="rId2"/>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hyperlink" Target="https://www.hofstede-insights.com/product/compare-countries/"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en.wikipedia.org/wiki/Expenses" TargetMode="External"/><Relationship Id="rId2" Type="http://schemas.openxmlformats.org/officeDocument/2006/relationships/hyperlink" Target="http://en.wikipedia.org/wiki/Revenues"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s://strategicmanagementinsight.com/topics/competitive-advantage.html"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75A9060-09BB-431A-A35A-6929DD7ADB1C}"/>
              </a:ext>
            </a:extLst>
          </p:cNvPr>
          <p:cNvPicPr>
            <a:picLocks noChangeAspect="1"/>
          </p:cNvPicPr>
          <p:nvPr/>
        </p:nvPicPr>
        <p:blipFill rotWithShape="1">
          <a:blip r:embed="rId2"/>
          <a:srcRect t="18394" b="5593"/>
          <a:stretch/>
        </p:blipFill>
        <p:spPr>
          <a:xfrm>
            <a:off x="1" y="10"/>
            <a:ext cx="12191999" cy="6857990"/>
          </a:xfrm>
          <a:prstGeom prst="rect">
            <a:avLst/>
          </a:prstGeom>
        </p:spPr>
      </p:pic>
      <p:sp>
        <p:nvSpPr>
          <p:cNvPr id="9" name="Rectangle 8">
            <a:extLst>
              <a:ext uri="{FF2B5EF4-FFF2-40B4-BE49-F238E27FC236}">
                <a16:creationId xmlns:a16="http://schemas.microsoft.com/office/drawing/2014/main" id="{77D4E339-1FDC-4F64-BACC-DA1625A5A3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52794" y="0"/>
            <a:ext cx="9339206" cy="6858000"/>
          </a:xfrm>
          <a:prstGeom prst="rect">
            <a:avLst/>
          </a:prstGeom>
          <a:gradFill flip="none" rotWithShape="1">
            <a:gsLst>
              <a:gs pos="58000">
                <a:schemeClr val="tx1">
                  <a:alpha val="35000"/>
                </a:schemeClr>
              </a:gs>
              <a:gs pos="33000">
                <a:schemeClr val="tx1">
                  <a:alpha val="20000"/>
                </a:schemeClr>
              </a:gs>
              <a:gs pos="0">
                <a:schemeClr val="tx1">
                  <a:alpha val="0"/>
                </a:schemeClr>
              </a:gs>
              <a:gs pos="100000">
                <a:schemeClr val="tx1">
                  <a:alpha val="40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0481460-3394-467F-967D-00B5318F1861}"/>
              </a:ext>
            </a:extLst>
          </p:cNvPr>
          <p:cNvSpPr>
            <a:spLocks noGrp="1"/>
          </p:cNvSpPr>
          <p:nvPr>
            <p:ph type="ctrTitle"/>
          </p:nvPr>
        </p:nvSpPr>
        <p:spPr>
          <a:xfrm>
            <a:off x="4985517" y="3331444"/>
            <a:ext cx="6470692" cy="1229306"/>
          </a:xfrm>
        </p:spPr>
        <p:txBody>
          <a:bodyPr>
            <a:normAutofit/>
          </a:bodyPr>
          <a:lstStyle/>
          <a:p>
            <a:r>
              <a:rPr lang="en-GB" sz="5400">
                <a:solidFill>
                  <a:schemeClr val="bg1"/>
                </a:solidFill>
              </a:rPr>
              <a:t>Revision Lecture </a:t>
            </a:r>
          </a:p>
        </p:txBody>
      </p:sp>
      <p:sp>
        <p:nvSpPr>
          <p:cNvPr id="3" name="Subtitle 2">
            <a:extLst>
              <a:ext uri="{FF2B5EF4-FFF2-40B4-BE49-F238E27FC236}">
                <a16:creationId xmlns:a16="http://schemas.microsoft.com/office/drawing/2014/main" id="{5A4A6F4D-611D-49E6-9737-38C303EAADC8}"/>
              </a:ext>
            </a:extLst>
          </p:cNvPr>
          <p:cNvSpPr>
            <a:spLocks noGrp="1"/>
          </p:cNvSpPr>
          <p:nvPr>
            <p:ph type="subTitle" idx="1"/>
          </p:nvPr>
        </p:nvSpPr>
        <p:spPr>
          <a:xfrm>
            <a:off x="4985516" y="4735799"/>
            <a:ext cx="6470693" cy="605256"/>
          </a:xfrm>
        </p:spPr>
        <p:txBody>
          <a:bodyPr>
            <a:normAutofit/>
          </a:bodyPr>
          <a:lstStyle/>
          <a:p>
            <a:r>
              <a:rPr lang="en-GB" dirty="0">
                <a:solidFill>
                  <a:schemeClr val="bg1"/>
                </a:solidFill>
              </a:rPr>
              <a:t>MBA International Marketing</a:t>
            </a:r>
          </a:p>
        </p:txBody>
      </p:sp>
      <p:cxnSp>
        <p:nvCxnSpPr>
          <p:cNvPr id="11" name="Straight Connector 10">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0211" y="4641183"/>
            <a:ext cx="6309360" cy="0"/>
          </a:xfrm>
          <a:prstGeom prst="line">
            <a:avLst/>
          </a:prstGeom>
          <a:ln w="19050">
            <a:solidFill>
              <a:schemeClr val="bg1">
                <a:alpha val="90000"/>
              </a:schemeClr>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400554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362070-691D-44DB-98D4-BC61774B0E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FABA62-5D7F-4AC8-8D7D-C6065F3AFE67}"/>
              </a:ext>
            </a:extLst>
          </p:cNvPr>
          <p:cNvSpPr>
            <a:spLocks noGrp="1"/>
          </p:cNvSpPr>
          <p:nvPr>
            <p:ph type="ctrTitle"/>
          </p:nvPr>
        </p:nvSpPr>
        <p:spPr>
          <a:xfrm>
            <a:off x="3836504" y="758951"/>
            <a:ext cx="7319175" cy="3374931"/>
          </a:xfrm>
        </p:spPr>
        <p:txBody>
          <a:bodyPr>
            <a:normAutofit fontScale="90000"/>
          </a:bodyPr>
          <a:lstStyle/>
          <a:p>
            <a:r>
              <a:rPr lang="en-GB" sz="6800" dirty="0"/>
              <a:t>MBA International Marketing Assignment 100%</a:t>
            </a:r>
          </a:p>
        </p:txBody>
      </p:sp>
      <p:sp>
        <p:nvSpPr>
          <p:cNvPr id="3" name="Subtitle 2">
            <a:extLst>
              <a:ext uri="{FF2B5EF4-FFF2-40B4-BE49-F238E27FC236}">
                <a16:creationId xmlns:a16="http://schemas.microsoft.com/office/drawing/2014/main" id="{C3F32EB5-021A-4D65-832B-6F53A1B91802}"/>
              </a:ext>
            </a:extLst>
          </p:cNvPr>
          <p:cNvSpPr>
            <a:spLocks noGrp="1"/>
          </p:cNvSpPr>
          <p:nvPr>
            <p:ph type="subTitle" idx="1"/>
          </p:nvPr>
        </p:nvSpPr>
        <p:spPr>
          <a:xfrm>
            <a:off x="3836504" y="4455620"/>
            <a:ext cx="7321946" cy="1143000"/>
          </a:xfrm>
        </p:spPr>
        <p:txBody>
          <a:bodyPr>
            <a:normAutofit/>
          </a:bodyPr>
          <a:lstStyle/>
          <a:p>
            <a:r>
              <a:rPr lang="en-GB" dirty="0"/>
              <a:t>Report 5000-6000 Words</a:t>
            </a:r>
          </a:p>
          <a:p>
            <a:r>
              <a:rPr lang="en-GB" dirty="0"/>
              <a:t>Due Date:2</a:t>
            </a:r>
            <a:r>
              <a:rPr lang="en-GB" baseline="30000" dirty="0"/>
              <a:t>nd</a:t>
            </a:r>
            <a:r>
              <a:rPr lang="en-GB" dirty="0"/>
              <a:t> September 2021</a:t>
            </a:r>
          </a:p>
        </p:txBody>
      </p:sp>
      <p:pic>
        <p:nvPicPr>
          <p:cNvPr id="7" name="Graphic 6" descr="Books">
            <a:extLst>
              <a:ext uri="{FF2B5EF4-FFF2-40B4-BE49-F238E27FC236}">
                <a16:creationId xmlns:a16="http://schemas.microsoft.com/office/drawing/2014/main" id="{AF84D96F-67CA-468E-B5F8-F5DF48602F5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0973" y="1790485"/>
            <a:ext cx="2758331" cy="2758331"/>
          </a:xfrm>
          <a:prstGeom prst="rect">
            <a:avLst/>
          </a:prstGeom>
        </p:spPr>
      </p:pic>
      <p:cxnSp>
        <p:nvCxnSpPr>
          <p:cNvPr id="12" name="Straight Connector 11">
            <a:extLst>
              <a:ext uri="{FF2B5EF4-FFF2-40B4-BE49-F238E27FC236}">
                <a16:creationId xmlns:a16="http://schemas.microsoft.com/office/drawing/2014/main" id="{5A7EFE9C-DAE7-4ECA-BDB2-34E2534B8A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8251" y="4294753"/>
            <a:ext cx="71323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32DB1480-5B24-4B37-B70E-C74945DD9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660208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DCD77-EDF7-41A9-ADEA-7D5BEFDF5E68}"/>
              </a:ext>
            </a:extLst>
          </p:cNvPr>
          <p:cNvSpPr>
            <a:spLocks noGrp="1"/>
          </p:cNvSpPr>
          <p:nvPr>
            <p:ph type="title"/>
          </p:nvPr>
        </p:nvSpPr>
        <p:spPr/>
        <p:txBody>
          <a:bodyPr/>
          <a:lstStyle/>
          <a:p>
            <a:r>
              <a:rPr lang="en-GB" sz="2800" b="1" u="sng" dirty="0"/>
              <a:t>MBA International Marketing Assignment  Guidance</a:t>
            </a:r>
            <a:br>
              <a:rPr lang="en-GB" sz="2800" dirty="0"/>
            </a:br>
            <a:endParaRPr lang="en-GB" sz="2800" dirty="0"/>
          </a:p>
        </p:txBody>
      </p:sp>
      <p:sp>
        <p:nvSpPr>
          <p:cNvPr id="3" name="Content Placeholder 2">
            <a:extLst>
              <a:ext uri="{FF2B5EF4-FFF2-40B4-BE49-F238E27FC236}">
                <a16:creationId xmlns:a16="http://schemas.microsoft.com/office/drawing/2014/main" id="{E8F9AFBD-6CD0-43F7-B2D7-987296507EE9}"/>
              </a:ext>
            </a:extLst>
          </p:cNvPr>
          <p:cNvSpPr>
            <a:spLocks noGrp="1"/>
          </p:cNvSpPr>
          <p:nvPr>
            <p:ph idx="1"/>
          </p:nvPr>
        </p:nvSpPr>
        <p:spPr/>
        <p:txBody>
          <a:bodyPr>
            <a:normAutofit fontScale="92500" lnSpcReduction="20000"/>
          </a:bodyPr>
          <a:lstStyle/>
          <a:p>
            <a:pPr lvl="0"/>
            <a:r>
              <a:rPr lang="en-GB" sz="2400" dirty="0"/>
              <a:t>Introduction</a:t>
            </a:r>
          </a:p>
          <a:p>
            <a:pPr lvl="0"/>
            <a:endParaRPr lang="en-GB" sz="2400" dirty="0"/>
          </a:p>
          <a:p>
            <a:pPr lvl="0"/>
            <a:r>
              <a:rPr lang="en-GB" sz="2400" dirty="0"/>
              <a:t>Background information about the company</a:t>
            </a:r>
          </a:p>
          <a:p>
            <a:pPr marL="0" indent="0">
              <a:buNone/>
            </a:pPr>
            <a:r>
              <a:rPr lang="en-GB" sz="2400" dirty="0"/>
              <a:t> </a:t>
            </a:r>
          </a:p>
          <a:p>
            <a:pPr lvl="0"/>
            <a:r>
              <a:rPr lang="en-GB" sz="2400" dirty="0"/>
              <a:t>The Macro environment </a:t>
            </a:r>
          </a:p>
          <a:p>
            <a:pPr marL="0" indent="0">
              <a:buNone/>
            </a:pPr>
            <a:r>
              <a:rPr lang="en-GB" sz="2000" dirty="0"/>
              <a:t>State whether each of these forces are favourable or un favourable and why for the company in relation to the 2 countries chosen. The similarities and differences could be explained.</a:t>
            </a:r>
          </a:p>
          <a:p>
            <a:pPr lvl="0"/>
            <a:r>
              <a:rPr lang="en-GB" sz="2000" dirty="0"/>
              <a:t> (The Hofstede Cultural Dimensions model could be included and related for Social/Cultural forces). </a:t>
            </a:r>
            <a:r>
              <a:rPr lang="en-GB" sz="2000" dirty="0">
                <a:solidFill>
                  <a:srgbClr val="FF0000"/>
                </a:solidFill>
                <a:hlinkClick r:id="rId2"/>
              </a:rPr>
              <a:t>https://www.hofstede-insights.com/product/compare-countries/</a:t>
            </a:r>
            <a:endParaRPr lang="en-GB" sz="2000" dirty="0">
              <a:solidFill>
                <a:srgbClr val="FF0000"/>
              </a:solidFill>
            </a:endParaRPr>
          </a:p>
          <a:p>
            <a:pPr lvl="0"/>
            <a:endParaRPr lang="en-GB" sz="2000" dirty="0">
              <a:solidFill>
                <a:srgbClr val="FF0000"/>
              </a:solidFill>
            </a:endParaRPr>
          </a:p>
          <a:p>
            <a:pPr marL="0" indent="0">
              <a:buNone/>
            </a:pPr>
            <a:endParaRPr lang="en-GB" dirty="0"/>
          </a:p>
          <a:p>
            <a:endParaRPr lang="en-GB" dirty="0"/>
          </a:p>
        </p:txBody>
      </p:sp>
      <p:sp>
        <p:nvSpPr>
          <p:cNvPr id="4" name="Date Placeholder 3">
            <a:extLst>
              <a:ext uri="{FF2B5EF4-FFF2-40B4-BE49-F238E27FC236}">
                <a16:creationId xmlns:a16="http://schemas.microsoft.com/office/drawing/2014/main" id="{1F2B322D-5233-4F8B-8957-A477C006E82A}"/>
              </a:ext>
            </a:extLst>
          </p:cNvPr>
          <p:cNvSpPr>
            <a:spLocks noGrp="1"/>
          </p:cNvSpPr>
          <p:nvPr>
            <p:ph type="dt" sz="half" idx="10"/>
          </p:nvPr>
        </p:nvSpPr>
        <p:spPr/>
        <p:txBody>
          <a:bodyPr/>
          <a:lstStyle/>
          <a:p>
            <a:pPr>
              <a:defRPr/>
            </a:pPr>
            <a:fld id="{2303D31F-598B-47EE-BA37-93F097A3D676}" type="datetime1">
              <a:rPr lang="en-GB" altLang="en-US" smtClean="0"/>
              <a:pPr>
                <a:defRPr/>
              </a:pPr>
              <a:t>29/07/2021</a:t>
            </a:fld>
            <a:endParaRPr lang="en-GB" altLang="en-US"/>
          </a:p>
        </p:txBody>
      </p:sp>
      <p:sp>
        <p:nvSpPr>
          <p:cNvPr id="5" name="Slide Number Placeholder 4">
            <a:extLst>
              <a:ext uri="{FF2B5EF4-FFF2-40B4-BE49-F238E27FC236}">
                <a16:creationId xmlns:a16="http://schemas.microsoft.com/office/drawing/2014/main" id="{A874F220-FC64-4445-9D73-987A1297B1F2}"/>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736474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C4F5F-5B2E-417C-A81B-1E3DD641DAA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0FC48CC-5BA7-497F-BD3E-45834FABEF9E}"/>
              </a:ext>
            </a:extLst>
          </p:cNvPr>
          <p:cNvSpPr>
            <a:spLocks noGrp="1"/>
          </p:cNvSpPr>
          <p:nvPr>
            <p:ph idx="1"/>
          </p:nvPr>
        </p:nvSpPr>
        <p:spPr/>
        <p:txBody>
          <a:bodyPr>
            <a:normAutofit/>
          </a:bodyPr>
          <a:lstStyle/>
          <a:p>
            <a:r>
              <a:rPr lang="en-GB" sz="2000" dirty="0"/>
              <a:t>Include critical analysis of the Hofstede model and determine the main advantages and disadvantages of the overall model.</a:t>
            </a:r>
          </a:p>
        </p:txBody>
      </p:sp>
    </p:spTree>
    <p:extLst>
      <p:ext uri="{BB962C8B-B14F-4D97-AF65-F5344CB8AC3E}">
        <p14:creationId xmlns:p14="http://schemas.microsoft.com/office/powerpoint/2010/main" val="41890172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Macro Environment</a:t>
            </a:r>
          </a:p>
        </p:txBody>
      </p:sp>
      <p:sp>
        <p:nvSpPr>
          <p:cNvPr id="3" name="Content Placeholder 2"/>
          <p:cNvSpPr>
            <a:spLocks noGrp="1"/>
          </p:cNvSpPr>
          <p:nvPr>
            <p:ph idx="1"/>
          </p:nvPr>
        </p:nvSpPr>
        <p:spPr/>
        <p:txBody>
          <a:bodyPr/>
          <a:lstStyle/>
          <a:p>
            <a:r>
              <a:rPr lang="en-GB" dirty="0"/>
              <a:t>The macro environment consists of external forces outside of the organisation that can create opportunities and/or threats.</a:t>
            </a:r>
          </a:p>
        </p:txBody>
      </p:sp>
    </p:spTree>
    <p:extLst>
      <p:ext uri="{BB962C8B-B14F-4D97-AF65-F5344CB8AC3E}">
        <p14:creationId xmlns:p14="http://schemas.microsoft.com/office/powerpoint/2010/main" val="36957862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Diagram: The Micro and Macro Environment</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8478" y="2103203"/>
            <a:ext cx="4518166" cy="4027707"/>
          </a:xfrm>
        </p:spPr>
      </p:pic>
    </p:spTree>
    <p:extLst>
      <p:ext uri="{BB962C8B-B14F-4D97-AF65-F5344CB8AC3E}">
        <p14:creationId xmlns:p14="http://schemas.microsoft.com/office/powerpoint/2010/main" val="28214517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Main Elements in the Macro Environment</a:t>
            </a:r>
          </a:p>
        </p:txBody>
      </p:sp>
      <p:sp>
        <p:nvSpPr>
          <p:cNvPr id="3" name="Content Placeholder 2"/>
          <p:cNvSpPr>
            <a:spLocks noGrp="1"/>
          </p:cNvSpPr>
          <p:nvPr>
            <p:ph idx="1"/>
          </p:nvPr>
        </p:nvSpPr>
        <p:spPr/>
        <p:txBody>
          <a:bodyPr/>
          <a:lstStyle/>
          <a:p>
            <a:r>
              <a:rPr lang="en-GB" dirty="0"/>
              <a:t>Social/Cultural forces</a:t>
            </a:r>
          </a:p>
          <a:p>
            <a:endParaRPr lang="en-GB" dirty="0"/>
          </a:p>
          <a:p>
            <a:endParaRPr lang="en-GB" dirty="0"/>
          </a:p>
          <a:p>
            <a:r>
              <a:rPr lang="en-GB" dirty="0"/>
              <a:t>Legal forces</a:t>
            </a:r>
          </a:p>
        </p:txBody>
      </p:sp>
    </p:spTree>
    <p:extLst>
      <p:ext uri="{BB962C8B-B14F-4D97-AF65-F5344CB8AC3E}">
        <p14:creationId xmlns:p14="http://schemas.microsoft.com/office/powerpoint/2010/main" val="96107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Main Elements in the Macro Environment</a:t>
            </a:r>
          </a:p>
        </p:txBody>
      </p:sp>
      <p:sp>
        <p:nvSpPr>
          <p:cNvPr id="3" name="Content Placeholder 2"/>
          <p:cNvSpPr>
            <a:spLocks noGrp="1"/>
          </p:cNvSpPr>
          <p:nvPr>
            <p:ph idx="1"/>
          </p:nvPr>
        </p:nvSpPr>
        <p:spPr/>
        <p:txBody>
          <a:bodyPr/>
          <a:lstStyle/>
          <a:p>
            <a:r>
              <a:rPr lang="en-GB" dirty="0"/>
              <a:t>Economic forces</a:t>
            </a:r>
          </a:p>
          <a:p>
            <a:endParaRPr lang="en-GB" dirty="0"/>
          </a:p>
          <a:p>
            <a:endParaRPr lang="en-GB" dirty="0"/>
          </a:p>
          <a:p>
            <a:r>
              <a:rPr lang="en-GB" dirty="0"/>
              <a:t>Political forces</a:t>
            </a:r>
          </a:p>
        </p:txBody>
      </p:sp>
    </p:spTree>
    <p:extLst>
      <p:ext uri="{BB962C8B-B14F-4D97-AF65-F5344CB8AC3E}">
        <p14:creationId xmlns:p14="http://schemas.microsoft.com/office/powerpoint/2010/main" val="2064069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Main Elements in the Macro Environment</a:t>
            </a:r>
          </a:p>
        </p:txBody>
      </p:sp>
      <p:sp>
        <p:nvSpPr>
          <p:cNvPr id="3" name="Content Placeholder 2"/>
          <p:cNvSpPr>
            <a:spLocks noGrp="1"/>
          </p:cNvSpPr>
          <p:nvPr>
            <p:ph idx="1"/>
          </p:nvPr>
        </p:nvSpPr>
        <p:spPr/>
        <p:txBody>
          <a:bodyPr/>
          <a:lstStyle/>
          <a:p>
            <a:r>
              <a:rPr lang="en-GB" dirty="0"/>
              <a:t>Technological forces</a:t>
            </a:r>
          </a:p>
          <a:p>
            <a:endParaRPr lang="en-GB" dirty="0"/>
          </a:p>
          <a:p>
            <a:endParaRPr lang="en-GB" dirty="0"/>
          </a:p>
          <a:p>
            <a:r>
              <a:rPr lang="en-GB" dirty="0"/>
              <a:t>Environmental</a:t>
            </a:r>
          </a:p>
        </p:txBody>
      </p:sp>
    </p:spTree>
    <p:extLst>
      <p:ext uri="{BB962C8B-B14F-4D97-AF65-F5344CB8AC3E}">
        <p14:creationId xmlns:p14="http://schemas.microsoft.com/office/powerpoint/2010/main" val="2408979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Content Placeholder 2"/>
          <p:cNvSpPr>
            <a:spLocks noGrp="1"/>
          </p:cNvSpPr>
          <p:nvPr>
            <p:ph idx="1"/>
          </p:nvPr>
        </p:nvSpPr>
        <p:spPr/>
        <p:txBody>
          <a:bodyPr/>
          <a:lstStyle/>
          <a:p>
            <a:r>
              <a:rPr lang="en-GB" dirty="0"/>
              <a:t>Environmental scanning</a:t>
            </a:r>
          </a:p>
          <a:p>
            <a:endParaRPr lang="en-GB" dirty="0"/>
          </a:p>
          <a:p>
            <a:endParaRPr lang="en-GB" dirty="0"/>
          </a:p>
          <a:p>
            <a:r>
              <a:rPr lang="en-GB" dirty="0"/>
              <a:t>Environmental analysis</a:t>
            </a:r>
          </a:p>
        </p:txBody>
      </p:sp>
    </p:spTree>
    <p:extLst>
      <p:ext uri="{BB962C8B-B14F-4D97-AF65-F5344CB8AC3E}">
        <p14:creationId xmlns:p14="http://schemas.microsoft.com/office/powerpoint/2010/main" val="23703090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C58CB-E3F6-47F8-A26D-73C9FE842BF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9BE1A8D-5BBD-4786-B95D-70D324700F1F}"/>
              </a:ext>
            </a:extLst>
          </p:cNvPr>
          <p:cNvSpPr>
            <a:spLocks noGrp="1"/>
          </p:cNvSpPr>
          <p:nvPr>
            <p:ph idx="1"/>
          </p:nvPr>
        </p:nvSpPr>
        <p:spPr/>
        <p:txBody>
          <a:bodyPr/>
          <a:lstStyle/>
          <a:p>
            <a:pPr lvl="0"/>
            <a:r>
              <a:rPr lang="en-GB" dirty="0"/>
              <a:t>Porters 5 Forces model</a:t>
            </a:r>
          </a:p>
          <a:p>
            <a:r>
              <a:rPr lang="en-GB" sz="2400" dirty="0"/>
              <a:t>Relate the Porters 5 Forces model to the company in both countries stating whether each force is high, medium or low and why. (Include facts and figures to support statements made).</a:t>
            </a:r>
          </a:p>
          <a:p>
            <a:r>
              <a:rPr lang="en-GB" sz="2400" dirty="0"/>
              <a:t>Similarities and differences can be stated.</a:t>
            </a:r>
          </a:p>
          <a:p>
            <a:pPr marL="0" indent="0">
              <a:buNone/>
            </a:pPr>
            <a:endParaRPr lang="en-GB" dirty="0"/>
          </a:p>
        </p:txBody>
      </p:sp>
      <p:sp>
        <p:nvSpPr>
          <p:cNvPr id="4" name="Date Placeholder 3">
            <a:extLst>
              <a:ext uri="{FF2B5EF4-FFF2-40B4-BE49-F238E27FC236}">
                <a16:creationId xmlns:a16="http://schemas.microsoft.com/office/drawing/2014/main" id="{33D72C7E-37CA-4D65-9223-BFA2FE30A115}"/>
              </a:ext>
            </a:extLst>
          </p:cNvPr>
          <p:cNvSpPr>
            <a:spLocks noGrp="1"/>
          </p:cNvSpPr>
          <p:nvPr>
            <p:ph type="dt" sz="half" idx="10"/>
          </p:nvPr>
        </p:nvSpPr>
        <p:spPr/>
        <p:txBody>
          <a:bodyPr/>
          <a:lstStyle/>
          <a:p>
            <a:pPr>
              <a:defRPr/>
            </a:pPr>
            <a:fld id="{2303D31F-598B-47EE-BA37-93F097A3D676}" type="datetime1">
              <a:rPr lang="en-GB" altLang="en-US" smtClean="0"/>
              <a:pPr>
                <a:defRPr/>
              </a:pPr>
              <a:t>29/07/2021</a:t>
            </a:fld>
            <a:endParaRPr lang="en-GB" altLang="en-US"/>
          </a:p>
        </p:txBody>
      </p:sp>
      <p:sp>
        <p:nvSpPr>
          <p:cNvPr id="5" name="Slide Number Placeholder 4">
            <a:extLst>
              <a:ext uri="{FF2B5EF4-FFF2-40B4-BE49-F238E27FC236}">
                <a16:creationId xmlns:a16="http://schemas.microsoft.com/office/drawing/2014/main" id="{DBC1F63C-4023-4317-810E-0A02E3E7125D}"/>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2374669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dirty="0"/>
            </a:br>
            <a:r>
              <a:rPr lang="en-GB" sz="4000" b="1" u="sng" dirty="0"/>
              <a:t>Porters 5 Forces Model</a:t>
            </a:r>
          </a:p>
        </p:txBody>
      </p:sp>
      <p:sp>
        <p:nvSpPr>
          <p:cNvPr id="3" name="Content Placeholder 2"/>
          <p:cNvSpPr>
            <a:spLocks noGrp="1"/>
          </p:cNvSpPr>
          <p:nvPr>
            <p:ph idx="1"/>
          </p:nvPr>
        </p:nvSpPr>
        <p:spPr/>
        <p:txBody>
          <a:bodyPr>
            <a:normAutofit/>
          </a:bodyPr>
          <a:lstStyle/>
          <a:p>
            <a:r>
              <a:rPr lang="en-GB" sz="2000" dirty="0"/>
              <a:t>Porter's five forces model is used to understand the industry/market which the business is operating within. It can be used to:</a:t>
            </a:r>
          </a:p>
          <a:p>
            <a:pPr marL="0" indent="0">
              <a:buNone/>
            </a:pPr>
            <a:r>
              <a:rPr lang="en-GB" sz="2000" dirty="0"/>
              <a:t> </a:t>
            </a:r>
          </a:p>
          <a:p>
            <a:r>
              <a:rPr lang="en-GB" sz="2000" dirty="0"/>
              <a:t>a) understand how profitable an industry is to be in which can be used to decide whether to enter or exit the market.  </a:t>
            </a:r>
          </a:p>
          <a:p>
            <a:pPr marL="0" indent="0">
              <a:buNone/>
            </a:pPr>
            <a:r>
              <a:rPr lang="en-GB" sz="2000" dirty="0"/>
              <a:t> </a:t>
            </a:r>
          </a:p>
          <a:p>
            <a:r>
              <a:rPr lang="en-GB" sz="2000" dirty="0"/>
              <a:t>b) by firms operating in that industry to understand the forces impacting upon industry profitability and change how they operate to become more  profitable themselves.</a:t>
            </a:r>
          </a:p>
        </p:txBody>
      </p:sp>
    </p:spTree>
    <p:extLst>
      <p:ext uri="{BB962C8B-B14F-4D97-AF65-F5344CB8AC3E}">
        <p14:creationId xmlns:p14="http://schemas.microsoft.com/office/powerpoint/2010/main" val="35888979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dirty="0"/>
            </a:br>
            <a:r>
              <a:rPr lang="en-GB" sz="4000" b="1" dirty="0"/>
              <a:t>Porters 5 Forces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07668" y="2133035"/>
            <a:ext cx="5976664" cy="4104923"/>
          </a:xfrm>
        </p:spPr>
      </p:pic>
    </p:spTree>
    <p:extLst>
      <p:ext uri="{BB962C8B-B14F-4D97-AF65-F5344CB8AC3E}">
        <p14:creationId xmlns:p14="http://schemas.microsoft.com/office/powerpoint/2010/main" val="17122987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42823-1BB5-417D-91D0-0866DA23EF5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1EE20F3-D855-4AC9-9A51-E756554CBACE}"/>
              </a:ext>
            </a:extLst>
          </p:cNvPr>
          <p:cNvSpPr>
            <a:spLocks noGrp="1"/>
          </p:cNvSpPr>
          <p:nvPr>
            <p:ph idx="1"/>
          </p:nvPr>
        </p:nvSpPr>
        <p:spPr/>
        <p:txBody>
          <a:bodyPr/>
          <a:lstStyle/>
          <a:p>
            <a:r>
              <a:rPr lang="en-GB" dirty="0"/>
              <a:t>SWOT analysis</a:t>
            </a:r>
          </a:p>
          <a:p>
            <a:pPr marL="0" indent="0">
              <a:buNone/>
            </a:pPr>
            <a:r>
              <a:rPr lang="en-GB" sz="2400" dirty="0"/>
              <a:t>Relate a SWOT analysis to the company in the different countries stating the main strengths,   weaknesses, opportunities and threats. (Include facts and figures to support statements made)</a:t>
            </a:r>
          </a:p>
          <a:p>
            <a:pPr marL="0" indent="0">
              <a:buNone/>
            </a:pPr>
            <a:endParaRPr lang="en-GB" dirty="0"/>
          </a:p>
        </p:txBody>
      </p:sp>
      <p:sp>
        <p:nvSpPr>
          <p:cNvPr id="4" name="Date Placeholder 3">
            <a:extLst>
              <a:ext uri="{FF2B5EF4-FFF2-40B4-BE49-F238E27FC236}">
                <a16:creationId xmlns:a16="http://schemas.microsoft.com/office/drawing/2014/main" id="{F70887D2-2D54-472A-8F5B-36E00DFF1D0A}"/>
              </a:ext>
            </a:extLst>
          </p:cNvPr>
          <p:cNvSpPr>
            <a:spLocks noGrp="1"/>
          </p:cNvSpPr>
          <p:nvPr>
            <p:ph type="dt" sz="half" idx="10"/>
          </p:nvPr>
        </p:nvSpPr>
        <p:spPr/>
        <p:txBody>
          <a:bodyPr/>
          <a:lstStyle/>
          <a:p>
            <a:pPr>
              <a:defRPr/>
            </a:pPr>
            <a:fld id="{2303D31F-598B-47EE-BA37-93F097A3D676}" type="datetime1">
              <a:rPr lang="en-GB" altLang="en-US" smtClean="0"/>
              <a:pPr>
                <a:defRPr/>
              </a:pPr>
              <a:t>29/07/2021</a:t>
            </a:fld>
            <a:endParaRPr lang="en-GB" altLang="en-US"/>
          </a:p>
        </p:txBody>
      </p:sp>
      <p:sp>
        <p:nvSpPr>
          <p:cNvPr id="5" name="Slide Number Placeholder 4">
            <a:extLst>
              <a:ext uri="{FF2B5EF4-FFF2-40B4-BE49-F238E27FC236}">
                <a16:creationId xmlns:a16="http://schemas.microsoft.com/office/drawing/2014/main" id="{AF6F9CBF-BE9F-4C59-A19B-1ACEBF967563}"/>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5712612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u="sng" dirty="0"/>
            </a:br>
            <a:r>
              <a:rPr lang="en-GB" b="1" u="sng" dirty="0"/>
              <a:t>SWOT Analysis</a:t>
            </a:r>
            <a:br>
              <a:rPr lang="en-GB" dirty="0"/>
            </a:br>
            <a:endParaRPr lang="en-GB" dirty="0"/>
          </a:p>
        </p:txBody>
      </p:sp>
      <p:sp>
        <p:nvSpPr>
          <p:cNvPr id="3" name="Content Placeholder 2"/>
          <p:cNvSpPr>
            <a:spLocks noGrp="1"/>
          </p:cNvSpPr>
          <p:nvPr>
            <p:ph idx="1"/>
          </p:nvPr>
        </p:nvSpPr>
        <p:spPr/>
        <p:txBody>
          <a:bodyPr>
            <a:normAutofit/>
          </a:bodyPr>
          <a:lstStyle/>
          <a:p>
            <a:r>
              <a:rPr lang="en-GB" b="1" dirty="0"/>
              <a:t>STRENGTHS</a:t>
            </a:r>
          </a:p>
          <a:p>
            <a:r>
              <a:rPr lang="en-GB" dirty="0"/>
              <a:t>Strong brand name and good reputation.</a:t>
            </a:r>
          </a:p>
          <a:p>
            <a:r>
              <a:rPr lang="en-GB" dirty="0"/>
              <a:t>Patent and copyright protection.</a:t>
            </a:r>
          </a:p>
          <a:p>
            <a:r>
              <a:rPr lang="en-GB" dirty="0"/>
              <a:t>A large amount of financial resources.</a:t>
            </a:r>
          </a:p>
          <a:p>
            <a:r>
              <a:rPr lang="en-GB" dirty="0"/>
              <a:t>A good relationship with suppliers and distributors.</a:t>
            </a:r>
          </a:p>
          <a:p>
            <a:r>
              <a:rPr lang="en-GB" dirty="0"/>
              <a:t>The employees within the organisation.</a:t>
            </a:r>
          </a:p>
          <a:p>
            <a:r>
              <a:rPr lang="en-GB" dirty="0"/>
              <a:t>Economies of scale and experience.</a:t>
            </a:r>
          </a:p>
        </p:txBody>
      </p:sp>
    </p:spTree>
    <p:extLst>
      <p:ext uri="{BB962C8B-B14F-4D97-AF65-F5344CB8AC3E}">
        <p14:creationId xmlns:p14="http://schemas.microsoft.com/office/powerpoint/2010/main" val="3139348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dirty="0"/>
            </a:br>
            <a:r>
              <a:rPr lang="en-GB" b="1" dirty="0"/>
              <a:t>Weaknesses</a:t>
            </a:r>
          </a:p>
        </p:txBody>
      </p:sp>
      <p:sp>
        <p:nvSpPr>
          <p:cNvPr id="3" name="Content Placeholder 2"/>
          <p:cNvSpPr>
            <a:spLocks noGrp="1"/>
          </p:cNvSpPr>
          <p:nvPr>
            <p:ph idx="1"/>
          </p:nvPr>
        </p:nvSpPr>
        <p:spPr/>
        <p:txBody>
          <a:bodyPr/>
          <a:lstStyle/>
          <a:p>
            <a:r>
              <a:rPr lang="en-GB" dirty="0"/>
              <a:t>The strengths can be reversed and become the weaknesses.</a:t>
            </a:r>
          </a:p>
          <a:p>
            <a:r>
              <a:rPr lang="en-GB" dirty="0"/>
              <a:t>Failure to innovate.</a:t>
            </a:r>
          </a:p>
        </p:txBody>
      </p:sp>
    </p:spTree>
    <p:extLst>
      <p:ext uri="{BB962C8B-B14F-4D97-AF65-F5344CB8AC3E}">
        <p14:creationId xmlns:p14="http://schemas.microsoft.com/office/powerpoint/2010/main" val="744025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barn(inVertical)">
                                      <p:cBhvr>
                                        <p:cTn id="14"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dirty="0"/>
            </a:br>
            <a:r>
              <a:rPr lang="en-GB" b="1" dirty="0"/>
              <a:t>Opportunities</a:t>
            </a:r>
          </a:p>
        </p:txBody>
      </p:sp>
      <p:sp>
        <p:nvSpPr>
          <p:cNvPr id="3" name="Content Placeholder 2"/>
          <p:cNvSpPr>
            <a:spLocks noGrp="1"/>
          </p:cNvSpPr>
          <p:nvPr>
            <p:ph idx="1"/>
          </p:nvPr>
        </p:nvSpPr>
        <p:spPr/>
        <p:txBody>
          <a:bodyPr/>
          <a:lstStyle/>
          <a:p>
            <a:r>
              <a:rPr lang="en-GB" dirty="0"/>
              <a:t>Investment in research and development.</a:t>
            </a:r>
          </a:p>
          <a:p>
            <a:r>
              <a:rPr lang="en-GB" dirty="0"/>
              <a:t>Competitor weaknesses.</a:t>
            </a:r>
          </a:p>
          <a:p>
            <a:r>
              <a:rPr lang="en-GB" dirty="0"/>
              <a:t>New rules and regulations.</a:t>
            </a:r>
          </a:p>
          <a:p>
            <a:r>
              <a:rPr lang="en-GB" dirty="0"/>
              <a:t>An unsatisfied customer need.</a:t>
            </a:r>
          </a:p>
        </p:txBody>
      </p:sp>
    </p:spTree>
    <p:extLst>
      <p:ext uri="{BB962C8B-B14F-4D97-AF65-F5344CB8AC3E}">
        <p14:creationId xmlns:p14="http://schemas.microsoft.com/office/powerpoint/2010/main" val="776956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0"/>
                                        <p:tgtEl>
                                          <p:spTgt spid="3">
                                            <p:txEl>
                                              <p:pRg st="2" end="2"/>
                                            </p:txEl>
                                          </p:spTgt>
                                        </p:tgtEl>
                                      </p:cBhvr>
                                    </p:animEffect>
                                    <p:anim calcmode="lin" valueType="num">
                                      <p:cBhvr>
                                        <p:cTn id="2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dirty="0"/>
            </a:br>
            <a:r>
              <a:rPr lang="en-GB" b="1" dirty="0"/>
              <a:t>Threats</a:t>
            </a:r>
          </a:p>
        </p:txBody>
      </p:sp>
      <p:sp>
        <p:nvSpPr>
          <p:cNvPr id="3" name="Content Placeholder 2"/>
          <p:cNvSpPr>
            <a:spLocks noGrp="1"/>
          </p:cNvSpPr>
          <p:nvPr>
            <p:ph idx="1"/>
          </p:nvPr>
        </p:nvSpPr>
        <p:spPr/>
        <p:txBody>
          <a:bodyPr/>
          <a:lstStyle/>
          <a:p>
            <a:r>
              <a:rPr lang="en-GB" dirty="0"/>
              <a:t>Changing customer needs and wants away from the company’s product/service.</a:t>
            </a:r>
          </a:p>
          <a:p>
            <a:r>
              <a:rPr lang="en-GB" dirty="0"/>
              <a:t>Competitors and substitutes.</a:t>
            </a:r>
          </a:p>
          <a:p>
            <a:r>
              <a:rPr lang="en-GB" dirty="0"/>
              <a:t>New rules and regulations.</a:t>
            </a:r>
          </a:p>
          <a:p>
            <a:pPr marL="0" indent="0">
              <a:buNone/>
            </a:pPr>
            <a:endParaRPr lang="en-GB" dirty="0"/>
          </a:p>
        </p:txBody>
      </p:sp>
    </p:spTree>
    <p:extLst>
      <p:ext uri="{BB962C8B-B14F-4D97-AF65-F5344CB8AC3E}">
        <p14:creationId xmlns:p14="http://schemas.microsoft.com/office/powerpoint/2010/main" val="753715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E2333-5034-4B44-AFB4-F6627F887BF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91D948F-AA06-4B27-9C60-F93643A6AD14}"/>
              </a:ext>
            </a:extLst>
          </p:cNvPr>
          <p:cNvSpPr>
            <a:spLocks noGrp="1"/>
          </p:cNvSpPr>
          <p:nvPr>
            <p:ph idx="1"/>
          </p:nvPr>
        </p:nvSpPr>
        <p:spPr/>
        <p:txBody>
          <a:bodyPr>
            <a:normAutofit lnSpcReduction="10000"/>
          </a:bodyPr>
          <a:lstStyle/>
          <a:p>
            <a:r>
              <a:rPr lang="en-GB" dirty="0"/>
              <a:t>Relate Segmentation, targeting and positioning to the company</a:t>
            </a:r>
          </a:p>
          <a:p>
            <a:pPr marL="0" indent="0">
              <a:buNone/>
            </a:pPr>
            <a:r>
              <a:rPr lang="en-GB" sz="2400" dirty="0"/>
              <a:t>Discuss any similarities and differences with the 2 different countries in relation to STP.</a:t>
            </a:r>
          </a:p>
          <a:p>
            <a:pPr marL="0" indent="0">
              <a:buNone/>
            </a:pPr>
            <a:endParaRPr lang="en-GB" sz="2400" dirty="0"/>
          </a:p>
          <a:p>
            <a:r>
              <a:rPr lang="en-GB" sz="2800" dirty="0"/>
              <a:t>Marketing mix elements (7Ps)</a:t>
            </a:r>
          </a:p>
          <a:p>
            <a:r>
              <a:rPr lang="en-GB" sz="2400" dirty="0"/>
              <a:t>An explanation and comparison of the market entry methods utilised in the different countries could be included in the ‘Place’ element of the marketing mix.</a:t>
            </a:r>
          </a:p>
          <a:p>
            <a:pPr marL="0" indent="0">
              <a:buNone/>
            </a:pPr>
            <a:endParaRPr lang="en-GB" sz="2400" dirty="0"/>
          </a:p>
        </p:txBody>
      </p:sp>
      <p:sp>
        <p:nvSpPr>
          <p:cNvPr id="4" name="Date Placeholder 3">
            <a:extLst>
              <a:ext uri="{FF2B5EF4-FFF2-40B4-BE49-F238E27FC236}">
                <a16:creationId xmlns:a16="http://schemas.microsoft.com/office/drawing/2014/main" id="{72CF5153-883C-463C-9433-BC32EF2B3F40}"/>
              </a:ext>
            </a:extLst>
          </p:cNvPr>
          <p:cNvSpPr>
            <a:spLocks noGrp="1"/>
          </p:cNvSpPr>
          <p:nvPr>
            <p:ph type="dt" sz="half" idx="10"/>
          </p:nvPr>
        </p:nvSpPr>
        <p:spPr/>
        <p:txBody>
          <a:bodyPr/>
          <a:lstStyle/>
          <a:p>
            <a:pPr>
              <a:defRPr/>
            </a:pPr>
            <a:fld id="{2303D31F-598B-47EE-BA37-93F097A3D676}" type="datetime1">
              <a:rPr lang="en-GB" altLang="en-US" smtClean="0"/>
              <a:pPr>
                <a:defRPr/>
              </a:pPr>
              <a:t>29/07/2021</a:t>
            </a:fld>
            <a:endParaRPr lang="en-GB" altLang="en-US"/>
          </a:p>
        </p:txBody>
      </p:sp>
      <p:sp>
        <p:nvSpPr>
          <p:cNvPr id="5" name="Slide Number Placeholder 4">
            <a:extLst>
              <a:ext uri="{FF2B5EF4-FFF2-40B4-BE49-F238E27FC236}">
                <a16:creationId xmlns:a16="http://schemas.microsoft.com/office/drawing/2014/main" id="{CE86AB15-0E11-46ED-AB1E-108857CC2EDC}"/>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2773252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DDECC-743F-45E0-9D8D-3DD54DCCC3E1}"/>
              </a:ext>
            </a:extLst>
          </p:cNvPr>
          <p:cNvSpPr>
            <a:spLocks noGrp="1"/>
          </p:cNvSpPr>
          <p:nvPr>
            <p:ph type="title"/>
          </p:nvPr>
        </p:nvSpPr>
        <p:spPr>
          <a:xfrm>
            <a:off x="6590662" y="4267832"/>
            <a:ext cx="4805996" cy="1297115"/>
          </a:xfrm>
        </p:spPr>
        <p:txBody>
          <a:bodyPr vert="horz" lIns="91440" tIns="45720" rIns="91440" bIns="45720" rtlCol="0" anchor="t">
            <a:normAutofit fontScale="90000"/>
          </a:bodyPr>
          <a:lstStyle/>
          <a:p>
            <a:r>
              <a:rPr lang="en-US" sz="3700" kern="1200">
                <a:solidFill>
                  <a:srgbClr val="000000"/>
                </a:solidFill>
                <a:latin typeface="+mj-lt"/>
                <a:ea typeface="+mj-ea"/>
                <a:cs typeface="+mj-cs"/>
              </a:rPr>
              <a:t>Segmentation, Targeting and Positioning</a:t>
            </a:r>
          </a:p>
        </p:txBody>
      </p:sp>
      <p:pic>
        <p:nvPicPr>
          <p:cNvPr id="7" name="Graphic 6" descr="Bullseye">
            <a:extLst>
              <a:ext uri="{FF2B5EF4-FFF2-40B4-BE49-F238E27FC236}">
                <a16:creationId xmlns:a16="http://schemas.microsoft.com/office/drawing/2014/main" id="{CBED1F05-FD51-4CA4-82E0-B93CC13CA45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spTree>
    <p:extLst>
      <p:ext uri="{BB962C8B-B14F-4D97-AF65-F5344CB8AC3E}">
        <p14:creationId xmlns:p14="http://schemas.microsoft.com/office/powerpoint/2010/main" val="12948828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BC152-3213-438A-99AA-1FC5EDCBB09E}"/>
              </a:ext>
            </a:extLst>
          </p:cNvPr>
          <p:cNvSpPr>
            <a:spLocks noGrp="1"/>
          </p:cNvSpPr>
          <p:nvPr>
            <p:ph type="title"/>
          </p:nvPr>
        </p:nvSpPr>
        <p:spPr/>
        <p:txBody>
          <a:bodyPr/>
          <a:lstStyle/>
          <a:p>
            <a:r>
              <a:rPr lang="en-GB" b="1" dirty="0"/>
              <a:t>Segmentation</a:t>
            </a:r>
          </a:p>
        </p:txBody>
      </p:sp>
      <p:sp>
        <p:nvSpPr>
          <p:cNvPr id="3" name="Content Placeholder 2">
            <a:extLst>
              <a:ext uri="{FF2B5EF4-FFF2-40B4-BE49-F238E27FC236}">
                <a16:creationId xmlns:a16="http://schemas.microsoft.com/office/drawing/2014/main" id="{4FDF8303-B76E-43AF-8BED-4204C8F99364}"/>
              </a:ext>
            </a:extLst>
          </p:cNvPr>
          <p:cNvSpPr>
            <a:spLocks noGrp="1"/>
          </p:cNvSpPr>
          <p:nvPr>
            <p:ph idx="1"/>
          </p:nvPr>
        </p:nvSpPr>
        <p:spPr/>
        <p:txBody>
          <a:bodyPr/>
          <a:lstStyle/>
          <a:p>
            <a:r>
              <a:rPr lang="en-GB" dirty="0"/>
              <a:t>Demographic</a:t>
            </a:r>
          </a:p>
          <a:p>
            <a:endParaRPr lang="en-GB" dirty="0"/>
          </a:p>
          <a:p>
            <a:r>
              <a:rPr lang="en-GB" dirty="0"/>
              <a:t>Geographic</a:t>
            </a:r>
          </a:p>
          <a:p>
            <a:endParaRPr lang="en-GB" dirty="0"/>
          </a:p>
          <a:p>
            <a:r>
              <a:rPr lang="en-GB" dirty="0"/>
              <a:t>Psychographic</a:t>
            </a:r>
          </a:p>
          <a:p>
            <a:r>
              <a:rPr lang="en-GB" dirty="0"/>
              <a:t>Socio economic status</a:t>
            </a:r>
          </a:p>
          <a:p>
            <a:r>
              <a:rPr lang="en-GB" dirty="0"/>
              <a:t>Geo demographic</a:t>
            </a:r>
          </a:p>
        </p:txBody>
      </p:sp>
    </p:spTree>
    <p:extLst>
      <p:ext uri="{BB962C8B-B14F-4D97-AF65-F5344CB8AC3E}">
        <p14:creationId xmlns:p14="http://schemas.microsoft.com/office/powerpoint/2010/main" val="2712816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1" presetClass="entr" presetSubtype="1"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wheel(1)">
                                      <p:cBhvr>
                                        <p:cTn id="13" dur="20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 calcmode="lin" valueType="num">
                                      <p:cBhvr additive="base">
                                        <p:cTn id="1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1" presetClass="entr" presetSubtype="1" fill="hold" nodeType="click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wheel(1)">
                                      <p:cBhvr>
                                        <p:cTn id="24" dur="2000"/>
                                        <p:tgtEl>
                                          <p:spTgt spid="3">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94DFA-487B-43D4-AA99-B9C3D751AB6F}"/>
              </a:ext>
            </a:extLst>
          </p:cNvPr>
          <p:cNvSpPr>
            <a:spLocks noGrp="1"/>
          </p:cNvSpPr>
          <p:nvPr>
            <p:ph type="title"/>
          </p:nvPr>
        </p:nvSpPr>
        <p:spPr/>
        <p:txBody>
          <a:bodyPr/>
          <a:lstStyle/>
          <a:p>
            <a:r>
              <a:rPr lang="en-GB" b="1" dirty="0"/>
              <a:t>Targeting</a:t>
            </a:r>
          </a:p>
        </p:txBody>
      </p:sp>
      <p:sp>
        <p:nvSpPr>
          <p:cNvPr id="3" name="Content Placeholder 2">
            <a:extLst>
              <a:ext uri="{FF2B5EF4-FFF2-40B4-BE49-F238E27FC236}">
                <a16:creationId xmlns:a16="http://schemas.microsoft.com/office/drawing/2014/main" id="{B5B02355-9658-4D29-967B-8A22D942CB80}"/>
              </a:ext>
            </a:extLst>
          </p:cNvPr>
          <p:cNvSpPr>
            <a:spLocks noGrp="1"/>
          </p:cNvSpPr>
          <p:nvPr>
            <p:ph idx="1"/>
          </p:nvPr>
        </p:nvSpPr>
        <p:spPr/>
        <p:txBody>
          <a:bodyPr/>
          <a:lstStyle/>
          <a:p>
            <a:r>
              <a:rPr lang="en-GB" dirty="0"/>
              <a:t>Un differentiated</a:t>
            </a:r>
          </a:p>
          <a:p>
            <a:endParaRPr lang="en-GB" dirty="0"/>
          </a:p>
          <a:p>
            <a:r>
              <a:rPr lang="en-GB" dirty="0"/>
              <a:t>Differentiated</a:t>
            </a:r>
          </a:p>
          <a:p>
            <a:endParaRPr lang="en-GB" dirty="0"/>
          </a:p>
          <a:p>
            <a:endParaRPr lang="en-GB" dirty="0"/>
          </a:p>
          <a:p>
            <a:r>
              <a:rPr lang="en-GB" dirty="0"/>
              <a:t>Concentrated</a:t>
            </a:r>
          </a:p>
        </p:txBody>
      </p:sp>
    </p:spTree>
    <p:extLst>
      <p:ext uri="{BB962C8B-B14F-4D97-AF65-F5344CB8AC3E}">
        <p14:creationId xmlns:p14="http://schemas.microsoft.com/office/powerpoint/2010/main" val="3026508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p:cTn id="14"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 calcmode="lin" valueType="num">
                                      <p:cBhvr>
                                        <p:cTn id="21"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23"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6DAC8-C08C-40E6-BD5A-D5461F6B4A9F}"/>
              </a:ext>
            </a:extLst>
          </p:cNvPr>
          <p:cNvSpPr>
            <a:spLocks noGrp="1"/>
          </p:cNvSpPr>
          <p:nvPr>
            <p:ph type="title"/>
          </p:nvPr>
        </p:nvSpPr>
        <p:spPr/>
        <p:txBody>
          <a:bodyPr/>
          <a:lstStyle/>
          <a:p>
            <a:r>
              <a:rPr lang="en-GB" b="1" dirty="0"/>
              <a:t>Positioning</a:t>
            </a:r>
          </a:p>
        </p:txBody>
      </p:sp>
      <p:sp>
        <p:nvSpPr>
          <p:cNvPr id="3" name="Content Placeholder 2">
            <a:extLst>
              <a:ext uri="{FF2B5EF4-FFF2-40B4-BE49-F238E27FC236}">
                <a16:creationId xmlns:a16="http://schemas.microsoft.com/office/drawing/2014/main" id="{CA353203-7B05-4DB4-A353-99556B351F0E}"/>
              </a:ext>
            </a:extLst>
          </p:cNvPr>
          <p:cNvSpPr>
            <a:spLocks noGrp="1"/>
          </p:cNvSpPr>
          <p:nvPr>
            <p:ph idx="1"/>
          </p:nvPr>
        </p:nvSpPr>
        <p:spPr/>
        <p:txBody>
          <a:bodyPr>
            <a:normAutofit fontScale="77500" lnSpcReduction="20000"/>
          </a:bodyPr>
          <a:lstStyle/>
          <a:p>
            <a:r>
              <a:rPr lang="en-GB" dirty="0"/>
              <a:t>Benefit</a:t>
            </a:r>
          </a:p>
          <a:p>
            <a:endParaRPr lang="en-GB" dirty="0"/>
          </a:p>
          <a:p>
            <a:r>
              <a:rPr lang="en-GB" dirty="0"/>
              <a:t>User</a:t>
            </a:r>
          </a:p>
          <a:p>
            <a:endParaRPr lang="en-GB" dirty="0"/>
          </a:p>
          <a:p>
            <a:r>
              <a:rPr lang="en-GB" dirty="0"/>
              <a:t>Competitive</a:t>
            </a:r>
          </a:p>
          <a:p>
            <a:endParaRPr lang="en-GB" dirty="0"/>
          </a:p>
          <a:p>
            <a:r>
              <a:rPr lang="en-GB" dirty="0"/>
              <a:t>Celebrity endorsement</a:t>
            </a:r>
          </a:p>
          <a:p>
            <a:endParaRPr lang="en-GB" dirty="0"/>
          </a:p>
          <a:p>
            <a:r>
              <a:rPr lang="en-GB" dirty="0"/>
              <a:t>History/Parentage</a:t>
            </a:r>
          </a:p>
          <a:p>
            <a:r>
              <a:rPr lang="en-GB" dirty="0"/>
              <a:t>Pro environment</a:t>
            </a:r>
          </a:p>
        </p:txBody>
      </p:sp>
    </p:spTree>
    <p:extLst>
      <p:ext uri="{BB962C8B-B14F-4D97-AF65-F5344CB8AC3E}">
        <p14:creationId xmlns:p14="http://schemas.microsoft.com/office/powerpoint/2010/main" val="3370328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barn(inVertical)">
                                      <p:cBhvr>
                                        <p:cTn id="14" dur="500"/>
                                        <p:tgtEl>
                                          <p:spTgt spid="3">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p:cTn id="19"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1" dur="500"/>
                                        <p:tgtEl>
                                          <p:spTgt spid="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iterate type="lt">
                                    <p:tmPct val="0"/>
                                  </p:iterate>
                                  <p:childTnLst>
                                    <p:set>
                                      <p:cBhvr>
                                        <p:cTn id="25" dur="1" fill="hold">
                                          <p:stCondLst>
                                            <p:cond delay="0"/>
                                          </p:stCondLst>
                                        </p:cTn>
                                        <p:tgtEl>
                                          <p:spTgt spid="3">
                                            <p:txEl>
                                              <p:pRg st="6" end="6"/>
                                            </p:txEl>
                                          </p:spTgt>
                                        </p:tgtEl>
                                        <p:attrNameLst>
                                          <p:attrName>style.visibility</p:attrName>
                                        </p:attrNameLst>
                                      </p:cBhvr>
                                      <p:to>
                                        <p:strVal val="visible"/>
                                      </p:to>
                                    </p:set>
                                    <p:anim calcmode="lin" valueType="num">
                                      <p:cBhvr additive="base">
                                        <p:cTn id="26"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 calcmode="lin" valueType="num">
                                      <p:cBhvr additive="base">
                                        <p:cTn id="36"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Title 1">
            <a:extLst>
              <a:ext uri="{FF2B5EF4-FFF2-40B4-BE49-F238E27FC236}">
                <a16:creationId xmlns:a16="http://schemas.microsoft.com/office/drawing/2014/main" id="{986CD4EF-A84D-4797-8EA4-8ED3D6B7F2D4}"/>
              </a:ext>
            </a:extLst>
          </p:cNvPr>
          <p:cNvSpPr>
            <a:spLocks noGrp="1"/>
          </p:cNvSpPr>
          <p:nvPr>
            <p:ph type="title"/>
          </p:nvPr>
        </p:nvSpPr>
        <p:spPr>
          <a:xfrm>
            <a:off x="1981200" y="274638"/>
            <a:ext cx="8229600" cy="1143000"/>
          </a:xfrm>
        </p:spPr>
        <p:txBody>
          <a:bodyPr/>
          <a:lstStyle/>
          <a:p>
            <a:r>
              <a:rPr lang="en-US" dirty="0"/>
              <a:t>Perceptual Map for Cars</a:t>
            </a:r>
          </a:p>
        </p:txBody>
      </p:sp>
      <p:pic>
        <p:nvPicPr>
          <p:cNvPr id="2050" name="Picture 2" descr="Perceptual maps – Marketing Audit of ...">
            <a:extLst>
              <a:ext uri="{FF2B5EF4-FFF2-40B4-BE49-F238E27FC236}">
                <a16:creationId xmlns:a16="http://schemas.microsoft.com/office/drawing/2014/main" id="{DCF4A28A-8979-47AB-BC1C-7B673359EAC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746375" y="2152185"/>
            <a:ext cx="5817740" cy="3956063"/>
          </a:xfrm>
          <a:prstGeom prst="rect">
            <a:avLst/>
          </a:prstGeom>
          <a:solidFill>
            <a:srgbClr val="FFFFFF"/>
          </a:solidFill>
        </p:spPr>
      </p:pic>
      <p:sp>
        <p:nvSpPr>
          <p:cNvPr id="2" name="Date Placeholder 1">
            <a:extLst>
              <a:ext uri="{FF2B5EF4-FFF2-40B4-BE49-F238E27FC236}">
                <a16:creationId xmlns:a16="http://schemas.microsoft.com/office/drawing/2014/main" id="{A1E414E3-A047-4CA7-A7F4-3EA04FE12A0B}"/>
              </a:ext>
            </a:extLst>
          </p:cNvPr>
          <p:cNvSpPr>
            <a:spLocks noGrp="1"/>
          </p:cNvSpPr>
          <p:nvPr>
            <p:ph type="dt" sz="half" idx="10"/>
          </p:nvPr>
        </p:nvSpPr>
        <p:spPr>
          <a:xfrm>
            <a:off x="1774825" y="6524626"/>
            <a:ext cx="971550" cy="219075"/>
          </a:xfrm>
        </p:spPr>
        <p:txBody>
          <a:bodyPr anchor="ctr">
            <a:normAutofit/>
          </a:bodyPr>
          <a:lstStyle/>
          <a:p>
            <a:pPr>
              <a:lnSpc>
                <a:spcPct val="90000"/>
              </a:lnSpc>
              <a:spcAft>
                <a:spcPts val="600"/>
              </a:spcAft>
              <a:defRPr/>
            </a:pPr>
            <a:fld id="{D30023C4-5528-489E-A726-D14A340FF59E}" type="datetime1">
              <a:rPr lang="en-GB" altLang="en-US" sz="900"/>
              <a:pPr>
                <a:lnSpc>
                  <a:spcPct val="90000"/>
                </a:lnSpc>
                <a:spcAft>
                  <a:spcPts val="600"/>
                </a:spcAft>
                <a:defRPr/>
              </a:pPr>
              <a:t>29/07/2021</a:t>
            </a:fld>
            <a:endParaRPr lang="en-GB" altLang="en-US" sz="900"/>
          </a:p>
        </p:txBody>
      </p:sp>
      <p:sp>
        <p:nvSpPr>
          <p:cNvPr id="3" name="Slide Number Placeholder 2">
            <a:extLst>
              <a:ext uri="{FF2B5EF4-FFF2-40B4-BE49-F238E27FC236}">
                <a16:creationId xmlns:a16="http://schemas.microsoft.com/office/drawing/2014/main" id="{B737C3DF-35F9-40E3-9CAE-9B6676AF8313}"/>
              </a:ext>
            </a:extLst>
          </p:cNvPr>
          <p:cNvSpPr>
            <a:spLocks noGrp="1"/>
          </p:cNvSpPr>
          <p:nvPr>
            <p:ph type="sldNum" sz="quarter" idx="12"/>
          </p:nvPr>
        </p:nvSpPr>
        <p:spPr>
          <a:xfrm>
            <a:off x="9480550" y="6381751"/>
            <a:ext cx="730250" cy="339725"/>
          </a:xfrm>
        </p:spPr>
        <p:txBody>
          <a:bodyPr wrap="square" anchor="ctr">
            <a:normAutofit/>
          </a:bodyPr>
          <a:lstStyle/>
          <a:p>
            <a:pPr>
              <a:spcAft>
                <a:spcPts val="600"/>
              </a:spcAft>
              <a:defRPr/>
            </a:pPr>
            <a:fld id="{AA1819AB-B9DA-41D7-8C91-5DE9528F5AA4}" type="slidenum">
              <a:rPr lang="en-GB" altLang="en-US" smtClean="0"/>
              <a:pPr>
                <a:spcAft>
                  <a:spcPts val="600"/>
                </a:spcAft>
                <a:defRPr/>
              </a:pPr>
              <a:t>24</a:t>
            </a:fld>
            <a:endParaRPr lang="en-GB" altLang="en-US"/>
          </a:p>
        </p:txBody>
      </p:sp>
    </p:spTree>
    <p:extLst>
      <p:ext uri="{BB962C8B-B14F-4D97-AF65-F5344CB8AC3E}">
        <p14:creationId xmlns:p14="http://schemas.microsoft.com/office/powerpoint/2010/main" val="27838930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br>
              <a:rPr lang="en-GB" sz="3200" b="1" dirty="0"/>
            </a:br>
            <a:r>
              <a:rPr lang="en-GB" sz="3200" b="1" dirty="0"/>
              <a:t>Product</a:t>
            </a:r>
            <a:br>
              <a:rPr lang="en-GB" sz="3200" b="1" dirty="0"/>
            </a:br>
            <a:br>
              <a:rPr lang="en-GB" sz="3200" b="1" dirty="0"/>
            </a:br>
            <a:r>
              <a:rPr lang="en-GB" sz="3200" b="1" dirty="0"/>
              <a:t>Family Branding/Corporate Umbrella Branding</a:t>
            </a:r>
            <a:br>
              <a:rPr lang="en-GB" sz="3200" dirty="0"/>
            </a:br>
            <a:endParaRPr lang="en-GB" sz="3200" dirty="0"/>
          </a:p>
        </p:txBody>
      </p:sp>
      <p:sp>
        <p:nvSpPr>
          <p:cNvPr id="3" name="Content Placeholder 2"/>
          <p:cNvSpPr>
            <a:spLocks noGrp="1"/>
          </p:cNvSpPr>
          <p:nvPr>
            <p:ph idx="1"/>
          </p:nvPr>
        </p:nvSpPr>
        <p:spPr/>
        <p:txBody>
          <a:bodyPr/>
          <a:lstStyle/>
          <a:p>
            <a:r>
              <a:rPr lang="en-GB" dirty="0"/>
              <a:t>The company uses one brand name as the main identifier for the different variety of products produced.</a:t>
            </a:r>
          </a:p>
        </p:txBody>
      </p:sp>
    </p:spTree>
    <p:extLst>
      <p:ext uri="{BB962C8B-B14F-4D97-AF65-F5344CB8AC3E}">
        <p14:creationId xmlns:p14="http://schemas.microsoft.com/office/powerpoint/2010/main" val="3772544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br>
              <a:rPr lang="en-GB" b="1" dirty="0"/>
            </a:br>
            <a:br>
              <a:rPr lang="en-GB" b="1" dirty="0"/>
            </a:br>
            <a:r>
              <a:rPr lang="en-GB" sz="3600" b="1" dirty="0"/>
              <a:t>Range Branding</a:t>
            </a:r>
            <a:br>
              <a:rPr lang="en-GB" dirty="0"/>
            </a:br>
            <a:endParaRPr lang="en-GB" dirty="0"/>
          </a:p>
        </p:txBody>
      </p:sp>
      <p:sp>
        <p:nvSpPr>
          <p:cNvPr id="3" name="Content Placeholder 2"/>
          <p:cNvSpPr>
            <a:spLocks noGrp="1"/>
          </p:cNvSpPr>
          <p:nvPr>
            <p:ph idx="1"/>
          </p:nvPr>
        </p:nvSpPr>
        <p:spPr/>
        <p:txBody>
          <a:bodyPr/>
          <a:lstStyle/>
          <a:p>
            <a:r>
              <a:rPr lang="en-GB" dirty="0"/>
              <a:t>The company uses different brand names for different ranges of products produced.</a:t>
            </a:r>
          </a:p>
        </p:txBody>
      </p:sp>
    </p:spTree>
    <p:extLst>
      <p:ext uri="{BB962C8B-B14F-4D97-AF65-F5344CB8AC3E}">
        <p14:creationId xmlns:p14="http://schemas.microsoft.com/office/powerpoint/2010/main" val="3799502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br>
              <a:rPr lang="en-GB" b="1" dirty="0"/>
            </a:br>
            <a:br>
              <a:rPr lang="en-GB" b="1" dirty="0"/>
            </a:br>
            <a:r>
              <a:rPr lang="en-GB" sz="3100" b="1" dirty="0"/>
              <a:t>Individual Product Branding</a:t>
            </a:r>
            <a:br>
              <a:rPr lang="en-GB" dirty="0"/>
            </a:br>
            <a:endParaRPr lang="en-GB" dirty="0"/>
          </a:p>
        </p:txBody>
      </p:sp>
      <p:sp>
        <p:nvSpPr>
          <p:cNvPr id="3" name="Content Placeholder 2"/>
          <p:cNvSpPr>
            <a:spLocks noGrp="1"/>
          </p:cNvSpPr>
          <p:nvPr>
            <p:ph idx="1"/>
          </p:nvPr>
        </p:nvSpPr>
        <p:spPr/>
        <p:txBody>
          <a:bodyPr/>
          <a:lstStyle/>
          <a:p>
            <a:r>
              <a:rPr lang="en-GB" dirty="0"/>
              <a:t>There is no close connection between the brand and the company. However, the brand is recognised for its own strengths.</a:t>
            </a:r>
          </a:p>
        </p:txBody>
      </p:sp>
    </p:spTree>
    <p:extLst>
      <p:ext uri="{BB962C8B-B14F-4D97-AF65-F5344CB8AC3E}">
        <p14:creationId xmlns:p14="http://schemas.microsoft.com/office/powerpoint/2010/main" val="2124369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9F22C-3B73-4F0E-9C80-CA3FAB73C22B}"/>
              </a:ext>
            </a:extLst>
          </p:cNvPr>
          <p:cNvSpPr>
            <a:spLocks noGrp="1"/>
          </p:cNvSpPr>
          <p:nvPr>
            <p:ph type="title"/>
          </p:nvPr>
        </p:nvSpPr>
        <p:spPr/>
        <p:txBody>
          <a:bodyPr/>
          <a:lstStyle/>
          <a:p>
            <a:r>
              <a:rPr lang="en-GB" b="1" dirty="0"/>
              <a:t>Product</a:t>
            </a:r>
            <a:br>
              <a:rPr lang="en-GB" b="1" dirty="0"/>
            </a:br>
            <a:r>
              <a:rPr lang="en-GB" b="1" dirty="0"/>
              <a:t>Branding Strategies</a:t>
            </a:r>
          </a:p>
        </p:txBody>
      </p:sp>
      <p:sp>
        <p:nvSpPr>
          <p:cNvPr id="3" name="Content Placeholder 2">
            <a:extLst>
              <a:ext uri="{FF2B5EF4-FFF2-40B4-BE49-F238E27FC236}">
                <a16:creationId xmlns:a16="http://schemas.microsoft.com/office/drawing/2014/main" id="{8E3A71DF-B728-4BB2-950D-77DF5EA37C54}"/>
              </a:ext>
            </a:extLst>
          </p:cNvPr>
          <p:cNvSpPr>
            <a:spLocks noGrp="1"/>
          </p:cNvSpPr>
          <p:nvPr>
            <p:ph idx="1"/>
          </p:nvPr>
        </p:nvSpPr>
        <p:spPr/>
        <p:txBody>
          <a:bodyPr/>
          <a:lstStyle/>
          <a:p>
            <a:r>
              <a:rPr lang="en-GB" dirty="0"/>
              <a:t>Line filling</a:t>
            </a:r>
          </a:p>
          <a:p>
            <a:r>
              <a:rPr lang="en-GB" dirty="0"/>
              <a:t>Line extension</a:t>
            </a:r>
          </a:p>
          <a:p>
            <a:r>
              <a:rPr lang="en-GB" dirty="0"/>
              <a:t>Line stretching</a:t>
            </a:r>
          </a:p>
          <a:p>
            <a:r>
              <a:rPr lang="en-GB" dirty="0"/>
              <a:t>Brand extension</a:t>
            </a:r>
          </a:p>
        </p:txBody>
      </p:sp>
    </p:spTree>
    <p:extLst>
      <p:ext uri="{BB962C8B-B14F-4D97-AF65-F5344CB8AC3E}">
        <p14:creationId xmlns:p14="http://schemas.microsoft.com/office/powerpoint/2010/main" val="1429626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additive="base">
                                        <p:cTn id="14"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 calcmode="lin" valueType="num">
                                      <p:cBhvr additive="base">
                                        <p:cTn id="20"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 calcmode="lin" valueType="num">
                                      <p:cBhvr additive="base">
                                        <p:cTn id="26"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9712E-E5F6-4D76-B2A9-9C2D0F31F076}"/>
              </a:ext>
            </a:extLst>
          </p:cNvPr>
          <p:cNvSpPr>
            <a:spLocks noGrp="1"/>
          </p:cNvSpPr>
          <p:nvPr>
            <p:ph type="title"/>
          </p:nvPr>
        </p:nvSpPr>
        <p:spPr/>
        <p:txBody>
          <a:bodyPr/>
          <a:lstStyle/>
          <a:p>
            <a:r>
              <a:rPr lang="en-GB" dirty="0"/>
              <a:t>Price</a:t>
            </a:r>
          </a:p>
        </p:txBody>
      </p:sp>
      <p:sp>
        <p:nvSpPr>
          <p:cNvPr id="3" name="Content Placeholder 2">
            <a:extLst>
              <a:ext uri="{FF2B5EF4-FFF2-40B4-BE49-F238E27FC236}">
                <a16:creationId xmlns:a16="http://schemas.microsoft.com/office/drawing/2014/main" id="{38B250BC-2864-4284-AF3F-A899B7E5A544}"/>
              </a:ext>
            </a:extLst>
          </p:cNvPr>
          <p:cNvSpPr>
            <a:spLocks noGrp="1"/>
          </p:cNvSpPr>
          <p:nvPr>
            <p:ph idx="1"/>
          </p:nvPr>
        </p:nvSpPr>
        <p:spPr/>
        <p:txBody>
          <a:bodyPr/>
          <a:lstStyle/>
          <a:p>
            <a:r>
              <a:rPr lang="en-GB" dirty="0"/>
              <a:t>Penetration pricing</a:t>
            </a:r>
          </a:p>
          <a:p>
            <a:r>
              <a:rPr lang="en-GB" dirty="0"/>
              <a:t>Price skimming</a:t>
            </a:r>
          </a:p>
          <a:p>
            <a:r>
              <a:rPr lang="en-GB" dirty="0"/>
              <a:t>Differential pricing</a:t>
            </a:r>
          </a:p>
          <a:p>
            <a:r>
              <a:rPr lang="en-GB" dirty="0"/>
              <a:t>Psychological pricing</a:t>
            </a:r>
          </a:p>
        </p:txBody>
      </p:sp>
    </p:spTree>
    <p:extLst>
      <p:ext uri="{BB962C8B-B14F-4D97-AF65-F5344CB8AC3E}">
        <p14:creationId xmlns:p14="http://schemas.microsoft.com/office/powerpoint/2010/main" val="2538837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8A1F1-8DC4-482D-8661-178C07BAB660}"/>
              </a:ext>
            </a:extLst>
          </p:cNvPr>
          <p:cNvSpPr>
            <a:spLocks noGrp="1"/>
          </p:cNvSpPr>
          <p:nvPr>
            <p:ph type="title"/>
          </p:nvPr>
        </p:nvSpPr>
        <p:spPr/>
        <p:txBody>
          <a:bodyPr/>
          <a:lstStyle/>
          <a:p>
            <a:r>
              <a:rPr lang="en-GB" dirty="0"/>
              <a:t>Place</a:t>
            </a:r>
          </a:p>
        </p:txBody>
      </p:sp>
      <p:sp>
        <p:nvSpPr>
          <p:cNvPr id="3" name="Content Placeholder 2">
            <a:extLst>
              <a:ext uri="{FF2B5EF4-FFF2-40B4-BE49-F238E27FC236}">
                <a16:creationId xmlns:a16="http://schemas.microsoft.com/office/drawing/2014/main" id="{D8D25123-E340-4F2D-A9D0-F0BC7CF97196}"/>
              </a:ext>
            </a:extLst>
          </p:cNvPr>
          <p:cNvSpPr>
            <a:spLocks noGrp="1"/>
          </p:cNvSpPr>
          <p:nvPr>
            <p:ph idx="1"/>
          </p:nvPr>
        </p:nvSpPr>
        <p:spPr/>
        <p:txBody>
          <a:bodyPr/>
          <a:lstStyle/>
          <a:p>
            <a:r>
              <a:rPr lang="en-GB" b="1" dirty="0"/>
              <a:t>Direct channel of distribution</a:t>
            </a:r>
          </a:p>
          <a:p>
            <a:endParaRPr lang="en-GB" dirty="0"/>
          </a:p>
          <a:p>
            <a:r>
              <a:rPr lang="en-GB" b="1" dirty="0"/>
              <a:t>Indirect channel of distribution</a:t>
            </a:r>
          </a:p>
          <a:p>
            <a:r>
              <a:rPr lang="en-GB" dirty="0"/>
              <a:t>Intensive distribution</a:t>
            </a:r>
          </a:p>
          <a:p>
            <a:r>
              <a:rPr lang="en-GB" dirty="0"/>
              <a:t>Exclusive distribution</a:t>
            </a:r>
          </a:p>
          <a:p>
            <a:r>
              <a:rPr lang="en-GB" dirty="0"/>
              <a:t>Selective distribution</a:t>
            </a:r>
          </a:p>
        </p:txBody>
      </p:sp>
    </p:spTree>
    <p:extLst>
      <p:ext uri="{BB962C8B-B14F-4D97-AF65-F5344CB8AC3E}">
        <p14:creationId xmlns:p14="http://schemas.microsoft.com/office/powerpoint/2010/main" val="3849336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barn(inVertical)">
                                      <p:cBhvr>
                                        <p:cTn id="19" dur="500"/>
                                        <p:tgtEl>
                                          <p:spTgt spid="3">
                                            <p:txEl>
                                              <p:pRg st="3" end="3"/>
                                            </p:txEl>
                                          </p:spTgt>
                                        </p:tgtEl>
                                      </p:cBhvr>
                                    </p:animEffect>
                                  </p:childTnLst>
                                </p:cTn>
                              </p:par>
                              <p:par>
                                <p:cTn id="20" presetID="16" presetClass="entr" presetSubtype="21"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arn(inVertical)">
                                      <p:cBhvr>
                                        <p:cTn id="22" dur="500"/>
                                        <p:tgtEl>
                                          <p:spTgt spid="3">
                                            <p:txEl>
                                              <p:pRg st="4" end="4"/>
                                            </p:txEl>
                                          </p:spTgt>
                                        </p:tgtEl>
                                      </p:cBhvr>
                                    </p:animEffect>
                                  </p:childTnLst>
                                </p:cTn>
                              </p:par>
                              <p:par>
                                <p:cTn id="23" presetID="16" presetClass="entr" presetSubtype="21"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barn(inVertical)">
                                      <p:cBhvr>
                                        <p:cTn id="25"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dirty="0"/>
            </a:br>
            <a:r>
              <a:rPr lang="en-GB" dirty="0"/>
              <a:t>Market </a:t>
            </a:r>
            <a:r>
              <a:rPr lang="en-GB"/>
              <a:t>Entry Methods</a:t>
            </a:r>
            <a:endParaRPr lang="en-GB" dirty="0"/>
          </a:p>
        </p:txBody>
      </p:sp>
      <p:sp>
        <p:nvSpPr>
          <p:cNvPr id="3" name="Content Placeholder 2"/>
          <p:cNvSpPr>
            <a:spLocks noGrp="1"/>
          </p:cNvSpPr>
          <p:nvPr>
            <p:ph idx="1"/>
          </p:nvPr>
        </p:nvSpPr>
        <p:spPr/>
        <p:txBody>
          <a:bodyPr>
            <a:normAutofit/>
          </a:bodyPr>
          <a:lstStyle/>
          <a:p>
            <a:pPr marL="0" indent="0">
              <a:buNone/>
            </a:pPr>
            <a:r>
              <a:rPr lang="en-GB" b="1" u="sng" dirty="0"/>
              <a:t>Licensing</a:t>
            </a:r>
          </a:p>
          <a:p>
            <a:pPr marL="0" indent="0">
              <a:buNone/>
            </a:pPr>
            <a:r>
              <a:rPr lang="en-GB" dirty="0"/>
              <a:t>Confers a right to use a company specific manufacturing process or brand name for a fee/commission.  E.g. coke and bottling process.</a:t>
            </a:r>
          </a:p>
          <a:p>
            <a:pPr marL="0" indent="0">
              <a:buNone/>
            </a:pPr>
            <a:r>
              <a:rPr lang="en-GB" b="1" u="sng" dirty="0"/>
              <a:t>Franchising</a:t>
            </a:r>
          </a:p>
          <a:p>
            <a:pPr marL="0" indent="0">
              <a:buNone/>
            </a:pPr>
            <a:r>
              <a:rPr lang="en-GB" dirty="0"/>
              <a:t>Introduces the small independent entrepreneur to a proven business concept. It transfers the right to use the company name and all that may be identifiable with the company</a:t>
            </a:r>
          </a:p>
          <a:p>
            <a:pPr marL="0" indent="0">
              <a:buNone/>
            </a:pPr>
            <a:endParaRPr lang="en-GB" b="1" u="sng" dirty="0"/>
          </a:p>
        </p:txBody>
      </p:sp>
    </p:spTree>
    <p:extLst>
      <p:ext uri="{BB962C8B-B14F-4D97-AF65-F5344CB8AC3E}">
        <p14:creationId xmlns:p14="http://schemas.microsoft.com/office/powerpoint/2010/main" val="2681954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0" indent="0">
              <a:buNone/>
            </a:pPr>
            <a:r>
              <a:rPr lang="en-GB" b="1" u="sng" dirty="0"/>
              <a:t>Joint venture</a:t>
            </a:r>
          </a:p>
          <a:p>
            <a:pPr marL="0" indent="0">
              <a:buNone/>
            </a:pPr>
            <a:r>
              <a:rPr lang="en-GB" dirty="0"/>
              <a:t>A </a:t>
            </a:r>
            <a:r>
              <a:rPr lang="en-GB" b="1" dirty="0"/>
              <a:t>joint venture</a:t>
            </a:r>
            <a:r>
              <a:rPr lang="en-GB" dirty="0"/>
              <a:t> is a business formed between two or more parties to undertake economic activity together. The parties agree to create a new business by both sharing in the </a:t>
            </a:r>
            <a:r>
              <a:rPr lang="en-GB" u="sng" dirty="0">
                <a:hlinkClick r:id="rId2" tooltip="Revenues"/>
              </a:rPr>
              <a:t>revenues</a:t>
            </a:r>
            <a:r>
              <a:rPr lang="en-GB" dirty="0"/>
              <a:t>, </a:t>
            </a:r>
            <a:r>
              <a:rPr lang="en-GB" u="sng" dirty="0">
                <a:hlinkClick r:id="rId3" tooltip="Expenses"/>
              </a:rPr>
              <a:t>expenses</a:t>
            </a:r>
            <a:r>
              <a:rPr lang="en-GB" dirty="0"/>
              <a:t>, and control of the enterprise. </a:t>
            </a:r>
            <a:endParaRPr lang="en-GB" b="1" u="sng" dirty="0"/>
          </a:p>
        </p:txBody>
      </p:sp>
    </p:spTree>
    <p:extLst>
      <p:ext uri="{BB962C8B-B14F-4D97-AF65-F5344CB8AC3E}">
        <p14:creationId xmlns:p14="http://schemas.microsoft.com/office/powerpoint/2010/main" val="3484769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b="1" dirty="0"/>
              <a:t>Strategic alliance</a:t>
            </a:r>
          </a:p>
          <a:p>
            <a:pPr marL="0" indent="0">
              <a:buNone/>
            </a:pPr>
            <a:r>
              <a:rPr lang="en-GB" dirty="0"/>
              <a:t>Companies merge together their strengths in order to gain a strong competitive advantage.</a:t>
            </a:r>
          </a:p>
        </p:txBody>
      </p:sp>
    </p:spTree>
    <p:extLst>
      <p:ext uri="{BB962C8B-B14F-4D97-AF65-F5344CB8AC3E}">
        <p14:creationId xmlns:p14="http://schemas.microsoft.com/office/powerpoint/2010/main" val="8583393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15408-FEDE-475A-9419-D57E461302CE}"/>
              </a:ext>
            </a:extLst>
          </p:cNvPr>
          <p:cNvSpPr>
            <a:spLocks noGrp="1"/>
          </p:cNvSpPr>
          <p:nvPr>
            <p:ph type="title"/>
          </p:nvPr>
        </p:nvSpPr>
        <p:spPr/>
        <p:txBody>
          <a:bodyPr/>
          <a:lstStyle/>
          <a:p>
            <a:r>
              <a:rPr lang="en-GB" dirty="0"/>
              <a:t>Promotion</a:t>
            </a:r>
          </a:p>
        </p:txBody>
      </p:sp>
      <p:sp>
        <p:nvSpPr>
          <p:cNvPr id="3" name="Content Placeholder 2">
            <a:extLst>
              <a:ext uri="{FF2B5EF4-FFF2-40B4-BE49-F238E27FC236}">
                <a16:creationId xmlns:a16="http://schemas.microsoft.com/office/drawing/2014/main" id="{CBEA76BE-58C9-4249-B801-A4257138D176}"/>
              </a:ext>
            </a:extLst>
          </p:cNvPr>
          <p:cNvSpPr>
            <a:spLocks noGrp="1"/>
          </p:cNvSpPr>
          <p:nvPr>
            <p:ph idx="1"/>
          </p:nvPr>
        </p:nvSpPr>
        <p:spPr/>
        <p:txBody>
          <a:bodyPr/>
          <a:lstStyle/>
          <a:p>
            <a:r>
              <a:rPr lang="en-GB" dirty="0"/>
              <a:t>Advertising</a:t>
            </a:r>
          </a:p>
          <a:p>
            <a:r>
              <a:rPr lang="en-GB" dirty="0"/>
              <a:t>Sales promotion</a:t>
            </a:r>
          </a:p>
          <a:p>
            <a:r>
              <a:rPr lang="en-GB" dirty="0"/>
              <a:t>Public relations</a:t>
            </a:r>
          </a:p>
          <a:p>
            <a:r>
              <a:rPr lang="en-GB" dirty="0"/>
              <a:t>Sponsorship</a:t>
            </a:r>
          </a:p>
          <a:p>
            <a:r>
              <a:rPr lang="en-GB" dirty="0"/>
              <a:t>Direct marketing</a:t>
            </a:r>
          </a:p>
          <a:p>
            <a:r>
              <a:rPr lang="en-GB" dirty="0"/>
              <a:t>Digital marketing</a:t>
            </a:r>
          </a:p>
        </p:txBody>
      </p:sp>
    </p:spTree>
    <p:extLst>
      <p:ext uri="{BB962C8B-B14F-4D97-AF65-F5344CB8AC3E}">
        <p14:creationId xmlns:p14="http://schemas.microsoft.com/office/powerpoint/2010/main" val="2206652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wheel(1)">
                                      <p:cBhvr>
                                        <p:cTn id="25" dur="20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1000"/>
                                        <p:tgtEl>
                                          <p:spTgt spid="3">
                                            <p:txEl>
                                              <p:pRg st="4" end="4"/>
                                            </p:txEl>
                                          </p:spTgt>
                                        </p:tgtEl>
                                      </p:cBhvr>
                                    </p:animEffect>
                                    <p:anim calcmode="lin" valueType="num">
                                      <p:cBhvr>
                                        <p:cTn id="3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2"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3F671-4A7D-4986-A03C-40F29A1E1916}"/>
              </a:ext>
            </a:extLst>
          </p:cNvPr>
          <p:cNvSpPr>
            <a:spLocks noGrp="1"/>
          </p:cNvSpPr>
          <p:nvPr>
            <p:ph type="title"/>
          </p:nvPr>
        </p:nvSpPr>
        <p:spPr/>
        <p:txBody>
          <a:bodyPr/>
          <a:lstStyle/>
          <a:p>
            <a:r>
              <a:rPr lang="en-GB" dirty="0"/>
              <a:t>The Extended Marketing Mix</a:t>
            </a:r>
          </a:p>
        </p:txBody>
      </p:sp>
      <p:sp>
        <p:nvSpPr>
          <p:cNvPr id="3" name="Content Placeholder 2">
            <a:extLst>
              <a:ext uri="{FF2B5EF4-FFF2-40B4-BE49-F238E27FC236}">
                <a16:creationId xmlns:a16="http://schemas.microsoft.com/office/drawing/2014/main" id="{78DB1651-A046-4868-A5EE-522962B12D29}"/>
              </a:ext>
            </a:extLst>
          </p:cNvPr>
          <p:cNvSpPr>
            <a:spLocks noGrp="1"/>
          </p:cNvSpPr>
          <p:nvPr>
            <p:ph idx="1"/>
          </p:nvPr>
        </p:nvSpPr>
        <p:spPr/>
        <p:txBody>
          <a:bodyPr/>
          <a:lstStyle/>
          <a:p>
            <a:r>
              <a:rPr lang="en-GB" dirty="0"/>
              <a:t>People</a:t>
            </a:r>
          </a:p>
          <a:p>
            <a:endParaRPr lang="en-GB" dirty="0"/>
          </a:p>
          <a:p>
            <a:endParaRPr lang="en-GB" dirty="0"/>
          </a:p>
          <a:p>
            <a:r>
              <a:rPr lang="en-GB" dirty="0"/>
              <a:t>Process</a:t>
            </a:r>
          </a:p>
          <a:p>
            <a:endParaRPr lang="en-GB" dirty="0"/>
          </a:p>
          <a:p>
            <a:endParaRPr lang="en-GB" dirty="0"/>
          </a:p>
          <a:p>
            <a:r>
              <a:rPr lang="en-GB" dirty="0"/>
              <a:t>Physical evidence</a:t>
            </a:r>
          </a:p>
          <a:p>
            <a:endParaRPr lang="en-GB" dirty="0"/>
          </a:p>
          <a:p>
            <a:endParaRPr lang="en-GB" dirty="0"/>
          </a:p>
          <a:p>
            <a:endParaRPr lang="en-GB" dirty="0"/>
          </a:p>
        </p:txBody>
      </p:sp>
    </p:spTree>
    <p:extLst>
      <p:ext uri="{BB962C8B-B14F-4D97-AF65-F5344CB8AC3E}">
        <p14:creationId xmlns:p14="http://schemas.microsoft.com/office/powerpoint/2010/main" val="4072185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6E361-72D2-43B1-A180-86BFC780BEF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AA652E2-7140-4C76-BA38-3371B38C0CC9}"/>
              </a:ext>
            </a:extLst>
          </p:cNvPr>
          <p:cNvSpPr>
            <a:spLocks noGrp="1"/>
          </p:cNvSpPr>
          <p:nvPr>
            <p:ph idx="1"/>
          </p:nvPr>
        </p:nvSpPr>
        <p:spPr/>
        <p:txBody>
          <a:bodyPr/>
          <a:lstStyle/>
          <a:p>
            <a:r>
              <a:rPr lang="en-GB" dirty="0"/>
              <a:t>Provide a definition of: directional development strategy</a:t>
            </a:r>
          </a:p>
          <a:p>
            <a:pPr lvl="0"/>
            <a:r>
              <a:rPr lang="en-GB" dirty="0"/>
              <a:t>Relate EITHER the Ansoff matrix OR the</a:t>
            </a:r>
          </a:p>
          <a:p>
            <a:pPr marL="0" indent="0">
              <a:buNone/>
            </a:pPr>
            <a:r>
              <a:rPr lang="en-GB" dirty="0"/>
              <a:t>BCG matrix</a:t>
            </a:r>
          </a:p>
          <a:p>
            <a:pPr lvl="0"/>
            <a:r>
              <a:rPr lang="en-GB" sz="2400" dirty="0"/>
              <a:t>A conclusion and recommendations should be provided.</a:t>
            </a:r>
          </a:p>
          <a:p>
            <a:pPr lvl="0"/>
            <a:r>
              <a:rPr lang="en-GB" sz="2400" dirty="0"/>
              <a:t>TOWS analysis could be included for the recommendations</a:t>
            </a:r>
          </a:p>
          <a:p>
            <a:pPr lvl="0"/>
            <a:r>
              <a:rPr lang="en-GB" sz="2400" dirty="0"/>
              <a:t>Remember to include appropriate critical analysis of  selected models. </a:t>
            </a:r>
          </a:p>
          <a:p>
            <a:pPr marL="0" indent="0">
              <a:buNone/>
            </a:pPr>
            <a:endParaRPr lang="en-GB" dirty="0"/>
          </a:p>
          <a:p>
            <a:endParaRPr lang="en-GB" dirty="0"/>
          </a:p>
        </p:txBody>
      </p:sp>
      <p:sp>
        <p:nvSpPr>
          <p:cNvPr id="4" name="Date Placeholder 3">
            <a:extLst>
              <a:ext uri="{FF2B5EF4-FFF2-40B4-BE49-F238E27FC236}">
                <a16:creationId xmlns:a16="http://schemas.microsoft.com/office/drawing/2014/main" id="{A4D5FD89-8F51-44DA-99CB-B5C9CEE019A8}"/>
              </a:ext>
            </a:extLst>
          </p:cNvPr>
          <p:cNvSpPr>
            <a:spLocks noGrp="1"/>
          </p:cNvSpPr>
          <p:nvPr>
            <p:ph type="dt" sz="half" idx="10"/>
          </p:nvPr>
        </p:nvSpPr>
        <p:spPr/>
        <p:txBody>
          <a:bodyPr/>
          <a:lstStyle/>
          <a:p>
            <a:pPr>
              <a:defRPr/>
            </a:pPr>
            <a:fld id="{2303D31F-598B-47EE-BA37-93F097A3D676}" type="datetime1">
              <a:rPr lang="en-GB" altLang="en-US" smtClean="0"/>
              <a:pPr>
                <a:defRPr/>
              </a:pPr>
              <a:t>29/07/2021</a:t>
            </a:fld>
            <a:endParaRPr lang="en-GB" altLang="en-US"/>
          </a:p>
        </p:txBody>
      </p:sp>
      <p:sp>
        <p:nvSpPr>
          <p:cNvPr id="5" name="Slide Number Placeholder 4">
            <a:extLst>
              <a:ext uri="{FF2B5EF4-FFF2-40B4-BE49-F238E27FC236}">
                <a16:creationId xmlns:a16="http://schemas.microsoft.com/office/drawing/2014/main" id="{2066A1C3-2F08-4B2C-89F4-A820C16DF170}"/>
              </a:ext>
            </a:extLst>
          </p:cNvPr>
          <p:cNvSpPr>
            <a:spLocks noGrp="1"/>
          </p:cNvSpPr>
          <p:nvPr>
            <p:ph type="sldNum" sz="quarter" idx="12"/>
          </p:nvPr>
        </p:nvSpPr>
        <p:spPr/>
        <p:txBody>
          <a:bodyPr/>
          <a:lstStyle/>
          <a:p>
            <a:pPr>
              <a:defRPr/>
            </a:pPr>
            <a:fld id="{6550E941-99E4-4403-A917-B30FF69A9617}" type="slidenum">
              <a:rPr lang="en-GB" altLang="en-US" smtClean="0"/>
              <a:pPr>
                <a:defRPr/>
              </a:pPr>
              <a:t>36</a:t>
            </a:fld>
            <a:endParaRPr lang="en-GB" altLang="en-US"/>
          </a:p>
        </p:txBody>
      </p:sp>
    </p:spTree>
    <p:extLst>
      <p:ext uri="{BB962C8B-B14F-4D97-AF65-F5344CB8AC3E}">
        <p14:creationId xmlns:p14="http://schemas.microsoft.com/office/powerpoint/2010/main" val="2022392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F1DDA-54BC-47EC-B965-A38FA923FFF3}"/>
              </a:ext>
            </a:extLst>
          </p:cNvPr>
          <p:cNvSpPr>
            <a:spLocks noGrp="1"/>
          </p:cNvSpPr>
          <p:nvPr>
            <p:ph type="title"/>
          </p:nvPr>
        </p:nvSpPr>
        <p:spPr/>
        <p:txBody>
          <a:bodyPr/>
          <a:lstStyle/>
          <a:p>
            <a:r>
              <a:rPr lang="en-GB" dirty="0"/>
              <a:t>Ansoff Matrix</a:t>
            </a:r>
          </a:p>
        </p:txBody>
      </p:sp>
      <p:pic>
        <p:nvPicPr>
          <p:cNvPr id="1026" name="Picture 2" descr="Ansoff Matrix | Business | tutor2u">
            <a:extLst>
              <a:ext uri="{FF2B5EF4-FFF2-40B4-BE49-F238E27FC236}">
                <a16:creationId xmlns:a16="http://schemas.microsoft.com/office/drawing/2014/main" id="{D15E414F-7937-41D1-9A88-F1B2938FAAC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207198" y="2065162"/>
            <a:ext cx="6947953" cy="39020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81102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D39D6-4BD6-428A-AA9A-79317B49456C}"/>
              </a:ext>
            </a:extLst>
          </p:cNvPr>
          <p:cNvSpPr>
            <a:spLocks noGrp="1"/>
          </p:cNvSpPr>
          <p:nvPr>
            <p:ph type="title"/>
          </p:nvPr>
        </p:nvSpPr>
        <p:spPr/>
        <p:txBody>
          <a:bodyPr/>
          <a:lstStyle/>
          <a:p>
            <a:r>
              <a:rPr lang="en-GB" b="1" dirty="0"/>
              <a:t>Market Penetration</a:t>
            </a:r>
            <a:endParaRPr lang="en-GB" dirty="0"/>
          </a:p>
        </p:txBody>
      </p:sp>
      <p:sp>
        <p:nvSpPr>
          <p:cNvPr id="3" name="Content Placeholder 2">
            <a:extLst>
              <a:ext uri="{FF2B5EF4-FFF2-40B4-BE49-F238E27FC236}">
                <a16:creationId xmlns:a16="http://schemas.microsoft.com/office/drawing/2014/main" id="{91039C04-C400-48FB-B8D6-A56403A5F625}"/>
              </a:ext>
            </a:extLst>
          </p:cNvPr>
          <p:cNvSpPr>
            <a:spLocks noGrp="1"/>
          </p:cNvSpPr>
          <p:nvPr>
            <p:ph idx="1"/>
          </p:nvPr>
        </p:nvSpPr>
        <p:spPr/>
        <p:txBody>
          <a:bodyPr/>
          <a:lstStyle/>
          <a:p>
            <a:r>
              <a:rPr lang="en-GB" dirty="0"/>
              <a:t>Existing product, existing market.</a:t>
            </a:r>
          </a:p>
          <a:p>
            <a:r>
              <a:rPr lang="en-GB" dirty="0"/>
              <a:t> The company try to encourage their existing customers to buy more of the same product.</a:t>
            </a:r>
          </a:p>
          <a:p>
            <a:r>
              <a:rPr lang="en-GB" dirty="0"/>
              <a:t>Relationship marketing and promotion can be used.</a:t>
            </a:r>
          </a:p>
          <a:p>
            <a:pPr marL="0" indent="0">
              <a:buNone/>
            </a:pPr>
            <a:endParaRPr lang="en-GB" dirty="0"/>
          </a:p>
        </p:txBody>
      </p:sp>
      <p:sp>
        <p:nvSpPr>
          <p:cNvPr id="4" name="Date Placeholder 3">
            <a:extLst>
              <a:ext uri="{FF2B5EF4-FFF2-40B4-BE49-F238E27FC236}">
                <a16:creationId xmlns:a16="http://schemas.microsoft.com/office/drawing/2014/main" id="{088D4D83-5629-49ED-81F8-A1FC628539C1}"/>
              </a:ext>
            </a:extLst>
          </p:cNvPr>
          <p:cNvSpPr>
            <a:spLocks noGrp="1"/>
          </p:cNvSpPr>
          <p:nvPr>
            <p:ph type="dt" sz="half" idx="10"/>
          </p:nvPr>
        </p:nvSpPr>
        <p:spPr/>
        <p:txBody>
          <a:bodyPr/>
          <a:lstStyle/>
          <a:p>
            <a:pPr>
              <a:defRPr/>
            </a:pPr>
            <a:fld id="{2303D31F-598B-47EE-BA37-93F097A3D676}" type="datetime1">
              <a:rPr lang="en-GB" altLang="en-US" smtClean="0"/>
              <a:pPr>
                <a:defRPr/>
              </a:pPr>
              <a:t>29/07/2021</a:t>
            </a:fld>
            <a:endParaRPr lang="en-GB" altLang="en-US"/>
          </a:p>
        </p:txBody>
      </p:sp>
      <p:sp>
        <p:nvSpPr>
          <p:cNvPr id="5" name="Slide Number Placeholder 4">
            <a:extLst>
              <a:ext uri="{FF2B5EF4-FFF2-40B4-BE49-F238E27FC236}">
                <a16:creationId xmlns:a16="http://schemas.microsoft.com/office/drawing/2014/main" id="{C1D1E3C3-C37E-41E4-9900-8D28906EC4A7}"/>
              </a:ext>
            </a:extLst>
          </p:cNvPr>
          <p:cNvSpPr>
            <a:spLocks noGrp="1"/>
          </p:cNvSpPr>
          <p:nvPr>
            <p:ph type="sldNum" sz="quarter" idx="12"/>
          </p:nvPr>
        </p:nvSpPr>
        <p:spPr/>
        <p:txBody>
          <a:bodyPr/>
          <a:lstStyle/>
          <a:p>
            <a:pPr>
              <a:defRPr/>
            </a:pPr>
            <a:fld id="{6550E941-99E4-4403-A917-B30FF69A9617}" type="slidenum">
              <a:rPr lang="en-GB" altLang="en-US" smtClean="0"/>
              <a:pPr>
                <a:defRPr/>
              </a:pPr>
              <a:t>38</a:t>
            </a:fld>
            <a:endParaRPr lang="en-GB" altLang="en-US"/>
          </a:p>
        </p:txBody>
      </p:sp>
    </p:spTree>
    <p:extLst>
      <p:ext uri="{BB962C8B-B14F-4D97-AF65-F5344CB8AC3E}">
        <p14:creationId xmlns:p14="http://schemas.microsoft.com/office/powerpoint/2010/main" val="1336886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99618-5A02-49DF-990F-2F0B08AF662A}"/>
              </a:ext>
            </a:extLst>
          </p:cNvPr>
          <p:cNvSpPr>
            <a:spLocks noGrp="1"/>
          </p:cNvSpPr>
          <p:nvPr>
            <p:ph type="title"/>
          </p:nvPr>
        </p:nvSpPr>
        <p:spPr/>
        <p:txBody>
          <a:bodyPr/>
          <a:lstStyle/>
          <a:p>
            <a:r>
              <a:rPr lang="en-GB" b="1" dirty="0"/>
              <a:t>Product Development</a:t>
            </a:r>
            <a:endParaRPr lang="en-GB" dirty="0"/>
          </a:p>
        </p:txBody>
      </p:sp>
      <p:sp>
        <p:nvSpPr>
          <p:cNvPr id="3" name="Content Placeholder 2">
            <a:extLst>
              <a:ext uri="{FF2B5EF4-FFF2-40B4-BE49-F238E27FC236}">
                <a16:creationId xmlns:a16="http://schemas.microsoft.com/office/drawing/2014/main" id="{3513F77E-39C0-4E6B-9ECA-9563AF76D0F3}"/>
              </a:ext>
            </a:extLst>
          </p:cNvPr>
          <p:cNvSpPr>
            <a:spLocks noGrp="1"/>
          </p:cNvSpPr>
          <p:nvPr>
            <p:ph idx="1"/>
          </p:nvPr>
        </p:nvSpPr>
        <p:spPr/>
        <p:txBody>
          <a:bodyPr/>
          <a:lstStyle/>
          <a:p>
            <a:r>
              <a:rPr lang="en-GB" dirty="0"/>
              <a:t>Existing market, new product.</a:t>
            </a:r>
          </a:p>
          <a:p>
            <a:pPr marL="0" indent="0">
              <a:buNone/>
            </a:pPr>
            <a:r>
              <a:rPr lang="en-GB" dirty="0"/>
              <a:t>The company improve the quality or upgrade the technology of the existing product.</a:t>
            </a:r>
          </a:p>
          <a:p>
            <a:pPr marL="0" indent="0">
              <a:buNone/>
            </a:pPr>
            <a:endParaRPr lang="en-GB" dirty="0"/>
          </a:p>
        </p:txBody>
      </p:sp>
      <p:sp>
        <p:nvSpPr>
          <p:cNvPr id="4" name="Date Placeholder 3">
            <a:extLst>
              <a:ext uri="{FF2B5EF4-FFF2-40B4-BE49-F238E27FC236}">
                <a16:creationId xmlns:a16="http://schemas.microsoft.com/office/drawing/2014/main" id="{8A0934F6-75D8-4E7A-92EB-A1927D1EC5FB}"/>
              </a:ext>
            </a:extLst>
          </p:cNvPr>
          <p:cNvSpPr>
            <a:spLocks noGrp="1"/>
          </p:cNvSpPr>
          <p:nvPr>
            <p:ph type="dt" sz="half" idx="10"/>
          </p:nvPr>
        </p:nvSpPr>
        <p:spPr/>
        <p:txBody>
          <a:bodyPr/>
          <a:lstStyle/>
          <a:p>
            <a:pPr>
              <a:defRPr/>
            </a:pPr>
            <a:fld id="{2303D31F-598B-47EE-BA37-93F097A3D676}" type="datetime1">
              <a:rPr lang="en-GB" altLang="en-US" smtClean="0"/>
              <a:pPr>
                <a:defRPr/>
              </a:pPr>
              <a:t>29/07/2021</a:t>
            </a:fld>
            <a:endParaRPr lang="en-GB" altLang="en-US"/>
          </a:p>
        </p:txBody>
      </p:sp>
      <p:sp>
        <p:nvSpPr>
          <p:cNvPr id="5" name="Slide Number Placeholder 4">
            <a:extLst>
              <a:ext uri="{FF2B5EF4-FFF2-40B4-BE49-F238E27FC236}">
                <a16:creationId xmlns:a16="http://schemas.microsoft.com/office/drawing/2014/main" id="{6E4F9B04-092B-43A2-A4F5-953DBAAD44A4}"/>
              </a:ext>
            </a:extLst>
          </p:cNvPr>
          <p:cNvSpPr>
            <a:spLocks noGrp="1"/>
          </p:cNvSpPr>
          <p:nvPr>
            <p:ph type="sldNum" sz="quarter" idx="12"/>
          </p:nvPr>
        </p:nvSpPr>
        <p:spPr/>
        <p:txBody>
          <a:bodyPr/>
          <a:lstStyle/>
          <a:p>
            <a:pPr>
              <a:defRPr/>
            </a:pPr>
            <a:fld id="{6550E941-99E4-4403-A917-B30FF69A9617}" type="slidenum">
              <a:rPr lang="en-GB" altLang="en-US" smtClean="0"/>
              <a:pPr>
                <a:defRPr/>
              </a:pPr>
              <a:t>39</a:t>
            </a:fld>
            <a:endParaRPr lang="en-GB" altLang="en-US"/>
          </a:p>
        </p:txBody>
      </p:sp>
    </p:spTree>
    <p:extLst>
      <p:ext uri="{BB962C8B-B14F-4D97-AF65-F5344CB8AC3E}">
        <p14:creationId xmlns:p14="http://schemas.microsoft.com/office/powerpoint/2010/main" val="3188393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EE256-236B-4BD5-A1A3-F80A6A7D64EF}"/>
              </a:ext>
            </a:extLst>
          </p:cNvPr>
          <p:cNvSpPr>
            <a:spLocks noGrp="1"/>
          </p:cNvSpPr>
          <p:nvPr>
            <p:ph type="title"/>
          </p:nvPr>
        </p:nvSpPr>
        <p:spPr/>
        <p:txBody>
          <a:bodyPr/>
          <a:lstStyle/>
          <a:p>
            <a:br>
              <a:rPr lang="en-GB" b="1" dirty="0"/>
            </a:br>
            <a:r>
              <a:rPr lang="en-GB" b="1" dirty="0"/>
              <a:t>Market Development</a:t>
            </a:r>
            <a:endParaRPr lang="en-GB" dirty="0"/>
          </a:p>
        </p:txBody>
      </p:sp>
      <p:sp>
        <p:nvSpPr>
          <p:cNvPr id="3" name="Content Placeholder 2">
            <a:extLst>
              <a:ext uri="{FF2B5EF4-FFF2-40B4-BE49-F238E27FC236}">
                <a16:creationId xmlns:a16="http://schemas.microsoft.com/office/drawing/2014/main" id="{D0EBCC69-2337-47B3-8472-9353A2F27F7F}"/>
              </a:ext>
            </a:extLst>
          </p:cNvPr>
          <p:cNvSpPr>
            <a:spLocks noGrp="1"/>
          </p:cNvSpPr>
          <p:nvPr>
            <p:ph idx="1"/>
          </p:nvPr>
        </p:nvSpPr>
        <p:spPr/>
        <p:txBody>
          <a:bodyPr/>
          <a:lstStyle/>
          <a:p>
            <a:r>
              <a:rPr lang="en-GB" dirty="0"/>
              <a:t>New market, existing product.</a:t>
            </a:r>
          </a:p>
          <a:p>
            <a:r>
              <a:rPr lang="en-GB" dirty="0"/>
              <a:t>The company make their product available in new, undiscovered countries.</a:t>
            </a:r>
          </a:p>
          <a:p>
            <a:r>
              <a:rPr lang="en-GB" dirty="0"/>
              <a:t>The company find a new target market for an existing product.</a:t>
            </a:r>
          </a:p>
          <a:p>
            <a:pPr marL="0" indent="0">
              <a:buNone/>
            </a:pPr>
            <a:endParaRPr lang="en-GB" dirty="0"/>
          </a:p>
        </p:txBody>
      </p:sp>
      <p:sp>
        <p:nvSpPr>
          <p:cNvPr id="4" name="Date Placeholder 3">
            <a:extLst>
              <a:ext uri="{FF2B5EF4-FFF2-40B4-BE49-F238E27FC236}">
                <a16:creationId xmlns:a16="http://schemas.microsoft.com/office/drawing/2014/main" id="{DBB1E331-8F22-4095-B35A-50E7086255B2}"/>
              </a:ext>
            </a:extLst>
          </p:cNvPr>
          <p:cNvSpPr>
            <a:spLocks noGrp="1"/>
          </p:cNvSpPr>
          <p:nvPr>
            <p:ph type="dt" sz="half" idx="10"/>
          </p:nvPr>
        </p:nvSpPr>
        <p:spPr/>
        <p:txBody>
          <a:bodyPr/>
          <a:lstStyle/>
          <a:p>
            <a:pPr>
              <a:defRPr/>
            </a:pPr>
            <a:fld id="{2303D31F-598B-47EE-BA37-93F097A3D676}" type="datetime1">
              <a:rPr lang="en-GB" altLang="en-US" smtClean="0"/>
              <a:pPr>
                <a:defRPr/>
              </a:pPr>
              <a:t>29/07/2021</a:t>
            </a:fld>
            <a:endParaRPr lang="en-GB" altLang="en-US"/>
          </a:p>
        </p:txBody>
      </p:sp>
      <p:sp>
        <p:nvSpPr>
          <p:cNvPr id="5" name="Slide Number Placeholder 4">
            <a:extLst>
              <a:ext uri="{FF2B5EF4-FFF2-40B4-BE49-F238E27FC236}">
                <a16:creationId xmlns:a16="http://schemas.microsoft.com/office/drawing/2014/main" id="{4A1F0C2E-1362-40EA-8C88-238D1238E08E}"/>
              </a:ext>
            </a:extLst>
          </p:cNvPr>
          <p:cNvSpPr>
            <a:spLocks noGrp="1"/>
          </p:cNvSpPr>
          <p:nvPr>
            <p:ph type="sldNum" sz="quarter" idx="12"/>
          </p:nvPr>
        </p:nvSpPr>
        <p:spPr/>
        <p:txBody>
          <a:bodyPr/>
          <a:lstStyle/>
          <a:p>
            <a:pPr>
              <a:defRPr/>
            </a:pPr>
            <a:fld id="{6550E941-99E4-4403-A917-B30FF69A9617}" type="slidenum">
              <a:rPr lang="en-GB" altLang="en-US" smtClean="0"/>
              <a:pPr>
                <a:defRPr/>
              </a:pPr>
              <a:t>40</a:t>
            </a:fld>
            <a:endParaRPr lang="en-GB" altLang="en-US"/>
          </a:p>
        </p:txBody>
      </p:sp>
    </p:spTree>
    <p:extLst>
      <p:ext uri="{BB962C8B-B14F-4D97-AF65-F5344CB8AC3E}">
        <p14:creationId xmlns:p14="http://schemas.microsoft.com/office/powerpoint/2010/main" val="3380830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F92B5-9BBB-42D8-9636-73D8AEFA324B}"/>
              </a:ext>
            </a:extLst>
          </p:cNvPr>
          <p:cNvSpPr>
            <a:spLocks noGrp="1"/>
          </p:cNvSpPr>
          <p:nvPr>
            <p:ph type="title"/>
          </p:nvPr>
        </p:nvSpPr>
        <p:spPr/>
        <p:txBody>
          <a:bodyPr/>
          <a:lstStyle/>
          <a:p>
            <a:r>
              <a:rPr lang="en-GB" b="1" dirty="0"/>
              <a:t>Diversification</a:t>
            </a:r>
            <a:endParaRPr lang="en-GB" dirty="0"/>
          </a:p>
        </p:txBody>
      </p:sp>
      <p:sp>
        <p:nvSpPr>
          <p:cNvPr id="3" name="Content Placeholder 2">
            <a:extLst>
              <a:ext uri="{FF2B5EF4-FFF2-40B4-BE49-F238E27FC236}">
                <a16:creationId xmlns:a16="http://schemas.microsoft.com/office/drawing/2014/main" id="{D92F4A7B-AC15-4DE8-B1B9-938735BF39EA}"/>
              </a:ext>
            </a:extLst>
          </p:cNvPr>
          <p:cNvSpPr>
            <a:spLocks noGrp="1"/>
          </p:cNvSpPr>
          <p:nvPr>
            <p:ph idx="1"/>
          </p:nvPr>
        </p:nvSpPr>
        <p:spPr/>
        <p:txBody>
          <a:bodyPr/>
          <a:lstStyle/>
          <a:p>
            <a:r>
              <a:rPr lang="en-GB" dirty="0"/>
              <a:t>New market, new product.</a:t>
            </a:r>
          </a:p>
          <a:p>
            <a:r>
              <a:rPr lang="en-GB" dirty="0"/>
              <a:t>The company produce products associated with a new industry.</a:t>
            </a:r>
          </a:p>
          <a:p>
            <a:r>
              <a:rPr lang="en-GB" dirty="0"/>
              <a:t>There can be related or unrelated diversification.</a:t>
            </a:r>
          </a:p>
          <a:p>
            <a:pPr marL="0" indent="0">
              <a:buNone/>
            </a:pPr>
            <a:endParaRPr lang="en-GB" dirty="0"/>
          </a:p>
        </p:txBody>
      </p:sp>
      <p:sp>
        <p:nvSpPr>
          <p:cNvPr id="4" name="Date Placeholder 3">
            <a:extLst>
              <a:ext uri="{FF2B5EF4-FFF2-40B4-BE49-F238E27FC236}">
                <a16:creationId xmlns:a16="http://schemas.microsoft.com/office/drawing/2014/main" id="{67B0006D-EEBB-4A83-8778-1658856FF606}"/>
              </a:ext>
            </a:extLst>
          </p:cNvPr>
          <p:cNvSpPr>
            <a:spLocks noGrp="1"/>
          </p:cNvSpPr>
          <p:nvPr>
            <p:ph type="dt" sz="half" idx="10"/>
          </p:nvPr>
        </p:nvSpPr>
        <p:spPr/>
        <p:txBody>
          <a:bodyPr/>
          <a:lstStyle/>
          <a:p>
            <a:pPr>
              <a:defRPr/>
            </a:pPr>
            <a:fld id="{2303D31F-598B-47EE-BA37-93F097A3D676}" type="datetime1">
              <a:rPr lang="en-GB" altLang="en-US" smtClean="0"/>
              <a:pPr>
                <a:defRPr/>
              </a:pPr>
              <a:t>29/07/2021</a:t>
            </a:fld>
            <a:endParaRPr lang="en-GB" altLang="en-US"/>
          </a:p>
        </p:txBody>
      </p:sp>
      <p:sp>
        <p:nvSpPr>
          <p:cNvPr id="5" name="Slide Number Placeholder 4">
            <a:extLst>
              <a:ext uri="{FF2B5EF4-FFF2-40B4-BE49-F238E27FC236}">
                <a16:creationId xmlns:a16="http://schemas.microsoft.com/office/drawing/2014/main" id="{BB36967E-DDDF-49FD-AFDF-FF1C13742A71}"/>
              </a:ext>
            </a:extLst>
          </p:cNvPr>
          <p:cNvSpPr>
            <a:spLocks noGrp="1"/>
          </p:cNvSpPr>
          <p:nvPr>
            <p:ph type="sldNum" sz="quarter" idx="12"/>
          </p:nvPr>
        </p:nvSpPr>
        <p:spPr/>
        <p:txBody>
          <a:bodyPr/>
          <a:lstStyle/>
          <a:p>
            <a:pPr>
              <a:defRPr/>
            </a:pPr>
            <a:fld id="{6550E941-99E4-4403-A917-B30FF69A9617}" type="slidenum">
              <a:rPr lang="en-GB" altLang="en-US" smtClean="0"/>
              <a:pPr>
                <a:defRPr/>
              </a:pPr>
              <a:t>41</a:t>
            </a:fld>
            <a:endParaRPr lang="en-GB" altLang="en-US"/>
          </a:p>
        </p:txBody>
      </p:sp>
    </p:spTree>
    <p:extLst>
      <p:ext uri="{BB962C8B-B14F-4D97-AF65-F5344CB8AC3E}">
        <p14:creationId xmlns:p14="http://schemas.microsoft.com/office/powerpoint/2010/main" val="708207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D436C-F3B6-4890-9D5B-D1C9F8AB9A32}"/>
              </a:ext>
            </a:extLst>
          </p:cNvPr>
          <p:cNvSpPr>
            <a:spLocks noGrp="1"/>
          </p:cNvSpPr>
          <p:nvPr>
            <p:ph type="title"/>
          </p:nvPr>
        </p:nvSpPr>
        <p:spPr/>
        <p:txBody>
          <a:bodyPr/>
          <a:lstStyle/>
          <a:p>
            <a:r>
              <a:rPr lang="en-GB" dirty="0"/>
              <a:t>Different Types of Diversification</a:t>
            </a:r>
          </a:p>
        </p:txBody>
      </p:sp>
      <p:sp>
        <p:nvSpPr>
          <p:cNvPr id="3" name="Content Placeholder 2">
            <a:extLst>
              <a:ext uri="{FF2B5EF4-FFF2-40B4-BE49-F238E27FC236}">
                <a16:creationId xmlns:a16="http://schemas.microsoft.com/office/drawing/2014/main" id="{538A6DA5-84C6-4A94-9719-8E72CCA4FC38}"/>
              </a:ext>
            </a:extLst>
          </p:cNvPr>
          <p:cNvSpPr>
            <a:spLocks noGrp="1"/>
          </p:cNvSpPr>
          <p:nvPr>
            <p:ph idx="1"/>
          </p:nvPr>
        </p:nvSpPr>
        <p:spPr/>
        <p:txBody>
          <a:bodyPr/>
          <a:lstStyle/>
          <a:p>
            <a:pPr lvl="0"/>
            <a:r>
              <a:rPr lang="en-GB" sz="1800" b="1" i="1" dirty="0"/>
              <a:t>Related (or concentric) diversification</a:t>
            </a:r>
            <a:r>
              <a:rPr lang="en-GB" sz="1800" dirty="0"/>
              <a:t> occurs when a firm internally develops or acquires another business that does not have products or customers in common with its current businesses but that might contribute to internal synergy through the sharing of production facilities, brand names, R&amp;D know-how, or marketing and distribution skills.</a:t>
            </a:r>
          </a:p>
          <a:p>
            <a:r>
              <a:rPr lang="en-GB" sz="1800" b="1" dirty="0"/>
              <a:t> </a:t>
            </a:r>
            <a:endParaRPr lang="en-GB" sz="1800" dirty="0"/>
          </a:p>
          <a:p>
            <a:pPr lvl="0"/>
            <a:r>
              <a:rPr lang="en-GB" sz="1800" dirty="0"/>
              <a:t>An </a:t>
            </a:r>
            <a:r>
              <a:rPr lang="en-GB" sz="1800" b="1" dirty="0"/>
              <a:t>unrelated diversification</a:t>
            </a:r>
            <a:r>
              <a:rPr lang="en-GB" sz="1800" dirty="0"/>
              <a:t> involves two businesses that have no commonalities in products, customers, production facilities, or functional areas of expertise. Such diversification mostly occurs when a disproportionate number of a firm's current businesses face decline because of decreasing demand, increased competition, or product obsolescence.</a:t>
            </a:r>
          </a:p>
          <a:p>
            <a:endParaRPr lang="en-GB" dirty="0"/>
          </a:p>
        </p:txBody>
      </p:sp>
      <p:sp>
        <p:nvSpPr>
          <p:cNvPr id="4" name="Date Placeholder 3">
            <a:extLst>
              <a:ext uri="{FF2B5EF4-FFF2-40B4-BE49-F238E27FC236}">
                <a16:creationId xmlns:a16="http://schemas.microsoft.com/office/drawing/2014/main" id="{B1559BA8-4260-41A1-AA30-9D0C436E46AA}"/>
              </a:ext>
            </a:extLst>
          </p:cNvPr>
          <p:cNvSpPr>
            <a:spLocks noGrp="1"/>
          </p:cNvSpPr>
          <p:nvPr>
            <p:ph type="dt" sz="half" idx="10"/>
          </p:nvPr>
        </p:nvSpPr>
        <p:spPr/>
        <p:txBody>
          <a:bodyPr/>
          <a:lstStyle/>
          <a:p>
            <a:pPr>
              <a:defRPr/>
            </a:pPr>
            <a:fld id="{2303D31F-598B-47EE-BA37-93F097A3D676}" type="datetime1">
              <a:rPr lang="en-GB" altLang="en-US" smtClean="0"/>
              <a:pPr>
                <a:defRPr/>
              </a:pPr>
              <a:t>29/07/2021</a:t>
            </a:fld>
            <a:endParaRPr lang="en-GB" altLang="en-US"/>
          </a:p>
        </p:txBody>
      </p:sp>
      <p:sp>
        <p:nvSpPr>
          <p:cNvPr id="5" name="Slide Number Placeholder 4">
            <a:extLst>
              <a:ext uri="{FF2B5EF4-FFF2-40B4-BE49-F238E27FC236}">
                <a16:creationId xmlns:a16="http://schemas.microsoft.com/office/drawing/2014/main" id="{DAA35195-3102-4EC9-8AD7-E90AE8F27500}"/>
              </a:ext>
            </a:extLst>
          </p:cNvPr>
          <p:cNvSpPr>
            <a:spLocks noGrp="1"/>
          </p:cNvSpPr>
          <p:nvPr>
            <p:ph type="sldNum" sz="quarter" idx="12"/>
          </p:nvPr>
        </p:nvSpPr>
        <p:spPr/>
        <p:txBody>
          <a:bodyPr/>
          <a:lstStyle/>
          <a:p>
            <a:pPr>
              <a:defRPr/>
            </a:pPr>
            <a:fld id="{6550E941-99E4-4403-A917-B30FF69A9617}" type="slidenum">
              <a:rPr lang="en-GB" altLang="en-US" smtClean="0"/>
              <a:pPr>
                <a:defRPr/>
              </a:pPr>
              <a:t>42</a:t>
            </a:fld>
            <a:endParaRPr lang="en-GB" altLang="en-US"/>
          </a:p>
        </p:txBody>
      </p:sp>
    </p:spTree>
    <p:extLst>
      <p:ext uri="{BB962C8B-B14F-4D97-AF65-F5344CB8AC3E}">
        <p14:creationId xmlns:p14="http://schemas.microsoft.com/office/powerpoint/2010/main" val="20141367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E829-1947-4A7D-B55B-11C27B220644}"/>
              </a:ext>
            </a:extLst>
          </p:cNvPr>
          <p:cNvSpPr>
            <a:spLocks noGrp="1"/>
          </p:cNvSpPr>
          <p:nvPr>
            <p:ph type="title"/>
          </p:nvPr>
        </p:nvSpPr>
        <p:spPr/>
        <p:txBody>
          <a:bodyPr/>
          <a:lstStyle/>
          <a:p>
            <a:r>
              <a:rPr lang="en-GB" dirty="0"/>
              <a:t>Vertical Integration</a:t>
            </a:r>
          </a:p>
        </p:txBody>
      </p:sp>
      <p:sp>
        <p:nvSpPr>
          <p:cNvPr id="3" name="Content Placeholder 2">
            <a:extLst>
              <a:ext uri="{FF2B5EF4-FFF2-40B4-BE49-F238E27FC236}">
                <a16:creationId xmlns:a16="http://schemas.microsoft.com/office/drawing/2014/main" id="{EDA8DE91-34A4-44E3-B599-0B3E4101CA21}"/>
              </a:ext>
            </a:extLst>
          </p:cNvPr>
          <p:cNvSpPr>
            <a:spLocks noGrp="1"/>
          </p:cNvSpPr>
          <p:nvPr>
            <p:ph idx="1"/>
          </p:nvPr>
        </p:nvSpPr>
        <p:spPr/>
        <p:txBody>
          <a:bodyPr/>
          <a:lstStyle/>
          <a:p>
            <a:pPr lvl="0"/>
            <a:r>
              <a:rPr lang="en-GB" sz="2000" b="1" i="1" dirty="0"/>
              <a:t>Vertical integration</a:t>
            </a:r>
            <a:r>
              <a:rPr lang="en-GB" sz="2000" dirty="0"/>
              <a:t> is one way for companies to diversify. </a:t>
            </a:r>
          </a:p>
          <a:p>
            <a:pPr lvl="0"/>
            <a:endParaRPr lang="en-GB" sz="2000" dirty="0"/>
          </a:p>
          <a:p>
            <a:pPr lvl="0"/>
            <a:r>
              <a:rPr lang="en-GB" sz="2000" b="1" i="1" dirty="0"/>
              <a:t>Forward vertical integration</a:t>
            </a:r>
            <a:r>
              <a:rPr lang="en-GB" sz="2000" dirty="0"/>
              <a:t> occurs when a firm moves downstream in terms of the product flow, as when a manufacturer integrates by acquiring or launching a wholesale distributor or retail outlet.</a:t>
            </a:r>
          </a:p>
          <a:p>
            <a:pPr marL="0" indent="0">
              <a:buNone/>
            </a:pPr>
            <a:r>
              <a:rPr lang="en-GB" sz="2000" dirty="0"/>
              <a:t> </a:t>
            </a:r>
          </a:p>
          <a:p>
            <a:pPr lvl="0"/>
            <a:r>
              <a:rPr lang="en-GB" sz="2000" b="1" i="1" dirty="0"/>
              <a:t>Backward integration</a:t>
            </a:r>
            <a:r>
              <a:rPr lang="en-GB" sz="2000" dirty="0"/>
              <a:t> occurs when a firm moves upstream by acquiring a supplier.</a:t>
            </a:r>
          </a:p>
          <a:p>
            <a:pPr marL="0" indent="0">
              <a:buNone/>
            </a:pPr>
            <a:endParaRPr lang="en-GB" sz="1800" dirty="0"/>
          </a:p>
        </p:txBody>
      </p:sp>
      <p:sp>
        <p:nvSpPr>
          <p:cNvPr id="4" name="Date Placeholder 3">
            <a:extLst>
              <a:ext uri="{FF2B5EF4-FFF2-40B4-BE49-F238E27FC236}">
                <a16:creationId xmlns:a16="http://schemas.microsoft.com/office/drawing/2014/main" id="{5A7BB95A-417B-4AEC-82F8-930BF4EEEE77}"/>
              </a:ext>
            </a:extLst>
          </p:cNvPr>
          <p:cNvSpPr>
            <a:spLocks noGrp="1"/>
          </p:cNvSpPr>
          <p:nvPr>
            <p:ph type="dt" sz="half" idx="10"/>
          </p:nvPr>
        </p:nvSpPr>
        <p:spPr/>
        <p:txBody>
          <a:bodyPr/>
          <a:lstStyle/>
          <a:p>
            <a:pPr>
              <a:defRPr/>
            </a:pPr>
            <a:fld id="{2303D31F-598B-47EE-BA37-93F097A3D676}" type="datetime1">
              <a:rPr lang="en-GB" altLang="en-US" smtClean="0"/>
              <a:pPr>
                <a:defRPr/>
              </a:pPr>
              <a:t>29/07/2021</a:t>
            </a:fld>
            <a:endParaRPr lang="en-GB" altLang="en-US"/>
          </a:p>
        </p:txBody>
      </p:sp>
      <p:sp>
        <p:nvSpPr>
          <p:cNvPr id="5" name="Slide Number Placeholder 4">
            <a:extLst>
              <a:ext uri="{FF2B5EF4-FFF2-40B4-BE49-F238E27FC236}">
                <a16:creationId xmlns:a16="http://schemas.microsoft.com/office/drawing/2014/main" id="{0BCC220F-727F-46C7-AC4F-3DB3D42ED335}"/>
              </a:ext>
            </a:extLst>
          </p:cNvPr>
          <p:cNvSpPr>
            <a:spLocks noGrp="1"/>
          </p:cNvSpPr>
          <p:nvPr>
            <p:ph type="sldNum" sz="quarter" idx="12"/>
          </p:nvPr>
        </p:nvSpPr>
        <p:spPr/>
        <p:txBody>
          <a:bodyPr/>
          <a:lstStyle/>
          <a:p>
            <a:pPr>
              <a:defRPr/>
            </a:pPr>
            <a:fld id="{6550E941-99E4-4403-A917-B30FF69A9617}" type="slidenum">
              <a:rPr lang="en-GB" altLang="en-US" smtClean="0"/>
              <a:pPr>
                <a:defRPr/>
              </a:pPr>
              <a:t>43</a:t>
            </a:fld>
            <a:endParaRPr lang="en-GB" altLang="en-US"/>
          </a:p>
        </p:txBody>
      </p:sp>
    </p:spTree>
    <p:extLst>
      <p:ext uri="{BB962C8B-B14F-4D97-AF65-F5344CB8AC3E}">
        <p14:creationId xmlns:p14="http://schemas.microsoft.com/office/powerpoint/2010/main" val="2596305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BFACD-03BB-4DEB-A83D-9D98C1A3D541}"/>
              </a:ext>
            </a:extLst>
          </p:cNvPr>
          <p:cNvSpPr>
            <a:spLocks noGrp="1"/>
          </p:cNvSpPr>
          <p:nvPr>
            <p:ph type="title"/>
          </p:nvPr>
        </p:nvSpPr>
        <p:spPr/>
        <p:txBody>
          <a:bodyPr/>
          <a:lstStyle/>
          <a:p>
            <a:r>
              <a:rPr lang="en-GB" dirty="0"/>
              <a:t>The BCG Matrix</a:t>
            </a:r>
          </a:p>
        </p:txBody>
      </p:sp>
      <p:sp>
        <p:nvSpPr>
          <p:cNvPr id="3" name="Content Placeholder 2">
            <a:extLst>
              <a:ext uri="{FF2B5EF4-FFF2-40B4-BE49-F238E27FC236}">
                <a16:creationId xmlns:a16="http://schemas.microsoft.com/office/drawing/2014/main" id="{82BC68C1-69AC-4AEE-B11F-0F6B06F3DD3A}"/>
              </a:ext>
            </a:extLst>
          </p:cNvPr>
          <p:cNvSpPr>
            <a:spLocks noGrp="1"/>
          </p:cNvSpPr>
          <p:nvPr>
            <p:ph idx="1"/>
          </p:nvPr>
        </p:nvSpPr>
        <p:spPr/>
        <p:txBody>
          <a:bodyPr/>
          <a:lstStyle/>
          <a:p>
            <a:r>
              <a:rPr lang="en-GB" sz="2400" dirty="0"/>
              <a:t>BCG matrix is a framework created by Boston Consulting Group to evaluate the strategic position of the business brand portfolio and its potential. It classifies business portfolio into four categories based on industry attractiveness (growth rate of that industry) and </a:t>
            </a:r>
            <a:r>
              <a:rPr lang="en-GB" sz="2400" dirty="0">
                <a:hlinkClick r:id="rId2">
                  <a:extLst>
                    <a:ext uri="{A12FA001-AC4F-418D-AE19-62706E023703}">
                      <ahyp:hlinkClr xmlns:ahyp="http://schemas.microsoft.com/office/drawing/2018/hyperlinkcolor" val="tx"/>
                    </a:ext>
                  </a:extLst>
                </a:hlinkClick>
              </a:rPr>
              <a:t>competitive position</a:t>
            </a:r>
            <a:r>
              <a:rPr lang="en-GB" sz="2400" dirty="0"/>
              <a:t> (relative market share).</a:t>
            </a:r>
          </a:p>
        </p:txBody>
      </p:sp>
      <p:sp>
        <p:nvSpPr>
          <p:cNvPr id="4" name="Date Placeholder 3">
            <a:extLst>
              <a:ext uri="{FF2B5EF4-FFF2-40B4-BE49-F238E27FC236}">
                <a16:creationId xmlns:a16="http://schemas.microsoft.com/office/drawing/2014/main" id="{7B598894-D4C4-48CB-A2FA-9D1D62437173}"/>
              </a:ext>
            </a:extLst>
          </p:cNvPr>
          <p:cNvSpPr>
            <a:spLocks noGrp="1"/>
          </p:cNvSpPr>
          <p:nvPr>
            <p:ph type="dt" sz="half" idx="10"/>
          </p:nvPr>
        </p:nvSpPr>
        <p:spPr/>
        <p:txBody>
          <a:bodyPr/>
          <a:lstStyle/>
          <a:p>
            <a:pPr>
              <a:defRPr/>
            </a:pPr>
            <a:fld id="{2303D31F-598B-47EE-BA37-93F097A3D676}" type="datetime1">
              <a:rPr lang="en-GB" altLang="en-US" smtClean="0"/>
              <a:pPr>
                <a:defRPr/>
              </a:pPr>
              <a:t>29/07/2021</a:t>
            </a:fld>
            <a:endParaRPr lang="en-GB" altLang="en-US"/>
          </a:p>
        </p:txBody>
      </p:sp>
      <p:sp>
        <p:nvSpPr>
          <p:cNvPr id="5" name="Slide Number Placeholder 4">
            <a:extLst>
              <a:ext uri="{FF2B5EF4-FFF2-40B4-BE49-F238E27FC236}">
                <a16:creationId xmlns:a16="http://schemas.microsoft.com/office/drawing/2014/main" id="{D3D66AD1-6331-43D1-9968-6B30C57FE054}"/>
              </a:ext>
            </a:extLst>
          </p:cNvPr>
          <p:cNvSpPr>
            <a:spLocks noGrp="1"/>
          </p:cNvSpPr>
          <p:nvPr>
            <p:ph type="sldNum" sz="quarter" idx="12"/>
          </p:nvPr>
        </p:nvSpPr>
        <p:spPr/>
        <p:txBody>
          <a:bodyPr/>
          <a:lstStyle/>
          <a:p>
            <a:pPr>
              <a:defRPr/>
            </a:pPr>
            <a:fld id="{6550E941-99E4-4403-A917-B30FF69A9617}" type="slidenum">
              <a:rPr lang="en-GB" altLang="en-US" smtClean="0"/>
              <a:pPr>
                <a:defRPr/>
              </a:pPr>
              <a:t>44</a:t>
            </a:fld>
            <a:endParaRPr lang="en-GB" altLang="en-US"/>
          </a:p>
        </p:txBody>
      </p:sp>
    </p:spTree>
    <p:extLst>
      <p:ext uri="{BB962C8B-B14F-4D97-AF65-F5344CB8AC3E}">
        <p14:creationId xmlns:p14="http://schemas.microsoft.com/office/powerpoint/2010/main" val="308990258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7D767-9C06-4B1D-9BB2-004C3D40A676}"/>
              </a:ext>
            </a:extLst>
          </p:cNvPr>
          <p:cNvSpPr>
            <a:spLocks noGrp="1"/>
          </p:cNvSpPr>
          <p:nvPr>
            <p:ph type="title"/>
          </p:nvPr>
        </p:nvSpPr>
        <p:spPr/>
        <p:txBody>
          <a:bodyPr/>
          <a:lstStyle/>
          <a:p>
            <a:r>
              <a:rPr lang="en-GB" dirty="0"/>
              <a:t>Diagram: The BCG Matrix</a:t>
            </a:r>
          </a:p>
        </p:txBody>
      </p:sp>
      <p:sp>
        <p:nvSpPr>
          <p:cNvPr id="4" name="Date Placeholder 3">
            <a:extLst>
              <a:ext uri="{FF2B5EF4-FFF2-40B4-BE49-F238E27FC236}">
                <a16:creationId xmlns:a16="http://schemas.microsoft.com/office/drawing/2014/main" id="{CAD91271-155E-4F2D-BAAB-8A28FDFD2209}"/>
              </a:ext>
            </a:extLst>
          </p:cNvPr>
          <p:cNvSpPr>
            <a:spLocks noGrp="1"/>
          </p:cNvSpPr>
          <p:nvPr>
            <p:ph type="dt" sz="half" idx="10"/>
          </p:nvPr>
        </p:nvSpPr>
        <p:spPr/>
        <p:txBody>
          <a:bodyPr/>
          <a:lstStyle/>
          <a:p>
            <a:pPr>
              <a:defRPr/>
            </a:pPr>
            <a:fld id="{2303D31F-598B-47EE-BA37-93F097A3D676}" type="datetime1">
              <a:rPr lang="en-GB" altLang="en-US" smtClean="0"/>
              <a:pPr>
                <a:defRPr/>
              </a:pPr>
              <a:t>29/07/2021</a:t>
            </a:fld>
            <a:endParaRPr lang="en-GB" altLang="en-US"/>
          </a:p>
        </p:txBody>
      </p:sp>
      <p:sp>
        <p:nvSpPr>
          <p:cNvPr id="5" name="Slide Number Placeholder 4">
            <a:extLst>
              <a:ext uri="{FF2B5EF4-FFF2-40B4-BE49-F238E27FC236}">
                <a16:creationId xmlns:a16="http://schemas.microsoft.com/office/drawing/2014/main" id="{58A74504-931D-4848-8BA0-3A4F3CB5F310}"/>
              </a:ext>
            </a:extLst>
          </p:cNvPr>
          <p:cNvSpPr>
            <a:spLocks noGrp="1"/>
          </p:cNvSpPr>
          <p:nvPr>
            <p:ph type="sldNum" sz="quarter" idx="12"/>
          </p:nvPr>
        </p:nvSpPr>
        <p:spPr/>
        <p:txBody>
          <a:bodyPr/>
          <a:lstStyle/>
          <a:p>
            <a:pPr>
              <a:defRPr/>
            </a:pPr>
            <a:fld id="{6550E941-99E4-4403-A917-B30FF69A9617}" type="slidenum">
              <a:rPr lang="en-GB" altLang="en-US" smtClean="0"/>
              <a:pPr>
                <a:defRPr/>
              </a:pPr>
              <a:t>45</a:t>
            </a:fld>
            <a:endParaRPr lang="en-GB" altLang="en-US"/>
          </a:p>
        </p:txBody>
      </p:sp>
      <p:pic>
        <p:nvPicPr>
          <p:cNvPr id="1026" name="Picture 2" descr="BCG matrix is divided into 4 cells: stars, question marks, dogs and cash cows.">
            <a:extLst>
              <a:ext uri="{FF2B5EF4-FFF2-40B4-BE49-F238E27FC236}">
                <a16:creationId xmlns:a16="http://schemas.microsoft.com/office/drawing/2014/main" id="{8BAABDAD-E2A9-4C52-873F-0A0C910D7F9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02261" y="2133917"/>
            <a:ext cx="5849331"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302153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E9719-D430-4D87-92BC-67DAC27AE985}"/>
              </a:ext>
            </a:extLst>
          </p:cNvPr>
          <p:cNvSpPr>
            <a:spLocks noGrp="1"/>
          </p:cNvSpPr>
          <p:nvPr>
            <p:ph type="title"/>
          </p:nvPr>
        </p:nvSpPr>
        <p:spPr/>
        <p:txBody>
          <a:bodyPr/>
          <a:lstStyle/>
          <a:p>
            <a:r>
              <a:rPr lang="en-GB" dirty="0"/>
              <a:t>The BCG Matrix</a:t>
            </a:r>
          </a:p>
        </p:txBody>
      </p:sp>
      <p:sp>
        <p:nvSpPr>
          <p:cNvPr id="3" name="Content Placeholder 2">
            <a:extLst>
              <a:ext uri="{FF2B5EF4-FFF2-40B4-BE49-F238E27FC236}">
                <a16:creationId xmlns:a16="http://schemas.microsoft.com/office/drawing/2014/main" id="{2AF798C9-9D82-42CB-9536-95EE0DDE0E63}"/>
              </a:ext>
            </a:extLst>
          </p:cNvPr>
          <p:cNvSpPr>
            <a:spLocks noGrp="1"/>
          </p:cNvSpPr>
          <p:nvPr>
            <p:ph idx="1"/>
          </p:nvPr>
        </p:nvSpPr>
        <p:spPr/>
        <p:txBody>
          <a:bodyPr/>
          <a:lstStyle/>
          <a:p>
            <a:r>
              <a:rPr lang="en-GB" sz="2800" dirty="0"/>
              <a:t>On the vertical axis, the market growth rate provides a measure of the market’s attractiveness. </a:t>
            </a:r>
          </a:p>
          <a:p>
            <a:r>
              <a:rPr lang="en-GB" sz="2800" dirty="0"/>
              <a:t>On the horizontal axis, relative market share serves as a measure of the company’s strength in the market. By dividing the BCG matrix into four fields, four types of SBU can be distinguished</a:t>
            </a:r>
            <a:r>
              <a:rPr lang="en-GB" dirty="0"/>
              <a:t>.</a:t>
            </a:r>
          </a:p>
        </p:txBody>
      </p:sp>
      <p:sp>
        <p:nvSpPr>
          <p:cNvPr id="4" name="Date Placeholder 3">
            <a:extLst>
              <a:ext uri="{FF2B5EF4-FFF2-40B4-BE49-F238E27FC236}">
                <a16:creationId xmlns:a16="http://schemas.microsoft.com/office/drawing/2014/main" id="{FCA6F7EE-4032-40B9-A7BF-5B2F92E836EC}"/>
              </a:ext>
            </a:extLst>
          </p:cNvPr>
          <p:cNvSpPr>
            <a:spLocks noGrp="1"/>
          </p:cNvSpPr>
          <p:nvPr>
            <p:ph type="dt" sz="half" idx="10"/>
          </p:nvPr>
        </p:nvSpPr>
        <p:spPr/>
        <p:txBody>
          <a:bodyPr/>
          <a:lstStyle/>
          <a:p>
            <a:pPr>
              <a:defRPr/>
            </a:pPr>
            <a:fld id="{2303D31F-598B-47EE-BA37-93F097A3D676}" type="datetime1">
              <a:rPr lang="en-GB" altLang="en-US" smtClean="0"/>
              <a:pPr>
                <a:defRPr/>
              </a:pPr>
              <a:t>29/07/2021</a:t>
            </a:fld>
            <a:endParaRPr lang="en-GB" altLang="en-US"/>
          </a:p>
        </p:txBody>
      </p:sp>
      <p:sp>
        <p:nvSpPr>
          <p:cNvPr id="5" name="Slide Number Placeholder 4">
            <a:extLst>
              <a:ext uri="{FF2B5EF4-FFF2-40B4-BE49-F238E27FC236}">
                <a16:creationId xmlns:a16="http://schemas.microsoft.com/office/drawing/2014/main" id="{584E0926-2057-4B8E-A867-A950142B46E1}"/>
              </a:ext>
            </a:extLst>
          </p:cNvPr>
          <p:cNvSpPr>
            <a:spLocks noGrp="1"/>
          </p:cNvSpPr>
          <p:nvPr>
            <p:ph type="sldNum" sz="quarter" idx="12"/>
          </p:nvPr>
        </p:nvSpPr>
        <p:spPr/>
        <p:txBody>
          <a:bodyPr/>
          <a:lstStyle/>
          <a:p>
            <a:pPr>
              <a:defRPr/>
            </a:pPr>
            <a:fld id="{6550E941-99E4-4403-A917-B30FF69A9617}" type="slidenum">
              <a:rPr lang="en-GB" altLang="en-US" smtClean="0"/>
              <a:pPr>
                <a:defRPr/>
              </a:pPr>
              <a:t>46</a:t>
            </a:fld>
            <a:endParaRPr lang="en-GB" altLang="en-US"/>
          </a:p>
        </p:txBody>
      </p:sp>
    </p:spTree>
    <p:extLst>
      <p:ext uri="{BB962C8B-B14F-4D97-AF65-F5344CB8AC3E}">
        <p14:creationId xmlns:p14="http://schemas.microsoft.com/office/powerpoint/2010/main" val="381616372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D81E5-139E-4E18-9AB6-56EEBD78C06C}"/>
              </a:ext>
            </a:extLst>
          </p:cNvPr>
          <p:cNvSpPr>
            <a:spLocks noGrp="1"/>
          </p:cNvSpPr>
          <p:nvPr>
            <p:ph type="title"/>
          </p:nvPr>
        </p:nvSpPr>
        <p:spPr/>
        <p:txBody>
          <a:bodyPr/>
          <a:lstStyle/>
          <a:p>
            <a:r>
              <a:rPr lang="en-GB" dirty="0"/>
              <a:t>The BCG Matrix</a:t>
            </a:r>
          </a:p>
        </p:txBody>
      </p:sp>
      <p:sp>
        <p:nvSpPr>
          <p:cNvPr id="3" name="Content Placeholder 2">
            <a:extLst>
              <a:ext uri="{FF2B5EF4-FFF2-40B4-BE49-F238E27FC236}">
                <a16:creationId xmlns:a16="http://schemas.microsoft.com/office/drawing/2014/main" id="{5C8175F5-53B8-46FB-915A-86A1FAC6B3C0}"/>
              </a:ext>
            </a:extLst>
          </p:cNvPr>
          <p:cNvSpPr>
            <a:spLocks noGrp="1"/>
          </p:cNvSpPr>
          <p:nvPr>
            <p:ph idx="1"/>
          </p:nvPr>
        </p:nvSpPr>
        <p:spPr/>
        <p:txBody>
          <a:bodyPr>
            <a:normAutofit lnSpcReduction="10000"/>
          </a:bodyPr>
          <a:lstStyle/>
          <a:p>
            <a:pPr marL="0" indent="0">
              <a:buNone/>
            </a:pPr>
            <a:r>
              <a:rPr lang="en-GB" b="1" dirty="0"/>
              <a:t>Stars</a:t>
            </a:r>
          </a:p>
          <a:p>
            <a:r>
              <a:rPr lang="en-GB" sz="2400" dirty="0"/>
              <a:t>Stars are high-growth, high-share businesses or products. They often need heavy investment to finance their rapid growth. Eventually, their growth will slow down, and they will turn into cash cows. Stars have the following characteristics:</a:t>
            </a:r>
          </a:p>
          <a:p>
            <a:r>
              <a:rPr lang="en-GB" sz="2400" dirty="0"/>
              <a:t>High market share in a promising market</a:t>
            </a:r>
          </a:p>
          <a:p>
            <a:r>
              <a:rPr lang="en-GB" sz="2400" dirty="0"/>
              <a:t>To turn a star into a future cash cow, heavy investment is needed to fight competition and expand market share.</a:t>
            </a:r>
          </a:p>
          <a:p>
            <a:endParaRPr lang="en-GB" dirty="0"/>
          </a:p>
        </p:txBody>
      </p:sp>
      <p:sp>
        <p:nvSpPr>
          <p:cNvPr id="4" name="Date Placeholder 3">
            <a:extLst>
              <a:ext uri="{FF2B5EF4-FFF2-40B4-BE49-F238E27FC236}">
                <a16:creationId xmlns:a16="http://schemas.microsoft.com/office/drawing/2014/main" id="{D6BDB8FA-0C08-4145-8ED0-698F061C6C1D}"/>
              </a:ext>
            </a:extLst>
          </p:cNvPr>
          <p:cNvSpPr>
            <a:spLocks noGrp="1"/>
          </p:cNvSpPr>
          <p:nvPr>
            <p:ph type="dt" sz="half" idx="10"/>
          </p:nvPr>
        </p:nvSpPr>
        <p:spPr/>
        <p:txBody>
          <a:bodyPr/>
          <a:lstStyle/>
          <a:p>
            <a:pPr>
              <a:defRPr/>
            </a:pPr>
            <a:fld id="{2303D31F-598B-47EE-BA37-93F097A3D676}" type="datetime1">
              <a:rPr lang="en-GB" altLang="en-US" smtClean="0"/>
              <a:pPr>
                <a:defRPr/>
              </a:pPr>
              <a:t>29/07/2021</a:t>
            </a:fld>
            <a:endParaRPr lang="en-GB" altLang="en-US"/>
          </a:p>
        </p:txBody>
      </p:sp>
      <p:sp>
        <p:nvSpPr>
          <p:cNvPr id="5" name="Slide Number Placeholder 4">
            <a:extLst>
              <a:ext uri="{FF2B5EF4-FFF2-40B4-BE49-F238E27FC236}">
                <a16:creationId xmlns:a16="http://schemas.microsoft.com/office/drawing/2014/main" id="{15656A73-90ED-4E3E-BEBE-056502D5F73A}"/>
              </a:ext>
            </a:extLst>
          </p:cNvPr>
          <p:cNvSpPr>
            <a:spLocks noGrp="1"/>
          </p:cNvSpPr>
          <p:nvPr>
            <p:ph type="sldNum" sz="quarter" idx="12"/>
          </p:nvPr>
        </p:nvSpPr>
        <p:spPr/>
        <p:txBody>
          <a:bodyPr/>
          <a:lstStyle/>
          <a:p>
            <a:pPr>
              <a:defRPr/>
            </a:pPr>
            <a:fld id="{6550E941-99E4-4403-A917-B30FF69A9617}" type="slidenum">
              <a:rPr lang="en-GB" altLang="en-US" smtClean="0"/>
              <a:pPr>
                <a:defRPr/>
              </a:pPr>
              <a:t>47</a:t>
            </a:fld>
            <a:endParaRPr lang="en-GB" altLang="en-US"/>
          </a:p>
        </p:txBody>
      </p:sp>
    </p:spTree>
    <p:extLst>
      <p:ext uri="{BB962C8B-B14F-4D97-AF65-F5344CB8AC3E}">
        <p14:creationId xmlns:p14="http://schemas.microsoft.com/office/powerpoint/2010/main" val="1935578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EF219-5E89-4F24-BB35-741D807A5E03}"/>
              </a:ext>
            </a:extLst>
          </p:cNvPr>
          <p:cNvSpPr>
            <a:spLocks noGrp="1"/>
          </p:cNvSpPr>
          <p:nvPr>
            <p:ph type="title"/>
          </p:nvPr>
        </p:nvSpPr>
        <p:spPr/>
        <p:txBody>
          <a:bodyPr/>
          <a:lstStyle/>
          <a:p>
            <a:r>
              <a:rPr lang="en-GB" dirty="0"/>
              <a:t>The BCG Matrix</a:t>
            </a:r>
          </a:p>
        </p:txBody>
      </p:sp>
      <p:sp>
        <p:nvSpPr>
          <p:cNvPr id="3" name="Content Placeholder 2">
            <a:extLst>
              <a:ext uri="{FF2B5EF4-FFF2-40B4-BE49-F238E27FC236}">
                <a16:creationId xmlns:a16="http://schemas.microsoft.com/office/drawing/2014/main" id="{570B623A-6FD8-47CD-9FBD-A081D7740EB6}"/>
              </a:ext>
            </a:extLst>
          </p:cNvPr>
          <p:cNvSpPr>
            <a:spLocks noGrp="1"/>
          </p:cNvSpPr>
          <p:nvPr>
            <p:ph idx="1"/>
          </p:nvPr>
        </p:nvSpPr>
        <p:spPr/>
        <p:txBody>
          <a:bodyPr>
            <a:normAutofit lnSpcReduction="10000"/>
          </a:bodyPr>
          <a:lstStyle/>
          <a:p>
            <a:pPr marL="0" indent="0">
              <a:buNone/>
            </a:pPr>
            <a:r>
              <a:rPr lang="en-GB" sz="1800" b="1" dirty="0"/>
              <a:t>Cash Cows</a:t>
            </a:r>
          </a:p>
          <a:p>
            <a:r>
              <a:rPr lang="en-GB" sz="1800" dirty="0"/>
              <a:t>Cash cows are low-growth, high-share businesses or products. These established and successful SBUs need less investment to maintain their market share. As a result, they produce cash that the company uses to pay its bills and to support other SBUs that need investment. As we have learned, question marks and stars require heavy investment, which usually comes from the profitable cash cows. Cash cows have the following characteristics:</a:t>
            </a:r>
          </a:p>
          <a:p>
            <a:r>
              <a:rPr lang="en-GB" sz="1800" dirty="0"/>
              <a:t>High market share in a slowly growing or mature market</a:t>
            </a:r>
          </a:p>
          <a:p>
            <a:r>
              <a:rPr lang="en-GB" sz="1800" dirty="0"/>
              <a:t>Create the highest cash flow</a:t>
            </a:r>
          </a:p>
          <a:p>
            <a:r>
              <a:rPr lang="en-GB" sz="1800" dirty="0"/>
              <a:t>No further investment should be undertaken due to limited or non-existent growth potential</a:t>
            </a:r>
          </a:p>
          <a:p>
            <a:r>
              <a:rPr lang="en-GB" sz="1800" dirty="0"/>
              <a:t>The company should try to “milk” the cash cows as long as possible.</a:t>
            </a:r>
          </a:p>
          <a:p>
            <a:endParaRPr lang="en-GB" dirty="0"/>
          </a:p>
        </p:txBody>
      </p:sp>
      <p:sp>
        <p:nvSpPr>
          <p:cNvPr id="4" name="Date Placeholder 3">
            <a:extLst>
              <a:ext uri="{FF2B5EF4-FFF2-40B4-BE49-F238E27FC236}">
                <a16:creationId xmlns:a16="http://schemas.microsoft.com/office/drawing/2014/main" id="{7C2F36D6-6B30-437D-AF2B-468ED275BD9D}"/>
              </a:ext>
            </a:extLst>
          </p:cNvPr>
          <p:cNvSpPr>
            <a:spLocks noGrp="1"/>
          </p:cNvSpPr>
          <p:nvPr>
            <p:ph type="dt" sz="half" idx="10"/>
          </p:nvPr>
        </p:nvSpPr>
        <p:spPr/>
        <p:txBody>
          <a:bodyPr/>
          <a:lstStyle/>
          <a:p>
            <a:pPr>
              <a:defRPr/>
            </a:pPr>
            <a:fld id="{2303D31F-598B-47EE-BA37-93F097A3D676}" type="datetime1">
              <a:rPr lang="en-GB" altLang="en-US" smtClean="0"/>
              <a:pPr>
                <a:defRPr/>
              </a:pPr>
              <a:t>29/07/2021</a:t>
            </a:fld>
            <a:endParaRPr lang="en-GB" altLang="en-US"/>
          </a:p>
        </p:txBody>
      </p:sp>
      <p:sp>
        <p:nvSpPr>
          <p:cNvPr id="5" name="Slide Number Placeholder 4">
            <a:extLst>
              <a:ext uri="{FF2B5EF4-FFF2-40B4-BE49-F238E27FC236}">
                <a16:creationId xmlns:a16="http://schemas.microsoft.com/office/drawing/2014/main" id="{7FC90A0F-56FC-4EF5-B8F2-489B5DA6C91D}"/>
              </a:ext>
            </a:extLst>
          </p:cNvPr>
          <p:cNvSpPr>
            <a:spLocks noGrp="1"/>
          </p:cNvSpPr>
          <p:nvPr>
            <p:ph type="sldNum" sz="quarter" idx="12"/>
          </p:nvPr>
        </p:nvSpPr>
        <p:spPr/>
        <p:txBody>
          <a:bodyPr/>
          <a:lstStyle/>
          <a:p>
            <a:pPr>
              <a:defRPr/>
            </a:pPr>
            <a:fld id="{6550E941-99E4-4403-A917-B30FF69A9617}" type="slidenum">
              <a:rPr lang="en-GB" altLang="en-US" smtClean="0"/>
              <a:pPr>
                <a:defRPr/>
              </a:pPr>
              <a:t>48</a:t>
            </a:fld>
            <a:endParaRPr lang="en-GB" altLang="en-US"/>
          </a:p>
        </p:txBody>
      </p:sp>
    </p:spTree>
    <p:extLst>
      <p:ext uri="{BB962C8B-B14F-4D97-AF65-F5344CB8AC3E}">
        <p14:creationId xmlns:p14="http://schemas.microsoft.com/office/powerpoint/2010/main" val="785804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46E59-1091-41D1-A5BD-F0FA1273A8AD}"/>
              </a:ext>
            </a:extLst>
          </p:cNvPr>
          <p:cNvSpPr>
            <a:spLocks noGrp="1"/>
          </p:cNvSpPr>
          <p:nvPr>
            <p:ph type="title"/>
          </p:nvPr>
        </p:nvSpPr>
        <p:spPr/>
        <p:txBody>
          <a:bodyPr/>
          <a:lstStyle/>
          <a:p>
            <a:r>
              <a:rPr lang="en-GB" dirty="0"/>
              <a:t>The BCG Matrix</a:t>
            </a:r>
          </a:p>
        </p:txBody>
      </p:sp>
      <p:sp>
        <p:nvSpPr>
          <p:cNvPr id="3" name="Content Placeholder 2">
            <a:extLst>
              <a:ext uri="{FF2B5EF4-FFF2-40B4-BE49-F238E27FC236}">
                <a16:creationId xmlns:a16="http://schemas.microsoft.com/office/drawing/2014/main" id="{165D8D62-789D-48AA-B04E-423C3E9B04CE}"/>
              </a:ext>
            </a:extLst>
          </p:cNvPr>
          <p:cNvSpPr>
            <a:spLocks noGrp="1"/>
          </p:cNvSpPr>
          <p:nvPr>
            <p:ph idx="1"/>
          </p:nvPr>
        </p:nvSpPr>
        <p:spPr/>
        <p:txBody>
          <a:bodyPr>
            <a:normAutofit lnSpcReduction="10000"/>
          </a:bodyPr>
          <a:lstStyle/>
          <a:p>
            <a:pPr marL="0" indent="0">
              <a:buNone/>
            </a:pPr>
            <a:r>
              <a:rPr lang="en-GB" sz="1800" b="1" dirty="0"/>
              <a:t>Question Marks</a:t>
            </a:r>
          </a:p>
          <a:p>
            <a:r>
              <a:rPr lang="en-GB" sz="1800" dirty="0"/>
              <a:t>Question marks are low-share business units in high-growth markets. They require cash to hold their share, let alone increase it. The company needs to think hard about question marks – which ones should be built into stars, and which ones should be phased out? Question marks have the following characteristics:</a:t>
            </a:r>
          </a:p>
          <a:p>
            <a:r>
              <a:rPr lang="en-GB" sz="1800" dirty="0"/>
              <a:t>Low relative market share in a relatively young but promising market (growing)</a:t>
            </a:r>
          </a:p>
          <a:p>
            <a:r>
              <a:rPr lang="en-GB" sz="1800" dirty="0"/>
              <a:t>Potential of becoming stars if the market share can be increased</a:t>
            </a:r>
          </a:p>
          <a:p>
            <a:r>
              <a:rPr lang="en-GB" sz="1800" dirty="0"/>
              <a:t>If necessary market share is not reached, question marks are likely to turn into dogs as soon as the market gets more mature</a:t>
            </a:r>
          </a:p>
          <a:p>
            <a:r>
              <a:rPr lang="en-GB" sz="1800" dirty="0"/>
              <a:t>Careful analysis is needed to determine whether to invest or not.</a:t>
            </a:r>
          </a:p>
          <a:p>
            <a:endParaRPr lang="en-GB" dirty="0"/>
          </a:p>
        </p:txBody>
      </p:sp>
      <p:sp>
        <p:nvSpPr>
          <p:cNvPr id="4" name="Date Placeholder 3">
            <a:extLst>
              <a:ext uri="{FF2B5EF4-FFF2-40B4-BE49-F238E27FC236}">
                <a16:creationId xmlns:a16="http://schemas.microsoft.com/office/drawing/2014/main" id="{DFB63BD8-61F5-4B02-878C-1AC7ABBB7868}"/>
              </a:ext>
            </a:extLst>
          </p:cNvPr>
          <p:cNvSpPr>
            <a:spLocks noGrp="1"/>
          </p:cNvSpPr>
          <p:nvPr>
            <p:ph type="dt" sz="half" idx="10"/>
          </p:nvPr>
        </p:nvSpPr>
        <p:spPr/>
        <p:txBody>
          <a:bodyPr/>
          <a:lstStyle/>
          <a:p>
            <a:pPr>
              <a:defRPr/>
            </a:pPr>
            <a:fld id="{2303D31F-598B-47EE-BA37-93F097A3D676}" type="datetime1">
              <a:rPr lang="en-GB" altLang="en-US" smtClean="0"/>
              <a:pPr>
                <a:defRPr/>
              </a:pPr>
              <a:t>29/07/2021</a:t>
            </a:fld>
            <a:endParaRPr lang="en-GB" altLang="en-US"/>
          </a:p>
        </p:txBody>
      </p:sp>
      <p:sp>
        <p:nvSpPr>
          <p:cNvPr id="5" name="Slide Number Placeholder 4">
            <a:extLst>
              <a:ext uri="{FF2B5EF4-FFF2-40B4-BE49-F238E27FC236}">
                <a16:creationId xmlns:a16="http://schemas.microsoft.com/office/drawing/2014/main" id="{705C7395-71E5-45A2-87C5-FB72F0A1D1D4}"/>
              </a:ext>
            </a:extLst>
          </p:cNvPr>
          <p:cNvSpPr>
            <a:spLocks noGrp="1"/>
          </p:cNvSpPr>
          <p:nvPr>
            <p:ph type="sldNum" sz="quarter" idx="12"/>
          </p:nvPr>
        </p:nvSpPr>
        <p:spPr/>
        <p:txBody>
          <a:bodyPr/>
          <a:lstStyle/>
          <a:p>
            <a:pPr>
              <a:defRPr/>
            </a:pPr>
            <a:fld id="{6550E941-99E4-4403-A917-B30FF69A9617}" type="slidenum">
              <a:rPr lang="en-GB" altLang="en-US" smtClean="0"/>
              <a:pPr>
                <a:defRPr/>
              </a:pPr>
              <a:t>49</a:t>
            </a:fld>
            <a:endParaRPr lang="en-GB" altLang="en-US"/>
          </a:p>
        </p:txBody>
      </p:sp>
    </p:spTree>
    <p:extLst>
      <p:ext uri="{BB962C8B-B14F-4D97-AF65-F5344CB8AC3E}">
        <p14:creationId xmlns:p14="http://schemas.microsoft.com/office/powerpoint/2010/main" val="2979234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additive="base">
                                        <p:cTn id="2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B4C2B-EB13-4F72-B731-4142A409F834}"/>
              </a:ext>
            </a:extLst>
          </p:cNvPr>
          <p:cNvSpPr>
            <a:spLocks noGrp="1"/>
          </p:cNvSpPr>
          <p:nvPr>
            <p:ph type="title"/>
          </p:nvPr>
        </p:nvSpPr>
        <p:spPr/>
        <p:txBody>
          <a:bodyPr/>
          <a:lstStyle/>
          <a:p>
            <a:r>
              <a:rPr lang="en-GB" dirty="0"/>
              <a:t>The BCG Matrix</a:t>
            </a:r>
          </a:p>
        </p:txBody>
      </p:sp>
      <p:sp>
        <p:nvSpPr>
          <p:cNvPr id="3" name="Content Placeholder 2">
            <a:extLst>
              <a:ext uri="{FF2B5EF4-FFF2-40B4-BE49-F238E27FC236}">
                <a16:creationId xmlns:a16="http://schemas.microsoft.com/office/drawing/2014/main" id="{A783B9C1-D5EE-48D6-8879-0FF3E9BD9B37}"/>
              </a:ext>
            </a:extLst>
          </p:cNvPr>
          <p:cNvSpPr>
            <a:spLocks noGrp="1"/>
          </p:cNvSpPr>
          <p:nvPr>
            <p:ph idx="1"/>
          </p:nvPr>
        </p:nvSpPr>
        <p:spPr/>
        <p:txBody>
          <a:bodyPr>
            <a:normAutofit lnSpcReduction="10000"/>
          </a:bodyPr>
          <a:lstStyle/>
          <a:p>
            <a:pPr marL="0" indent="0">
              <a:buNone/>
            </a:pPr>
            <a:r>
              <a:rPr lang="en-GB" sz="2000" b="1" dirty="0"/>
              <a:t>Dogs</a:t>
            </a:r>
          </a:p>
          <a:p>
            <a:r>
              <a:rPr lang="en-GB" sz="2000" dirty="0"/>
              <a:t>Dogs are low-growth, low-share businesses and products. They may generate enough cash to maintain themselves, but do not promise to be large sources of cash flow. Dogs have the following characteristics:</a:t>
            </a:r>
          </a:p>
          <a:p>
            <a:r>
              <a:rPr lang="en-GB" sz="2000" dirty="0"/>
              <a:t>Low relative market share in a slowly growing or declining market</a:t>
            </a:r>
          </a:p>
          <a:p>
            <a:r>
              <a:rPr lang="en-GB" sz="2000" dirty="0"/>
              <a:t>Products do mostly not generate large profit and may usually just break even</a:t>
            </a:r>
          </a:p>
          <a:p>
            <a:r>
              <a:rPr lang="en-GB" sz="2000" dirty="0"/>
              <a:t>The company should divest dogs, as these products have a negative effect on the overall profitability of the company. Instead of carrying dogs along, the company should better focus on products or SBUs with greater potential.</a:t>
            </a:r>
          </a:p>
          <a:p>
            <a:endParaRPr lang="en-GB" dirty="0"/>
          </a:p>
        </p:txBody>
      </p:sp>
      <p:sp>
        <p:nvSpPr>
          <p:cNvPr id="4" name="Date Placeholder 3">
            <a:extLst>
              <a:ext uri="{FF2B5EF4-FFF2-40B4-BE49-F238E27FC236}">
                <a16:creationId xmlns:a16="http://schemas.microsoft.com/office/drawing/2014/main" id="{33657B08-FCC0-471A-ACC2-1E02C830D8DC}"/>
              </a:ext>
            </a:extLst>
          </p:cNvPr>
          <p:cNvSpPr>
            <a:spLocks noGrp="1"/>
          </p:cNvSpPr>
          <p:nvPr>
            <p:ph type="dt" sz="half" idx="10"/>
          </p:nvPr>
        </p:nvSpPr>
        <p:spPr/>
        <p:txBody>
          <a:bodyPr/>
          <a:lstStyle/>
          <a:p>
            <a:pPr>
              <a:defRPr/>
            </a:pPr>
            <a:fld id="{2303D31F-598B-47EE-BA37-93F097A3D676}" type="datetime1">
              <a:rPr lang="en-GB" altLang="en-US" smtClean="0"/>
              <a:pPr>
                <a:defRPr/>
              </a:pPr>
              <a:t>29/07/2021</a:t>
            </a:fld>
            <a:endParaRPr lang="en-GB" altLang="en-US"/>
          </a:p>
        </p:txBody>
      </p:sp>
      <p:sp>
        <p:nvSpPr>
          <p:cNvPr id="5" name="Slide Number Placeholder 4">
            <a:extLst>
              <a:ext uri="{FF2B5EF4-FFF2-40B4-BE49-F238E27FC236}">
                <a16:creationId xmlns:a16="http://schemas.microsoft.com/office/drawing/2014/main" id="{F8291D59-9545-4EA0-A094-01F2C654CE65}"/>
              </a:ext>
            </a:extLst>
          </p:cNvPr>
          <p:cNvSpPr>
            <a:spLocks noGrp="1"/>
          </p:cNvSpPr>
          <p:nvPr>
            <p:ph type="sldNum" sz="quarter" idx="12"/>
          </p:nvPr>
        </p:nvSpPr>
        <p:spPr/>
        <p:txBody>
          <a:bodyPr/>
          <a:lstStyle/>
          <a:p>
            <a:pPr>
              <a:defRPr/>
            </a:pPr>
            <a:fld id="{6550E941-99E4-4403-A917-B30FF69A9617}" type="slidenum">
              <a:rPr lang="en-GB" altLang="en-US" smtClean="0"/>
              <a:pPr>
                <a:defRPr/>
              </a:pPr>
              <a:t>50</a:t>
            </a:fld>
            <a:endParaRPr lang="en-GB" altLang="en-US"/>
          </a:p>
        </p:txBody>
      </p:sp>
    </p:spTree>
    <p:extLst>
      <p:ext uri="{BB962C8B-B14F-4D97-AF65-F5344CB8AC3E}">
        <p14:creationId xmlns:p14="http://schemas.microsoft.com/office/powerpoint/2010/main" val="956360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additive="base">
                                        <p:cTn id="2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A0685-3CB9-47D0-AB65-4191E47697D4}"/>
              </a:ext>
            </a:extLst>
          </p:cNvPr>
          <p:cNvSpPr>
            <a:spLocks noGrp="1"/>
          </p:cNvSpPr>
          <p:nvPr>
            <p:ph type="title"/>
          </p:nvPr>
        </p:nvSpPr>
        <p:spPr>
          <a:xfrm>
            <a:off x="8141110" y="639098"/>
            <a:ext cx="3401961" cy="3494790"/>
          </a:xfrm>
        </p:spPr>
        <p:txBody>
          <a:bodyPr vert="horz" lIns="91440" tIns="45720" rIns="91440" bIns="45720" rtlCol="0" anchor="b">
            <a:normAutofit/>
          </a:bodyPr>
          <a:lstStyle/>
          <a:p>
            <a:r>
              <a:rPr lang="en-US" sz="4600">
                <a:solidFill>
                  <a:schemeClr val="tx1">
                    <a:lumMod val="85000"/>
                    <a:lumOff val="15000"/>
                  </a:schemeClr>
                </a:solidFill>
              </a:rPr>
              <a:t>TOWS Framework</a:t>
            </a:r>
          </a:p>
        </p:txBody>
      </p:sp>
      <p:pic>
        <p:nvPicPr>
          <p:cNvPr id="5" name="Content Placeholder 4" descr="Table&#10;&#10;Description automatically generated">
            <a:extLst>
              <a:ext uri="{FF2B5EF4-FFF2-40B4-BE49-F238E27FC236}">
                <a16:creationId xmlns:a16="http://schemas.microsoft.com/office/drawing/2014/main" id="{E4744680-1083-4D5A-837D-983E281AC27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33999" y="981171"/>
            <a:ext cx="6912217" cy="4371976"/>
          </a:xfrm>
          <a:prstGeom prst="rect">
            <a:avLst/>
          </a:prstGeom>
        </p:spPr>
      </p:pic>
    </p:spTree>
    <p:extLst>
      <p:ext uri="{BB962C8B-B14F-4D97-AF65-F5344CB8AC3E}">
        <p14:creationId xmlns:p14="http://schemas.microsoft.com/office/powerpoint/2010/main" val="291180402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Product Life Cycle Model</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99317" y="2134801"/>
            <a:ext cx="4913239" cy="4136894"/>
          </a:xfrm>
        </p:spPr>
      </p:pic>
    </p:spTree>
    <p:extLst>
      <p:ext uri="{BB962C8B-B14F-4D97-AF65-F5344CB8AC3E}">
        <p14:creationId xmlns:p14="http://schemas.microsoft.com/office/powerpoint/2010/main" val="205688505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Defence strategies for Pioneers in the Growth stage of the PLC</a:t>
            </a:r>
          </a:p>
        </p:txBody>
      </p:sp>
      <p:sp>
        <p:nvSpPr>
          <p:cNvPr id="3" name="Content Placeholder 2"/>
          <p:cNvSpPr>
            <a:spLocks noGrp="1"/>
          </p:cNvSpPr>
          <p:nvPr>
            <p:ph idx="1"/>
          </p:nvPr>
        </p:nvSpPr>
        <p:spPr/>
        <p:txBody>
          <a:bodyPr/>
          <a:lstStyle/>
          <a:p>
            <a:r>
              <a:rPr lang="en-GB" dirty="0"/>
              <a:t>Fortress or position defence strategy</a:t>
            </a:r>
          </a:p>
          <a:p>
            <a:endParaRPr lang="en-GB" dirty="0"/>
          </a:p>
          <a:p>
            <a:endParaRPr lang="en-GB" dirty="0"/>
          </a:p>
          <a:p>
            <a:r>
              <a:rPr lang="en-GB" dirty="0"/>
              <a:t>Flanker strategy</a:t>
            </a:r>
          </a:p>
          <a:p>
            <a:endParaRPr lang="en-GB" dirty="0"/>
          </a:p>
          <a:p>
            <a:endParaRPr lang="en-GB" dirty="0"/>
          </a:p>
          <a:p>
            <a:r>
              <a:rPr lang="en-GB" dirty="0"/>
              <a:t>Confrontation strategy</a:t>
            </a:r>
          </a:p>
        </p:txBody>
      </p:sp>
    </p:spTree>
    <p:extLst>
      <p:ext uri="{BB962C8B-B14F-4D97-AF65-F5344CB8AC3E}">
        <p14:creationId xmlns:p14="http://schemas.microsoft.com/office/powerpoint/2010/main" val="698947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1000"/>
                                        <p:tgtEl>
                                          <p:spTgt spid="3">
                                            <p:txEl>
                                              <p:pRg st="6" end="6"/>
                                            </p:txEl>
                                          </p:spTgt>
                                        </p:tgtEl>
                                      </p:cBhvr>
                                    </p:animEffect>
                                    <p:anim calcmode="lin" valueType="num">
                                      <p:cBhvr>
                                        <p:cTn id="2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Defence strategies for Pioneers in the Growth stage of the PLC</a:t>
            </a:r>
          </a:p>
        </p:txBody>
      </p:sp>
      <p:sp>
        <p:nvSpPr>
          <p:cNvPr id="3" name="Content Placeholder 2"/>
          <p:cNvSpPr>
            <a:spLocks noGrp="1"/>
          </p:cNvSpPr>
          <p:nvPr>
            <p:ph idx="1"/>
          </p:nvPr>
        </p:nvSpPr>
        <p:spPr/>
        <p:txBody>
          <a:bodyPr/>
          <a:lstStyle/>
          <a:p>
            <a:r>
              <a:rPr lang="en-GB" dirty="0"/>
              <a:t>Market Expansion Strategy</a:t>
            </a:r>
          </a:p>
          <a:p>
            <a:endParaRPr lang="en-GB" dirty="0"/>
          </a:p>
        </p:txBody>
      </p:sp>
    </p:spTree>
    <p:extLst>
      <p:ext uri="{BB962C8B-B14F-4D97-AF65-F5344CB8AC3E}">
        <p14:creationId xmlns:p14="http://schemas.microsoft.com/office/powerpoint/2010/main" val="2497879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Attack strategies for Followers in the Growth stage of the PLC</a:t>
            </a:r>
          </a:p>
        </p:txBody>
      </p:sp>
      <p:sp>
        <p:nvSpPr>
          <p:cNvPr id="3" name="Content Placeholder 2"/>
          <p:cNvSpPr>
            <a:spLocks noGrp="1"/>
          </p:cNvSpPr>
          <p:nvPr>
            <p:ph idx="1"/>
          </p:nvPr>
        </p:nvSpPr>
        <p:spPr/>
        <p:txBody>
          <a:bodyPr/>
          <a:lstStyle/>
          <a:p>
            <a:r>
              <a:rPr lang="en-GB" dirty="0"/>
              <a:t>Frontal Attack Strategy</a:t>
            </a:r>
          </a:p>
          <a:p>
            <a:endParaRPr lang="en-GB" dirty="0"/>
          </a:p>
          <a:p>
            <a:r>
              <a:rPr lang="en-GB" dirty="0"/>
              <a:t>Leapfrog Strategy </a:t>
            </a:r>
          </a:p>
          <a:p>
            <a:endParaRPr lang="en-GB" dirty="0"/>
          </a:p>
          <a:p>
            <a:r>
              <a:rPr lang="en-GB" dirty="0"/>
              <a:t>Flank Attack    </a:t>
            </a:r>
          </a:p>
          <a:p>
            <a:endParaRPr lang="en-GB" dirty="0"/>
          </a:p>
          <a:p>
            <a:r>
              <a:rPr lang="en-GB" dirty="0"/>
              <a:t>Encirclement strategy</a:t>
            </a:r>
          </a:p>
          <a:p>
            <a:pPr marL="0" indent="0">
              <a:buNone/>
            </a:pPr>
            <a:endParaRPr lang="en-GB" dirty="0"/>
          </a:p>
          <a:p>
            <a:endParaRPr lang="en-GB" dirty="0"/>
          </a:p>
          <a:p>
            <a:endParaRPr lang="en-GB" dirty="0"/>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567654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fade">
                                      <p:cBhvr>
                                        <p:cTn id="26" dur="1000"/>
                                        <p:tgtEl>
                                          <p:spTgt spid="3">
                                            <p:txEl>
                                              <p:pRg st="6" end="6"/>
                                            </p:txEl>
                                          </p:spTgt>
                                        </p:tgtEl>
                                      </p:cBhvr>
                                    </p:animEffect>
                                    <p:anim calcmode="lin" valueType="num">
                                      <p:cBhvr>
                                        <p:cTn id="2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Strategies in the Maturity stage of the PLC</a:t>
            </a:r>
          </a:p>
        </p:txBody>
      </p:sp>
      <p:sp>
        <p:nvSpPr>
          <p:cNvPr id="3" name="Content Placeholder 2"/>
          <p:cNvSpPr>
            <a:spLocks noGrp="1"/>
          </p:cNvSpPr>
          <p:nvPr>
            <p:ph idx="1"/>
          </p:nvPr>
        </p:nvSpPr>
        <p:spPr/>
        <p:txBody>
          <a:bodyPr/>
          <a:lstStyle/>
          <a:p>
            <a:r>
              <a:rPr lang="en-GB" dirty="0"/>
              <a:t>Increased penetration strategy</a:t>
            </a:r>
          </a:p>
          <a:p>
            <a:endParaRPr lang="en-GB" dirty="0"/>
          </a:p>
          <a:p>
            <a:r>
              <a:rPr lang="en-GB" dirty="0"/>
              <a:t>Extended Use Strategy</a:t>
            </a:r>
          </a:p>
          <a:p>
            <a:pPr marL="0" indent="0">
              <a:buNone/>
            </a:pPr>
            <a:endParaRPr lang="en-GB" dirty="0"/>
          </a:p>
          <a:p>
            <a:r>
              <a:rPr lang="en-GB" dirty="0"/>
              <a:t>Global market expansion strategy</a:t>
            </a:r>
          </a:p>
        </p:txBody>
      </p:sp>
    </p:spTree>
    <p:extLst>
      <p:ext uri="{BB962C8B-B14F-4D97-AF65-F5344CB8AC3E}">
        <p14:creationId xmlns:p14="http://schemas.microsoft.com/office/powerpoint/2010/main" val="3134269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RetrospectVTI">
  <a:themeElements>
    <a:clrScheme name="AnalogousFromDarkSeedLeftStep">
      <a:dk1>
        <a:srgbClr val="000000"/>
      </a:dk1>
      <a:lt1>
        <a:srgbClr val="FFFFFF"/>
      </a:lt1>
      <a:dk2>
        <a:srgbClr val="243C41"/>
      </a:dk2>
      <a:lt2>
        <a:srgbClr val="E3E8E2"/>
      </a:lt2>
      <a:accent1>
        <a:srgbClr val="C629E7"/>
      </a:accent1>
      <a:accent2>
        <a:srgbClr val="8040DC"/>
      </a:accent2>
      <a:accent3>
        <a:srgbClr val="4F50EB"/>
      </a:accent3>
      <a:accent4>
        <a:srgbClr val="1768D5"/>
      </a:accent4>
      <a:accent5>
        <a:srgbClr val="24B2CD"/>
      </a:accent5>
      <a:accent6>
        <a:srgbClr val="14BA8F"/>
      </a:accent6>
      <a:hlink>
        <a:srgbClr val="3B8BB1"/>
      </a:hlink>
      <a:folHlink>
        <a:srgbClr val="828282"/>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otalTime>237</TotalTime>
  <Words>1791</Words>
  <Application>Microsoft Office PowerPoint</Application>
  <PresentationFormat>Widescreen</PresentationFormat>
  <Paragraphs>282</Paragraphs>
  <Slides>56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56</vt:i4>
      </vt:variant>
    </vt:vector>
  </HeadingPairs>
  <TitlesOfParts>
    <vt:vector size="60" baseType="lpstr">
      <vt:lpstr>Bookman Old Style</vt:lpstr>
      <vt:lpstr>Calibri</vt:lpstr>
      <vt:lpstr>Franklin Gothic Book</vt:lpstr>
      <vt:lpstr>RetrospectVTI</vt:lpstr>
      <vt:lpstr>Revision Lecture </vt:lpstr>
      <vt:lpstr>MBA International Marketing Assignment 100%</vt:lpstr>
      <vt:lpstr>MBA International Marketing Assignment  Guidance </vt:lpstr>
      <vt:lpstr>PowerPoint Presentation</vt:lpstr>
      <vt:lpstr>The Macro Environment</vt:lpstr>
      <vt:lpstr>Diagram: The Micro and Macro Environment</vt:lpstr>
      <vt:lpstr>The Main Elements in the Macro Environment</vt:lpstr>
      <vt:lpstr>The Main Elements in the Macro Environment</vt:lpstr>
      <vt:lpstr>The Main Elements in the Macro Environment</vt:lpstr>
      <vt:lpstr>Conclusion</vt:lpstr>
      <vt:lpstr>PowerPoint Presentation</vt:lpstr>
      <vt:lpstr> Porters 5 Forces Model</vt:lpstr>
      <vt:lpstr> Porters 5 Forces</vt:lpstr>
      <vt:lpstr>PowerPoint Presentation</vt:lpstr>
      <vt:lpstr> SWOT Analysis </vt:lpstr>
      <vt:lpstr> Weaknesses</vt:lpstr>
      <vt:lpstr> Opportunities</vt:lpstr>
      <vt:lpstr> Threats</vt:lpstr>
      <vt:lpstr>PowerPoint Presentation</vt:lpstr>
      <vt:lpstr>Segmentation, Targeting and Positioning</vt:lpstr>
      <vt:lpstr>Segmentation</vt:lpstr>
      <vt:lpstr>Targeting</vt:lpstr>
      <vt:lpstr>Positioning</vt:lpstr>
      <vt:lpstr>Perceptual Map for Cars</vt:lpstr>
      <vt:lpstr> Product  Family Branding/Corporate Umbrella Branding </vt:lpstr>
      <vt:lpstr>  Range Branding </vt:lpstr>
      <vt:lpstr>  Individual Product Branding </vt:lpstr>
      <vt:lpstr>Product Branding Strategies</vt:lpstr>
      <vt:lpstr>Price</vt:lpstr>
      <vt:lpstr>Place</vt:lpstr>
      <vt:lpstr> Market Entry Methods</vt:lpstr>
      <vt:lpstr>PowerPoint Presentation</vt:lpstr>
      <vt:lpstr>PowerPoint Presentation</vt:lpstr>
      <vt:lpstr>Promotion</vt:lpstr>
      <vt:lpstr>The Extended Marketing Mix</vt:lpstr>
      <vt:lpstr>PowerPoint Presentation</vt:lpstr>
      <vt:lpstr>Ansoff Matrix</vt:lpstr>
      <vt:lpstr>Market Penetration</vt:lpstr>
      <vt:lpstr>Product Development</vt:lpstr>
      <vt:lpstr> Market Development</vt:lpstr>
      <vt:lpstr>Diversification</vt:lpstr>
      <vt:lpstr>Different Types of Diversification</vt:lpstr>
      <vt:lpstr>Vertical Integration</vt:lpstr>
      <vt:lpstr>The BCG Matrix</vt:lpstr>
      <vt:lpstr>Diagram: The BCG Matrix</vt:lpstr>
      <vt:lpstr>The BCG Matrix</vt:lpstr>
      <vt:lpstr>The BCG Matrix</vt:lpstr>
      <vt:lpstr>The BCG Matrix</vt:lpstr>
      <vt:lpstr>The BCG Matrix</vt:lpstr>
      <vt:lpstr>The BCG Matrix</vt:lpstr>
      <vt:lpstr>TOWS Framework</vt:lpstr>
      <vt:lpstr>Product Life Cycle Model</vt:lpstr>
      <vt:lpstr>Defence strategies for Pioneers in the Growth stage of the PLC</vt:lpstr>
      <vt:lpstr>Defence strategies for Pioneers in the Growth stage of the PLC</vt:lpstr>
      <vt:lpstr>Attack strategies for Followers in the Growth stage of the PLC</vt:lpstr>
      <vt:lpstr>Strategies in the Maturity stage of the PLC</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Revision Lecture</dc:title>
  <dc:creator>Tushara Balendran</dc:creator>
  <cp:lastModifiedBy>Tushara</cp:lastModifiedBy>
  <cp:revision>31</cp:revision>
  <dcterms:created xsi:type="dcterms:W3CDTF">2020-04-21T13:34:47Z</dcterms:created>
  <dcterms:modified xsi:type="dcterms:W3CDTF">2021-07-29T17:41:43Z</dcterms:modified>
</cp:coreProperties>
</file>