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Libre Baskerville" charset="1" panose="02000000000000000000"/>
      <p:regular r:id="rId18"/>
    </p:embeddedFont>
    <p:embeddedFont>
      <p:font typeface="Canva Sans" charset="1" panose="020B0503030501040103"/>
      <p:regular r:id="rId19"/>
    </p:embeddedFont>
    <p:embeddedFont>
      <p:font typeface="Canva Sans Bold" charset="1" panose="020B0803030501040103"/>
      <p:regular r:id="rId20"/>
    </p:embeddedFont>
    <p:embeddedFont>
      <p:font typeface="Canva Sans Medium" charset="1" panose="020B0603030501040103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21" Target="fonts/font21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Relationship Id="rId3" Target="../media/image4.png" Type="http://schemas.openxmlformats.org/officeDocument/2006/relationships/image"/><Relationship Id="rId4" Target="../media/image5.png" Type="http://schemas.openxmlformats.org/officeDocument/2006/relationships/image"/><Relationship Id="rId5" Target="../media/image6.png" Type="http://schemas.openxmlformats.org/officeDocument/2006/relationships/image"/><Relationship Id="rId6" Target="../media/image7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2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1.png" Type="http://schemas.openxmlformats.org/officeDocument/2006/relationships/image"/><Relationship Id="rId11" Target="../media/image22.svg" Type="http://schemas.openxmlformats.org/officeDocument/2006/relationships/image"/><Relationship Id="rId12" Target="../media/image23.png" Type="http://schemas.openxmlformats.org/officeDocument/2006/relationships/image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15.png" Type="http://schemas.openxmlformats.org/officeDocument/2006/relationships/image"/><Relationship Id="rId5" Target="../media/image16.svg" Type="http://schemas.openxmlformats.org/officeDocument/2006/relationships/image"/><Relationship Id="rId6" Target="../media/image17.png" Type="http://schemas.openxmlformats.org/officeDocument/2006/relationships/image"/><Relationship Id="rId7" Target="../media/image18.svg" Type="http://schemas.openxmlformats.org/officeDocument/2006/relationships/image"/><Relationship Id="rId8" Target="../media/image19.png" Type="http://schemas.openxmlformats.org/officeDocument/2006/relationships/image"/><Relationship Id="rId9" Target="../media/image20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Relationship Id="rId3" Target="../media/image25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6.png" Type="http://schemas.openxmlformats.org/officeDocument/2006/relationships/image"/><Relationship Id="rId3" Target="../media/image27.png" Type="http://schemas.openxmlformats.org/officeDocument/2006/relationships/image"/><Relationship Id="rId4" Target="../media/image2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9.png" Type="http://schemas.openxmlformats.org/officeDocument/2006/relationships/image"/><Relationship Id="rId3" Target="../media/image30.png" Type="http://schemas.openxmlformats.org/officeDocument/2006/relationships/image"/><Relationship Id="rId4" Target="../media/image31.png" Type="http://schemas.openxmlformats.org/officeDocument/2006/relationships/image"/><Relationship Id="rId5" Target="../media/image32.png" Type="http://schemas.openxmlformats.org/officeDocument/2006/relationships/image"/><Relationship Id="rId6" Target="../media/image33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34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Relationship Id="rId3" Target="../media/image11.svg" Type="http://schemas.openxmlformats.org/officeDocument/2006/relationships/image"/><Relationship Id="rId4" Target="../media/image35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6.png" Type="http://schemas.openxmlformats.org/officeDocument/2006/relationships/image"/><Relationship Id="rId3" Target="../media/image37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9575" y="337006"/>
            <a:ext cx="345786" cy="347564"/>
          </a:xfrm>
          <a:custGeom>
            <a:avLst/>
            <a:gdLst/>
            <a:ahLst/>
            <a:cxnLst/>
            <a:rect r="r" b="b" t="t" l="l"/>
            <a:pathLst>
              <a:path h="347564" w="345786">
                <a:moveTo>
                  <a:pt x="0" y="0"/>
                </a:moveTo>
                <a:lnTo>
                  <a:pt x="345786" y="0"/>
                </a:lnTo>
                <a:lnTo>
                  <a:pt x="345786" y="347565"/>
                </a:lnTo>
                <a:lnTo>
                  <a:pt x="0" y="34756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2059" y="341653"/>
            <a:ext cx="2166927" cy="2924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393"/>
              </a:lnSpc>
            </a:pPr>
            <a:r>
              <a:rPr lang="en-US" sz="1994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780004" y="317975"/>
            <a:ext cx="6112209" cy="3408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739"/>
              </a:lnSpc>
            </a:pPr>
            <a:r>
              <a:rPr lang="en-US" sz="1956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 2026</a:t>
            </a:r>
          </a:p>
        </p:txBody>
      </p:sp>
      <p:grpSp>
        <p:nvGrpSpPr>
          <p:cNvPr name="Group 5" id="5"/>
          <p:cNvGrpSpPr/>
          <p:nvPr/>
        </p:nvGrpSpPr>
        <p:grpSpPr>
          <a:xfrm rot="0">
            <a:off x="1028700" y="6483513"/>
            <a:ext cx="16230600" cy="2774787"/>
            <a:chOff x="0" y="0"/>
            <a:chExt cx="4274726" cy="730808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4274726" cy="730808"/>
            </a:xfrm>
            <a:custGeom>
              <a:avLst/>
              <a:gdLst/>
              <a:ahLst/>
              <a:cxnLst/>
              <a:rect r="r" b="b" t="t" l="l"/>
              <a:pathLst>
                <a:path h="730808" w="4274726">
                  <a:moveTo>
                    <a:pt x="0" y="0"/>
                  </a:moveTo>
                  <a:lnTo>
                    <a:pt x="4274726" y="0"/>
                  </a:lnTo>
                  <a:lnTo>
                    <a:pt x="4274726" y="730808"/>
                  </a:lnTo>
                  <a:lnTo>
                    <a:pt x="0" y="730808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9525"/>
              <a:ext cx="4274726" cy="72128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8" id="8"/>
          <p:cNvSpPr txBox="true"/>
          <p:nvPr/>
        </p:nvSpPr>
        <p:spPr>
          <a:xfrm rot="0">
            <a:off x="1646291" y="7323088"/>
            <a:ext cx="5753893" cy="4857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866"/>
              </a:lnSpc>
            </a:pPr>
            <a:r>
              <a:rPr lang="en-US" sz="3221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Beauty, Fashion &amp; Wellness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727489" y="7427863"/>
            <a:ext cx="7894051" cy="10266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39"/>
              </a:lnSpc>
            </a:pPr>
            <a:r>
              <a:rPr lang="en-US" sz="195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Empowering women through exceptional beauty services, curated fashion, and holistic wellness experiences in Praia, Cape Verde.</a:t>
            </a:r>
          </a:p>
          <a:p>
            <a:pPr algn="l" marL="0" indent="0" lvl="0">
              <a:lnSpc>
                <a:spcPts val="2739"/>
              </a:lnSpc>
            </a:pPr>
            <a:r>
              <a:rPr lang="en-US" sz="195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Prepared by Camila Do Livramento</a:t>
            </a:r>
          </a:p>
        </p:txBody>
      </p:sp>
      <p:grpSp>
        <p:nvGrpSpPr>
          <p:cNvPr name="Group 10" id="10"/>
          <p:cNvGrpSpPr/>
          <p:nvPr/>
        </p:nvGrpSpPr>
        <p:grpSpPr>
          <a:xfrm rot="0">
            <a:off x="1028700" y="1028700"/>
            <a:ext cx="16230600" cy="5642910"/>
            <a:chOff x="0" y="0"/>
            <a:chExt cx="2514545" cy="874234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2514545" cy="874234"/>
            </a:xfrm>
            <a:custGeom>
              <a:avLst/>
              <a:gdLst/>
              <a:ahLst/>
              <a:cxnLst/>
              <a:rect r="r" b="b" t="t" l="l"/>
              <a:pathLst>
                <a:path h="874234" w="2514545">
                  <a:moveTo>
                    <a:pt x="0" y="0"/>
                  </a:moveTo>
                  <a:lnTo>
                    <a:pt x="2514545" y="0"/>
                  </a:lnTo>
                  <a:lnTo>
                    <a:pt x="2514545" y="874234"/>
                  </a:lnTo>
                  <a:lnTo>
                    <a:pt x="0" y="874234"/>
                  </a:lnTo>
                  <a:close/>
                </a:path>
              </a:pathLst>
            </a:custGeom>
            <a:blipFill>
              <a:blip r:embed="rId3"/>
              <a:stretch>
                <a:fillRect l="0" t="-31974" r="0" b="-31974"/>
              </a:stretch>
            </a:blipFill>
          </p:spPr>
        </p:sp>
      </p:grp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3880" y="333437"/>
            <a:ext cx="356206" cy="354165"/>
          </a:xfrm>
          <a:custGeom>
            <a:avLst/>
            <a:gdLst/>
            <a:ahLst/>
            <a:cxnLst/>
            <a:rect r="r" b="b" t="t" l="l"/>
            <a:pathLst>
              <a:path h="354165" w="356206">
                <a:moveTo>
                  <a:pt x="0" y="0"/>
                </a:moveTo>
                <a:lnTo>
                  <a:pt x="356206" y="0"/>
                </a:lnTo>
                <a:lnTo>
                  <a:pt x="356206" y="354165"/>
                </a:lnTo>
                <a:lnTo>
                  <a:pt x="0" y="35416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698944"/>
            <a:ext cx="7951623" cy="2636308"/>
            <a:chOff x="0" y="0"/>
            <a:chExt cx="1669617" cy="55355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307677" y="3698944"/>
            <a:ext cx="7951623" cy="2636308"/>
            <a:chOff x="0" y="0"/>
            <a:chExt cx="1669617" cy="55355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028700" y="6621992"/>
            <a:ext cx="7951623" cy="2636308"/>
            <a:chOff x="0" y="0"/>
            <a:chExt cx="1669617" cy="55355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9307677" y="6621992"/>
            <a:ext cx="7951623" cy="2636308"/>
            <a:chOff x="0" y="0"/>
            <a:chExt cx="1669617" cy="55355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586874" y="4238377"/>
            <a:ext cx="1096325" cy="1096325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9865851" y="4238377"/>
            <a:ext cx="1096325" cy="1096325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586874" y="7161425"/>
            <a:ext cx="1096325" cy="1096325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9865851" y="7161425"/>
            <a:ext cx="1096325" cy="1096325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1848901" y="4417791"/>
            <a:ext cx="583042" cy="760009"/>
          </a:xfrm>
          <a:custGeom>
            <a:avLst/>
            <a:gdLst/>
            <a:ahLst/>
            <a:cxnLst/>
            <a:rect r="r" b="b" t="t" l="l"/>
            <a:pathLst>
              <a:path h="760009" w="583042">
                <a:moveTo>
                  <a:pt x="0" y="0"/>
                </a:moveTo>
                <a:lnTo>
                  <a:pt x="583042" y="0"/>
                </a:lnTo>
                <a:lnTo>
                  <a:pt x="583042" y="760009"/>
                </a:lnTo>
                <a:lnTo>
                  <a:pt x="0" y="760009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0176376" y="4496441"/>
            <a:ext cx="475632" cy="718674"/>
          </a:xfrm>
          <a:custGeom>
            <a:avLst/>
            <a:gdLst/>
            <a:ahLst/>
            <a:cxnLst/>
            <a:rect r="r" b="b" t="t" l="l"/>
            <a:pathLst>
              <a:path h="718674" w="475632">
                <a:moveTo>
                  <a:pt x="0" y="0"/>
                </a:moveTo>
                <a:lnTo>
                  <a:pt x="475632" y="0"/>
                </a:lnTo>
                <a:lnTo>
                  <a:pt x="475632" y="718675"/>
                </a:lnTo>
                <a:lnTo>
                  <a:pt x="0" y="7186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0">
            <a:off x="1908126" y="7427621"/>
            <a:ext cx="458910" cy="649785"/>
          </a:xfrm>
          <a:custGeom>
            <a:avLst/>
            <a:gdLst/>
            <a:ahLst/>
            <a:cxnLst/>
            <a:rect r="r" b="b" t="t" l="l"/>
            <a:pathLst>
              <a:path h="649785" w="458910">
                <a:moveTo>
                  <a:pt x="0" y="0"/>
                </a:moveTo>
                <a:lnTo>
                  <a:pt x="458911" y="0"/>
                </a:lnTo>
                <a:lnTo>
                  <a:pt x="458911" y="649785"/>
                </a:lnTo>
                <a:lnTo>
                  <a:pt x="0" y="64978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10060160" y="7337794"/>
            <a:ext cx="708676" cy="682510"/>
          </a:xfrm>
          <a:custGeom>
            <a:avLst/>
            <a:gdLst/>
            <a:ahLst/>
            <a:cxnLst/>
            <a:rect r="r" b="b" t="t" l="l"/>
            <a:pathLst>
              <a:path h="682510" w="708676">
                <a:moveTo>
                  <a:pt x="0" y="0"/>
                </a:moveTo>
                <a:lnTo>
                  <a:pt x="708676" y="0"/>
                </a:lnTo>
                <a:lnTo>
                  <a:pt x="708676" y="682510"/>
                </a:lnTo>
                <a:lnTo>
                  <a:pt x="0" y="6825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31" id="31"/>
          <p:cNvSpPr txBox="true"/>
          <p:nvPr/>
        </p:nvSpPr>
        <p:spPr>
          <a:xfrm rot="0">
            <a:off x="892059" y="332128"/>
            <a:ext cx="2166927" cy="6419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37"/>
              </a:lnSpc>
            </a:pPr>
            <a:r>
              <a:rPr lang="en-US" sz="2114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1780004" y="337025"/>
            <a:ext cx="6112209" cy="3056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578"/>
              </a:lnSpc>
            </a:pPr>
            <a:r>
              <a:rPr lang="en-US" sz="1841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 2026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646291" y="1704409"/>
            <a:ext cx="6929497" cy="892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44"/>
              </a:lnSpc>
            </a:pPr>
            <a:r>
              <a:rPr lang="en-US" sz="549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Business Overview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307677" y="1746522"/>
            <a:ext cx="7583939" cy="12771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78"/>
              </a:lnSpc>
            </a:pPr>
            <a:r>
              <a:rPr lang="en-US" sz="1841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CN Beauty Store is a beauty salon integrating personal care services with fashion retail, located in Praia, Cape Verde. Our mission is to deliver a unique beauty and wellness experience with quality services and exclusive products.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2878301" y="4061675"/>
            <a:ext cx="4199740" cy="6283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260"/>
              </a:lnSpc>
            </a:pPr>
            <a:r>
              <a:rPr lang="en-US" b="true" sz="3757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Business Concept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1157278" y="4061675"/>
            <a:ext cx="4199740" cy="6283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260"/>
              </a:lnSpc>
            </a:pPr>
            <a:r>
              <a:rPr lang="en-US" b="true" sz="3757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Location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2878301" y="6984723"/>
            <a:ext cx="5234283" cy="6283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260"/>
              </a:lnSpc>
            </a:pPr>
            <a:r>
              <a:rPr lang="en-US" b="true" sz="3757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Mission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1157278" y="6984723"/>
            <a:ext cx="4423425" cy="6283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260"/>
              </a:lnSpc>
            </a:pPr>
            <a:r>
              <a:rPr lang="en-US" b="true" sz="3757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Goal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2878301" y="4876429"/>
            <a:ext cx="5543310" cy="9493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87"/>
              </a:lnSpc>
            </a:pPr>
            <a:r>
              <a:rPr lang="en-US" sz="184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 beauty salon seamlessly integrating personal care services with curated fashion retail, offering a complete beauty and style destination.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1157278" y="4876429"/>
            <a:ext cx="5543310" cy="9493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87"/>
              </a:lnSpc>
            </a:pPr>
            <a:r>
              <a:rPr lang="en-US" sz="184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Strategically positioned in Praia, Cape Verde, serving the local community and visitors seeking premium beauty experiences.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2878301" y="7799478"/>
            <a:ext cx="5543310" cy="9493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87"/>
              </a:lnSpc>
            </a:pPr>
            <a:r>
              <a:rPr lang="en-US" sz="184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To provide a unique beauty and wellness experience through quality services and exclusive products that inspire confidence.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1157278" y="7799478"/>
            <a:ext cx="5543310" cy="9493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87"/>
              </a:lnSpc>
            </a:pPr>
            <a:r>
              <a:rPr lang="en-US" sz="1847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Deliver excellent customer service, merge fashion and beauty, and enhance women's self-esteem through empowering experiences.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32412" y="310920"/>
            <a:ext cx="346520" cy="516892"/>
          </a:xfrm>
          <a:custGeom>
            <a:avLst/>
            <a:gdLst/>
            <a:ahLst/>
            <a:cxnLst/>
            <a:rect r="r" b="b" t="t" l="l"/>
            <a:pathLst>
              <a:path h="516892" w="346520">
                <a:moveTo>
                  <a:pt x="0" y="0"/>
                </a:moveTo>
                <a:lnTo>
                  <a:pt x="346520" y="0"/>
                </a:lnTo>
                <a:lnTo>
                  <a:pt x="346520" y="516892"/>
                </a:lnTo>
                <a:lnTo>
                  <a:pt x="0" y="5168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2059" y="332128"/>
            <a:ext cx="2166927" cy="2282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801"/>
              </a:lnSpc>
            </a:pPr>
            <a:r>
              <a:rPr lang="en-US" sz="1501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780004" y="327500"/>
            <a:ext cx="6112209" cy="2334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830"/>
              </a:lnSpc>
            </a:pPr>
            <a:r>
              <a:rPr lang="en-US" sz="1307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646291" y="1637734"/>
            <a:ext cx="6929497" cy="4323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514"/>
              </a:lnSpc>
            </a:pPr>
            <a:r>
              <a:rPr lang="en-US" sz="2703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Products &amp; Services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646291" y="3632200"/>
            <a:ext cx="7583939" cy="46209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830"/>
              </a:lnSpc>
            </a:pPr>
            <a:r>
              <a:rPr lang="en-US" sz="1307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CN Beauty Store offers a comprehensive range of beauty, wellness, and fashion services designed to enhance your natural beauty and elevate your personal style in Praia, Cape Verde.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0399487" y="1028700"/>
            <a:ext cx="7888513" cy="8746506"/>
            <a:chOff x="0" y="0"/>
            <a:chExt cx="1222137" cy="1355063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22137" cy="1355063"/>
            </a:xfrm>
            <a:custGeom>
              <a:avLst/>
              <a:gdLst/>
              <a:ahLst/>
              <a:cxnLst/>
              <a:rect r="r" b="b" t="t" l="l"/>
              <a:pathLst>
                <a:path h="1355063" w="1222137">
                  <a:moveTo>
                    <a:pt x="0" y="0"/>
                  </a:moveTo>
                  <a:lnTo>
                    <a:pt x="1222137" y="0"/>
                  </a:lnTo>
                  <a:lnTo>
                    <a:pt x="1222137" y="1355063"/>
                  </a:lnTo>
                  <a:lnTo>
                    <a:pt x="0" y="1355063"/>
                  </a:lnTo>
                  <a:close/>
                </a:path>
              </a:pathLst>
            </a:custGeom>
            <a:blipFill>
              <a:blip r:embed="rId3"/>
              <a:stretch>
                <a:fillRect l="-5438" t="0" r="-5438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028700" y="5461098"/>
            <a:ext cx="16230600" cy="3797202"/>
            <a:chOff x="0" y="0"/>
            <a:chExt cx="4274726" cy="100008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274726" cy="1000086"/>
            </a:xfrm>
            <a:custGeom>
              <a:avLst/>
              <a:gdLst/>
              <a:ahLst/>
              <a:cxnLst/>
              <a:rect r="r" b="b" t="t" l="l"/>
              <a:pathLst>
                <a:path h="1000086" w="4274726">
                  <a:moveTo>
                    <a:pt x="0" y="0"/>
                  </a:moveTo>
                  <a:lnTo>
                    <a:pt x="4274726" y="0"/>
                  </a:lnTo>
                  <a:lnTo>
                    <a:pt x="4274726" y="1000086"/>
                  </a:lnTo>
                  <a:lnTo>
                    <a:pt x="0" y="1000086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9525"/>
              <a:ext cx="4274726" cy="99056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646291" y="5946607"/>
            <a:ext cx="7141106" cy="248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63"/>
              </a:lnSpc>
            </a:pPr>
            <a:r>
              <a:rPr lang="en-US" sz="147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Our core service offerings: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1646291" y="6997642"/>
            <a:ext cx="603642" cy="603642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9174206" y="7029404"/>
            <a:ext cx="603642" cy="603642"/>
            <a:chOff x="0" y="0"/>
            <a:chExt cx="812800" cy="81280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646291" y="8014046"/>
            <a:ext cx="603642" cy="603642"/>
            <a:chOff x="0" y="0"/>
            <a:chExt cx="812800" cy="812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9174206" y="8014046"/>
            <a:ext cx="603642" cy="603642"/>
            <a:chOff x="0" y="0"/>
            <a:chExt cx="812800" cy="81280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2467108" y="7044826"/>
            <a:ext cx="5550876" cy="248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63"/>
              </a:lnSpc>
            </a:pPr>
            <a:r>
              <a:rPr lang="en-US" sz="147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Nails: Manicure, pedicure, extensions, nail art, spa treatments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9995023" y="7076588"/>
            <a:ext cx="5109222" cy="248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63"/>
              </a:lnSpc>
            </a:pPr>
            <a:r>
              <a:rPr lang="en-US" sz="147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Hair: Braids, cuts, coloring, treatments, blowouts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2467108" y="8061230"/>
            <a:ext cx="5550876" cy="248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63"/>
              </a:lnSpc>
            </a:pPr>
            <a:r>
              <a:rPr lang="en-US" sz="147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Massages: Relaxing, therapeutic, lymphatic drainage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9995023" y="8061230"/>
            <a:ext cx="6670073" cy="2481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63"/>
              </a:lnSpc>
            </a:pPr>
            <a:r>
              <a:rPr lang="en-US" sz="147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Fashion: Casual clothing, accessories, loyalty discounts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648812" y="7142711"/>
            <a:ext cx="598600" cy="1985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679"/>
              </a:lnSpc>
            </a:pPr>
            <a:r>
              <a:rPr lang="en-US" sz="119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01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9176727" y="7174473"/>
            <a:ext cx="598600" cy="1985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679"/>
              </a:lnSpc>
            </a:pPr>
            <a:r>
              <a:rPr lang="en-US" sz="119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03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648812" y="8159115"/>
            <a:ext cx="598600" cy="1985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679"/>
              </a:lnSpc>
            </a:pPr>
            <a:r>
              <a:rPr lang="en-US" sz="119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02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9176727" y="8159115"/>
            <a:ext cx="598600" cy="1985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679"/>
              </a:lnSpc>
            </a:pPr>
            <a:r>
              <a:rPr lang="en-US" sz="119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04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5104" y="332128"/>
            <a:ext cx="352679" cy="352679"/>
          </a:xfrm>
          <a:custGeom>
            <a:avLst/>
            <a:gdLst/>
            <a:ahLst/>
            <a:cxnLst/>
            <a:rect r="r" b="b" t="t" l="l"/>
            <a:pathLst>
              <a:path h="352679" w="352679">
                <a:moveTo>
                  <a:pt x="0" y="0"/>
                </a:moveTo>
                <a:lnTo>
                  <a:pt x="352679" y="0"/>
                </a:lnTo>
                <a:lnTo>
                  <a:pt x="352679" y="352680"/>
                </a:lnTo>
                <a:lnTo>
                  <a:pt x="0" y="3526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4161698"/>
            <a:ext cx="7612200" cy="5102132"/>
            <a:chOff x="0" y="0"/>
            <a:chExt cx="1179329" cy="79045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179329" cy="790454"/>
            </a:xfrm>
            <a:custGeom>
              <a:avLst/>
              <a:gdLst/>
              <a:ahLst/>
              <a:cxnLst/>
              <a:rect r="r" b="b" t="t" l="l"/>
              <a:pathLst>
                <a:path h="790454" w="1179329">
                  <a:moveTo>
                    <a:pt x="0" y="0"/>
                  </a:moveTo>
                  <a:lnTo>
                    <a:pt x="1179329" y="0"/>
                  </a:lnTo>
                  <a:lnTo>
                    <a:pt x="1179329" y="790454"/>
                  </a:lnTo>
                  <a:lnTo>
                    <a:pt x="0" y="790454"/>
                  </a:lnTo>
                  <a:close/>
                </a:path>
              </a:pathLst>
            </a:custGeom>
            <a:blipFill>
              <a:blip r:embed="rId4"/>
              <a:stretch>
                <a:fillRect l="0" t="-260" r="0" b="-260"/>
              </a:stretch>
            </a:blipFill>
          </p:spPr>
        </p:sp>
      </p:grpSp>
      <p:grpSp>
        <p:nvGrpSpPr>
          <p:cNvPr name="Group 5" id="5"/>
          <p:cNvGrpSpPr/>
          <p:nvPr/>
        </p:nvGrpSpPr>
        <p:grpSpPr>
          <a:xfrm rot="0">
            <a:off x="8529058" y="4161698"/>
            <a:ext cx="8730242" cy="5102132"/>
            <a:chOff x="0" y="0"/>
            <a:chExt cx="2299323" cy="1343771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299323" cy="1343771"/>
            </a:xfrm>
            <a:custGeom>
              <a:avLst/>
              <a:gdLst/>
              <a:ahLst/>
              <a:cxnLst/>
              <a:rect r="r" b="b" t="t" l="l"/>
              <a:pathLst>
                <a:path h="1343771" w="2299323">
                  <a:moveTo>
                    <a:pt x="0" y="0"/>
                  </a:moveTo>
                  <a:lnTo>
                    <a:pt x="2299323" y="0"/>
                  </a:lnTo>
                  <a:lnTo>
                    <a:pt x="2299323" y="1343771"/>
                  </a:lnTo>
                  <a:lnTo>
                    <a:pt x="0" y="1343771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7" id="7"/>
            <p:cNvSpPr txBox="true"/>
            <p:nvPr/>
          </p:nvSpPr>
          <p:spPr>
            <a:xfrm>
              <a:off x="0" y="9525"/>
              <a:ext cx="2299323" cy="13342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9044730" y="4792556"/>
            <a:ext cx="603642" cy="603642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0" id="10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1" id="11"/>
          <p:cNvGrpSpPr/>
          <p:nvPr/>
        </p:nvGrpSpPr>
        <p:grpSpPr>
          <a:xfrm rot="0">
            <a:off x="9044730" y="5856585"/>
            <a:ext cx="603642" cy="603642"/>
            <a:chOff x="0" y="0"/>
            <a:chExt cx="812800" cy="812800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892059" y="341653"/>
            <a:ext cx="2166927" cy="6895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53"/>
              </a:lnSpc>
            </a:pPr>
            <a:r>
              <a:rPr lang="en-US" sz="2294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1780004" y="327500"/>
            <a:ext cx="6112209" cy="3397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798"/>
              </a:lnSpc>
            </a:pPr>
            <a:r>
              <a:rPr lang="en-US" sz="1998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 2026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1028700" y="1697898"/>
            <a:ext cx="6318183" cy="1657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595"/>
              </a:lnSpc>
            </a:pPr>
            <a:r>
              <a:rPr lang="en-US" sz="549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Organisational Structure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044730" y="1697898"/>
            <a:ext cx="7583939" cy="10446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98"/>
              </a:lnSpc>
            </a:pPr>
            <a:r>
              <a:rPr lang="en-US" sz="1998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Our dedicated team brings together expertise in beauty, wellness, and fashion to deliver an exceptional customer experience at CN Beauty Store in Praia, Cape Verde.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865547" y="4830215"/>
            <a:ext cx="7251195" cy="380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61"/>
              </a:lnSpc>
            </a:pPr>
            <a:r>
              <a:rPr lang="en-US" sz="225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Owner/Manager: Operations, finances, marketing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9865547" y="5894244"/>
            <a:ext cx="7251195" cy="380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61"/>
              </a:lnSpc>
            </a:pPr>
            <a:r>
              <a:rPr lang="en-US" sz="225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Hair &amp; Nail Technicians: Core beauty services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9047251" y="4928100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01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047251" y="5992129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02</a:t>
            </a:r>
          </a:p>
        </p:txBody>
      </p:sp>
      <p:grpSp>
        <p:nvGrpSpPr>
          <p:cNvPr name="Group 22" id="22"/>
          <p:cNvGrpSpPr/>
          <p:nvPr/>
        </p:nvGrpSpPr>
        <p:grpSpPr>
          <a:xfrm rot="0">
            <a:off x="9044730" y="6920614"/>
            <a:ext cx="603642" cy="603642"/>
            <a:chOff x="0" y="0"/>
            <a:chExt cx="812800" cy="81280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9865547" y="6958273"/>
            <a:ext cx="7251195" cy="380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61"/>
              </a:lnSpc>
            </a:pPr>
            <a:r>
              <a:rPr lang="en-US" sz="225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Massage Therapist: Wellness treatments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9047251" y="7056158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03</a:t>
            </a:r>
          </a:p>
        </p:txBody>
      </p:sp>
      <p:grpSp>
        <p:nvGrpSpPr>
          <p:cNvPr name="Group 27" id="27"/>
          <p:cNvGrpSpPr/>
          <p:nvPr/>
        </p:nvGrpSpPr>
        <p:grpSpPr>
          <a:xfrm rot="0">
            <a:off x="9044730" y="7984643"/>
            <a:ext cx="603642" cy="603642"/>
            <a:chOff x="0" y="0"/>
            <a:chExt cx="812800" cy="812800"/>
          </a:xfrm>
        </p:grpSpPr>
        <p:sp>
          <p:nvSpPr>
            <p:cNvPr name="Freeform 28" id="28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9" id="29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30" id="30"/>
          <p:cNvSpPr txBox="true"/>
          <p:nvPr/>
        </p:nvSpPr>
        <p:spPr>
          <a:xfrm rot="0">
            <a:off x="9865547" y="8022302"/>
            <a:ext cx="7251195" cy="3805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61"/>
              </a:lnSpc>
            </a:pPr>
            <a:r>
              <a:rPr lang="en-US" sz="225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Fashion Consultant &amp; Receptionist: Styling, bookings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9047251" y="8120187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04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35338" y="343006"/>
            <a:ext cx="332733" cy="333464"/>
          </a:xfrm>
          <a:custGeom>
            <a:avLst/>
            <a:gdLst/>
            <a:ahLst/>
            <a:cxnLst/>
            <a:rect r="r" b="b" t="t" l="l"/>
            <a:pathLst>
              <a:path h="333464" w="332733">
                <a:moveTo>
                  <a:pt x="0" y="0"/>
                </a:moveTo>
                <a:lnTo>
                  <a:pt x="332733" y="0"/>
                </a:lnTo>
                <a:lnTo>
                  <a:pt x="332733" y="333464"/>
                </a:lnTo>
                <a:lnTo>
                  <a:pt x="0" y="3334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2059" y="341653"/>
            <a:ext cx="2166927" cy="2924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393"/>
              </a:lnSpc>
            </a:pPr>
            <a:r>
              <a:rPr lang="en-US" sz="1994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780004" y="327500"/>
            <a:ext cx="6112209" cy="3397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798"/>
              </a:lnSpc>
            </a:pPr>
            <a:r>
              <a:rPr lang="en-US" sz="1998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1395282"/>
            <a:ext cx="7737353" cy="892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44"/>
              </a:lnSpc>
            </a:pPr>
            <a:r>
              <a:rPr lang="en-US" sz="549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PESTEL Analysis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028700" y="2477908"/>
            <a:ext cx="7960465" cy="10446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98"/>
              </a:lnSpc>
            </a:pPr>
            <a:r>
              <a:rPr lang="en-US" sz="1998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Understanding the external factors that influence CN Beauty Store's operations in Praia, Cape Verde. These key elements shape our strategic planning and business decisions.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-217483" y="7087597"/>
            <a:ext cx="18701196" cy="3199403"/>
            <a:chOff x="0" y="0"/>
            <a:chExt cx="2699790" cy="461880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699790" cy="461880"/>
            </a:xfrm>
            <a:custGeom>
              <a:avLst/>
              <a:gdLst/>
              <a:ahLst/>
              <a:cxnLst/>
              <a:rect r="r" b="b" t="t" l="l"/>
              <a:pathLst>
                <a:path h="461880" w="2699790">
                  <a:moveTo>
                    <a:pt x="0" y="0"/>
                  </a:moveTo>
                  <a:lnTo>
                    <a:pt x="2699790" y="0"/>
                  </a:lnTo>
                  <a:lnTo>
                    <a:pt x="2699790" y="461880"/>
                  </a:lnTo>
                  <a:lnTo>
                    <a:pt x="0" y="461880"/>
                  </a:lnTo>
                  <a:close/>
                </a:path>
              </a:pathLst>
            </a:custGeom>
            <a:blipFill>
              <a:blip r:embed="rId3"/>
              <a:stretch>
                <a:fillRect l="0" t="-116588" r="0" b="-116588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-217483" y="4103508"/>
            <a:ext cx="18722965" cy="3224432"/>
            <a:chOff x="0" y="0"/>
            <a:chExt cx="4594985" cy="791339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594985" cy="791339"/>
            </a:xfrm>
            <a:custGeom>
              <a:avLst/>
              <a:gdLst/>
              <a:ahLst/>
              <a:cxnLst/>
              <a:rect r="r" b="b" t="t" l="l"/>
              <a:pathLst>
                <a:path h="791339" w="4594985">
                  <a:moveTo>
                    <a:pt x="0" y="0"/>
                  </a:moveTo>
                  <a:lnTo>
                    <a:pt x="4594985" y="0"/>
                  </a:lnTo>
                  <a:lnTo>
                    <a:pt x="4594985" y="791339"/>
                  </a:lnTo>
                  <a:lnTo>
                    <a:pt x="0" y="791339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9525"/>
              <a:ext cx="4594985" cy="78181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028700" y="5475231"/>
            <a:ext cx="3809436" cy="3529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46"/>
              </a:lnSpc>
            </a:pPr>
            <a:r>
              <a:rPr lang="en-US" b="true" sz="203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Political Factors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5264338" y="5475231"/>
            <a:ext cx="3809436" cy="3529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46"/>
              </a:lnSpc>
            </a:pPr>
            <a:r>
              <a:rPr lang="en-US" b="true" sz="203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Economic Factors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28700" y="5980450"/>
            <a:ext cx="3809436" cy="678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846"/>
              </a:lnSpc>
            </a:pPr>
            <a:r>
              <a:rPr lang="en-US" sz="13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Business licensing requirements and health regulations in Cape Verde govern salon operations and service standards.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5264338" y="5980450"/>
            <a:ext cx="3809436" cy="678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846"/>
              </a:lnSpc>
            </a:pPr>
            <a:r>
              <a:rPr lang="en-US" sz="13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Consumer spending patterns and inflation effects impact pricing strategies and customer purchasing power.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497944" y="5475231"/>
            <a:ext cx="3809436" cy="3529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46"/>
              </a:lnSpc>
            </a:pPr>
            <a:r>
              <a:rPr lang="en-US" b="true" sz="203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Social Trends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497944" y="5980450"/>
            <a:ext cx="3809436" cy="678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846"/>
              </a:lnSpc>
            </a:pPr>
            <a:r>
              <a:rPr lang="en-US" sz="13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Growing focus on self-care, wellness, and personal grooming among women creates expanding market opportunities.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13736005" y="5475231"/>
            <a:ext cx="3809436" cy="3529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46"/>
              </a:lnSpc>
            </a:pPr>
            <a:r>
              <a:rPr lang="en-US" b="true" sz="203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Technological Factors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3736005" y="5980450"/>
            <a:ext cx="3809436" cy="6785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846"/>
              </a:lnSpc>
            </a:pPr>
            <a:r>
              <a:rPr lang="en-US" sz="131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Online booking systems, social media marketing, and beauty technology enhance customer engagement and operations.</a:t>
            </a:r>
          </a:p>
        </p:txBody>
      </p:sp>
      <p:grpSp>
        <p:nvGrpSpPr>
          <p:cNvPr name="Group 20" id="20"/>
          <p:cNvGrpSpPr/>
          <p:nvPr/>
        </p:nvGrpSpPr>
        <p:grpSpPr>
          <a:xfrm rot="0">
            <a:off x="1028700" y="4656258"/>
            <a:ext cx="603642" cy="603642"/>
            <a:chOff x="0" y="0"/>
            <a:chExt cx="812800" cy="812800"/>
          </a:xfrm>
        </p:grpSpPr>
        <p:sp>
          <p:nvSpPr>
            <p:cNvPr name="Freeform 21" id="2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2" id="22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3" id="23"/>
          <p:cNvGrpSpPr/>
          <p:nvPr/>
        </p:nvGrpSpPr>
        <p:grpSpPr>
          <a:xfrm rot="0">
            <a:off x="5264338" y="4656258"/>
            <a:ext cx="603642" cy="603642"/>
            <a:chOff x="0" y="0"/>
            <a:chExt cx="812800" cy="812800"/>
          </a:xfrm>
        </p:grpSpPr>
        <p:sp>
          <p:nvSpPr>
            <p:cNvPr name="Freeform 24" id="2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5" id="25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6" id="26"/>
          <p:cNvGrpSpPr/>
          <p:nvPr/>
        </p:nvGrpSpPr>
        <p:grpSpPr>
          <a:xfrm rot="0">
            <a:off x="9497005" y="4656258"/>
            <a:ext cx="603642" cy="603642"/>
            <a:chOff x="0" y="0"/>
            <a:chExt cx="812800" cy="812800"/>
          </a:xfrm>
        </p:grpSpPr>
        <p:sp>
          <p:nvSpPr>
            <p:cNvPr name="Freeform 27" id="2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8" id="28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9" id="29"/>
          <p:cNvGrpSpPr/>
          <p:nvPr/>
        </p:nvGrpSpPr>
        <p:grpSpPr>
          <a:xfrm rot="0">
            <a:off x="13739197" y="4656258"/>
            <a:ext cx="603642" cy="603642"/>
            <a:chOff x="0" y="0"/>
            <a:chExt cx="812800" cy="812800"/>
          </a:xfrm>
        </p:grpSpPr>
        <p:sp>
          <p:nvSpPr>
            <p:cNvPr name="Freeform 30" id="3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31" id="31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32" id="32"/>
          <p:cNvSpPr txBox="true"/>
          <p:nvPr/>
        </p:nvSpPr>
        <p:spPr>
          <a:xfrm rot="0">
            <a:off x="1031221" y="4791802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01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5266859" y="4791802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02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499526" y="4791802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03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13741718" y="4791802"/>
            <a:ext cx="598600" cy="3040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568"/>
              </a:lnSpc>
            </a:pPr>
            <a:r>
              <a:rPr lang="en-US" sz="1834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04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5104" y="332128"/>
            <a:ext cx="352679" cy="352679"/>
          </a:xfrm>
          <a:custGeom>
            <a:avLst/>
            <a:gdLst/>
            <a:ahLst/>
            <a:cxnLst/>
            <a:rect r="r" b="b" t="t" l="l"/>
            <a:pathLst>
              <a:path h="352679" w="352679">
                <a:moveTo>
                  <a:pt x="0" y="0"/>
                </a:moveTo>
                <a:lnTo>
                  <a:pt x="352679" y="0"/>
                </a:lnTo>
                <a:lnTo>
                  <a:pt x="352679" y="352680"/>
                </a:lnTo>
                <a:lnTo>
                  <a:pt x="0" y="3526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8410380" y="5715428"/>
            <a:ext cx="581108" cy="558920"/>
          </a:xfrm>
          <a:custGeom>
            <a:avLst/>
            <a:gdLst/>
            <a:ahLst/>
            <a:cxnLst/>
            <a:rect r="r" b="b" t="t" l="l"/>
            <a:pathLst>
              <a:path h="558920" w="581108">
                <a:moveTo>
                  <a:pt x="0" y="0"/>
                </a:moveTo>
                <a:lnTo>
                  <a:pt x="581107" y="0"/>
                </a:lnTo>
                <a:lnTo>
                  <a:pt x="581107" y="558920"/>
                </a:lnTo>
                <a:lnTo>
                  <a:pt x="0" y="55892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8437665" y="1480700"/>
            <a:ext cx="526537" cy="595875"/>
          </a:xfrm>
          <a:custGeom>
            <a:avLst/>
            <a:gdLst/>
            <a:ahLst/>
            <a:cxnLst/>
            <a:rect r="r" b="b" t="t" l="l"/>
            <a:pathLst>
              <a:path h="595875" w="526537">
                <a:moveTo>
                  <a:pt x="0" y="0"/>
                </a:moveTo>
                <a:lnTo>
                  <a:pt x="526537" y="0"/>
                </a:lnTo>
                <a:lnTo>
                  <a:pt x="526537" y="595875"/>
                </a:lnTo>
                <a:lnTo>
                  <a:pt x="0" y="59587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8377514" y="3659506"/>
            <a:ext cx="646839" cy="522175"/>
          </a:xfrm>
          <a:custGeom>
            <a:avLst/>
            <a:gdLst/>
            <a:ahLst/>
            <a:cxnLst/>
            <a:rect r="r" b="b" t="t" l="l"/>
            <a:pathLst>
              <a:path h="522175" w="646839">
                <a:moveTo>
                  <a:pt x="0" y="0"/>
                </a:moveTo>
                <a:lnTo>
                  <a:pt x="646839" y="0"/>
                </a:lnTo>
                <a:lnTo>
                  <a:pt x="646839" y="522175"/>
                </a:lnTo>
                <a:lnTo>
                  <a:pt x="0" y="52217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8430373" y="7655695"/>
            <a:ext cx="541121" cy="584708"/>
          </a:xfrm>
          <a:custGeom>
            <a:avLst/>
            <a:gdLst/>
            <a:ahLst/>
            <a:cxnLst/>
            <a:rect r="r" b="b" t="t" l="l"/>
            <a:pathLst>
              <a:path h="584708" w="541121">
                <a:moveTo>
                  <a:pt x="0" y="0"/>
                </a:moveTo>
                <a:lnTo>
                  <a:pt x="541121" y="0"/>
                </a:lnTo>
                <a:lnTo>
                  <a:pt x="541121" y="584708"/>
                </a:lnTo>
                <a:lnTo>
                  <a:pt x="0" y="58470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892059" y="341653"/>
            <a:ext cx="2166927" cy="29243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393"/>
              </a:lnSpc>
            </a:pPr>
            <a:r>
              <a:rPr lang="en-US" sz="1994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1780004" y="337025"/>
            <a:ext cx="6112209" cy="2892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431"/>
              </a:lnSpc>
            </a:pPr>
            <a:r>
              <a:rPr lang="en-US" sz="1736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 2026</a:t>
            </a:r>
          </a:p>
        </p:txBody>
      </p:sp>
      <p:grpSp>
        <p:nvGrpSpPr>
          <p:cNvPr name="Group 9" id="9"/>
          <p:cNvGrpSpPr/>
          <p:nvPr/>
        </p:nvGrpSpPr>
        <p:grpSpPr>
          <a:xfrm rot="0">
            <a:off x="1028700" y="1028700"/>
            <a:ext cx="6831230" cy="8229600"/>
            <a:chOff x="0" y="0"/>
            <a:chExt cx="1676519" cy="201970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676519" cy="2019706"/>
            </a:xfrm>
            <a:custGeom>
              <a:avLst/>
              <a:gdLst/>
              <a:ahLst/>
              <a:cxnLst/>
              <a:rect r="r" b="b" t="t" l="l"/>
              <a:pathLst>
                <a:path h="2019706" w="1676519">
                  <a:moveTo>
                    <a:pt x="0" y="0"/>
                  </a:moveTo>
                  <a:lnTo>
                    <a:pt x="1676519" y="0"/>
                  </a:lnTo>
                  <a:lnTo>
                    <a:pt x="1676519" y="2019706"/>
                  </a:lnTo>
                  <a:lnTo>
                    <a:pt x="0" y="2019706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9525"/>
              <a:ext cx="1676519" cy="201018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598084" y="1599135"/>
            <a:ext cx="4646088" cy="13135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270"/>
              </a:lnSpc>
            </a:pPr>
            <a:r>
              <a:rPr lang="en-US" sz="4054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Marketing Communications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9313087" y="1366518"/>
            <a:ext cx="5793496" cy="595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981"/>
              </a:lnSpc>
            </a:pPr>
            <a:r>
              <a:rPr lang="en-US" b="true" sz="3557">
                <a:solidFill>
                  <a:srgbClr val="F1EDE5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Social Media Strategy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9313087" y="3470951"/>
            <a:ext cx="5793496" cy="595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981"/>
              </a:lnSpc>
            </a:pPr>
            <a:r>
              <a:rPr lang="en-US" b="true" sz="3557">
                <a:solidFill>
                  <a:srgbClr val="F1EDE5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Influencer Partnerships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9313087" y="2076497"/>
            <a:ext cx="7934248" cy="5816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40"/>
              </a:lnSpc>
            </a:pPr>
            <a:r>
              <a:rPr lang="en-US" sz="174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Instagram for visuals and stories, TikTok for quick transformations, Facebook for local engagement and targeted advertising.</a:t>
            </a:r>
          </a:p>
        </p:txBody>
      </p:sp>
      <p:sp>
        <p:nvSpPr>
          <p:cNvPr name="TextBox 16" id="16"/>
          <p:cNvSpPr txBox="true"/>
          <p:nvPr/>
        </p:nvSpPr>
        <p:spPr>
          <a:xfrm rot="0">
            <a:off x="9313087" y="4180931"/>
            <a:ext cx="7934248" cy="5816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40"/>
              </a:lnSpc>
            </a:pPr>
            <a:r>
              <a:rPr lang="en-US" sz="174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Collaborate with local beauty influencers in Cape Verde to showcase services and build authentic brand awareness.</a:t>
            </a:r>
          </a:p>
        </p:txBody>
      </p:sp>
      <p:sp>
        <p:nvSpPr>
          <p:cNvPr name="TextBox 17" id="17"/>
          <p:cNvSpPr txBox="true"/>
          <p:nvPr/>
        </p:nvSpPr>
        <p:spPr>
          <a:xfrm rot="0">
            <a:off x="9313087" y="5575385"/>
            <a:ext cx="5793496" cy="595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981"/>
              </a:lnSpc>
            </a:pPr>
            <a:r>
              <a:rPr lang="en-US" b="true" sz="3557">
                <a:solidFill>
                  <a:srgbClr val="F1EDE5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Email Marketing</a:t>
            </a:r>
          </a:p>
        </p:txBody>
      </p:sp>
      <p:sp>
        <p:nvSpPr>
          <p:cNvPr name="TextBox 18" id="18"/>
          <p:cNvSpPr txBox="true"/>
          <p:nvPr/>
        </p:nvSpPr>
        <p:spPr>
          <a:xfrm rot="0">
            <a:off x="9313087" y="7444699"/>
            <a:ext cx="6604354" cy="59542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981"/>
              </a:lnSpc>
            </a:pPr>
            <a:r>
              <a:rPr lang="en-US" b="true" sz="3557">
                <a:solidFill>
                  <a:srgbClr val="F1EDE5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Target Audience &amp; Branding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9313087" y="6285365"/>
            <a:ext cx="7934248" cy="5816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40"/>
              </a:lnSpc>
            </a:pPr>
            <a:r>
              <a:rPr lang="en-US" sz="174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Personalized offers, exclusive promotions, and newsletters to nurture customer relationships and drive repeat visits.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9313087" y="8154678"/>
            <a:ext cx="7934248" cy="5816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40"/>
              </a:lnSpc>
            </a:pPr>
            <a:r>
              <a:rPr lang="en-US" sz="174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Women of all ages seeking beauty and wellness. Our brand embodies elegance, comfort, and empowerment.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1598084" y="3795980"/>
            <a:ext cx="5641078" cy="93335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28"/>
              </a:lnSpc>
            </a:pPr>
            <a:r>
              <a:rPr lang="en-US" sz="18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Reaching our audience through strategic digital channels and authentic partnerships to build lasting connections.</a:t>
            </a:r>
          </a:p>
        </p:txBody>
      </p:sp>
      <p:grpSp>
        <p:nvGrpSpPr>
          <p:cNvPr name="Group 22" id="22"/>
          <p:cNvGrpSpPr/>
          <p:nvPr/>
        </p:nvGrpSpPr>
        <p:grpSpPr>
          <a:xfrm rot="0">
            <a:off x="1579034" y="5545486"/>
            <a:ext cx="5593364" cy="3180369"/>
            <a:chOff x="0" y="0"/>
            <a:chExt cx="807483" cy="459133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07483" cy="459133"/>
            </a:xfrm>
            <a:custGeom>
              <a:avLst/>
              <a:gdLst/>
              <a:ahLst/>
              <a:cxnLst/>
              <a:rect r="r" b="b" t="t" l="l"/>
              <a:pathLst>
                <a:path h="459133" w="807483">
                  <a:moveTo>
                    <a:pt x="0" y="0"/>
                  </a:moveTo>
                  <a:lnTo>
                    <a:pt x="807483" y="0"/>
                  </a:lnTo>
                  <a:lnTo>
                    <a:pt x="807483" y="459133"/>
                  </a:lnTo>
                  <a:lnTo>
                    <a:pt x="0" y="459133"/>
                  </a:lnTo>
                  <a:close/>
                </a:path>
              </a:pathLst>
            </a:custGeom>
            <a:blipFill>
              <a:blip r:embed="rId12"/>
              <a:stretch>
                <a:fillRect l="0" t="-123" r="0" b="-123"/>
              </a:stretch>
            </a:blipFill>
          </p:spPr>
        </p:sp>
      </p:grp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7874" y="342481"/>
            <a:ext cx="347763" cy="334192"/>
          </a:xfrm>
          <a:custGeom>
            <a:avLst/>
            <a:gdLst/>
            <a:ahLst/>
            <a:cxnLst/>
            <a:rect r="r" b="b" t="t" l="l"/>
            <a:pathLst>
              <a:path h="334192" w="347763">
                <a:moveTo>
                  <a:pt x="0" y="0"/>
                </a:moveTo>
                <a:lnTo>
                  <a:pt x="347763" y="0"/>
                </a:lnTo>
                <a:lnTo>
                  <a:pt x="347763" y="334192"/>
                </a:lnTo>
                <a:lnTo>
                  <a:pt x="0" y="33419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2059" y="341653"/>
            <a:ext cx="2166927" cy="6181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479"/>
              </a:lnSpc>
            </a:pPr>
            <a:r>
              <a:rPr lang="en-US" sz="206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780004" y="337025"/>
            <a:ext cx="6112209" cy="2971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519"/>
              </a:lnSpc>
            </a:pPr>
            <a:r>
              <a:rPr lang="en-US" sz="179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 2026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526462" y="1642605"/>
            <a:ext cx="4246008" cy="1797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44"/>
              </a:lnSpc>
            </a:pPr>
            <a:r>
              <a:rPr lang="en-US" sz="549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Marketing Strategy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526462" y="3703542"/>
            <a:ext cx="5587928" cy="12401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19"/>
              </a:lnSpc>
            </a:pPr>
            <a:r>
              <a:rPr lang="en-US" sz="179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A comprehensive approach to building brand awareness and driving customer engagement through strategic promotional tactics and digital presence.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8163259" y="1465198"/>
            <a:ext cx="9096041" cy="8229600"/>
            <a:chOff x="0" y="0"/>
            <a:chExt cx="2232348" cy="2019706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232348" cy="2019706"/>
            </a:xfrm>
            <a:custGeom>
              <a:avLst/>
              <a:gdLst/>
              <a:ahLst/>
              <a:cxnLst/>
              <a:rect r="r" b="b" t="t" l="l"/>
              <a:pathLst>
                <a:path h="2019706" w="2232348">
                  <a:moveTo>
                    <a:pt x="0" y="0"/>
                  </a:moveTo>
                  <a:lnTo>
                    <a:pt x="2232348" y="0"/>
                  </a:lnTo>
                  <a:lnTo>
                    <a:pt x="2232348" y="2019706"/>
                  </a:lnTo>
                  <a:lnTo>
                    <a:pt x="0" y="2019706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9525"/>
              <a:ext cx="2232348" cy="201018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9144000" y="2044202"/>
            <a:ext cx="6017181" cy="5549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4589"/>
              </a:lnSpc>
            </a:pPr>
            <a:r>
              <a:rPr lang="en-US" b="true" sz="3278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Promotional Tactics &amp; Growth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0042050" y="3218862"/>
            <a:ext cx="4865088" cy="3986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25"/>
              </a:lnSpc>
            </a:pPr>
            <a:r>
              <a:rPr lang="en-US" b="true" sz="230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Promotions &amp; Offers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0042050" y="4807722"/>
            <a:ext cx="4865088" cy="3986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25"/>
              </a:lnSpc>
            </a:pPr>
            <a:r>
              <a:rPr lang="en-US" b="true" sz="230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Content Marketing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042050" y="3751856"/>
            <a:ext cx="6217865" cy="487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24"/>
              </a:lnSpc>
            </a:pPr>
            <a:r>
              <a:rPr lang="en-US" sz="14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Introductory discounts for first-time customers, loyalty programs with rewards, referral discounts, and seasonal promotional campaigns.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042050" y="5340716"/>
            <a:ext cx="6217865" cy="487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24"/>
              </a:lnSpc>
            </a:pPr>
            <a:r>
              <a:rPr lang="en-US" sz="14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Share beauty tips, trends, and tutorials through blog content. Maintain an engaging website with easy online booking capabilities.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9144000" y="3266487"/>
            <a:ext cx="603642" cy="603642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9144000" y="4855347"/>
            <a:ext cx="603642" cy="603642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21" id="21"/>
          <p:cNvSpPr txBox="true"/>
          <p:nvPr/>
        </p:nvSpPr>
        <p:spPr>
          <a:xfrm rot="0">
            <a:off x="9146521" y="3392506"/>
            <a:ext cx="598600" cy="2831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12"/>
              </a:lnSpc>
            </a:pPr>
            <a:r>
              <a:rPr lang="en-US" sz="165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01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9146521" y="4981366"/>
            <a:ext cx="598600" cy="2831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12"/>
              </a:lnSpc>
            </a:pPr>
            <a:r>
              <a:rPr lang="en-US" sz="165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02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10042050" y="6396581"/>
            <a:ext cx="4865088" cy="3986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25"/>
              </a:lnSpc>
            </a:pPr>
            <a:r>
              <a:rPr lang="en-US" b="true" sz="230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Local SEO Strategy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10042050" y="6929576"/>
            <a:ext cx="6217865" cy="487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24"/>
              </a:lnSpc>
            </a:pPr>
            <a:r>
              <a:rPr lang="en-US" sz="14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Optimize for "Best beauty salon in Praia" using Google My Business, local directory listings, and location-based keywords.</a:t>
            </a:r>
          </a:p>
        </p:txBody>
      </p:sp>
      <p:grpSp>
        <p:nvGrpSpPr>
          <p:cNvPr name="Group 25" id="25"/>
          <p:cNvGrpSpPr/>
          <p:nvPr/>
        </p:nvGrpSpPr>
        <p:grpSpPr>
          <a:xfrm rot="0">
            <a:off x="9144000" y="6444206"/>
            <a:ext cx="603642" cy="603642"/>
            <a:chOff x="0" y="0"/>
            <a:chExt cx="812800" cy="812800"/>
          </a:xfrm>
        </p:grpSpPr>
        <p:sp>
          <p:nvSpPr>
            <p:cNvPr name="Freeform 26" id="2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7" id="27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28" id="28"/>
          <p:cNvSpPr txBox="true"/>
          <p:nvPr/>
        </p:nvSpPr>
        <p:spPr>
          <a:xfrm rot="0">
            <a:off x="9146521" y="6570225"/>
            <a:ext cx="598600" cy="2831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12"/>
              </a:lnSpc>
            </a:pPr>
            <a:r>
              <a:rPr lang="en-US" sz="165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03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0042050" y="7985441"/>
            <a:ext cx="4865088" cy="3986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25"/>
              </a:lnSpc>
            </a:pPr>
            <a:r>
              <a:rPr lang="en-US" b="true" sz="2303">
                <a:solidFill>
                  <a:srgbClr val="000000"/>
                </a:solidFill>
                <a:latin typeface="Canva Sans Medium"/>
                <a:ea typeface="Canva Sans Medium"/>
                <a:cs typeface="Canva Sans Medium"/>
                <a:sym typeface="Canva Sans Medium"/>
              </a:rPr>
              <a:t>Strategic Partnerships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10042050" y="8518436"/>
            <a:ext cx="6217865" cy="487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024"/>
              </a:lnSpc>
            </a:pPr>
            <a:r>
              <a:rPr lang="en-US" sz="144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Collaborate with local businesses including hotels, event planners, and fashion boutiques for cross-promotional opportunities.</a:t>
            </a:r>
          </a:p>
        </p:txBody>
      </p:sp>
      <p:grpSp>
        <p:nvGrpSpPr>
          <p:cNvPr name="Group 31" id="31"/>
          <p:cNvGrpSpPr/>
          <p:nvPr/>
        </p:nvGrpSpPr>
        <p:grpSpPr>
          <a:xfrm rot="0">
            <a:off x="9144000" y="8033066"/>
            <a:ext cx="603642" cy="603642"/>
            <a:chOff x="0" y="0"/>
            <a:chExt cx="812800" cy="812800"/>
          </a:xfrm>
        </p:grpSpPr>
        <p:sp>
          <p:nvSpPr>
            <p:cNvPr name="Freeform 32" id="3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33" id="33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34" id="34"/>
          <p:cNvSpPr txBox="true"/>
          <p:nvPr/>
        </p:nvSpPr>
        <p:spPr>
          <a:xfrm rot="0">
            <a:off x="9146521" y="8159085"/>
            <a:ext cx="598600" cy="2831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312"/>
              </a:lnSpc>
            </a:pPr>
            <a:r>
              <a:rPr lang="en-US" sz="165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04</a:t>
            </a:r>
          </a:p>
        </p:txBody>
      </p:sp>
      <p:grpSp>
        <p:nvGrpSpPr>
          <p:cNvPr name="Group 35" id="35"/>
          <p:cNvGrpSpPr/>
          <p:nvPr/>
        </p:nvGrpSpPr>
        <p:grpSpPr>
          <a:xfrm rot="0">
            <a:off x="1478837" y="5579998"/>
            <a:ext cx="5587928" cy="3180369"/>
            <a:chOff x="0" y="0"/>
            <a:chExt cx="806699" cy="459133"/>
          </a:xfrm>
        </p:grpSpPr>
        <p:sp>
          <p:nvSpPr>
            <p:cNvPr name="Freeform 36" id="36"/>
            <p:cNvSpPr/>
            <p:nvPr/>
          </p:nvSpPr>
          <p:spPr>
            <a:xfrm flipH="false" flipV="false" rot="0">
              <a:off x="0" y="0"/>
              <a:ext cx="806699" cy="459133"/>
            </a:xfrm>
            <a:custGeom>
              <a:avLst/>
              <a:gdLst/>
              <a:ahLst/>
              <a:cxnLst/>
              <a:rect r="r" b="b" t="t" l="l"/>
              <a:pathLst>
                <a:path h="459133" w="806699">
                  <a:moveTo>
                    <a:pt x="0" y="0"/>
                  </a:moveTo>
                  <a:lnTo>
                    <a:pt x="806699" y="0"/>
                  </a:lnTo>
                  <a:lnTo>
                    <a:pt x="806699" y="459133"/>
                  </a:lnTo>
                  <a:lnTo>
                    <a:pt x="0" y="459133"/>
                  </a:lnTo>
                  <a:close/>
                </a:path>
              </a:pathLst>
            </a:custGeom>
            <a:blipFill>
              <a:blip r:embed="rId3"/>
              <a:stretch>
                <a:fillRect l="0" t="-74" r="0" b="-74"/>
              </a:stretch>
            </a:blipFill>
          </p:spPr>
        </p:sp>
      </p:grp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50100" y="333859"/>
            <a:ext cx="306981" cy="381707"/>
          </a:xfrm>
          <a:custGeom>
            <a:avLst/>
            <a:gdLst/>
            <a:ahLst/>
            <a:cxnLst/>
            <a:rect r="r" b="b" t="t" l="l"/>
            <a:pathLst>
              <a:path h="381707" w="306981">
                <a:moveTo>
                  <a:pt x="0" y="0"/>
                </a:moveTo>
                <a:lnTo>
                  <a:pt x="306982" y="0"/>
                </a:lnTo>
                <a:lnTo>
                  <a:pt x="306982" y="381707"/>
                </a:lnTo>
                <a:lnTo>
                  <a:pt x="0" y="38170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2059" y="332128"/>
            <a:ext cx="2166927" cy="2092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653"/>
              </a:lnSpc>
            </a:pPr>
            <a:r>
              <a:rPr lang="en-US" sz="1377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780004" y="346550"/>
            <a:ext cx="6112209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 2026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9957087" y="1458810"/>
            <a:ext cx="5495260" cy="1797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44"/>
              </a:lnSpc>
            </a:pPr>
            <a:r>
              <a:rPr lang="en-US" sz="549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Financial Overview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9957087" y="3527425"/>
            <a:ext cx="6478871" cy="16649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Startup Costs: £4,160 total</a:t>
            </a:r>
          </a:p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• Equipment: £1,600</a:t>
            </a:r>
          </a:p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• Inventory: £800</a:t>
            </a:r>
          </a:p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• Marketing: £480</a:t>
            </a:r>
          </a:p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• Rent: £960</a:t>
            </a:r>
          </a:p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• Operational: £320</a:t>
            </a:r>
          </a:p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Monthly Revenue: £1,280 (100 customers × £12.80)</a:t>
            </a:r>
          </a:p>
          <a:p>
            <a:pPr algn="l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Break-even Point: 94 customers/month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318011" y="1589728"/>
            <a:ext cx="8115300" cy="3389415"/>
            <a:chOff x="0" y="0"/>
            <a:chExt cx="2137363" cy="892685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2137363" cy="892685"/>
            </a:xfrm>
            <a:custGeom>
              <a:avLst/>
              <a:gdLst/>
              <a:ahLst/>
              <a:cxnLst/>
              <a:rect r="r" b="b" t="t" l="l"/>
              <a:pathLst>
                <a:path h="892685" w="2137363">
                  <a:moveTo>
                    <a:pt x="0" y="0"/>
                  </a:moveTo>
                  <a:lnTo>
                    <a:pt x="2137363" y="0"/>
                  </a:lnTo>
                  <a:lnTo>
                    <a:pt x="2137363" y="892685"/>
                  </a:lnTo>
                  <a:lnTo>
                    <a:pt x="0" y="892685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9525"/>
              <a:ext cx="2137363" cy="88316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1950940" y="2354718"/>
            <a:ext cx="6770640" cy="13780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657"/>
              </a:lnSpc>
            </a:pPr>
            <a:r>
              <a:rPr lang="en-US" sz="261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Strategic investment in quality equipment and inventory positions CN Beauty Store for sustainable growth and profitability.</a:t>
            </a:r>
          </a:p>
        </p:txBody>
      </p:sp>
      <p:grpSp>
        <p:nvGrpSpPr>
          <p:cNvPr name="Group 11" id="11"/>
          <p:cNvGrpSpPr/>
          <p:nvPr/>
        </p:nvGrpSpPr>
        <p:grpSpPr>
          <a:xfrm rot="0">
            <a:off x="1318011" y="5384569"/>
            <a:ext cx="8115300" cy="3426361"/>
            <a:chOff x="0" y="0"/>
            <a:chExt cx="1257272" cy="530833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257272" cy="530833"/>
            </a:xfrm>
            <a:custGeom>
              <a:avLst/>
              <a:gdLst/>
              <a:ahLst/>
              <a:cxnLst/>
              <a:rect r="r" b="b" t="t" l="l"/>
              <a:pathLst>
                <a:path h="530833" w="1257272">
                  <a:moveTo>
                    <a:pt x="0" y="0"/>
                  </a:moveTo>
                  <a:lnTo>
                    <a:pt x="1257272" y="0"/>
                  </a:lnTo>
                  <a:lnTo>
                    <a:pt x="1257272" y="530833"/>
                  </a:lnTo>
                  <a:lnTo>
                    <a:pt x="0" y="530833"/>
                  </a:lnTo>
                  <a:close/>
                </a:path>
              </a:pathLst>
            </a:custGeom>
            <a:blipFill>
              <a:blip r:embed="rId3"/>
              <a:stretch>
                <a:fillRect l="0" t="-17501" r="0" b="-17501"/>
              </a:stretch>
            </a:blipFill>
          </p:spPr>
        </p:sp>
      </p:grpSp>
      <p:grpSp>
        <p:nvGrpSpPr>
          <p:cNvPr name="Group 13" id="13"/>
          <p:cNvGrpSpPr/>
          <p:nvPr/>
        </p:nvGrpSpPr>
        <p:grpSpPr>
          <a:xfrm rot="0">
            <a:off x="9957087" y="5384569"/>
            <a:ext cx="6917652" cy="3426361"/>
            <a:chOff x="0" y="0"/>
            <a:chExt cx="1071725" cy="530833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1071725" cy="530833"/>
            </a:xfrm>
            <a:custGeom>
              <a:avLst/>
              <a:gdLst/>
              <a:ahLst/>
              <a:cxnLst/>
              <a:rect r="r" b="b" t="t" l="l"/>
              <a:pathLst>
                <a:path h="530833" w="1071725">
                  <a:moveTo>
                    <a:pt x="0" y="0"/>
                  </a:moveTo>
                  <a:lnTo>
                    <a:pt x="1071725" y="0"/>
                  </a:lnTo>
                  <a:lnTo>
                    <a:pt x="1071725" y="530833"/>
                  </a:lnTo>
                  <a:lnTo>
                    <a:pt x="0" y="530833"/>
                  </a:lnTo>
                  <a:close/>
                </a:path>
              </a:pathLst>
            </a:custGeom>
            <a:blipFill>
              <a:blip r:embed="rId4"/>
              <a:stretch>
                <a:fillRect l="0" t="-7540" r="0" b="-7540"/>
              </a:stretch>
            </a:blipFill>
          </p:spPr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40323" y="349446"/>
            <a:ext cx="323040" cy="321259"/>
          </a:xfrm>
          <a:custGeom>
            <a:avLst/>
            <a:gdLst/>
            <a:ahLst/>
            <a:cxnLst/>
            <a:rect r="r" b="b" t="t" l="l"/>
            <a:pathLst>
              <a:path h="321259" w="323040">
                <a:moveTo>
                  <a:pt x="0" y="0"/>
                </a:moveTo>
                <a:lnTo>
                  <a:pt x="323040" y="0"/>
                </a:lnTo>
                <a:lnTo>
                  <a:pt x="323040" y="321259"/>
                </a:lnTo>
                <a:lnTo>
                  <a:pt x="0" y="321259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3698944"/>
            <a:ext cx="7951623" cy="2636308"/>
            <a:chOff x="0" y="0"/>
            <a:chExt cx="1669617" cy="55355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307677" y="3698944"/>
            <a:ext cx="7951623" cy="2636308"/>
            <a:chOff x="0" y="0"/>
            <a:chExt cx="1669617" cy="55355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028700" y="6621992"/>
            <a:ext cx="7951623" cy="2636308"/>
            <a:chOff x="0" y="0"/>
            <a:chExt cx="1669617" cy="553550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9307677" y="6621992"/>
            <a:ext cx="7951623" cy="2636308"/>
            <a:chOff x="0" y="0"/>
            <a:chExt cx="1669617" cy="553550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669617" cy="553550"/>
            </a:xfrm>
            <a:custGeom>
              <a:avLst/>
              <a:gdLst/>
              <a:ahLst/>
              <a:cxnLst/>
              <a:rect r="r" b="b" t="t" l="l"/>
              <a:pathLst>
                <a:path h="553550" w="1669617">
                  <a:moveTo>
                    <a:pt x="0" y="0"/>
                  </a:moveTo>
                  <a:lnTo>
                    <a:pt x="1669617" y="0"/>
                  </a:lnTo>
                  <a:lnTo>
                    <a:pt x="1669617" y="553550"/>
                  </a:lnTo>
                  <a:lnTo>
                    <a:pt x="0" y="553550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4" id="14"/>
            <p:cNvSpPr txBox="true"/>
            <p:nvPr/>
          </p:nvSpPr>
          <p:spPr>
            <a:xfrm>
              <a:off x="0" y="9525"/>
              <a:ext cx="1669617" cy="54402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1586874" y="4238377"/>
            <a:ext cx="1096325" cy="1096325"/>
            <a:chOff x="0" y="0"/>
            <a:chExt cx="812800" cy="812800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9865851" y="4238377"/>
            <a:ext cx="1096325" cy="1096325"/>
            <a:chOff x="0" y="0"/>
            <a:chExt cx="812800" cy="812800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20" id="20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1586874" y="7161425"/>
            <a:ext cx="1096325" cy="1096325"/>
            <a:chOff x="0" y="0"/>
            <a:chExt cx="812800" cy="812800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23" id="23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4" id="24"/>
          <p:cNvGrpSpPr/>
          <p:nvPr/>
        </p:nvGrpSpPr>
        <p:grpSpPr>
          <a:xfrm rot="0">
            <a:off x="9865851" y="7161425"/>
            <a:ext cx="1096325" cy="1096325"/>
            <a:chOff x="0" y="0"/>
            <a:chExt cx="812800" cy="812800"/>
          </a:xfrm>
        </p:grpSpPr>
        <p:sp>
          <p:nvSpPr>
            <p:cNvPr name="Freeform 25" id="2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9B3F58"/>
            </a:solidFill>
          </p:spPr>
        </p:sp>
        <p:sp>
          <p:nvSpPr>
            <p:cNvPr name="TextBox 26" id="26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Freeform 27" id="27"/>
          <p:cNvSpPr/>
          <p:nvPr/>
        </p:nvSpPr>
        <p:spPr>
          <a:xfrm flipH="false" flipV="false" rot="0">
            <a:off x="1876696" y="4543937"/>
            <a:ext cx="516649" cy="470151"/>
          </a:xfrm>
          <a:custGeom>
            <a:avLst/>
            <a:gdLst/>
            <a:ahLst/>
            <a:cxnLst/>
            <a:rect r="r" b="b" t="t" l="l"/>
            <a:pathLst>
              <a:path h="470151" w="516649">
                <a:moveTo>
                  <a:pt x="0" y="0"/>
                </a:moveTo>
                <a:lnTo>
                  <a:pt x="516649" y="0"/>
                </a:lnTo>
                <a:lnTo>
                  <a:pt x="516649" y="470151"/>
                </a:lnTo>
                <a:lnTo>
                  <a:pt x="0" y="47015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28" id="28"/>
          <p:cNvSpPr/>
          <p:nvPr/>
        </p:nvSpPr>
        <p:spPr>
          <a:xfrm flipH="false" flipV="false" rot="0">
            <a:off x="10176242" y="4564623"/>
            <a:ext cx="475632" cy="475632"/>
          </a:xfrm>
          <a:custGeom>
            <a:avLst/>
            <a:gdLst/>
            <a:ahLst/>
            <a:cxnLst/>
            <a:rect r="r" b="b" t="t" l="l"/>
            <a:pathLst>
              <a:path h="475632" w="475632">
                <a:moveTo>
                  <a:pt x="0" y="0"/>
                </a:moveTo>
                <a:lnTo>
                  <a:pt x="475631" y="0"/>
                </a:lnTo>
                <a:lnTo>
                  <a:pt x="475631" y="475632"/>
                </a:lnTo>
                <a:lnTo>
                  <a:pt x="0" y="47563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29" id="29"/>
          <p:cNvSpPr/>
          <p:nvPr/>
        </p:nvSpPr>
        <p:spPr>
          <a:xfrm flipH="false" flipV="false" rot="0">
            <a:off x="1879888" y="7452224"/>
            <a:ext cx="510435" cy="510435"/>
          </a:xfrm>
          <a:custGeom>
            <a:avLst/>
            <a:gdLst/>
            <a:ahLst/>
            <a:cxnLst/>
            <a:rect r="r" b="b" t="t" l="l"/>
            <a:pathLst>
              <a:path h="510435" w="510435">
                <a:moveTo>
                  <a:pt x="0" y="0"/>
                </a:moveTo>
                <a:lnTo>
                  <a:pt x="510435" y="0"/>
                </a:lnTo>
                <a:lnTo>
                  <a:pt x="510435" y="510435"/>
                </a:lnTo>
                <a:lnTo>
                  <a:pt x="0" y="51043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9976023" y="7414817"/>
            <a:ext cx="855795" cy="588359"/>
          </a:xfrm>
          <a:custGeom>
            <a:avLst/>
            <a:gdLst/>
            <a:ahLst/>
            <a:cxnLst/>
            <a:rect r="r" b="b" t="t" l="l"/>
            <a:pathLst>
              <a:path h="588359" w="855795">
                <a:moveTo>
                  <a:pt x="0" y="0"/>
                </a:moveTo>
                <a:lnTo>
                  <a:pt x="855795" y="0"/>
                </a:lnTo>
                <a:lnTo>
                  <a:pt x="855795" y="588359"/>
                </a:lnTo>
                <a:lnTo>
                  <a:pt x="0" y="58835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31" id="31"/>
          <p:cNvSpPr txBox="true"/>
          <p:nvPr/>
        </p:nvSpPr>
        <p:spPr>
          <a:xfrm rot="0">
            <a:off x="892059" y="341653"/>
            <a:ext cx="2166927" cy="68950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53"/>
              </a:lnSpc>
            </a:pPr>
            <a:r>
              <a:rPr lang="en-US" sz="2294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11780004" y="327500"/>
            <a:ext cx="6112209" cy="3397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798"/>
              </a:lnSpc>
            </a:pPr>
            <a:r>
              <a:rPr lang="en-US" sz="1998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 2025</a:t>
            </a:r>
          </a:p>
        </p:txBody>
      </p:sp>
      <p:sp>
        <p:nvSpPr>
          <p:cNvPr name="TextBox 33" id="33"/>
          <p:cNvSpPr txBox="true"/>
          <p:nvPr/>
        </p:nvSpPr>
        <p:spPr>
          <a:xfrm rot="0">
            <a:off x="1646291" y="1704409"/>
            <a:ext cx="6929497" cy="8922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44"/>
              </a:lnSpc>
            </a:pPr>
            <a:r>
              <a:rPr lang="en-US" sz="549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Funding Sources</a:t>
            </a:r>
          </a:p>
        </p:txBody>
      </p:sp>
      <p:sp>
        <p:nvSpPr>
          <p:cNvPr name="TextBox 34" id="34"/>
          <p:cNvSpPr txBox="true"/>
          <p:nvPr/>
        </p:nvSpPr>
        <p:spPr>
          <a:xfrm rot="0">
            <a:off x="9307677" y="1736997"/>
            <a:ext cx="7583939" cy="139703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98"/>
              </a:lnSpc>
            </a:pPr>
            <a:r>
              <a:rPr lang="en-US" sz="1998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CN Beauty Store has identified multiple capital options to fund our launch and growth in Praia, Cape Verde. Our funding strategy combines traditional and personal sources for a balanced approach.</a:t>
            </a:r>
          </a:p>
        </p:txBody>
      </p:sp>
      <p:sp>
        <p:nvSpPr>
          <p:cNvPr name="TextBox 35" id="35"/>
          <p:cNvSpPr txBox="true"/>
          <p:nvPr/>
        </p:nvSpPr>
        <p:spPr>
          <a:xfrm rot="0">
            <a:off x="2878301" y="4061675"/>
            <a:ext cx="4199740" cy="6183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150"/>
              </a:lnSpc>
            </a:pPr>
            <a:r>
              <a:rPr lang="en-US" b="true" sz="367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Bank Loans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11157278" y="4061675"/>
            <a:ext cx="4199740" cy="6183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150"/>
              </a:lnSpc>
            </a:pPr>
            <a:r>
              <a:rPr lang="en-US" b="true" sz="367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Investors</a:t>
            </a:r>
          </a:p>
        </p:txBody>
      </p:sp>
      <p:sp>
        <p:nvSpPr>
          <p:cNvPr name="TextBox 37" id="37"/>
          <p:cNvSpPr txBox="true"/>
          <p:nvPr/>
        </p:nvSpPr>
        <p:spPr>
          <a:xfrm rot="0">
            <a:off x="2878301" y="6984723"/>
            <a:ext cx="5234283" cy="6183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150"/>
              </a:lnSpc>
            </a:pPr>
            <a:r>
              <a:rPr lang="en-US" b="true" sz="367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Personal Savings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11157278" y="6984723"/>
            <a:ext cx="4423425" cy="6183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150"/>
              </a:lnSpc>
            </a:pPr>
            <a:r>
              <a:rPr lang="en-US" b="true" sz="3679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Combined Strategy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2878301" y="4857379"/>
            <a:ext cx="5543310" cy="10361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07"/>
              </a:lnSpc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Secure bank loans or credit lines to provide initial capital for equipment, inventory, and operational setup costs.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11157278" y="4857379"/>
            <a:ext cx="5543310" cy="10361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07"/>
              </a:lnSpc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Attract investors interested in the growing beauty and wellness sector in Cape Verde to support expansion plans.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2878301" y="7780428"/>
            <a:ext cx="5543310" cy="10361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07"/>
              </a:lnSpc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Utilize personal savings to fund early operations and demonstrate commitment to potential lenders and investors.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11157278" y="7780428"/>
            <a:ext cx="5543310" cy="10361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07"/>
              </a:lnSpc>
            </a:pPr>
            <a:r>
              <a:rPr lang="en-US" sz="2005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Blend multiple funding sources to minimize risk, maintain ownership control, and ensure financial flexibility for growth.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5104" y="332128"/>
            <a:ext cx="352679" cy="352679"/>
          </a:xfrm>
          <a:custGeom>
            <a:avLst/>
            <a:gdLst/>
            <a:ahLst/>
            <a:cxnLst/>
            <a:rect r="r" b="b" t="t" l="l"/>
            <a:pathLst>
              <a:path h="352679" w="352679">
                <a:moveTo>
                  <a:pt x="0" y="0"/>
                </a:moveTo>
                <a:lnTo>
                  <a:pt x="352679" y="0"/>
                </a:lnTo>
                <a:lnTo>
                  <a:pt x="352679" y="352680"/>
                </a:lnTo>
                <a:lnTo>
                  <a:pt x="0" y="3526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2059" y="332128"/>
            <a:ext cx="2166927" cy="6514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80"/>
              </a:lnSpc>
            </a:pPr>
            <a:r>
              <a:rPr lang="en-US" sz="2150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780004" y="327500"/>
            <a:ext cx="6112209" cy="31437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622"/>
              </a:lnSpc>
            </a:pPr>
            <a:r>
              <a:rPr lang="en-US" sz="187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646291" y="1609159"/>
            <a:ext cx="6929497" cy="8921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150"/>
              </a:lnSpc>
            </a:pPr>
            <a:r>
              <a:rPr lang="en-US" sz="5500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Future Goals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646291" y="3632200"/>
            <a:ext cx="7583939" cy="12859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622"/>
              </a:lnSpc>
            </a:pPr>
            <a:r>
              <a:rPr lang="en-US" sz="1872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Our vision extends beyond today. CN Beauty Store is committed to continuous growth and innovation, expanding our impact across Cape Verde while staying true to our mission of empowering women.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0399487" y="1028700"/>
            <a:ext cx="7888513" cy="8746506"/>
            <a:chOff x="0" y="0"/>
            <a:chExt cx="1222137" cy="1355063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222137" cy="1355063"/>
            </a:xfrm>
            <a:custGeom>
              <a:avLst/>
              <a:gdLst/>
              <a:ahLst/>
              <a:cxnLst/>
              <a:rect r="r" b="b" t="t" l="l"/>
              <a:pathLst>
                <a:path h="1355063" w="1222137">
                  <a:moveTo>
                    <a:pt x="0" y="0"/>
                  </a:moveTo>
                  <a:lnTo>
                    <a:pt x="1222137" y="0"/>
                  </a:lnTo>
                  <a:lnTo>
                    <a:pt x="1222137" y="1355063"/>
                  </a:lnTo>
                  <a:lnTo>
                    <a:pt x="0" y="1355063"/>
                  </a:lnTo>
                  <a:close/>
                </a:path>
              </a:pathLst>
            </a:custGeom>
            <a:blipFill>
              <a:blip r:embed="rId4"/>
              <a:stretch>
                <a:fillRect l="-5438" t="0" r="-5438" b="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028700" y="5461098"/>
            <a:ext cx="16230600" cy="3797202"/>
            <a:chOff x="0" y="0"/>
            <a:chExt cx="4274726" cy="1000086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4274726" cy="1000086"/>
            </a:xfrm>
            <a:custGeom>
              <a:avLst/>
              <a:gdLst/>
              <a:ahLst/>
              <a:cxnLst/>
              <a:rect r="r" b="b" t="t" l="l"/>
              <a:pathLst>
                <a:path h="1000086" w="4274726">
                  <a:moveTo>
                    <a:pt x="0" y="0"/>
                  </a:moveTo>
                  <a:lnTo>
                    <a:pt x="4274726" y="0"/>
                  </a:lnTo>
                  <a:lnTo>
                    <a:pt x="4274726" y="1000086"/>
                  </a:lnTo>
                  <a:lnTo>
                    <a:pt x="0" y="1000086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9525"/>
              <a:ext cx="4274726" cy="99056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646291" y="5946607"/>
            <a:ext cx="7141106" cy="309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0"/>
              </a:lnSpc>
            </a:pPr>
            <a:r>
              <a:rPr lang="en-US" sz="18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Our growth strategy includes:</a:t>
            </a:r>
          </a:p>
        </p:txBody>
      </p:sp>
      <p:grpSp>
        <p:nvGrpSpPr>
          <p:cNvPr name="Group 13" id="13"/>
          <p:cNvGrpSpPr/>
          <p:nvPr/>
        </p:nvGrpSpPr>
        <p:grpSpPr>
          <a:xfrm rot="0">
            <a:off x="1646291" y="6997642"/>
            <a:ext cx="603642" cy="603642"/>
            <a:chOff x="0" y="0"/>
            <a:chExt cx="812800" cy="812800"/>
          </a:xfrm>
        </p:grpSpPr>
        <p:sp>
          <p:nvSpPr>
            <p:cNvPr name="Freeform 14" id="14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5" id="15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6" id="16"/>
          <p:cNvGrpSpPr/>
          <p:nvPr/>
        </p:nvGrpSpPr>
        <p:grpSpPr>
          <a:xfrm rot="0">
            <a:off x="9174206" y="7029404"/>
            <a:ext cx="603642" cy="603642"/>
            <a:chOff x="0" y="0"/>
            <a:chExt cx="812800" cy="812800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1646291" y="8014046"/>
            <a:ext cx="603642" cy="603642"/>
            <a:chOff x="0" y="0"/>
            <a:chExt cx="812800" cy="812800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22" id="22"/>
          <p:cNvGrpSpPr/>
          <p:nvPr/>
        </p:nvGrpSpPr>
        <p:grpSpPr>
          <a:xfrm rot="0">
            <a:off x="9174206" y="8014046"/>
            <a:ext cx="603642" cy="603642"/>
            <a:chOff x="0" y="0"/>
            <a:chExt cx="812800" cy="812800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name="TextBox 24" id="24"/>
            <p:cNvSpPr txBox="true"/>
            <p:nvPr/>
          </p:nvSpPr>
          <p:spPr>
            <a:xfrm>
              <a:off x="76200" y="85725"/>
              <a:ext cx="660400" cy="65087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2467108" y="7044826"/>
            <a:ext cx="5550876" cy="309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0"/>
              </a:lnSpc>
            </a:pPr>
            <a:r>
              <a:rPr lang="en-US" sz="18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Expand service offerings (spa packages, skincare)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9995023" y="7076588"/>
            <a:ext cx="5109222" cy="309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0"/>
              </a:lnSpc>
            </a:pPr>
            <a:r>
              <a:rPr lang="en-US" sz="18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Introduce eco-friendly product lines</a:t>
            </a:r>
          </a:p>
        </p:txBody>
      </p:sp>
      <p:sp>
        <p:nvSpPr>
          <p:cNvPr name="TextBox 27" id="27"/>
          <p:cNvSpPr txBox="true"/>
          <p:nvPr/>
        </p:nvSpPr>
        <p:spPr>
          <a:xfrm rot="0">
            <a:off x="2467108" y="8061230"/>
            <a:ext cx="5550876" cy="309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0"/>
              </a:lnSpc>
            </a:pPr>
            <a:r>
              <a:rPr lang="en-US" sz="18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Develop online store for fashion and beauty</a:t>
            </a:r>
          </a:p>
        </p:txBody>
      </p:sp>
      <p:sp>
        <p:nvSpPr>
          <p:cNvPr name="TextBox 28" id="28"/>
          <p:cNvSpPr txBox="true"/>
          <p:nvPr/>
        </p:nvSpPr>
        <p:spPr>
          <a:xfrm rot="0">
            <a:off x="9995023" y="8061230"/>
            <a:ext cx="6670073" cy="30996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590"/>
              </a:lnSpc>
            </a:pPr>
            <a:r>
              <a:rPr lang="en-US" sz="185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Build strong brand presence across Cape Verde</a:t>
            </a:r>
          </a:p>
        </p:txBody>
      </p:sp>
      <p:sp>
        <p:nvSpPr>
          <p:cNvPr name="TextBox 29" id="29"/>
          <p:cNvSpPr txBox="true"/>
          <p:nvPr/>
        </p:nvSpPr>
        <p:spPr>
          <a:xfrm rot="0">
            <a:off x="1648812" y="7133186"/>
            <a:ext cx="598600" cy="285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407"/>
              </a:lnSpc>
            </a:pPr>
            <a:r>
              <a:rPr lang="en-US" sz="171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01</a:t>
            </a:r>
          </a:p>
        </p:txBody>
      </p:sp>
      <p:sp>
        <p:nvSpPr>
          <p:cNvPr name="TextBox 30" id="30"/>
          <p:cNvSpPr txBox="true"/>
          <p:nvPr/>
        </p:nvSpPr>
        <p:spPr>
          <a:xfrm rot="0">
            <a:off x="9176727" y="7164948"/>
            <a:ext cx="598600" cy="285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407"/>
              </a:lnSpc>
            </a:pPr>
            <a:r>
              <a:rPr lang="en-US" sz="171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03</a:t>
            </a:r>
          </a:p>
        </p:txBody>
      </p:sp>
      <p:sp>
        <p:nvSpPr>
          <p:cNvPr name="TextBox 31" id="31"/>
          <p:cNvSpPr txBox="true"/>
          <p:nvPr/>
        </p:nvSpPr>
        <p:spPr>
          <a:xfrm rot="0">
            <a:off x="1648812" y="8149590"/>
            <a:ext cx="598600" cy="285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407"/>
              </a:lnSpc>
            </a:pPr>
            <a:r>
              <a:rPr lang="en-US" sz="171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02</a:t>
            </a:r>
          </a:p>
        </p:txBody>
      </p:sp>
      <p:sp>
        <p:nvSpPr>
          <p:cNvPr name="TextBox 32" id="32"/>
          <p:cNvSpPr txBox="true"/>
          <p:nvPr/>
        </p:nvSpPr>
        <p:spPr>
          <a:xfrm rot="0">
            <a:off x="9176727" y="8149590"/>
            <a:ext cx="598600" cy="285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407"/>
              </a:lnSpc>
            </a:pPr>
            <a:r>
              <a:rPr lang="en-US" sz="1719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04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425104" y="332128"/>
            <a:ext cx="352679" cy="352679"/>
          </a:xfrm>
          <a:custGeom>
            <a:avLst/>
            <a:gdLst/>
            <a:ahLst/>
            <a:cxnLst/>
            <a:rect r="r" b="b" t="t" l="l"/>
            <a:pathLst>
              <a:path h="352679" w="352679">
                <a:moveTo>
                  <a:pt x="0" y="0"/>
                </a:moveTo>
                <a:lnTo>
                  <a:pt x="352679" y="0"/>
                </a:lnTo>
                <a:lnTo>
                  <a:pt x="352679" y="352680"/>
                </a:lnTo>
                <a:lnTo>
                  <a:pt x="0" y="35268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3581603" y="-11059"/>
            <a:ext cx="4706397" cy="10298059"/>
            <a:chOff x="0" y="0"/>
            <a:chExt cx="1239545" cy="2712246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1239545" cy="2712246"/>
            </a:xfrm>
            <a:custGeom>
              <a:avLst/>
              <a:gdLst/>
              <a:ahLst/>
              <a:cxnLst/>
              <a:rect r="r" b="b" t="t" l="l"/>
              <a:pathLst>
                <a:path h="2712246" w="1239545">
                  <a:moveTo>
                    <a:pt x="0" y="0"/>
                  </a:moveTo>
                  <a:lnTo>
                    <a:pt x="1239545" y="0"/>
                  </a:lnTo>
                  <a:lnTo>
                    <a:pt x="1239545" y="2712246"/>
                  </a:lnTo>
                  <a:lnTo>
                    <a:pt x="0" y="2712246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9525"/>
              <a:ext cx="1239545" cy="270272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903907" y="1028700"/>
            <a:ext cx="7355393" cy="8229600"/>
            <a:chOff x="0" y="0"/>
            <a:chExt cx="1139543" cy="1274980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139543" cy="1274980"/>
            </a:xfrm>
            <a:custGeom>
              <a:avLst/>
              <a:gdLst/>
              <a:ahLst/>
              <a:cxnLst/>
              <a:rect r="r" b="b" t="t" l="l"/>
              <a:pathLst>
                <a:path h="1274980" w="1139543">
                  <a:moveTo>
                    <a:pt x="0" y="0"/>
                  </a:moveTo>
                  <a:lnTo>
                    <a:pt x="1139543" y="0"/>
                  </a:lnTo>
                  <a:lnTo>
                    <a:pt x="1139543" y="1274980"/>
                  </a:lnTo>
                  <a:lnTo>
                    <a:pt x="0" y="1274980"/>
                  </a:lnTo>
                  <a:close/>
                </a:path>
              </a:pathLst>
            </a:custGeom>
            <a:blipFill>
              <a:blip r:embed="rId4"/>
              <a:stretch>
                <a:fillRect l="0" t="-5256" r="0" b="-5256"/>
              </a:stretch>
            </a:blipFill>
          </p:spPr>
        </p:sp>
      </p:grpSp>
      <p:sp>
        <p:nvSpPr>
          <p:cNvPr name="TextBox 8" id="8"/>
          <p:cNvSpPr txBox="true"/>
          <p:nvPr/>
        </p:nvSpPr>
        <p:spPr>
          <a:xfrm rot="0">
            <a:off x="1646291" y="1531991"/>
            <a:ext cx="7141106" cy="91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7200"/>
              </a:lnSpc>
            </a:pPr>
            <a:r>
              <a:rPr lang="en-US" sz="6000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Conclusion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892059" y="341653"/>
            <a:ext cx="2166927" cy="67524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696"/>
              </a:lnSpc>
            </a:pPr>
            <a:r>
              <a:rPr lang="en-US" sz="224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646291" y="3550309"/>
            <a:ext cx="7405375" cy="102662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739"/>
              </a:lnSpc>
            </a:pPr>
            <a:r>
              <a:rPr lang="en-US" sz="1956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CN Beauty Store aims to redefine beauty and fashion in Praia through a holistic experience. "Empowering women through beauty, fashion, and wellness."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646291" y="7781724"/>
            <a:ext cx="6112209" cy="404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24"/>
              </a:lnSpc>
            </a:pPr>
            <a:r>
              <a:rPr lang="en-US" sz="2445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646291" y="8203999"/>
            <a:ext cx="3702687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F1EDE5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By Camila Do Livramento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9B3F5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370358" y="345847"/>
            <a:ext cx="462190" cy="273206"/>
          </a:xfrm>
          <a:custGeom>
            <a:avLst/>
            <a:gdLst/>
            <a:ahLst/>
            <a:cxnLst/>
            <a:rect r="r" b="b" t="t" l="l"/>
            <a:pathLst>
              <a:path h="273206" w="462190">
                <a:moveTo>
                  <a:pt x="0" y="0"/>
                </a:moveTo>
                <a:lnTo>
                  <a:pt x="462190" y="0"/>
                </a:lnTo>
                <a:lnTo>
                  <a:pt x="462190" y="273205"/>
                </a:lnTo>
                <a:lnTo>
                  <a:pt x="0" y="27320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92059" y="332128"/>
            <a:ext cx="2166927" cy="2092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653"/>
              </a:lnSpc>
            </a:pPr>
            <a:r>
              <a:rPr lang="en-US" sz="1377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CN Beauty Store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1780004" y="346550"/>
            <a:ext cx="6112209" cy="1981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1679"/>
              </a:lnSpc>
            </a:pPr>
            <a:r>
              <a:rPr lang="en-US" sz="1200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Business Plan Presentation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760591" y="1552009"/>
            <a:ext cx="8310716" cy="37926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102"/>
              </a:lnSpc>
            </a:pPr>
            <a:r>
              <a:rPr lang="en-US" sz="2386">
                <a:solidFill>
                  <a:srgbClr val="F1EDE5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Thank You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760591" y="2786228"/>
            <a:ext cx="8076140" cy="10572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101"/>
              </a:lnSpc>
            </a:pPr>
            <a:r>
              <a:rPr lang="en-US" sz="1501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Thank you for your time and attention. CN Beauty Store is ready to redefine beauty and fashion in Praia, Cape Verde.</a:t>
            </a:r>
          </a:p>
          <a:p>
            <a:pPr algn="l" marL="0" indent="0" lvl="0">
              <a:lnSpc>
                <a:spcPts val="2101"/>
              </a:lnSpc>
            </a:pPr>
            <a:r>
              <a:rPr lang="en-US" sz="1501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For questions or inquiries, please contact:</a:t>
            </a:r>
          </a:p>
          <a:p>
            <a:pPr algn="l" marL="0" indent="0" lvl="0">
              <a:lnSpc>
                <a:spcPts val="2101"/>
              </a:lnSpc>
            </a:pPr>
            <a:r>
              <a:rPr lang="en-US" sz="1501">
                <a:solidFill>
                  <a:srgbClr val="F1EDE5"/>
                </a:solidFill>
                <a:latin typeface="Canva Sans"/>
                <a:ea typeface="Canva Sans"/>
                <a:cs typeface="Canva Sans"/>
                <a:sym typeface="Canva Sans"/>
              </a:rPr>
              <a:t>Camila Do Livramento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11028278" y="1028700"/>
            <a:ext cx="6231022" cy="8229600"/>
            <a:chOff x="0" y="0"/>
            <a:chExt cx="899539" cy="1188062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899539" cy="1188062"/>
            </a:xfrm>
            <a:custGeom>
              <a:avLst/>
              <a:gdLst/>
              <a:ahLst/>
              <a:cxnLst/>
              <a:rect r="r" b="b" t="t" l="l"/>
              <a:pathLst>
                <a:path h="1188062" w="899539">
                  <a:moveTo>
                    <a:pt x="0" y="0"/>
                  </a:moveTo>
                  <a:lnTo>
                    <a:pt x="899539" y="0"/>
                  </a:lnTo>
                  <a:lnTo>
                    <a:pt x="899539" y="1188062"/>
                  </a:lnTo>
                  <a:lnTo>
                    <a:pt x="0" y="1188062"/>
                  </a:lnTo>
                  <a:close/>
                </a:path>
              </a:pathLst>
            </a:custGeom>
            <a:blipFill>
              <a:blip r:embed="rId3"/>
              <a:stretch>
                <a:fillRect l="0" t="-730" r="0" b="-730"/>
              </a:stretch>
            </a:blipFill>
          </p:spPr>
        </p:sp>
      </p:grpSp>
      <p:grpSp>
        <p:nvGrpSpPr>
          <p:cNvPr name="Group 9" id="9"/>
          <p:cNvGrpSpPr/>
          <p:nvPr/>
        </p:nvGrpSpPr>
        <p:grpSpPr>
          <a:xfrm rot="0">
            <a:off x="1693916" y="6705738"/>
            <a:ext cx="8310716" cy="1968291"/>
            <a:chOff x="0" y="0"/>
            <a:chExt cx="2039614" cy="483057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2039614" cy="483057"/>
            </a:xfrm>
            <a:custGeom>
              <a:avLst/>
              <a:gdLst/>
              <a:ahLst/>
              <a:cxnLst/>
              <a:rect r="r" b="b" t="t" l="l"/>
              <a:pathLst>
                <a:path h="483057" w="2039614">
                  <a:moveTo>
                    <a:pt x="0" y="0"/>
                  </a:moveTo>
                  <a:lnTo>
                    <a:pt x="2039614" y="0"/>
                  </a:lnTo>
                  <a:lnTo>
                    <a:pt x="2039614" y="483057"/>
                  </a:lnTo>
                  <a:lnTo>
                    <a:pt x="0" y="483057"/>
                  </a:lnTo>
                  <a:close/>
                </a:path>
              </a:pathLst>
            </a:custGeom>
            <a:solidFill>
              <a:srgbClr val="F1EDE5"/>
            </a:soli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9525"/>
              <a:ext cx="2039614" cy="47353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755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1693916" y="6948927"/>
            <a:ext cx="8310716" cy="13934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5567"/>
              </a:lnSpc>
            </a:pPr>
            <a:r>
              <a:rPr lang="en-US" sz="4282">
                <a:solidFill>
                  <a:srgbClr val="000000"/>
                </a:solidFill>
                <a:latin typeface="Libre Baskerville"/>
                <a:ea typeface="Libre Baskerville"/>
                <a:cs typeface="Libre Baskerville"/>
                <a:sym typeface="Libre Baskerville"/>
              </a:rPr>
              <a:t>Empowering women through beauty, fashion, and wellness.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DAHFnbD7pRQ</dc:identifier>
  <dcterms:modified xsi:type="dcterms:W3CDTF">2011-08-01T06:04:30Z</dcterms:modified>
  <cp:revision>1</cp:revision>
  <dc:title>CN Beauty Store Business Plan Overview</dc:title>
</cp:coreProperties>
</file>