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2"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7" d="100"/>
          <a:sy n="87" d="100"/>
        </p:scale>
        <p:origin x="52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foli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1DCCA01-DAA5-46F3-BFED-D0E7A55BBD13}"/>
              </a:ext>
            </a:extLst>
          </p:cNvPr>
          <p:cNvSpPr>
            <a:spLocks noGrp="1"/>
          </p:cNvSpPr>
          <p:nvPr>
            <p:ph type="ctrTitle"/>
          </p:nvPr>
        </p:nvSpPr>
        <p:spPr>
          <a:xfrm>
            <a:off x="1524000" y="1122363"/>
            <a:ext cx="9144000" cy="2387600"/>
          </a:xfrm>
        </p:spPr>
        <p:txBody>
          <a:bodyPr anchor="b"/>
          <a:lstStyle>
            <a:lvl1pPr algn="ctr">
              <a:defRPr sz="6000"/>
            </a:lvl1pPr>
          </a:lstStyle>
          <a:p>
            <a:r>
              <a:rPr lang="de-DE"/>
              <a:t>Mastertitelformat bearbeiten</a:t>
            </a:r>
            <a:endParaRPr lang="en-GB"/>
          </a:p>
        </p:txBody>
      </p:sp>
      <p:sp>
        <p:nvSpPr>
          <p:cNvPr id="3" name="Untertitel 2">
            <a:extLst>
              <a:ext uri="{FF2B5EF4-FFF2-40B4-BE49-F238E27FC236}">
                <a16:creationId xmlns:a16="http://schemas.microsoft.com/office/drawing/2014/main" id="{8346E0C4-BD2A-4CC6-B537-575CD0EE2F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de-DE"/>
              <a:t>Master-Untertitelformat bearbeiten</a:t>
            </a:r>
            <a:endParaRPr lang="en-GB"/>
          </a:p>
        </p:txBody>
      </p:sp>
      <p:sp>
        <p:nvSpPr>
          <p:cNvPr id="4" name="Datumsplatzhalter 3">
            <a:extLst>
              <a:ext uri="{FF2B5EF4-FFF2-40B4-BE49-F238E27FC236}">
                <a16:creationId xmlns:a16="http://schemas.microsoft.com/office/drawing/2014/main" id="{CB6BD41E-F74C-4A95-9944-7C6BCB669F19}"/>
              </a:ext>
            </a:extLst>
          </p:cNvPr>
          <p:cNvSpPr>
            <a:spLocks noGrp="1"/>
          </p:cNvSpPr>
          <p:nvPr>
            <p:ph type="dt" sz="half" idx="10"/>
          </p:nvPr>
        </p:nvSpPr>
        <p:spPr/>
        <p:txBody>
          <a:bodyPr/>
          <a:lstStyle/>
          <a:p>
            <a:fld id="{C54FBF6C-BE05-41D6-815E-8713E8F125E3}" type="datetimeFigureOut">
              <a:rPr lang="en-GB" smtClean="0"/>
              <a:t>18/08/2018</a:t>
            </a:fld>
            <a:endParaRPr lang="en-GB"/>
          </a:p>
        </p:txBody>
      </p:sp>
      <p:sp>
        <p:nvSpPr>
          <p:cNvPr id="5" name="Fußzeilenplatzhalter 4">
            <a:extLst>
              <a:ext uri="{FF2B5EF4-FFF2-40B4-BE49-F238E27FC236}">
                <a16:creationId xmlns:a16="http://schemas.microsoft.com/office/drawing/2014/main" id="{BD29B4CA-E19A-4B25-AFF4-CFEFBD7FC947}"/>
              </a:ext>
            </a:extLst>
          </p:cNvPr>
          <p:cNvSpPr>
            <a:spLocks noGrp="1"/>
          </p:cNvSpPr>
          <p:nvPr>
            <p:ph type="ftr" sz="quarter" idx="11"/>
          </p:nvPr>
        </p:nvSpPr>
        <p:spPr/>
        <p:txBody>
          <a:bodyPr/>
          <a:lstStyle/>
          <a:p>
            <a:endParaRPr lang="en-GB"/>
          </a:p>
        </p:txBody>
      </p:sp>
      <p:sp>
        <p:nvSpPr>
          <p:cNvPr id="6" name="Foliennummernplatzhalter 5">
            <a:extLst>
              <a:ext uri="{FF2B5EF4-FFF2-40B4-BE49-F238E27FC236}">
                <a16:creationId xmlns:a16="http://schemas.microsoft.com/office/drawing/2014/main" id="{29B690AB-51B5-47D0-A29E-6C1AFFE2319A}"/>
              </a:ext>
            </a:extLst>
          </p:cNvPr>
          <p:cNvSpPr>
            <a:spLocks noGrp="1"/>
          </p:cNvSpPr>
          <p:nvPr>
            <p:ph type="sldNum" sz="quarter" idx="12"/>
          </p:nvPr>
        </p:nvSpPr>
        <p:spPr/>
        <p:txBody>
          <a:bodyPr/>
          <a:lstStyle/>
          <a:p>
            <a:fld id="{8593EB1E-C073-4E23-AF13-C6AC334C67AE}" type="slidenum">
              <a:rPr lang="en-GB" smtClean="0"/>
              <a:t>‹Nr.›</a:t>
            </a:fld>
            <a:endParaRPr lang="en-GB"/>
          </a:p>
        </p:txBody>
      </p:sp>
    </p:spTree>
    <p:extLst>
      <p:ext uri="{BB962C8B-B14F-4D97-AF65-F5344CB8AC3E}">
        <p14:creationId xmlns:p14="http://schemas.microsoft.com/office/powerpoint/2010/main" val="11737838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und Inhal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EAE7797-C007-4204-992C-875485985EF6}"/>
              </a:ext>
            </a:extLst>
          </p:cNvPr>
          <p:cNvSpPr>
            <a:spLocks noGrp="1"/>
          </p:cNvSpPr>
          <p:nvPr>
            <p:ph type="title"/>
          </p:nvPr>
        </p:nvSpPr>
        <p:spPr/>
        <p:txBody>
          <a:bodyPr/>
          <a:lstStyle/>
          <a:p>
            <a:r>
              <a:rPr lang="de-DE"/>
              <a:t>Mastertitelformat bearbeiten</a:t>
            </a:r>
            <a:endParaRPr lang="en-GB"/>
          </a:p>
        </p:txBody>
      </p:sp>
      <p:sp>
        <p:nvSpPr>
          <p:cNvPr id="3" name="Inhaltsplatzhalter 2">
            <a:extLst>
              <a:ext uri="{FF2B5EF4-FFF2-40B4-BE49-F238E27FC236}">
                <a16:creationId xmlns:a16="http://schemas.microsoft.com/office/drawing/2014/main" id="{4A82028C-7EA0-4DE3-95D4-7A38A42619B3}"/>
              </a:ext>
            </a:extLst>
          </p:cNvPr>
          <p:cNvSpPr>
            <a:spLocks noGrp="1"/>
          </p:cNvSpPr>
          <p:nvPr>
            <p:ph idx="1"/>
          </p:nvPr>
        </p:nvSpPr>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4" name="Datumsplatzhalter 3">
            <a:extLst>
              <a:ext uri="{FF2B5EF4-FFF2-40B4-BE49-F238E27FC236}">
                <a16:creationId xmlns:a16="http://schemas.microsoft.com/office/drawing/2014/main" id="{C4793247-2B72-450C-BD35-72EE1FE43134}"/>
              </a:ext>
            </a:extLst>
          </p:cNvPr>
          <p:cNvSpPr>
            <a:spLocks noGrp="1"/>
          </p:cNvSpPr>
          <p:nvPr>
            <p:ph type="dt" sz="half" idx="10"/>
          </p:nvPr>
        </p:nvSpPr>
        <p:spPr/>
        <p:txBody>
          <a:bodyPr/>
          <a:lstStyle/>
          <a:p>
            <a:fld id="{C54FBF6C-BE05-41D6-815E-8713E8F125E3}" type="datetimeFigureOut">
              <a:rPr lang="en-GB" smtClean="0"/>
              <a:t>18/08/2018</a:t>
            </a:fld>
            <a:endParaRPr lang="en-GB"/>
          </a:p>
        </p:txBody>
      </p:sp>
      <p:sp>
        <p:nvSpPr>
          <p:cNvPr id="5" name="Fußzeilenplatzhalter 4">
            <a:extLst>
              <a:ext uri="{FF2B5EF4-FFF2-40B4-BE49-F238E27FC236}">
                <a16:creationId xmlns:a16="http://schemas.microsoft.com/office/drawing/2014/main" id="{E30E6C0B-D71C-413B-8069-C39FDA2228F9}"/>
              </a:ext>
            </a:extLst>
          </p:cNvPr>
          <p:cNvSpPr>
            <a:spLocks noGrp="1"/>
          </p:cNvSpPr>
          <p:nvPr>
            <p:ph type="ftr" sz="quarter" idx="11"/>
          </p:nvPr>
        </p:nvSpPr>
        <p:spPr/>
        <p:txBody>
          <a:bodyPr/>
          <a:lstStyle/>
          <a:p>
            <a:endParaRPr lang="en-GB"/>
          </a:p>
        </p:txBody>
      </p:sp>
      <p:sp>
        <p:nvSpPr>
          <p:cNvPr id="6" name="Foliennummernplatzhalter 5">
            <a:extLst>
              <a:ext uri="{FF2B5EF4-FFF2-40B4-BE49-F238E27FC236}">
                <a16:creationId xmlns:a16="http://schemas.microsoft.com/office/drawing/2014/main" id="{F6E0E4C5-396A-44B0-AAEA-07451DCC8199}"/>
              </a:ext>
            </a:extLst>
          </p:cNvPr>
          <p:cNvSpPr>
            <a:spLocks noGrp="1"/>
          </p:cNvSpPr>
          <p:nvPr>
            <p:ph type="sldNum" sz="quarter" idx="12"/>
          </p:nvPr>
        </p:nvSpPr>
        <p:spPr/>
        <p:txBody>
          <a:bodyPr/>
          <a:lstStyle/>
          <a:p>
            <a:fld id="{8593EB1E-C073-4E23-AF13-C6AC334C67AE}" type="slidenum">
              <a:rPr lang="en-GB" smtClean="0"/>
              <a:t>‹Nr.›</a:t>
            </a:fld>
            <a:endParaRPr lang="en-GB"/>
          </a:p>
        </p:txBody>
      </p:sp>
    </p:spTree>
    <p:extLst>
      <p:ext uri="{BB962C8B-B14F-4D97-AF65-F5344CB8AC3E}">
        <p14:creationId xmlns:p14="http://schemas.microsoft.com/office/powerpoint/2010/main" val="2464796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bschnitts-&#10;übersch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49E4B42-A277-479B-9670-0AD067B625D5}"/>
              </a:ext>
            </a:extLst>
          </p:cNvPr>
          <p:cNvSpPr>
            <a:spLocks noGrp="1"/>
          </p:cNvSpPr>
          <p:nvPr>
            <p:ph type="title"/>
          </p:nvPr>
        </p:nvSpPr>
        <p:spPr>
          <a:xfrm>
            <a:off x="831850" y="1709738"/>
            <a:ext cx="10515600" cy="2852737"/>
          </a:xfrm>
        </p:spPr>
        <p:txBody>
          <a:bodyPr anchor="b"/>
          <a:lstStyle>
            <a:lvl1pPr>
              <a:defRPr sz="6000"/>
            </a:lvl1pPr>
          </a:lstStyle>
          <a:p>
            <a:r>
              <a:rPr lang="de-DE"/>
              <a:t>Mastertitelformat bearbeiten</a:t>
            </a:r>
            <a:endParaRPr lang="en-GB"/>
          </a:p>
        </p:txBody>
      </p:sp>
      <p:sp>
        <p:nvSpPr>
          <p:cNvPr id="3" name="Textplatzhalter 2">
            <a:extLst>
              <a:ext uri="{FF2B5EF4-FFF2-40B4-BE49-F238E27FC236}">
                <a16:creationId xmlns:a16="http://schemas.microsoft.com/office/drawing/2014/main" id="{DEBE0037-A569-451F-93D6-897194315C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de-DE"/>
              <a:t>Mastertextformat bearbeiten</a:t>
            </a:r>
          </a:p>
        </p:txBody>
      </p:sp>
      <p:sp>
        <p:nvSpPr>
          <p:cNvPr id="4" name="Datumsplatzhalter 3">
            <a:extLst>
              <a:ext uri="{FF2B5EF4-FFF2-40B4-BE49-F238E27FC236}">
                <a16:creationId xmlns:a16="http://schemas.microsoft.com/office/drawing/2014/main" id="{3B4254C6-96A4-436A-BA57-DF2B4683757D}"/>
              </a:ext>
            </a:extLst>
          </p:cNvPr>
          <p:cNvSpPr>
            <a:spLocks noGrp="1"/>
          </p:cNvSpPr>
          <p:nvPr>
            <p:ph type="dt" sz="half" idx="10"/>
          </p:nvPr>
        </p:nvSpPr>
        <p:spPr/>
        <p:txBody>
          <a:bodyPr/>
          <a:lstStyle/>
          <a:p>
            <a:fld id="{C54FBF6C-BE05-41D6-815E-8713E8F125E3}" type="datetimeFigureOut">
              <a:rPr lang="en-GB" smtClean="0"/>
              <a:t>18/08/2018</a:t>
            </a:fld>
            <a:endParaRPr lang="en-GB"/>
          </a:p>
        </p:txBody>
      </p:sp>
      <p:sp>
        <p:nvSpPr>
          <p:cNvPr id="5" name="Fußzeilenplatzhalter 4">
            <a:extLst>
              <a:ext uri="{FF2B5EF4-FFF2-40B4-BE49-F238E27FC236}">
                <a16:creationId xmlns:a16="http://schemas.microsoft.com/office/drawing/2014/main" id="{BA62196C-1A64-40EF-919C-AD167317FD83}"/>
              </a:ext>
            </a:extLst>
          </p:cNvPr>
          <p:cNvSpPr>
            <a:spLocks noGrp="1"/>
          </p:cNvSpPr>
          <p:nvPr>
            <p:ph type="ftr" sz="quarter" idx="11"/>
          </p:nvPr>
        </p:nvSpPr>
        <p:spPr/>
        <p:txBody>
          <a:bodyPr/>
          <a:lstStyle/>
          <a:p>
            <a:endParaRPr lang="en-GB"/>
          </a:p>
        </p:txBody>
      </p:sp>
      <p:sp>
        <p:nvSpPr>
          <p:cNvPr id="6" name="Foliennummernplatzhalter 5">
            <a:extLst>
              <a:ext uri="{FF2B5EF4-FFF2-40B4-BE49-F238E27FC236}">
                <a16:creationId xmlns:a16="http://schemas.microsoft.com/office/drawing/2014/main" id="{917D1481-4402-4F19-AE4B-E859804C3325}"/>
              </a:ext>
            </a:extLst>
          </p:cNvPr>
          <p:cNvSpPr>
            <a:spLocks noGrp="1"/>
          </p:cNvSpPr>
          <p:nvPr>
            <p:ph type="sldNum" sz="quarter" idx="12"/>
          </p:nvPr>
        </p:nvSpPr>
        <p:spPr/>
        <p:txBody>
          <a:bodyPr/>
          <a:lstStyle/>
          <a:p>
            <a:fld id="{8593EB1E-C073-4E23-AF13-C6AC334C67AE}" type="slidenum">
              <a:rPr lang="en-GB" smtClean="0"/>
              <a:t>‹Nr.›</a:t>
            </a:fld>
            <a:endParaRPr lang="en-GB"/>
          </a:p>
        </p:txBody>
      </p:sp>
    </p:spTree>
    <p:extLst>
      <p:ext uri="{BB962C8B-B14F-4D97-AF65-F5344CB8AC3E}">
        <p14:creationId xmlns:p14="http://schemas.microsoft.com/office/powerpoint/2010/main" val="3356626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Zwei Inhalte">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FC178A1-3934-4B30-9A03-E08279633060}"/>
              </a:ext>
            </a:extLst>
          </p:cNvPr>
          <p:cNvSpPr>
            <a:spLocks noGrp="1"/>
          </p:cNvSpPr>
          <p:nvPr>
            <p:ph type="title"/>
          </p:nvPr>
        </p:nvSpPr>
        <p:spPr/>
        <p:txBody>
          <a:bodyPr/>
          <a:lstStyle/>
          <a:p>
            <a:r>
              <a:rPr lang="de-DE"/>
              <a:t>Mastertitelformat bearbeiten</a:t>
            </a:r>
            <a:endParaRPr lang="en-GB"/>
          </a:p>
        </p:txBody>
      </p:sp>
      <p:sp>
        <p:nvSpPr>
          <p:cNvPr id="3" name="Inhaltsplatzhalter 2">
            <a:extLst>
              <a:ext uri="{FF2B5EF4-FFF2-40B4-BE49-F238E27FC236}">
                <a16:creationId xmlns:a16="http://schemas.microsoft.com/office/drawing/2014/main" id="{1C80B12A-A4A0-40FD-A0BA-7818FFA75162}"/>
              </a:ext>
            </a:extLst>
          </p:cNvPr>
          <p:cNvSpPr>
            <a:spLocks noGrp="1"/>
          </p:cNvSpPr>
          <p:nvPr>
            <p:ph sz="half" idx="1"/>
          </p:nvPr>
        </p:nvSpPr>
        <p:spPr>
          <a:xfrm>
            <a:off x="838200" y="1825625"/>
            <a:ext cx="5181600" cy="4351338"/>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4" name="Inhaltsplatzhalter 3">
            <a:extLst>
              <a:ext uri="{FF2B5EF4-FFF2-40B4-BE49-F238E27FC236}">
                <a16:creationId xmlns:a16="http://schemas.microsoft.com/office/drawing/2014/main" id="{325CA601-A4D0-41FC-89D1-05845D9FE49B}"/>
              </a:ext>
            </a:extLst>
          </p:cNvPr>
          <p:cNvSpPr>
            <a:spLocks noGrp="1"/>
          </p:cNvSpPr>
          <p:nvPr>
            <p:ph sz="half" idx="2"/>
          </p:nvPr>
        </p:nvSpPr>
        <p:spPr>
          <a:xfrm>
            <a:off x="6172200" y="1825625"/>
            <a:ext cx="5181600" cy="4351338"/>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5" name="Datumsplatzhalter 4">
            <a:extLst>
              <a:ext uri="{FF2B5EF4-FFF2-40B4-BE49-F238E27FC236}">
                <a16:creationId xmlns:a16="http://schemas.microsoft.com/office/drawing/2014/main" id="{DB6FB2F8-8DBE-47C3-A565-27CD7B22737D}"/>
              </a:ext>
            </a:extLst>
          </p:cNvPr>
          <p:cNvSpPr>
            <a:spLocks noGrp="1"/>
          </p:cNvSpPr>
          <p:nvPr>
            <p:ph type="dt" sz="half" idx="10"/>
          </p:nvPr>
        </p:nvSpPr>
        <p:spPr/>
        <p:txBody>
          <a:bodyPr/>
          <a:lstStyle/>
          <a:p>
            <a:fld id="{C54FBF6C-BE05-41D6-815E-8713E8F125E3}" type="datetimeFigureOut">
              <a:rPr lang="en-GB" smtClean="0"/>
              <a:t>18/08/2018</a:t>
            </a:fld>
            <a:endParaRPr lang="en-GB"/>
          </a:p>
        </p:txBody>
      </p:sp>
      <p:sp>
        <p:nvSpPr>
          <p:cNvPr id="6" name="Fußzeilenplatzhalter 5">
            <a:extLst>
              <a:ext uri="{FF2B5EF4-FFF2-40B4-BE49-F238E27FC236}">
                <a16:creationId xmlns:a16="http://schemas.microsoft.com/office/drawing/2014/main" id="{0A825504-F4CF-41CC-A34E-1C8AEF8DD0D7}"/>
              </a:ext>
            </a:extLst>
          </p:cNvPr>
          <p:cNvSpPr>
            <a:spLocks noGrp="1"/>
          </p:cNvSpPr>
          <p:nvPr>
            <p:ph type="ftr" sz="quarter" idx="11"/>
          </p:nvPr>
        </p:nvSpPr>
        <p:spPr/>
        <p:txBody>
          <a:bodyPr/>
          <a:lstStyle/>
          <a:p>
            <a:endParaRPr lang="en-GB"/>
          </a:p>
        </p:txBody>
      </p:sp>
      <p:sp>
        <p:nvSpPr>
          <p:cNvPr id="7" name="Foliennummernplatzhalter 6">
            <a:extLst>
              <a:ext uri="{FF2B5EF4-FFF2-40B4-BE49-F238E27FC236}">
                <a16:creationId xmlns:a16="http://schemas.microsoft.com/office/drawing/2014/main" id="{AA85A9F4-5CC4-4652-966F-58CEEA412E68}"/>
              </a:ext>
            </a:extLst>
          </p:cNvPr>
          <p:cNvSpPr>
            <a:spLocks noGrp="1"/>
          </p:cNvSpPr>
          <p:nvPr>
            <p:ph type="sldNum" sz="quarter" idx="12"/>
          </p:nvPr>
        </p:nvSpPr>
        <p:spPr/>
        <p:txBody>
          <a:bodyPr/>
          <a:lstStyle/>
          <a:p>
            <a:fld id="{8593EB1E-C073-4E23-AF13-C6AC334C67AE}" type="slidenum">
              <a:rPr lang="en-GB" smtClean="0"/>
              <a:t>‹Nr.›</a:t>
            </a:fld>
            <a:endParaRPr lang="en-GB"/>
          </a:p>
        </p:txBody>
      </p:sp>
    </p:spTree>
    <p:extLst>
      <p:ext uri="{BB962C8B-B14F-4D97-AF65-F5344CB8AC3E}">
        <p14:creationId xmlns:p14="http://schemas.microsoft.com/office/powerpoint/2010/main" val="17703201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leich">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ADEEB83-F4DD-432E-8545-24EFF9D35A19}"/>
              </a:ext>
            </a:extLst>
          </p:cNvPr>
          <p:cNvSpPr>
            <a:spLocks noGrp="1"/>
          </p:cNvSpPr>
          <p:nvPr>
            <p:ph type="title"/>
          </p:nvPr>
        </p:nvSpPr>
        <p:spPr>
          <a:xfrm>
            <a:off x="839788" y="365125"/>
            <a:ext cx="10515600" cy="1325563"/>
          </a:xfrm>
        </p:spPr>
        <p:txBody>
          <a:bodyPr/>
          <a:lstStyle/>
          <a:p>
            <a:r>
              <a:rPr lang="de-DE"/>
              <a:t>Mastertitelformat bearbeiten</a:t>
            </a:r>
            <a:endParaRPr lang="en-GB"/>
          </a:p>
        </p:txBody>
      </p:sp>
      <p:sp>
        <p:nvSpPr>
          <p:cNvPr id="3" name="Textplatzhalter 2">
            <a:extLst>
              <a:ext uri="{FF2B5EF4-FFF2-40B4-BE49-F238E27FC236}">
                <a16:creationId xmlns:a16="http://schemas.microsoft.com/office/drawing/2014/main" id="{C5EC65B2-2A62-44E1-909C-DCF2A4E0F9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a:t>Mastertextformat bearbeiten</a:t>
            </a:r>
          </a:p>
        </p:txBody>
      </p:sp>
      <p:sp>
        <p:nvSpPr>
          <p:cNvPr id="4" name="Inhaltsplatzhalter 3">
            <a:extLst>
              <a:ext uri="{FF2B5EF4-FFF2-40B4-BE49-F238E27FC236}">
                <a16:creationId xmlns:a16="http://schemas.microsoft.com/office/drawing/2014/main" id="{1EA6BC5D-7CF7-445E-8824-3001284F2A56}"/>
              </a:ext>
            </a:extLst>
          </p:cNvPr>
          <p:cNvSpPr>
            <a:spLocks noGrp="1"/>
          </p:cNvSpPr>
          <p:nvPr>
            <p:ph sz="half" idx="2"/>
          </p:nvPr>
        </p:nvSpPr>
        <p:spPr>
          <a:xfrm>
            <a:off x="839788" y="2505075"/>
            <a:ext cx="5157787" cy="3684588"/>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5" name="Textplatzhalter 4">
            <a:extLst>
              <a:ext uri="{FF2B5EF4-FFF2-40B4-BE49-F238E27FC236}">
                <a16:creationId xmlns:a16="http://schemas.microsoft.com/office/drawing/2014/main" id="{AC50B0A9-C448-423F-8B10-74B713C745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de-DE"/>
              <a:t>Mastertextformat bearbeiten</a:t>
            </a:r>
          </a:p>
        </p:txBody>
      </p:sp>
      <p:sp>
        <p:nvSpPr>
          <p:cNvPr id="6" name="Inhaltsplatzhalter 5">
            <a:extLst>
              <a:ext uri="{FF2B5EF4-FFF2-40B4-BE49-F238E27FC236}">
                <a16:creationId xmlns:a16="http://schemas.microsoft.com/office/drawing/2014/main" id="{17841359-9DDA-479D-9A19-EEE8A24D4B78}"/>
              </a:ext>
            </a:extLst>
          </p:cNvPr>
          <p:cNvSpPr>
            <a:spLocks noGrp="1"/>
          </p:cNvSpPr>
          <p:nvPr>
            <p:ph sz="quarter" idx="4"/>
          </p:nvPr>
        </p:nvSpPr>
        <p:spPr>
          <a:xfrm>
            <a:off x="6172200" y="2505075"/>
            <a:ext cx="5183188" cy="3684588"/>
          </a:xfrm>
        </p:spPr>
        <p:txBody>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7" name="Datumsplatzhalter 6">
            <a:extLst>
              <a:ext uri="{FF2B5EF4-FFF2-40B4-BE49-F238E27FC236}">
                <a16:creationId xmlns:a16="http://schemas.microsoft.com/office/drawing/2014/main" id="{543DDC28-753A-43D0-A35B-44E1CE656863}"/>
              </a:ext>
            </a:extLst>
          </p:cNvPr>
          <p:cNvSpPr>
            <a:spLocks noGrp="1"/>
          </p:cNvSpPr>
          <p:nvPr>
            <p:ph type="dt" sz="half" idx="10"/>
          </p:nvPr>
        </p:nvSpPr>
        <p:spPr/>
        <p:txBody>
          <a:bodyPr/>
          <a:lstStyle/>
          <a:p>
            <a:fld id="{C54FBF6C-BE05-41D6-815E-8713E8F125E3}" type="datetimeFigureOut">
              <a:rPr lang="en-GB" smtClean="0"/>
              <a:t>18/08/2018</a:t>
            </a:fld>
            <a:endParaRPr lang="en-GB"/>
          </a:p>
        </p:txBody>
      </p:sp>
      <p:sp>
        <p:nvSpPr>
          <p:cNvPr id="8" name="Fußzeilenplatzhalter 7">
            <a:extLst>
              <a:ext uri="{FF2B5EF4-FFF2-40B4-BE49-F238E27FC236}">
                <a16:creationId xmlns:a16="http://schemas.microsoft.com/office/drawing/2014/main" id="{3C4393C2-CA07-4144-A7BD-25E12EFCB822}"/>
              </a:ext>
            </a:extLst>
          </p:cNvPr>
          <p:cNvSpPr>
            <a:spLocks noGrp="1"/>
          </p:cNvSpPr>
          <p:nvPr>
            <p:ph type="ftr" sz="quarter" idx="11"/>
          </p:nvPr>
        </p:nvSpPr>
        <p:spPr/>
        <p:txBody>
          <a:bodyPr/>
          <a:lstStyle/>
          <a:p>
            <a:endParaRPr lang="en-GB"/>
          </a:p>
        </p:txBody>
      </p:sp>
      <p:sp>
        <p:nvSpPr>
          <p:cNvPr id="9" name="Foliennummernplatzhalter 8">
            <a:extLst>
              <a:ext uri="{FF2B5EF4-FFF2-40B4-BE49-F238E27FC236}">
                <a16:creationId xmlns:a16="http://schemas.microsoft.com/office/drawing/2014/main" id="{9C84B921-791E-47A3-9161-F68F9ECC944F}"/>
              </a:ext>
            </a:extLst>
          </p:cNvPr>
          <p:cNvSpPr>
            <a:spLocks noGrp="1"/>
          </p:cNvSpPr>
          <p:nvPr>
            <p:ph type="sldNum" sz="quarter" idx="12"/>
          </p:nvPr>
        </p:nvSpPr>
        <p:spPr/>
        <p:txBody>
          <a:bodyPr/>
          <a:lstStyle/>
          <a:p>
            <a:fld id="{8593EB1E-C073-4E23-AF13-C6AC334C67AE}" type="slidenum">
              <a:rPr lang="en-GB" smtClean="0"/>
              <a:t>‹Nr.›</a:t>
            </a:fld>
            <a:endParaRPr lang="en-GB"/>
          </a:p>
        </p:txBody>
      </p:sp>
    </p:spTree>
    <p:extLst>
      <p:ext uri="{BB962C8B-B14F-4D97-AF65-F5344CB8AC3E}">
        <p14:creationId xmlns:p14="http://schemas.microsoft.com/office/powerpoint/2010/main" val="688730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Nur Titel">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D469A70-EAD2-4C7E-B9EF-15E584FCA75F}"/>
              </a:ext>
            </a:extLst>
          </p:cNvPr>
          <p:cNvSpPr>
            <a:spLocks noGrp="1"/>
          </p:cNvSpPr>
          <p:nvPr>
            <p:ph type="title"/>
          </p:nvPr>
        </p:nvSpPr>
        <p:spPr/>
        <p:txBody>
          <a:bodyPr/>
          <a:lstStyle/>
          <a:p>
            <a:r>
              <a:rPr lang="de-DE"/>
              <a:t>Mastertitelformat bearbeiten</a:t>
            </a:r>
            <a:endParaRPr lang="en-GB"/>
          </a:p>
        </p:txBody>
      </p:sp>
      <p:sp>
        <p:nvSpPr>
          <p:cNvPr id="3" name="Datumsplatzhalter 2">
            <a:extLst>
              <a:ext uri="{FF2B5EF4-FFF2-40B4-BE49-F238E27FC236}">
                <a16:creationId xmlns:a16="http://schemas.microsoft.com/office/drawing/2014/main" id="{60B98636-EA69-4989-9F82-A822F0AEAF7F}"/>
              </a:ext>
            </a:extLst>
          </p:cNvPr>
          <p:cNvSpPr>
            <a:spLocks noGrp="1"/>
          </p:cNvSpPr>
          <p:nvPr>
            <p:ph type="dt" sz="half" idx="10"/>
          </p:nvPr>
        </p:nvSpPr>
        <p:spPr/>
        <p:txBody>
          <a:bodyPr/>
          <a:lstStyle/>
          <a:p>
            <a:fld id="{C54FBF6C-BE05-41D6-815E-8713E8F125E3}" type="datetimeFigureOut">
              <a:rPr lang="en-GB" smtClean="0"/>
              <a:t>18/08/2018</a:t>
            </a:fld>
            <a:endParaRPr lang="en-GB"/>
          </a:p>
        </p:txBody>
      </p:sp>
      <p:sp>
        <p:nvSpPr>
          <p:cNvPr id="4" name="Fußzeilenplatzhalter 3">
            <a:extLst>
              <a:ext uri="{FF2B5EF4-FFF2-40B4-BE49-F238E27FC236}">
                <a16:creationId xmlns:a16="http://schemas.microsoft.com/office/drawing/2014/main" id="{104BF5C9-B4A0-4C2C-8F49-6810FE4398C2}"/>
              </a:ext>
            </a:extLst>
          </p:cNvPr>
          <p:cNvSpPr>
            <a:spLocks noGrp="1"/>
          </p:cNvSpPr>
          <p:nvPr>
            <p:ph type="ftr" sz="quarter" idx="11"/>
          </p:nvPr>
        </p:nvSpPr>
        <p:spPr/>
        <p:txBody>
          <a:bodyPr/>
          <a:lstStyle/>
          <a:p>
            <a:endParaRPr lang="en-GB"/>
          </a:p>
        </p:txBody>
      </p:sp>
      <p:sp>
        <p:nvSpPr>
          <p:cNvPr id="5" name="Foliennummernplatzhalter 4">
            <a:extLst>
              <a:ext uri="{FF2B5EF4-FFF2-40B4-BE49-F238E27FC236}">
                <a16:creationId xmlns:a16="http://schemas.microsoft.com/office/drawing/2014/main" id="{035DB406-2667-402F-BC77-F0A39496B00B}"/>
              </a:ext>
            </a:extLst>
          </p:cNvPr>
          <p:cNvSpPr>
            <a:spLocks noGrp="1"/>
          </p:cNvSpPr>
          <p:nvPr>
            <p:ph type="sldNum" sz="quarter" idx="12"/>
          </p:nvPr>
        </p:nvSpPr>
        <p:spPr/>
        <p:txBody>
          <a:bodyPr/>
          <a:lstStyle/>
          <a:p>
            <a:fld id="{8593EB1E-C073-4E23-AF13-C6AC334C67AE}" type="slidenum">
              <a:rPr lang="en-GB" smtClean="0"/>
              <a:t>‹Nr.›</a:t>
            </a:fld>
            <a:endParaRPr lang="en-GB"/>
          </a:p>
        </p:txBody>
      </p:sp>
    </p:spTree>
    <p:extLst>
      <p:ext uri="{BB962C8B-B14F-4D97-AF65-F5344CB8AC3E}">
        <p14:creationId xmlns:p14="http://schemas.microsoft.com/office/powerpoint/2010/main" val="3468860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Leer">
    <p:spTree>
      <p:nvGrpSpPr>
        <p:cNvPr id="1" name=""/>
        <p:cNvGrpSpPr/>
        <p:nvPr/>
      </p:nvGrpSpPr>
      <p:grpSpPr>
        <a:xfrm>
          <a:off x="0" y="0"/>
          <a:ext cx="0" cy="0"/>
          <a:chOff x="0" y="0"/>
          <a:chExt cx="0" cy="0"/>
        </a:xfrm>
      </p:grpSpPr>
      <p:sp>
        <p:nvSpPr>
          <p:cNvPr id="2" name="Datumsplatzhalter 1">
            <a:extLst>
              <a:ext uri="{FF2B5EF4-FFF2-40B4-BE49-F238E27FC236}">
                <a16:creationId xmlns:a16="http://schemas.microsoft.com/office/drawing/2014/main" id="{D98A782B-3558-43D2-B69B-5D3B58E6987D}"/>
              </a:ext>
            </a:extLst>
          </p:cNvPr>
          <p:cNvSpPr>
            <a:spLocks noGrp="1"/>
          </p:cNvSpPr>
          <p:nvPr>
            <p:ph type="dt" sz="half" idx="10"/>
          </p:nvPr>
        </p:nvSpPr>
        <p:spPr/>
        <p:txBody>
          <a:bodyPr/>
          <a:lstStyle/>
          <a:p>
            <a:fld id="{C54FBF6C-BE05-41D6-815E-8713E8F125E3}" type="datetimeFigureOut">
              <a:rPr lang="en-GB" smtClean="0"/>
              <a:t>18/08/2018</a:t>
            </a:fld>
            <a:endParaRPr lang="en-GB"/>
          </a:p>
        </p:txBody>
      </p:sp>
      <p:sp>
        <p:nvSpPr>
          <p:cNvPr id="3" name="Fußzeilenplatzhalter 2">
            <a:extLst>
              <a:ext uri="{FF2B5EF4-FFF2-40B4-BE49-F238E27FC236}">
                <a16:creationId xmlns:a16="http://schemas.microsoft.com/office/drawing/2014/main" id="{F954CBC2-2204-41A0-9DFB-D6317A442536}"/>
              </a:ext>
            </a:extLst>
          </p:cNvPr>
          <p:cNvSpPr>
            <a:spLocks noGrp="1"/>
          </p:cNvSpPr>
          <p:nvPr>
            <p:ph type="ftr" sz="quarter" idx="11"/>
          </p:nvPr>
        </p:nvSpPr>
        <p:spPr/>
        <p:txBody>
          <a:bodyPr/>
          <a:lstStyle/>
          <a:p>
            <a:endParaRPr lang="en-GB"/>
          </a:p>
        </p:txBody>
      </p:sp>
      <p:sp>
        <p:nvSpPr>
          <p:cNvPr id="4" name="Foliennummernplatzhalter 3">
            <a:extLst>
              <a:ext uri="{FF2B5EF4-FFF2-40B4-BE49-F238E27FC236}">
                <a16:creationId xmlns:a16="http://schemas.microsoft.com/office/drawing/2014/main" id="{FBC1C542-F0FB-43D8-AA68-83F61DCCCCFC}"/>
              </a:ext>
            </a:extLst>
          </p:cNvPr>
          <p:cNvSpPr>
            <a:spLocks noGrp="1"/>
          </p:cNvSpPr>
          <p:nvPr>
            <p:ph type="sldNum" sz="quarter" idx="12"/>
          </p:nvPr>
        </p:nvSpPr>
        <p:spPr/>
        <p:txBody>
          <a:bodyPr/>
          <a:lstStyle/>
          <a:p>
            <a:fld id="{8593EB1E-C073-4E23-AF13-C6AC334C67AE}" type="slidenum">
              <a:rPr lang="en-GB" smtClean="0"/>
              <a:t>‹Nr.›</a:t>
            </a:fld>
            <a:endParaRPr lang="en-GB"/>
          </a:p>
        </p:txBody>
      </p:sp>
    </p:spTree>
    <p:extLst>
      <p:ext uri="{BB962C8B-B14F-4D97-AF65-F5344CB8AC3E}">
        <p14:creationId xmlns:p14="http://schemas.microsoft.com/office/powerpoint/2010/main" val="32014582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halt mit Übersch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7FEA558-433E-4FAD-A245-FF92B739DC7C}"/>
              </a:ext>
            </a:extLst>
          </p:cNvPr>
          <p:cNvSpPr>
            <a:spLocks noGrp="1"/>
          </p:cNvSpPr>
          <p:nvPr>
            <p:ph type="title"/>
          </p:nvPr>
        </p:nvSpPr>
        <p:spPr>
          <a:xfrm>
            <a:off x="839788" y="457200"/>
            <a:ext cx="3932237" cy="1600200"/>
          </a:xfrm>
        </p:spPr>
        <p:txBody>
          <a:bodyPr anchor="b"/>
          <a:lstStyle>
            <a:lvl1pPr>
              <a:defRPr sz="3200"/>
            </a:lvl1pPr>
          </a:lstStyle>
          <a:p>
            <a:r>
              <a:rPr lang="de-DE"/>
              <a:t>Mastertitelformat bearbeiten</a:t>
            </a:r>
            <a:endParaRPr lang="en-GB"/>
          </a:p>
        </p:txBody>
      </p:sp>
      <p:sp>
        <p:nvSpPr>
          <p:cNvPr id="3" name="Inhaltsplatzhalter 2">
            <a:extLst>
              <a:ext uri="{FF2B5EF4-FFF2-40B4-BE49-F238E27FC236}">
                <a16:creationId xmlns:a16="http://schemas.microsoft.com/office/drawing/2014/main" id="{9ACDE2B7-E891-439D-A263-E7919C2B62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4" name="Textplatzhalter 3">
            <a:extLst>
              <a:ext uri="{FF2B5EF4-FFF2-40B4-BE49-F238E27FC236}">
                <a16:creationId xmlns:a16="http://schemas.microsoft.com/office/drawing/2014/main" id="{52FA71A9-D09C-441F-B457-D357E9D306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de-DE"/>
              <a:t>Mastertextformat bearbeiten</a:t>
            </a:r>
          </a:p>
        </p:txBody>
      </p:sp>
      <p:sp>
        <p:nvSpPr>
          <p:cNvPr id="5" name="Datumsplatzhalter 4">
            <a:extLst>
              <a:ext uri="{FF2B5EF4-FFF2-40B4-BE49-F238E27FC236}">
                <a16:creationId xmlns:a16="http://schemas.microsoft.com/office/drawing/2014/main" id="{E0EC3127-BB2E-4B55-8A9D-CBFC95D2DCB2}"/>
              </a:ext>
            </a:extLst>
          </p:cNvPr>
          <p:cNvSpPr>
            <a:spLocks noGrp="1"/>
          </p:cNvSpPr>
          <p:nvPr>
            <p:ph type="dt" sz="half" idx="10"/>
          </p:nvPr>
        </p:nvSpPr>
        <p:spPr/>
        <p:txBody>
          <a:bodyPr/>
          <a:lstStyle/>
          <a:p>
            <a:fld id="{C54FBF6C-BE05-41D6-815E-8713E8F125E3}" type="datetimeFigureOut">
              <a:rPr lang="en-GB" smtClean="0"/>
              <a:t>18/08/2018</a:t>
            </a:fld>
            <a:endParaRPr lang="en-GB"/>
          </a:p>
        </p:txBody>
      </p:sp>
      <p:sp>
        <p:nvSpPr>
          <p:cNvPr id="6" name="Fußzeilenplatzhalter 5">
            <a:extLst>
              <a:ext uri="{FF2B5EF4-FFF2-40B4-BE49-F238E27FC236}">
                <a16:creationId xmlns:a16="http://schemas.microsoft.com/office/drawing/2014/main" id="{2A6134EE-2699-4465-837C-A1C544A97290}"/>
              </a:ext>
            </a:extLst>
          </p:cNvPr>
          <p:cNvSpPr>
            <a:spLocks noGrp="1"/>
          </p:cNvSpPr>
          <p:nvPr>
            <p:ph type="ftr" sz="quarter" idx="11"/>
          </p:nvPr>
        </p:nvSpPr>
        <p:spPr/>
        <p:txBody>
          <a:bodyPr/>
          <a:lstStyle/>
          <a:p>
            <a:endParaRPr lang="en-GB"/>
          </a:p>
        </p:txBody>
      </p:sp>
      <p:sp>
        <p:nvSpPr>
          <p:cNvPr id="7" name="Foliennummernplatzhalter 6">
            <a:extLst>
              <a:ext uri="{FF2B5EF4-FFF2-40B4-BE49-F238E27FC236}">
                <a16:creationId xmlns:a16="http://schemas.microsoft.com/office/drawing/2014/main" id="{C7F12D5E-BA57-49D1-88F9-5FE3F50579C9}"/>
              </a:ext>
            </a:extLst>
          </p:cNvPr>
          <p:cNvSpPr>
            <a:spLocks noGrp="1"/>
          </p:cNvSpPr>
          <p:nvPr>
            <p:ph type="sldNum" sz="quarter" idx="12"/>
          </p:nvPr>
        </p:nvSpPr>
        <p:spPr/>
        <p:txBody>
          <a:bodyPr/>
          <a:lstStyle/>
          <a:p>
            <a:fld id="{8593EB1E-C073-4E23-AF13-C6AC334C67AE}" type="slidenum">
              <a:rPr lang="en-GB" smtClean="0"/>
              <a:t>‹Nr.›</a:t>
            </a:fld>
            <a:endParaRPr lang="en-GB"/>
          </a:p>
        </p:txBody>
      </p:sp>
    </p:spTree>
    <p:extLst>
      <p:ext uri="{BB962C8B-B14F-4D97-AF65-F5344CB8AC3E}">
        <p14:creationId xmlns:p14="http://schemas.microsoft.com/office/powerpoint/2010/main" val="23834925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Bild mit Überschrif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3BFEDAC-3AE9-49B3-88CA-D0ECB1B2B679}"/>
              </a:ext>
            </a:extLst>
          </p:cNvPr>
          <p:cNvSpPr>
            <a:spLocks noGrp="1"/>
          </p:cNvSpPr>
          <p:nvPr>
            <p:ph type="title"/>
          </p:nvPr>
        </p:nvSpPr>
        <p:spPr>
          <a:xfrm>
            <a:off x="839788" y="457200"/>
            <a:ext cx="3932237" cy="1600200"/>
          </a:xfrm>
        </p:spPr>
        <p:txBody>
          <a:bodyPr anchor="b"/>
          <a:lstStyle>
            <a:lvl1pPr>
              <a:defRPr sz="3200"/>
            </a:lvl1pPr>
          </a:lstStyle>
          <a:p>
            <a:r>
              <a:rPr lang="de-DE"/>
              <a:t>Mastertitelformat bearbeiten</a:t>
            </a:r>
            <a:endParaRPr lang="en-GB"/>
          </a:p>
        </p:txBody>
      </p:sp>
      <p:sp>
        <p:nvSpPr>
          <p:cNvPr id="3" name="Bildplatzhalter 2">
            <a:extLst>
              <a:ext uri="{FF2B5EF4-FFF2-40B4-BE49-F238E27FC236}">
                <a16:creationId xmlns:a16="http://schemas.microsoft.com/office/drawing/2014/main" id="{7A297E8B-56C9-4741-ADE2-A914CE9F06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platzhalter 3">
            <a:extLst>
              <a:ext uri="{FF2B5EF4-FFF2-40B4-BE49-F238E27FC236}">
                <a16:creationId xmlns:a16="http://schemas.microsoft.com/office/drawing/2014/main" id="{AD234E2A-34D6-499F-8D4F-BB77ABAA19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de-DE"/>
              <a:t>Mastertextformat bearbeiten</a:t>
            </a:r>
          </a:p>
        </p:txBody>
      </p:sp>
      <p:sp>
        <p:nvSpPr>
          <p:cNvPr id="5" name="Datumsplatzhalter 4">
            <a:extLst>
              <a:ext uri="{FF2B5EF4-FFF2-40B4-BE49-F238E27FC236}">
                <a16:creationId xmlns:a16="http://schemas.microsoft.com/office/drawing/2014/main" id="{BEFC70C1-C494-4041-B11A-374CDB408DF6}"/>
              </a:ext>
            </a:extLst>
          </p:cNvPr>
          <p:cNvSpPr>
            <a:spLocks noGrp="1"/>
          </p:cNvSpPr>
          <p:nvPr>
            <p:ph type="dt" sz="half" idx="10"/>
          </p:nvPr>
        </p:nvSpPr>
        <p:spPr/>
        <p:txBody>
          <a:bodyPr/>
          <a:lstStyle/>
          <a:p>
            <a:fld id="{C54FBF6C-BE05-41D6-815E-8713E8F125E3}" type="datetimeFigureOut">
              <a:rPr lang="en-GB" smtClean="0"/>
              <a:t>18/08/2018</a:t>
            </a:fld>
            <a:endParaRPr lang="en-GB"/>
          </a:p>
        </p:txBody>
      </p:sp>
      <p:sp>
        <p:nvSpPr>
          <p:cNvPr id="6" name="Fußzeilenplatzhalter 5">
            <a:extLst>
              <a:ext uri="{FF2B5EF4-FFF2-40B4-BE49-F238E27FC236}">
                <a16:creationId xmlns:a16="http://schemas.microsoft.com/office/drawing/2014/main" id="{1FF373FC-DED5-4304-A91D-646CA63A7D12}"/>
              </a:ext>
            </a:extLst>
          </p:cNvPr>
          <p:cNvSpPr>
            <a:spLocks noGrp="1"/>
          </p:cNvSpPr>
          <p:nvPr>
            <p:ph type="ftr" sz="quarter" idx="11"/>
          </p:nvPr>
        </p:nvSpPr>
        <p:spPr/>
        <p:txBody>
          <a:bodyPr/>
          <a:lstStyle/>
          <a:p>
            <a:endParaRPr lang="en-GB"/>
          </a:p>
        </p:txBody>
      </p:sp>
      <p:sp>
        <p:nvSpPr>
          <p:cNvPr id="7" name="Foliennummernplatzhalter 6">
            <a:extLst>
              <a:ext uri="{FF2B5EF4-FFF2-40B4-BE49-F238E27FC236}">
                <a16:creationId xmlns:a16="http://schemas.microsoft.com/office/drawing/2014/main" id="{C11898FF-5DEE-4C82-8516-3C4B62A4B797}"/>
              </a:ext>
            </a:extLst>
          </p:cNvPr>
          <p:cNvSpPr>
            <a:spLocks noGrp="1"/>
          </p:cNvSpPr>
          <p:nvPr>
            <p:ph type="sldNum" sz="quarter" idx="12"/>
          </p:nvPr>
        </p:nvSpPr>
        <p:spPr/>
        <p:txBody>
          <a:bodyPr/>
          <a:lstStyle/>
          <a:p>
            <a:fld id="{8593EB1E-C073-4E23-AF13-C6AC334C67AE}" type="slidenum">
              <a:rPr lang="en-GB" smtClean="0"/>
              <a:t>‹Nr.›</a:t>
            </a:fld>
            <a:endParaRPr lang="en-GB"/>
          </a:p>
        </p:txBody>
      </p:sp>
    </p:spTree>
    <p:extLst>
      <p:ext uri="{BB962C8B-B14F-4D97-AF65-F5344CB8AC3E}">
        <p14:creationId xmlns:p14="http://schemas.microsoft.com/office/powerpoint/2010/main" val="612573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und vertikaler Text">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2F64904-4D2C-4A8D-AC03-6522424C68DB}"/>
              </a:ext>
            </a:extLst>
          </p:cNvPr>
          <p:cNvSpPr>
            <a:spLocks noGrp="1"/>
          </p:cNvSpPr>
          <p:nvPr>
            <p:ph type="title"/>
          </p:nvPr>
        </p:nvSpPr>
        <p:spPr/>
        <p:txBody>
          <a:bodyPr/>
          <a:lstStyle/>
          <a:p>
            <a:r>
              <a:rPr lang="de-DE"/>
              <a:t>Mastertitelformat bearbeiten</a:t>
            </a:r>
            <a:endParaRPr lang="en-GB"/>
          </a:p>
        </p:txBody>
      </p:sp>
      <p:sp>
        <p:nvSpPr>
          <p:cNvPr id="3" name="Vertikaler Textplatzhalter 2">
            <a:extLst>
              <a:ext uri="{FF2B5EF4-FFF2-40B4-BE49-F238E27FC236}">
                <a16:creationId xmlns:a16="http://schemas.microsoft.com/office/drawing/2014/main" id="{F7ACB9BE-38A9-42A8-9121-82F289FC220A}"/>
              </a:ext>
            </a:extLst>
          </p:cNvPr>
          <p:cNvSpPr>
            <a:spLocks noGrp="1"/>
          </p:cNvSpPr>
          <p:nvPr>
            <p:ph type="body" orient="vert" idx="1"/>
          </p:nvPr>
        </p:nvSpPr>
        <p:spPr/>
        <p:txBody>
          <a:bodyPr vert="eaVert"/>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4" name="Datumsplatzhalter 3">
            <a:extLst>
              <a:ext uri="{FF2B5EF4-FFF2-40B4-BE49-F238E27FC236}">
                <a16:creationId xmlns:a16="http://schemas.microsoft.com/office/drawing/2014/main" id="{CF651E8E-C7A3-44EA-A0AC-042657FFF00A}"/>
              </a:ext>
            </a:extLst>
          </p:cNvPr>
          <p:cNvSpPr>
            <a:spLocks noGrp="1"/>
          </p:cNvSpPr>
          <p:nvPr>
            <p:ph type="dt" sz="half" idx="10"/>
          </p:nvPr>
        </p:nvSpPr>
        <p:spPr/>
        <p:txBody>
          <a:bodyPr/>
          <a:lstStyle/>
          <a:p>
            <a:fld id="{C54FBF6C-BE05-41D6-815E-8713E8F125E3}" type="datetimeFigureOut">
              <a:rPr lang="en-GB" smtClean="0"/>
              <a:t>18/08/2018</a:t>
            </a:fld>
            <a:endParaRPr lang="en-GB"/>
          </a:p>
        </p:txBody>
      </p:sp>
      <p:sp>
        <p:nvSpPr>
          <p:cNvPr id="5" name="Fußzeilenplatzhalter 4">
            <a:extLst>
              <a:ext uri="{FF2B5EF4-FFF2-40B4-BE49-F238E27FC236}">
                <a16:creationId xmlns:a16="http://schemas.microsoft.com/office/drawing/2014/main" id="{717D08C7-07D9-4557-B8B6-FB4D8241915E}"/>
              </a:ext>
            </a:extLst>
          </p:cNvPr>
          <p:cNvSpPr>
            <a:spLocks noGrp="1"/>
          </p:cNvSpPr>
          <p:nvPr>
            <p:ph type="ftr" sz="quarter" idx="11"/>
          </p:nvPr>
        </p:nvSpPr>
        <p:spPr/>
        <p:txBody>
          <a:bodyPr/>
          <a:lstStyle/>
          <a:p>
            <a:endParaRPr lang="en-GB"/>
          </a:p>
        </p:txBody>
      </p:sp>
      <p:sp>
        <p:nvSpPr>
          <p:cNvPr id="6" name="Foliennummernplatzhalter 5">
            <a:extLst>
              <a:ext uri="{FF2B5EF4-FFF2-40B4-BE49-F238E27FC236}">
                <a16:creationId xmlns:a16="http://schemas.microsoft.com/office/drawing/2014/main" id="{9AFD7D83-DEB7-4E5D-8049-8DB2AAB6E554}"/>
              </a:ext>
            </a:extLst>
          </p:cNvPr>
          <p:cNvSpPr>
            <a:spLocks noGrp="1"/>
          </p:cNvSpPr>
          <p:nvPr>
            <p:ph type="sldNum" sz="quarter" idx="12"/>
          </p:nvPr>
        </p:nvSpPr>
        <p:spPr/>
        <p:txBody>
          <a:bodyPr/>
          <a:lstStyle/>
          <a:p>
            <a:fld id="{8593EB1E-C073-4E23-AF13-C6AC334C67AE}" type="slidenum">
              <a:rPr lang="en-GB" smtClean="0"/>
              <a:t>‹Nr.›</a:t>
            </a:fld>
            <a:endParaRPr lang="en-GB"/>
          </a:p>
        </p:txBody>
      </p:sp>
    </p:spTree>
    <p:extLst>
      <p:ext uri="{BB962C8B-B14F-4D97-AF65-F5344CB8AC3E}">
        <p14:creationId xmlns:p14="http://schemas.microsoft.com/office/powerpoint/2010/main" val="1839722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kaler Titel und Text">
    <p:spTree>
      <p:nvGrpSpPr>
        <p:cNvPr id="1" name=""/>
        <p:cNvGrpSpPr/>
        <p:nvPr/>
      </p:nvGrpSpPr>
      <p:grpSpPr>
        <a:xfrm>
          <a:off x="0" y="0"/>
          <a:ext cx="0" cy="0"/>
          <a:chOff x="0" y="0"/>
          <a:chExt cx="0" cy="0"/>
        </a:xfrm>
      </p:grpSpPr>
      <p:sp>
        <p:nvSpPr>
          <p:cNvPr id="2" name="Vertikaler Titel 1">
            <a:extLst>
              <a:ext uri="{FF2B5EF4-FFF2-40B4-BE49-F238E27FC236}">
                <a16:creationId xmlns:a16="http://schemas.microsoft.com/office/drawing/2014/main" id="{E497A2AB-51FD-4120-9260-06D15C415DE5}"/>
              </a:ext>
            </a:extLst>
          </p:cNvPr>
          <p:cNvSpPr>
            <a:spLocks noGrp="1"/>
          </p:cNvSpPr>
          <p:nvPr>
            <p:ph type="title" orient="vert"/>
          </p:nvPr>
        </p:nvSpPr>
        <p:spPr>
          <a:xfrm>
            <a:off x="8724900" y="365125"/>
            <a:ext cx="2628900" cy="5811838"/>
          </a:xfrm>
        </p:spPr>
        <p:txBody>
          <a:bodyPr vert="eaVert"/>
          <a:lstStyle/>
          <a:p>
            <a:r>
              <a:rPr lang="de-DE"/>
              <a:t>Mastertitelformat bearbeiten</a:t>
            </a:r>
            <a:endParaRPr lang="en-GB"/>
          </a:p>
        </p:txBody>
      </p:sp>
      <p:sp>
        <p:nvSpPr>
          <p:cNvPr id="3" name="Vertikaler Textplatzhalter 2">
            <a:extLst>
              <a:ext uri="{FF2B5EF4-FFF2-40B4-BE49-F238E27FC236}">
                <a16:creationId xmlns:a16="http://schemas.microsoft.com/office/drawing/2014/main" id="{03B8D107-64BA-4B4F-965D-6DA861853B62}"/>
              </a:ext>
            </a:extLst>
          </p:cNvPr>
          <p:cNvSpPr>
            <a:spLocks noGrp="1"/>
          </p:cNvSpPr>
          <p:nvPr>
            <p:ph type="body" orient="vert" idx="1"/>
          </p:nvPr>
        </p:nvSpPr>
        <p:spPr>
          <a:xfrm>
            <a:off x="838200" y="365125"/>
            <a:ext cx="7734300" cy="5811838"/>
          </a:xfrm>
        </p:spPr>
        <p:txBody>
          <a:bodyPr vert="eaVert"/>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4" name="Datumsplatzhalter 3">
            <a:extLst>
              <a:ext uri="{FF2B5EF4-FFF2-40B4-BE49-F238E27FC236}">
                <a16:creationId xmlns:a16="http://schemas.microsoft.com/office/drawing/2014/main" id="{F414E677-F836-44AE-8CD5-F9B9BE221B06}"/>
              </a:ext>
            </a:extLst>
          </p:cNvPr>
          <p:cNvSpPr>
            <a:spLocks noGrp="1"/>
          </p:cNvSpPr>
          <p:nvPr>
            <p:ph type="dt" sz="half" idx="10"/>
          </p:nvPr>
        </p:nvSpPr>
        <p:spPr/>
        <p:txBody>
          <a:bodyPr/>
          <a:lstStyle/>
          <a:p>
            <a:fld id="{C54FBF6C-BE05-41D6-815E-8713E8F125E3}" type="datetimeFigureOut">
              <a:rPr lang="en-GB" smtClean="0"/>
              <a:t>18/08/2018</a:t>
            </a:fld>
            <a:endParaRPr lang="en-GB"/>
          </a:p>
        </p:txBody>
      </p:sp>
      <p:sp>
        <p:nvSpPr>
          <p:cNvPr id="5" name="Fußzeilenplatzhalter 4">
            <a:extLst>
              <a:ext uri="{FF2B5EF4-FFF2-40B4-BE49-F238E27FC236}">
                <a16:creationId xmlns:a16="http://schemas.microsoft.com/office/drawing/2014/main" id="{B2F017E2-1062-4B14-AB5A-23AC14C0964B}"/>
              </a:ext>
            </a:extLst>
          </p:cNvPr>
          <p:cNvSpPr>
            <a:spLocks noGrp="1"/>
          </p:cNvSpPr>
          <p:nvPr>
            <p:ph type="ftr" sz="quarter" idx="11"/>
          </p:nvPr>
        </p:nvSpPr>
        <p:spPr/>
        <p:txBody>
          <a:bodyPr/>
          <a:lstStyle/>
          <a:p>
            <a:endParaRPr lang="en-GB"/>
          </a:p>
        </p:txBody>
      </p:sp>
      <p:sp>
        <p:nvSpPr>
          <p:cNvPr id="6" name="Foliennummernplatzhalter 5">
            <a:extLst>
              <a:ext uri="{FF2B5EF4-FFF2-40B4-BE49-F238E27FC236}">
                <a16:creationId xmlns:a16="http://schemas.microsoft.com/office/drawing/2014/main" id="{BDE9CB23-652B-4DC8-9BAD-56747C4A339A}"/>
              </a:ext>
            </a:extLst>
          </p:cNvPr>
          <p:cNvSpPr>
            <a:spLocks noGrp="1"/>
          </p:cNvSpPr>
          <p:nvPr>
            <p:ph type="sldNum" sz="quarter" idx="12"/>
          </p:nvPr>
        </p:nvSpPr>
        <p:spPr/>
        <p:txBody>
          <a:bodyPr/>
          <a:lstStyle/>
          <a:p>
            <a:fld id="{8593EB1E-C073-4E23-AF13-C6AC334C67AE}" type="slidenum">
              <a:rPr lang="en-GB" smtClean="0"/>
              <a:t>‹Nr.›</a:t>
            </a:fld>
            <a:endParaRPr lang="en-GB"/>
          </a:p>
        </p:txBody>
      </p:sp>
    </p:spTree>
    <p:extLst>
      <p:ext uri="{BB962C8B-B14F-4D97-AF65-F5344CB8AC3E}">
        <p14:creationId xmlns:p14="http://schemas.microsoft.com/office/powerpoint/2010/main" val="4156549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elplatzhalter 1">
            <a:extLst>
              <a:ext uri="{FF2B5EF4-FFF2-40B4-BE49-F238E27FC236}">
                <a16:creationId xmlns:a16="http://schemas.microsoft.com/office/drawing/2014/main" id="{44692B84-405F-46D6-A38B-9C29368D3C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de-DE"/>
              <a:t>Mastertitelformat bearbeiten</a:t>
            </a:r>
            <a:endParaRPr lang="en-GB"/>
          </a:p>
        </p:txBody>
      </p:sp>
      <p:sp>
        <p:nvSpPr>
          <p:cNvPr id="3" name="Textplatzhalter 2">
            <a:extLst>
              <a:ext uri="{FF2B5EF4-FFF2-40B4-BE49-F238E27FC236}">
                <a16:creationId xmlns:a16="http://schemas.microsoft.com/office/drawing/2014/main" id="{BAD0A4F6-1798-44EE-898F-AC4A309EFE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de-DE"/>
              <a:t>Mastertextformat bearbeiten</a:t>
            </a:r>
          </a:p>
          <a:p>
            <a:pPr lvl="1"/>
            <a:r>
              <a:rPr lang="de-DE"/>
              <a:t>Zweite Ebene</a:t>
            </a:r>
          </a:p>
          <a:p>
            <a:pPr lvl="2"/>
            <a:r>
              <a:rPr lang="de-DE"/>
              <a:t>Dritte Ebene</a:t>
            </a:r>
          </a:p>
          <a:p>
            <a:pPr lvl="3"/>
            <a:r>
              <a:rPr lang="de-DE"/>
              <a:t>Vierte Ebene</a:t>
            </a:r>
          </a:p>
          <a:p>
            <a:pPr lvl="4"/>
            <a:r>
              <a:rPr lang="de-DE"/>
              <a:t>Fünfte Ebene</a:t>
            </a:r>
            <a:endParaRPr lang="en-GB"/>
          </a:p>
        </p:txBody>
      </p:sp>
      <p:sp>
        <p:nvSpPr>
          <p:cNvPr id="4" name="Datumsplatzhalter 3">
            <a:extLst>
              <a:ext uri="{FF2B5EF4-FFF2-40B4-BE49-F238E27FC236}">
                <a16:creationId xmlns:a16="http://schemas.microsoft.com/office/drawing/2014/main" id="{7758730D-C06A-4E82-890C-F514370A1DC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4FBF6C-BE05-41D6-815E-8713E8F125E3}" type="datetimeFigureOut">
              <a:rPr lang="en-GB" smtClean="0"/>
              <a:t>18/08/2018</a:t>
            </a:fld>
            <a:endParaRPr lang="en-GB"/>
          </a:p>
        </p:txBody>
      </p:sp>
      <p:sp>
        <p:nvSpPr>
          <p:cNvPr id="5" name="Fußzeilenplatzhalter 4">
            <a:extLst>
              <a:ext uri="{FF2B5EF4-FFF2-40B4-BE49-F238E27FC236}">
                <a16:creationId xmlns:a16="http://schemas.microsoft.com/office/drawing/2014/main" id="{BBD6B704-07F0-418B-BD31-716DA22DFC1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Foliennummernplatzhalter 5">
            <a:extLst>
              <a:ext uri="{FF2B5EF4-FFF2-40B4-BE49-F238E27FC236}">
                <a16:creationId xmlns:a16="http://schemas.microsoft.com/office/drawing/2014/main" id="{324C1FF7-9283-4088-90C2-BFD661F5E3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93EB1E-C073-4E23-AF13-C6AC334C67AE}" type="slidenum">
              <a:rPr lang="en-GB" smtClean="0"/>
              <a:t>‹Nr.›</a:t>
            </a:fld>
            <a:endParaRPr lang="en-GB"/>
          </a:p>
        </p:txBody>
      </p:sp>
    </p:spTree>
    <p:extLst>
      <p:ext uri="{BB962C8B-B14F-4D97-AF65-F5344CB8AC3E}">
        <p14:creationId xmlns:p14="http://schemas.microsoft.com/office/powerpoint/2010/main" val="12291138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21180C8-76E7-4583-AE54-AC919D16228E}"/>
              </a:ext>
            </a:extLst>
          </p:cNvPr>
          <p:cNvSpPr>
            <a:spLocks noGrp="1"/>
          </p:cNvSpPr>
          <p:nvPr>
            <p:ph type="ctrTitle"/>
          </p:nvPr>
        </p:nvSpPr>
        <p:spPr/>
        <p:txBody>
          <a:bodyPr>
            <a:normAutofit/>
          </a:bodyPr>
          <a:lstStyle/>
          <a:p>
            <a:r>
              <a:rPr lang="en-GB" sz="2400" b="1" dirty="0"/>
              <a:t>Muslim Networks: Communication, Knowledge and Islamic Traditions in Contemporary Perspective (TRDL7091)</a:t>
            </a:r>
          </a:p>
        </p:txBody>
      </p:sp>
      <p:sp>
        <p:nvSpPr>
          <p:cNvPr id="3" name="Untertitel 2">
            <a:extLst>
              <a:ext uri="{FF2B5EF4-FFF2-40B4-BE49-F238E27FC236}">
                <a16:creationId xmlns:a16="http://schemas.microsoft.com/office/drawing/2014/main" id="{7BDBE25C-9D0D-4B08-9D30-3B586EF0887D}"/>
              </a:ext>
            </a:extLst>
          </p:cNvPr>
          <p:cNvSpPr>
            <a:spLocks noGrp="1"/>
          </p:cNvSpPr>
          <p:nvPr>
            <p:ph type="subTitle" idx="1"/>
          </p:nvPr>
        </p:nvSpPr>
        <p:spPr>
          <a:xfrm>
            <a:off x="1524000" y="3602037"/>
            <a:ext cx="9144000" cy="2323977"/>
          </a:xfrm>
        </p:spPr>
        <p:txBody>
          <a:bodyPr>
            <a:normAutofit fontScale="47500" lnSpcReduction="20000"/>
          </a:bodyPr>
          <a:lstStyle/>
          <a:p>
            <a:endParaRPr lang="en-GB" sz="4500" b="1" dirty="0"/>
          </a:p>
          <a:p>
            <a:r>
              <a:rPr lang="en-GB" sz="4500" b="1" dirty="0"/>
              <a:t>Sufism and the transmission of religious knowledge in Muslim networks</a:t>
            </a:r>
          </a:p>
          <a:p>
            <a:endParaRPr lang="de-DE" sz="1800" dirty="0"/>
          </a:p>
          <a:p>
            <a:r>
              <a:rPr lang="de-DE" sz="2500" dirty="0"/>
              <a:t>T</a:t>
            </a:r>
            <a:r>
              <a:rPr lang="en-GB" sz="2500" dirty="0" err="1"/>
              <a:t>horsten</a:t>
            </a:r>
            <a:r>
              <a:rPr lang="en-GB" sz="2500" dirty="0"/>
              <a:t> Koch, MA</a:t>
            </a:r>
          </a:p>
          <a:p>
            <a:r>
              <a:rPr lang="de-DE" sz="2500" dirty="0" err="1"/>
              <a:t>Postgraduate</a:t>
            </a:r>
            <a:endParaRPr lang="de-DE" sz="2500" dirty="0"/>
          </a:p>
          <a:p>
            <a:r>
              <a:rPr lang="de-DE" sz="2500" dirty="0"/>
              <a:t>UWTSD</a:t>
            </a:r>
            <a:endParaRPr lang="en-GB" sz="2500" dirty="0"/>
          </a:p>
          <a:p>
            <a:r>
              <a:rPr lang="de-DE" sz="2500" dirty="0"/>
              <a:t>Summer 2018</a:t>
            </a:r>
            <a:endParaRPr lang="en-GB" sz="2500" dirty="0"/>
          </a:p>
        </p:txBody>
      </p:sp>
    </p:spTree>
    <p:extLst>
      <p:ext uri="{BB962C8B-B14F-4D97-AF65-F5344CB8AC3E}">
        <p14:creationId xmlns:p14="http://schemas.microsoft.com/office/powerpoint/2010/main" val="17112110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E360C72-BD83-4263-9B98-07DE46B32F20}"/>
              </a:ext>
            </a:extLst>
          </p:cNvPr>
          <p:cNvSpPr>
            <a:spLocks noGrp="1"/>
          </p:cNvSpPr>
          <p:nvPr>
            <p:ph type="title"/>
          </p:nvPr>
        </p:nvSpPr>
        <p:spPr/>
        <p:txBody>
          <a:bodyPr/>
          <a:lstStyle/>
          <a:p>
            <a:r>
              <a:rPr lang="de-DE" dirty="0" err="1"/>
              <a:t>Introductory</a:t>
            </a:r>
            <a:r>
              <a:rPr lang="de-DE" dirty="0"/>
              <a:t> </a:t>
            </a:r>
            <a:r>
              <a:rPr lang="de-DE" dirty="0" err="1"/>
              <a:t>Remarks</a:t>
            </a:r>
            <a:endParaRPr lang="en-GB" dirty="0"/>
          </a:p>
        </p:txBody>
      </p:sp>
      <p:sp>
        <p:nvSpPr>
          <p:cNvPr id="3" name="Textplatzhalter 2">
            <a:extLst>
              <a:ext uri="{FF2B5EF4-FFF2-40B4-BE49-F238E27FC236}">
                <a16:creationId xmlns:a16="http://schemas.microsoft.com/office/drawing/2014/main" id="{B8DDE292-15DC-453A-8E7C-B8EF4CF1DCB9}"/>
              </a:ext>
            </a:extLst>
          </p:cNvPr>
          <p:cNvSpPr>
            <a:spLocks noGrp="1"/>
          </p:cNvSpPr>
          <p:nvPr>
            <p:ph type="body" idx="1"/>
          </p:nvPr>
        </p:nvSpPr>
        <p:spPr/>
        <p:txBody>
          <a:bodyPr/>
          <a:lstStyle/>
          <a:p>
            <a:r>
              <a:rPr lang="de-DE" dirty="0"/>
              <a:t>Sheet 1</a:t>
            </a:r>
            <a:endParaRPr lang="en-GB" dirty="0"/>
          </a:p>
        </p:txBody>
      </p:sp>
      <p:sp>
        <p:nvSpPr>
          <p:cNvPr id="4" name="Inhaltsplatzhalter 3">
            <a:extLst>
              <a:ext uri="{FF2B5EF4-FFF2-40B4-BE49-F238E27FC236}">
                <a16:creationId xmlns:a16="http://schemas.microsoft.com/office/drawing/2014/main" id="{95918A9A-D819-40E8-B49E-AA9A5D4CC540}"/>
              </a:ext>
            </a:extLst>
          </p:cNvPr>
          <p:cNvSpPr>
            <a:spLocks noGrp="1"/>
          </p:cNvSpPr>
          <p:nvPr>
            <p:ph sz="half" idx="2"/>
          </p:nvPr>
        </p:nvSpPr>
        <p:spPr/>
        <p:txBody>
          <a:bodyPr>
            <a:normAutofit fontScale="92500" lnSpcReduction="20000"/>
          </a:bodyPr>
          <a:lstStyle/>
          <a:p>
            <a:r>
              <a:rPr lang="en-GB" sz="1200" dirty="0"/>
              <a:t>Sufis are known by the generic terms dervish and </a:t>
            </a:r>
            <a:r>
              <a:rPr lang="en-GB" sz="1200" dirty="0" err="1"/>
              <a:t>faqir</a:t>
            </a:r>
            <a:r>
              <a:rPr lang="en-GB" sz="1200" dirty="0"/>
              <a:t> (mendicants). Generally, scientists derive the </a:t>
            </a:r>
            <a:r>
              <a:rPr lang="en-GB" sz="1200" dirty="0" err="1"/>
              <a:t>abstractum</a:t>
            </a:r>
            <a:r>
              <a:rPr lang="en-GB" sz="1200" dirty="0"/>
              <a:t> “Sufi” from the Arabic words </a:t>
            </a:r>
            <a:r>
              <a:rPr lang="en-GB" sz="1200" dirty="0" err="1"/>
              <a:t>suf</a:t>
            </a:r>
            <a:r>
              <a:rPr lang="en-GB" sz="1200" dirty="0"/>
              <a:t>, meaning wool, or from </a:t>
            </a:r>
            <a:r>
              <a:rPr lang="en-GB" sz="1200" dirty="0" err="1"/>
              <a:t>safaa</a:t>
            </a:r>
            <a:r>
              <a:rPr lang="en-GB" sz="1200" dirty="0"/>
              <a:t>, i.e. virtue or purity, or from </a:t>
            </a:r>
            <a:r>
              <a:rPr lang="en-GB" sz="1200" dirty="0" err="1"/>
              <a:t>safwa</a:t>
            </a:r>
            <a:r>
              <a:rPr lang="en-GB" sz="1200" dirty="0"/>
              <a:t> (chosen). Other, alternative, more allegorical meanings, are of speculative historical value...</a:t>
            </a:r>
          </a:p>
          <a:p>
            <a:endParaRPr lang="en-GB" dirty="0"/>
          </a:p>
        </p:txBody>
      </p:sp>
      <p:sp>
        <p:nvSpPr>
          <p:cNvPr id="5" name="Textplatzhalter 4">
            <a:extLst>
              <a:ext uri="{FF2B5EF4-FFF2-40B4-BE49-F238E27FC236}">
                <a16:creationId xmlns:a16="http://schemas.microsoft.com/office/drawing/2014/main" id="{A2ED6785-5EE9-405D-B5C3-F2B9AD65CEF4}"/>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512D95B5-B0C4-4EE4-BB14-2F8EA2376088}"/>
              </a:ext>
            </a:extLst>
          </p:cNvPr>
          <p:cNvSpPr>
            <a:spLocks noGrp="1"/>
          </p:cNvSpPr>
          <p:nvPr>
            <p:ph sz="quarter" idx="4"/>
          </p:nvPr>
        </p:nvSpPr>
        <p:spPr/>
        <p:txBody>
          <a:bodyPr>
            <a:normAutofit fontScale="92500" lnSpcReduction="20000"/>
          </a:bodyPr>
          <a:lstStyle/>
          <a:p>
            <a:r>
              <a:rPr lang="en-GB" sz="800" dirty="0"/>
              <a:t>The definitory meaning of the word Sufi is somewhat ambiguous and is subject of countless debates (see Ferguson, 1996, 7). Generally, scientists derive it from the Arabic word </a:t>
            </a:r>
            <a:r>
              <a:rPr lang="en-GB" sz="800" dirty="0" err="1"/>
              <a:t>suf</a:t>
            </a:r>
            <a:r>
              <a:rPr lang="en-GB" sz="800" dirty="0"/>
              <a:t>, meaning wool. The word is said to refer to the “traditional ascetic garment” or “rough ordinary” robes of saints and “early mystics” (Ernst, 2003, 1; </a:t>
            </a:r>
            <a:r>
              <a:rPr lang="en-GB" sz="800" dirty="0" err="1"/>
              <a:t>Hassanali</a:t>
            </a:r>
            <a:r>
              <a:rPr lang="en-GB" sz="800" dirty="0"/>
              <a:t>, 2010, 23; Ferguson, 1996, 7). However, Sufi might also etymologically stem from </a:t>
            </a:r>
            <a:r>
              <a:rPr lang="en-GB" sz="800" dirty="0" err="1"/>
              <a:t>safaa</a:t>
            </a:r>
            <a:r>
              <a:rPr lang="en-GB" sz="800" dirty="0"/>
              <a:t> (virtue or purity) or </a:t>
            </a:r>
            <a:r>
              <a:rPr lang="en-GB" sz="800" dirty="0" err="1"/>
              <a:t>safwa</a:t>
            </a:r>
            <a:r>
              <a:rPr lang="en-GB" sz="800" dirty="0"/>
              <a:t> (chosen), “emphasizing the psychological dimension of purifying the heart and the role of divine grace in choosing the saintly” (Ernst, 2003, 1; </a:t>
            </a:r>
            <a:r>
              <a:rPr lang="en-GB" sz="800" dirty="0" err="1"/>
              <a:t>Hassanali</a:t>
            </a:r>
            <a:r>
              <a:rPr lang="en-GB" sz="800" dirty="0"/>
              <a:t>, 2010, 23). Another likely, metaphorical root would be </a:t>
            </a:r>
            <a:r>
              <a:rPr lang="en-GB" sz="800" dirty="0" err="1"/>
              <a:t>suff</a:t>
            </a:r>
            <a:r>
              <a:rPr lang="en-GB" sz="800" dirty="0"/>
              <a:t> (row), referring to those who used to pray in the first row during Muhammad’s era (</a:t>
            </a:r>
            <a:r>
              <a:rPr lang="en-GB" sz="800" dirty="0" err="1"/>
              <a:t>Bilqies</a:t>
            </a:r>
            <a:r>
              <a:rPr lang="en-GB" sz="800" dirty="0"/>
              <a:t>, 2014, 56). Similarly, Sufi might lead us back to </a:t>
            </a:r>
            <a:r>
              <a:rPr lang="en-GB" sz="800" dirty="0" err="1"/>
              <a:t>Ahle</a:t>
            </a:r>
            <a:r>
              <a:rPr lang="en-GB" sz="800" dirty="0"/>
              <a:t> </a:t>
            </a:r>
            <a:r>
              <a:rPr lang="en-GB" sz="800" dirty="0" err="1"/>
              <a:t>Suffa</a:t>
            </a:r>
            <a:r>
              <a:rPr lang="en-GB" sz="800" dirty="0"/>
              <a:t>, People of the Bench, poor devoted “contemporaries of prophet Muhammad” who would sit on a platform in the Medinan mosque to study the Qur’an which, at the time, was oral recitation (see Ernst, 2003, 1; </a:t>
            </a:r>
            <a:r>
              <a:rPr lang="en-GB" sz="800" dirty="0" err="1"/>
              <a:t>Hassanali</a:t>
            </a:r>
            <a:r>
              <a:rPr lang="en-GB" sz="800" dirty="0"/>
              <a:t>, 2010, 23; </a:t>
            </a:r>
            <a:r>
              <a:rPr lang="en-GB" sz="800" dirty="0" err="1"/>
              <a:t>Bilqies</a:t>
            </a:r>
            <a:r>
              <a:rPr lang="en-GB" sz="800" dirty="0"/>
              <a:t>, 2014, 56; Ferguson, 2007, 9).</a:t>
            </a:r>
          </a:p>
          <a:p>
            <a:endParaRPr lang="en-GB" sz="800" dirty="0"/>
          </a:p>
          <a:p>
            <a:r>
              <a:rPr lang="en-GB" sz="800" dirty="0"/>
              <a:t>“Regardless of these linguistic mysteries, the reality of Sufism is clear, for its paramount aim is felicity (</a:t>
            </a:r>
            <a:r>
              <a:rPr lang="en-GB" sz="800" dirty="0" err="1"/>
              <a:t>sa'ada</a:t>
            </a:r>
            <a:r>
              <a:rPr lang="en-GB" sz="800" dirty="0"/>
              <a:t>) which is determined by the knowledge of proximity to God”, according to Ferguson (2007, 9). </a:t>
            </a:r>
            <a:r>
              <a:rPr lang="en-GB" sz="800" dirty="0" err="1"/>
              <a:t>Kressing</a:t>
            </a:r>
            <a:r>
              <a:rPr lang="en-GB" sz="800" dirty="0"/>
              <a:t> reminds us that “strongly connected to a tradition of wandering monks begging for their livelihood and basic needs”, substitute words for Sufis being the Persian term dervish and the Arabic term </a:t>
            </a:r>
            <a:r>
              <a:rPr lang="en-GB" sz="800" dirty="0" err="1"/>
              <a:t>faqir</a:t>
            </a:r>
            <a:r>
              <a:rPr lang="en-GB" sz="800" dirty="0"/>
              <a:t> (</a:t>
            </a:r>
            <a:r>
              <a:rPr lang="en-GB" sz="800" dirty="0" err="1"/>
              <a:t>Kressing</a:t>
            </a:r>
            <a:r>
              <a:rPr lang="en-GB" sz="800" dirty="0"/>
              <a:t>, 1998, 7).</a:t>
            </a:r>
          </a:p>
          <a:p>
            <a:endParaRPr lang="en-GB" sz="800" dirty="0"/>
          </a:p>
          <a:p>
            <a:r>
              <a:rPr lang="en-GB" sz="800" dirty="0"/>
              <a:t>Sufism would be uncomplicated if one could align its networks with internally homogenous Sufi orders (Arab. turuq, sing. tariqa). In fact, Sufism is a complex phenomenon or, as Gary R. Bunt phrased it, a “broad framework” which is not to be simplified “or reduced to a single paradigm” (Bunt, 2003, 198). The popular notion of Sufis as ‘spinning dervishes’ (Arab. Dervish= mendicant) can serve as a starting point, but we will see how this is merely one manifestation of a rich religious culture.</a:t>
            </a:r>
          </a:p>
          <a:p>
            <a:endParaRPr lang="en-GB" sz="800" dirty="0"/>
          </a:p>
          <a:p>
            <a:r>
              <a:rPr lang="en-GB" sz="800" dirty="0"/>
              <a:t>The core of Sufism might still be represented by its mystic facet, besides formal religious norms and rules, or </a:t>
            </a:r>
            <a:r>
              <a:rPr lang="en-GB" sz="800" dirty="0" err="1"/>
              <a:t>shari’ah</a:t>
            </a:r>
            <a:r>
              <a:rPr lang="en-GB" sz="800" dirty="0"/>
              <a:t>, on the one hand, and practical ritual, on the other. Put differently, Sufism helps its adherents to and “how to know God in his heart” (Robinson, 1996, 12). This very “personal experience of Allah” (see Robinson, 1996, 12), though regularly mediated through a facilitator, is the most central strand or dimension of what many classical Orientalists simply labelled ‘Islamic mysticism’, given their largely descriptive nature of their authoritative accounts. The facilitator’s role is to use their God-bestowed spiritual capacity to help learners, or if the bond is closer: disciples, to help the latter in their quest to “cleanse” their hearts and to teach the “Oneness of Allah” (</a:t>
            </a:r>
            <a:r>
              <a:rPr lang="en-GB" sz="800" dirty="0" err="1"/>
              <a:t>Menhas</a:t>
            </a:r>
            <a:r>
              <a:rPr lang="en-GB" sz="800" dirty="0"/>
              <a:t>, Akhtar </a:t>
            </a:r>
            <a:r>
              <a:rPr lang="en-GB" sz="800" dirty="0" err="1"/>
              <a:t>e.a.</a:t>
            </a:r>
            <a:r>
              <a:rPr lang="en-GB" sz="800" dirty="0"/>
              <a:t>, 2013, 296).</a:t>
            </a:r>
          </a:p>
          <a:p>
            <a:endParaRPr lang="en-GB" sz="800" dirty="0"/>
          </a:p>
          <a:p>
            <a:r>
              <a:rPr lang="en-GB" sz="800" dirty="0"/>
              <a:t>The ritual component of Sufism comprises the elements of religious chants (</a:t>
            </a:r>
            <a:r>
              <a:rPr lang="en-GB" sz="800" dirty="0" err="1"/>
              <a:t>illahis</a:t>
            </a:r>
            <a:r>
              <a:rPr lang="en-GB" sz="800" dirty="0"/>
              <a:t>), “incessant recital of formula and divine names” (dhikr), “spiritual retreat” (</a:t>
            </a:r>
            <a:r>
              <a:rPr lang="en-GB" sz="800" dirty="0" err="1"/>
              <a:t>halvet</a:t>
            </a:r>
            <a:r>
              <a:rPr lang="en-GB" sz="800" dirty="0"/>
              <a:t>) and other practices (</a:t>
            </a:r>
            <a:r>
              <a:rPr lang="en-GB" sz="800" dirty="0" err="1"/>
              <a:t>Clayer</a:t>
            </a:r>
            <a:r>
              <a:rPr lang="en-GB" sz="800" dirty="0"/>
              <a:t>, 2010, 8). There are, of course, “special chants and breathing exercises” which can induce a state of trance (</a:t>
            </a:r>
            <a:r>
              <a:rPr lang="en-GB" sz="800" dirty="0" err="1"/>
              <a:t>wajd</a:t>
            </a:r>
            <a:r>
              <a:rPr lang="en-GB" sz="800" dirty="0"/>
              <a:t>), “designed to bring the participant closer to God”, but Sufism also entails </a:t>
            </a:r>
            <a:r>
              <a:rPr lang="en-GB" sz="800" dirty="0" err="1"/>
              <a:t>soundworlds</a:t>
            </a:r>
            <a:r>
              <a:rPr lang="en-GB" sz="800" dirty="0"/>
              <a:t>, poetry, narratives and even humour, which helped bring about a complex culture having taken root in the Middle East, Asia, Africa and, in our times, other parts of the world” (see Ferguson, 1996, 9).</a:t>
            </a:r>
          </a:p>
        </p:txBody>
      </p:sp>
    </p:spTree>
    <p:extLst>
      <p:ext uri="{BB962C8B-B14F-4D97-AF65-F5344CB8AC3E}">
        <p14:creationId xmlns:p14="http://schemas.microsoft.com/office/powerpoint/2010/main" val="1167402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0B26477-6F21-468D-8D22-8999E10A24C0}"/>
              </a:ext>
            </a:extLst>
          </p:cNvPr>
          <p:cNvSpPr>
            <a:spLocks noGrp="1"/>
          </p:cNvSpPr>
          <p:nvPr>
            <p:ph type="title"/>
          </p:nvPr>
        </p:nvSpPr>
        <p:spPr/>
        <p:txBody>
          <a:bodyPr/>
          <a:lstStyle/>
          <a:p>
            <a:r>
              <a:rPr lang="de-DE" dirty="0"/>
              <a:t>Sufi Ritual</a:t>
            </a:r>
            <a:endParaRPr lang="en-GB" dirty="0"/>
          </a:p>
        </p:txBody>
      </p:sp>
      <p:sp>
        <p:nvSpPr>
          <p:cNvPr id="3" name="Textplatzhalter 2">
            <a:extLst>
              <a:ext uri="{FF2B5EF4-FFF2-40B4-BE49-F238E27FC236}">
                <a16:creationId xmlns:a16="http://schemas.microsoft.com/office/drawing/2014/main" id="{24F4197C-4648-4817-B055-3D457B943BB9}"/>
              </a:ext>
            </a:extLst>
          </p:cNvPr>
          <p:cNvSpPr>
            <a:spLocks noGrp="1"/>
          </p:cNvSpPr>
          <p:nvPr>
            <p:ph type="body" idx="1"/>
          </p:nvPr>
        </p:nvSpPr>
        <p:spPr/>
        <p:txBody>
          <a:bodyPr>
            <a:normAutofit/>
          </a:bodyPr>
          <a:lstStyle/>
          <a:p>
            <a:r>
              <a:rPr lang="de-DE" dirty="0"/>
              <a:t>Sheet 2</a:t>
            </a:r>
            <a:endParaRPr lang="en-GB" dirty="0"/>
          </a:p>
        </p:txBody>
      </p:sp>
      <p:sp>
        <p:nvSpPr>
          <p:cNvPr id="4" name="Inhaltsplatzhalter 3">
            <a:extLst>
              <a:ext uri="{FF2B5EF4-FFF2-40B4-BE49-F238E27FC236}">
                <a16:creationId xmlns:a16="http://schemas.microsoft.com/office/drawing/2014/main" id="{CDFEB4E2-749B-4382-B1CC-E2C5D58A781C}"/>
              </a:ext>
            </a:extLst>
          </p:cNvPr>
          <p:cNvSpPr>
            <a:spLocks noGrp="1"/>
          </p:cNvSpPr>
          <p:nvPr>
            <p:ph sz="half" idx="2"/>
          </p:nvPr>
        </p:nvSpPr>
        <p:spPr/>
        <p:txBody>
          <a:bodyPr>
            <a:normAutofit/>
          </a:bodyPr>
          <a:lstStyle/>
          <a:p>
            <a:r>
              <a:rPr lang="en-GB" sz="1200" dirty="0"/>
              <a:t>Sufism is equally spiritual and mystical and has technical components and is about knowing God as the Unique by individual and approximative collective perception. </a:t>
            </a:r>
          </a:p>
          <a:p>
            <a:endParaRPr lang="en-GB" sz="1200" dirty="0"/>
          </a:p>
          <a:p>
            <a:r>
              <a:rPr lang="en-GB" sz="1200" dirty="0"/>
              <a:t>The ritual component of Sufism comprises the elements of religious chants (</a:t>
            </a:r>
            <a:r>
              <a:rPr lang="en-GB" sz="1200" dirty="0" err="1"/>
              <a:t>illahis</a:t>
            </a:r>
            <a:r>
              <a:rPr lang="en-GB" sz="1200" dirty="0"/>
              <a:t>), </a:t>
            </a:r>
            <a:r>
              <a:rPr lang="en-GB" sz="1200" dirty="0" err="1"/>
              <a:t>prolongued</a:t>
            </a:r>
            <a:r>
              <a:rPr lang="en-GB" sz="1200" dirty="0"/>
              <a:t> recitations of religious “formula and Divine names” (dhikr) and other practices (</a:t>
            </a:r>
            <a:r>
              <a:rPr lang="en-GB" sz="1200" dirty="0" err="1"/>
              <a:t>Clayer</a:t>
            </a:r>
            <a:r>
              <a:rPr lang="en-GB" sz="1200" dirty="0"/>
              <a:t>, 2010, 8). </a:t>
            </a:r>
          </a:p>
          <a:p>
            <a:endParaRPr lang="en-GB" sz="1200" dirty="0"/>
          </a:p>
          <a:p>
            <a:r>
              <a:rPr lang="en-GB" sz="1200" dirty="0"/>
              <a:t>As far as the communicative dimension is concerned, Sufis have created </a:t>
            </a:r>
            <a:r>
              <a:rPr lang="en-GB" sz="1200" dirty="0" err="1"/>
              <a:t>soundworlds</a:t>
            </a:r>
            <a:r>
              <a:rPr lang="en-GB" sz="1200" dirty="0"/>
              <a:t>, poetry and other narratives.</a:t>
            </a:r>
          </a:p>
        </p:txBody>
      </p:sp>
      <p:sp>
        <p:nvSpPr>
          <p:cNvPr id="5" name="Textplatzhalter 4">
            <a:extLst>
              <a:ext uri="{FF2B5EF4-FFF2-40B4-BE49-F238E27FC236}">
                <a16:creationId xmlns:a16="http://schemas.microsoft.com/office/drawing/2014/main" id="{2E24C060-A9A3-4899-BF97-DE0D246ACBCB}"/>
              </a:ext>
            </a:extLst>
          </p:cNvPr>
          <p:cNvSpPr>
            <a:spLocks noGrp="1"/>
          </p:cNvSpPr>
          <p:nvPr>
            <p:ph type="body" sz="quarter" idx="3"/>
          </p:nvPr>
        </p:nvSpPr>
        <p:spPr/>
        <p:txBody>
          <a:bodyPr>
            <a:normAutofit/>
          </a:bodyPr>
          <a:lstStyle/>
          <a:p>
            <a:r>
              <a:rPr lang="de-DE" dirty="0" err="1"/>
              <a:t>Commentary</a:t>
            </a:r>
            <a:endParaRPr lang="en-GB" dirty="0"/>
          </a:p>
        </p:txBody>
      </p:sp>
      <p:sp>
        <p:nvSpPr>
          <p:cNvPr id="6" name="Inhaltsplatzhalter 5">
            <a:extLst>
              <a:ext uri="{FF2B5EF4-FFF2-40B4-BE49-F238E27FC236}">
                <a16:creationId xmlns:a16="http://schemas.microsoft.com/office/drawing/2014/main" id="{BA8F43B7-EAD0-4CD8-9903-250AB3A55936}"/>
              </a:ext>
            </a:extLst>
          </p:cNvPr>
          <p:cNvSpPr>
            <a:spLocks noGrp="1"/>
          </p:cNvSpPr>
          <p:nvPr>
            <p:ph sz="quarter" idx="4"/>
          </p:nvPr>
        </p:nvSpPr>
        <p:spPr/>
        <p:txBody>
          <a:bodyPr>
            <a:normAutofit/>
          </a:bodyPr>
          <a:lstStyle/>
          <a:p>
            <a:r>
              <a:rPr lang="en-GB" sz="800" dirty="0"/>
              <a:t>The core of Sufism might still be represented by its mystic facet, besides formal religious norms and rules, or </a:t>
            </a:r>
            <a:r>
              <a:rPr lang="en-GB" sz="800" dirty="0" err="1"/>
              <a:t>shari’ah</a:t>
            </a:r>
            <a:r>
              <a:rPr lang="en-GB" sz="800" dirty="0"/>
              <a:t>, on the one hand, and practical ritual, on the other. Put differently, Sufism helps its adherents to and “how to know God in his heart” (see Robinson, 1996, 12). This very “personal experience of Allah” (ibid), though regularly mediated through a facilitator, is the most central strand or dimension of what many classical Orientalists simply labelled ‘Islamic mysticism’, given their largely descriptive nature of their authoritative accounts. The facilitator’s role is to use their God-bestowed spiritual capacity to help learners, or if the bond is closer: disciples, to help the latter in their quest to “cleanse” their hearts and to teach the “Oneness of Allah” (</a:t>
            </a:r>
            <a:r>
              <a:rPr lang="en-GB" sz="800" dirty="0" err="1"/>
              <a:t>Menhas</a:t>
            </a:r>
            <a:r>
              <a:rPr lang="en-GB" sz="800" dirty="0"/>
              <a:t>, Akhtar </a:t>
            </a:r>
            <a:r>
              <a:rPr lang="en-GB" sz="800" dirty="0" err="1"/>
              <a:t>e.a.</a:t>
            </a:r>
            <a:r>
              <a:rPr lang="en-GB" sz="800" dirty="0"/>
              <a:t>, 2013, 296).</a:t>
            </a:r>
          </a:p>
          <a:p>
            <a:endParaRPr lang="en-GB" sz="800" dirty="0"/>
          </a:p>
          <a:p>
            <a:r>
              <a:rPr lang="en-GB" sz="800" dirty="0"/>
              <a:t>The ritual component of Sufism comprises the elements of religious chants (</a:t>
            </a:r>
            <a:r>
              <a:rPr lang="en-GB" sz="800" dirty="0" err="1"/>
              <a:t>illahis</a:t>
            </a:r>
            <a:r>
              <a:rPr lang="en-GB" sz="800" dirty="0"/>
              <a:t>), “incessant recital of formula and divine names” (dhikr), “spiritual retreat” (</a:t>
            </a:r>
            <a:r>
              <a:rPr lang="en-GB" sz="800" dirty="0" err="1"/>
              <a:t>halvet</a:t>
            </a:r>
            <a:r>
              <a:rPr lang="en-GB" sz="800" dirty="0"/>
              <a:t>) and other practices (</a:t>
            </a:r>
            <a:r>
              <a:rPr lang="en-GB" sz="800" dirty="0" err="1"/>
              <a:t>Clayer</a:t>
            </a:r>
            <a:r>
              <a:rPr lang="en-GB" sz="800" dirty="0"/>
              <a:t>, 2010, 8). There are, of course, “special chants and breathing exercises” which can induce a state of trance (</a:t>
            </a:r>
            <a:r>
              <a:rPr lang="en-GB" sz="800" dirty="0" err="1"/>
              <a:t>wajd</a:t>
            </a:r>
            <a:r>
              <a:rPr lang="en-GB" sz="800" dirty="0"/>
              <a:t>), “designed to bring the participant closer to God”, but Sufism also entails </a:t>
            </a:r>
            <a:r>
              <a:rPr lang="en-GB" sz="800" dirty="0" err="1"/>
              <a:t>soundworlds</a:t>
            </a:r>
            <a:r>
              <a:rPr lang="en-GB" sz="800" dirty="0"/>
              <a:t>, poetry, narratives and even humour, which helped bring about a complex culture having taken root in the Middle East, Asia, Africa and, in our times, other parts of the world” (see Ferguson, 1996, 9).</a:t>
            </a:r>
          </a:p>
        </p:txBody>
      </p:sp>
    </p:spTree>
    <p:extLst>
      <p:ext uri="{BB962C8B-B14F-4D97-AF65-F5344CB8AC3E}">
        <p14:creationId xmlns:p14="http://schemas.microsoft.com/office/powerpoint/2010/main" val="20797322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ECE5427-3102-4FDC-A499-2151AA588A0C}"/>
              </a:ext>
            </a:extLst>
          </p:cNvPr>
          <p:cNvSpPr>
            <a:spLocks noGrp="1"/>
          </p:cNvSpPr>
          <p:nvPr>
            <p:ph type="title"/>
          </p:nvPr>
        </p:nvSpPr>
        <p:spPr/>
        <p:txBody>
          <a:bodyPr/>
          <a:lstStyle/>
          <a:p>
            <a:r>
              <a:rPr lang="de-DE" dirty="0"/>
              <a:t>The </a:t>
            </a:r>
            <a:r>
              <a:rPr lang="de-DE" dirty="0" err="1"/>
              <a:t>Shaykh</a:t>
            </a:r>
            <a:r>
              <a:rPr lang="de-DE" dirty="0"/>
              <a:t>, </a:t>
            </a:r>
            <a:r>
              <a:rPr lang="de-DE" dirty="0" err="1"/>
              <a:t>or</a:t>
            </a:r>
            <a:r>
              <a:rPr lang="de-DE" dirty="0"/>
              <a:t> </a:t>
            </a:r>
            <a:r>
              <a:rPr lang="de-DE" dirty="0" err="1"/>
              <a:t>Pir</a:t>
            </a:r>
            <a:endParaRPr lang="en-GB" dirty="0"/>
          </a:p>
        </p:txBody>
      </p:sp>
      <p:sp>
        <p:nvSpPr>
          <p:cNvPr id="3" name="Textplatzhalter 2">
            <a:extLst>
              <a:ext uri="{FF2B5EF4-FFF2-40B4-BE49-F238E27FC236}">
                <a16:creationId xmlns:a16="http://schemas.microsoft.com/office/drawing/2014/main" id="{B697EFCA-373B-469E-9AA5-05A48311168A}"/>
              </a:ext>
            </a:extLst>
          </p:cNvPr>
          <p:cNvSpPr>
            <a:spLocks noGrp="1"/>
          </p:cNvSpPr>
          <p:nvPr>
            <p:ph type="body" idx="1"/>
          </p:nvPr>
        </p:nvSpPr>
        <p:spPr/>
        <p:txBody>
          <a:bodyPr/>
          <a:lstStyle/>
          <a:p>
            <a:r>
              <a:rPr lang="de-DE" dirty="0"/>
              <a:t>Sheet 3</a:t>
            </a:r>
            <a:endParaRPr lang="en-GB" dirty="0"/>
          </a:p>
        </p:txBody>
      </p:sp>
      <p:sp>
        <p:nvSpPr>
          <p:cNvPr id="4" name="Inhaltsplatzhalter 3">
            <a:extLst>
              <a:ext uri="{FF2B5EF4-FFF2-40B4-BE49-F238E27FC236}">
                <a16:creationId xmlns:a16="http://schemas.microsoft.com/office/drawing/2014/main" id="{49C5F85D-A0C4-472F-AB9A-D4956684E104}"/>
              </a:ext>
            </a:extLst>
          </p:cNvPr>
          <p:cNvSpPr>
            <a:spLocks noGrp="1"/>
          </p:cNvSpPr>
          <p:nvPr>
            <p:ph sz="half" idx="2"/>
          </p:nvPr>
        </p:nvSpPr>
        <p:spPr/>
        <p:txBody>
          <a:bodyPr>
            <a:normAutofit/>
          </a:bodyPr>
          <a:lstStyle/>
          <a:p>
            <a:r>
              <a:rPr lang="en-GB" sz="1200" dirty="0"/>
              <a:t>Each of the orders has, broadly viewed, similar but distinct rites and rules, "saintly lineage" and organisation of teaching and instruction, control and power (</a:t>
            </a:r>
            <a:r>
              <a:rPr lang="en-GB" sz="1200" dirty="0" err="1"/>
              <a:t>Mandaville</a:t>
            </a:r>
            <a:r>
              <a:rPr lang="en-GB" sz="1200" dirty="0"/>
              <a:t> </a:t>
            </a:r>
            <a:r>
              <a:rPr lang="en-GB" sz="1200" dirty="0" err="1"/>
              <a:t>e.a.</a:t>
            </a:r>
            <a:r>
              <a:rPr lang="en-GB" sz="1200" dirty="0"/>
              <a:t>, 2010, 39).</a:t>
            </a:r>
          </a:p>
          <a:p>
            <a:endParaRPr lang="en-GB" sz="1200" dirty="0"/>
          </a:p>
          <a:p>
            <a:r>
              <a:rPr lang="en-GB" sz="1200" dirty="0"/>
              <a:t>The shaykh, also known under the title </a:t>
            </a:r>
            <a:r>
              <a:rPr lang="en-GB" sz="1200" dirty="0" err="1"/>
              <a:t>pir</a:t>
            </a:r>
            <a:r>
              <a:rPr lang="en-GB" sz="1200" dirty="0"/>
              <a:t> in some of the world regions, commonly holds a “hereditary”, honorary role based on a genealogy which can be retraced to the one most important of the Islamic prophets, Muhammad (see ibid). There are, in Sufi history, instances where the hereditary principle is replaced by divine calling.</a:t>
            </a:r>
          </a:p>
        </p:txBody>
      </p:sp>
      <p:sp>
        <p:nvSpPr>
          <p:cNvPr id="5" name="Textplatzhalter 4">
            <a:extLst>
              <a:ext uri="{FF2B5EF4-FFF2-40B4-BE49-F238E27FC236}">
                <a16:creationId xmlns:a16="http://schemas.microsoft.com/office/drawing/2014/main" id="{62B3DCAE-1528-4C6A-8CB2-5B32DB5FF16F}"/>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D8BD7259-626E-449F-88EB-14B48D21F9A5}"/>
              </a:ext>
            </a:extLst>
          </p:cNvPr>
          <p:cNvSpPr>
            <a:spLocks noGrp="1"/>
          </p:cNvSpPr>
          <p:nvPr>
            <p:ph sz="quarter" idx="4"/>
          </p:nvPr>
        </p:nvSpPr>
        <p:spPr/>
        <p:txBody>
          <a:bodyPr>
            <a:normAutofit/>
          </a:bodyPr>
          <a:lstStyle/>
          <a:p>
            <a:r>
              <a:rPr lang="en-GB" sz="800" dirty="0"/>
              <a:t>Each of the orders has, broadly viewed, similar but distinct rites and rules, "saintly lineage" and organisation of teaching and instruction, control and power (</a:t>
            </a:r>
            <a:r>
              <a:rPr lang="en-GB" sz="800" dirty="0" err="1"/>
              <a:t>Mandaville</a:t>
            </a:r>
            <a:r>
              <a:rPr lang="en-GB" sz="800" dirty="0"/>
              <a:t> </a:t>
            </a:r>
            <a:r>
              <a:rPr lang="en-GB" sz="800" dirty="0" err="1"/>
              <a:t>e.a.</a:t>
            </a:r>
            <a:r>
              <a:rPr lang="en-GB" sz="800" dirty="0"/>
              <a:t>, 2010, 39).</a:t>
            </a:r>
          </a:p>
          <a:p>
            <a:endParaRPr lang="en-GB" sz="800" dirty="0"/>
          </a:p>
          <a:p>
            <a:r>
              <a:rPr lang="en-GB" sz="800" dirty="0"/>
              <a:t>The shaykh, also known under the title </a:t>
            </a:r>
            <a:r>
              <a:rPr lang="en-GB" sz="800" dirty="0" err="1"/>
              <a:t>pir</a:t>
            </a:r>
            <a:r>
              <a:rPr lang="en-GB" sz="800" dirty="0"/>
              <a:t> in some of the world regions, commonly holds a “hereditary”, honorary role based on a genealogy which can be retraced to the one most important of the Islamic prophets, Muhammad (see ibid). There are, in Sufi history, instances where the hereditary principle is replaced by divine calling.</a:t>
            </a:r>
          </a:p>
        </p:txBody>
      </p:sp>
    </p:spTree>
    <p:extLst>
      <p:ext uri="{BB962C8B-B14F-4D97-AF65-F5344CB8AC3E}">
        <p14:creationId xmlns:p14="http://schemas.microsoft.com/office/powerpoint/2010/main" val="7362877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AD5698C-94EA-4284-B255-BF93C28420A1}"/>
              </a:ext>
            </a:extLst>
          </p:cNvPr>
          <p:cNvSpPr>
            <a:spLocks noGrp="1"/>
          </p:cNvSpPr>
          <p:nvPr>
            <p:ph type="title"/>
          </p:nvPr>
        </p:nvSpPr>
        <p:spPr/>
        <p:txBody>
          <a:bodyPr/>
          <a:lstStyle/>
          <a:p>
            <a:r>
              <a:rPr lang="de-DE" dirty="0"/>
              <a:t>Sufi </a:t>
            </a:r>
            <a:r>
              <a:rPr lang="de-DE" dirty="0" err="1"/>
              <a:t>as</a:t>
            </a:r>
            <a:r>
              <a:rPr lang="de-DE" dirty="0"/>
              <a:t> </a:t>
            </a:r>
            <a:r>
              <a:rPr lang="de-DE" dirty="0" err="1"/>
              <a:t>Orthodoxy</a:t>
            </a:r>
            <a:endParaRPr lang="en-GB" dirty="0"/>
          </a:p>
        </p:txBody>
      </p:sp>
      <p:sp>
        <p:nvSpPr>
          <p:cNvPr id="3" name="Textplatzhalter 2">
            <a:extLst>
              <a:ext uri="{FF2B5EF4-FFF2-40B4-BE49-F238E27FC236}">
                <a16:creationId xmlns:a16="http://schemas.microsoft.com/office/drawing/2014/main" id="{DE2A796E-D4D8-45E3-903D-84A6AF878A2E}"/>
              </a:ext>
            </a:extLst>
          </p:cNvPr>
          <p:cNvSpPr>
            <a:spLocks noGrp="1"/>
          </p:cNvSpPr>
          <p:nvPr>
            <p:ph type="body" idx="1"/>
          </p:nvPr>
        </p:nvSpPr>
        <p:spPr/>
        <p:txBody>
          <a:bodyPr/>
          <a:lstStyle/>
          <a:p>
            <a:r>
              <a:rPr lang="de-DE" dirty="0"/>
              <a:t>Sheet 4</a:t>
            </a:r>
            <a:endParaRPr lang="en-GB" dirty="0"/>
          </a:p>
        </p:txBody>
      </p:sp>
      <p:sp>
        <p:nvSpPr>
          <p:cNvPr id="4" name="Inhaltsplatzhalter 3">
            <a:extLst>
              <a:ext uri="{FF2B5EF4-FFF2-40B4-BE49-F238E27FC236}">
                <a16:creationId xmlns:a16="http://schemas.microsoft.com/office/drawing/2014/main" id="{4714DA62-281F-4228-8A0A-168360A6FE36}"/>
              </a:ext>
            </a:extLst>
          </p:cNvPr>
          <p:cNvSpPr>
            <a:spLocks noGrp="1"/>
          </p:cNvSpPr>
          <p:nvPr>
            <p:ph sz="half" idx="2"/>
          </p:nvPr>
        </p:nvSpPr>
        <p:spPr/>
        <p:txBody>
          <a:bodyPr>
            <a:normAutofit/>
          </a:bodyPr>
          <a:lstStyle/>
          <a:p>
            <a:r>
              <a:rPr lang="en-GB" sz="1200" dirty="0"/>
              <a:t>It is important to note that Sufism is not a sect besides Sunni and Shi’i Islam but is intertwined with Islam as such, even though most Sufis are Sunni Muslims (see </a:t>
            </a:r>
            <a:r>
              <a:rPr lang="en-GB" sz="1200" dirty="0" err="1"/>
              <a:t>Mandaville</a:t>
            </a:r>
            <a:r>
              <a:rPr lang="en-GB" sz="1200" dirty="0"/>
              <a:t> </a:t>
            </a:r>
            <a:r>
              <a:rPr lang="en-GB" sz="1200" dirty="0" err="1"/>
              <a:t>e.a.</a:t>
            </a:r>
            <a:r>
              <a:rPr lang="en-GB" sz="1200" dirty="0"/>
              <a:t>, 2010, 39). “Sufism is better understood as an approach that mixes mainstream religious observances, such as prescribed daily prayers, with a range of supplementary spiritual practices, such as the ritual chanting of God’s attributes ([dh]</a:t>
            </a:r>
            <a:r>
              <a:rPr lang="en-GB" sz="1200" dirty="0" err="1"/>
              <a:t>hikr</a:t>
            </a:r>
            <a:r>
              <a:rPr lang="en-GB" sz="1200" dirty="0"/>
              <a:t>) or the veneration of saints” (</a:t>
            </a:r>
            <a:r>
              <a:rPr lang="en-GB" sz="1200" dirty="0" err="1"/>
              <a:t>Mandaville</a:t>
            </a:r>
            <a:r>
              <a:rPr lang="en-GB" sz="1200" dirty="0"/>
              <a:t> </a:t>
            </a:r>
            <a:r>
              <a:rPr lang="en-GB" sz="1200" dirty="0" err="1"/>
              <a:t>e.a.</a:t>
            </a:r>
            <a:r>
              <a:rPr lang="en-GB" sz="1200" dirty="0"/>
              <a:t>, 2010, 39). </a:t>
            </a:r>
          </a:p>
          <a:p>
            <a:endParaRPr lang="en-GB" sz="1200" dirty="0"/>
          </a:p>
          <a:p>
            <a:r>
              <a:rPr lang="en-GB" sz="1200" dirty="0"/>
              <a:t>As far as worship and ritual are concerned, a considerable (and possibly growing) number of Sufi orders favour an orthodox interpretation, according utmost importance on Islamic law (</a:t>
            </a:r>
            <a:r>
              <a:rPr lang="en-GB" sz="1200" dirty="0" err="1"/>
              <a:t>shari’ah</a:t>
            </a:r>
            <a:r>
              <a:rPr lang="en-GB" sz="1200" dirty="0"/>
              <a:t>).</a:t>
            </a:r>
          </a:p>
        </p:txBody>
      </p:sp>
      <p:sp>
        <p:nvSpPr>
          <p:cNvPr id="5" name="Textplatzhalter 4">
            <a:extLst>
              <a:ext uri="{FF2B5EF4-FFF2-40B4-BE49-F238E27FC236}">
                <a16:creationId xmlns:a16="http://schemas.microsoft.com/office/drawing/2014/main" id="{1179DB06-F9DB-4ED4-9023-F9243D9B273B}"/>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C8973D35-9831-4911-B75F-227B425FF352}"/>
              </a:ext>
            </a:extLst>
          </p:cNvPr>
          <p:cNvSpPr>
            <a:spLocks noGrp="1"/>
          </p:cNvSpPr>
          <p:nvPr>
            <p:ph sz="quarter" idx="4"/>
          </p:nvPr>
        </p:nvSpPr>
        <p:spPr/>
        <p:txBody>
          <a:bodyPr>
            <a:normAutofit/>
          </a:bodyPr>
          <a:lstStyle/>
          <a:p>
            <a:r>
              <a:rPr lang="en-GB" sz="800" dirty="0"/>
              <a:t>Sufism is not a sect besides Sunni and Shi’i Islam but is intertwined with Islam as such, even though most Sufis are Sunni Muslims (see </a:t>
            </a:r>
            <a:r>
              <a:rPr lang="en-GB" sz="800" dirty="0" err="1"/>
              <a:t>Mandaville</a:t>
            </a:r>
            <a:r>
              <a:rPr lang="en-GB" sz="800" dirty="0"/>
              <a:t> </a:t>
            </a:r>
            <a:r>
              <a:rPr lang="en-GB" sz="800" dirty="0" err="1"/>
              <a:t>e.a.</a:t>
            </a:r>
            <a:r>
              <a:rPr lang="en-GB" sz="800" dirty="0"/>
              <a:t>, 2010, 39). “Sufism is better understood as an approach that mixes mainstream religious observances, such as prescribed daily prayers, with a range of supplementary spiritual practices, such as the ritual chanting of God's attributes (</a:t>
            </a:r>
            <a:r>
              <a:rPr lang="en-GB" sz="800" dirty="0" err="1"/>
              <a:t>zhikr</a:t>
            </a:r>
            <a:r>
              <a:rPr lang="en-GB" sz="800" dirty="0"/>
              <a:t>) or the veneration of saints” (</a:t>
            </a:r>
            <a:r>
              <a:rPr lang="en-GB" sz="800" dirty="0" err="1"/>
              <a:t>Mandaville</a:t>
            </a:r>
            <a:r>
              <a:rPr lang="en-GB" sz="800" dirty="0"/>
              <a:t> </a:t>
            </a:r>
            <a:r>
              <a:rPr lang="en-GB" sz="800" dirty="0" err="1"/>
              <a:t>e.a.</a:t>
            </a:r>
            <a:r>
              <a:rPr lang="en-GB" sz="800" dirty="0"/>
              <a:t>, 2010, 39). As far as worship and ritual are concerned, a considerable number of Sufi orders favour an orthodox interpretation, according “a great deal of emphasis on … Islamic law” (</a:t>
            </a:r>
            <a:r>
              <a:rPr lang="en-GB" sz="800" dirty="0" err="1"/>
              <a:t>shari’ah</a:t>
            </a:r>
            <a:r>
              <a:rPr lang="en-GB" sz="800" dirty="0"/>
              <a:t>).</a:t>
            </a:r>
          </a:p>
          <a:p>
            <a:endParaRPr lang="en-GB" sz="800" dirty="0"/>
          </a:p>
          <a:p>
            <a:r>
              <a:rPr lang="en-GB" sz="800" dirty="0"/>
              <a:t>Many Sufis nowadays take a distance towards political activity (see </a:t>
            </a:r>
            <a:r>
              <a:rPr lang="en-GB" sz="800" dirty="0" err="1"/>
              <a:t>Mandaville</a:t>
            </a:r>
            <a:r>
              <a:rPr lang="en-GB" sz="800" dirty="0"/>
              <a:t> </a:t>
            </a:r>
            <a:r>
              <a:rPr lang="en-GB" sz="800" dirty="0" err="1"/>
              <a:t>e.a.</a:t>
            </a:r>
            <a:r>
              <a:rPr lang="en-GB" sz="800" dirty="0"/>
              <a:t>, 2010, 39). “Historically, however, Sufi orders have not always been entirely apolitical. Some Sufi leaders, especially in the Muslim world, have allied themselves with political forces and, in some instances, even with militant causes” (</a:t>
            </a:r>
            <a:r>
              <a:rPr lang="en-GB" sz="800" dirty="0" err="1"/>
              <a:t>Mandaville</a:t>
            </a:r>
            <a:r>
              <a:rPr lang="en-GB" sz="800" dirty="0"/>
              <a:t> </a:t>
            </a:r>
            <a:r>
              <a:rPr lang="en-GB" sz="800" dirty="0" err="1"/>
              <a:t>e.a.</a:t>
            </a:r>
            <a:r>
              <a:rPr lang="en-GB" sz="800" dirty="0"/>
              <a:t>, 2010, 39). In view of the role and status “of the shaykh or leader”, many orders are to be considered “rigidly hierarchical”, with disciples (murids) taking orders and instructions from the leader “without question” (ibid).</a:t>
            </a:r>
          </a:p>
          <a:p>
            <a:endParaRPr lang="en-GB" sz="800" dirty="0"/>
          </a:p>
          <a:p>
            <a:r>
              <a:rPr lang="en-GB" sz="800" dirty="0"/>
              <a:t>The teachings of ‘Inayat Khan, whose lineage was originally Chishti, i.e. moderate-orthodox, have resonated strongly in Western countries. ‘Inayat Khan streamlined Sufi wisdom, making it fit a three-fold concept of religion comprising actions (Islam), thoughts (</a:t>
            </a:r>
            <a:r>
              <a:rPr lang="en-GB" sz="800" dirty="0" err="1"/>
              <a:t>iman</a:t>
            </a:r>
            <a:r>
              <a:rPr lang="en-GB" sz="800" dirty="0"/>
              <a:t>) and “what one </a:t>
            </a:r>
            <a:r>
              <a:rPr lang="en-GB" sz="800" dirty="0" err="1"/>
              <a:t>internds</a:t>
            </a:r>
            <a:r>
              <a:rPr lang="en-GB" sz="800" dirty="0"/>
              <a:t> in one’s heart (</a:t>
            </a:r>
            <a:r>
              <a:rPr lang="en-GB" sz="800" dirty="0" err="1"/>
              <a:t>ihsan</a:t>
            </a:r>
            <a:r>
              <a:rPr lang="en-GB" sz="800" dirty="0"/>
              <a:t>)” (Buehler, 2006, 99). ‘Inayat Khan’s followers place high importance on that “heart dimension” as the core of their Sufi way (see ibid). It distinguishes the order from mere noticeable ritual for all to see, “e.g., qawwali music from Pakistan, video clips of the ‘Whirling Dervishes’” (ibid).</a:t>
            </a:r>
          </a:p>
        </p:txBody>
      </p:sp>
    </p:spTree>
    <p:extLst>
      <p:ext uri="{BB962C8B-B14F-4D97-AF65-F5344CB8AC3E}">
        <p14:creationId xmlns:p14="http://schemas.microsoft.com/office/powerpoint/2010/main" val="3771387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9DA3617-C3A1-4B63-9283-D0CCFD387A7E}"/>
              </a:ext>
            </a:extLst>
          </p:cNvPr>
          <p:cNvSpPr>
            <a:spLocks noGrp="1"/>
          </p:cNvSpPr>
          <p:nvPr>
            <p:ph type="title"/>
          </p:nvPr>
        </p:nvSpPr>
        <p:spPr/>
        <p:txBody>
          <a:bodyPr/>
          <a:lstStyle/>
          <a:p>
            <a:r>
              <a:rPr lang="en-GB" dirty="0"/>
              <a:t>Knowledge (</a:t>
            </a:r>
            <a:r>
              <a:rPr lang="en-GB" dirty="0" err="1"/>
              <a:t>marifet</a:t>
            </a:r>
            <a:r>
              <a:rPr lang="en-GB" dirty="0"/>
              <a:t>)</a:t>
            </a:r>
          </a:p>
        </p:txBody>
      </p:sp>
      <p:sp>
        <p:nvSpPr>
          <p:cNvPr id="3" name="Textplatzhalter 2">
            <a:extLst>
              <a:ext uri="{FF2B5EF4-FFF2-40B4-BE49-F238E27FC236}">
                <a16:creationId xmlns:a16="http://schemas.microsoft.com/office/drawing/2014/main" id="{406C8BB4-C29D-4DA4-941E-35BD374528D0}"/>
              </a:ext>
            </a:extLst>
          </p:cNvPr>
          <p:cNvSpPr>
            <a:spLocks noGrp="1"/>
          </p:cNvSpPr>
          <p:nvPr>
            <p:ph type="body" idx="1"/>
          </p:nvPr>
        </p:nvSpPr>
        <p:spPr/>
        <p:txBody>
          <a:bodyPr/>
          <a:lstStyle/>
          <a:p>
            <a:r>
              <a:rPr lang="de-DE" dirty="0"/>
              <a:t>Sheet 5</a:t>
            </a:r>
            <a:endParaRPr lang="en-GB" dirty="0"/>
          </a:p>
        </p:txBody>
      </p:sp>
      <p:sp>
        <p:nvSpPr>
          <p:cNvPr id="4" name="Inhaltsplatzhalter 3">
            <a:extLst>
              <a:ext uri="{FF2B5EF4-FFF2-40B4-BE49-F238E27FC236}">
                <a16:creationId xmlns:a16="http://schemas.microsoft.com/office/drawing/2014/main" id="{F3B5EB97-59BF-437D-BF83-05E6C979C919}"/>
              </a:ext>
            </a:extLst>
          </p:cNvPr>
          <p:cNvSpPr>
            <a:spLocks noGrp="1"/>
          </p:cNvSpPr>
          <p:nvPr>
            <p:ph sz="half" idx="2"/>
          </p:nvPr>
        </p:nvSpPr>
        <p:spPr/>
        <p:txBody>
          <a:bodyPr>
            <a:normAutofit fontScale="92500"/>
          </a:bodyPr>
          <a:lstStyle/>
          <a:p>
            <a:r>
              <a:rPr lang="en-GB" sz="1200" dirty="0"/>
              <a:t>A murshid helps transmit “spiritual knowledge” (Howell, 2001, 714). Theologically, a murshid provides intercession to the believer in the latter’s quest to acquire a more immediate experience of Allah (Choudhary, 2010, 7). This is a phenomenon unknown to classical Islamic scholars (‘ulama) (Choudhary, 2010, 7). The shaykh’s murshids as well as late Sufi shaykhs to-be-‘saints’ hence mediate “between humans and” Allah, which some contemporary scientists have identified as their main function (Choudhary, 2010, 9). This has a metaphysical component. </a:t>
            </a:r>
          </a:p>
          <a:p>
            <a:endParaRPr lang="en-GB" sz="1200" dirty="0"/>
          </a:p>
          <a:p>
            <a:r>
              <a:rPr lang="en-GB" sz="1200" dirty="0"/>
              <a:t>The journey of a Sufi, which ultimately should lead to either the goal of knowledge (</a:t>
            </a:r>
            <a:r>
              <a:rPr lang="en-GB" sz="1200" dirty="0" err="1"/>
              <a:t>marifet</a:t>
            </a:r>
            <a:r>
              <a:rPr lang="en-GB" sz="1200" dirty="0"/>
              <a:t>) or knowledge gained through direct, divine inspiration (‘</a:t>
            </a:r>
            <a:r>
              <a:rPr lang="en-GB" sz="1200" dirty="0" err="1"/>
              <a:t>ilm</a:t>
            </a:r>
            <a:r>
              <a:rPr lang="en-GB" sz="1200" dirty="0"/>
              <a:t> </a:t>
            </a:r>
            <a:r>
              <a:rPr lang="en-GB" sz="1200" dirty="0" err="1"/>
              <a:t>ladunni</a:t>
            </a:r>
            <a:r>
              <a:rPr lang="en-GB" sz="1200" dirty="0"/>
              <a:t>), necessitates the guidance of a shaykh or </a:t>
            </a:r>
            <a:r>
              <a:rPr lang="en-GB" sz="1200" dirty="0" err="1"/>
              <a:t>pir</a:t>
            </a:r>
            <a:r>
              <a:rPr lang="en-GB" sz="1200" dirty="0"/>
              <a:t> who is to be respected and loved, and who will aid the devotee accomplish a loss of ego (</a:t>
            </a:r>
            <a:r>
              <a:rPr lang="en-GB" sz="1200" dirty="0" err="1"/>
              <a:t>Krokus</a:t>
            </a:r>
            <a:r>
              <a:rPr lang="en-GB" sz="1200" dirty="0"/>
              <a:t>, 2014, 77).</a:t>
            </a:r>
          </a:p>
        </p:txBody>
      </p:sp>
      <p:sp>
        <p:nvSpPr>
          <p:cNvPr id="5" name="Textplatzhalter 4">
            <a:extLst>
              <a:ext uri="{FF2B5EF4-FFF2-40B4-BE49-F238E27FC236}">
                <a16:creationId xmlns:a16="http://schemas.microsoft.com/office/drawing/2014/main" id="{44C206A6-49D4-4472-9087-17747136899D}"/>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583AFF46-FB4A-466A-B369-934CBBBD5E73}"/>
              </a:ext>
            </a:extLst>
          </p:cNvPr>
          <p:cNvSpPr>
            <a:spLocks noGrp="1"/>
          </p:cNvSpPr>
          <p:nvPr>
            <p:ph sz="quarter" idx="4"/>
          </p:nvPr>
        </p:nvSpPr>
        <p:spPr/>
        <p:txBody>
          <a:bodyPr>
            <a:normAutofit fontScale="92500"/>
          </a:bodyPr>
          <a:lstStyle/>
          <a:p>
            <a:r>
              <a:rPr lang="en-GB" sz="800" dirty="0"/>
              <a:t>A murshid helps transmit “spiritual knowledge” (Howell, 2001, 714). Theologically, a murshid provides intercession to the believer in the latter’s quest to acquire a more immediate experience of Allah (Choudhary, 2010, 7). This is a phenomenon unknown to classical Islamic scholars (‘ulama) (Choudhary, 2010, 7). Murshids and late Sufi shaykhs hence mediate “between humans and” Allah, which some contemporary scientists have identified as their main function (ibid). In fact, devotees often ascribe to a murshid or </a:t>
            </a:r>
            <a:r>
              <a:rPr lang="en-GB" sz="800" dirty="0" err="1"/>
              <a:t>pir</a:t>
            </a:r>
            <a:r>
              <a:rPr lang="en-GB" sz="800" dirty="0"/>
              <a:t> the power to “move through time and space and </a:t>
            </a:r>
            <a:r>
              <a:rPr lang="en-GB" sz="800" dirty="0" err="1"/>
              <a:t>multilocate</a:t>
            </a:r>
            <a:r>
              <a:rPr lang="en-GB" sz="800" dirty="0"/>
              <a:t> himself to protect his disciples”, or to appear in visions and nightly dreams, which </a:t>
            </a:r>
            <a:r>
              <a:rPr lang="en-GB" sz="800" dirty="0" err="1"/>
              <a:t>Sumbal</a:t>
            </a:r>
            <a:r>
              <a:rPr lang="en-GB" sz="800" dirty="0"/>
              <a:t> subsumes as “hyper-corporeality” (</a:t>
            </a:r>
            <a:r>
              <a:rPr lang="en-GB" sz="800" dirty="0" err="1"/>
              <a:t>Sumbal</a:t>
            </a:r>
            <a:r>
              <a:rPr lang="en-GB" sz="800" dirty="0"/>
              <a:t>, 2015, 54). </a:t>
            </a:r>
          </a:p>
          <a:p>
            <a:endParaRPr lang="en-GB" sz="800" dirty="0"/>
          </a:p>
          <a:p>
            <a:r>
              <a:rPr lang="en-GB" sz="800" dirty="0"/>
              <a:t>According to Geertz and </a:t>
            </a:r>
            <a:r>
              <a:rPr lang="en-GB" sz="800" dirty="0" err="1"/>
              <a:t>Gilsenan</a:t>
            </a:r>
            <a:r>
              <a:rPr lang="en-GB" sz="800" dirty="0"/>
              <a:t>, charisma “inheres in the complex of myths, legends, and anecdotes” about the “extraordinary power” a shaykh possesses and which differentiates him “from mere mortals” (</a:t>
            </a:r>
            <a:r>
              <a:rPr lang="en-GB" sz="800" dirty="0" err="1"/>
              <a:t>Lizzio</a:t>
            </a:r>
            <a:r>
              <a:rPr lang="en-GB" sz="800" dirty="0"/>
              <a:t>, 2007, 6). The legitimation of a shaykh commonly follows the sequence of “1) initiation through an ordeal; 2) achievement of and access to esoteric knowledge; and 3) triumph over temporal authority” (ibid). There is, of course, a worldly equivalent to intercession, i.e. Sufi leaders’ “role as mediator[s] between tribes” based on genealogical links or kinship with adopted tribes (see </a:t>
            </a:r>
            <a:r>
              <a:rPr lang="en-GB" sz="800" dirty="0" err="1"/>
              <a:t>Sumbal</a:t>
            </a:r>
            <a:r>
              <a:rPr lang="en-GB" sz="800" dirty="0"/>
              <a:t>, 2015, 54). However, stressing kinship would lessen the amount of “holiness and sanctity” of a religious leader, teacher and intercessor (see Newell, 2007, 32). </a:t>
            </a:r>
          </a:p>
          <a:p>
            <a:pPr marL="0" indent="0">
              <a:buNone/>
            </a:pPr>
            <a:endParaRPr lang="en-GB" sz="800" dirty="0"/>
          </a:p>
          <a:p>
            <a:r>
              <a:rPr lang="en-GB" sz="800" dirty="0"/>
              <a:t>Maruyama refers back to </a:t>
            </a:r>
            <a:r>
              <a:rPr lang="en-GB" sz="800" dirty="0" err="1"/>
              <a:t>Tonaga</a:t>
            </a:r>
            <a:r>
              <a:rPr lang="en-GB" sz="800" dirty="0"/>
              <a:t> when he states that classical Sufism emphasised “the mystical and ethical axes”; in the twelfth century, then, Sufism became a “popular cult”; and in the eighteenth century, the ethical axis, based on </a:t>
            </a:r>
            <a:r>
              <a:rPr lang="en-GB" sz="800" dirty="0" err="1"/>
              <a:t>shari’ah</a:t>
            </a:r>
            <a:r>
              <a:rPr lang="en-GB" sz="800" dirty="0"/>
              <a:t>, became so prevalent that it overshadowed all other aspects of the trend. However, Maruyama introduces a fourth axis, which he calls “communal dimension” (see Maruyama, 2015, 40-42). Sufism of our times is not only marked by a personal relationship between the believer and Allah, or the “set of ideas, principles, and practices” typical for an order which allow its members to be “at one with Allah’s way” (ibid). Knowing about Allah’s rules and expectations is an important part of Sufi life. But </a:t>
            </a:r>
            <a:r>
              <a:rPr lang="en-GB" sz="800" dirty="0" err="1"/>
              <a:t>tariqat</a:t>
            </a:r>
            <a:r>
              <a:rPr lang="en-GB" sz="800" dirty="0"/>
              <a:t> could only have become more or less coherent entities by a sense of communality and solidarity between members (ibid). Sometimes, the “commitment to a Sufi community” brought about the “exclusion of ... outsiders” (ibid).</a:t>
            </a:r>
          </a:p>
          <a:p>
            <a:endParaRPr lang="en-GB" sz="800" dirty="0"/>
          </a:p>
          <a:p>
            <a:r>
              <a:rPr lang="en-GB" sz="800" dirty="0"/>
              <a:t>The mystical component of Sufism concerns “what can be known and not known, understood and not understood about Allah and Allah's way, and concomitantly about the circumstances that are or are not conducive to achieving union with the latter in so far as union in each case is theoretically possible” (Maruyama, 2015, 41-42). Differently put, mysticism within the Sufi way is about being in unison with Allah’s way, the communal component is about “Sufis being at one with each other” and the “ethical dimension is about Sufis being at one … with people in general” (ibid). </a:t>
            </a:r>
          </a:p>
        </p:txBody>
      </p:sp>
    </p:spTree>
    <p:extLst>
      <p:ext uri="{BB962C8B-B14F-4D97-AF65-F5344CB8AC3E}">
        <p14:creationId xmlns:p14="http://schemas.microsoft.com/office/powerpoint/2010/main" val="1784408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74CBE4E-496B-4464-9600-CC0E477C6D96}"/>
              </a:ext>
            </a:extLst>
          </p:cNvPr>
          <p:cNvSpPr>
            <a:spLocks noGrp="1"/>
          </p:cNvSpPr>
          <p:nvPr>
            <p:ph type="title"/>
          </p:nvPr>
        </p:nvSpPr>
        <p:spPr/>
        <p:txBody>
          <a:bodyPr/>
          <a:lstStyle/>
          <a:p>
            <a:r>
              <a:rPr lang="en-GB" dirty="0"/>
              <a:t>Transnationality</a:t>
            </a:r>
          </a:p>
        </p:txBody>
      </p:sp>
      <p:sp>
        <p:nvSpPr>
          <p:cNvPr id="3" name="Textplatzhalter 2">
            <a:extLst>
              <a:ext uri="{FF2B5EF4-FFF2-40B4-BE49-F238E27FC236}">
                <a16:creationId xmlns:a16="http://schemas.microsoft.com/office/drawing/2014/main" id="{5AE7B7EE-ED8B-4558-B4BB-844111D26EC3}"/>
              </a:ext>
            </a:extLst>
          </p:cNvPr>
          <p:cNvSpPr>
            <a:spLocks noGrp="1"/>
          </p:cNvSpPr>
          <p:nvPr>
            <p:ph type="body" idx="1"/>
          </p:nvPr>
        </p:nvSpPr>
        <p:spPr/>
        <p:txBody>
          <a:bodyPr/>
          <a:lstStyle/>
          <a:p>
            <a:r>
              <a:rPr lang="de-DE" dirty="0"/>
              <a:t>Sheet 6</a:t>
            </a:r>
            <a:endParaRPr lang="en-GB" dirty="0"/>
          </a:p>
        </p:txBody>
      </p:sp>
      <p:sp>
        <p:nvSpPr>
          <p:cNvPr id="4" name="Inhaltsplatzhalter 3">
            <a:extLst>
              <a:ext uri="{FF2B5EF4-FFF2-40B4-BE49-F238E27FC236}">
                <a16:creationId xmlns:a16="http://schemas.microsoft.com/office/drawing/2014/main" id="{ED98A79E-B02B-42E4-874E-BFF274878E9E}"/>
              </a:ext>
            </a:extLst>
          </p:cNvPr>
          <p:cNvSpPr>
            <a:spLocks noGrp="1"/>
          </p:cNvSpPr>
          <p:nvPr>
            <p:ph sz="half" idx="2"/>
          </p:nvPr>
        </p:nvSpPr>
        <p:spPr/>
        <p:txBody>
          <a:bodyPr>
            <a:normAutofit/>
          </a:bodyPr>
          <a:lstStyle/>
          <a:p>
            <a:r>
              <a:rPr lang="en-GB" sz="1200" dirty="0"/>
              <a:t>This transnationality has been characteristic of the Sufi chapters and sub-chapters for centuries (see </a:t>
            </a:r>
            <a:r>
              <a:rPr lang="en-GB" sz="1200" dirty="0" err="1"/>
              <a:t>Raudevere</a:t>
            </a:r>
            <a:r>
              <a:rPr lang="en-GB" sz="1200" dirty="0"/>
              <a:t>, 2004, 2). It brought about a "flow of people, commodities, cultures and ideas" and contributed immensely to the promulgation of Islam all over our globe (</a:t>
            </a:r>
            <a:r>
              <a:rPr lang="en-GB" sz="1200" dirty="0" err="1"/>
              <a:t>Raudevere</a:t>
            </a:r>
            <a:r>
              <a:rPr lang="en-GB" sz="1200" dirty="0"/>
              <a:t>, 2004, 2).</a:t>
            </a:r>
          </a:p>
        </p:txBody>
      </p:sp>
      <p:sp>
        <p:nvSpPr>
          <p:cNvPr id="5" name="Textplatzhalter 4">
            <a:extLst>
              <a:ext uri="{FF2B5EF4-FFF2-40B4-BE49-F238E27FC236}">
                <a16:creationId xmlns:a16="http://schemas.microsoft.com/office/drawing/2014/main" id="{A68FCD76-EAD3-4FFD-978D-524F2405B62A}"/>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966CAE5A-1C69-413C-A787-D0C8E80A4340}"/>
              </a:ext>
            </a:extLst>
          </p:cNvPr>
          <p:cNvSpPr>
            <a:spLocks noGrp="1"/>
          </p:cNvSpPr>
          <p:nvPr>
            <p:ph sz="quarter" idx="4"/>
          </p:nvPr>
        </p:nvSpPr>
        <p:spPr/>
        <p:txBody>
          <a:bodyPr>
            <a:normAutofit/>
          </a:bodyPr>
          <a:lstStyle/>
          <a:p>
            <a:r>
              <a:rPr lang="en-GB" sz="800" dirty="0"/>
              <a:t>"[P]</a:t>
            </a:r>
            <a:r>
              <a:rPr lang="en-GB" sz="800" dirty="0" err="1"/>
              <a:t>ersonal</a:t>
            </a:r>
            <a:r>
              <a:rPr lang="en-GB" sz="800" dirty="0"/>
              <a:t> and emotional religious experience" are at the heart of Sufism (</a:t>
            </a:r>
            <a:r>
              <a:rPr lang="en-GB" sz="800" dirty="0" err="1"/>
              <a:t>Mandaville</a:t>
            </a:r>
            <a:r>
              <a:rPr lang="en-GB" sz="800" dirty="0"/>
              <a:t> </a:t>
            </a:r>
            <a:r>
              <a:rPr lang="en-GB" sz="800" dirty="0" err="1"/>
              <a:t>e.a.</a:t>
            </a:r>
            <a:r>
              <a:rPr lang="en-GB" sz="800" dirty="0"/>
              <a:t>, 2010, 40). This led to traditions of singing and dancing, which contributed to popularising the spiritual path "among the masses" (ibid). Sufism managed to expand regionally and globally, first across the Middle East, then to Africa, Asia and Europe (ibid). The Naqshbandi and </a:t>
            </a:r>
            <a:r>
              <a:rPr lang="en-GB" sz="800" dirty="0" err="1"/>
              <a:t>Qadiri</a:t>
            </a:r>
            <a:r>
              <a:rPr lang="en-GB" sz="800" dirty="0"/>
              <a:t> orders nowadays enjoy a </a:t>
            </a:r>
            <a:r>
              <a:rPr lang="en-GB" sz="800" dirty="0" err="1"/>
              <a:t>substancial</a:t>
            </a:r>
            <a:r>
              <a:rPr lang="en-GB" sz="800" dirty="0"/>
              <a:t> "popular appeal" and worldwide following (ibid). In countries where they have long been established, the orders are "</a:t>
            </a:r>
            <a:r>
              <a:rPr lang="en-GB" sz="800" dirty="0" err="1"/>
              <a:t>thorougly</a:t>
            </a:r>
            <a:r>
              <a:rPr lang="en-GB" sz="800" dirty="0"/>
              <a:t> integrated into the social structure", and in Europe as well as America, Australia and New Zealand, newly arrived and arriving immigrants have been migrating along </a:t>
            </a:r>
            <a:r>
              <a:rPr lang="en-GB" sz="800" dirty="0" err="1"/>
              <a:t>witht</a:t>
            </a:r>
            <a:r>
              <a:rPr lang="en-GB" sz="800" dirty="0"/>
              <a:t> their Sufi identity and affiliation (ibid). In Europe, a number of </a:t>
            </a:r>
            <a:r>
              <a:rPr lang="en-GB" sz="800" dirty="0" err="1"/>
              <a:t>tariqat</a:t>
            </a:r>
            <a:r>
              <a:rPr lang="en-GB" sz="800" dirty="0"/>
              <a:t> have been present since </a:t>
            </a:r>
            <a:r>
              <a:rPr lang="en-GB" sz="800" dirty="0" err="1"/>
              <a:t>midieval</a:t>
            </a:r>
            <a:r>
              <a:rPr lang="en-GB" sz="800" dirty="0"/>
              <a:t> times; such is the case of "the </a:t>
            </a:r>
            <a:r>
              <a:rPr lang="en-GB" sz="800" dirty="0" err="1"/>
              <a:t>Bektashis</a:t>
            </a:r>
            <a:r>
              <a:rPr lang="en-GB" sz="800" dirty="0"/>
              <a:t> of Albania, Bulgaria and Macedonia" (ibid). Most orders entertain transnational networks connecting their most recent offshoots with </a:t>
            </a:r>
            <a:r>
              <a:rPr lang="en-GB" sz="800" dirty="0" err="1"/>
              <a:t>tariqat</a:t>
            </a:r>
            <a:r>
              <a:rPr lang="en-GB" sz="800" dirty="0"/>
              <a:t> structures in the Middle East, Africa and Asia which have long flourished, co-shaping these countries, by virtue of their religious and cultural legacy.</a:t>
            </a:r>
          </a:p>
          <a:p>
            <a:r>
              <a:rPr lang="en-GB" sz="800" dirty="0"/>
              <a:t>This transnationality has been characteristic of the "larger Sufi organisations with their many branches" for centuries (see </a:t>
            </a:r>
            <a:r>
              <a:rPr lang="en-GB" sz="800" dirty="0" err="1"/>
              <a:t>Raudevere</a:t>
            </a:r>
            <a:r>
              <a:rPr lang="en-GB" sz="800" dirty="0"/>
              <a:t>, 2004, 2). It brought about a "flow of people, commodities, cultures and ideas" and contributed immensely to the promulgation of Islam "over the continents" (ibid). After World War II, communication and exchange between the diasporic communities of Sufism "has led to growing religious engagement for many individuals", but they have equally brought about a transformation of "local contexts [and] small groups", some of which have subsequently been growing (ibid). The impact is thus "on social, political, religious, cultural, and economic conditions worldwide" and has been fostered by urbanisation and global communication as well as "international migration and economic globalisation" (ibid). This has also changed and augmented the sets of religious and cultural features which have become known as typical of Sufism.</a:t>
            </a:r>
          </a:p>
          <a:p>
            <a:r>
              <a:rPr lang="en-GB" sz="800" dirty="0"/>
              <a:t>Transnationality shapes the dealings of the </a:t>
            </a:r>
            <a:r>
              <a:rPr lang="en-GB" sz="800" dirty="0" err="1"/>
              <a:t>Budshishiyya</a:t>
            </a:r>
            <a:r>
              <a:rPr lang="en-GB" sz="800" dirty="0"/>
              <a:t>, "scattered throughout North Africa and Western Europe", as well as countless other Sufi orders and local chapters (see Dominguez Diaz, 2012, 5). For instance, Sufis in Britain and France, "but they also maintain their ties of devotion to saintly leaders in" Central and South Asia, Africa or the Arab World (see Bowen, 2004, 2).</a:t>
            </a:r>
          </a:p>
        </p:txBody>
      </p:sp>
    </p:spTree>
    <p:extLst>
      <p:ext uri="{BB962C8B-B14F-4D97-AF65-F5344CB8AC3E}">
        <p14:creationId xmlns:p14="http://schemas.microsoft.com/office/powerpoint/2010/main" val="2252541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886DE10-981E-4A79-80A4-FFD9B2D6A668}"/>
              </a:ext>
            </a:extLst>
          </p:cNvPr>
          <p:cNvSpPr>
            <a:spLocks noGrp="1"/>
          </p:cNvSpPr>
          <p:nvPr>
            <p:ph type="title"/>
          </p:nvPr>
        </p:nvSpPr>
        <p:spPr/>
        <p:txBody>
          <a:bodyPr/>
          <a:lstStyle/>
          <a:p>
            <a:r>
              <a:rPr lang="de-DE" dirty="0"/>
              <a:t>Focus on International Networking</a:t>
            </a:r>
            <a:endParaRPr lang="en-GB" dirty="0"/>
          </a:p>
        </p:txBody>
      </p:sp>
      <p:sp>
        <p:nvSpPr>
          <p:cNvPr id="3" name="Textplatzhalter 2">
            <a:extLst>
              <a:ext uri="{FF2B5EF4-FFF2-40B4-BE49-F238E27FC236}">
                <a16:creationId xmlns:a16="http://schemas.microsoft.com/office/drawing/2014/main" id="{1C2E3D67-95C9-4B8C-ACA0-E50C7F11EC6E}"/>
              </a:ext>
            </a:extLst>
          </p:cNvPr>
          <p:cNvSpPr>
            <a:spLocks noGrp="1"/>
          </p:cNvSpPr>
          <p:nvPr>
            <p:ph type="body" idx="1"/>
          </p:nvPr>
        </p:nvSpPr>
        <p:spPr/>
        <p:txBody>
          <a:bodyPr/>
          <a:lstStyle/>
          <a:p>
            <a:r>
              <a:rPr lang="de-DE" dirty="0"/>
              <a:t>Sheet 7</a:t>
            </a:r>
            <a:endParaRPr lang="en-GB" dirty="0"/>
          </a:p>
        </p:txBody>
      </p:sp>
      <p:sp>
        <p:nvSpPr>
          <p:cNvPr id="4" name="Inhaltsplatzhalter 3">
            <a:extLst>
              <a:ext uri="{FF2B5EF4-FFF2-40B4-BE49-F238E27FC236}">
                <a16:creationId xmlns:a16="http://schemas.microsoft.com/office/drawing/2014/main" id="{C114745B-6B4B-4CC0-B330-1B7C4844A385}"/>
              </a:ext>
            </a:extLst>
          </p:cNvPr>
          <p:cNvSpPr>
            <a:spLocks noGrp="1"/>
          </p:cNvSpPr>
          <p:nvPr>
            <p:ph sz="half" idx="2"/>
          </p:nvPr>
        </p:nvSpPr>
        <p:spPr/>
        <p:txBody>
          <a:bodyPr>
            <a:normAutofit/>
          </a:bodyPr>
          <a:lstStyle/>
          <a:p>
            <a:r>
              <a:rPr lang="en-GB" sz="1200" dirty="0"/>
              <a:t>Most researchers of the famous </a:t>
            </a:r>
            <a:r>
              <a:rPr lang="en-GB" sz="1200" dirty="0" err="1"/>
              <a:t>Haqqaniyya</a:t>
            </a:r>
            <a:r>
              <a:rPr lang="en-GB" sz="1200" dirty="0"/>
              <a:t> order have investigated single sites, the United Kingdom and the Cedar country especially (Nielsen, Draper </a:t>
            </a:r>
            <a:r>
              <a:rPr lang="en-GB" sz="1200" dirty="0" err="1"/>
              <a:t>e.a.</a:t>
            </a:r>
            <a:r>
              <a:rPr lang="en-GB" sz="1200" dirty="0"/>
              <a:t>, 2006, 103). </a:t>
            </a:r>
          </a:p>
          <a:p>
            <a:r>
              <a:rPr lang="en-GB" sz="1200" dirty="0"/>
              <a:t>However, the “international networking” renders it plausible to centre attention on the contextual givens, for example, where possible, on online communication between different geographical places (Nielsen, Draper </a:t>
            </a:r>
            <a:r>
              <a:rPr lang="en-GB" sz="1200" dirty="0" err="1"/>
              <a:t>e.a.</a:t>
            </a:r>
            <a:r>
              <a:rPr lang="en-GB" sz="1200" dirty="0"/>
              <a:t>, 2006, 103). The “present shaykh”, as he is called, has managed situating the order in this complex set of contextuality while keeping up strong traditional “elements and teachings” (Nielsen, Draper </a:t>
            </a:r>
            <a:r>
              <a:rPr lang="en-GB" sz="1200" dirty="0" err="1"/>
              <a:t>e.a.</a:t>
            </a:r>
            <a:r>
              <a:rPr lang="en-GB" sz="1200" dirty="0"/>
              <a:t>, 2006, 103).</a:t>
            </a:r>
          </a:p>
        </p:txBody>
      </p:sp>
      <p:sp>
        <p:nvSpPr>
          <p:cNvPr id="5" name="Textplatzhalter 4">
            <a:extLst>
              <a:ext uri="{FF2B5EF4-FFF2-40B4-BE49-F238E27FC236}">
                <a16:creationId xmlns:a16="http://schemas.microsoft.com/office/drawing/2014/main" id="{1946A655-0FE3-4092-B7E0-F95FE6B99257}"/>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65239825-406E-4D2C-B17C-07D9E5236474}"/>
              </a:ext>
            </a:extLst>
          </p:cNvPr>
          <p:cNvSpPr>
            <a:spLocks noGrp="1"/>
          </p:cNvSpPr>
          <p:nvPr>
            <p:ph sz="quarter" idx="4"/>
          </p:nvPr>
        </p:nvSpPr>
        <p:spPr/>
        <p:txBody>
          <a:bodyPr>
            <a:normAutofit/>
          </a:bodyPr>
          <a:lstStyle/>
          <a:p>
            <a:r>
              <a:rPr lang="en-GB" sz="1000" dirty="0"/>
              <a:t>Most researchers of the famous </a:t>
            </a:r>
            <a:r>
              <a:rPr lang="en-GB" sz="1000" dirty="0" err="1"/>
              <a:t>Haqqaniyya</a:t>
            </a:r>
            <a:r>
              <a:rPr lang="en-GB" sz="1000" dirty="0"/>
              <a:t> order have investigated single sites, “in particular the UK and Lebanon” (Nielsen, Draper </a:t>
            </a:r>
            <a:r>
              <a:rPr lang="en-GB" sz="1000" dirty="0" err="1"/>
              <a:t>e.a.</a:t>
            </a:r>
            <a:r>
              <a:rPr lang="en-GB" sz="1000" dirty="0"/>
              <a:t>, 2006, 103). However, the “international networking” renders it plausible to centre attention on the contextual givens, for instance on online communication between different geographical places (ibid). The “present shaykh” has managed situating the order in this complex set of contextuality “while essentially maintaining the traditional elements and teachings as a focus of its identity” (ibid). Customarily, these “teachings and rites” held a local group together; conventions include providing “hospitality when travelling” as well as loyalty and respect towards the shaykh and his recognised “spiritual inheritance and guidance” (ibid). The “central esteem” of shaykh Nazim allowed the </a:t>
            </a:r>
            <a:r>
              <a:rPr lang="en-GB" sz="1000" dirty="0" err="1"/>
              <a:t>Haqqaniyya</a:t>
            </a:r>
            <a:r>
              <a:rPr lang="en-GB" sz="1000" dirty="0"/>
              <a:t> to keep its social and religious cohesion amidst an immense diversity (ibid).</a:t>
            </a:r>
          </a:p>
          <a:p>
            <a:endParaRPr lang="en-GB" sz="1000" dirty="0"/>
          </a:p>
          <a:p>
            <a:r>
              <a:rPr lang="en-GB" sz="1000" dirty="0"/>
              <a:t>Shaykh Nazim’s </a:t>
            </a:r>
            <a:r>
              <a:rPr lang="en-GB" sz="1000" dirty="0" err="1"/>
              <a:t>homebase</a:t>
            </a:r>
            <a:r>
              <a:rPr lang="en-GB" sz="1000" dirty="0"/>
              <a:t> is situated in Cyprus, but he travels regularly to Europe and the USA, even more so than shaykh Hisham (Nielsen, Draper </a:t>
            </a:r>
            <a:r>
              <a:rPr lang="en-GB" sz="1000" dirty="0" err="1"/>
              <a:t>e.a.</a:t>
            </a:r>
            <a:r>
              <a:rPr lang="en-GB" sz="1000" dirty="0"/>
              <a:t>, 2006, 113). It is evident, albeit, that “at all normal times ... it is the autonomy of the local group that is most characteristic of the tariqa” (ibid). According to Nielsen, Draper </a:t>
            </a:r>
            <a:r>
              <a:rPr lang="en-GB" sz="1000" dirty="0" err="1"/>
              <a:t>e.a.</a:t>
            </a:r>
            <a:r>
              <a:rPr lang="en-GB" sz="1000" dirty="0"/>
              <a:t>, “ideal construction” hence renders the order transnational, “while at the level of existence in society it is local”, suggesting the term “</a:t>
            </a:r>
            <a:r>
              <a:rPr lang="en-GB" sz="1000" dirty="0" err="1"/>
              <a:t>translocal</a:t>
            </a:r>
            <a:r>
              <a:rPr lang="en-GB" sz="1000" dirty="0"/>
              <a:t>” instead of transnational as a fitting expression (ibid). I opt for the expression ‘transcultural’, for the character of cultural fusion outweigh the geographical aspects.</a:t>
            </a:r>
          </a:p>
          <a:p>
            <a:endParaRPr lang="en-GB" dirty="0"/>
          </a:p>
        </p:txBody>
      </p:sp>
    </p:spTree>
    <p:extLst>
      <p:ext uri="{BB962C8B-B14F-4D97-AF65-F5344CB8AC3E}">
        <p14:creationId xmlns:p14="http://schemas.microsoft.com/office/powerpoint/2010/main" val="33828623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948C0D1-EEF7-405B-A7CF-932476D9F6F9}"/>
              </a:ext>
            </a:extLst>
          </p:cNvPr>
          <p:cNvSpPr>
            <a:spLocks noGrp="1"/>
          </p:cNvSpPr>
          <p:nvPr>
            <p:ph type="title"/>
          </p:nvPr>
        </p:nvSpPr>
        <p:spPr/>
        <p:txBody>
          <a:bodyPr/>
          <a:lstStyle/>
          <a:p>
            <a:r>
              <a:rPr lang="de-DE" dirty="0" err="1"/>
              <a:t>Translocality</a:t>
            </a:r>
            <a:endParaRPr lang="en-GB" dirty="0"/>
          </a:p>
        </p:txBody>
      </p:sp>
      <p:sp>
        <p:nvSpPr>
          <p:cNvPr id="3" name="Textplatzhalter 2">
            <a:extLst>
              <a:ext uri="{FF2B5EF4-FFF2-40B4-BE49-F238E27FC236}">
                <a16:creationId xmlns:a16="http://schemas.microsoft.com/office/drawing/2014/main" id="{66F6A6C1-C292-4280-9075-A5C68E10508D}"/>
              </a:ext>
            </a:extLst>
          </p:cNvPr>
          <p:cNvSpPr>
            <a:spLocks noGrp="1"/>
          </p:cNvSpPr>
          <p:nvPr>
            <p:ph type="body" idx="1"/>
          </p:nvPr>
        </p:nvSpPr>
        <p:spPr/>
        <p:txBody>
          <a:bodyPr/>
          <a:lstStyle/>
          <a:p>
            <a:r>
              <a:rPr lang="de-DE" dirty="0"/>
              <a:t>Sheet 8</a:t>
            </a:r>
            <a:endParaRPr lang="en-GB" dirty="0"/>
          </a:p>
        </p:txBody>
      </p:sp>
      <p:sp>
        <p:nvSpPr>
          <p:cNvPr id="4" name="Inhaltsplatzhalter 3">
            <a:extLst>
              <a:ext uri="{FF2B5EF4-FFF2-40B4-BE49-F238E27FC236}">
                <a16:creationId xmlns:a16="http://schemas.microsoft.com/office/drawing/2014/main" id="{60BDEDCC-7F00-4D7B-A275-148FC9F1F272}"/>
              </a:ext>
            </a:extLst>
          </p:cNvPr>
          <p:cNvSpPr>
            <a:spLocks noGrp="1"/>
          </p:cNvSpPr>
          <p:nvPr>
            <p:ph sz="half" idx="2"/>
          </p:nvPr>
        </p:nvSpPr>
        <p:spPr/>
        <p:txBody>
          <a:bodyPr>
            <a:normAutofit/>
          </a:bodyPr>
          <a:lstStyle/>
          <a:p>
            <a:r>
              <a:rPr lang="en-GB" sz="1200" dirty="0"/>
              <a:t>The Haqqani Shaykh Nazim’s </a:t>
            </a:r>
            <a:r>
              <a:rPr lang="en-GB" sz="1200" dirty="0" err="1"/>
              <a:t>homebase</a:t>
            </a:r>
            <a:r>
              <a:rPr lang="en-GB" sz="1200" dirty="0"/>
              <a:t> is situated in Cyprus, but he travels regularly to Europe and the USA, even more so than shaykh Hisham (Nielsen, Draper </a:t>
            </a:r>
            <a:r>
              <a:rPr lang="en-GB" sz="1200" dirty="0" err="1"/>
              <a:t>e.a.</a:t>
            </a:r>
            <a:r>
              <a:rPr lang="en-GB" sz="1200" dirty="0"/>
              <a:t>, 2006, 113). It is evident, albeit, that local groups are more significant for a Sufi order than the transnational, overarching construct (Nielsen, Draper </a:t>
            </a:r>
            <a:r>
              <a:rPr lang="en-GB" sz="1200" dirty="0" err="1"/>
              <a:t>e.a.</a:t>
            </a:r>
            <a:r>
              <a:rPr lang="en-GB" sz="1200" dirty="0"/>
              <a:t>, 2006, 113).</a:t>
            </a:r>
          </a:p>
          <a:p>
            <a:endParaRPr lang="en-GB" sz="1200" dirty="0"/>
          </a:p>
          <a:p>
            <a:r>
              <a:rPr lang="en-GB" sz="1200" dirty="0"/>
              <a:t>Nielsen, Draper </a:t>
            </a:r>
            <a:r>
              <a:rPr lang="en-GB" sz="1200" dirty="0" err="1"/>
              <a:t>e.a.</a:t>
            </a:r>
            <a:r>
              <a:rPr lang="en-GB" sz="1200" dirty="0"/>
              <a:t> suggested the term “</a:t>
            </a:r>
            <a:r>
              <a:rPr lang="en-GB" sz="1200" dirty="0" err="1"/>
              <a:t>translocal</a:t>
            </a:r>
            <a:r>
              <a:rPr lang="en-GB" sz="1200" dirty="0"/>
              <a:t>” instead of transnational as a fitting expression (Nielsen, Draper </a:t>
            </a:r>
            <a:r>
              <a:rPr lang="en-GB" sz="1200" dirty="0" err="1"/>
              <a:t>e.a.</a:t>
            </a:r>
            <a:r>
              <a:rPr lang="en-GB" sz="1200" dirty="0"/>
              <a:t>, 2006, 113). I opt for the expression ‘transcultural’, for the character of cultural fusion outweigh the geographical aspects.</a:t>
            </a:r>
          </a:p>
        </p:txBody>
      </p:sp>
      <p:sp>
        <p:nvSpPr>
          <p:cNvPr id="5" name="Textplatzhalter 4">
            <a:extLst>
              <a:ext uri="{FF2B5EF4-FFF2-40B4-BE49-F238E27FC236}">
                <a16:creationId xmlns:a16="http://schemas.microsoft.com/office/drawing/2014/main" id="{0138DE02-3F1D-4A40-B3A2-EE027E0C333B}"/>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CAF7AE6E-78B5-4278-A137-9EAA04DB01AE}"/>
              </a:ext>
            </a:extLst>
          </p:cNvPr>
          <p:cNvSpPr>
            <a:spLocks noGrp="1"/>
          </p:cNvSpPr>
          <p:nvPr>
            <p:ph sz="quarter" idx="4"/>
          </p:nvPr>
        </p:nvSpPr>
        <p:spPr/>
        <p:txBody>
          <a:bodyPr>
            <a:normAutofit/>
          </a:bodyPr>
          <a:lstStyle/>
          <a:p>
            <a:r>
              <a:rPr lang="en-GB" sz="800" dirty="0"/>
              <a:t>In the view of Ron </a:t>
            </a:r>
            <a:r>
              <a:rPr lang="en-GB" sz="800" dirty="0" err="1"/>
              <a:t>Geaves</a:t>
            </a:r>
            <a:r>
              <a:rPr lang="en-GB" sz="800" dirty="0"/>
              <a:t>, the diasporic communities connected to the World Wide Web, e.g. in Britain, have given rise to “transglobal” Sufism which is no longer shaped as much by traditional Sufism as it is by “the universal version of Islam” (Dressler, </a:t>
            </a:r>
            <a:r>
              <a:rPr lang="en-GB" sz="800" dirty="0" err="1"/>
              <a:t>Geaves</a:t>
            </a:r>
            <a:r>
              <a:rPr lang="en-GB" sz="800" dirty="0"/>
              <a:t> </a:t>
            </a:r>
            <a:r>
              <a:rPr lang="en-GB" sz="800" dirty="0" err="1"/>
              <a:t>e.a.</a:t>
            </a:r>
            <a:r>
              <a:rPr lang="en-GB" sz="800" dirty="0"/>
              <a:t>, 2010, 350-351). Instead of trying to emulate and imitate the “customs and practices of their countries of origin”, they begin to transcend “regional and ethnic loyalties” (ibid). On the other hand, there are groups such as the </a:t>
            </a:r>
            <a:r>
              <a:rPr lang="en-GB" sz="800" dirty="0" err="1"/>
              <a:t>Tijaniyyah</a:t>
            </a:r>
            <a:r>
              <a:rPr lang="en-GB" sz="800" dirty="0"/>
              <a:t> order, which in Britain is adhered to by devotees of “African or Caribbean” background and which display “</a:t>
            </a:r>
            <a:r>
              <a:rPr lang="en-GB" sz="800" dirty="0" err="1"/>
              <a:t>Africentic</a:t>
            </a:r>
            <a:r>
              <a:rPr lang="en-GB" sz="800" dirty="0"/>
              <a:t> tendencies”, religiously as well as in political terms (Morris, 2016, 6). This is being reinforced by a sacred place in London, St Thomas' Hospital, where Tijani leader Ibrahim </a:t>
            </a:r>
            <a:r>
              <a:rPr lang="en-GB" sz="800" dirty="0" err="1"/>
              <a:t>Niass</a:t>
            </a:r>
            <a:r>
              <a:rPr lang="en-GB" sz="800" dirty="0"/>
              <a:t> (1900-1975 CE) passed away (ibid). </a:t>
            </a:r>
          </a:p>
          <a:p>
            <a:r>
              <a:rPr lang="en-GB" sz="800" dirty="0"/>
              <a:t>The Tijani network in London are in “direct contact with the religious leaders … based in Senegal”, organising weekly, privately-hosted “[dh]</a:t>
            </a:r>
            <a:r>
              <a:rPr lang="en-GB" sz="800" dirty="0" err="1"/>
              <a:t>ikr</a:t>
            </a:r>
            <a:r>
              <a:rPr lang="en-GB" sz="800" dirty="0"/>
              <a:t> circles, meditation sessions, and other forms of spiritual practice” which are not detached from the traditional (Morris, 2016, 6). The inter-ethnic dimension becomes visible among the </a:t>
            </a:r>
            <a:r>
              <a:rPr lang="en-GB" sz="800" dirty="0" err="1"/>
              <a:t>Naqshbandis</a:t>
            </a:r>
            <a:r>
              <a:rPr lang="en-GB" sz="800" dirty="0"/>
              <a:t> in the UK, whose “leading shaykh” Nazim al-</a:t>
            </a:r>
            <a:r>
              <a:rPr lang="en-GB" sz="800" dirty="0" err="1"/>
              <a:t>Qubrusi</a:t>
            </a:r>
            <a:r>
              <a:rPr lang="en-GB" sz="800" dirty="0"/>
              <a:t>, from Cyprus, “has developed a diverse following of Turks, South Asians and white or Afro-Caribbean converts in London and Sheffield, as well as a group of South Asian followers in Birmingham” (</a:t>
            </a:r>
            <a:r>
              <a:rPr lang="en-GB" sz="800" dirty="0" err="1"/>
              <a:t>Mandaville</a:t>
            </a:r>
            <a:r>
              <a:rPr lang="en-GB" sz="800" dirty="0"/>
              <a:t> </a:t>
            </a:r>
            <a:r>
              <a:rPr lang="en-GB" sz="800" dirty="0" err="1"/>
              <a:t>e.a.</a:t>
            </a:r>
            <a:r>
              <a:rPr lang="en-GB" sz="800" dirty="0"/>
              <a:t>, 2010, 40).</a:t>
            </a:r>
          </a:p>
        </p:txBody>
      </p:sp>
    </p:spTree>
    <p:extLst>
      <p:ext uri="{BB962C8B-B14F-4D97-AF65-F5344CB8AC3E}">
        <p14:creationId xmlns:p14="http://schemas.microsoft.com/office/powerpoint/2010/main" val="2181189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D7592BF-7B48-46DA-9EE2-23F10066DC8B}"/>
              </a:ext>
            </a:extLst>
          </p:cNvPr>
          <p:cNvSpPr>
            <a:spLocks noGrp="1"/>
          </p:cNvSpPr>
          <p:nvPr>
            <p:ph type="title"/>
          </p:nvPr>
        </p:nvSpPr>
        <p:spPr/>
        <p:txBody>
          <a:bodyPr/>
          <a:lstStyle/>
          <a:p>
            <a:r>
              <a:rPr lang="de-DE" dirty="0"/>
              <a:t>Tijanis in London</a:t>
            </a:r>
            <a:endParaRPr lang="en-GB" dirty="0"/>
          </a:p>
        </p:txBody>
      </p:sp>
      <p:sp>
        <p:nvSpPr>
          <p:cNvPr id="3" name="Textplatzhalter 2">
            <a:extLst>
              <a:ext uri="{FF2B5EF4-FFF2-40B4-BE49-F238E27FC236}">
                <a16:creationId xmlns:a16="http://schemas.microsoft.com/office/drawing/2014/main" id="{82A4B3EF-CBF1-4386-B328-634BB7E820B9}"/>
              </a:ext>
            </a:extLst>
          </p:cNvPr>
          <p:cNvSpPr>
            <a:spLocks noGrp="1"/>
          </p:cNvSpPr>
          <p:nvPr>
            <p:ph type="body" idx="1"/>
          </p:nvPr>
        </p:nvSpPr>
        <p:spPr/>
        <p:txBody>
          <a:bodyPr/>
          <a:lstStyle/>
          <a:p>
            <a:r>
              <a:rPr lang="de-DE" dirty="0"/>
              <a:t>Sheet 9</a:t>
            </a:r>
            <a:endParaRPr lang="en-GB" dirty="0"/>
          </a:p>
        </p:txBody>
      </p:sp>
      <p:sp>
        <p:nvSpPr>
          <p:cNvPr id="4" name="Inhaltsplatzhalter 3">
            <a:extLst>
              <a:ext uri="{FF2B5EF4-FFF2-40B4-BE49-F238E27FC236}">
                <a16:creationId xmlns:a16="http://schemas.microsoft.com/office/drawing/2014/main" id="{86562F93-4359-454D-8CB8-6CFF66C4DB6C}"/>
              </a:ext>
            </a:extLst>
          </p:cNvPr>
          <p:cNvSpPr>
            <a:spLocks noGrp="1"/>
          </p:cNvSpPr>
          <p:nvPr>
            <p:ph sz="half" idx="2"/>
          </p:nvPr>
        </p:nvSpPr>
        <p:spPr/>
        <p:txBody>
          <a:bodyPr>
            <a:normAutofit/>
          </a:bodyPr>
          <a:lstStyle/>
          <a:p>
            <a:r>
              <a:rPr lang="en-GB" sz="1200" dirty="0"/>
              <a:t>There are groups, such as the </a:t>
            </a:r>
            <a:r>
              <a:rPr lang="en-GB" sz="1200" dirty="0" err="1"/>
              <a:t>Tijaniyyah</a:t>
            </a:r>
            <a:r>
              <a:rPr lang="en-GB" sz="1200" dirty="0"/>
              <a:t> order, whose adherents in Britain are of “African or Caribbean” background and which display “</a:t>
            </a:r>
            <a:r>
              <a:rPr lang="en-GB" sz="1200" dirty="0" err="1"/>
              <a:t>Afrocentic</a:t>
            </a:r>
            <a:r>
              <a:rPr lang="en-GB" sz="1200" dirty="0"/>
              <a:t> tendencies”, religiously as well as in political terms (Morris, 2016, 6). This is being reinforced by a sacred place in the British capital, where Tijani leader Ibrahim </a:t>
            </a:r>
            <a:r>
              <a:rPr lang="en-GB" sz="1200" dirty="0" err="1"/>
              <a:t>Niass</a:t>
            </a:r>
            <a:r>
              <a:rPr lang="en-GB" sz="1200" dirty="0"/>
              <a:t> (1900-1975 CE) passed away (Morris, 2016, 6). </a:t>
            </a:r>
          </a:p>
          <a:p>
            <a:endParaRPr lang="en-GB" sz="1200" dirty="0"/>
          </a:p>
          <a:p>
            <a:r>
              <a:rPr lang="en-GB" sz="1200" dirty="0"/>
              <a:t>The Tijani network in London are in communication with their respected “leaders … based in Senegal”, organising weekly, privately-hosted “[dh]</a:t>
            </a:r>
            <a:r>
              <a:rPr lang="en-GB" sz="1200" dirty="0" err="1"/>
              <a:t>ikr</a:t>
            </a:r>
            <a:r>
              <a:rPr lang="en-GB" sz="1200" dirty="0"/>
              <a:t> circles, meditation sessions, and other forms of spiritual practice” which are not detached from the traditional (Morris, 2016, 6).</a:t>
            </a:r>
          </a:p>
        </p:txBody>
      </p:sp>
      <p:sp>
        <p:nvSpPr>
          <p:cNvPr id="5" name="Textplatzhalter 4">
            <a:extLst>
              <a:ext uri="{FF2B5EF4-FFF2-40B4-BE49-F238E27FC236}">
                <a16:creationId xmlns:a16="http://schemas.microsoft.com/office/drawing/2014/main" id="{FCE79AA1-48DB-4354-BCA7-59B7D43434C1}"/>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8CB48029-86E2-43DD-945F-0DFF7ECC9EB3}"/>
              </a:ext>
            </a:extLst>
          </p:cNvPr>
          <p:cNvSpPr>
            <a:spLocks noGrp="1"/>
          </p:cNvSpPr>
          <p:nvPr>
            <p:ph sz="quarter" idx="4"/>
          </p:nvPr>
        </p:nvSpPr>
        <p:spPr/>
        <p:txBody>
          <a:bodyPr>
            <a:normAutofit/>
          </a:bodyPr>
          <a:lstStyle/>
          <a:p>
            <a:r>
              <a:rPr lang="en-GB" sz="800" dirty="0"/>
              <a:t>In the West, Sufism is made up of the traditional, ‘transplanted’ tendency by migrants and subsequent generations; the European esoteric tendency which marked a number of European </a:t>
            </a:r>
            <a:r>
              <a:rPr lang="en-GB" sz="800" dirty="0" err="1"/>
              <a:t>Sufist</a:t>
            </a:r>
            <a:r>
              <a:rPr lang="en-GB" sz="800" dirty="0"/>
              <a:t> movements; “New Age culture”; and scholarly Sufism which, interestingly enough, has come to put a stamp on the contemporary forms of Sufism (</a:t>
            </a:r>
            <a:r>
              <a:rPr lang="en-GB" sz="800" dirty="0" err="1"/>
              <a:t>Piraino</a:t>
            </a:r>
            <a:r>
              <a:rPr lang="en-GB" sz="800" dirty="0"/>
              <a:t>, 2016, 94). These must be understood as a “complex intersection” instead of disjointedly (ibid).</a:t>
            </a:r>
          </a:p>
          <a:p>
            <a:r>
              <a:rPr lang="en-GB" sz="800" dirty="0"/>
              <a:t>In the view of Ron </a:t>
            </a:r>
            <a:r>
              <a:rPr lang="en-GB" sz="800" dirty="0" err="1"/>
              <a:t>Geaves</a:t>
            </a:r>
            <a:r>
              <a:rPr lang="en-GB" sz="800" dirty="0"/>
              <a:t>, the diasporic communities connected to the World Wide Web, e.g. in Britain, have given rise to “transglobal” Sufism which is no longer shaped as much by traditional Sufism as it is by “the universal version of Islam” (Dressler, </a:t>
            </a:r>
            <a:r>
              <a:rPr lang="en-GB" sz="800" dirty="0" err="1"/>
              <a:t>Geaves</a:t>
            </a:r>
            <a:r>
              <a:rPr lang="en-GB" sz="800" dirty="0"/>
              <a:t> </a:t>
            </a:r>
            <a:r>
              <a:rPr lang="en-GB" sz="800" dirty="0" err="1"/>
              <a:t>e.a.</a:t>
            </a:r>
            <a:r>
              <a:rPr lang="en-GB" sz="800" dirty="0"/>
              <a:t>, 2010, 350-351). Instead of trying to emulate and imitate the “customs and practices of their countries of origin”, they begin to transcend “regional and ethnic loyalties” (Dressler, </a:t>
            </a:r>
            <a:r>
              <a:rPr lang="en-GB" sz="800" dirty="0" err="1"/>
              <a:t>Geaves</a:t>
            </a:r>
            <a:r>
              <a:rPr lang="en-GB" sz="800" dirty="0"/>
              <a:t> </a:t>
            </a:r>
            <a:r>
              <a:rPr lang="en-GB" sz="800" dirty="0" err="1"/>
              <a:t>e.a.</a:t>
            </a:r>
            <a:r>
              <a:rPr lang="en-GB" sz="800" dirty="0"/>
              <a:t>, 2010, 350-351). On the other hand, there are groups such as the </a:t>
            </a:r>
            <a:r>
              <a:rPr lang="en-GB" sz="800" dirty="0" err="1"/>
              <a:t>Tijaniyyah</a:t>
            </a:r>
            <a:r>
              <a:rPr lang="en-GB" sz="800" dirty="0"/>
              <a:t> order, which in Britain is adhered to by devotees of “African or Caribbean” background and which display “</a:t>
            </a:r>
            <a:r>
              <a:rPr lang="en-GB" sz="800" dirty="0" err="1"/>
              <a:t>Africentic</a:t>
            </a:r>
            <a:r>
              <a:rPr lang="en-GB" sz="800" dirty="0"/>
              <a:t> tendencies”, religiously as well as in political terms (Morris, 2016, 6). This is being reinforced by a sacred place in London, St Thomas' Hospital, where Tijani leader Ibrahim </a:t>
            </a:r>
            <a:r>
              <a:rPr lang="en-GB" sz="800" dirty="0" err="1"/>
              <a:t>Niass</a:t>
            </a:r>
            <a:r>
              <a:rPr lang="en-GB" sz="800" dirty="0"/>
              <a:t> (1900-1975 CE) passed away (ibid). The Tijani network in London are in “direct contact with the religious leaders … based in Senegal”, organising weekly, privately-hosted “[dh]</a:t>
            </a:r>
            <a:r>
              <a:rPr lang="en-GB" sz="800" dirty="0" err="1"/>
              <a:t>ikr</a:t>
            </a:r>
            <a:r>
              <a:rPr lang="en-GB" sz="800" dirty="0"/>
              <a:t> circles, meditation sessions, and other forms of spiritual practice” which are not detached from the traditional (ibid). The inter-ethnic dimension becomes visible among the </a:t>
            </a:r>
            <a:r>
              <a:rPr lang="en-GB" sz="800" dirty="0" err="1"/>
              <a:t>Naqshbandis</a:t>
            </a:r>
            <a:r>
              <a:rPr lang="en-GB" sz="800" dirty="0"/>
              <a:t> in the UK, whose “leading shaykh” Nazim al-</a:t>
            </a:r>
            <a:r>
              <a:rPr lang="en-GB" sz="800" dirty="0" err="1"/>
              <a:t>Qubrusi</a:t>
            </a:r>
            <a:r>
              <a:rPr lang="en-GB" sz="800" dirty="0"/>
              <a:t>, from Cyprus, “has developed a diverse following of Turks, South Asians and white or Afro-Caribbean converts in London and Sheffield, as well as a group of South Asian followers in Birmingham” (</a:t>
            </a:r>
            <a:r>
              <a:rPr lang="en-GB" sz="800" dirty="0" err="1"/>
              <a:t>Mandaville</a:t>
            </a:r>
            <a:r>
              <a:rPr lang="en-GB" sz="800" dirty="0"/>
              <a:t> </a:t>
            </a:r>
            <a:r>
              <a:rPr lang="en-GB" sz="800" dirty="0" err="1"/>
              <a:t>e.a.</a:t>
            </a:r>
            <a:r>
              <a:rPr lang="en-GB" sz="800" dirty="0"/>
              <a:t>, 2010, 40).</a:t>
            </a:r>
          </a:p>
          <a:p>
            <a:r>
              <a:rPr lang="en-GB" sz="800" dirty="0"/>
              <a:t>Those among the Sufi leaders who have received an education in the West “have been particularly successful at adapting to European cultures and societies” (</a:t>
            </a:r>
            <a:r>
              <a:rPr lang="en-GB" sz="800" dirty="0" err="1"/>
              <a:t>Mandaville</a:t>
            </a:r>
            <a:r>
              <a:rPr lang="en-GB" sz="800" dirty="0"/>
              <a:t> </a:t>
            </a:r>
            <a:r>
              <a:rPr lang="en-GB" sz="800" dirty="0" err="1"/>
              <a:t>e.a.</a:t>
            </a:r>
            <a:r>
              <a:rPr lang="en-GB" sz="800" dirty="0"/>
              <a:t>, 2010, 42). Such is the case of </a:t>
            </a:r>
            <a:r>
              <a:rPr lang="en-GB" sz="800" dirty="0" err="1"/>
              <a:t>Fouzi</a:t>
            </a:r>
            <a:r>
              <a:rPr lang="en-GB" sz="800" dirty="0"/>
              <a:t> </a:t>
            </a:r>
            <a:r>
              <a:rPr lang="en-GB" sz="800" dirty="0" err="1"/>
              <a:t>Skali</a:t>
            </a:r>
            <a:r>
              <a:rPr lang="en-GB" sz="800" dirty="0"/>
              <a:t> of the </a:t>
            </a:r>
            <a:r>
              <a:rPr lang="en-GB" sz="800" dirty="0" err="1"/>
              <a:t>Qadiri</a:t>
            </a:r>
            <a:r>
              <a:rPr lang="en-GB" sz="800" dirty="0"/>
              <a:t> tariqa in France, who has been drawing a “urban, modern-educated, middle- and upper-class audience – a departure from earlier perceptions in France of traditional Sufism as rural and backward” (</a:t>
            </a:r>
            <a:r>
              <a:rPr lang="en-GB" sz="800" dirty="0" err="1"/>
              <a:t>Mandaville</a:t>
            </a:r>
            <a:r>
              <a:rPr lang="en-GB" sz="800" dirty="0"/>
              <a:t> </a:t>
            </a:r>
            <a:r>
              <a:rPr lang="en-GB" sz="800" dirty="0" err="1"/>
              <a:t>e.a.</a:t>
            </a:r>
            <a:r>
              <a:rPr lang="en-GB" sz="800" dirty="0"/>
              <a:t>, 2010, 42). Thus, North Africa-derived Sufism has become popular among a set of European addressees through “numerous cultural events and festivals”, a number of which telecast (ibid). Throughout New Zealand, people now take part in ‘Dances of Universal Peace' “pioneered by Sam Lewis”, including dances of Hindu, Jewish and Native American origin (Buehler, 2006, 102). New Zealand is home of the Sharda Trust Centre and the Sufi Lodge Aotearoa, where features of religion, humanity and mysticism are to convey the “the essence of philosophy, without interfering with customs or beliefs” (idem, 105-106).</a:t>
            </a:r>
          </a:p>
        </p:txBody>
      </p:sp>
    </p:spTree>
    <p:extLst>
      <p:ext uri="{BB962C8B-B14F-4D97-AF65-F5344CB8AC3E}">
        <p14:creationId xmlns:p14="http://schemas.microsoft.com/office/powerpoint/2010/main" val="1739114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082F2E9-21AD-4CD1-802D-160967D3B21C}"/>
              </a:ext>
            </a:extLst>
          </p:cNvPr>
          <p:cNvSpPr>
            <a:spLocks noGrp="1"/>
          </p:cNvSpPr>
          <p:nvPr>
            <p:ph type="title"/>
          </p:nvPr>
        </p:nvSpPr>
        <p:spPr/>
        <p:txBody>
          <a:bodyPr/>
          <a:lstStyle/>
          <a:p>
            <a:r>
              <a:rPr lang="de-DE" dirty="0"/>
              <a:t>Integration </a:t>
            </a:r>
            <a:r>
              <a:rPr lang="de-DE" dirty="0" err="1"/>
              <a:t>of</a:t>
            </a:r>
            <a:r>
              <a:rPr lang="de-DE" dirty="0"/>
              <a:t> </a:t>
            </a:r>
            <a:r>
              <a:rPr lang="de-DE" dirty="0" err="1"/>
              <a:t>Sufism</a:t>
            </a:r>
            <a:endParaRPr lang="en-GB" dirty="0"/>
          </a:p>
        </p:txBody>
      </p:sp>
      <p:sp>
        <p:nvSpPr>
          <p:cNvPr id="3" name="Textplatzhalter 2">
            <a:extLst>
              <a:ext uri="{FF2B5EF4-FFF2-40B4-BE49-F238E27FC236}">
                <a16:creationId xmlns:a16="http://schemas.microsoft.com/office/drawing/2014/main" id="{2CA17A9E-826C-4C9E-A860-69137A59EE5E}"/>
              </a:ext>
            </a:extLst>
          </p:cNvPr>
          <p:cNvSpPr>
            <a:spLocks noGrp="1"/>
          </p:cNvSpPr>
          <p:nvPr>
            <p:ph type="body" idx="1"/>
          </p:nvPr>
        </p:nvSpPr>
        <p:spPr/>
        <p:txBody>
          <a:bodyPr/>
          <a:lstStyle/>
          <a:p>
            <a:r>
              <a:rPr lang="de-DE" dirty="0"/>
              <a:t>Sheet 10</a:t>
            </a:r>
            <a:endParaRPr lang="en-GB" dirty="0"/>
          </a:p>
        </p:txBody>
      </p:sp>
      <p:sp>
        <p:nvSpPr>
          <p:cNvPr id="4" name="Inhaltsplatzhalter 3">
            <a:extLst>
              <a:ext uri="{FF2B5EF4-FFF2-40B4-BE49-F238E27FC236}">
                <a16:creationId xmlns:a16="http://schemas.microsoft.com/office/drawing/2014/main" id="{B926DF78-72A9-4E1F-8F3B-560C05FE652C}"/>
              </a:ext>
            </a:extLst>
          </p:cNvPr>
          <p:cNvSpPr>
            <a:spLocks noGrp="1"/>
          </p:cNvSpPr>
          <p:nvPr>
            <p:ph sz="half" idx="2"/>
          </p:nvPr>
        </p:nvSpPr>
        <p:spPr/>
        <p:txBody>
          <a:bodyPr>
            <a:normAutofit/>
          </a:bodyPr>
          <a:lstStyle/>
          <a:p>
            <a:r>
              <a:rPr lang="en-GB" sz="1200" dirty="0"/>
              <a:t>Those among the Sufi leaders who have received an education in the West have integrated into European and Western “cultures and societies” (</a:t>
            </a:r>
            <a:r>
              <a:rPr lang="en-GB" sz="1200" dirty="0" err="1"/>
              <a:t>Mandaville</a:t>
            </a:r>
            <a:r>
              <a:rPr lang="en-GB" sz="1200" dirty="0"/>
              <a:t> </a:t>
            </a:r>
            <a:r>
              <a:rPr lang="en-GB" sz="1200" dirty="0" err="1"/>
              <a:t>e.a.</a:t>
            </a:r>
            <a:r>
              <a:rPr lang="en-GB" sz="1200" dirty="0"/>
              <a:t>, 2010, 42). Such is the case, e.g., of </a:t>
            </a:r>
            <a:r>
              <a:rPr lang="en-GB" sz="1200" dirty="0" err="1"/>
              <a:t>Fouzi</a:t>
            </a:r>
            <a:r>
              <a:rPr lang="en-GB" sz="1200" dirty="0"/>
              <a:t> </a:t>
            </a:r>
            <a:r>
              <a:rPr lang="en-GB" sz="1200" dirty="0" err="1"/>
              <a:t>Skali</a:t>
            </a:r>
            <a:r>
              <a:rPr lang="en-GB" sz="1200" dirty="0"/>
              <a:t> of the </a:t>
            </a:r>
            <a:r>
              <a:rPr lang="en-GB" sz="1200" dirty="0" err="1"/>
              <a:t>Qadiri</a:t>
            </a:r>
            <a:r>
              <a:rPr lang="en-GB" sz="1200" dirty="0"/>
              <a:t> tariqa in France, who has been drawing a “urban, modern-educated, middle- and upper-class audience – a departure from earlier perceptions” in the host country “of traditional Sufism as rural and backward” (</a:t>
            </a:r>
            <a:r>
              <a:rPr lang="en-GB" sz="1200" dirty="0" err="1"/>
              <a:t>Mandaville</a:t>
            </a:r>
            <a:r>
              <a:rPr lang="en-GB" sz="1200" dirty="0"/>
              <a:t> </a:t>
            </a:r>
            <a:r>
              <a:rPr lang="en-GB" sz="1200" dirty="0" err="1"/>
              <a:t>e.a.</a:t>
            </a:r>
            <a:r>
              <a:rPr lang="en-GB" sz="1200" dirty="0"/>
              <a:t>, 2010, 42). </a:t>
            </a:r>
          </a:p>
          <a:p>
            <a:r>
              <a:rPr lang="en-GB" sz="1200" dirty="0"/>
              <a:t>Thus, North Africa-derived Sufism has become popular among a set of European addressees through “cultural events and festivals”, a number of which telecast (</a:t>
            </a:r>
            <a:r>
              <a:rPr lang="en-GB" sz="1200" dirty="0" err="1"/>
              <a:t>Mandaville</a:t>
            </a:r>
            <a:r>
              <a:rPr lang="en-GB" sz="1200" dirty="0"/>
              <a:t> </a:t>
            </a:r>
            <a:r>
              <a:rPr lang="en-GB" sz="1200" dirty="0" err="1"/>
              <a:t>e.a.</a:t>
            </a:r>
            <a:r>
              <a:rPr lang="en-GB" sz="1200" dirty="0"/>
              <a:t>, 2010, 42).</a:t>
            </a:r>
          </a:p>
          <a:p>
            <a:endParaRPr lang="en-GB" sz="1200" dirty="0"/>
          </a:p>
        </p:txBody>
      </p:sp>
      <p:sp>
        <p:nvSpPr>
          <p:cNvPr id="5" name="Textplatzhalter 4">
            <a:extLst>
              <a:ext uri="{FF2B5EF4-FFF2-40B4-BE49-F238E27FC236}">
                <a16:creationId xmlns:a16="http://schemas.microsoft.com/office/drawing/2014/main" id="{9489B694-99C5-485B-A889-490B0FFAD8DB}"/>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37D25093-480D-414D-9800-0F51944A0D22}"/>
              </a:ext>
            </a:extLst>
          </p:cNvPr>
          <p:cNvSpPr>
            <a:spLocks noGrp="1"/>
          </p:cNvSpPr>
          <p:nvPr>
            <p:ph sz="quarter" idx="4"/>
          </p:nvPr>
        </p:nvSpPr>
        <p:spPr/>
        <p:txBody>
          <a:bodyPr>
            <a:normAutofit/>
          </a:bodyPr>
          <a:lstStyle/>
          <a:p>
            <a:r>
              <a:rPr lang="en-GB" sz="800" dirty="0"/>
              <a:t>Those among the Sufi leaders who have received an education in the West “have been particularly successful at adapting to European cultures and societies” (</a:t>
            </a:r>
            <a:r>
              <a:rPr lang="en-GB" sz="800" dirty="0" err="1"/>
              <a:t>Mandaville</a:t>
            </a:r>
            <a:r>
              <a:rPr lang="en-GB" sz="800" dirty="0"/>
              <a:t> </a:t>
            </a:r>
            <a:r>
              <a:rPr lang="en-GB" sz="800" dirty="0" err="1"/>
              <a:t>e.a.</a:t>
            </a:r>
            <a:r>
              <a:rPr lang="en-GB" sz="800" dirty="0"/>
              <a:t>, 2010, 42). Such is the case of </a:t>
            </a:r>
            <a:r>
              <a:rPr lang="en-GB" sz="800" dirty="0" err="1"/>
              <a:t>Fouzi</a:t>
            </a:r>
            <a:r>
              <a:rPr lang="en-GB" sz="800" dirty="0"/>
              <a:t> </a:t>
            </a:r>
            <a:r>
              <a:rPr lang="en-GB" sz="800" dirty="0" err="1"/>
              <a:t>Skali</a:t>
            </a:r>
            <a:r>
              <a:rPr lang="en-GB" sz="800" dirty="0"/>
              <a:t> of the </a:t>
            </a:r>
            <a:r>
              <a:rPr lang="en-GB" sz="800" dirty="0" err="1"/>
              <a:t>Qadiri</a:t>
            </a:r>
            <a:r>
              <a:rPr lang="en-GB" sz="800" dirty="0"/>
              <a:t> tariqa in France, who has been drawing a “urban, modern-educated, middle- and upper-class audience – a departure from earlier perceptions in France of traditional Sufism as rural and backward” (</a:t>
            </a:r>
            <a:r>
              <a:rPr lang="en-GB" sz="800" dirty="0" err="1"/>
              <a:t>Mandaville</a:t>
            </a:r>
            <a:r>
              <a:rPr lang="en-GB" sz="800" dirty="0"/>
              <a:t> </a:t>
            </a:r>
            <a:r>
              <a:rPr lang="en-GB" sz="800" dirty="0" err="1"/>
              <a:t>e.a.</a:t>
            </a:r>
            <a:r>
              <a:rPr lang="en-GB" sz="800" dirty="0"/>
              <a:t>, 2010, 42). Thus, North Africa-derived Sufism has become popular among a set of European addressees through “numerous cultural events and festivals”, a number of which telecast (</a:t>
            </a:r>
            <a:r>
              <a:rPr lang="en-GB" sz="800" dirty="0" err="1"/>
              <a:t>Mandaville</a:t>
            </a:r>
            <a:r>
              <a:rPr lang="en-GB" sz="800" dirty="0"/>
              <a:t> </a:t>
            </a:r>
            <a:r>
              <a:rPr lang="en-GB" sz="800" dirty="0" err="1"/>
              <a:t>e.a.</a:t>
            </a:r>
            <a:r>
              <a:rPr lang="en-GB" sz="800" dirty="0"/>
              <a:t>, 2010, 42). Throughout New Zealand, people now take part in ‘Dances of Universal Peace' “pioneered by Sam Lewis”, including dances of Hindu, Jewish and Native American origin (Buehler, 2006, 102). New Zealand is home of the Sharda Trust Centre and the Sufi Lodge Aotearoa, where features of religion, humanity and mysticism are to convey the “the essence of philosophy, without interfering with customs or beliefs” (idem, 105-106).</a:t>
            </a:r>
          </a:p>
          <a:p>
            <a:endParaRPr lang="en-GB" sz="800" dirty="0"/>
          </a:p>
          <a:p>
            <a:r>
              <a:rPr lang="en-GB" sz="800" dirty="0"/>
              <a:t>One might argue that “through a process of </a:t>
            </a:r>
            <a:r>
              <a:rPr lang="en-GB" sz="800" dirty="0" err="1"/>
              <a:t>subjectivisation</a:t>
            </a:r>
            <a:r>
              <a:rPr lang="en-GB" sz="800" dirty="0"/>
              <a:t> in late-modern society”, “traditional boundaries of religion” might end up being dissolved. In fact, individual experience of the spiritual “is pushing at the norms of traditional Islamic practice and reshaping the ways through which Muslim experience is understood” in Great Britain and elsewhere. On the other hand, belonging to a religious community seems not to be essentially endangered by </a:t>
            </a:r>
            <a:r>
              <a:rPr lang="en-GB" sz="800" dirty="0" err="1"/>
              <a:t>subjectivisation</a:t>
            </a:r>
            <a:r>
              <a:rPr lang="en-GB" sz="800" dirty="0"/>
              <a:t> (Morris, 2016, 400). The Al-Haqqani Al-Naqshbandi network under Shaykh Nazim al-</a:t>
            </a:r>
            <a:r>
              <a:rPr lang="en-GB" sz="800" dirty="0" err="1"/>
              <a:t>Qubrusi</a:t>
            </a:r>
            <a:r>
              <a:rPr lang="en-GB" sz="800" dirty="0"/>
              <a:t>, for example, comprises a “multi-ethnic following … from Western countries” of half a million initiated murids (</a:t>
            </a:r>
            <a:r>
              <a:rPr lang="en-GB" sz="800" dirty="0" err="1"/>
              <a:t>Böttcher</a:t>
            </a:r>
            <a:r>
              <a:rPr lang="en-GB" sz="800" dirty="0"/>
              <a:t>, 2006, </a:t>
            </a:r>
            <a:r>
              <a:rPr lang="en-GB" sz="800" dirty="0" err="1"/>
              <a:t>i</a:t>
            </a:r>
            <a:r>
              <a:rPr lang="en-GB" sz="800" dirty="0"/>
              <a:t>).</a:t>
            </a:r>
          </a:p>
          <a:p>
            <a:endParaRPr lang="en-GB" sz="800" dirty="0"/>
          </a:p>
          <a:p>
            <a:r>
              <a:rPr lang="en-GB" sz="800" dirty="0"/>
              <a:t>Instead of alluding to Western Sufism, it is more fitting to refer to Western </a:t>
            </a:r>
            <a:r>
              <a:rPr lang="en-GB" sz="800" dirty="0" err="1"/>
              <a:t>Sufisms</a:t>
            </a:r>
            <a:r>
              <a:rPr lang="en-GB" sz="800" dirty="0"/>
              <a:t> as the conglomerate of different rituals and readings “is not monolithic but covers a wide array of religious forms” (see Nguyen, 2003, 1-2). Some </a:t>
            </a:r>
            <a:r>
              <a:rPr lang="en-GB" sz="800" dirty="0" err="1"/>
              <a:t>Sufist</a:t>
            </a:r>
            <a:r>
              <a:rPr lang="en-GB" sz="800" dirty="0"/>
              <a:t> leaders have crossed from a specific “tradition to another”, others have adapted to more than a single tradition, or “created ... new traditions”, some as Western branches of a long-established trend (Rawlinson, 1993, 2). For instance, the Universal Sufism of Inayat Khan, with the dawning of the current millennium, has been seen by Americans “as a universal spirituality outside the confines of political Islam” against which there is a predisposition among vast arrays of the general population. By contrast, Sufis have been seen as “inherently moderate and peaceful”, being “exotified with the New Age spiritual movement of the 1960s and within popular culture” (Mercier-</a:t>
            </a:r>
            <a:r>
              <a:rPr lang="en-GB" sz="800" dirty="0" err="1"/>
              <a:t>Dalphond</a:t>
            </a:r>
            <a:r>
              <a:rPr lang="en-GB" sz="800" dirty="0"/>
              <a:t>, 2017, 105).</a:t>
            </a:r>
          </a:p>
        </p:txBody>
      </p:sp>
    </p:spTree>
    <p:extLst>
      <p:ext uri="{BB962C8B-B14F-4D97-AF65-F5344CB8AC3E}">
        <p14:creationId xmlns:p14="http://schemas.microsoft.com/office/powerpoint/2010/main" val="28336792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D43F8EC-E041-4AF6-8C89-E72D751BB2A1}"/>
              </a:ext>
            </a:extLst>
          </p:cNvPr>
          <p:cNvSpPr>
            <a:spLocks noGrp="1"/>
          </p:cNvSpPr>
          <p:nvPr>
            <p:ph type="title"/>
          </p:nvPr>
        </p:nvSpPr>
        <p:spPr/>
        <p:txBody>
          <a:bodyPr/>
          <a:lstStyle/>
          <a:p>
            <a:r>
              <a:rPr lang="de-DE" dirty="0" err="1"/>
              <a:t>Subjectivism</a:t>
            </a:r>
            <a:r>
              <a:rPr lang="de-DE" dirty="0"/>
              <a:t> in Post-Modern Times</a:t>
            </a:r>
            <a:endParaRPr lang="en-GB" dirty="0"/>
          </a:p>
        </p:txBody>
      </p:sp>
      <p:sp>
        <p:nvSpPr>
          <p:cNvPr id="3" name="Textplatzhalter 2">
            <a:extLst>
              <a:ext uri="{FF2B5EF4-FFF2-40B4-BE49-F238E27FC236}">
                <a16:creationId xmlns:a16="http://schemas.microsoft.com/office/drawing/2014/main" id="{40973335-D49A-40B6-82E5-2763B09C0910}"/>
              </a:ext>
            </a:extLst>
          </p:cNvPr>
          <p:cNvSpPr>
            <a:spLocks noGrp="1"/>
          </p:cNvSpPr>
          <p:nvPr>
            <p:ph type="body" idx="1"/>
          </p:nvPr>
        </p:nvSpPr>
        <p:spPr/>
        <p:txBody>
          <a:bodyPr/>
          <a:lstStyle/>
          <a:p>
            <a:r>
              <a:rPr lang="de-DE" dirty="0"/>
              <a:t>Sheet 11</a:t>
            </a:r>
            <a:endParaRPr lang="en-GB" dirty="0"/>
          </a:p>
        </p:txBody>
      </p:sp>
      <p:sp>
        <p:nvSpPr>
          <p:cNvPr id="4" name="Inhaltsplatzhalter 3">
            <a:extLst>
              <a:ext uri="{FF2B5EF4-FFF2-40B4-BE49-F238E27FC236}">
                <a16:creationId xmlns:a16="http://schemas.microsoft.com/office/drawing/2014/main" id="{CC4B3582-E057-480C-9B50-1C264FE083CA}"/>
              </a:ext>
            </a:extLst>
          </p:cNvPr>
          <p:cNvSpPr>
            <a:spLocks noGrp="1"/>
          </p:cNvSpPr>
          <p:nvPr>
            <p:ph sz="half" idx="2"/>
          </p:nvPr>
        </p:nvSpPr>
        <p:spPr/>
        <p:txBody>
          <a:bodyPr>
            <a:normAutofit/>
          </a:bodyPr>
          <a:lstStyle/>
          <a:p>
            <a:r>
              <a:rPr lang="en-GB" sz="1200" dirty="0"/>
              <a:t>One might argue that through some degree of post-modern subjective interpretation, “traditional boundaries of religion” could dissolve... In fact, individual experience of the spiritual “is pushing at the norms of traditional Islamic practice and reshaping the ways through which Muslim experience is understood” in Great Britain. On the other hand, belonging to a religious community seems not to be essentially endangered by the said ‘</a:t>
            </a:r>
            <a:r>
              <a:rPr lang="en-GB" sz="1200" dirty="0" err="1"/>
              <a:t>subjectivisation</a:t>
            </a:r>
            <a:r>
              <a:rPr lang="en-GB" sz="1200" dirty="0"/>
              <a:t>’ (Morris, 2016, 400). </a:t>
            </a:r>
          </a:p>
        </p:txBody>
      </p:sp>
      <p:sp>
        <p:nvSpPr>
          <p:cNvPr id="5" name="Textplatzhalter 4">
            <a:extLst>
              <a:ext uri="{FF2B5EF4-FFF2-40B4-BE49-F238E27FC236}">
                <a16:creationId xmlns:a16="http://schemas.microsoft.com/office/drawing/2014/main" id="{66067068-713E-4359-AAE1-A68C77205819}"/>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588AAE4D-4CBC-47FD-839C-0BD8511FF6A6}"/>
              </a:ext>
            </a:extLst>
          </p:cNvPr>
          <p:cNvSpPr>
            <a:spLocks noGrp="1"/>
          </p:cNvSpPr>
          <p:nvPr>
            <p:ph sz="quarter" idx="4"/>
          </p:nvPr>
        </p:nvSpPr>
        <p:spPr/>
        <p:txBody>
          <a:bodyPr>
            <a:normAutofit/>
          </a:bodyPr>
          <a:lstStyle/>
          <a:p>
            <a:r>
              <a:rPr lang="en-GB" sz="800" dirty="0"/>
              <a:t>One might argue that “through a process of </a:t>
            </a:r>
            <a:r>
              <a:rPr lang="en-GB" sz="800" dirty="0" err="1"/>
              <a:t>subjectivisation</a:t>
            </a:r>
            <a:r>
              <a:rPr lang="en-GB" sz="800" dirty="0"/>
              <a:t> in late-modern society”, “traditional boundaries of religion” might end up being dissolved. In fact, individual experience of the spiritual “is pushing at the norms of traditional Islamic practice and reshaping the ways through which Muslim experience is understood” in Great Britain and elsewhere. On the other hand, belonging to a religious community seems not to be essentially endangered by </a:t>
            </a:r>
            <a:r>
              <a:rPr lang="en-GB" sz="800" dirty="0" err="1"/>
              <a:t>subjectivisation</a:t>
            </a:r>
            <a:r>
              <a:rPr lang="en-GB" sz="800" dirty="0"/>
              <a:t> (Morris, 2016, 400). The Al-Haqqani Al-Naqshbandi network under Shaykh Nazim al-</a:t>
            </a:r>
            <a:r>
              <a:rPr lang="en-GB" sz="800" dirty="0" err="1"/>
              <a:t>Qubrusi</a:t>
            </a:r>
            <a:r>
              <a:rPr lang="en-GB" sz="800" dirty="0"/>
              <a:t>, for example, comprises a “multi-ethnic following … from Western countries” of half a million initiated murids (</a:t>
            </a:r>
            <a:r>
              <a:rPr lang="en-GB" sz="800" dirty="0" err="1"/>
              <a:t>Böttcher</a:t>
            </a:r>
            <a:r>
              <a:rPr lang="en-GB" sz="800" dirty="0"/>
              <a:t>, 2006, </a:t>
            </a:r>
            <a:r>
              <a:rPr lang="en-GB" sz="800" dirty="0" err="1"/>
              <a:t>i</a:t>
            </a:r>
            <a:r>
              <a:rPr lang="en-GB" sz="800" dirty="0"/>
              <a:t>).</a:t>
            </a:r>
          </a:p>
          <a:p>
            <a:endParaRPr lang="en-GB" sz="800" dirty="0"/>
          </a:p>
          <a:p>
            <a:r>
              <a:rPr lang="en-GB" sz="800" dirty="0"/>
              <a:t>Instead of alluding to Western Sufism, it is more fitting to refer to Western </a:t>
            </a:r>
            <a:r>
              <a:rPr lang="en-GB" sz="800" dirty="0" err="1"/>
              <a:t>Sufisms</a:t>
            </a:r>
            <a:r>
              <a:rPr lang="en-GB" sz="800" dirty="0"/>
              <a:t> as the conglomerate of different rituals and readings “is not monolithic but covers a wide array of religious forms” (see Nguyen, 2003, 1-2). Some </a:t>
            </a:r>
            <a:r>
              <a:rPr lang="en-GB" sz="800" dirty="0" err="1"/>
              <a:t>Sufist</a:t>
            </a:r>
            <a:r>
              <a:rPr lang="en-GB" sz="800" dirty="0"/>
              <a:t> leaders have crossed from a specific “tradition to another”, others have adapted to more than a single tradition, or “created ... new traditions”, some as Western branches of a long-established trend (Rawlinson, 1993, 2). For instance, the Universal Sufism of Inayat Khan, with the dawning of the current millennium, has been seen by Americans “as a universal spirituality outside the confines of political Islam” against which there is a predisposition among vast arrays of the general population. By contrast, Sufis have been seen as “inherently moderate and peaceful”, being “exotified with the New Age spiritual movement of the 1960s and within popular culture” (Mercier-</a:t>
            </a:r>
            <a:r>
              <a:rPr lang="en-GB" sz="800" dirty="0" err="1"/>
              <a:t>Dalphond</a:t>
            </a:r>
            <a:r>
              <a:rPr lang="en-GB" sz="800" dirty="0"/>
              <a:t>, 2017, 105).</a:t>
            </a:r>
          </a:p>
          <a:p>
            <a:endParaRPr lang="en-GB" sz="800" dirty="0"/>
          </a:p>
          <a:p>
            <a:r>
              <a:rPr lang="en-GB" sz="800" dirty="0"/>
              <a:t>Cultural translation from traditional to Western modernity influence “identities of overlapping ethnic, religious and cultural communities in the West and” an order’s country of origin (see </a:t>
            </a:r>
            <a:r>
              <a:rPr lang="en-GB" sz="800" dirty="0" err="1"/>
              <a:t>Genn</a:t>
            </a:r>
            <a:r>
              <a:rPr lang="en-GB" sz="800" dirty="0"/>
              <a:t>, 1994, 1-2). The Indian </a:t>
            </a:r>
            <a:r>
              <a:rPr lang="en-GB" sz="800" dirty="0" err="1"/>
              <a:t>Chishtiyya</a:t>
            </a:r>
            <a:r>
              <a:rPr lang="en-GB" sz="800" dirty="0"/>
              <a:t>, for instance, is interlinked with the diaspora of Indians as well as today’s Indian state and diverse backgrounds of participants and members against the backdrop of a “liberal ethos” (idem).</a:t>
            </a:r>
          </a:p>
        </p:txBody>
      </p:sp>
    </p:spTree>
    <p:extLst>
      <p:ext uri="{BB962C8B-B14F-4D97-AF65-F5344CB8AC3E}">
        <p14:creationId xmlns:p14="http://schemas.microsoft.com/office/powerpoint/2010/main" val="29777846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AF877AA-7073-49AD-A998-A61835475069}"/>
              </a:ext>
            </a:extLst>
          </p:cNvPr>
          <p:cNvSpPr>
            <a:spLocks noGrp="1"/>
          </p:cNvSpPr>
          <p:nvPr>
            <p:ph type="title"/>
          </p:nvPr>
        </p:nvSpPr>
        <p:spPr/>
        <p:txBody>
          <a:bodyPr/>
          <a:lstStyle/>
          <a:p>
            <a:r>
              <a:rPr lang="en-GB" dirty="0"/>
              <a:t>The Haqqani-Naqshbandi</a:t>
            </a:r>
          </a:p>
        </p:txBody>
      </p:sp>
      <p:sp>
        <p:nvSpPr>
          <p:cNvPr id="3" name="Textplatzhalter 2">
            <a:extLst>
              <a:ext uri="{FF2B5EF4-FFF2-40B4-BE49-F238E27FC236}">
                <a16:creationId xmlns:a16="http://schemas.microsoft.com/office/drawing/2014/main" id="{47914B9E-07E8-4D42-B3EA-5DC62BFB6EE3}"/>
              </a:ext>
            </a:extLst>
          </p:cNvPr>
          <p:cNvSpPr>
            <a:spLocks noGrp="1"/>
          </p:cNvSpPr>
          <p:nvPr>
            <p:ph type="body" idx="1"/>
          </p:nvPr>
        </p:nvSpPr>
        <p:spPr/>
        <p:txBody>
          <a:bodyPr/>
          <a:lstStyle/>
          <a:p>
            <a:r>
              <a:rPr lang="de-DE" dirty="0"/>
              <a:t>Sheet 12</a:t>
            </a:r>
            <a:endParaRPr lang="en-GB" dirty="0"/>
          </a:p>
        </p:txBody>
      </p:sp>
      <p:sp>
        <p:nvSpPr>
          <p:cNvPr id="4" name="Inhaltsplatzhalter 3">
            <a:extLst>
              <a:ext uri="{FF2B5EF4-FFF2-40B4-BE49-F238E27FC236}">
                <a16:creationId xmlns:a16="http://schemas.microsoft.com/office/drawing/2014/main" id="{B2B4F5F3-664B-4438-9D89-19E07D423E7A}"/>
              </a:ext>
            </a:extLst>
          </p:cNvPr>
          <p:cNvSpPr>
            <a:spLocks noGrp="1"/>
          </p:cNvSpPr>
          <p:nvPr>
            <p:ph sz="half" idx="2"/>
          </p:nvPr>
        </p:nvSpPr>
        <p:spPr/>
        <p:txBody>
          <a:bodyPr>
            <a:normAutofit/>
          </a:bodyPr>
          <a:lstStyle/>
          <a:p>
            <a:r>
              <a:rPr lang="en-GB" sz="1200" dirty="0"/>
              <a:t>The Haqqani-Naqshbandi network, led by Shaykh Nazim al-</a:t>
            </a:r>
            <a:r>
              <a:rPr lang="en-GB" sz="1200" dirty="0" err="1"/>
              <a:t>Qubrusi</a:t>
            </a:r>
            <a:r>
              <a:rPr lang="en-GB" sz="1200" dirty="0"/>
              <a:t>, for example, comprises a “multi-ethnic following ... from Western countries” of half a million initiated murids (</a:t>
            </a:r>
            <a:r>
              <a:rPr lang="en-GB" sz="1200" dirty="0" err="1"/>
              <a:t>Böttcher</a:t>
            </a:r>
            <a:r>
              <a:rPr lang="en-GB" sz="1200" dirty="0"/>
              <a:t>, 2006, </a:t>
            </a:r>
            <a:r>
              <a:rPr lang="en-GB" sz="1200" dirty="0" err="1"/>
              <a:t>i</a:t>
            </a:r>
            <a:r>
              <a:rPr lang="en-GB" sz="1200" dirty="0"/>
              <a:t>).</a:t>
            </a:r>
          </a:p>
          <a:p>
            <a:pPr marL="0" indent="0">
              <a:buNone/>
            </a:pPr>
            <a:endParaRPr lang="en-GB" dirty="0"/>
          </a:p>
        </p:txBody>
      </p:sp>
      <p:sp>
        <p:nvSpPr>
          <p:cNvPr id="5" name="Textplatzhalter 4">
            <a:extLst>
              <a:ext uri="{FF2B5EF4-FFF2-40B4-BE49-F238E27FC236}">
                <a16:creationId xmlns:a16="http://schemas.microsoft.com/office/drawing/2014/main" id="{12B8CE7F-D759-48A0-933E-689ED19453F5}"/>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3EB18D1F-AED0-4875-9C3A-BF56AE246E7F}"/>
              </a:ext>
            </a:extLst>
          </p:cNvPr>
          <p:cNvSpPr>
            <a:spLocks noGrp="1"/>
          </p:cNvSpPr>
          <p:nvPr>
            <p:ph sz="quarter" idx="4"/>
          </p:nvPr>
        </p:nvSpPr>
        <p:spPr/>
        <p:txBody>
          <a:bodyPr>
            <a:normAutofit/>
          </a:bodyPr>
          <a:lstStyle/>
          <a:p>
            <a:r>
              <a:rPr lang="en-GB" sz="800" dirty="0"/>
              <a:t>The Al-Haqqani Al-Naqshbandi network, led by Shaykh Nazim al-</a:t>
            </a:r>
            <a:r>
              <a:rPr lang="en-GB" sz="800" dirty="0" err="1"/>
              <a:t>Qubrusi</a:t>
            </a:r>
            <a:r>
              <a:rPr lang="en-GB" sz="800" dirty="0"/>
              <a:t>, for example, comprises a “multi-ethnic following ... from Western countries” of half a million initiated murids (</a:t>
            </a:r>
            <a:r>
              <a:rPr lang="en-GB" sz="800" dirty="0" err="1"/>
              <a:t>Böttcher</a:t>
            </a:r>
            <a:r>
              <a:rPr lang="en-GB" sz="800" dirty="0"/>
              <a:t>, 2006, </a:t>
            </a:r>
            <a:r>
              <a:rPr lang="en-GB" sz="800" dirty="0" err="1"/>
              <a:t>i</a:t>
            </a:r>
            <a:r>
              <a:rPr lang="en-GB" sz="800" dirty="0"/>
              <a:t>).</a:t>
            </a:r>
          </a:p>
          <a:p>
            <a:r>
              <a:rPr lang="en-GB" sz="800" dirty="0"/>
              <a:t>Cultural translation from traditional to Western modernity influence “identities of overlapping ethnic, religious and cultural communities in the West and” an order’s country of origin (see </a:t>
            </a:r>
            <a:r>
              <a:rPr lang="en-GB" sz="800" dirty="0" err="1"/>
              <a:t>Genn</a:t>
            </a:r>
            <a:r>
              <a:rPr lang="en-GB" sz="800" dirty="0"/>
              <a:t>, 1994, 1-2). The Indian </a:t>
            </a:r>
            <a:r>
              <a:rPr lang="en-GB" sz="800" dirty="0" err="1"/>
              <a:t>Chishtiyya</a:t>
            </a:r>
            <a:r>
              <a:rPr lang="en-GB" sz="800" dirty="0"/>
              <a:t>, for instance, is interlinked with the diaspora of Indians as well as today’s Indian state and diverse backgrounds of participants and members against the backdrop of a “liberal ethos” (ibid).</a:t>
            </a:r>
          </a:p>
          <a:p>
            <a:endParaRPr lang="en-GB" dirty="0"/>
          </a:p>
        </p:txBody>
      </p:sp>
    </p:spTree>
    <p:extLst>
      <p:ext uri="{BB962C8B-B14F-4D97-AF65-F5344CB8AC3E}">
        <p14:creationId xmlns:p14="http://schemas.microsoft.com/office/powerpoint/2010/main" val="20862656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3AE0571-FF28-451C-AEB3-282F2C793111}"/>
              </a:ext>
            </a:extLst>
          </p:cNvPr>
          <p:cNvSpPr>
            <a:spLocks noGrp="1"/>
          </p:cNvSpPr>
          <p:nvPr>
            <p:ph type="title"/>
          </p:nvPr>
        </p:nvSpPr>
        <p:spPr/>
        <p:txBody>
          <a:bodyPr/>
          <a:lstStyle/>
          <a:p>
            <a:r>
              <a:rPr lang="en-GB" dirty="0"/>
              <a:t>‘Transfers of Ritual’</a:t>
            </a:r>
          </a:p>
        </p:txBody>
      </p:sp>
      <p:sp>
        <p:nvSpPr>
          <p:cNvPr id="3" name="Textplatzhalter 2">
            <a:extLst>
              <a:ext uri="{FF2B5EF4-FFF2-40B4-BE49-F238E27FC236}">
                <a16:creationId xmlns:a16="http://schemas.microsoft.com/office/drawing/2014/main" id="{9C58EE40-4E14-46EA-A9AE-59E20877D6E3}"/>
              </a:ext>
            </a:extLst>
          </p:cNvPr>
          <p:cNvSpPr>
            <a:spLocks noGrp="1"/>
          </p:cNvSpPr>
          <p:nvPr>
            <p:ph type="body" idx="1"/>
          </p:nvPr>
        </p:nvSpPr>
        <p:spPr/>
        <p:txBody>
          <a:bodyPr/>
          <a:lstStyle/>
          <a:p>
            <a:r>
              <a:rPr lang="de-DE" dirty="0"/>
              <a:t>Sheet 13</a:t>
            </a:r>
            <a:endParaRPr lang="en-GB" dirty="0"/>
          </a:p>
        </p:txBody>
      </p:sp>
      <p:sp>
        <p:nvSpPr>
          <p:cNvPr id="4" name="Inhaltsplatzhalter 3">
            <a:extLst>
              <a:ext uri="{FF2B5EF4-FFF2-40B4-BE49-F238E27FC236}">
                <a16:creationId xmlns:a16="http://schemas.microsoft.com/office/drawing/2014/main" id="{C2C4A269-6377-4EB9-AB5B-374059DAF9F5}"/>
              </a:ext>
            </a:extLst>
          </p:cNvPr>
          <p:cNvSpPr>
            <a:spLocks noGrp="1"/>
          </p:cNvSpPr>
          <p:nvPr>
            <p:ph sz="half" idx="2"/>
          </p:nvPr>
        </p:nvSpPr>
        <p:spPr/>
        <p:txBody>
          <a:bodyPr>
            <a:normAutofit/>
          </a:bodyPr>
          <a:lstStyle/>
          <a:p>
            <a:r>
              <a:rPr lang="en-GB" sz="1200" dirty="0"/>
              <a:t>As the example of </a:t>
            </a:r>
            <a:r>
              <a:rPr lang="en-GB" sz="1200" dirty="0" err="1"/>
              <a:t>Oruç</a:t>
            </a:r>
            <a:r>
              <a:rPr lang="en-GB" sz="1200" dirty="0"/>
              <a:t> </a:t>
            </a:r>
            <a:r>
              <a:rPr lang="en-GB" sz="1200" dirty="0" err="1"/>
              <a:t>Rahmi</a:t>
            </a:r>
            <a:r>
              <a:rPr lang="en-GB" sz="1200" dirty="0"/>
              <a:t> </a:t>
            </a:r>
            <a:r>
              <a:rPr lang="en-GB" sz="1200" dirty="0" err="1"/>
              <a:t>Güvenç’s</a:t>
            </a:r>
            <a:r>
              <a:rPr lang="en-GB" sz="1200" dirty="0"/>
              <a:t> Sufi network in Istanbul shows, there have been modernising tendencies which can be explained at micro level by ‘transfers of ritual’ (Langer, 2011, 2). The term signifies a temporary-</a:t>
            </a:r>
            <a:r>
              <a:rPr lang="en-GB" sz="1200" dirty="0" err="1"/>
              <a:t>phasal</a:t>
            </a:r>
            <a:r>
              <a:rPr lang="en-GB" sz="1200" dirty="0"/>
              <a:t> change of </a:t>
            </a:r>
            <a:r>
              <a:rPr lang="en-GB" sz="1200" dirty="0" err="1"/>
              <a:t>spiritist</a:t>
            </a:r>
            <a:r>
              <a:rPr lang="en-GB" sz="1200" dirty="0"/>
              <a:t> practice neo-contextually, which can either be the ritual medium, the </a:t>
            </a:r>
            <a:r>
              <a:rPr lang="en-GB" sz="1200" dirty="0" err="1"/>
              <a:t>spatio</a:t>
            </a:r>
            <a:r>
              <a:rPr lang="en-GB" sz="1200" dirty="0"/>
              <a:t>-geographical, “cultural, religious, political, economic and social” environment of Sufi exercise of procedures (Langer, 2011, 3).</a:t>
            </a:r>
          </a:p>
        </p:txBody>
      </p:sp>
      <p:sp>
        <p:nvSpPr>
          <p:cNvPr id="5" name="Textplatzhalter 4">
            <a:extLst>
              <a:ext uri="{FF2B5EF4-FFF2-40B4-BE49-F238E27FC236}">
                <a16:creationId xmlns:a16="http://schemas.microsoft.com/office/drawing/2014/main" id="{9C88903E-3B6F-4E89-BE85-C3E7FA2CE902}"/>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8A9D92DB-7447-4CCF-96C1-633825712FDE}"/>
              </a:ext>
            </a:extLst>
          </p:cNvPr>
          <p:cNvSpPr>
            <a:spLocks noGrp="1"/>
          </p:cNvSpPr>
          <p:nvPr>
            <p:ph sz="quarter" idx="4"/>
          </p:nvPr>
        </p:nvSpPr>
        <p:spPr/>
        <p:txBody>
          <a:bodyPr>
            <a:normAutofit/>
          </a:bodyPr>
          <a:lstStyle/>
          <a:p>
            <a:r>
              <a:rPr lang="en-GB" sz="800" dirty="0"/>
              <a:t>As the example of </a:t>
            </a:r>
            <a:r>
              <a:rPr lang="en-GB" sz="800" dirty="0" err="1"/>
              <a:t>Oruç</a:t>
            </a:r>
            <a:r>
              <a:rPr lang="en-GB" sz="800" dirty="0"/>
              <a:t> </a:t>
            </a:r>
            <a:r>
              <a:rPr lang="en-GB" sz="800" dirty="0" err="1"/>
              <a:t>Rahmi</a:t>
            </a:r>
            <a:r>
              <a:rPr lang="en-GB" sz="800" dirty="0"/>
              <a:t> </a:t>
            </a:r>
            <a:r>
              <a:rPr lang="en-GB" sz="800" dirty="0" err="1"/>
              <a:t>Güvenç’s</a:t>
            </a:r>
            <a:r>
              <a:rPr lang="en-GB" sz="800" dirty="0"/>
              <a:t> Sufi network in Istanbul shows, there have been modernising tendencies which can be explained at micro level by ‘transfers of ritual’ (Langer, 2011, 2). The term signifies “a shift of ... ritual elements into another or a changed context”, which can either be the ritual medium, the </a:t>
            </a:r>
            <a:r>
              <a:rPr lang="en-GB" sz="800" dirty="0" err="1"/>
              <a:t>spatio</a:t>
            </a:r>
            <a:r>
              <a:rPr lang="en-GB" sz="800" dirty="0"/>
              <a:t>-geographical, “cultural, religious, political, economic and social” environment of Sufi procedural exercise (Langer, 2011, 3). The specific facets of the change experienced by the partakers may or may not internally influence “the ritual, script, performance, … aesthetics, structure, transmission, intentionality and ... self-reflexivity, interaction, communication, functionality ... and meanings ascribed to the ritual” (idem).</a:t>
            </a:r>
          </a:p>
          <a:p>
            <a:r>
              <a:rPr lang="en-GB" sz="800" dirty="0"/>
              <a:t>Since the 1960s, when </a:t>
            </a:r>
            <a:r>
              <a:rPr lang="en-GB" sz="800" dirty="0" err="1"/>
              <a:t>Oruç</a:t>
            </a:r>
            <a:r>
              <a:rPr lang="en-GB" sz="800" dirty="0"/>
              <a:t> </a:t>
            </a:r>
            <a:r>
              <a:rPr lang="en-GB" sz="800" dirty="0" err="1"/>
              <a:t>Güvenç</a:t>
            </a:r>
            <a:r>
              <a:rPr lang="en-GB" sz="800" dirty="0"/>
              <a:t> studied with Turgut Baba, “the last head of the Galata … Mevlevi lodge” at the Bosporus, he did in fact implement a number of ‘transfers of ritual’. In the 1080s, he subsequently moved to Austria, Switzerland and Germany, </a:t>
            </a:r>
            <a:r>
              <a:rPr lang="en-GB" sz="800" dirty="0" err="1"/>
              <a:t>i.a.</a:t>
            </a:r>
            <a:r>
              <a:rPr lang="en-GB" sz="800" dirty="0"/>
              <a:t> Langer took part in one of </a:t>
            </a:r>
            <a:r>
              <a:rPr lang="en-GB" sz="800" dirty="0" err="1"/>
              <a:t>Oruç</a:t>
            </a:r>
            <a:r>
              <a:rPr lang="en-GB" sz="800" dirty="0"/>
              <a:t> </a:t>
            </a:r>
            <a:r>
              <a:rPr lang="en-GB" sz="800" dirty="0" err="1"/>
              <a:t>Güvenç’s</a:t>
            </a:r>
            <a:r>
              <a:rPr lang="en-GB" sz="800" dirty="0"/>
              <a:t> ‘</a:t>
            </a:r>
            <a:r>
              <a:rPr lang="en-GB" sz="800" dirty="0" err="1"/>
              <a:t>WirbeltanzNächte</a:t>
            </a:r>
            <a:r>
              <a:rPr lang="en-GB" sz="800" dirty="0"/>
              <a:t>’ (‘whirling dance nights') (Langer, 2011, 7-8).</a:t>
            </a:r>
          </a:p>
          <a:p>
            <a:r>
              <a:rPr lang="en-GB" sz="800" dirty="0"/>
              <a:t>[O]ne of his ‘disciples' ... showed the basic moves and postures, from ‘prostration' (</a:t>
            </a:r>
            <a:r>
              <a:rPr lang="en-GB" sz="800" dirty="0" err="1"/>
              <a:t>niyaz</a:t>
            </a:r>
            <a:r>
              <a:rPr lang="en-GB" sz="800" dirty="0"/>
              <a:t>) and kissing the </a:t>
            </a:r>
            <a:r>
              <a:rPr lang="en-GB" sz="800" dirty="0" err="1"/>
              <a:t>meydan</a:t>
            </a:r>
            <a:r>
              <a:rPr lang="en-GB" sz="800" dirty="0"/>
              <a:t> up to how to start the whirling, with closed arms first and then unfolding, one palm up the other down, until ending the ritual dance by ‘greeting' the ritual leader and again doing </a:t>
            </a:r>
            <a:r>
              <a:rPr lang="en-GB" sz="800" dirty="0" err="1"/>
              <a:t>niyaz</a:t>
            </a:r>
            <a:r>
              <a:rPr lang="en-GB" sz="800" dirty="0"/>
              <a:t>. He also advised all the participants to take part in the </a:t>
            </a:r>
            <a:r>
              <a:rPr lang="en-GB" sz="800" dirty="0" err="1"/>
              <a:t>zikir</a:t>
            </a:r>
            <a:r>
              <a:rPr lang="en-GB" sz="800" dirty="0"/>
              <a:t> by singing along the songs when they are not dancing (ibid). </a:t>
            </a:r>
          </a:p>
        </p:txBody>
      </p:sp>
    </p:spTree>
    <p:extLst>
      <p:ext uri="{BB962C8B-B14F-4D97-AF65-F5344CB8AC3E}">
        <p14:creationId xmlns:p14="http://schemas.microsoft.com/office/powerpoint/2010/main" val="42927609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30845762-CCD5-4EDA-9209-F0008973DF12}"/>
              </a:ext>
            </a:extLst>
          </p:cNvPr>
          <p:cNvSpPr>
            <a:spLocks noGrp="1"/>
          </p:cNvSpPr>
          <p:nvPr>
            <p:ph type="title"/>
          </p:nvPr>
        </p:nvSpPr>
        <p:spPr/>
        <p:txBody>
          <a:bodyPr/>
          <a:lstStyle/>
          <a:p>
            <a:r>
              <a:rPr lang="en-GB" dirty="0"/>
              <a:t>Transfer of Ritual: ‘</a:t>
            </a:r>
            <a:r>
              <a:rPr lang="en-GB" dirty="0" err="1"/>
              <a:t>WirbeltanzNächte</a:t>
            </a:r>
            <a:r>
              <a:rPr lang="en-GB" dirty="0"/>
              <a:t>’</a:t>
            </a:r>
          </a:p>
        </p:txBody>
      </p:sp>
      <p:sp>
        <p:nvSpPr>
          <p:cNvPr id="3" name="Textplatzhalter 2">
            <a:extLst>
              <a:ext uri="{FF2B5EF4-FFF2-40B4-BE49-F238E27FC236}">
                <a16:creationId xmlns:a16="http://schemas.microsoft.com/office/drawing/2014/main" id="{500AFC6A-7170-4763-A92E-3F6403D3DACC}"/>
              </a:ext>
            </a:extLst>
          </p:cNvPr>
          <p:cNvSpPr>
            <a:spLocks noGrp="1"/>
          </p:cNvSpPr>
          <p:nvPr>
            <p:ph type="body" idx="1"/>
          </p:nvPr>
        </p:nvSpPr>
        <p:spPr/>
        <p:txBody>
          <a:bodyPr/>
          <a:lstStyle/>
          <a:p>
            <a:r>
              <a:rPr lang="de-DE" dirty="0"/>
              <a:t>Sheet 14</a:t>
            </a:r>
            <a:endParaRPr lang="en-GB" dirty="0"/>
          </a:p>
        </p:txBody>
      </p:sp>
      <p:sp>
        <p:nvSpPr>
          <p:cNvPr id="4" name="Inhaltsplatzhalter 3">
            <a:extLst>
              <a:ext uri="{FF2B5EF4-FFF2-40B4-BE49-F238E27FC236}">
                <a16:creationId xmlns:a16="http://schemas.microsoft.com/office/drawing/2014/main" id="{85087040-9801-497F-9227-04F607AF6EA0}"/>
              </a:ext>
            </a:extLst>
          </p:cNvPr>
          <p:cNvSpPr>
            <a:spLocks noGrp="1"/>
          </p:cNvSpPr>
          <p:nvPr>
            <p:ph sz="half" idx="2"/>
          </p:nvPr>
        </p:nvSpPr>
        <p:spPr/>
        <p:txBody>
          <a:bodyPr>
            <a:normAutofit/>
          </a:bodyPr>
          <a:lstStyle/>
          <a:p>
            <a:r>
              <a:rPr lang="en-GB" sz="1300" dirty="0"/>
              <a:t>Since the 1960s, when Sufi leader </a:t>
            </a:r>
            <a:r>
              <a:rPr lang="en-GB" sz="1300" dirty="0" err="1"/>
              <a:t>Oruç</a:t>
            </a:r>
            <a:r>
              <a:rPr lang="en-GB" sz="1300" dirty="0"/>
              <a:t> </a:t>
            </a:r>
            <a:r>
              <a:rPr lang="en-GB" sz="1300" dirty="0" err="1"/>
              <a:t>Güvenç</a:t>
            </a:r>
            <a:r>
              <a:rPr lang="en-GB" sz="1300" dirty="0"/>
              <a:t> studied with his own teacher Turgut Baba, “the last head of the Galata lodge” at the Bosporus, he did in fact implement a number of ‘transfers of ritual’. In the 1080s, he subsequently moved to Austria, Switzerland and Germany, where </a:t>
            </a:r>
            <a:r>
              <a:rPr lang="en-GB" sz="1300" dirty="0" err="1"/>
              <a:t>Güvenç</a:t>
            </a:r>
            <a:r>
              <a:rPr lang="en-GB" sz="1300" dirty="0"/>
              <a:t> has been organising ‘</a:t>
            </a:r>
            <a:r>
              <a:rPr lang="en-GB" sz="1300" dirty="0" err="1"/>
              <a:t>WirbeltanzNächte</a:t>
            </a:r>
            <a:r>
              <a:rPr lang="en-GB" sz="1300" dirty="0"/>
              <a:t>’ (‘whirling dance nights') (Langer, 2011, 7-8).</a:t>
            </a:r>
          </a:p>
          <a:p>
            <a:endParaRPr lang="en-GB" dirty="0"/>
          </a:p>
        </p:txBody>
      </p:sp>
      <p:sp>
        <p:nvSpPr>
          <p:cNvPr id="5" name="Textplatzhalter 4">
            <a:extLst>
              <a:ext uri="{FF2B5EF4-FFF2-40B4-BE49-F238E27FC236}">
                <a16:creationId xmlns:a16="http://schemas.microsoft.com/office/drawing/2014/main" id="{C90D9F0D-E7CA-4155-B0B1-96D11C7C7399}"/>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78F9849B-88E0-4445-8E3B-AD58018C845E}"/>
              </a:ext>
            </a:extLst>
          </p:cNvPr>
          <p:cNvSpPr>
            <a:spLocks noGrp="1"/>
          </p:cNvSpPr>
          <p:nvPr>
            <p:ph sz="quarter" idx="4"/>
          </p:nvPr>
        </p:nvSpPr>
        <p:spPr/>
        <p:txBody>
          <a:bodyPr>
            <a:normAutofit/>
          </a:bodyPr>
          <a:lstStyle/>
          <a:p>
            <a:r>
              <a:rPr lang="en-GB" sz="800" dirty="0"/>
              <a:t>Since the 1960s, when Sufi leader </a:t>
            </a:r>
            <a:r>
              <a:rPr lang="en-GB" sz="800" dirty="0" err="1"/>
              <a:t>Oruç</a:t>
            </a:r>
            <a:r>
              <a:rPr lang="en-GB" sz="800" dirty="0"/>
              <a:t> </a:t>
            </a:r>
            <a:r>
              <a:rPr lang="en-GB" sz="800" dirty="0" err="1"/>
              <a:t>Güvenç</a:t>
            </a:r>
            <a:r>
              <a:rPr lang="en-GB" sz="800" dirty="0"/>
              <a:t> studied with his own teacher Turgut Baba, “the last head of the Galata … Mevlevi lodge” at the Bosporus, he did in fact implement a number of ‘transfers of ritual’. In the 1080s, he subsequently moved to Austria, Switzerland and Germany, where </a:t>
            </a:r>
            <a:r>
              <a:rPr lang="en-GB" sz="800" dirty="0" err="1"/>
              <a:t>Güvenç</a:t>
            </a:r>
            <a:r>
              <a:rPr lang="en-GB" sz="800" dirty="0"/>
              <a:t> has been organising ‘</a:t>
            </a:r>
            <a:r>
              <a:rPr lang="en-GB" sz="800" dirty="0" err="1"/>
              <a:t>WirbeltanzNächte</a:t>
            </a:r>
            <a:r>
              <a:rPr lang="en-GB" sz="800" dirty="0"/>
              <a:t>’ (‘whirling dance nights') (Langer, 2011, 7-8).</a:t>
            </a:r>
          </a:p>
        </p:txBody>
      </p:sp>
    </p:spTree>
    <p:extLst>
      <p:ext uri="{BB962C8B-B14F-4D97-AF65-F5344CB8AC3E}">
        <p14:creationId xmlns:p14="http://schemas.microsoft.com/office/powerpoint/2010/main" val="19846058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81E15CAF-D6AA-4B4F-A657-A6BD144EA9E1}"/>
              </a:ext>
            </a:extLst>
          </p:cNvPr>
          <p:cNvSpPr>
            <a:spLocks noGrp="1"/>
          </p:cNvSpPr>
          <p:nvPr>
            <p:ph type="title"/>
          </p:nvPr>
        </p:nvSpPr>
        <p:spPr/>
        <p:txBody>
          <a:bodyPr/>
          <a:lstStyle/>
          <a:p>
            <a:r>
              <a:rPr lang="de-DE" dirty="0"/>
              <a:t>Listening (</a:t>
            </a:r>
            <a:r>
              <a:rPr lang="de-DE" dirty="0" err="1"/>
              <a:t>sema</a:t>
            </a:r>
            <a:r>
              <a:rPr lang="de-DE" dirty="0"/>
              <a:t>) </a:t>
            </a:r>
            <a:r>
              <a:rPr lang="de-DE" dirty="0" err="1"/>
              <a:t>with</a:t>
            </a:r>
            <a:r>
              <a:rPr lang="de-DE" dirty="0"/>
              <a:t> a Sufi </a:t>
            </a:r>
            <a:r>
              <a:rPr lang="de-DE" dirty="0" err="1"/>
              <a:t>tariqa</a:t>
            </a:r>
            <a:endParaRPr lang="en-GB" dirty="0"/>
          </a:p>
        </p:txBody>
      </p:sp>
      <p:sp>
        <p:nvSpPr>
          <p:cNvPr id="3" name="Textplatzhalter 2">
            <a:extLst>
              <a:ext uri="{FF2B5EF4-FFF2-40B4-BE49-F238E27FC236}">
                <a16:creationId xmlns:a16="http://schemas.microsoft.com/office/drawing/2014/main" id="{45040D84-7EF6-4E1E-B57B-4F282204D8A7}"/>
              </a:ext>
            </a:extLst>
          </p:cNvPr>
          <p:cNvSpPr>
            <a:spLocks noGrp="1"/>
          </p:cNvSpPr>
          <p:nvPr>
            <p:ph type="body" idx="1"/>
          </p:nvPr>
        </p:nvSpPr>
        <p:spPr/>
        <p:txBody>
          <a:bodyPr/>
          <a:lstStyle/>
          <a:p>
            <a:r>
              <a:rPr lang="de-DE" dirty="0"/>
              <a:t>Sheet 15</a:t>
            </a:r>
            <a:endParaRPr lang="en-GB" dirty="0"/>
          </a:p>
        </p:txBody>
      </p:sp>
      <p:sp>
        <p:nvSpPr>
          <p:cNvPr id="4" name="Inhaltsplatzhalter 3">
            <a:extLst>
              <a:ext uri="{FF2B5EF4-FFF2-40B4-BE49-F238E27FC236}">
                <a16:creationId xmlns:a16="http://schemas.microsoft.com/office/drawing/2014/main" id="{F7C100EF-EDE2-46B5-99BE-840720457BEB}"/>
              </a:ext>
            </a:extLst>
          </p:cNvPr>
          <p:cNvSpPr>
            <a:spLocks noGrp="1"/>
          </p:cNvSpPr>
          <p:nvPr>
            <p:ph sz="half" idx="2"/>
          </p:nvPr>
        </p:nvSpPr>
        <p:spPr/>
        <p:txBody>
          <a:bodyPr>
            <a:normAutofit/>
          </a:bodyPr>
          <a:lstStyle/>
          <a:p>
            <a:r>
              <a:rPr lang="en-GB" sz="1200" dirty="0"/>
              <a:t>The </a:t>
            </a:r>
            <a:r>
              <a:rPr lang="en-GB" sz="1200" dirty="0" err="1"/>
              <a:t>Mevleviyya</a:t>
            </a:r>
            <a:r>
              <a:rPr lang="en-GB" sz="1200" dirty="0"/>
              <a:t> ‘</a:t>
            </a:r>
            <a:r>
              <a:rPr lang="en-GB" sz="1200" dirty="0" err="1"/>
              <a:t>sema</a:t>
            </a:r>
            <a:r>
              <a:rPr lang="en-GB" sz="1200" dirty="0"/>
              <a:t>’ </a:t>
            </a:r>
            <a:r>
              <a:rPr lang="en-GB" sz="1200" dirty="0" err="1"/>
              <a:t>dhikhr</a:t>
            </a:r>
            <a:r>
              <a:rPr lang="en-GB" sz="1200" dirty="0"/>
              <a:t> events are visualised by the whirling performance. “However, even more obvious transfer processes take place ... German Language </a:t>
            </a:r>
            <a:r>
              <a:rPr lang="en-GB" sz="1200" dirty="0" err="1"/>
              <a:t>illahis</a:t>
            </a:r>
            <a:r>
              <a:rPr lang="en-GB" sz="1200" dirty="0"/>
              <a:t>” or Arabic religious formulas “in the style of Austrian folk songs” are presented (Langer, 2011, 9). </a:t>
            </a:r>
          </a:p>
          <a:p>
            <a:r>
              <a:rPr lang="en-GB" sz="1200" dirty="0"/>
              <a:t>The elements of the transfer processes resulting in the “ritual form” of the </a:t>
            </a:r>
            <a:r>
              <a:rPr lang="en-GB" sz="1200" dirty="0" err="1"/>
              <a:t>WirbeltanzNacht</a:t>
            </a:r>
            <a:r>
              <a:rPr lang="en-GB" sz="1200" dirty="0"/>
              <a:t> emanate from Central Asia, from classical Sufi tradition, and Western folk music (Langer, 2011, 10).</a:t>
            </a:r>
          </a:p>
        </p:txBody>
      </p:sp>
      <p:sp>
        <p:nvSpPr>
          <p:cNvPr id="5" name="Textplatzhalter 4">
            <a:extLst>
              <a:ext uri="{FF2B5EF4-FFF2-40B4-BE49-F238E27FC236}">
                <a16:creationId xmlns:a16="http://schemas.microsoft.com/office/drawing/2014/main" id="{C6DA9969-F908-494C-A54A-1073332B9641}"/>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7E0F12A6-CF98-429F-9569-2B8853B37CC8}"/>
              </a:ext>
            </a:extLst>
          </p:cNvPr>
          <p:cNvSpPr>
            <a:spLocks noGrp="1"/>
          </p:cNvSpPr>
          <p:nvPr>
            <p:ph sz="quarter" idx="4"/>
          </p:nvPr>
        </p:nvSpPr>
        <p:spPr/>
        <p:txBody>
          <a:bodyPr>
            <a:normAutofit/>
          </a:bodyPr>
          <a:lstStyle/>
          <a:p>
            <a:r>
              <a:rPr lang="en-GB" sz="800" dirty="0"/>
              <a:t>The Mevlevi's </a:t>
            </a:r>
            <a:r>
              <a:rPr lang="en-GB" sz="800" dirty="0" err="1"/>
              <a:t>sema</a:t>
            </a:r>
            <a:r>
              <a:rPr lang="en-GB" sz="800" dirty="0"/>
              <a:t> listening is visualised by the whirling performance. “However, even more obvious transfer processes take place ... German Language </a:t>
            </a:r>
            <a:r>
              <a:rPr lang="en-GB" sz="800" dirty="0" err="1"/>
              <a:t>ilahis</a:t>
            </a:r>
            <a:r>
              <a:rPr lang="en-GB" sz="800" dirty="0"/>
              <a:t>” or Arabic religious formulas “in the style of Austrian folk songs” are presented (Langer, 2011, 9). The elements of the transfer processes resulting in the “ritual form” of the </a:t>
            </a:r>
            <a:r>
              <a:rPr lang="en-GB" sz="800" dirty="0" err="1"/>
              <a:t>WirbeltanzNacht</a:t>
            </a:r>
            <a:r>
              <a:rPr lang="en-GB" sz="800" dirty="0"/>
              <a:t> emanate from Central Asia, classical Sufi tradition, and Western folk music (idem). The elements of the transfer processes resulting in the “ritual form” of the </a:t>
            </a:r>
            <a:r>
              <a:rPr lang="en-GB" sz="800" dirty="0" err="1"/>
              <a:t>WirbeltanzNacht</a:t>
            </a:r>
            <a:r>
              <a:rPr lang="en-GB" sz="800" dirty="0"/>
              <a:t> emanate from Central Asia, classical Sufi tradition, and Western folk music (idem).</a:t>
            </a:r>
          </a:p>
        </p:txBody>
      </p:sp>
    </p:spTree>
    <p:extLst>
      <p:ext uri="{BB962C8B-B14F-4D97-AF65-F5344CB8AC3E}">
        <p14:creationId xmlns:p14="http://schemas.microsoft.com/office/powerpoint/2010/main" val="23214019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B15440C-FC96-4241-BE9D-9376867BC755}"/>
              </a:ext>
            </a:extLst>
          </p:cNvPr>
          <p:cNvSpPr>
            <a:spLocks noGrp="1"/>
          </p:cNvSpPr>
          <p:nvPr>
            <p:ph type="title"/>
          </p:nvPr>
        </p:nvSpPr>
        <p:spPr/>
        <p:txBody>
          <a:bodyPr/>
          <a:lstStyle/>
          <a:p>
            <a:r>
              <a:rPr lang="de-DE" dirty="0" err="1"/>
              <a:t>Maintaining</a:t>
            </a:r>
            <a:r>
              <a:rPr lang="de-DE" dirty="0"/>
              <a:t> Company (</a:t>
            </a:r>
            <a:r>
              <a:rPr lang="de-DE" dirty="0" err="1"/>
              <a:t>Suhba</a:t>
            </a:r>
            <a:r>
              <a:rPr lang="de-DE" dirty="0"/>
              <a:t>)</a:t>
            </a:r>
            <a:endParaRPr lang="en-GB" dirty="0"/>
          </a:p>
        </p:txBody>
      </p:sp>
      <p:sp>
        <p:nvSpPr>
          <p:cNvPr id="3" name="Textplatzhalter 2">
            <a:extLst>
              <a:ext uri="{FF2B5EF4-FFF2-40B4-BE49-F238E27FC236}">
                <a16:creationId xmlns:a16="http://schemas.microsoft.com/office/drawing/2014/main" id="{D7CA2D45-BE88-4D47-A4CD-3D1B3CB8C27A}"/>
              </a:ext>
            </a:extLst>
          </p:cNvPr>
          <p:cNvSpPr>
            <a:spLocks noGrp="1"/>
          </p:cNvSpPr>
          <p:nvPr>
            <p:ph type="body" idx="1"/>
          </p:nvPr>
        </p:nvSpPr>
        <p:spPr/>
        <p:txBody>
          <a:bodyPr/>
          <a:lstStyle/>
          <a:p>
            <a:r>
              <a:rPr lang="de-DE" dirty="0"/>
              <a:t>Sheet 16</a:t>
            </a:r>
            <a:endParaRPr lang="en-GB" dirty="0"/>
          </a:p>
        </p:txBody>
      </p:sp>
      <p:sp>
        <p:nvSpPr>
          <p:cNvPr id="4" name="Inhaltsplatzhalter 3">
            <a:extLst>
              <a:ext uri="{FF2B5EF4-FFF2-40B4-BE49-F238E27FC236}">
                <a16:creationId xmlns:a16="http://schemas.microsoft.com/office/drawing/2014/main" id="{746B657B-F4C9-4C49-9435-7723C3AF8FBC}"/>
              </a:ext>
            </a:extLst>
          </p:cNvPr>
          <p:cNvSpPr>
            <a:spLocks noGrp="1"/>
          </p:cNvSpPr>
          <p:nvPr>
            <p:ph sz="half" idx="2"/>
          </p:nvPr>
        </p:nvSpPr>
        <p:spPr/>
        <p:txBody>
          <a:bodyPr>
            <a:noAutofit/>
          </a:bodyPr>
          <a:lstStyle/>
          <a:p>
            <a:r>
              <a:rPr lang="en-GB" sz="1200" dirty="0" err="1"/>
              <a:t>Suhbah</a:t>
            </a:r>
            <a:r>
              <a:rPr lang="en-GB" sz="1200" dirty="0"/>
              <a:t> optimally leads to a “cohesive unit” between disciple and master until the latter’s demise (</a:t>
            </a:r>
            <a:r>
              <a:rPr lang="en-GB" sz="1200" dirty="0" err="1"/>
              <a:t>Hassanali</a:t>
            </a:r>
            <a:r>
              <a:rPr lang="en-GB" sz="1200" dirty="0"/>
              <a:t>, 2010, 27). In later times, a large number of Sufi groupings became “self-perpetuating social organizations” within which “authority was passed from master to disciple” (</a:t>
            </a:r>
            <a:r>
              <a:rPr lang="en-GB" sz="1200" dirty="0" err="1"/>
              <a:t>Hassanali</a:t>
            </a:r>
            <a:r>
              <a:rPr lang="en-GB" sz="1200" dirty="0"/>
              <a:t>, 2010, 27). However, it is helpful to understand the core of the tariqa formation as built around the master-disciple binary and, within </a:t>
            </a:r>
            <a:r>
              <a:rPr lang="en-GB" sz="1200" dirty="0" err="1"/>
              <a:t>grographical</a:t>
            </a:r>
            <a:r>
              <a:rPr lang="en-GB" sz="1200" dirty="0"/>
              <a:t> space, “hospices and retreat </a:t>
            </a:r>
            <a:r>
              <a:rPr lang="en-GB" sz="1200" dirty="0" err="1"/>
              <a:t>centers</a:t>
            </a:r>
            <a:r>
              <a:rPr lang="en-GB" sz="1200" dirty="0"/>
              <a:t>” which developed to shrines by virtue of comprehending “tombs of former shaykhs” where “devotees see[k] blessings (baraka)” (</a:t>
            </a:r>
            <a:r>
              <a:rPr lang="en-GB" sz="1200" dirty="0" err="1"/>
              <a:t>Hassanali</a:t>
            </a:r>
            <a:r>
              <a:rPr lang="en-GB" sz="1200" dirty="0"/>
              <a:t>, 2010, 27-28).</a:t>
            </a:r>
          </a:p>
          <a:p>
            <a:r>
              <a:rPr lang="en-GB" sz="1200" dirty="0"/>
              <a:t>Besides the aforementioned, geographically fixed local Sufi </a:t>
            </a:r>
            <a:r>
              <a:rPr lang="en-GB" sz="1200" dirty="0" err="1"/>
              <a:t>centers</a:t>
            </a:r>
            <a:r>
              <a:rPr lang="en-GB" sz="1200" dirty="0"/>
              <a:t>, the pilgrimage to Mecca serve as a universal link with the Islamic world, e.g. in Southeast Europe (</a:t>
            </a:r>
            <a:r>
              <a:rPr lang="en-GB" sz="1200" dirty="0" err="1"/>
              <a:t>Clayer</a:t>
            </a:r>
            <a:r>
              <a:rPr lang="en-GB" sz="1200" dirty="0"/>
              <a:t>, 2010, 13). Such a pilgrimage allows for visits to other mystic places and entertaining Sufi networks, even beyond one’s own order (</a:t>
            </a:r>
            <a:r>
              <a:rPr lang="en-GB" sz="1200" dirty="0" err="1"/>
              <a:t>Clayer</a:t>
            </a:r>
            <a:r>
              <a:rPr lang="en-GB" sz="1200" dirty="0"/>
              <a:t>, 2010, 13). </a:t>
            </a:r>
          </a:p>
        </p:txBody>
      </p:sp>
      <p:sp>
        <p:nvSpPr>
          <p:cNvPr id="5" name="Textplatzhalter 4">
            <a:extLst>
              <a:ext uri="{FF2B5EF4-FFF2-40B4-BE49-F238E27FC236}">
                <a16:creationId xmlns:a16="http://schemas.microsoft.com/office/drawing/2014/main" id="{6DF5D69B-0713-4117-B9DF-659696E74B90}"/>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85A8D620-1C86-4076-A3C7-975AC6CD42A7}"/>
              </a:ext>
            </a:extLst>
          </p:cNvPr>
          <p:cNvSpPr>
            <a:spLocks noGrp="1"/>
          </p:cNvSpPr>
          <p:nvPr>
            <p:ph sz="quarter" idx="4"/>
          </p:nvPr>
        </p:nvSpPr>
        <p:spPr/>
        <p:txBody>
          <a:bodyPr>
            <a:normAutofit/>
          </a:bodyPr>
          <a:lstStyle/>
          <a:p>
            <a:r>
              <a:rPr lang="en-GB" sz="800" dirty="0" err="1"/>
              <a:t>Suhbah</a:t>
            </a:r>
            <a:r>
              <a:rPr lang="en-GB" sz="800" dirty="0"/>
              <a:t> optimally leads to a “cohesive unit” between disciple and master until the latter’s demise (</a:t>
            </a:r>
            <a:r>
              <a:rPr lang="en-GB" sz="800" dirty="0" err="1"/>
              <a:t>Hassanali</a:t>
            </a:r>
            <a:r>
              <a:rPr lang="en-GB" sz="800" dirty="0"/>
              <a:t>, 2010, 27). In later times, a large number of Sufi groupings became “self-perpetuating social organizations” within which “authority was passed from master to disciple” (</a:t>
            </a:r>
            <a:r>
              <a:rPr lang="en-GB" sz="800" dirty="0" err="1"/>
              <a:t>Hassanali</a:t>
            </a:r>
            <a:r>
              <a:rPr lang="en-GB" sz="800" dirty="0"/>
              <a:t>, 2010, 27). However, it is helpful to understand the core of the tariqa formation as built around the master-disciple binary and, within </a:t>
            </a:r>
            <a:r>
              <a:rPr lang="en-GB" sz="800" dirty="0" err="1"/>
              <a:t>grographical</a:t>
            </a:r>
            <a:r>
              <a:rPr lang="en-GB" sz="800" dirty="0"/>
              <a:t> space, “hospices and retreat </a:t>
            </a:r>
            <a:r>
              <a:rPr lang="en-GB" sz="800" dirty="0" err="1"/>
              <a:t>centers</a:t>
            </a:r>
            <a:r>
              <a:rPr lang="en-GB" sz="800" dirty="0"/>
              <a:t>” which developed to shrines by virtue of comprehending “tombs of former shaykhs” where “devotees see[k] blessings (baraka)” (ibid).</a:t>
            </a:r>
          </a:p>
          <a:p>
            <a:endParaRPr lang="en-GB" sz="800" dirty="0"/>
          </a:p>
          <a:p>
            <a:r>
              <a:rPr lang="en-GB" sz="800" dirty="0"/>
              <a:t>In Thailand, mysticism and “personal piety” mixed with </a:t>
            </a:r>
            <a:r>
              <a:rPr lang="en-GB" sz="800" dirty="0" err="1"/>
              <a:t>Shafi’i</a:t>
            </a:r>
            <a:r>
              <a:rPr lang="en-GB" sz="800" dirty="0"/>
              <a:t> legal ideas and “local ... laws and customs” (</a:t>
            </a:r>
            <a:r>
              <a:rPr lang="en-GB" sz="800" dirty="0" err="1"/>
              <a:t>adat</a:t>
            </a:r>
            <a:r>
              <a:rPr lang="en-GB" sz="800" dirty="0"/>
              <a:t>) around schools, or huts (</a:t>
            </a:r>
            <a:r>
              <a:rPr lang="en-GB" sz="800" dirty="0" err="1"/>
              <a:t>pondoks</a:t>
            </a:r>
            <a:r>
              <a:rPr lang="en-GB" sz="800" dirty="0"/>
              <a:t>) which formed “the heart of the village community” (</a:t>
            </a:r>
            <a:r>
              <a:rPr lang="en-GB" sz="800" dirty="0" err="1"/>
              <a:t>Liow</a:t>
            </a:r>
            <a:r>
              <a:rPr lang="en-GB" sz="800" dirty="0"/>
              <a:t>, 2011, 1388-1389). The teacher and spiritual guide (</a:t>
            </a:r>
            <a:r>
              <a:rPr lang="en-GB" sz="800" dirty="0" err="1"/>
              <a:t>tok</a:t>
            </a:r>
            <a:r>
              <a:rPr lang="en-GB" sz="800" dirty="0"/>
              <a:t> guru) of the </a:t>
            </a:r>
            <a:r>
              <a:rPr lang="en-GB" sz="800" dirty="0" err="1"/>
              <a:t>pondok</a:t>
            </a:r>
            <a:r>
              <a:rPr lang="en-GB" sz="800" dirty="0"/>
              <a:t> was intensely revered, also taking up the function of go-between of potential conflict parties, as well as “religious commissar” (ibid).</a:t>
            </a:r>
          </a:p>
          <a:p>
            <a:endParaRPr lang="en-GB" sz="800" dirty="0"/>
          </a:p>
          <a:p>
            <a:r>
              <a:rPr lang="en-GB" sz="800" dirty="0"/>
              <a:t>Besides the aforementioned, geographically fixed local Sufi </a:t>
            </a:r>
            <a:r>
              <a:rPr lang="en-GB" sz="800" dirty="0" err="1"/>
              <a:t>centers</a:t>
            </a:r>
            <a:r>
              <a:rPr lang="en-GB" sz="800" dirty="0"/>
              <a:t>, the pilgrimage to Mecca serve as a universal link with the Islamic world, e.g. in Southeast Europe (</a:t>
            </a:r>
            <a:r>
              <a:rPr lang="en-GB" sz="800" dirty="0" err="1"/>
              <a:t>Clayer</a:t>
            </a:r>
            <a:r>
              <a:rPr lang="en-GB" sz="800" dirty="0"/>
              <a:t>, 2010, 13). Such a pilgrimage allows for visits to other mystic places and entertaining Sufi networks, even beyond one’s own order (ibid). But in fact, the significance of the holy place of Mecca outshines all other centres, which explains the high numbers of pilgrims from faraway Southeast Asia (van </a:t>
            </a:r>
            <a:r>
              <a:rPr lang="en-GB" sz="800" dirty="0" err="1"/>
              <a:t>Bruinessen</a:t>
            </a:r>
            <a:r>
              <a:rPr lang="en-GB" sz="800" dirty="0"/>
              <a:t>, 1994, 6).</a:t>
            </a:r>
          </a:p>
        </p:txBody>
      </p:sp>
    </p:spTree>
    <p:extLst>
      <p:ext uri="{BB962C8B-B14F-4D97-AF65-F5344CB8AC3E}">
        <p14:creationId xmlns:p14="http://schemas.microsoft.com/office/powerpoint/2010/main" val="22116625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F30CD4F-5829-45FC-BAB4-EB20F7200FA9}"/>
              </a:ext>
            </a:extLst>
          </p:cNvPr>
          <p:cNvSpPr>
            <a:spLocks noGrp="1"/>
          </p:cNvSpPr>
          <p:nvPr>
            <p:ph type="title"/>
          </p:nvPr>
        </p:nvSpPr>
        <p:spPr/>
        <p:txBody>
          <a:bodyPr/>
          <a:lstStyle/>
          <a:p>
            <a:r>
              <a:rPr lang="de-DE" dirty="0" err="1"/>
              <a:t>Suhba</a:t>
            </a:r>
            <a:r>
              <a:rPr lang="de-DE" dirty="0"/>
              <a:t> </a:t>
            </a:r>
            <a:r>
              <a:rPr lang="de-DE" dirty="0" err="1"/>
              <a:t>as</a:t>
            </a:r>
            <a:r>
              <a:rPr lang="de-DE" dirty="0"/>
              <a:t> </a:t>
            </a:r>
            <a:r>
              <a:rPr lang="de-DE" dirty="0" err="1"/>
              <a:t>Practiced</a:t>
            </a:r>
            <a:endParaRPr lang="en-GB" dirty="0"/>
          </a:p>
        </p:txBody>
      </p:sp>
      <p:sp>
        <p:nvSpPr>
          <p:cNvPr id="3" name="Textplatzhalter 2">
            <a:extLst>
              <a:ext uri="{FF2B5EF4-FFF2-40B4-BE49-F238E27FC236}">
                <a16:creationId xmlns:a16="http://schemas.microsoft.com/office/drawing/2014/main" id="{C982CF00-F87D-44E9-9E9A-815ED58AAB1B}"/>
              </a:ext>
            </a:extLst>
          </p:cNvPr>
          <p:cNvSpPr>
            <a:spLocks noGrp="1"/>
          </p:cNvSpPr>
          <p:nvPr>
            <p:ph type="body" idx="1"/>
          </p:nvPr>
        </p:nvSpPr>
        <p:spPr/>
        <p:txBody>
          <a:bodyPr/>
          <a:lstStyle/>
          <a:p>
            <a:r>
              <a:rPr lang="de-DE" dirty="0"/>
              <a:t>Sheet 17</a:t>
            </a:r>
            <a:endParaRPr lang="en-GB" dirty="0"/>
          </a:p>
        </p:txBody>
      </p:sp>
      <p:sp>
        <p:nvSpPr>
          <p:cNvPr id="4" name="Inhaltsplatzhalter 3">
            <a:extLst>
              <a:ext uri="{FF2B5EF4-FFF2-40B4-BE49-F238E27FC236}">
                <a16:creationId xmlns:a16="http://schemas.microsoft.com/office/drawing/2014/main" id="{D3E71C50-FB59-4899-986A-745A83BAE300}"/>
              </a:ext>
            </a:extLst>
          </p:cNvPr>
          <p:cNvSpPr>
            <a:spLocks noGrp="1"/>
          </p:cNvSpPr>
          <p:nvPr>
            <p:ph sz="half" idx="2"/>
          </p:nvPr>
        </p:nvSpPr>
        <p:spPr/>
        <p:txBody>
          <a:bodyPr>
            <a:normAutofit/>
          </a:bodyPr>
          <a:lstStyle/>
          <a:p>
            <a:r>
              <a:rPr lang="en-GB" sz="1200" dirty="0"/>
              <a:t>Keeping company (</a:t>
            </a:r>
            <a:r>
              <a:rPr lang="en-GB" sz="1200" dirty="0" err="1"/>
              <a:t>suhbah</a:t>
            </a:r>
            <a:r>
              <a:rPr lang="en-GB" sz="1200" dirty="0"/>
              <a:t>) with one’s spiritual guide can take the form of visits and even residence at hospices (</a:t>
            </a:r>
            <a:r>
              <a:rPr lang="en-GB" sz="1200" dirty="0" err="1"/>
              <a:t>khanqah</a:t>
            </a:r>
            <a:r>
              <a:rPr lang="en-GB" sz="1200" dirty="0"/>
              <a:t>, </a:t>
            </a:r>
            <a:r>
              <a:rPr lang="en-GB" sz="1200" dirty="0" err="1"/>
              <a:t>ribât</a:t>
            </a:r>
            <a:r>
              <a:rPr lang="en-GB" sz="1200" dirty="0"/>
              <a:t>, </a:t>
            </a:r>
            <a:r>
              <a:rPr lang="en-GB" sz="1200" dirty="0" err="1"/>
              <a:t>zâwiya</a:t>
            </a:r>
            <a:r>
              <a:rPr lang="en-GB" sz="1200" dirty="0"/>
              <a:t>, or tekke) where to study and eat, at times pray (</a:t>
            </a:r>
            <a:r>
              <a:rPr lang="en-GB" sz="1200" dirty="0" err="1"/>
              <a:t>Hassanali</a:t>
            </a:r>
            <a:r>
              <a:rPr lang="en-GB" sz="1200" dirty="0"/>
              <a:t>, 2010, 27; see </a:t>
            </a:r>
            <a:r>
              <a:rPr lang="en-GB" sz="1200" dirty="0" err="1"/>
              <a:t>Chih</a:t>
            </a:r>
            <a:r>
              <a:rPr lang="en-GB" sz="1200" dirty="0"/>
              <a:t>, 2004, 90). Mostly, such places are used for “supererogatory” practice such as religious instruction; this can range from subjects such as Islamic law to the recital of spiritual Sufi poems (Sparkes, 2013, 81). </a:t>
            </a:r>
          </a:p>
        </p:txBody>
      </p:sp>
      <p:sp>
        <p:nvSpPr>
          <p:cNvPr id="5" name="Textplatzhalter 4">
            <a:extLst>
              <a:ext uri="{FF2B5EF4-FFF2-40B4-BE49-F238E27FC236}">
                <a16:creationId xmlns:a16="http://schemas.microsoft.com/office/drawing/2014/main" id="{A6BCCBDD-5EEE-47C2-9C11-6B039DAC2868}"/>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52E1A772-92ED-4F45-A636-D040362B3625}"/>
              </a:ext>
            </a:extLst>
          </p:cNvPr>
          <p:cNvSpPr>
            <a:spLocks noGrp="1"/>
          </p:cNvSpPr>
          <p:nvPr>
            <p:ph sz="quarter" idx="4"/>
          </p:nvPr>
        </p:nvSpPr>
        <p:spPr/>
        <p:txBody>
          <a:bodyPr>
            <a:normAutofit/>
          </a:bodyPr>
          <a:lstStyle/>
          <a:p>
            <a:r>
              <a:rPr lang="en-GB" sz="800" dirty="0" err="1"/>
              <a:t>Suhbah</a:t>
            </a:r>
            <a:r>
              <a:rPr lang="en-GB" sz="800" dirty="0"/>
              <a:t> optimally leads to a “cohesive unit” between disciple and master until the latter’s demise (</a:t>
            </a:r>
            <a:r>
              <a:rPr lang="en-GB" sz="800" dirty="0" err="1"/>
              <a:t>Hassanali</a:t>
            </a:r>
            <a:r>
              <a:rPr lang="en-GB" sz="800" dirty="0"/>
              <a:t>, 2010, 27). In later times, a large number of Sufi groupings became “self-perpetuating social organizations” within which “authority was passed from master to disciple” (</a:t>
            </a:r>
            <a:r>
              <a:rPr lang="en-GB" sz="800" dirty="0" err="1"/>
              <a:t>Hassanali</a:t>
            </a:r>
            <a:r>
              <a:rPr lang="en-GB" sz="800" dirty="0"/>
              <a:t>, 2010, 27). However, it is helpful to understand the core of the tariqa formation as built around the master-disciple binary and, within </a:t>
            </a:r>
            <a:r>
              <a:rPr lang="en-GB" sz="800" dirty="0" err="1"/>
              <a:t>grographical</a:t>
            </a:r>
            <a:r>
              <a:rPr lang="en-GB" sz="800" dirty="0"/>
              <a:t> space, “hospices and retreat </a:t>
            </a:r>
            <a:r>
              <a:rPr lang="en-GB" sz="800" dirty="0" err="1"/>
              <a:t>centers</a:t>
            </a:r>
            <a:r>
              <a:rPr lang="en-GB" sz="800" dirty="0"/>
              <a:t>” which developed to shrines by virtue of comprehending “tombs of former shaykhs” where “devotees see[k] blessings (baraka)” (ibid).</a:t>
            </a:r>
          </a:p>
          <a:p>
            <a:r>
              <a:rPr lang="en-GB" sz="800" dirty="0"/>
              <a:t>Weekly </a:t>
            </a:r>
            <a:r>
              <a:rPr lang="en-GB" sz="800" dirty="0" err="1"/>
              <a:t>hadrah</a:t>
            </a:r>
            <a:r>
              <a:rPr lang="en-GB" sz="800" dirty="0"/>
              <a:t> rituals comprise dhikr, prayer, supplications, Qur’anic reading, and the singing of poetry (Sparkes, 2013, 81).</a:t>
            </a:r>
          </a:p>
          <a:p>
            <a:r>
              <a:rPr lang="en-GB" sz="800" dirty="0"/>
              <a:t>In Thailand, mysticism and “personal piety” mixed with </a:t>
            </a:r>
            <a:r>
              <a:rPr lang="en-GB" sz="800" dirty="0" err="1"/>
              <a:t>Shafi’i</a:t>
            </a:r>
            <a:r>
              <a:rPr lang="en-GB" sz="800" dirty="0"/>
              <a:t> legal ideas and “local ... laws and customs” (</a:t>
            </a:r>
            <a:r>
              <a:rPr lang="en-GB" sz="800" dirty="0" err="1"/>
              <a:t>adat</a:t>
            </a:r>
            <a:r>
              <a:rPr lang="en-GB" sz="800" dirty="0"/>
              <a:t>) around schools, or huts (</a:t>
            </a:r>
            <a:r>
              <a:rPr lang="en-GB" sz="800" dirty="0" err="1"/>
              <a:t>pondoks</a:t>
            </a:r>
            <a:r>
              <a:rPr lang="en-GB" sz="800" dirty="0"/>
              <a:t>) which formed “the heart of the village community” (</a:t>
            </a:r>
            <a:r>
              <a:rPr lang="en-GB" sz="800" dirty="0" err="1"/>
              <a:t>Liow</a:t>
            </a:r>
            <a:r>
              <a:rPr lang="en-GB" sz="800" dirty="0"/>
              <a:t>, 2011, 1388-1389). The teacher and spiritual guide (</a:t>
            </a:r>
            <a:r>
              <a:rPr lang="en-GB" sz="800" dirty="0" err="1"/>
              <a:t>tok</a:t>
            </a:r>
            <a:r>
              <a:rPr lang="en-GB" sz="800" dirty="0"/>
              <a:t> guru) of the </a:t>
            </a:r>
            <a:r>
              <a:rPr lang="en-GB" sz="800" dirty="0" err="1"/>
              <a:t>pondok</a:t>
            </a:r>
            <a:r>
              <a:rPr lang="en-GB" sz="800" dirty="0"/>
              <a:t> was intensely revered, also taking up the function of go-between of potential conflict parties, as well as “religious commissar” (idem).</a:t>
            </a:r>
          </a:p>
          <a:p>
            <a:r>
              <a:rPr lang="en-GB" sz="800" dirty="0"/>
              <a:t>Besides the aforementioned, geographically fixed local Sufi </a:t>
            </a:r>
            <a:r>
              <a:rPr lang="en-GB" sz="800" dirty="0" err="1"/>
              <a:t>centers</a:t>
            </a:r>
            <a:r>
              <a:rPr lang="en-GB" sz="800" dirty="0"/>
              <a:t>, the pilgrimage to Mecca serve as a universal link with the Islamic world, e.g. in Southeast Europe (</a:t>
            </a:r>
            <a:r>
              <a:rPr lang="en-GB" sz="800" dirty="0" err="1"/>
              <a:t>Clayer</a:t>
            </a:r>
            <a:r>
              <a:rPr lang="en-GB" sz="800" dirty="0"/>
              <a:t>, 2010, 13). Such a pilgrimage allows for visits to other mystic places and entertaining Sufi networks, even beyond one’s own order (ibid). But in fact, the significance of the holy place of Mecca outshines all other centres, which explains the high numbers of pilgrims from faraway Southeast Asia (van </a:t>
            </a:r>
            <a:r>
              <a:rPr lang="en-GB" sz="800" dirty="0" err="1"/>
              <a:t>Bruinessen</a:t>
            </a:r>
            <a:r>
              <a:rPr lang="en-GB" sz="800" dirty="0"/>
              <a:t>, 1994, 6).</a:t>
            </a:r>
          </a:p>
        </p:txBody>
      </p:sp>
    </p:spTree>
    <p:extLst>
      <p:ext uri="{BB962C8B-B14F-4D97-AF65-F5344CB8AC3E}">
        <p14:creationId xmlns:p14="http://schemas.microsoft.com/office/powerpoint/2010/main" val="21722178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7D55569-9969-4D68-9494-05C6A6CCF078}"/>
              </a:ext>
            </a:extLst>
          </p:cNvPr>
          <p:cNvSpPr>
            <a:spLocks noGrp="1"/>
          </p:cNvSpPr>
          <p:nvPr>
            <p:ph type="title"/>
          </p:nvPr>
        </p:nvSpPr>
        <p:spPr/>
        <p:txBody>
          <a:bodyPr/>
          <a:lstStyle/>
          <a:p>
            <a:r>
              <a:rPr lang="en-GB" dirty="0" err="1"/>
              <a:t>Mawleed</a:t>
            </a:r>
            <a:r>
              <a:rPr lang="en-GB" dirty="0"/>
              <a:t> Anniversaries</a:t>
            </a:r>
          </a:p>
        </p:txBody>
      </p:sp>
      <p:sp>
        <p:nvSpPr>
          <p:cNvPr id="3" name="Textplatzhalter 2">
            <a:extLst>
              <a:ext uri="{FF2B5EF4-FFF2-40B4-BE49-F238E27FC236}">
                <a16:creationId xmlns:a16="http://schemas.microsoft.com/office/drawing/2014/main" id="{6AED90E2-93A3-49D9-B0FD-F84E04E41D59}"/>
              </a:ext>
            </a:extLst>
          </p:cNvPr>
          <p:cNvSpPr>
            <a:spLocks noGrp="1"/>
          </p:cNvSpPr>
          <p:nvPr>
            <p:ph type="body" idx="1"/>
          </p:nvPr>
        </p:nvSpPr>
        <p:spPr/>
        <p:txBody>
          <a:bodyPr/>
          <a:lstStyle/>
          <a:p>
            <a:r>
              <a:rPr lang="de-DE" dirty="0"/>
              <a:t>Sheet 18</a:t>
            </a:r>
            <a:endParaRPr lang="en-GB" dirty="0"/>
          </a:p>
        </p:txBody>
      </p:sp>
      <p:sp>
        <p:nvSpPr>
          <p:cNvPr id="4" name="Inhaltsplatzhalter 3">
            <a:extLst>
              <a:ext uri="{FF2B5EF4-FFF2-40B4-BE49-F238E27FC236}">
                <a16:creationId xmlns:a16="http://schemas.microsoft.com/office/drawing/2014/main" id="{8432B0A7-4F4D-4008-A150-200AED5F52A3}"/>
              </a:ext>
            </a:extLst>
          </p:cNvPr>
          <p:cNvSpPr>
            <a:spLocks noGrp="1"/>
          </p:cNvSpPr>
          <p:nvPr>
            <p:ph sz="half" idx="2"/>
          </p:nvPr>
        </p:nvSpPr>
        <p:spPr/>
        <p:txBody>
          <a:bodyPr>
            <a:normAutofit/>
          </a:bodyPr>
          <a:lstStyle/>
          <a:p>
            <a:r>
              <a:rPr lang="en-GB" sz="1200" dirty="0"/>
              <a:t>During special times of festivity, particularly the yearly celebration for the saint (</a:t>
            </a:r>
            <a:r>
              <a:rPr lang="en-GB" sz="1200" dirty="0" err="1"/>
              <a:t>mawleed</a:t>
            </a:r>
            <a:r>
              <a:rPr lang="en-GB" sz="1200" dirty="0"/>
              <a:t>), visits to the shrine increase (</a:t>
            </a:r>
            <a:r>
              <a:rPr lang="en-GB" sz="1200" dirty="0" err="1"/>
              <a:t>Frishkopf</a:t>
            </a:r>
            <a:r>
              <a:rPr lang="en-GB" sz="1200" dirty="0"/>
              <a:t>, 2001, 4-5). Visitors read the first surah of the Qur’an in front of the grill around the shrine (</a:t>
            </a:r>
            <a:r>
              <a:rPr lang="en-GB" sz="1200" dirty="0" err="1"/>
              <a:t>maqsura</a:t>
            </a:r>
            <a:r>
              <a:rPr lang="en-GB" sz="1200" dirty="0"/>
              <a:t>) “and make vows (</a:t>
            </a:r>
            <a:r>
              <a:rPr lang="en-GB" sz="1200" dirty="0" err="1"/>
              <a:t>nudhur</a:t>
            </a:r>
            <a:r>
              <a:rPr lang="en-GB" sz="1200" dirty="0"/>
              <a:t>), often to obtain intercession and baraka from the saint” occupying the </a:t>
            </a:r>
            <a:r>
              <a:rPr lang="en-GB" sz="1200" dirty="0" err="1"/>
              <a:t>maqsura</a:t>
            </a:r>
            <a:r>
              <a:rPr lang="en-GB" sz="1200" dirty="0"/>
              <a:t> (</a:t>
            </a:r>
            <a:r>
              <a:rPr lang="en-GB" sz="1200" dirty="0" err="1"/>
              <a:t>Frishkopf</a:t>
            </a:r>
            <a:r>
              <a:rPr lang="en-GB" sz="1200" dirty="0"/>
              <a:t>, 2001, 4-5).</a:t>
            </a:r>
          </a:p>
        </p:txBody>
      </p:sp>
      <p:sp>
        <p:nvSpPr>
          <p:cNvPr id="5" name="Textplatzhalter 4">
            <a:extLst>
              <a:ext uri="{FF2B5EF4-FFF2-40B4-BE49-F238E27FC236}">
                <a16:creationId xmlns:a16="http://schemas.microsoft.com/office/drawing/2014/main" id="{084284C8-E09E-4367-B5F4-F6FA4830549D}"/>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B8417454-9DA7-4ECF-89E6-7C552EB440A4}"/>
              </a:ext>
            </a:extLst>
          </p:cNvPr>
          <p:cNvSpPr>
            <a:spLocks noGrp="1"/>
          </p:cNvSpPr>
          <p:nvPr>
            <p:ph sz="quarter" idx="4"/>
          </p:nvPr>
        </p:nvSpPr>
        <p:spPr/>
        <p:txBody>
          <a:bodyPr>
            <a:normAutofit/>
          </a:bodyPr>
          <a:lstStyle/>
          <a:p>
            <a:r>
              <a:rPr lang="en-GB" sz="800" dirty="0"/>
              <a:t>On times of festivity, particularly the yearly celebration for the saint (mawlid), visits to the shrine increase (</a:t>
            </a:r>
            <a:r>
              <a:rPr lang="en-GB" sz="800" dirty="0" err="1"/>
              <a:t>Frishkopf</a:t>
            </a:r>
            <a:r>
              <a:rPr lang="en-GB" sz="800" dirty="0"/>
              <a:t>, 2001, 4-5). Visitors read the first surah of the Qur’an in front of the grill around the shrine (</a:t>
            </a:r>
            <a:r>
              <a:rPr lang="en-GB" sz="800" dirty="0" err="1"/>
              <a:t>maqsura</a:t>
            </a:r>
            <a:r>
              <a:rPr lang="en-GB" sz="800" dirty="0"/>
              <a:t>) “and make vows (</a:t>
            </a:r>
            <a:r>
              <a:rPr lang="en-GB" sz="800" dirty="0" err="1"/>
              <a:t>nudhur</a:t>
            </a:r>
            <a:r>
              <a:rPr lang="en-GB" sz="800" dirty="0"/>
              <a:t>), often to obtain intercession and baraka from the saint” (ibid). A tomb, place of burial for a shaykh, takes the status of a maqam, “a locus for devotional and supplicatory acts”, while mawlid, or </a:t>
            </a:r>
            <a:r>
              <a:rPr lang="en-GB" sz="800" dirty="0" err="1"/>
              <a:t>urs</a:t>
            </a:r>
            <a:r>
              <a:rPr lang="en-GB" sz="800" dirty="0"/>
              <a:t> celebrations, are reserved for the honouring of saints, a state which the shaykh can be elevated to after some time has passed since his passing (ibid). Religious charisma is passed from the living shaykh to his tomb as a place of intercession between man and God, via the saint’s resting ground (see </a:t>
            </a:r>
            <a:r>
              <a:rPr lang="en-GB" sz="800" dirty="0" err="1"/>
              <a:t>Hassanali</a:t>
            </a:r>
            <a:r>
              <a:rPr lang="en-GB" sz="800" dirty="0"/>
              <a:t>, 2010, 32). </a:t>
            </a:r>
          </a:p>
          <a:p>
            <a:endParaRPr lang="en-GB" dirty="0"/>
          </a:p>
        </p:txBody>
      </p:sp>
    </p:spTree>
    <p:extLst>
      <p:ext uri="{BB962C8B-B14F-4D97-AF65-F5344CB8AC3E}">
        <p14:creationId xmlns:p14="http://schemas.microsoft.com/office/powerpoint/2010/main" val="26467266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C201930-714E-43D2-B03D-FD2FCDF6AFDE}"/>
              </a:ext>
            </a:extLst>
          </p:cNvPr>
          <p:cNvSpPr>
            <a:spLocks noGrp="1"/>
          </p:cNvSpPr>
          <p:nvPr>
            <p:ph type="title"/>
          </p:nvPr>
        </p:nvSpPr>
        <p:spPr/>
        <p:txBody>
          <a:bodyPr/>
          <a:lstStyle/>
          <a:p>
            <a:r>
              <a:rPr lang="en-GB" dirty="0"/>
              <a:t>The significance of Shrines</a:t>
            </a:r>
          </a:p>
        </p:txBody>
      </p:sp>
      <p:sp>
        <p:nvSpPr>
          <p:cNvPr id="3" name="Textplatzhalter 2">
            <a:extLst>
              <a:ext uri="{FF2B5EF4-FFF2-40B4-BE49-F238E27FC236}">
                <a16:creationId xmlns:a16="http://schemas.microsoft.com/office/drawing/2014/main" id="{70F36184-4E5C-4957-9B4A-01FA2D235FB1}"/>
              </a:ext>
            </a:extLst>
          </p:cNvPr>
          <p:cNvSpPr>
            <a:spLocks noGrp="1"/>
          </p:cNvSpPr>
          <p:nvPr>
            <p:ph type="body" idx="1"/>
          </p:nvPr>
        </p:nvSpPr>
        <p:spPr/>
        <p:txBody>
          <a:bodyPr/>
          <a:lstStyle/>
          <a:p>
            <a:r>
              <a:rPr lang="de-DE" dirty="0"/>
              <a:t>Sheet 19 </a:t>
            </a:r>
            <a:endParaRPr lang="en-GB" dirty="0"/>
          </a:p>
        </p:txBody>
      </p:sp>
      <p:sp>
        <p:nvSpPr>
          <p:cNvPr id="4" name="Inhaltsplatzhalter 3">
            <a:extLst>
              <a:ext uri="{FF2B5EF4-FFF2-40B4-BE49-F238E27FC236}">
                <a16:creationId xmlns:a16="http://schemas.microsoft.com/office/drawing/2014/main" id="{A54E8B50-4E82-4F6B-9323-A3E11DF4CD63}"/>
              </a:ext>
            </a:extLst>
          </p:cNvPr>
          <p:cNvSpPr>
            <a:spLocks noGrp="1"/>
          </p:cNvSpPr>
          <p:nvPr>
            <p:ph sz="half" idx="2"/>
          </p:nvPr>
        </p:nvSpPr>
        <p:spPr/>
        <p:txBody>
          <a:bodyPr>
            <a:normAutofit/>
          </a:bodyPr>
          <a:lstStyle/>
          <a:p>
            <a:r>
              <a:rPr lang="en-GB" sz="1200" dirty="0"/>
              <a:t>Shrines have marked the values of devotees living around them, as well as those visiting (</a:t>
            </a:r>
            <a:r>
              <a:rPr lang="en-GB" sz="1200" dirty="0" err="1"/>
              <a:t>Andrabi</a:t>
            </a:r>
            <a:r>
              <a:rPr lang="en-GB" sz="1200" dirty="0"/>
              <a:t>, 2015, 20). The meaning of the shrines are paramount to an extent that, for example, </a:t>
            </a:r>
            <a:r>
              <a:rPr lang="en-GB" sz="1200" dirty="0" err="1"/>
              <a:t>Qadriya</a:t>
            </a:r>
            <a:r>
              <a:rPr lang="en-GB" sz="1200" dirty="0"/>
              <a:t> Sufis have settled from Srinagar to Pulwama and their families remained there (</a:t>
            </a:r>
            <a:r>
              <a:rPr lang="en-GB" sz="1200" dirty="0" err="1"/>
              <a:t>Andrabi</a:t>
            </a:r>
            <a:r>
              <a:rPr lang="en-GB" sz="1200" dirty="0"/>
              <a:t>, 2015, 20). In rural areas of the South Asian region of Punjab, devotees donate “money and </a:t>
            </a:r>
            <a:r>
              <a:rPr lang="en-GB" sz="1200" dirty="0" err="1"/>
              <a:t>inkind</a:t>
            </a:r>
            <a:r>
              <a:rPr lang="en-GB" sz="1200" dirty="0"/>
              <a:t>” (Khan &amp; Sajid, 2011, 66). For their selfless donation and rituals, they hope for </a:t>
            </a:r>
            <a:r>
              <a:rPr lang="en-GB" sz="1200" dirty="0" err="1"/>
              <a:t>mannat</a:t>
            </a:r>
            <a:r>
              <a:rPr lang="en-GB" sz="1200" dirty="0"/>
              <a:t> (vows in view of intercession) in their favour (Khan &amp; Sajid, 2011, 66).</a:t>
            </a:r>
          </a:p>
        </p:txBody>
      </p:sp>
      <p:sp>
        <p:nvSpPr>
          <p:cNvPr id="5" name="Textplatzhalter 4">
            <a:extLst>
              <a:ext uri="{FF2B5EF4-FFF2-40B4-BE49-F238E27FC236}">
                <a16:creationId xmlns:a16="http://schemas.microsoft.com/office/drawing/2014/main" id="{6663C812-463C-4034-9DA7-C2F5390B0FED}"/>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9E7742BA-9FC6-47F4-AB3B-FE70E09A5C62}"/>
              </a:ext>
            </a:extLst>
          </p:cNvPr>
          <p:cNvSpPr>
            <a:spLocks noGrp="1"/>
          </p:cNvSpPr>
          <p:nvPr>
            <p:ph sz="quarter" idx="4"/>
          </p:nvPr>
        </p:nvSpPr>
        <p:spPr/>
        <p:txBody>
          <a:bodyPr>
            <a:normAutofit/>
          </a:bodyPr>
          <a:lstStyle/>
          <a:p>
            <a:r>
              <a:rPr lang="en-GB" sz="800" dirty="0"/>
              <a:t>Shrines have marked the values of devotees living around them, as well as those visiting (</a:t>
            </a:r>
            <a:r>
              <a:rPr lang="en-GB" sz="800" dirty="0" err="1"/>
              <a:t>Andrabi</a:t>
            </a:r>
            <a:r>
              <a:rPr lang="en-GB" sz="800" dirty="0"/>
              <a:t>, 2015, 20). The meaning of the shrines are paramount to an extent that, for example, </a:t>
            </a:r>
            <a:r>
              <a:rPr lang="en-GB" sz="800" dirty="0" err="1"/>
              <a:t>Qadriya</a:t>
            </a:r>
            <a:r>
              <a:rPr lang="en-GB" sz="800" dirty="0"/>
              <a:t> Sufis have settled from Srinagar to Pulwama and their families remained there (</a:t>
            </a:r>
            <a:r>
              <a:rPr lang="en-GB" sz="800" dirty="0" err="1"/>
              <a:t>Andrabi</a:t>
            </a:r>
            <a:r>
              <a:rPr lang="en-GB" sz="800" dirty="0"/>
              <a:t>, 2015, 20). In rural areas of the Punjab, devotees donate “money and </a:t>
            </a:r>
            <a:r>
              <a:rPr lang="en-GB" sz="800" dirty="0" err="1"/>
              <a:t>inkind</a:t>
            </a:r>
            <a:r>
              <a:rPr lang="en-GB" sz="800" dirty="0"/>
              <a:t>” (Khan &amp; Sajid, 2011, 66). For their selfless donation and rituals, they hope for </a:t>
            </a:r>
            <a:r>
              <a:rPr lang="en-GB" sz="800" dirty="0" err="1"/>
              <a:t>mannat</a:t>
            </a:r>
            <a:r>
              <a:rPr lang="en-GB" sz="800" dirty="0"/>
              <a:t> (vows in view of intercession) in their favour (ibid). </a:t>
            </a:r>
          </a:p>
        </p:txBody>
      </p:sp>
    </p:spTree>
    <p:extLst>
      <p:ext uri="{BB962C8B-B14F-4D97-AF65-F5344CB8AC3E}">
        <p14:creationId xmlns:p14="http://schemas.microsoft.com/office/powerpoint/2010/main" val="32409956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8766047-22E2-482A-B8E8-B67584454C88}"/>
              </a:ext>
            </a:extLst>
          </p:cNvPr>
          <p:cNvSpPr>
            <a:spLocks noGrp="1"/>
          </p:cNvSpPr>
          <p:nvPr>
            <p:ph type="title"/>
          </p:nvPr>
        </p:nvSpPr>
        <p:spPr/>
        <p:txBody>
          <a:bodyPr/>
          <a:lstStyle/>
          <a:p>
            <a:r>
              <a:rPr lang="de-DE" dirty="0"/>
              <a:t>Sufi </a:t>
            </a:r>
            <a:r>
              <a:rPr lang="de-DE" dirty="0" err="1"/>
              <a:t>Shrines</a:t>
            </a:r>
            <a:r>
              <a:rPr lang="de-DE" dirty="0"/>
              <a:t> and </a:t>
            </a:r>
            <a:r>
              <a:rPr lang="de-DE" dirty="0" err="1"/>
              <a:t>their</a:t>
            </a:r>
            <a:r>
              <a:rPr lang="de-DE" dirty="0"/>
              <a:t> </a:t>
            </a:r>
            <a:r>
              <a:rPr lang="de-DE" dirty="0" err="1"/>
              <a:t>Function</a:t>
            </a:r>
            <a:endParaRPr lang="en-GB" dirty="0"/>
          </a:p>
        </p:txBody>
      </p:sp>
      <p:sp>
        <p:nvSpPr>
          <p:cNvPr id="3" name="Textplatzhalter 2">
            <a:extLst>
              <a:ext uri="{FF2B5EF4-FFF2-40B4-BE49-F238E27FC236}">
                <a16:creationId xmlns:a16="http://schemas.microsoft.com/office/drawing/2014/main" id="{344F4054-B1D5-4A10-9B7C-3062863A322D}"/>
              </a:ext>
            </a:extLst>
          </p:cNvPr>
          <p:cNvSpPr>
            <a:spLocks noGrp="1"/>
          </p:cNvSpPr>
          <p:nvPr>
            <p:ph type="body" idx="1"/>
          </p:nvPr>
        </p:nvSpPr>
        <p:spPr/>
        <p:txBody>
          <a:bodyPr/>
          <a:lstStyle/>
          <a:p>
            <a:r>
              <a:rPr lang="de-DE" dirty="0"/>
              <a:t>Sheet 20</a:t>
            </a:r>
            <a:endParaRPr lang="en-GB" dirty="0"/>
          </a:p>
        </p:txBody>
      </p:sp>
      <p:sp>
        <p:nvSpPr>
          <p:cNvPr id="4" name="Inhaltsplatzhalter 3">
            <a:extLst>
              <a:ext uri="{FF2B5EF4-FFF2-40B4-BE49-F238E27FC236}">
                <a16:creationId xmlns:a16="http://schemas.microsoft.com/office/drawing/2014/main" id="{1772BC2A-579F-4C80-923E-921233FC60FA}"/>
              </a:ext>
            </a:extLst>
          </p:cNvPr>
          <p:cNvSpPr>
            <a:spLocks noGrp="1"/>
          </p:cNvSpPr>
          <p:nvPr>
            <p:ph sz="half" idx="2"/>
          </p:nvPr>
        </p:nvSpPr>
        <p:spPr/>
        <p:txBody>
          <a:bodyPr>
            <a:normAutofit/>
          </a:bodyPr>
          <a:lstStyle/>
          <a:p>
            <a:r>
              <a:rPr lang="en-GB" sz="1200" dirty="0"/>
              <a:t>Functions of a shrine, as exemplified by that at Barilla Sharif, include spiritual healing, social cohesion via feasting, stress management, publicity and prestige, recreation, religious and spiritual authority, economic power, patronage, social control, and oaths (</a:t>
            </a:r>
            <a:r>
              <a:rPr lang="en-GB" sz="1200" dirty="0" err="1"/>
              <a:t>bayat</a:t>
            </a:r>
            <a:r>
              <a:rPr lang="en-GB" sz="1200" dirty="0"/>
              <a:t>) on one of the </a:t>
            </a:r>
            <a:r>
              <a:rPr lang="en-GB" sz="1200" dirty="0" err="1"/>
              <a:t>pirs</a:t>
            </a:r>
            <a:r>
              <a:rPr lang="en-GB" sz="1200" dirty="0"/>
              <a:t> (Khan &amp; Sajid, 2011, 69-73).</a:t>
            </a:r>
          </a:p>
        </p:txBody>
      </p:sp>
      <p:sp>
        <p:nvSpPr>
          <p:cNvPr id="5" name="Textplatzhalter 4">
            <a:extLst>
              <a:ext uri="{FF2B5EF4-FFF2-40B4-BE49-F238E27FC236}">
                <a16:creationId xmlns:a16="http://schemas.microsoft.com/office/drawing/2014/main" id="{99418F64-179B-4085-8642-67D526798EA4}"/>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A9DA33B1-1ED0-41B4-890D-FAE23148E080}"/>
              </a:ext>
            </a:extLst>
          </p:cNvPr>
          <p:cNvSpPr>
            <a:spLocks noGrp="1"/>
          </p:cNvSpPr>
          <p:nvPr>
            <p:ph sz="quarter" idx="4"/>
          </p:nvPr>
        </p:nvSpPr>
        <p:spPr/>
        <p:txBody>
          <a:bodyPr>
            <a:normAutofit/>
          </a:bodyPr>
          <a:lstStyle/>
          <a:p>
            <a:r>
              <a:rPr lang="en-GB" sz="800" dirty="0"/>
              <a:t>The holy places established for a sheikh gain more importance when the latter has not appointed a successor. For instance, the </a:t>
            </a:r>
            <a:r>
              <a:rPr lang="en-GB" sz="800" dirty="0" err="1"/>
              <a:t>Bawa</a:t>
            </a:r>
            <a:r>
              <a:rPr lang="en-GB" sz="800" dirty="0"/>
              <a:t> </a:t>
            </a:r>
            <a:r>
              <a:rPr lang="en-GB" sz="800" dirty="0" err="1"/>
              <a:t>Muhaiyaddeen</a:t>
            </a:r>
            <a:r>
              <a:rPr lang="en-GB" sz="800" dirty="0"/>
              <a:t> Fellowship entertain “a mosque and burial shrine (</a:t>
            </a:r>
            <a:r>
              <a:rPr lang="en-GB" sz="800" dirty="0" err="1"/>
              <a:t>mazar</a:t>
            </a:r>
            <a:r>
              <a:rPr lang="en-GB" sz="800" dirty="0"/>
              <a:t>) in Pennsylvania and [a </a:t>
            </a:r>
            <a:r>
              <a:rPr lang="en-GB" sz="800" dirty="0" err="1"/>
              <a:t>mediatation</a:t>
            </a:r>
            <a:r>
              <a:rPr lang="en-GB" sz="800" dirty="0"/>
              <a:t> centre] (ashram) and shrine in Sri Lanka” (Xavier, 2015, ii). There is a flow between networks in the USA, Sri </a:t>
            </a:r>
            <a:r>
              <a:rPr lang="en-GB" sz="800" dirty="0" err="1"/>
              <a:t>Lanca</a:t>
            </a:r>
            <a:r>
              <a:rPr lang="en-GB" sz="800" dirty="0"/>
              <a:t> and beyond involving the Serendib Sufi Study Circle (ibid). “The movements between lands, spaces, cultures and religions signal to the dialogical encounters between Sufism in a ... form of universalism (ibid). Visits at the </a:t>
            </a:r>
            <a:r>
              <a:rPr lang="en-GB" sz="800" dirty="0" err="1"/>
              <a:t>mazar</a:t>
            </a:r>
            <a:r>
              <a:rPr lang="en-GB" sz="800" dirty="0"/>
              <a:t> take place to keep more closely connected with the saint, but the </a:t>
            </a:r>
            <a:r>
              <a:rPr lang="en-GB" sz="800" dirty="0" err="1"/>
              <a:t>mazar</a:t>
            </a:r>
            <a:r>
              <a:rPr lang="en-GB" sz="800" dirty="0"/>
              <a:t> can also be understood as “Part of a larger network of spaces” with devotees living close to the sacred place as guardians “and hosts to visiting pilgrims” (idem, 175).</a:t>
            </a:r>
          </a:p>
          <a:p>
            <a:endParaRPr lang="en-GB" sz="800" dirty="0"/>
          </a:p>
          <a:p>
            <a:r>
              <a:rPr lang="en-GB" sz="800" dirty="0"/>
              <a:t>The </a:t>
            </a:r>
            <a:r>
              <a:rPr lang="en-GB" sz="800" dirty="0" err="1"/>
              <a:t>Shishti</a:t>
            </a:r>
            <a:r>
              <a:rPr lang="en-GB" sz="800" dirty="0"/>
              <a:t> Sufi order has established shrines (dargahs) “all over the Indian subcontinent” and these centres of religious visits and pilgrimage cut “across the boundaries of institutionalized religions” (</a:t>
            </a:r>
            <a:r>
              <a:rPr lang="en-GB" sz="800" dirty="0" err="1"/>
              <a:t>Aquil</a:t>
            </a:r>
            <a:r>
              <a:rPr lang="en-GB" sz="800" dirty="0"/>
              <a:t>, 2005, 99). “The seat (gaddi/</a:t>
            </a:r>
            <a:r>
              <a:rPr lang="en-GB" sz="800" dirty="0" err="1"/>
              <a:t>sajjada</a:t>
            </a:r>
            <a:r>
              <a:rPr lang="en-GB" sz="800" dirty="0"/>
              <a:t>) and the dwelling place (</a:t>
            </a:r>
            <a:r>
              <a:rPr lang="en-GB" sz="800" dirty="0" err="1"/>
              <a:t>khanqah</a:t>
            </a:r>
            <a:r>
              <a:rPr lang="en-GB" sz="800" dirty="0"/>
              <a:t>/ </a:t>
            </a:r>
            <a:r>
              <a:rPr lang="en-GB" sz="800" dirty="0" err="1"/>
              <a:t>jama’atkhana</a:t>
            </a:r>
            <a:r>
              <a:rPr lang="en-GB" sz="800" dirty="0"/>
              <a:t>) of the living master ... also continue to draw the faithful” (see ibid). Scholarly and devotional literature including biographies of the saints in multiple languages on the tombs are ample and serve to transmit knowledge of the order and of the spiritual sphere associated with the teachings of the shaykhs and </a:t>
            </a:r>
            <a:r>
              <a:rPr lang="en-GB" sz="800" dirty="0" err="1"/>
              <a:t>sanints</a:t>
            </a:r>
            <a:r>
              <a:rPr lang="en-GB" sz="800" dirty="0"/>
              <a:t> (see ibid). Lastly, Sufi tombs as relay points contributed significantly to the “expansion of Islam”, adapting it to the realities of society (Gul, 2010, 899).</a:t>
            </a:r>
          </a:p>
        </p:txBody>
      </p:sp>
    </p:spTree>
    <p:extLst>
      <p:ext uri="{BB962C8B-B14F-4D97-AF65-F5344CB8AC3E}">
        <p14:creationId xmlns:p14="http://schemas.microsoft.com/office/powerpoint/2010/main" val="33923709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6FA9D41-2157-419C-B97A-7CDFD1E80F7B}"/>
              </a:ext>
            </a:extLst>
          </p:cNvPr>
          <p:cNvSpPr>
            <a:spLocks noGrp="1"/>
          </p:cNvSpPr>
          <p:nvPr>
            <p:ph type="title"/>
          </p:nvPr>
        </p:nvSpPr>
        <p:spPr/>
        <p:txBody>
          <a:bodyPr/>
          <a:lstStyle/>
          <a:p>
            <a:r>
              <a:rPr lang="de-DE" dirty="0" err="1"/>
              <a:t>Norms</a:t>
            </a:r>
            <a:r>
              <a:rPr lang="de-DE" dirty="0"/>
              <a:t> and </a:t>
            </a:r>
            <a:r>
              <a:rPr lang="de-DE" dirty="0" err="1"/>
              <a:t>Formalities</a:t>
            </a:r>
            <a:endParaRPr lang="en-GB" dirty="0"/>
          </a:p>
        </p:txBody>
      </p:sp>
      <p:sp>
        <p:nvSpPr>
          <p:cNvPr id="3" name="Textplatzhalter 2">
            <a:extLst>
              <a:ext uri="{FF2B5EF4-FFF2-40B4-BE49-F238E27FC236}">
                <a16:creationId xmlns:a16="http://schemas.microsoft.com/office/drawing/2014/main" id="{B0F37291-66B4-4FA8-A456-DB04C3417DF7}"/>
              </a:ext>
            </a:extLst>
          </p:cNvPr>
          <p:cNvSpPr>
            <a:spLocks noGrp="1"/>
          </p:cNvSpPr>
          <p:nvPr>
            <p:ph type="body" idx="1"/>
          </p:nvPr>
        </p:nvSpPr>
        <p:spPr/>
        <p:txBody>
          <a:bodyPr/>
          <a:lstStyle/>
          <a:p>
            <a:r>
              <a:rPr lang="de-DE" dirty="0"/>
              <a:t>Sheet 21</a:t>
            </a:r>
            <a:endParaRPr lang="en-GB" dirty="0"/>
          </a:p>
        </p:txBody>
      </p:sp>
      <p:sp>
        <p:nvSpPr>
          <p:cNvPr id="4" name="Inhaltsplatzhalter 3">
            <a:extLst>
              <a:ext uri="{FF2B5EF4-FFF2-40B4-BE49-F238E27FC236}">
                <a16:creationId xmlns:a16="http://schemas.microsoft.com/office/drawing/2014/main" id="{96F447D4-6481-475C-ABBF-F134BB3FD0CD}"/>
              </a:ext>
            </a:extLst>
          </p:cNvPr>
          <p:cNvSpPr>
            <a:spLocks noGrp="1"/>
          </p:cNvSpPr>
          <p:nvPr>
            <p:ph sz="half" idx="2"/>
          </p:nvPr>
        </p:nvSpPr>
        <p:spPr/>
        <p:txBody>
          <a:bodyPr>
            <a:normAutofit/>
          </a:bodyPr>
          <a:lstStyle/>
          <a:p>
            <a:r>
              <a:rPr lang="en-GB" sz="1200" dirty="0"/>
              <a:t>Nowadays, establishing a Sufi branch or chapter can lead to preserving or braking norms, however, as despite keeping traditions, Sufi institutions are willing and able “to adapt to new cultural norms” (</a:t>
            </a:r>
            <a:r>
              <a:rPr lang="en-GB" sz="1200" dirty="0" err="1"/>
              <a:t>Raudevere</a:t>
            </a:r>
            <a:r>
              <a:rPr lang="en-GB" sz="1200" dirty="0"/>
              <a:t>, 2004, 4). This does not call into question the function of community, groups tying individuals together and linking devotees to “emotionally founded religious fellowships” (</a:t>
            </a:r>
            <a:r>
              <a:rPr lang="en-GB" sz="1200" dirty="0" err="1"/>
              <a:t>Raudevere</a:t>
            </a:r>
            <a:r>
              <a:rPr lang="en-GB" sz="1200" dirty="0"/>
              <a:t>, 2004, 4). While Sufi communities serve to maintain ties between diasporic groups, they “tend to break away” from ethnically defined categories (</a:t>
            </a:r>
            <a:r>
              <a:rPr lang="en-GB" sz="1200" dirty="0" err="1"/>
              <a:t>Raudevere</a:t>
            </a:r>
            <a:r>
              <a:rPr lang="en-GB" sz="1200" dirty="0"/>
              <a:t>, 2004, 4). </a:t>
            </a:r>
          </a:p>
          <a:p>
            <a:endParaRPr lang="en-GB" sz="1200" dirty="0"/>
          </a:p>
          <a:p>
            <a:r>
              <a:rPr lang="en-GB" sz="1200" dirty="0"/>
              <a:t>Formalised functions, of Sufi communities, are to “</a:t>
            </a:r>
            <a:r>
              <a:rPr lang="en-GB" sz="1200" dirty="0" err="1"/>
              <a:t>regulat</a:t>
            </a:r>
            <a:r>
              <a:rPr lang="en-GB" sz="1200" dirty="0"/>
              <a:t>[e], conserve[e], </a:t>
            </a:r>
            <a:r>
              <a:rPr lang="en-GB" sz="1200" dirty="0" err="1"/>
              <a:t>modif</a:t>
            </a:r>
            <a:r>
              <a:rPr lang="en-GB" sz="1200" dirty="0"/>
              <a:t>[y] or discipline” on an individual and group level, however sub-branches can be less formal, allowing for “transnational contacts” within an order and creating “a web of informal connections between various groups of other Sufi followers” (</a:t>
            </a:r>
            <a:r>
              <a:rPr lang="en-GB" sz="1200" dirty="0" err="1"/>
              <a:t>Raudevere</a:t>
            </a:r>
            <a:r>
              <a:rPr lang="en-GB" sz="1200" dirty="0"/>
              <a:t>, 2004, 4).</a:t>
            </a:r>
          </a:p>
        </p:txBody>
      </p:sp>
      <p:sp>
        <p:nvSpPr>
          <p:cNvPr id="5" name="Textplatzhalter 4">
            <a:extLst>
              <a:ext uri="{FF2B5EF4-FFF2-40B4-BE49-F238E27FC236}">
                <a16:creationId xmlns:a16="http://schemas.microsoft.com/office/drawing/2014/main" id="{032E2344-F1E7-44DF-8A45-D23F52DE6390}"/>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2BEF247E-603B-414C-9354-FC590209E4BB}"/>
              </a:ext>
            </a:extLst>
          </p:cNvPr>
          <p:cNvSpPr>
            <a:spLocks noGrp="1"/>
          </p:cNvSpPr>
          <p:nvPr>
            <p:ph sz="quarter" idx="4"/>
          </p:nvPr>
        </p:nvSpPr>
        <p:spPr/>
        <p:txBody>
          <a:bodyPr>
            <a:normAutofit/>
          </a:bodyPr>
          <a:lstStyle/>
          <a:p>
            <a:r>
              <a:rPr lang="en-GB" sz="800" dirty="0"/>
              <a:t>Since the establishment of the first orders, “communities, fellowships and networks” have been tokens of Sufism (</a:t>
            </a:r>
            <a:r>
              <a:rPr lang="en-GB" sz="800" dirty="0" err="1"/>
              <a:t>Raudevere</a:t>
            </a:r>
            <a:r>
              <a:rPr lang="en-GB" sz="800" dirty="0"/>
              <a:t>, 2004, 4). Hierarchies as well as a sense of belonging shaped the forms of ritual, discourses and identity formation within the orders (see ibid). Nowadays, establishing a Sufi branch or chapter can lead to preserving or braking norms, however, as despite keeping traditions, Sufi institutions are willing and able “to adapt to new cultural norms” (ibid). This does not call into question the function of community, groups tying individuals together and linking devotees to “emotionally founded religious fellowships” (</a:t>
            </a:r>
            <a:r>
              <a:rPr lang="en-GB" sz="800" dirty="0" err="1"/>
              <a:t>Raudevere</a:t>
            </a:r>
            <a:r>
              <a:rPr lang="en-GB" sz="800" dirty="0"/>
              <a:t>, 2004, 4). While Sufi communities serve to maintain ties between diasporic groups, they “tend to break away” from ethnically defined categories (ibid). Formalised functions of Sufi communities are to “</a:t>
            </a:r>
            <a:r>
              <a:rPr lang="en-GB" sz="800" dirty="0" err="1"/>
              <a:t>regulat</a:t>
            </a:r>
            <a:r>
              <a:rPr lang="en-GB" sz="800" dirty="0"/>
              <a:t>[e], conserve[e], </a:t>
            </a:r>
            <a:r>
              <a:rPr lang="en-GB" sz="800" dirty="0" err="1"/>
              <a:t>modif</a:t>
            </a:r>
            <a:r>
              <a:rPr lang="en-GB" sz="800" dirty="0"/>
              <a:t>[y] or discipline” on an individual and group level, however sub-branches can be less formal, allowing for “transnational contacts” within an order and creating “a web of informal connections between various groups of other Sufi followers” (ibid).</a:t>
            </a:r>
          </a:p>
          <a:p>
            <a:endParaRPr lang="en-GB" sz="800" dirty="0"/>
          </a:p>
          <a:p>
            <a:r>
              <a:rPr lang="en-GB" sz="800" dirty="0"/>
              <a:t>With regard to the community function, in a data collection by Isaacs, Sufi members having taken an oath (</a:t>
            </a:r>
            <a:r>
              <a:rPr lang="en-GB" sz="800" dirty="0" err="1"/>
              <a:t>bay’ah</a:t>
            </a:r>
            <a:r>
              <a:rPr lang="en-GB" sz="800" dirty="0"/>
              <a:t>), all emphasised that being a murid to a shaykh had “impacted positively on their lives”, with some saying that they have become racially tolerant, emphatic towards the underprivileged, faithful to family values, religiously dutiful and closer to the Divine (Isaacs, 2006, 115-116). They deplored a generalised “moral degeneration” (ibid). They attributed leading a more virtuous life to the “influence of the shaykh” (ibid).</a:t>
            </a:r>
          </a:p>
        </p:txBody>
      </p:sp>
    </p:spTree>
    <p:extLst>
      <p:ext uri="{BB962C8B-B14F-4D97-AF65-F5344CB8AC3E}">
        <p14:creationId xmlns:p14="http://schemas.microsoft.com/office/powerpoint/2010/main" val="20426015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3BEAE38-5285-4D51-AA5C-A8A2599F155E}"/>
              </a:ext>
            </a:extLst>
          </p:cNvPr>
          <p:cNvSpPr>
            <a:spLocks noGrp="1"/>
          </p:cNvSpPr>
          <p:nvPr>
            <p:ph type="title"/>
          </p:nvPr>
        </p:nvSpPr>
        <p:spPr/>
        <p:txBody>
          <a:bodyPr/>
          <a:lstStyle/>
          <a:p>
            <a:r>
              <a:rPr lang="de-DE" dirty="0"/>
              <a:t>Tradition and </a:t>
            </a:r>
            <a:r>
              <a:rPr lang="de-DE" dirty="0" err="1"/>
              <a:t>Popular</a:t>
            </a:r>
            <a:r>
              <a:rPr lang="de-DE" dirty="0"/>
              <a:t> Culture</a:t>
            </a:r>
            <a:endParaRPr lang="en-GB" dirty="0"/>
          </a:p>
        </p:txBody>
      </p:sp>
      <p:sp>
        <p:nvSpPr>
          <p:cNvPr id="3" name="Textplatzhalter 2">
            <a:extLst>
              <a:ext uri="{FF2B5EF4-FFF2-40B4-BE49-F238E27FC236}">
                <a16:creationId xmlns:a16="http://schemas.microsoft.com/office/drawing/2014/main" id="{B373757D-ECB4-41AE-9ED3-E3937B1E300E}"/>
              </a:ext>
            </a:extLst>
          </p:cNvPr>
          <p:cNvSpPr>
            <a:spLocks noGrp="1"/>
          </p:cNvSpPr>
          <p:nvPr>
            <p:ph type="body" idx="1"/>
          </p:nvPr>
        </p:nvSpPr>
        <p:spPr/>
        <p:txBody>
          <a:bodyPr/>
          <a:lstStyle/>
          <a:p>
            <a:r>
              <a:rPr lang="de-DE" dirty="0"/>
              <a:t>Sheet 22</a:t>
            </a:r>
            <a:endParaRPr lang="en-GB" dirty="0"/>
          </a:p>
        </p:txBody>
      </p:sp>
      <p:sp>
        <p:nvSpPr>
          <p:cNvPr id="4" name="Inhaltsplatzhalter 3">
            <a:extLst>
              <a:ext uri="{FF2B5EF4-FFF2-40B4-BE49-F238E27FC236}">
                <a16:creationId xmlns:a16="http://schemas.microsoft.com/office/drawing/2014/main" id="{471258FA-2BE3-4712-88C8-2CF92CB2B4FC}"/>
              </a:ext>
            </a:extLst>
          </p:cNvPr>
          <p:cNvSpPr>
            <a:spLocks noGrp="1"/>
          </p:cNvSpPr>
          <p:nvPr>
            <p:ph sz="half" idx="2"/>
          </p:nvPr>
        </p:nvSpPr>
        <p:spPr/>
        <p:txBody>
          <a:bodyPr>
            <a:normAutofit/>
          </a:bodyPr>
          <a:lstStyle/>
          <a:p>
            <a:r>
              <a:rPr lang="en-GB" sz="1200" dirty="0"/>
              <a:t>Sufi teachings online comprise those of ‘authentic’ tariqa as well as those of esoteric new age groups (</a:t>
            </a:r>
            <a:r>
              <a:rPr lang="en-GB" sz="1200" dirty="0" err="1"/>
              <a:t>Leccese</a:t>
            </a:r>
            <a:r>
              <a:rPr lang="en-GB" sz="1200" dirty="0"/>
              <a:t>, 2008-2009, 28). This takes a new dimension in terms of scale, multimedia and interactive character, but, as Ernst points out, printing, “whether in movable type or lithography”, had first allowed for the diffusion, among larger publics, of secret Sufi manuscripts some 150 years ago (Ernst, 2003, 14). </a:t>
            </a:r>
          </a:p>
          <a:p>
            <a:endParaRPr lang="en-GB" sz="1200" dirty="0"/>
          </a:p>
          <a:p>
            <a:r>
              <a:rPr lang="en-GB" sz="1200" dirty="0"/>
              <a:t>Nowadays, Sufi-inspired “popular world music and fusion recordings” are available by a simple click of the mouse, or tap of the finger, and people are able to comment on Sufi postings on social media and take part in religious discussions (see Ernst, 2003, 14).</a:t>
            </a:r>
          </a:p>
        </p:txBody>
      </p:sp>
      <p:sp>
        <p:nvSpPr>
          <p:cNvPr id="5" name="Textplatzhalter 4">
            <a:extLst>
              <a:ext uri="{FF2B5EF4-FFF2-40B4-BE49-F238E27FC236}">
                <a16:creationId xmlns:a16="http://schemas.microsoft.com/office/drawing/2014/main" id="{E14A2E1B-A547-4493-92B0-8A926827E00F}"/>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F2CDBEC5-59C0-40EE-A944-39CB6472542D}"/>
              </a:ext>
            </a:extLst>
          </p:cNvPr>
          <p:cNvSpPr>
            <a:spLocks noGrp="1"/>
          </p:cNvSpPr>
          <p:nvPr>
            <p:ph sz="quarter" idx="4"/>
          </p:nvPr>
        </p:nvSpPr>
        <p:spPr/>
        <p:txBody>
          <a:bodyPr>
            <a:normAutofit/>
          </a:bodyPr>
          <a:lstStyle/>
          <a:p>
            <a:r>
              <a:rPr lang="en-GB" sz="800" dirty="0"/>
              <a:t>Instead of leading to “detached individualisation”, Sufi networks bring about postmodern ways of Muslim “community and belonging”, e.g. among Sufi musicians in the United Kingdom (Morris, 2016, 3-4). As far as spiritual capital is concerned, these musicians enrich percussion with “recorded samples”, either religious or natural, and count rock and modern Black music among their influences (ibid).</a:t>
            </a:r>
          </a:p>
          <a:p>
            <a:endParaRPr lang="en-GB" sz="800" dirty="0"/>
          </a:p>
          <a:p>
            <a:r>
              <a:rPr lang="en-GB" sz="800" dirty="0"/>
              <a:t>People in relation to Sufi communities may be formally attached and identify directly with Sufism or simply take part in Sufi prayers, whereas the “sense of belonging” is reinforced the more participants engage in “active membership of an organised religious community/network”, shaping their identity religiously and culturally (ibid).</a:t>
            </a:r>
          </a:p>
        </p:txBody>
      </p:sp>
    </p:spTree>
    <p:extLst>
      <p:ext uri="{BB962C8B-B14F-4D97-AF65-F5344CB8AC3E}">
        <p14:creationId xmlns:p14="http://schemas.microsoft.com/office/powerpoint/2010/main" val="24763888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F328F4B-4973-4198-9072-403E6003333A}"/>
              </a:ext>
            </a:extLst>
          </p:cNvPr>
          <p:cNvSpPr>
            <a:spLocks noGrp="1"/>
          </p:cNvSpPr>
          <p:nvPr>
            <p:ph type="title"/>
          </p:nvPr>
        </p:nvSpPr>
        <p:spPr/>
        <p:txBody>
          <a:bodyPr/>
          <a:lstStyle/>
          <a:p>
            <a:endParaRPr lang="en-GB" dirty="0"/>
          </a:p>
        </p:txBody>
      </p:sp>
      <p:sp>
        <p:nvSpPr>
          <p:cNvPr id="3" name="Textplatzhalter 2">
            <a:extLst>
              <a:ext uri="{FF2B5EF4-FFF2-40B4-BE49-F238E27FC236}">
                <a16:creationId xmlns:a16="http://schemas.microsoft.com/office/drawing/2014/main" id="{83E33034-6DF1-4169-814E-AE34050A7EE9}"/>
              </a:ext>
            </a:extLst>
          </p:cNvPr>
          <p:cNvSpPr>
            <a:spLocks noGrp="1"/>
          </p:cNvSpPr>
          <p:nvPr>
            <p:ph type="body" idx="1"/>
          </p:nvPr>
        </p:nvSpPr>
        <p:spPr/>
        <p:txBody>
          <a:bodyPr/>
          <a:lstStyle/>
          <a:p>
            <a:r>
              <a:rPr lang="de-DE" dirty="0"/>
              <a:t>Sheet 23</a:t>
            </a:r>
            <a:endParaRPr lang="en-GB" dirty="0"/>
          </a:p>
        </p:txBody>
      </p:sp>
      <p:sp>
        <p:nvSpPr>
          <p:cNvPr id="4" name="Inhaltsplatzhalter 3">
            <a:extLst>
              <a:ext uri="{FF2B5EF4-FFF2-40B4-BE49-F238E27FC236}">
                <a16:creationId xmlns:a16="http://schemas.microsoft.com/office/drawing/2014/main" id="{28086215-C375-4C16-9EE8-D78D695F88A1}"/>
              </a:ext>
            </a:extLst>
          </p:cNvPr>
          <p:cNvSpPr>
            <a:spLocks noGrp="1"/>
          </p:cNvSpPr>
          <p:nvPr>
            <p:ph sz="half" idx="2"/>
          </p:nvPr>
        </p:nvSpPr>
        <p:spPr/>
        <p:txBody>
          <a:bodyPr>
            <a:normAutofit/>
          </a:bodyPr>
          <a:lstStyle/>
          <a:p>
            <a:r>
              <a:rPr lang="en-GB" sz="1200" dirty="0"/>
              <a:t>It can be considered problematic, somewhat or to some extent, that some Sufi websites reveal the “secret of mysticism” in terms of religious promotion, however: besides shops offering Sufi products, there are also “detailed textual materials” and “devotional ... treatises”, as an extension of previously printed material (Ernst, 2005, 241-242). </a:t>
            </a:r>
          </a:p>
        </p:txBody>
      </p:sp>
      <p:sp>
        <p:nvSpPr>
          <p:cNvPr id="5" name="Textplatzhalter 4">
            <a:extLst>
              <a:ext uri="{FF2B5EF4-FFF2-40B4-BE49-F238E27FC236}">
                <a16:creationId xmlns:a16="http://schemas.microsoft.com/office/drawing/2014/main" id="{53F6A9A5-4717-486F-B944-706A12B1C4BA}"/>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1941934C-1969-4075-AE4D-12DDA2DAB89C}"/>
              </a:ext>
            </a:extLst>
          </p:cNvPr>
          <p:cNvSpPr>
            <a:spLocks noGrp="1"/>
          </p:cNvSpPr>
          <p:nvPr>
            <p:ph sz="quarter" idx="4"/>
          </p:nvPr>
        </p:nvSpPr>
        <p:spPr/>
        <p:txBody>
          <a:bodyPr>
            <a:normAutofit/>
          </a:bodyPr>
          <a:lstStyle/>
          <a:p>
            <a:r>
              <a:rPr lang="en-GB" sz="800" dirty="0"/>
              <a:t>In Western countries and among Sufi networks established in on local and </a:t>
            </a:r>
            <a:r>
              <a:rPr lang="en-GB" sz="800" dirty="0" err="1"/>
              <a:t>translocal</a:t>
            </a:r>
            <a:r>
              <a:rPr lang="en-GB" sz="800" dirty="0"/>
              <a:t> levels, Sufi life can be analysed along the lines of “‘spiritual capital' and ‘expressive communalism'” (see Morris, 2016, 1-3). Expressive communalism signifies the mediation of “the individual spiritual quest” by the communities to which they belong (ibid). Spirituality must therefore be understood as being more than “inner-life experience and personalised beliefs relating to the transcendental”, and as being “collective religious practice” (ibid). This entails understanding the Islamic creed in contemporary, modernised environments, as “‘spiritual capital' raises the artistic and religious profile of Muslim musicians” and creates novel social ties (ibid).</a:t>
            </a:r>
          </a:p>
        </p:txBody>
      </p:sp>
    </p:spTree>
    <p:extLst>
      <p:ext uri="{BB962C8B-B14F-4D97-AF65-F5344CB8AC3E}">
        <p14:creationId xmlns:p14="http://schemas.microsoft.com/office/powerpoint/2010/main" val="28551584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2D2225D6-2506-4B5B-98C8-65338AEAF186}"/>
              </a:ext>
            </a:extLst>
          </p:cNvPr>
          <p:cNvSpPr>
            <a:spLocks noGrp="1"/>
          </p:cNvSpPr>
          <p:nvPr>
            <p:ph type="title"/>
          </p:nvPr>
        </p:nvSpPr>
        <p:spPr/>
        <p:txBody>
          <a:bodyPr/>
          <a:lstStyle/>
          <a:p>
            <a:r>
              <a:rPr lang="en-GB" dirty="0"/>
              <a:t>Naqshbandi</a:t>
            </a:r>
            <a:r>
              <a:rPr lang="de-DE" dirty="0"/>
              <a:t> Websites (I)</a:t>
            </a:r>
            <a:endParaRPr lang="en-GB" dirty="0"/>
          </a:p>
        </p:txBody>
      </p:sp>
      <p:sp>
        <p:nvSpPr>
          <p:cNvPr id="3" name="Textplatzhalter 2">
            <a:extLst>
              <a:ext uri="{FF2B5EF4-FFF2-40B4-BE49-F238E27FC236}">
                <a16:creationId xmlns:a16="http://schemas.microsoft.com/office/drawing/2014/main" id="{B3E409EC-68AF-4C86-AA00-DE63D7A5D73F}"/>
              </a:ext>
            </a:extLst>
          </p:cNvPr>
          <p:cNvSpPr>
            <a:spLocks noGrp="1"/>
          </p:cNvSpPr>
          <p:nvPr>
            <p:ph type="body" idx="1"/>
          </p:nvPr>
        </p:nvSpPr>
        <p:spPr/>
        <p:txBody>
          <a:bodyPr/>
          <a:lstStyle/>
          <a:p>
            <a:r>
              <a:rPr lang="de-DE" dirty="0"/>
              <a:t>Sheet 24</a:t>
            </a:r>
            <a:endParaRPr lang="en-GB" dirty="0"/>
          </a:p>
        </p:txBody>
      </p:sp>
      <p:sp>
        <p:nvSpPr>
          <p:cNvPr id="4" name="Inhaltsplatzhalter 3">
            <a:extLst>
              <a:ext uri="{FF2B5EF4-FFF2-40B4-BE49-F238E27FC236}">
                <a16:creationId xmlns:a16="http://schemas.microsoft.com/office/drawing/2014/main" id="{58E88F36-4AE3-425F-9A32-13BD4581DACA}"/>
              </a:ext>
            </a:extLst>
          </p:cNvPr>
          <p:cNvSpPr>
            <a:spLocks noGrp="1"/>
          </p:cNvSpPr>
          <p:nvPr>
            <p:ph sz="half" idx="2"/>
          </p:nvPr>
        </p:nvSpPr>
        <p:spPr/>
        <p:txBody>
          <a:bodyPr>
            <a:normAutofit/>
          </a:bodyPr>
          <a:lstStyle/>
          <a:p>
            <a:r>
              <a:rPr lang="en-GB" sz="1200" dirty="0" err="1"/>
              <a:t>Piraino</a:t>
            </a:r>
            <a:r>
              <a:rPr lang="en-GB" sz="1200" dirty="0"/>
              <a:t> has investigated the Naqshbandi-Haqqani use of the World Wide Web and differentiates between the following three functions of most Sufi websites: “promotion, information and knowledge about Islam and Sufism”; reduction of “the distance between disciples and Masters”; and reaffirmation of “religious experiences” which are, however, not lived there in the first instance (</a:t>
            </a:r>
            <a:r>
              <a:rPr lang="en-GB" sz="1200" dirty="0" err="1"/>
              <a:t>Piraino</a:t>
            </a:r>
            <a:r>
              <a:rPr lang="en-GB" sz="1200" dirty="0"/>
              <a:t>, 2016, 93).</a:t>
            </a:r>
          </a:p>
        </p:txBody>
      </p:sp>
      <p:sp>
        <p:nvSpPr>
          <p:cNvPr id="5" name="Textplatzhalter 4">
            <a:extLst>
              <a:ext uri="{FF2B5EF4-FFF2-40B4-BE49-F238E27FC236}">
                <a16:creationId xmlns:a16="http://schemas.microsoft.com/office/drawing/2014/main" id="{294FA04A-828F-469C-A275-77FAB4C5E4C3}"/>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D4327591-DCD8-4B67-ACBC-DBBC42440AFD}"/>
              </a:ext>
            </a:extLst>
          </p:cNvPr>
          <p:cNvSpPr>
            <a:spLocks noGrp="1"/>
          </p:cNvSpPr>
          <p:nvPr>
            <p:ph sz="quarter" idx="4"/>
          </p:nvPr>
        </p:nvSpPr>
        <p:spPr/>
        <p:txBody>
          <a:bodyPr>
            <a:normAutofit/>
          </a:bodyPr>
          <a:lstStyle/>
          <a:p>
            <a:r>
              <a:rPr lang="en-GB" sz="800" dirty="0"/>
              <a:t>In the West, among the main drivers of promulgation for the Sufi way, that of sanitising the soul, has been ranging the internet (</a:t>
            </a:r>
            <a:r>
              <a:rPr lang="en-GB" sz="800" dirty="0" err="1"/>
              <a:t>Piraino</a:t>
            </a:r>
            <a:r>
              <a:rPr lang="en-GB" sz="800" dirty="0"/>
              <a:t>, 2016, 93). </a:t>
            </a:r>
            <a:r>
              <a:rPr lang="en-GB" sz="800" dirty="0" err="1"/>
              <a:t>Piraino</a:t>
            </a:r>
            <a:r>
              <a:rPr lang="en-GB" sz="800" dirty="0"/>
              <a:t> has investigated the Naqshbandi Haqqani use of the World Wide Web and differentiates between the following three functions of most Sufi websites: “promotion, information and knowledge about Islam and Sufism”; reduction of “the distance between disciples and Masters”; and reaffirmation of “religious experiences” which are however not lived there in the first instance (ibid). However, some Naqshbandi Haqqani murids do practice the Sufi way via “rituals, prayer requests, initiation and religious experiences” (ibid). Hence, thousand-strong collection of videos, for which there are subtitles in Oriental and Wester languages, on “saltanat.org and sufilive.com”, are used for devotional purposes; the sites also provide “speeches, live broadcasts and a chat service” (ibid). Images and calligraphs figure prominently on the Naqshbandi </a:t>
            </a:r>
            <a:r>
              <a:rPr lang="en-GB" sz="800" dirty="0" err="1"/>
              <a:t>facebook</a:t>
            </a:r>
            <a:r>
              <a:rPr lang="en-GB" sz="800" dirty="0"/>
              <a:t> pages, “</a:t>
            </a:r>
            <a:r>
              <a:rPr lang="en-GB" sz="800" dirty="0" err="1"/>
              <a:t>oftwn</a:t>
            </a:r>
            <a:r>
              <a:rPr lang="en-GB" sz="800" dirty="0"/>
              <a:t> matched with [brief] quotations” (ibid).</a:t>
            </a:r>
          </a:p>
        </p:txBody>
      </p:sp>
    </p:spTree>
    <p:extLst>
      <p:ext uri="{BB962C8B-B14F-4D97-AF65-F5344CB8AC3E}">
        <p14:creationId xmlns:p14="http://schemas.microsoft.com/office/powerpoint/2010/main" val="16126548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B30CFF9-52F6-408E-A6C5-3F3836E44956}"/>
              </a:ext>
            </a:extLst>
          </p:cNvPr>
          <p:cNvSpPr>
            <a:spLocks noGrp="1"/>
          </p:cNvSpPr>
          <p:nvPr>
            <p:ph type="title"/>
          </p:nvPr>
        </p:nvSpPr>
        <p:spPr/>
        <p:txBody>
          <a:bodyPr/>
          <a:lstStyle/>
          <a:p>
            <a:r>
              <a:rPr lang="en-GB" dirty="0"/>
              <a:t>Naqshbandi</a:t>
            </a:r>
            <a:r>
              <a:rPr lang="de-DE" dirty="0"/>
              <a:t> Websites (II)</a:t>
            </a:r>
            <a:endParaRPr lang="en-GB" dirty="0"/>
          </a:p>
        </p:txBody>
      </p:sp>
      <p:sp>
        <p:nvSpPr>
          <p:cNvPr id="3" name="Textplatzhalter 2">
            <a:extLst>
              <a:ext uri="{FF2B5EF4-FFF2-40B4-BE49-F238E27FC236}">
                <a16:creationId xmlns:a16="http://schemas.microsoft.com/office/drawing/2014/main" id="{6D199C69-8805-41A3-8310-3CAF0E63164E}"/>
              </a:ext>
            </a:extLst>
          </p:cNvPr>
          <p:cNvSpPr>
            <a:spLocks noGrp="1"/>
          </p:cNvSpPr>
          <p:nvPr>
            <p:ph type="body" idx="1"/>
          </p:nvPr>
        </p:nvSpPr>
        <p:spPr/>
        <p:txBody>
          <a:bodyPr/>
          <a:lstStyle/>
          <a:p>
            <a:r>
              <a:rPr lang="de-DE" dirty="0"/>
              <a:t>Sheet 25</a:t>
            </a:r>
            <a:endParaRPr lang="en-GB" dirty="0"/>
          </a:p>
        </p:txBody>
      </p:sp>
      <p:sp>
        <p:nvSpPr>
          <p:cNvPr id="4" name="Inhaltsplatzhalter 3">
            <a:extLst>
              <a:ext uri="{FF2B5EF4-FFF2-40B4-BE49-F238E27FC236}">
                <a16:creationId xmlns:a16="http://schemas.microsoft.com/office/drawing/2014/main" id="{0001BEE3-212F-49FE-A674-F487108658B6}"/>
              </a:ext>
            </a:extLst>
          </p:cNvPr>
          <p:cNvSpPr>
            <a:spLocks noGrp="1"/>
          </p:cNvSpPr>
          <p:nvPr>
            <p:ph sz="half" idx="2"/>
          </p:nvPr>
        </p:nvSpPr>
        <p:spPr/>
        <p:txBody>
          <a:bodyPr>
            <a:normAutofit/>
          </a:bodyPr>
          <a:lstStyle/>
          <a:p>
            <a:r>
              <a:rPr lang="en-GB" sz="1200" dirty="0"/>
              <a:t>The Naqshbandi Haqqani’s “structural fluidity” permit for murids to create personal websites, by means of which “they share their experiences and beliefs” (</a:t>
            </a:r>
            <a:r>
              <a:rPr lang="en-GB" sz="1200" dirty="0" err="1"/>
              <a:t>Piraino</a:t>
            </a:r>
            <a:r>
              <a:rPr lang="en-GB" sz="1200" dirty="0"/>
              <a:t>, 2016, 101). A number of allegedly Naqshbandi sites have also appeared, promoting “‘Naqshbandi Ninjutsu' [or] ‘Naqshbandi Cartoons'” (</a:t>
            </a:r>
            <a:r>
              <a:rPr lang="en-GB" sz="1200" dirty="0" err="1"/>
              <a:t>Piraino</a:t>
            </a:r>
            <a:r>
              <a:rPr lang="en-GB" sz="1200" dirty="0"/>
              <a:t>, 2016, 101). The official and semi-official domains of the tariqa, however, construct “‘online charisma'; the filling of the vacuum created by the loss of ‘real' social religious life. The community's fragmentation is compensated for by virtual practices and relationships” (</a:t>
            </a:r>
            <a:r>
              <a:rPr lang="en-GB" sz="1200" dirty="0" err="1"/>
              <a:t>Piraino</a:t>
            </a:r>
            <a:r>
              <a:rPr lang="en-GB" sz="1200" dirty="0"/>
              <a:t>, 2016, 105). </a:t>
            </a:r>
          </a:p>
        </p:txBody>
      </p:sp>
      <p:sp>
        <p:nvSpPr>
          <p:cNvPr id="5" name="Textplatzhalter 4">
            <a:extLst>
              <a:ext uri="{FF2B5EF4-FFF2-40B4-BE49-F238E27FC236}">
                <a16:creationId xmlns:a16="http://schemas.microsoft.com/office/drawing/2014/main" id="{F2B8101E-03E3-4835-B145-EE2B7349EAC2}"/>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D75250A8-5EC5-41DD-99E8-CA98B45CA141}"/>
              </a:ext>
            </a:extLst>
          </p:cNvPr>
          <p:cNvSpPr>
            <a:spLocks noGrp="1"/>
          </p:cNvSpPr>
          <p:nvPr>
            <p:ph sz="quarter" idx="4"/>
          </p:nvPr>
        </p:nvSpPr>
        <p:spPr/>
        <p:txBody>
          <a:bodyPr>
            <a:normAutofit/>
          </a:bodyPr>
          <a:lstStyle/>
          <a:p>
            <a:r>
              <a:rPr lang="en-GB" sz="800" dirty="0"/>
              <a:t>The Naqshbandi Haqqani’s “structural fluidity” permit for murids to create personal websites, by means of which “they share their experiences and beliefs” (</a:t>
            </a:r>
            <a:r>
              <a:rPr lang="en-GB" sz="800" dirty="0" err="1"/>
              <a:t>Piraino</a:t>
            </a:r>
            <a:r>
              <a:rPr lang="en-GB" sz="800" dirty="0"/>
              <a:t>, 2016, 101). A number of allegedly Naqshbandi sites have also appeared, promoting “‘Naqshbandi Ninjutsu' [or] ‘Naqshbandi Cartoons'” (</a:t>
            </a:r>
            <a:r>
              <a:rPr lang="en-GB" sz="800" dirty="0" err="1"/>
              <a:t>Piraino</a:t>
            </a:r>
            <a:r>
              <a:rPr lang="en-GB" sz="800" dirty="0"/>
              <a:t>, 2016, 101). The official and semi-official domains of the tariqa, however, construct “‘online charisma'; the filling of the vacuum created by the loss of ‘real' social religious life. The community's fragmentation is compensated for by virtual practices and relationships” (idem, 105). </a:t>
            </a:r>
          </a:p>
          <a:p>
            <a:r>
              <a:rPr lang="en-GB" sz="800" dirty="0"/>
              <a:t>Naqshbandi Haqqani in Italy have used smartphones to take photos and videos of “spiritual retreats” as an expression of devotion to their shaykh, when other orders would deem this “out of place” (</a:t>
            </a:r>
            <a:r>
              <a:rPr lang="en-GB" sz="800" dirty="0" err="1"/>
              <a:t>Piraino</a:t>
            </a:r>
            <a:r>
              <a:rPr lang="en-GB" sz="800" dirty="0"/>
              <a:t>, 2016, 103). Emotions thus find their entrance into Facebook (see </a:t>
            </a:r>
            <a:r>
              <a:rPr lang="en-GB" sz="800" dirty="0" err="1"/>
              <a:t>Piraino</a:t>
            </a:r>
            <a:r>
              <a:rPr lang="en-GB" sz="800" dirty="0"/>
              <a:t>, 2016, 103). The practice and feeling of religious life are in part repositioned to the internet, which becomes a major local presence of the Naqshbandi Haqqani, with murids as an interactive audience (see idem, 105). To the regular Naqshbandi Haqqani, their order “is not something difficult and elitist but ... readily accessible” (ibid). Naqshbandi sites often broadcast “religious services” to everyone with internet access instead of only “registered disciples”. This promotion of their order, and Sufism as such, can be considered “as an instrument to close the gaps in the communitarian bond” (ibid).</a:t>
            </a:r>
          </a:p>
        </p:txBody>
      </p:sp>
    </p:spTree>
    <p:extLst>
      <p:ext uri="{BB962C8B-B14F-4D97-AF65-F5344CB8AC3E}">
        <p14:creationId xmlns:p14="http://schemas.microsoft.com/office/powerpoint/2010/main" val="42140067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36734D1-C6B6-4F10-8196-46B1E1EAD7FB}"/>
              </a:ext>
            </a:extLst>
          </p:cNvPr>
          <p:cNvSpPr>
            <a:spLocks noGrp="1"/>
          </p:cNvSpPr>
          <p:nvPr>
            <p:ph type="title"/>
          </p:nvPr>
        </p:nvSpPr>
        <p:spPr/>
        <p:txBody>
          <a:bodyPr/>
          <a:lstStyle/>
          <a:p>
            <a:r>
              <a:rPr lang="en-GB" dirty="0"/>
              <a:t>The Indonesian Naqshbandi Haqqani</a:t>
            </a:r>
          </a:p>
        </p:txBody>
      </p:sp>
      <p:sp>
        <p:nvSpPr>
          <p:cNvPr id="3" name="Textplatzhalter 2">
            <a:extLst>
              <a:ext uri="{FF2B5EF4-FFF2-40B4-BE49-F238E27FC236}">
                <a16:creationId xmlns:a16="http://schemas.microsoft.com/office/drawing/2014/main" id="{5E2A485F-9726-44C9-B83E-A801CEFDE553}"/>
              </a:ext>
            </a:extLst>
          </p:cNvPr>
          <p:cNvSpPr>
            <a:spLocks noGrp="1"/>
          </p:cNvSpPr>
          <p:nvPr>
            <p:ph type="body" idx="1"/>
          </p:nvPr>
        </p:nvSpPr>
        <p:spPr/>
        <p:txBody>
          <a:bodyPr/>
          <a:lstStyle/>
          <a:p>
            <a:r>
              <a:rPr lang="de-DE" dirty="0"/>
              <a:t>Sheet 26</a:t>
            </a:r>
            <a:endParaRPr lang="en-GB" dirty="0"/>
          </a:p>
        </p:txBody>
      </p:sp>
      <p:sp>
        <p:nvSpPr>
          <p:cNvPr id="4" name="Inhaltsplatzhalter 3">
            <a:extLst>
              <a:ext uri="{FF2B5EF4-FFF2-40B4-BE49-F238E27FC236}">
                <a16:creationId xmlns:a16="http://schemas.microsoft.com/office/drawing/2014/main" id="{7DA60A15-256D-4606-A9F5-8B9DEB65ED2F}"/>
              </a:ext>
            </a:extLst>
          </p:cNvPr>
          <p:cNvSpPr>
            <a:spLocks noGrp="1"/>
          </p:cNvSpPr>
          <p:nvPr>
            <p:ph sz="half" idx="2"/>
          </p:nvPr>
        </p:nvSpPr>
        <p:spPr/>
        <p:txBody>
          <a:bodyPr>
            <a:noAutofit/>
          </a:bodyPr>
          <a:lstStyle/>
          <a:p>
            <a:r>
              <a:rPr lang="en-GB" sz="1200" dirty="0"/>
              <a:t>Taking a look at the Indonesian offshoot of the Naqshbandi Haqqani, its members actively publicise its teachings and “defend” these against perceived challenges by the purist Salafi tendency within Islam (</a:t>
            </a:r>
            <a:r>
              <a:rPr lang="en-GB" sz="1200" dirty="0" err="1"/>
              <a:t>Makhasin</a:t>
            </a:r>
            <a:r>
              <a:rPr lang="en-GB" sz="1200" dirty="0"/>
              <a:t>, 2016, 23). The Internet is at the centre of activities by the Indonesian Naqshbandi Haqqani, “generating new Islamic consciousness”, which helps impact the identity and “morality [among] urban upper-middle class Muslims” and bring about a moderate outlook of Indonesian Islam (</a:t>
            </a:r>
            <a:r>
              <a:rPr lang="en-GB" sz="1200" dirty="0" err="1"/>
              <a:t>Makhasin</a:t>
            </a:r>
            <a:r>
              <a:rPr lang="en-GB" sz="1200" dirty="0"/>
              <a:t>, 2016, 23). </a:t>
            </a:r>
          </a:p>
          <a:p>
            <a:endParaRPr lang="en-GB" sz="1200" dirty="0"/>
          </a:p>
          <a:p>
            <a:r>
              <a:rPr lang="en-GB" sz="1200" dirty="0"/>
              <a:t>The Indonesian Naqshbandi Haqqani is active on </a:t>
            </a:r>
            <a:r>
              <a:rPr lang="en-GB" sz="1200" dirty="0" err="1"/>
              <a:t>yahoogroups</a:t>
            </a:r>
            <a:r>
              <a:rPr lang="en-GB" sz="1200" dirty="0"/>
              <a:t> and other social media such as Twitter and Facebook, with thousands of subscribers and followers (</a:t>
            </a:r>
            <a:r>
              <a:rPr lang="en-GB" sz="1200" dirty="0" err="1"/>
              <a:t>Makhasin</a:t>
            </a:r>
            <a:r>
              <a:rPr lang="en-GB" sz="1200" dirty="0"/>
              <a:t>, 2016, 30-32). The figures are comparably low, but “through oral transmission, social media plays a significant role in transmitting the teachings of the master” (</a:t>
            </a:r>
            <a:r>
              <a:rPr lang="en-GB" sz="1200" dirty="0" err="1"/>
              <a:t>Makhasin</a:t>
            </a:r>
            <a:r>
              <a:rPr lang="en-GB" sz="1200" dirty="0"/>
              <a:t>, 2016, 30-32). A lack of “accessibility[,] network coverage, and financing” are problems faced by the local branches of the order (</a:t>
            </a:r>
            <a:r>
              <a:rPr lang="en-GB" sz="1200" dirty="0" err="1"/>
              <a:t>Makhasin</a:t>
            </a:r>
            <a:r>
              <a:rPr lang="en-GB" sz="1200" dirty="0"/>
              <a:t>, 2016, 30-32).</a:t>
            </a:r>
          </a:p>
        </p:txBody>
      </p:sp>
      <p:sp>
        <p:nvSpPr>
          <p:cNvPr id="5" name="Textplatzhalter 4">
            <a:extLst>
              <a:ext uri="{FF2B5EF4-FFF2-40B4-BE49-F238E27FC236}">
                <a16:creationId xmlns:a16="http://schemas.microsoft.com/office/drawing/2014/main" id="{F2FE467B-4FB0-4F5E-BA4D-784267AD705A}"/>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BC5B4C49-DD93-442A-85B2-412C6F2DB949}"/>
              </a:ext>
            </a:extLst>
          </p:cNvPr>
          <p:cNvSpPr>
            <a:spLocks noGrp="1"/>
          </p:cNvSpPr>
          <p:nvPr>
            <p:ph sz="quarter" idx="4"/>
          </p:nvPr>
        </p:nvSpPr>
        <p:spPr/>
        <p:txBody>
          <a:bodyPr>
            <a:normAutofit fontScale="32500" lnSpcReduction="20000"/>
          </a:bodyPr>
          <a:lstStyle/>
          <a:p>
            <a:r>
              <a:rPr lang="en-GB" dirty="0"/>
              <a:t>Taking a look at the Indonesian offshoot of the Naqshbandi Haqqani, its members actively publicise its teachings and “defend” these against perceived challenges by the purist Salafi tendency within Islam (</a:t>
            </a:r>
            <a:r>
              <a:rPr lang="en-GB" dirty="0" err="1"/>
              <a:t>Makhasin</a:t>
            </a:r>
            <a:r>
              <a:rPr lang="en-GB" dirty="0"/>
              <a:t>, 2016, 23). The Internet is at the centre of activities by the Indonesian Naqshbandi Haqqani, “generating new Islamic consciousness”, which helps impact the identity and “morality [among] urban upper-middle class Muslims” and bring about a moderate outlook of Indonesian Islam (ibid). Textual sources from the American “Sufilive.com, Naqshbandi.org, and eShaykh.com” are translated into the Bahasa Indonesia vernacular language and published on paid domains “or free-of-charge blogs” (ibid). “[T]he online publication for preaching purposes came” only in 2005, facilitated by a young generation of murids who do pro bono publicising, thereby displaying their Naqshbandi Haqqani identity publicly (ibid). For the most part, they post online “the most update </a:t>
            </a:r>
            <a:r>
              <a:rPr lang="en-GB" dirty="0" err="1"/>
              <a:t>sohbet</a:t>
            </a:r>
            <a:r>
              <a:rPr lang="en-GB" dirty="0"/>
              <a:t> of Sheik Nazim and Hisham </a:t>
            </a:r>
            <a:r>
              <a:rPr lang="en-GB" dirty="0" err="1"/>
              <a:t>Kabbani</a:t>
            </a:r>
            <a:r>
              <a:rPr lang="en-GB" dirty="0"/>
              <a:t>”, as well as “pictures, videos, online advice..., and schedules”, including “travel plans of Sheikh Hisham </a:t>
            </a:r>
            <a:r>
              <a:rPr lang="en-GB" dirty="0" err="1"/>
              <a:t>Kabbani</a:t>
            </a:r>
            <a:r>
              <a:rPr lang="en-GB" dirty="0"/>
              <a:t>” (ibid).</a:t>
            </a:r>
          </a:p>
          <a:p>
            <a:endParaRPr lang="en-GB" dirty="0"/>
          </a:p>
          <a:p>
            <a:r>
              <a:rPr lang="en-GB" dirty="0"/>
              <a:t>The Indonesian Naqshbandi Haqqani is active on </a:t>
            </a:r>
            <a:r>
              <a:rPr lang="en-GB" dirty="0" err="1"/>
              <a:t>yahoogroups</a:t>
            </a:r>
            <a:r>
              <a:rPr lang="en-GB" dirty="0"/>
              <a:t> and other social media such as Twitter and Facebook, with thousands of subscribers and followers (</a:t>
            </a:r>
            <a:r>
              <a:rPr lang="en-GB" dirty="0" err="1"/>
              <a:t>Makhasin</a:t>
            </a:r>
            <a:r>
              <a:rPr lang="en-GB" dirty="0"/>
              <a:t>, 2016, 30-32). The figures are comparably low, but “through oral transmission, social media plays a significant role in transmitting the teachings of the master” (ibid). A lack of “accessibility[,] network coverage, and financing” are problems faced by the local branches of the order (ibid). Most Indonesians who can afford to access the Internet do not have a monthly service subscription, and fast internet is uncommon (ibid). This renders the access to </a:t>
            </a:r>
            <a:r>
              <a:rPr lang="en-GB" dirty="0" err="1"/>
              <a:t>audiovisial</a:t>
            </a:r>
            <a:r>
              <a:rPr lang="en-GB" dirty="0"/>
              <a:t> content difficult (ibid).</a:t>
            </a:r>
          </a:p>
          <a:p>
            <a:endParaRPr lang="en-GB" dirty="0"/>
          </a:p>
          <a:p>
            <a:r>
              <a:rPr lang="en-GB" dirty="0"/>
              <a:t>“Kampungsholawat.net and Caferumijakarta.com ... are the most professionally maintained” web domains of the Indonesian Naqshbandi Haqqani. Members of the order respond to the online materials offered in different ways, depending on literacy and “language, cultural understanding, and accessibility problems” (ibid). Some of the content is in English and Arabic, which not all murids understand (ibid). Some messages by the shaykhs “are addressed particularly to [a] Western audience”, with an emphasis on cultivating love, which seems not to fully resonate with Muslims who require moral guidance (ibid).</a:t>
            </a:r>
          </a:p>
          <a:p>
            <a:endParaRPr lang="en-GB" dirty="0"/>
          </a:p>
          <a:p>
            <a:endParaRPr lang="en-GB" dirty="0"/>
          </a:p>
        </p:txBody>
      </p:sp>
    </p:spTree>
    <p:extLst>
      <p:ext uri="{BB962C8B-B14F-4D97-AF65-F5344CB8AC3E}">
        <p14:creationId xmlns:p14="http://schemas.microsoft.com/office/powerpoint/2010/main" val="26745270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7A98356-A18D-4EB1-B6CD-67C2CB1FC5F0}"/>
              </a:ext>
            </a:extLst>
          </p:cNvPr>
          <p:cNvSpPr>
            <a:spLocks noGrp="1"/>
          </p:cNvSpPr>
          <p:nvPr>
            <p:ph type="title"/>
          </p:nvPr>
        </p:nvSpPr>
        <p:spPr/>
        <p:txBody>
          <a:bodyPr/>
          <a:lstStyle/>
          <a:p>
            <a:r>
              <a:rPr lang="de-DE" dirty="0"/>
              <a:t>E-</a:t>
            </a:r>
            <a:r>
              <a:rPr lang="de-DE" dirty="0" err="1"/>
              <a:t>Sufism</a:t>
            </a:r>
            <a:r>
              <a:rPr lang="de-DE" dirty="0"/>
              <a:t> &amp; Offline Responses</a:t>
            </a:r>
            <a:endParaRPr lang="en-GB" dirty="0"/>
          </a:p>
        </p:txBody>
      </p:sp>
      <p:sp>
        <p:nvSpPr>
          <p:cNvPr id="3" name="Textplatzhalter 2">
            <a:extLst>
              <a:ext uri="{FF2B5EF4-FFF2-40B4-BE49-F238E27FC236}">
                <a16:creationId xmlns:a16="http://schemas.microsoft.com/office/drawing/2014/main" id="{C0356EFA-9175-4894-A635-F1DE65F587EA}"/>
              </a:ext>
            </a:extLst>
          </p:cNvPr>
          <p:cNvSpPr>
            <a:spLocks noGrp="1"/>
          </p:cNvSpPr>
          <p:nvPr>
            <p:ph type="body" idx="1"/>
          </p:nvPr>
        </p:nvSpPr>
        <p:spPr/>
        <p:txBody>
          <a:bodyPr/>
          <a:lstStyle/>
          <a:p>
            <a:r>
              <a:rPr lang="de-DE" dirty="0"/>
              <a:t>Sheet 27</a:t>
            </a:r>
            <a:endParaRPr lang="en-GB" dirty="0"/>
          </a:p>
        </p:txBody>
      </p:sp>
      <p:sp>
        <p:nvSpPr>
          <p:cNvPr id="4" name="Inhaltsplatzhalter 3">
            <a:extLst>
              <a:ext uri="{FF2B5EF4-FFF2-40B4-BE49-F238E27FC236}">
                <a16:creationId xmlns:a16="http://schemas.microsoft.com/office/drawing/2014/main" id="{D3CBE6EC-B1D5-4256-82D0-D7A96D063E9F}"/>
              </a:ext>
            </a:extLst>
          </p:cNvPr>
          <p:cNvSpPr>
            <a:spLocks noGrp="1"/>
          </p:cNvSpPr>
          <p:nvPr>
            <p:ph sz="half" idx="2"/>
          </p:nvPr>
        </p:nvSpPr>
        <p:spPr/>
        <p:txBody>
          <a:bodyPr>
            <a:normAutofit/>
          </a:bodyPr>
          <a:lstStyle/>
          <a:p>
            <a:r>
              <a:rPr lang="en-GB" sz="1200" dirty="0"/>
              <a:t>Sufism on the Internet, electronic Sufism or, in short, E-Sufism has led to the “massive dissemination of Sufi teachings and ritual”, but there are downsides (</a:t>
            </a:r>
            <a:r>
              <a:rPr lang="en-GB" sz="1200" dirty="0" err="1"/>
              <a:t>Makhasin</a:t>
            </a:r>
            <a:r>
              <a:rPr lang="en-GB" sz="1200" dirty="0"/>
              <a:t>, 2016, 33-34). Metaphoric/symbolic language can be misinterpreted or mistranslated (</a:t>
            </a:r>
            <a:r>
              <a:rPr lang="en-GB" sz="1200" dirty="0" err="1"/>
              <a:t>Makhasin</a:t>
            </a:r>
            <a:r>
              <a:rPr lang="en-GB" sz="1200" dirty="0"/>
              <a:t>, 2016, 33-34). </a:t>
            </a:r>
          </a:p>
          <a:p>
            <a:endParaRPr lang="en-GB" sz="1200" dirty="0"/>
          </a:p>
          <a:p>
            <a:r>
              <a:rPr lang="en-GB" sz="1200" dirty="0"/>
              <a:t>What is more, an audience not yet familiar with Islam and the spiritual path of self-purification may face difficulties in perception (see </a:t>
            </a:r>
            <a:r>
              <a:rPr lang="en-GB" sz="1200" dirty="0" err="1"/>
              <a:t>Makhasin</a:t>
            </a:r>
            <a:r>
              <a:rPr lang="en-GB" sz="1200" dirty="0"/>
              <a:t>, 2016, 33-34). It would therefore be interesting to investigate what an offline response to such online materials on Sufism looks like (see </a:t>
            </a:r>
            <a:r>
              <a:rPr lang="en-GB" sz="1200" dirty="0" err="1"/>
              <a:t>Makhasin</a:t>
            </a:r>
            <a:r>
              <a:rPr lang="en-GB" sz="1200" dirty="0"/>
              <a:t>, 2016, 33-34).</a:t>
            </a:r>
          </a:p>
        </p:txBody>
      </p:sp>
      <p:sp>
        <p:nvSpPr>
          <p:cNvPr id="5" name="Textplatzhalter 4">
            <a:extLst>
              <a:ext uri="{FF2B5EF4-FFF2-40B4-BE49-F238E27FC236}">
                <a16:creationId xmlns:a16="http://schemas.microsoft.com/office/drawing/2014/main" id="{CEC2D94A-ACFE-4BE2-A6F7-B8AE3611BC83}"/>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BBFAF5B2-783A-404F-8837-8E4355C58AC4}"/>
              </a:ext>
            </a:extLst>
          </p:cNvPr>
          <p:cNvSpPr>
            <a:spLocks noGrp="1"/>
          </p:cNvSpPr>
          <p:nvPr>
            <p:ph sz="quarter" idx="4"/>
          </p:nvPr>
        </p:nvSpPr>
        <p:spPr/>
        <p:txBody>
          <a:bodyPr>
            <a:normAutofit/>
          </a:bodyPr>
          <a:lstStyle/>
          <a:p>
            <a:r>
              <a:rPr lang="en-GB" sz="1300" dirty="0"/>
              <a:t>Sufism on the Internet, electronic Sufism or, in short, E-Sufism has led to the “massive dissemination of Sufi teachings and ritual”, but there are downsides (</a:t>
            </a:r>
            <a:r>
              <a:rPr lang="en-GB" sz="1300" dirty="0" err="1"/>
              <a:t>Makhasin</a:t>
            </a:r>
            <a:r>
              <a:rPr lang="en-GB" sz="1300" dirty="0"/>
              <a:t>, 2016, 33-34). Metaphoric/symbolic language can be misinterpreted or mistranslated (ibid). What is more, an audience not yet familiar with Islam and the spiritual path of self-purification may face difficulties in perception (see ibid). It would therefore be interesting to investigate what an offline response to such online materials on Sufism looks like (see ibid).</a:t>
            </a:r>
          </a:p>
          <a:p>
            <a:endParaRPr lang="en-GB" dirty="0"/>
          </a:p>
        </p:txBody>
      </p:sp>
    </p:spTree>
    <p:extLst>
      <p:ext uri="{BB962C8B-B14F-4D97-AF65-F5344CB8AC3E}">
        <p14:creationId xmlns:p14="http://schemas.microsoft.com/office/powerpoint/2010/main" val="40606351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EFD2F97-C838-484D-8B37-C77CE1FD5113}"/>
              </a:ext>
            </a:extLst>
          </p:cNvPr>
          <p:cNvSpPr>
            <a:spLocks noGrp="1"/>
          </p:cNvSpPr>
          <p:nvPr>
            <p:ph type="title"/>
          </p:nvPr>
        </p:nvSpPr>
        <p:spPr/>
        <p:txBody>
          <a:bodyPr/>
          <a:lstStyle/>
          <a:p>
            <a:r>
              <a:rPr lang="en-GB" dirty="0"/>
              <a:t>The </a:t>
            </a:r>
            <a:r>
              <a:rPr lang="en-GB" dirty="0" err="1"/>
              <a:t>Burhaniya</a:t>
            </a:r>
            <a:r>
              <a:rPr lang="en-GB" dirty="0"/>
              <a:t> Tariqa</a:t>
            </a:r>
          </a:p>
        </p:txBody>
      </p:sp>
      <p:sp>
        <p:nvSpPr>
          <p:cNvPr id="3" name="Textplatzhalter 2">
            <a:extLst>
              <a:ext uri="{FF2B5EF4-FFF2-40B4-BE49-F238E27FC236}">
                <a16:creationId xmlns:a16="http://schemas.microsoft.com/office/drawing/2014/main" id="{E99778CB-09E9-44C9-9E10-7BA91B3CDBBA}"/>
              </a:ext>
            </a:extLst>
          </p:cNvPr>
          <p:cNvSpPr>
            <a:spLocks noGrp="1"/>
          </p:cNvSpPr>
          <p:nvPr>
            <p:ph type="body" idx="1"/>
          </p:nvPr>
        </p:nvSpPr>
        <p:spPr/>
        <p:txBody>
          <a:bodyPr/>
          <a:lstStyle/>
          <a:p>
            <a:r>
              <a:rPr lang="de-DE" dirty="0"/>
              <a:t>Sheet 28</a:t>
            </a:r>
            <a:endParaRPr lang="en-GB" dirty="0"/>
          </a:p>
        </p:txBody>
      </p:sp>
      <p:sp>
        <p:nvSpPr>
          <p:cNvPr id="4" name="Inhaltsplatzhalter 3">
            <a:extLst>
              <a:ext uri="{FF2B5EF4-FFF2-40B4-BE49-F238E27FC236}">
                <a16:creationId xmlns:a16="http://schemas.microsoft.com/office/drawing/2014/main" id="{A6010B23-25CE-42CC-A355-25DFB2EE62CF}"/>
              </a:ext>
            </a:extLst>
          </p:cNvPr>
          <p:cNvSpPr>
            <a:spLocks noGrp="1"/>
          </p:cNvSpPr>
          <p:nvPr>
            <p:ph sz="half" idx="2"/>
          </p:nvPr>
        </p:nvSpPr>
        <p:spPr/>
        <p:txBody>
          <a:bodyPr>
            <a:noAutofit/>
          </a:bodyPr>
          <a:lstStyle/>
          <a:p>
            <a:r>
              <a:rPr lang="en-GB" sz="1200" dirty="0"/>
              <a:t>The Sudanese-origin </a:t>
            </a:r>
            <a:r>
              <a:rPr lang="en-GB" sz="1200" dirty="0" err="1"/>
              <a:t>Burhaniya</a:t>
            </a:r>
            <a:r>
              <a:rPr lang="en-GB" sz="1200" dirty="0"/>
              <a:t> order portrays the “</a:t>
            </a:r>
            <a:r>
              <a:rPr lang="en-GB" sz="1200" dirty="0" err="1"/>
              <a:t>silsila</a:t>
            </a:r>
            <a:r>
              <a:rPr lang="en-GB" sz="1200" dirty="0"/>
              <a:t>, the spiritual chain of the tariqa” harking back to the prophet Muhammad, on its website, like most traditionist orders (see </a:t>
            </a:r>
            <a:r>
              <a:rPr lang="en-GB" sz="1200" dirty="0" err="1"/>
              <a:t>Leccese</a:t>
            </a:r>
            <a:r>
              <a:rPr lang="en-GB" sz="1200" dirty="0"/>
              <a:t>, 2008-2009, 29). In contrast, syncretistic communities often lack this component (</a:t>
            </a:r>
            <a:r>
              <a:rPr lang="en-GB" sz="1200" dirty="0" err="1"/>
              <a:t>Leccese</a:t>
            </a:r>
            <a:r>
              <a:rPr lang="en-GB" sz="1200" dirty="0"/>
              <a:t>, 2008-2009, 29). </a:t>
            </a:r>
          </a:p>
          <a:p>
            <a:r>
              <a:rPr lang="en-GB" sz="1200" dirty="0"/>
              <a:t>The “spiritual mission” of </a:t>
            </a:r>
            <a:r>
              <a:rPr lang="en-GB" sz="1200" dirty="0" err="1"/>
              <a:t>Burhani</a:t>
            </a:r>
            <a:r>
              <a:rPr lang="en-GB" sz="1200" dirty="0"/>
              <a:t> leader Muhammad ‘Uthman is presented on one of the pages, including “visions and miracles” (</a:t>
            </a:r>
            <a:r>
              <a:rPr lang="en-GB" sz="1200" dirty="0" err="1"/>
              <a:t>Leccese</a:t>
            </a:r>
            <a:r>
              <a:rPr lang="en-GB" sz="1200" dirty="0"/>
              <a:t>, 2008-2009, 29). Previously restricted material, which for decades and centuries had only been accessible in handwriting, as well as “files and </a:t>
            </a:r>
            <a:r>
              <a:rPr lang="en-GB" sz="1200" dirty="0" err="1"/>
              <a:t>hadhrat</a:t>
            </a:r>
            <a:r>
              <a:rPr lang="en-GB" sz="1200" dirty="0"/>
              <a:t>” is available for download by visitors; the “dates of the mawlid of ... Sufi saints” are listed (</a:t>
            </a:r>
            <a:r>
              <a:rPr lang="en-GB" sz="1200" dirty="0" err="1"/>
              <a:t>Leccese</a:t>
            </a:r>
            <a:r>
              <a:rPr lang="en-GB" sz="1200" dirty="0"/>
              <a:t>, 2008-2009, 29).</a:t>
            </a:r>
          </a:p>
        </p:txBody>
      </p:sp>
      <p:sp>
        <p:nvSpPr>
          <p:cNvPr id="5" name="Textplatzhalter 4">
            <a:extLst>
              <a:ext uri="{FF2B5EF4-FFF2-40B4-BE49-F238E27FC236}">
                <a16:creationId xmlns:a16="http://schemas.microsoft.com/office/drawing/2014/main" id="{EF59445A-4245-4254-9D2C-D0FF0CBB9761}"/>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FC2BEDD8-A857-4EC4-B013-0926F7FF02F7}"/>
              </a:ext>
            </a:extLst>
          </p:cNvPr>
          <p:cNvSpPr>
            <a:spLocks noGrp="1"/>
          </p:cNvSpPr>
          <p:nvPr>
            <p:ph sz="quarter" idx="4"/>
          </p:nvPr>
        </p:nvSpPr>
        <p:spPr/>
        <p:txBody>
          <a:bodyPr>
            <a:normAutofit fontScale="40000" lnSpcReduction="20000"/>
          </a:bodyPr>
          <a:lstStyle/>
          <a:p>
            <a:r>
              <a:rPr lang="en-GB" sz="2500" dirty="0"/>
              <a:t>The Sudanese-origin </a:t>
            </a:r>
            <a:r>
              <a:rPr lang="en-GB" sz="2500" dirty="0" err="1"/>
              <a:t>Burhaniya</a:t>
            </a:r>
            <a:r>
              <a:rPr lang="en-GB" sz="2500" dirty="0"/>
              <a:t> order portrays the “</a:t>
            </a:r>
            <a:r>
              <a:rPr lang="en-GB" sz="2500" dirty="0" err="1"/>
              <a:t>silsila</a:t>
            </a:r>
            <a:r>
              <a:rPr lang="en-GB" sz="2500" dirty="0"/>
              <a:t>, the spiritual chain of the tariqa” harking back to the prophet Muhammad, on its website, like most traditionist orders (see </a:t>
            </a:r>
            <a:r>
              <a:rPr lang="en-GB" sz="2500" dirty="0" err="1"/>
              <a:t>Leccese</a:t>
            </a:r>
            <a:r>
              <a:rPr lang="en-GB" sz="2500" dirty="0"/>
              <a:t>, 2008-2009, 29). In contrast, syncretistic communities often lack this component (</a:t>
            </a:r>
            <a:r>
              <a:rPr lang="en-GB" sz="2500" dirty="0" err="1"/>
              <a:t>Leccese</a:t>
            </a:r>
            <a:r>
              <a:rPr lang="en-GB" sz="2500" dirty="0"/>
              <a:t>, 2008-2009, 29). The “spiritual mission” of shaykh Muhammad ‘Uthman is presented on one of the pages, including “visions and miracles” (</a:t>
            </a:r>
            <a:r>
              <a:rPr lang="en-GB" sz="2500" dirty="0" err="1"/>
              <a:t>Leccese</a:t>
            </a:r>
            <a:r>
              <a:rPr lang="en-GB" sz="2500" dirty="0"/>
              <a:t>, 2008-2009, 29). Previously restricted material, which for decades and centuries had only been accessible in handwriting, as well as “files and </a:t>
            </a:r>
            <a:r>
              <a:rPr lang="en-GB" sz="2500" dirty="0" err="1"/>
              <a:t>hadhrat</a:t>
            </a:r>
            <a:r>
              <a:rPr lang="en-GB" sz="2500" dirty="0"/>
              <a:t>” is available for download by visitors; the “dates of the mawlid of ... Sufi saints” are listed; and in a shop, it is possible to purchase CDs and videos (</a:t>
            </a:r>
            <a:r>
              <a:rPr lang="en-GB" sz="2500" dirty="0" err="1"/>
              <a:t>Leccese</a:t>
            </a:r>
            <a:r>
              <a:rPr lang="en-GB" sz="2500" dirty="0"/>
              <a:t>, 2008-2009, 29). Some segments are only available in Arabic, including book extracts and transcripts, litanies and the rosary (</a:t>
            </a:r>
            <a:r>
              <a:rPr lang="en-GB" sz="2500" dirty="0" err="1"/>
              <a:t>sibha</a:t>
            </a:r>
            <a:r>
              <a:rPr lang="en-GB" sz="2500" dirty="0"/>
              <a:t>); these parts of the site are fully detailed, contrary to some of the translated material, which is directed to an audience yet unfamiliar with Sufism and slightly didactic (</a:t>
            </a:r>
            <a:r>
              <a:rPr lang="en-GB" sz="2500" dirty="0" err="1"/>
              <a:t>Leccese</a:t>
            </a:r>
            <a:r>
              <a:rPr lang="en-GB" sz="2500" dirty="0"/>
              <a:t>, 2008-2009, 29).</a:t>
            </a:r>
          </a:p>
          <a:p>
            <a:endParaRPr lang="en-GB" sz="2500" dirty="0"/>
          </a:p>
          <a:p>
            <a:r>
              <a:rPr lang="en-GB" sz="2500" dirty="0"/>
              <a:t>Practicing Sufism, “the inner dimension of Islam”, does not necessitate, for the </a:t>
            </a:r>
            <a:r>
              <a:rPr lang="en-GB" sz="2500" dirty="0" err="1"/>
              <a:t>Burhani</a:t>
            </a:r>
            <a:r>
              <a:rPr lang="en-GB" sz="2500" dirty="0"/>
              <a:t> in Germany, specific, discernible clothing, contrary to many orders such as the Naqshbandi Haqqani who “wear green turbans and long cloaks” (</a:t>
            </a:r>
            <a:r>
              <a:rPr lang="en-GB" sz="2500" dirty="0" err="1"/>
              <a:t>Leccese</a:t>
            </a:r>
            <a:r>
              <a:rPr lang="en-GB" sz="2500" dirty="0"/>
              <a:t>, 2008-2009, 30). The </a:t>
            </a:r>
            <a:r>
              <a:rPr lang="en-GB" sz="2500" dirty="0" err="1"/>
              <a:t>Burhani</a:t>
            </a:r>
            <a:r>
              <a:rPr lang="en-GB" sz="2500" dirty="0"/>
              <a:t> grant many rights to women, and in Germany, 50 percent of members are female (</a:t>
            </a:r>
            <a:r>
              <a:rPr lang="en-GB" sz="2500" dirty="0" err="1"/>
              <a:t>Leccese</a:t>
            </a:r>
            <a:r>
              <a:rPr lang="en-GB" sz="2500" dirty="0"/>
              <a:t>, 2008-2009, 30). Over the internet, the transnational </a:t>
            </a:r>
            <a:r>
              <a:rPr lang="en-GB" sz="2500" dirty="0" err="1"/>
              <a:t>Burhani</a:t>
            </a:r>
            <a:r>
              <a:rPr lang="en-GB" sz="2500" dirty="0"/>
              <a:t> network keeps its following informed about events and festivities (</a:t>
            </a:r>
            <a:r>
              <a:rPr lang="en-GB" sz="2500" dirty="0" err="1"/>
              <a:t>Leccese</a:t>
            </a:r>
            <a:r>
              <a:rPr lang="en-GB" sz="2500" dirty="0"/>
              <a:t>, 2008-2009, 30). One yearly event, the mawlid revering shaykh Muhammad ‘Uthman, takes place in Khartoum, Sudan, whereas another important </a:t>
            </a:r>
            <a:r>
              <a:rPr lang="en-GB" sz="2500" dirty="0" err="1"/>
              <a:t>activits</a:t>
            </a:r>
            <a:r>
              <a:rPr lang="en-GB" sz="2500" dirty="0"/>
              <a:t> is organised “in </a:t>
            </a:r>
            <a:r>
              <a:rPr lang="en-GB" sz="2500" dirty="0" err="1"/>
              <a:t>Schnede</a:t>
            </a:r>
            <a:r>
              <a:rPr lang="en-GB" sz="2500" dirty="0"/>
              <a:t>, near Hamburg, where a large country house is used as a Sufi lodge” (zawiya) (</a:t>
            </a:r>
            <a:r>
              <a:rPr lang="en-GB" sz="2500" dirty="0" err="1"/>
              <a:t>Leccese</a:t>
            </a:r>
            <a:r>
              <a:rPr lang="en-GB" sz="2500" dirty="0"/>
              <a:t>, 2008-2009, 30). Besides contact with the </a:t>
            </a:r>
            <a:r>
              <a:rPr lang="en-GB" sz="2500" dirty="0" err="1"/>
              <a:t>Burhani</a:t>
            </a:r>
            <a:r>
              <a:rPr lang="en-GB" sz="2500" dirty="0"/>
              <a:t> shaykh, lectures, communal prayers and a </a:t>
            </a:r>
            <a:r>
              <a:rPr lang="en-GB" sz="2500" dirty="0" err="1"/>
              <a:t>hadhrat</a:t>
            </a:r>
            <a:r>
              <a:rPr lang="en-GB" sz="2500" dirty="0"/>
              <a:t> are offered, and Sufis from a range of European countries attend (</a:t>
            </a:r>
            <a:r>
              <a:rPr lang="en-GB" sz="2500" dirty="0" err="1"/>
              <a:t>Leccese</a:t>
            </a:r>
            <a:r>
              <a:rPr lang="en-GB" sz="2500" dirty="0"/>
              <a:t>, 2008-2009, 30). The </a:t>
            </a:r>
            <a:r>
              <a:rPr lang="en-GB" sz="2500" dirty="0" err="1"/>
              <a:t>Burhani</a:t>
            </a:r>
            <a:r>
              <a:rPr lang="en-GB" sz="2500" dirty="0"/>
              <a:t> emphasise their international traits – with love for their shaykh and common ritual, as unifying characteristics - “more than </a:t>
            </a:r>
            <a:r>
              <a:rPr lang="en-GB" dirty="0"/>
              <a:t>[their] Sudanese origins, which also becomes evident on the web (</a:t>
            </a:r>
            <a:r>
              <a:rPr lang="en-GB" dirty="0" err="1"/>
              <a:t>Leccese</a:t>
            </a:r>
            <a:r>
              <a:rPr lang="en-GB" dirty="0"/>
              <a:t>, 2008-2009, 30).</a:t>
            </a:r>
          </a:p>
        </p:txBody>
      </p:sp>
    </p:spTree>
    <p:extLst>
      <p:ext uri="{BB962C8B-B14F-4D97-AF65-F5344CB8AC3E}">
        <p14:creationId xmlns:p14="http://schemas.microsoft.com/office/powerpoint/2010/main" val="38001738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DE37EB1-CFF6-4891-9CE3-DFE05188DCC4}"/>
              </a:ext>
            </a:extLst>
          </p:cNvPr>
          <p:cNvSpPr>
            <a:spLocks noGrp="1"/>
          </p:cNvSpPr>
          <p:nvPr>
            <p:ph type="title"/>
          </p:nvPr>
        </p:nvSpPr>
        <p:spPr/>
        <p:txBody>
          <a:bodyPr/>
          <a:lstStyle/>
          <a:p>
            <a:r>
              <a:rPr lang="de-DE" dirty="0"/>
              <a:t>Online </a:t>
            </a:r>
            <a:r>
              <a:rPr lang="de-DE" dirty="0" err="1"/>
              <a:t>Pilgrimage</a:t>
            </a:r>
            <a:endParaRPr lang="en-GB" dirty="0"/>
          </a:p>
        </p:txBody>
      </p:sp>
      <p:sp>
        <p:nvSpPr>
          <p:cNvPr id="3" name="Textplatzhalter 2">
            <a:extLst>
              <a:ext uri="{FF2B5EF4-FFF2-40B4-BE49-F238E27FC236}">
                <a16:creationId xmlns:a16="http://schemas.microsoft.com/office/drawing/2014/main" id="{7562761A-8D93-4913-A414-0C1BA4B82130}"/>
              </a:ext>
            </a:extLst>
          </p:cNvPr>
          <p:cNvSpPr>
            <a:spLocks noGrp="1"/>
          </p:cNvSpPr>
          <p:nvPr>
            <p:ph type="body" idx="1"/>
          </p:nvPr>
        </p:nvSpPr>
        <p:spPr/>
        <p:txBody>
          <a:bodyPr/>
          <a:lstStyle/>
          <a:p>
            <a:r>
              <a:rPr lang="de-DE" dirty="0"/>
              <a:t>Sheet 29</a:t>
            </a:r>
            <a:endParaRPr lang="en-GB" dirty="0"/>
          </a:p>
        </p:txBody>
      </p:sp>
      <p:sp>
        <p:nvSpPr>
          <p:cNvPr id="4" name="Inhaltsplatzhalter 3">
            <a:extLst>
              <a:ext uri="{FF2B5EF4-FFF2-40B4-BE49-F238E27FC236}">
                <a16:creationId xmlns:a16="http://schemas.microsoft.com/office/drawing/2014/main" id="{625D9FDA-C165-4447-9D0B-C94CCE00713F}"/>
              </a:ext>
            </a:extLst>
          </p:cNvPr>
          <p:cNvSpPr>
            <a:spLocks noGrp="1"/>
          </p:cNvSpPr>
          <p:nvPr>
            <p:ph sz="half" idx="2"/>
          </p:nvPr>
        </p:nvSpPr>
        <p:spPr/>
        <p:txBody>
          <a:bodyPr>
            <a:normAutofit/>
          </a:bodyPr>
          <a:lstStyle/>
          <a:p>
            <a:r>
              <a:rPr lang="en-GB" sz="1200" dirty="0"/>
              <a:t>Contemporary </a:t>
            </a:r>
            <a:r>
              <a:rPr lang="en-GB" sz="1200" dirty="0" err="1"/>
              <a:t>Chishtis</a:t>
            </a:r>
            <a:r>
              <a:rPr lang="en-GB" sz="1200" dirty="0"/>
              <a:t> began early on to use modern means of communication, such as “recordings, films, [and] television” (</a:t>
            </a:r>
            <a:r>
              <a:rPr lang="en-GB" sz="1200" dirty="0" err="1"/>
              <a:t>Aquil</a:t>
            </a:r>
            <a:r>
              <a:rPr lang="en-GB" sz="1200" dirty="0"/>
              <a:t>, 2005, 110). Of late, they have been making use of the internet. “Increased travel and better communication infrastructure have ... facilitated a new degree of geographical extension and networking” (</a:t>
            </a:r>
            <a:r>
              <a:rPr lang="en-GB" sz="1200" dirty="0" err="1"/>
              <a:t>Aquil</a:t>
            </a:r>
            <a:r>
              <a:rPr lang="en-GB" sz="1200" dirty="0"/>
              <a:t>, 2005, 110, citing Ernst &amp; Lawrence).</a:t>
            </a:r>
          </a:p>
        </p:txBody>
      </p:sp>
      <p:sp>
        <p:nvSpPr>
          <p:cNvPr id="5" name="Textplatzhalter 4">
            <a:extLst>
              <a:ext uri="{FF2B5EF4-FFF2-40B4-BE49-F238E27FC236}">
                <a16:creationId xmlns:a16="http://schemas.microsoft.com/office/drawing/2014/main" id="{2815BAEE-5964-42F1-886D-23D09B779A8B}"/>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7EBF0658-A3EF-4147-BE91-DC37626949CD}"/>
              </a:ext>
            </a:extLst>
          </p:cNvPr>
          <p:cNvSpPr>
            <a:spLocks noGrp="1"/>
          </p:cNvSpPr>
          <p:nvPr>
            <p:ph sz="quarter" idx="4"/>
          </p:nvPr>
        </p:nvSpPr>
        <p:spPr/>
        <p:txBody>
          <a:bodyPr>
            <a:normAutofit/>
          </a:bodyPr>
          <a:lstStyle/>
          <a:p>
            <a:r>
              <a:rPr lang="en-GB" sz="800" dirty="0"/>
              <a:t>Contemporary </a:t>
            </a:r>
            <a:r>
              <a:rPr lang="en-GB" sz="800" dirty="0" err="1"/>
              <a:t>Chishtis</a:t>
            </a:r>
            <a:r>
              <a:rPr lang="en-GB" sz="800" dirty="0"/>
              <a:t> began early on to use modern means of communication, such as “recordings, films, [and] television” (</a:t>
            </a:r>
            <a:r>
              <a:rPr lang="en-GB" sz="800" dirty="0" err="1"/>
              <a:t>Aquil</a:t>
            </a:r>
            <a:r>
              <a:rPr lang="en-GB" sz="800" dirty="0"/>
              <a:t>, 2005, 110). Of late, they have been </a:t>
            </a:r>
            <a:r>
              <a:rPr lang="en-GB" sz="800" dirty="0" err="1"/>
              <a:t>emplying</a:t>
            </a:r>
            <a:r>
              <a:rPr lang="en-GB" sz="800" dirty="0"/>
              <a:t> the internet. “Increased travel and better communication infrastructure have ... facilitated a new degree of geographical extension and networking” (ibid, citing Ernst &amp; Lawrence). “’</a:t>
            </a:r>
            <a:r>
              <a:rPr lang="en-GB" sz="800" dirty="0" err="1"/>
              <a:t>Cybersufis</a:t>
            </a:r>
            <a:r>
              <a:rPr lang="en-GB" sz="800" dirty="0"/>
              <a:t>’ have shifted the arena of combat with their opponents from towns (</a:t>
            </a:r>
            <a:r>
              <a:rPr lang="en-GB" sz="800" dirty="0" err="1"/>
              <a:t>qasbas</a:t>
            </a:r>
            <a:r>
              <a:rPr lang="en-GB" sz="800" dirty="0"/>
              <a:t>), localities (</a:t>
            </a:r>
            <a:r>
              <a:rPr lang="en-GB" sz="800" dirty="0" err="1"/>
              <a:t>muhallas</a:t>
            </a:r>
            <a:r>
              <a:rPr lang="en-GB" sz="800" dirty="0"/>
              <a:t>), mosques and graveyards (</a:t>
            </a:r>
            <a:r>
              <a:rPr lang="en-GB" sz="800" dirty="0" err="1"/>
              <a:t>qabaristan</a:t>
            </a:r>
            <a:r>
              <a:rPr lang="en-GB" sz="800" dirty="0"/>
              <a:t>) to the World Wide Web”, where Sufi healing and spiritual </a:t>
            </a:r>
            <a:r>
              <a:rPr lang="en-GB" sz="800" dirty="0" err="1"/>
              <a:t>counseling</a:t>
            </a:r>
            <a:r>
              <a:rPr lang="en-GB" sz="800" dirty="0"/>
              <a:t> are popular, rendering fears of the decline of the spiritual path of Islam questionable (ibid).</a:t>
            </a:r>
          </a:p>
          <a:p>
            <a:r>
              <a:rPr lang="en-GB" sz="800" dirty="0"/>
              <a:t>“[I]</a:t>
            </a:r>
            <a:r>
              <a:rPr lang="en-GB" sz="800" dirty="0" err="1"/>
              <a:t>nformation</a:t>
            </a:r>
            <a:r>
              <a:rPr lang="en-GB" sz="800" dirty="0"/>
              <a:t> technology has to some extent diminished direct or face-to-face transmission of religious knowledge” (</a:t>
            </a:r>
            <a:r>
              <a:rPr lang="en-GB" sz="800" dirty="0" err="1"/>
              <a:t>Makhasin</a:t>
            </a:r>
            <a:r>
              <a:rPr lang="en-GB" sz="800" dirty="0"/>
              <a:t>, 2011, 1). But internet communication is not, despite the examples given, replacing “earlier forms of” dialogue and exchange (Ernst, 2005, 203). New and old ways of communicating exist beside each other, and oral culture has been continued via analogue recordings and, now, the internet (see Ernst, 2005, 203). Worldwide, many adherents to the Sufi ways are illiterate, and “lower-class devotees who attend the festivals of Sufi saints in Egypt and Pakistan [were hardly] represented on the Web [in the early 2000s], so that the elite, “culturally dominant social networks”, whose members may see themselves as “cosmopolitan”, are emphasised by the new technology as well (ibid). Besides the Americas and Europe, Sufi websites are mainly maintained from “South Africa and Malaysia” (ibid).</a:t>
            </a:r>
          </a:p>
          <a:p>
            <a:r>
              <a:rPr lang="en-GB" sz="800" dirty="0"/>
              <a:t>Even the act of pilgrimage can be translocated to the internet, as exemplified by much-visited, online representations “of the shrine of </a:t>
            </a:r>
            <a:r>
              <a:rPr lang="en-GB" sz="800" dirty="0" err="1"/>
              <a:t>Mu'im</a:t>
            </a:r>
            <a:r>
              <a:rPr lang="en-GB" sz="800" dirty="0"/>
              <a:t> al-Din Hasan </a:t>
            </a:r>
            <a:r>
              <a:rPr lang="en-GB" sz="800" dirty="0" err="1"/>
              <a:t>Chisti</a:t>
            </a:r>
            <a:r>
              <a:rPr lang="en-GB" sz="800" dirty="0"/>
              <a:t> (1142-1236)” which is originally located in India (Bunt, 2003, 200). Internet Sufi networks “differ significantly” from traditional, “locally-centred” </a:t>
            </a:r>
            <a:r>
              <a:rPr lang="en-GB" sz="800" dirty="0" err="1"/>
              <a:t>neworks</a:t>
            </a:r>
            <a:r>
              <a:rPr lang="en-GB" sz="800" dirty="0"/>
              <a:t>, linking adherents of Sufi shaykhs in real time and often across the globe, “, although it is still possible for Sufi practitioners to return to sacred sites at key times for face-to-face meetings” with their </a:t>
            </a:r>
            <a:r>
              <a:rPr lang="en-GB" sz="800" dirty="0" err="1"/>
              <a:t>pirs</a:t>
            </a:r>
            <a:r>
              <a:rPr lang="en-GB" sz="800" dirty="0"/>
              <a:t> and peers (idem, 242-243).</a:t>
            </a:r>
          </a:p>
        </p:txBody>
      </p:sp>
    </p:spTree>
    <p:extLst>
      <p:ext uri="{BB962C8B-B14F-4D97-AF65-F5344CB8AC3E}">
        <p14:creationId xmlns:p14="http://schemas.microsoft.com/office/powerpoint/2010/main" val="36380139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ABB2CEF-1079-4B7F-8AF2-4BB57993865B}"/>
              </a:ext>
            </a:extLst>
          </p:cNvPr>
          <p:cNvSpPr>
            <a:spLocks noGrp="1"/>
          </p:cNvSpPr>
          <p:nvPr>
            <p:ph type="title"/>
          </p:nvPr>
        </p:nvSpPr>
        <p:spPr/>
        <p:txBody>
          <a:bodyPr/>
          <a:lstStyle/>
          <a:p>
            <a:r>
              <a:rPr lang="de-DE" dirty="0"/>
              <a:t>Benefits </a:t>
            </a:r>
            <a:r>
              <a:rPr lang="de-DE" dirty="0" err="1"/>
              <a:t>of</a:t>
            </a:r>
            <a:r>
              <a:rPr lang="de-DE" dirty="0"/>
              <a:t> </a:t>
            </a:r>
            <a:r>
              <a:rPr lang="de-DE" dirty="0" err="1"/>
              <a:t>the</a:t>
            </a:r>
            <a:r>
              <a:rPr lang="de-DE" dirty="0"/>
              <a:t> Internet</a:t>
            </a:r>
            <a:endParaRPr lang="en-GB" dirty="0"/>
          </a:p>
        </p:txBody>
      </p:sp>
      <p:sp>
        <p:nvSpPr>
          <p:cNvPr id="3" name="Textplatzhalter 2">
            <a:extLst>
              <a:ext uri="{FF2B5EF4-FFF2-40B4-BE49-F238E27FC236}">
                <a16:creationId xmlns:a16="http://schemas.microsoft.com/office/drawing/2014/main" id="{E36C8E10-4C8A-496E-99E0-CD97460FF4E5}"/>
              </a:ext>
            </a:extLst>
          </p:cNvPr>
          <p:cNvSpPr>
            <a:spLocks noGrp="1"/>
          </p:cNvSpPr>
          <p:nvPr>
            <p:ph type="body" idx="1"/>
          </p:nvPr>
        </p:nvSpPr>
        <p:spPr/>
        <p:txBody>
          <a:bodyPr/>
          <a:lstStyle/>
          <a:p>
            <a:r>
              <a:rPr lang="de-DE" dirty="0"/>
              <a:t>Sheet 30</a:t>
            </a:r>
            <a:endParaRPr lang="en-GB" dirty="0"/>
          </a:p>
        </p:txBody>
      </p:sp>
      <p:sp>
        <p:nvSpPr>
          <p:cNvPr id="4" name="Inhaltsplatzhalter 3">
            <a:extLst>
              <a:ext uri="{FF2B5EF4-FFF2-40B4-BE49-F238E27FC236}">
                <a16:creationId xmlns:a16="http://schemas.microsoft.com/office/drawing/2014/main" id="{D92A1412-3DB5-4CE4-94B6-94C590D3D0E7}"/>
              </a:ext>
            </a:extLst>
          </p:cNvPr>
          <p:cNvSpPr>
            <a:spLocks noGrp="1"/>
          </p:cNvSpPr>
          <p:nvPr>
            <p:ph sz="half" idx="2"/>
          </p:nvPr>
        </p:nvSpPr>
        <p:spPr/>
        <p:txBody>
          <a:bodyPr>
            <a:normAutofit/>
          </a:bodyPr>
          <a:lstStyle/>
          <a:p>
            <a:r>
              <a:rPr lang="en-GB" sz="1200" dirty="0"/>
              <a:t>Instead of from contact in proximity, Sufis in the US city of Boston “seek connection and guidance” through the Internet, for the most part, given their dispersed location and that “a central location is impractical” (Nguyen, 2003, 33-34). Through the web, they debate and share ideas. </a:t>
            </a:r>
          </a:p>
          <a:p>
            <a:r>
              <a:rPr lang="en-GB" sz="1200" dirty="0"/>
              <a:t>Murids also receive religious instructions by their masters through this medium of communication (Nguyen, 2003, 33-34). The internet does, in the first instance, serve to maintain the contact between disciples and their master (Nguyen, 2003, 33-34).</a:t>
            </a:r>
          </a:p>
        </p:txBody>
      </p:sp>
      <p:sp>
        <p:nvSpPr>
          <p:cNvPr id="5" name="Textplatzhalter 4">
            <a:extLst>
              <a:ext uri="{FF2B5EF4-FFF2-40B4-BE49-F238E27FC236}">
                <a16:creationId xmlns:a16="http://schemas.microsoft.com/office/drawing/2014/main" id="{E7B93D46-CC15-45C7-9003-37F5CE6E308B}"/>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0D93CA3A-1542-4E30-854E-572A83B557B4}"/>
              </a:ext>
            </a:extLst>
          </p:cNvPr>
          <p:cNvSpPr>
            <a:spLocks noGrp="1"/>
          </p:cNvSpPr>
          <p:nvPr>
            <p:ph sz="quarter" idx="4"/>
          </p:nvPr>
        </p:nvSpPr>
        <p:spPr/>
        <p:txBody>
          <a:bodyPr>
            <a:normAutofit/>
          </a:bodyPr>
          <a:lstStyle/>
          <a:p>
            <a:r>
              <a:rPr lang="en-GB" sz="800" dirty="0" err="1"/>
              <a:t>Sincec</a:t>
            </a:r>
            <a:r>
              <a:rPr lang="en-GB" sz="800" dirty="0"/>
              <a:t> the 1990s, the traditional transmission of </a:t>
            </a:r>
            <a:r>
              <a:rPr lang="en-GB" sz="800" dirty="0" err="1"/>
              <a:t>of</a:t>
            </a:r>
            <a:r>
              <a:rPr lang="en-GB" sz="800" dirty="0"/>
              <a:t> Sufi knowledge and ritual have been socially transformed “into a new form of mediated culture”, that of ‘urban Sufism’, referring to “towns and cities” as places of part-novel religious practice (</a:t>
            </a:r>
            <a:r>
              <a:rPr lang="en-GB" sz="800" dirty="0" err="1"/>
              <a:t>Sarr</a:t>
            </a:r>
            <a:r>
              <a:rPr lang="en-GB" sz="800" dirty="0"/>
              <a:t>, 2016, 26). In Indonesia, for instance, “ritual groups” labelled “majlis zikr and majlis </a:t>
            </a:r>
            <a:r>
              <a:rPr lang="en-GB" sz="800" dirty="0" err="1"/>
              <a:t>salawat</a:t>
            </a:r>
            <a:r>
              <a:rPr lang="en-GB" sz="800" dirty="0"/>
              <a:t>” have become mainstream, whereas such “activities ... in the </a:t>
            </a:r>
            <a:r>
              <a:rPr lang="en-GB" sz="800" dirty="0" err="1"/>
              <a:t>tural</a:t>
            </a:r>
            <a:r>
              <a:rPr lang="en-GB" sz="800" dirty="0"/>
              <a:t> areas” have chiefly been taking place in religious boarding schools (</a:t>
            </a:r>
            <a:r>
              <a:rPr lang="en-GB" sz="800" dirty="0" err="1"/>
              <a:t>pesantren</a:t>
            </a:r>
            <a:r>
              <a:rPr lang="en-GB" sz="800" dirty="0"/>
              <a:t>)  (</a:t>
            </a:r>
            <a:r>
              <a:rPr lang="en-GB" sz="800" dirty="0" err="1"/>
              <a:t>Zamhari</a:t>
            </a:r>
            <a:r>
              <a:rPr lang="en-GB" sz="800" dirty="0"/>
              <a:t>, 2011, 1). The urban majlis </a:t>
            </a:r>
            <a:r>
              <a:rPr lang="en-GB" sz="800" dirty="0" err="1"/>
              <a:t>taklim</a:t>
            </a:r>
            <a:r>
              <a:rPr lang="en-GB" sz="800" dirty="0"/>
              <a:t>, in turn, have evolved from </a:t>
            </a:r>
            <a:r>
              <a:rPr lang="en-GB" sz="800" dirty="0" err="1"/>
              <a:t>pesantren</a:t>
            </a:r>
            <a:r>
              <a:rPr lang="en-GB" sz="800" dirty="0"/>
              <a:t> and now have a significant share in Islamic teaching (</a:t>
            </a:r>
            <a:r>
              <a:rPr lang="en-GB" sz="800" dirty="0" err="1"/>
              <a:t>pengajian</a:t>
            </a:r>
            <a:r>
              <a:rPr lang="en-GB" sz="800" dirty="0"/>
              <a:t> </a:t>
            </a:r>
            <a:r>
              <a:rPr lang="en-GB" sz="800" dirty="0" err="1"/>
              <a:t>umum</a:t>
            </a:r>
            <a:r>
              <a:rPr lang="en-GB" sz="800" dirty="0"/>
              <a:t>), </a:t>
            </a:r>
            <a:r>
              <a:rPr lang="en-GB" sz="800" dirty="0" err="1"/>
              <a:t>proselitising</a:t>
            </a:r>
            <a:r>
              <a:rPr lang="en-GB" sz="800" dirty="0"/>
              <a:t> as well as the aforementioned ritual groups (see </a:t>
            </a:r>
            <a:r>
              <a:rPr lang="en-GB" sz="800" dirty="0" err="1"/>
              <a:t>Zamhari</a:t>
            </a:r>
            <a:r>
              <a:rPr lang="en-GB" sz="800" dirty="0"/>
              <a:t>, 2011, 1). In the Indonesian capital, Jakarta, businesspeople, current and former “functionaries” attend the brief ‘executive’ Sufi courses provided by some of the ritual groups, offering a syllabus comprising elements such as “chanting dhikr, confession of faith, reading the Qur'an together, and enthusiastically listening religious sermons”, which often takes place in “starred hotels and convention centres”, highlighting upper-middle-class elitism but also increased general interest in the Sufi way (Hasan &amp; </a:t>
            </a:r>
            <a:r>
              <a:rPr lang="en-GB" sz="800" dirty="0" err="1"/>
              <a:t>Mufid</a:t>
            </a:r>
            <a:r>
              <a:rPr lang="en-GB" sz="800" dirty="0"/>
              <a:t>, 2002, 23).</a:t>
            </a:r>
          </a:p>
          <a:p>
            <a:r>
              <a:rPr lang="en-GB" sz="800" dirty="0"/>
              <a:t>Religion, in the form of Sufi esoterism, is re-established among the metropolitan middle class, challenged by anxieties and sometimes crises of identity, as a paramount influence arranging social and cultural meaning, stressing “communal life and social responsibility” in a transcending manner (see ibid). For “executives” in Jakarta taking short Sufi courses, these represent “a kind of moment to enter a phase of aggregation, in which the paradoxes of life they have experienced are reconciled”, with collective dhikr taking a major role in identity formation, providing for a common social experience and reinforcing a instances of belonging (ibid).</a:t>
            </a:r>
          </a:p>
        </p:txBody>
      </p:sp>
    </p:spTree>
    <p:extLst>
      <p:ext uri="{BB962C8B-B14F-4D97-AF65-F5344CB8AC3E}">
        <p14:creationId xmlns:p14="http://schemas.microsoft.com/office/powerpoint/2010/main" val="3916838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C169D28-25FB-4259-99E5-526A4A48B4E1}"/>
              </a:ext>
            </a:extLst>
          </p:cNvPr>
          <p:cNvSpPr>
            <a:spLocks noGrp="1"/>
          </p:cNvSpPr>
          <p:nvPr>
            <p:ph type="title"/>
          </p:nvPr>
        </p:nvSpPr>
        <p:spPr/>
        <p:txBody>
          <a:bodyPr/>
          <a:lstStyle/>
          <a:p>
            <a:r>
              <a:rPr lang="de-DE" dirty="0"/>
              <a:t>Urban </a:t>
            </a:r>
            <a:r>
              <a:rPr lang="de-DE" dirty="0" err="1"/>
              <a:t>Sufism</a:t>
            </a:r>
            <a:r>
              <a:rPr lang="de-DE" dirty="0"/>
              <a:t> (I)</a:t>
            </a:r>
            <a:endParaRPr lang="en-GB" dirty="0"/>
          </a:p>
        </p:txBody>
      </p:sp>
      <p:sp>
        <p:nvSpPr>
          <p:cNvPr id="3" name="Textplatzhalter 2">
            <a:extLst>
              <a:ext uri="{FF2B5EF4-FFF2-40B4-BE49-F238E27FC236}">
                <a16:creationId xmlns:a16="http://schemas.microsoft.com/office/drawing/2014/main" id="{AE667CF8-67B2-4A93-8958-281A72D767FA}"/>
              </a:ext>
            </a:extLst>
          </p:cNvPr>
          <p:cNvSpPr>
            <a:spLocks noGrp="1"/>
          </p:cNvSpPr>
          <p:nvPr>
            <p:ph type="body" idx="1"/>
          </p:nvPr>
        </p:nvSpPr>
        <p:spPr/>
        <p:txBody>
          <a:bodyPr/>
          <a:lstStyle/>
          <a:p>
            <a:r>
              <a:rPr lang="de-DE" dirty="0"/>
              <a:t>Sheet 31</a:t>
            </a:r>
            <a:endParaRPr lang="en-GB" dirty="0"/>
          </a:p>
        </p:txBody>
      </p:sp>
      <p:sp>
        <p:nvSpPr>
          <p:cNvPr id="4" name="Inhaltsplatzhalter 3">
            <a:extLst>
              <a:ext uri="{FF2B5EF4-FFF2-40B4-BE49-F238E27FC236}">
                <a16:creationId xmlns:a16="http://schemas.microsoft.com/office/drawing/2014/main" id="{30DC0DAA-CCE4-4377-9C9C-6114037269CE}"/>
              </a:ext>
            </a:extLst>
          </p:cNvPr>
          <p:cNvSpPr>
            <a:spLocks noGrp="1"/>
          </p:cNvSpPr>
          <p:nvPr>
            <p:ph sz="half" idx="2"/>
          </p:nvPr>
        </p:nvSpPr>
        <p:spPr/>
        <p:txBody>
          <a:bodyPr>
            <a:normAutofit/>
          </a:bodyPr>
          <a:lstStyle/>
          <a:p>
            <a:r>
              <a:rPr lang="en-GB" sz="1200" dirty="0"/>
              <a:t>Since the 1990s, the traditional transmission of Sufi knowledge and ritual have been socially transformed “into a new form of mediated culture”, that of ‘urban Sufism’, referring to “towns and cities” as places of part-novel religious practice (</a:t>
            </a:r>
            <a:r>
              <a:rPr lang="en-GB" sz="1200" dirty="0" err="1"/>
              <a:t>Sarr</a:t>
            </a:r>
            <a:r>
              <a:rPr lang="en-GB" sz="1200" dirty="0"/>
              <a:t>, 2016, 26). </a:t>
            </a:r>
          </a:p>
          <a:p>
            <a:r>
              <a:rPr lang="en-GB" sz="1200" dirty="0"/>
              <a:t>In Indonesia, for instance, “ritual groups” labelled “majlis zikr and majlis </a:t>
            </a:r>
            <a:r>
              <a:rPr lang="en-GB" sz="1200" dirty="0" err="1"/>
              <a:t>salawat</a:t>
            </a:r>
            <a:r>
              <a:rPr lang="en-GB" sz="1200" dirty="0"/>
              <a:t>” have become mainstream, whereas such “activities ... in the rural areas” have chiefly been taking place in religious boarding schools (</a:t>
            </a:r>
            <a:r>
              <a:rPr lang="en-GB" sz="1200" dirty="0" err="1"/>
              <a:t>pesantren</a:t>
            </a:r>
            <a:r>
              <a:rPr lang="en-GB" sz="1200" dirty="0"/>
              <a:t>)  (</a:t>
            </a:r>
            <a:r>
              <a:rPr lang="en-GB" sz="1200" dirty="0" err="1"/>
              <a:t>Zamhari</a:t>
            </a:r>
            <a:r>
              <a:rPr lang="en-GB" sz="1200" dirty="0"/>
              <a:t>, 2011, 1). </a:t>
            </a:r>
          </a:p>
        </p:txBody>
      </p:sp>
      <p:sp>
        <p:nvSpPr>
          <p:cNvPr id="5" name="Textplatzhalter 4">
            <a:extLst>
              <a:ext uri="{FF2B5EF4-FFF2-40B4-BE49-F238E27FC236}">
                <a16:creationId xmlns:a16="http://schemas.microsoft.com/office/drawing/2014/main" id="{EED45421-EDDB-4B13-A425-379EA56B5555}"/>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F400585E-09BD-44A6-A784-51F5DE0EA7CB}"/>
              </a:ext>
            </a:extLst>
          </p:cNvPr>
          <p:cNvSpPr>
            <a:spLocks noGrp="1"/>
          </p:cNvSpPr>
          <p:nvPr>
            <p:ph sz="quarter" idx="4"/>
          </p:nvPr>
        </p:nvSpPr>
        <p:spPr/>
        <p:txBody>
          <a:bodyPr>
            <a:normAutofit/>
          </a:bodyPr>
          <a:lstStyle/>
          <a:p>
            <a:r>
              <a:rPr lang="en-GB" sz="800" dirty="0"/>
              <a:t>The prime functions assumed by the </a:t>
            </a:r>
            <a:r>
              <a:rPr lang="en-GB" sz="800" dirty="0" err="1"/>
              <a:t>tariqat</a:t>
            </a:r>
            <a:r>
              <a:rPr lang="en-GB" sz="800" dirty="0"/>
              <a:t> in an urban environment comprise that of a social network bringing together social contacts which can prove beneficial aside from the apparent religious nature, which may partly explain the attraction of the short courses, but one would be ill-advised to doubt the potential of religious transformation these can provide (see van </a:t>
            </a:r>
            <a:r>
              <a:rPr lang="en-GB" sz="800" dirty="0" err="1"/>
              <a:t>Bruinessen</a:t>
            </a:r>
            <a:r>
              <a:rPr lang="en-GB" sz="800" dirty="0"/>
              <a:t>, 1994, 18-19). Elsewhere on the globe, in Durban, South Africa, for example, half of Sufi </a:t>
            </a:r>
            <a:r>
              <a:rPr lang="en-GB" sz="800" dirty="0" err="1"/>
              <a:t>amirs</a:t>
            </a:r>
            <a:r>
              <a:rPr lang="en-GB" sz="800" dirty="0"/>
              <a:t> surveyed by Isaacs pointed out that curtailing “the vices and decadence in Muslim society” led to a “need for public practice” and have brought about the participation of non-murids in Sufi rituals (Isaacs, 2006, 108).</a:t>
            </a:r>
          </a:p>
          <a:p>
            <a:r>
              <a:rPr lang="en-GB" sz="800" dirty="0"/>
              <a:t>“The other strain is that of scholastic or intellectual Sufism, a more recent phenomenon predominantly in urban areas ... popular among the more educated” (</a:t>
            </a:r>
            <a:r>
              <a:rPr lang="en-GB" sz="800" dirty="0" err="1"/>
              <a:t>Hassanali</a:t>
            </a:r>
            <a:r>
              <a:rPr lang="en-GB" sz="800" dirty="0"/>
              <a:t>, 2010, 42-43). Those subscribing to this particular strain reemphasise “Islamic metaphysics as an answer to Western materialism” as a religious revival </a:t>
            </a:r>
            <a:r>
              <a:rPr lang="en-GB" sz="800" dirty="0" err="1"/>
              <a:t>vehiculed</a:t>
            </a:r>
            <a:r>
              <a:rPr lang="en-GB" sz="800" dirty="0"/>
              <a:t> by “individual Muslims” on their way to their “spiritual awakening” (ibid). Such following, “of Muslim modernist or secular backgrounds who, feeling dissatisfied with the rational but unemotional religious atmosphere in which they grew up, seek direct, emotional religious experience in a </a:t>
            </a:r>
            <a:r>
              <a:rPr lang="en-GB" sz="800" dirty="0" err="1"/>
              <a:t>tarékat</a:t>
            </a:r>
            <a:r>
              <a:rPr lang="en-GB" sz="800" dirty="0"/>
              <a:t>” (van </a:t>
            </a:r>
            <a:r>
              <a:rPr lang="en-GB" sz="800" dirty="0" err="1"/>
              <a:t>Bruinessen</a:t>
            </a:r>
            <a:r>
              <a:rPr lang="en-GB" sz="800" dirty="0"/>
              <a:t>, 1994, 18-19). Generally put, a considerable share of Sufi “teachers appeal to an educated public and have found disciples among the highest social circles” (ibid). </a:t>
            </a:r>
          </a:p>
        </p:txBody>
      </p:sp>
    </p:spTree>
    <p:extLst>
      <p:ext uri="{BB962C8B-B14F-4D97-AF65-F5344CB8AC3E}">
        <p14:creationId xmlns:p14="http://schemas.microsoft.com/office/powerpoint/2010/main" val="33106123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9B02DE1-DD7B-4389-BC68-A04539667437}"/>
              </a:ext>
            </a:extLst>
          </p:cNvPr>
          <p:cNvSpPr>
            <a:spLocks noGrp="1"/>
          </p:cNvSpPr>
          <p:nvPr>
            <p:ph type="title"/>
          </p:nvPr>
        </p:nvSpPr>
        <p:spPr/>
        <p:txBody>
          <a:bodyPr/>
          <a:lstStyle/>
          <a:p>
            <a:r>
              <a:rPr lang="de-DE" dirty="0"/>
              <a:t>Urban </a:t>
            </a:r>
            <a:r>
              <a:rPr lang="de-DE" dirty="0" err="1"/>
              <a:t>Sufism</a:t>
            </a:r>
            <a:r>
              <a:rPr lang="de-DE" dirty="0"/>
              <a:t> (II)</a:t>
            </a:r>
            <a:endParaRPr lang="en-GB" dirty="0"/>
          </a:p>
        </p:txBody>
      </p:sp>
      <p:sp>
        <p:nvSpPr>
          <p:cNvPr id="3" name="Textplatzhalter 2">
            <a:extLst>
              <a:ext uri="{FF2B5EF4-FFF2-40B4-BE49-F238E27FC236}">
                <a16:creationId xmlns:a16="http://schemas.microsoft.com/office/drawing/2014/main" id="{2C30964D-2880-4983-B2B2-A4C3D248878C}"/>
              </a:ext>
            </a:extLst>
          </p:cNvPr>
          <p:cNvSpPr>
            <a:spLocks noGrp="1"/>
          </p:cNvSpPr>
          <p:nvPr>
            <p:ph type="body" idx="1"/>
          </p:nvPr>
        </p:nvSpPr>
        <p:spPr/>
        <p:txBody>
          <a:bodyPr/>
          <a:lstStyle/>
          <a:p>
            <a:r>
              <a:rPr lang="de-DE" dirty="0"/>
              <a:t>Sheet 32</a:t>
            </a:r>
            <a:endParaRPr lang="en-GB" dirty="0"/>
          </a:p>
        </p:txBody>
      </p:sp>
      <p:sp>
        <p:nvSpPr>
          <p:cNvPr id="4" name="Inhaltsplatzhalter 3">
            <a:extLst>
              <a:ext uri="{FF2B5EF4-FFF2-40B4-BE49-F238E27FC236}">
                <a16:creationId xmlns:a16="http://schemas.microsoft.com/office/drawing/2014/main" id="{60318D0F-51E7-4E92-95AF-FE1D1754EF31}"/>
              </a:ext>
            </a:extLst>
          </p:cNvPr>
          <p:cNvSpPr>
            <a:spLocks noGrp="1"/>
          </p:cNvSpPr>
          <p:nvPr>
            <p:ph sz="half" idx="2"/>
          </p:nvPr>
        </p:nvSpPr>
        <p:spPr/>
        <p:txBody>
          <a:bodyPr>
            <a:normAutofit/>
          </a:bodyPr>
          <a:lstStyle/>
          <a:p>
            <a:r>
              <a:rPr lang="en-GB" sz="1200" dirty="0"/>
              <a:t>The urban majlis </a:t>
            </a:r>
            <a:r>
              <a:rPr lang="en-GB" sz="1200" dirty="0" err="1"/>
              <a:t>taklim</a:t>
            </a:r>
            <a:r>
              <a:rPr lang="en-GB" sz="1200" dirty="0"/>
              <a:t>, in turn, have evolved from </a:t>
            </a:r>
            <a:r>
              <a:rPr lang="en-GB" sz="1200" dirty="0" err="1"/>
              <a:t>pesantren</a:t>
            </a:r>
            <a:r>
              <a:rPr lang="en-GB" sz="1200" dirty="0"/>
              <a:t> and now have a significant share in Islamic teaching (</a:t>
            </a:r>
            <a:r>
              <a:rPr lang="en-GB" sz="1200" dirty="0" err="1"/>
              <a:t>pengajian</a:t>
            </a:r>
            <a:r>
              <a:rPr lang="en-GB" sz="1200" dirty="0"/>
              <a:t> </a:t>
            </a:r>
            <a:r>
              <a:rPr lang="en-GB" sz="1200" dirty="0" err="1"/>
              <a:t>umum</a:t>
            </a:r>
            <a:r>
              <a:rPr lang="en-GB" sz="1200" dirty="0"/>
              <a:t>), </a:t>
            </a:r>
            <a:r>
              <a:rPr lang="en-GB" sz="1200" dirty="0" err="1"/>
              <a:t>proselitising</a:t>
            </a:r>
            <a:r>
              <a:rPr lang="en-GB" sz="1200" dirty="0"/>
              <a:t> as well as the aforementioned ritual groups (see </a:t>
            </a:r>
            <a:r>
              <a:rPr lang="en-GB" sz="1200" dirty="0" err="1"/>
              <a:t>Zamhari</a:t>
            </a:r>
            <a:r>
              <a:rPr lang="en-GB" sz="1200" dirty="0"/>
              <a:t>, 2011, 1). </a:t>
            </a:r>
          </a:p>
          <a:p>
            <a:r>
              <a:rPr lang="en-GB" sz="1200" dirty="0"/>
              <a:t>In the Indonesian capital, Jakarta, businesspeople, current and former “functionaries” attend the brief ‘executive’ Sufi courses provided by some of the ritual groups, offering a syllabus comprising elements such as “chanting [multiple forms of] dhikr” (Hasan &amp; </a:t>
            </a:r>
            <a:r>
              <a:rPr lang="en-GB" sz="1200" dirty="0" err="1"/>
              <a:t>Mufid</a:t>
            </a:r>
            <a:r>
              <a:rPr lang="en-GB" sz="1200" dirty="0"/>
              <a:t>, 2002, 23).</a:t>
            </a:r>
          </a:p>
        </p:txBody>
      </p:sp>
      <p:sp>
        <p:nvSpPr>
          <p:cNvPr id="5" name="Textplatzhalter 4">
            <a:extLst>
              <a:ext uri="{FF2B5EF4-FFF2-40B4-BE49-F238E27FC236}">
                <a16:creationId xmlns:a16="http://schemas.microsoft.com/office/drawing/2014/main" id="{7714DC53-5715-44C5-A8A6-E646B6EAA492}"/>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26A49835-34A7-4F3A-833B-0DC07D46C756}"/>
              </a:ext>
            </a:extLst>
          </p:cNvPr>
          <p:cNvSpPr>
            <a:spLocks noGrp="1"/>
          </p:cNvSpPr>
          <p:nvPr>
            <p:ph sz="quarter" idx="4"/>
          </p:nvPr>
        </p:nvSpPr>
        <p:spPr/>
        <p:txBody>
          <a:bodyPr>
            <a:normAutofit/>
          </a:bodyPr>
          <a:lstStyle/>
          <a:p>
            <a:r>
              <a:rPr lang="en-GB" sz="800" dirty="0"/>
              <a:t>For “executives” in Jakarta taking short Sufi courses, these represent “a kind of moment to enter a phase of aggregation, in which the paradoxes of life they have experienced are reconciled”, with collective dhikr taking a major role in identity formation, providing for a common social experience and reinforcing a instances of belonging (Hasan &amp; </a:t>
            </a:r>
            <a:r>
              <a:rPr lang="en-GB" sz="800" dirty="0" err="1"/>
              <a:t>Mufid</a:t>
            </a:r>
            <a:r>
              <a:rPr lang="en-GB" sz="800" dirty="0"/>
              <a:t>, 2002, 23). The prime functions assumed by the </a:t>
            </a:r>
            <a:r>
              <a:rPr lang="en-GB" sz="800" dirty="0" err="1"/>
              <a:t>tariqat</a:t>
            </a:r>
            <a:r>
              <a:rPr lang="en-GB" sz="800" dirty="0"/>
              <a:t> in an urban environment comprise that of a social network bringing together social contacts which can prove beneficial aside from the apparent religious nature, which may partly explain the attraction of the short courses, but one would be ill-advised to doubt the potential of religious transformation these can provide (see van </a:t>
            </a:r>
            <a:r>
              <a:rPr lang="en-GB" sz="800" dirty="0" err="1"/>
              <a:t>Bruinessen</a:t>
            </a:r>
            <a:r>
              <a:rPr lang="en-GB" sz="800" dirty="0"/>
              <a:t>, 1994, 18-19). Elsewhere on the globe, in Durban, South Africa, for example, half of Sufi </a:t>
            </a:r>
            <a:r>
              <a:rPr lang="en-GB" sz="800" dirty="0" err="1"/>
              <a:t>amirs</a:t>
            </a:r>
            <a:r>
              <a:rPr lang="en-GB" sz="800" dirty="0"/>
              <a:t> surveyed by Isaacs pointed out that curtailing “the vices and decadence in Muslim society” led to a “need for public practice” and have brought about the participation of non-murids in Sufi rituals (Isaacs, 2006, 108).</a:t>
            </a:r>
          </a:p>
          <a:p>
            <a:endParaRPr lang="en-GB" sz="800" dirty="0"/>
          </a:p>
          <a:p>
            <a:r>
              <a:rPr lang="en-GB" sz="800" dirty="0"/>
              <a:t>“The other strain is that of scholastic or intellectual Sufism, a more recent phenomenon predominantly in urban areas ... popular among the more educated” (</a:t>
            </a:r>
            <a:r>
              <a:rPr lang="en-GB" sz="800" dirty="0" err="1"/>
              <a:t>Hassanali</a:t>
            </a:r>
            <a:r>
              <a:rPr lang="en-GB" sz="800" dirty="0"/>
              <a:t>, 2010, 42-43). Those subscribing to this particular strain reemphasise “Islamic metaphysics as an answer to Western materialism” as a religious revival </a:t>
            </a:r>
            <a:r>
              <a:rPr lang="en-GB" sz="800" dirty="0" err="1"/>
              <a:t>vehiculed</a:t>
            </a:r>
            <a:r>
              <a:rPr lang="en-GB" sz="800" dirty="0"/>
              <a:t> by “individual Muslims” on their way to their “spiritual awakening” (</a:t>
            </a:r>
            <a:r>
              <a:rPr lang="en-GB" sz="800" dirty="0" err="1"/>
              <a:t>Hassanali</a:t>
            </a:r>
            <a:r>
              <a:rPr lang="en-GB" sz="800" dirty="0"/>
              <a:t>, 2010, 42-43). Such following, “of Muslim modernist or secular backgrounds who, feeling dissatisfied with the rational but unemotional religious atmosphere in which they grew up, seek direct, emotional religious experience in a </a:t>
            </a:r>
            <a:r>
              <a:rPr lang="en-GB" sz="800" dirty="0" err="1"/>
              <a:t>tarékat</a:t>
            </a:r>
            <a:r>
              <a:rPr lang="en-GB" sz="800" dirty="0"/>
              <a:t>” (van </a:t>
            </a:r>
            <a:r>
              <a:rPr lang="en-GB" sz="800" dirty="0" err="1"/>
              <a:t>Bruinessen</a:t>
            </a:r>
            <a:r>
              <a:rPr lang="en-GB" sz="800" dirty="0"/>
              <a:t>, 1994, 18-19). Generally put, a considerable share of Sufi “teachers appeal to an educated public and have found disciples among the highest social circles” (van </a:t>
            </a:r>
            <a:r>
              <a:rPr lang="en-GB" sz="800" dirty="0" err="1"/>
              <a:t>Bruinessen</a:t>
            </a:r>
            <a:r>
              <a:rPr lang="en-GB" sz="800" dirty="0"/>
              <a:t>, 1994, 18-19). </a:t>
            </a:r>
          </a:p>
        </p:txBody>
      </p:sp>
    </p:spTree>
    <p:extLst>
      <p:ext uri="{BB962C8B-B14F-4D97-AF65-F5344CB8AC3E}">
        <p14:creationId xmlns:p14="http://schemas.microsoft.com/office/powerpoint/2010/main" val="30045305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C7FD761-19DD-416B-85EE-705D6A39E99F}"/>
              </a:ext>
            </a:extLst>
          </p:cNvPr>
          <p:cNvSpPr>
            <a:spLocks noGrp="1"/>
          </p:cNvSpPr>
          <p:nvPr>
            <p:ph type="title"/>
          </p:nvPr>
        </p:nvSpPr>
        <p:spPr/>
        <p:txBody>
          <a:bodyPr/>
          <a:lstStyle/>
          <a:p>
            <a:r>
              <a:rPr lang="de-DE" dirty="0" err="1"/>
              <a:t>Reciting</a:t>
            </a:r>
            <a:r>
              <a:rPr lang="de-DE" dirty="0"/>
              <a:t> Divine </a:t>
            </a:r>
            <a:r>
              <a:rPr lang="de-DE" dirty="0" err="1"/>
              <a:t>Names</a:t>
            </a:r>
            <a:endParaRPr lang="en-GB" dirty="0"/>
          </a:p>
        </p:txBody>
      </p:sp>
      <p:sp>
        <p:nvSpPr>
          <p:cNvPr id="3" name="Textplatzhalter 2">
            <a:extLst>
              <a:ext uri="{FF2B5EF4-FFF2-40B4-BE49-F238E27FC236}">
                <a16:creationId xmlns:a16="http://schemas.microsoft.com/office/drawing/2014/main" id="{F3D3A368-D9CE-40EC-95FB-C099D8FDF587}"/>
              </a:ext>
            </a:extLst>
          </p:cNvPr>
          <p:cNvSpPr>
            <a:spLocks noGrp="1"/>
          </p:cNvSpPr>
          <p:nvPr>
            <p:ph type="body" idx="1"/>
          </p:nvPr>
        </p:nvSpPr>
        <p:spPr/>
        <p:txBody>
          <a:bodyPr/>
          <a:lstStyle/>
          <a:p>
            <a:r>
              <a:rPr lang="de-DE" dirty="0"/>
              <a:t>Sheet 33</a:t>
            </a:r>
            <a:endParaRPr lang="en-GB" dirty="0"/>
          </a:p>
        </p:txBody>
      </p:sp>
      <p:sp>
        <p:nvSpPr>
          <p:cNvPr id="4" name="Inhaltsplatzhalter 3">
            <a:extLst>
              <a:ext uri="{FF2B5EF4-FFF2-40B4-BE49-F238E27FC236}">
                <a16:creationId xmlns:a16="http://schemas.microsoft.com/office/drawing/2014/main" id="{C43E0BB7-0AB3-4852-AE6C-97753C70BE93}"/>
              </a:ext>
            </a:extLst>
          </p:cNvPr>
          <p:cNvSpPr>
            <a:spLocks noGrp="1"/>
          </p:cNvSpPr>
          <p:nvPr>
            <p:ph sz="half" idx="2"/>
          </p:nvPr>
        </p:nvSpPr>
        <p:spPr/>
        <p:txBody>
          <a:bodyPr>
            <a:normAutofit/>
          </a:bodyPr>
          <a:lstStyle/>
          <a:p>
            <a:r>
              <a:rPr lang="en-GB" sz="1200" dirty="0"/>
              <a:t>The practice of dhikr, reciting the name of Allah, varies between spoken performance and “silent remembrance” (Newell, 2007, 15). Traditional rules of the dhikr ritual included the principle of group, as opposed to sole, performance, and that “a shaykh should lead the congregation” (Newell, 2007, 15). </a:t>
            </a:r>
          </a:p>
          <a:p>
            <a:r>
              <a:rPr lang="en-GB" sz="1200" dirty="0"/>
              <a:t>Most dhikr permutations “include the repetition of God's name along with rhythmic, controlled breathing, and certain repetitive movements and gestures which build in intensity over a period of time” (Newell, 2007, 15, referring to Schimmel). Similar to dhikr are prayer chants such as </a:t>
            </a:r>
            <a:r>
              <a:rPr lang="en-GB" sz="1200" dirty="0" err="1"/>
              <a:t>as</a:t>
            </a:r>
            <a:r>
              <a:rPr lang="en-GB" sz="1200" dirty="0"/>
              <a:t> “supplicatory prayers” (</a:t>
            </a:r>
            <a:r>
              <a:rPr lang="en-GB" sz="1200" dirty="0" err="1"/>
              <a:t>ahzab</a:t>
            </a:r>
            <a:r>
              <a:rPr lang="en-GB" sz="1200" dirty="0"/>
              <a:t>, sing. </a:t>
            </a:r>
            <a:r>
              <a:rPr lang="en-GB" sz="1200" dirty="0" err="1"/>
              <a:t>hizb</a:t>
            </a:r>
            <a:r>
              <a:rPr lang="en-GB" sz="1200" dirty="0"/>
              <a:t>) (Newell, 2007, 17).</a:t>
            </a:r>
          </a:p>
        </p:txBody>
      </p:sp>
      <p:sp>
        <p:nvSpPr>
          <p:cNvPr id="5" name="Textplatzhalter 4">
            <a:extLst>
              <a:ext uri="{FF2B5EF4-FFF2-40B4-BE49-F238E27FC236}">
                <a16:creationId xmlns:a16="http://schemas.microsoft.com/office/drawing/2014/main" id="{05B2D28D-3FA1-4B22-BD6A-504511742369}"/>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3541477E-780C-456B-8CD9-71D31DBA3BA8}"/>
              </a:ext>
            </a:extLst>
          </p:cNvPr>
          <p:cNvSpPr>
            <a:spLocks noGrp="1"/>
          </p:cNvSpPr>
          <p:nvPr>
            <p:ph sz="quarter" idx="4"/>
          </p:nvPr>
        </p:nvSpPr>
        <p:spPr/>
        <p:txBody>
          <a:bodyPr>
            <a:normAutofit/>
          </a:bodyPr>
          <a:lstStyle/>
          <a:p>
            <a:r>
              <a:rPr lang="en-GB" sz="800" dirty="0"/>
              <a:t>The practice of dhikr, reciting the name of Allah, varies between spoken performance and “silent remembrance” (Newell, 2007, 15). Traditional rules of the dhikr ritual included the principle of group, as opposed to sole, performance, and that “a shaykh should lead the congregation” (Newell, 2007, 15). Most dhikr permutations “include the repetition of God's name along with rhythmic, controlled breathing, and certain repetitive movements and gestures which build in intensity over a period of time” (ibid, referring to Schimmel). Similar to dhikr are prayer chants such as </a:t>
            </a:r>
            <a:r>
              <a:rPr lang="en-GB" sz="800" dirty="0" err="1"/>
              <a:t>as</a:t>
            </a:r>
            <a:r>
              <a:rPr lang="en-GB" sz="800" dirty="0"/>
              <a:t> “supplicatory prayers” (</a:t>
            </a:r>
            <a:r>
              <a:rPr lang="en-GB" sz="800" dirty="0" err="1"/>
              <a:t>ahzab</a:t>
            </a:r>
            <a:r>
              <a:rPr lang="en-GB" sz="800" dirty="0"/>
              <a:t>, sing. </a:t>
            </a:r>
            <a:r>
              <a:rPr lang="en-GB" sz="800" dirty="0" err="1"/>
              <a:t>hizb</a:t>
            </a:r>
            <a:r>
              <a:rPr lang="en-GB" sz="800" dirty="0"/>
              <a:t>) (idem, 17).</a:t>
            </a:r>
          </a:p>
          <a:p>
            <a:r>
              <a:rPr lang="en-GB" sz="800" dirty="0"/>
              <a:t>Among the Indian Naqshbandi, during dhikr, murids sit “cross-legged, ... hands joined together, the left hand clasping the right wrist. One must relax, clear the mind, and open oneself to the </a:t>
            </a:r>
            <a:r>
              <a:rPr lang="en-GB" sz="800" dirty="0" err="1"/>
              <a:t>shaikh's</a:t>
            </a:r>
            <a:r>
              <a:rPr lang="en-GB" sz="800" dirty="0"/>
              <a:t> </a:t>
            </a:r>
            <a:r>
              <a:rPr lang="en-GB" sz="800" dirty="0" err="1"/>
              <a:t>faiz</a:t>
            </a:r>
            <a:r>
              <a:rPr lang="en-GB" sz="800" dirty="0"/>
              <a:t>” (</a:t>
            </a:r>
            <a:r>
              <a:rPr lang="en-GB" sz="800" dirty="0" err="1"/>
              <a:t>Lizzio</a:t>
            </a:r>
            <a:r>
              <a:rPr lang="en-GB" sz="800" dirty="0"/>
              <a:t>, 2007, 18).</a:t>
            </a:r>
          </a:p>
        </p:txBody>
      </p:sp>
    </p:spTree>
    <p:extLst>
      <p:ext uri="{BB962C8B-B14F-4D97-AF65-F5344CB8AC3E}">
        <p14:creationId xmlns:p14="http://schemas.microsoft.com/office/powerpoint/2010/main" val="24345897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234F0D9-35EA-4046-90A4-C8ECB6D4DEDE}"/>
              </a:ext>
            </a:extLst>
          </p:cNvPr>
          <p:cNvSpPr>
            <a:spLocks noGrp="1"/>
          </p:cNvSpPr>
          <p:nvPr>
            <p:ph type="title"/>
          </p:nvPr>
        </p:nvSpPr>
        <p:spPr/>
        <p:txBody>
          <a:bodyPr/>
          <a:lstStyle/>
          <a:p>
            <a:r>
              <a:rPr lang="de-DE" dirty="0"/>
              <a:t>Sufi Leaders</a:t>
            </a:r>
            <a:endParaRPr lang="en-GB" dirty="0"/>
          </a:p>
        </p:txBody>
      </p:sp>
      <p:sp>
        <p:nvSpPr>
          <p:cNvPr id="3" name="Textplatzhalter 2">
            <a:extLst>
              <a:ext uri="{FF2B5EF4-FFF2-40B4-BE49-F238E27FC236}">
                <a16:creationId xmlns:a16="http://schemas.microsoft.com/office/drawing/2014/main" id="{399069D2-B7AC-420F-86E5-F491C42054CF}"/>
              </a:ext>
            </a:extLst>
          </p:cNvPr>
          <p:cNvSpPr>
            <a:spLocks noGrp="1"/>
          </p:cNvSpPr>
          <p:nvPr>
            <p:ph type="body" idx="1"/>
          </p:nvPr>
        </p:nvSpPr>
        <p:spPr/>
        <p:txBody>
          <a:bodyPr/>
          <a:lstStyle/>
          <a:p>
            <a:r>
              <a:rPr lang="de-DE" dirty="0"/>
              <a:t>Sheet 34</a:t>
            </a:r>
            <a:endParaRPr lang="en-GB" dirty="0"/>
          </a:p>
        </p:txBody>
      </p:sp>
      <p:sp>
        <p:nvSpPr>
          <p:cNvPr id="4" name="Inhaltsplatzhalter 3">
            <a:extLst>
              <a:ext uri="{FF2B5EF4-FFF2-40B4-BE49-F238E27FC236}">
                <a16:creationId xmlns:a16="http://schemas.microsoft.com/office/drawing/2014/main" id="{52C983C9-F896-4D38-8D3E-E52027BB2972}"/>
              </a:ext>
            </a:extLst>
          </p:cNvPr>
          <p:cNvSpPr>
            <a:spLocks noGrp="1"/>
          </p:cNvSpPr>
          <p:nvPr>
            <p:ph sz="half" idx="2"/>
          </p:nvPr>
        </p:nvSpPr>
        <p:spPr/>
        <p:txBody>
          <a:bodyPr>
            <a:normAutofit/>
          </a:bodyPr>
          <a:lstStyle/>
          <a:p>
            <a:r>
              <a:rPr lang="en-GB" sz="1200" dirty="0"/>
              <a:t>In the Near East and Central Asia, leaders of </a:t>
            </a:r>
            <a:r>
              <a:rPr lang="en-GB" sz="1200" dirty="0" err="1"/>
              <a:t>sufi</a:t>
            </a:r>
            <a:r>
              <a:rPr lang="en-GB" sz="1200" dirty="0"/>
              <a:t> </a:t>
            </a:r>
            <a:r>
              <a:rPr lang="en-GB" sz="1200" dirty="0" err="1"/>
              <a:t>tariqat</a:t>
            </a:r>
            <a:r>
              <a:rPr lang="en-GB" sz="1200" dirty="0"/>
              <a:t>, some of differing status, are recognised under the designations of “sheikh, </a:t>
            </a:r>
            <a:r>
              <a:rPr lang="en-GB" sz="1200" dirty="0" err="1"/>
              <a:t>pir</a:t>
            </a:r>
            <a:r>
              <a:rPr lang="en-GB" sz="1200" dirty="0"/>
              <a:t>, </a:t>
            </a:r>
            <a:r>
              <a:rPr lang="en-GB" sz="1200" dirty="0" err="1"/>
              <a:t>ata</a:t>
            </a:r>
            <a:r>
              <a:rPr lang="en-GB" sz="1200" dirty="0"/>
              <a:t>, </a:t>
            </a:r>
            <a:r>
              <a:rPr lang="en-GB" sz="1200" dirty="0" err="1"/>
              <a:t>dede</a:t>
            </a:r>
            <a:r>
              <a:rPr lang="en-GB" sz="1200" dirty="0"/>
              <a:t>, baba, and ... </a:t>
            </a:r>
            <a:r>
              <a:rPr lang="en-GB" sz="1200" dirty="0" err="1"/>
              <a:t>ishan</a:t>
            </a:r>
            <a:r>
              <a:rPr lang="en-GB" sz="1200" dirty="0"/>
              <a:t>” (</a:t>
            </a:r>
            <a:r>
              <a:rPr lang="en-GB" sz="1200" dirty="0" err="1"/>
              <a:t>Kressing</a:t>
            </a:r>
            <a:r>
              <a:rPr lang="en-GB" sz="1200" dirty="0"/>
              <a:t>, 1998, 8). </a:t>
            </a:r>
          </a:p>
          <a:p>
            <a:r>
              <a:rPr lang="en-GB" sz="1200" dirty="0" err="1"/>
              <a:t>Ishans</a:t>
            </a:r>
            <a:r>
              <a:rPr lang="en-GB" sz="1200" dirty="0"/>
              <a:t>, on their part, are “venerated to [the] extent that ... to mention their name was [long] taboo” (</a:t>
            </a:r>
            <a:r>
              <a:rPr lang="en-GB" sz="1200" dirty="0" err="1"/>
              <a:t>Kressing</a:t>
            </a:r>
            <a:r>
              <a:rPr lang="en-GB" sz="1200" dirty="0"/>
              <a:t>, 1998, 9). Being </a:t>
            </a:r>
            <a:r>
              <a:rPr lang="en-GB" sz="1200" dirty="0" err="1"/>
              <a:t>descendents</a:t>
            </a:r>
            <a:r>
              <a:rPr lang="en-GB" sz="1200" dirty="0"/>
              <a:t> of prophet Muhammad, they used to be addressed as </a:t>
            </a:r>
            <a:r>
              <a:rPr lang="en-GB" sz="1200" dirty="0" err="1"/>
              <a:t>ovlyad</a:t>
            </a:r>
            <a:r>
              <a:rPr lang="en-GB" sz="1200" dirty="0"/>
              <a:t> “in Turkoman (from Arabic </a:t>
            </a:r>
            <a:r>
              <a:rPr lang="en-GB" sz="1200" dirty="0" err="1"/>
              <a:t>awlad</a:t>
            </a:r>
            <a:r>
              <a:rPr lang="en-GB" sz="1200" dirty="0"/>
              <a:t>, children)” (</a:t>
            </a:r>
            <a:r>
              <a:rPr lang="en-GB" sz="1200" dirty="0" err="1"/>
              <a:t>Kressing</a:t>
            </a:r>
            <a:r>
              <a:rPr lang="en-GB" sz="1200" dirty="0"/>
              <a:t>, 1998, 9). They established strong ties with Turkoman clans, for instance the “</a:t>
            </a:r>
            <a:r>
              <a:rPr lang="en-GB" sz="1200" dirty="0" err="1"/>
              <a:t>Ovlyad</a:t>
            </a:r>
            <a:r>
              <a:rPr lang="en-GB" sz="1200" dirty="0"/>
              <a:t> Khoja, </a:t>
            </a:r>
            <a:r>
              <a:rPr lang="en-GB" sz="1200" dirty="0" err="1"/>
              <a:t>Shikh</a:t>
            </a:r>
            <a:r>
              <a:rPr lang="en-GB" sz="1200" dirty="0"/>
              <a:t>, </a:t>
            </a:r>
            <a:r>
              <a:rPr lang="en-GB" sz="1200" dirty="0" err="1"/>
              <a:t>Seyed</a:t>
            </a:r>
            <a:r>
              <a:rPr lang="en-GB" sz="1200" dirty="0"/>
              <a:t>, Ata, and </a:t>
            </a:r>
            <a:r>
              <a:rPr lang="en-GB" sz="1200" dirty="0" err="1"/>
              <a:t>Müdyevir</a:t>
            </a:r>
            <a:r>
              <a:rPr lang="en-GB" sz="1200" dirty="0"/>
              <a:t>” (</a:t>
            </a:r>
            <a:r>
              <a:rPr lang="en-GB" sz="1200" dirty="0" err="1"/>
              <a:t>Kressing</a:t>
            </a:r>
            <a:r>
              <a:rPr lang="en-GB" sz="1200" dirty="0"/>
              <a:t>, 1998, 9). The </a:t>
            </a:r>
            <a:r>
              <a:rPr lang="en-GB" sz="1200" dirty="0" err="1"/>
              <a:t>ovlyad</a:t>
            </a:r>
            <a:r>
              <a:rPr lang="en-GB" sz="1200" dirty="0"/>
              <a:t>, or </a:t>
            </a:r>
            <a:r>
              <a:rPr lang="en-GB" sz="1200" dirty="0" err="1"/>
              <a:t>awliya</a:t>
            </a:r>
            <a:r>
              <a:rPr lang="en-GB" sz="1200" dirty="0"/>
              <a:t>, were “</a:t>
            </a:r>
            <a:r>
              <a:rPr lang="en-GB" sz="1200" dirty="0" err="1"/>
              <a:t>venerat</a:t>
            </a:r>
            <a:r>
              <a:rPr lang="en-GB" sz="1200" dirty="0"/>
              <a:t>[ed] both during their lifetime and after their deaths” (</a:t>
            </a:r>
            <a:r>
              <a:rPr lang="en-GB" sz="1200" dirty="0" err="1"/>
              <a:t>Hassanali</a:t>
            </a:r>
            <a:r>
              <a:rPr lang="en-GB" sz="1200" dirty="0"/>
              <a:t>, 2010, 29).</a:t>
            </a:r>
          </a:p>
        </p:txBody>
      </p:sp>
      <p:sp>
        <p:nvSpPr>
          <p:cNvPr id="5" name="Textplatzhalter 4">
            <a:extLst>
              <a:ext uri="{FF2B5EF4-FFF2-40B4-BE49-F238E27FC236}">
                <a16:creationId xmlns:a16="http://schemas.microsoft.com/office/drawing/2014/main" id="{A9C1C926-C992-4D43-AF68-5BDCB8A73DDF}"/>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679538C8-9404-40B4-87D0-DD0AB5025FE1}"/>
              </a:ext>
            </a:extLst>
          </p:cNvPr>
          <p:cNvSpPr>
            <a:spLocks noGrp="1"/>
          </p:cNvSpPr>
          <p:nvPr>
            <p:ph sz="quarter" idx="4"/>
          </p:nvPr>
        </p:nvSpPr>
        <p:spPr/>
        <p:txBody>
          <a:bodyPr>
            <a:normAutofit/>
          </a:bodyPr>
          <a:lstStyle/>
          <a:p>
            <a:r>
              <a:rPr lang="en-GB" sz="800" dirty="0"/>
              <a:t>In the Near East and Central Asia, leaders of </a:t>
            </a:r>
            <a:r>
              <a:rPr lang="en-GB" sz="800" dirty="0" err="1"/>
              <a:t>sufi</a:t>
            </a:r>
            <a:r>
              <a:rPr lang="en-GB" sz="800" dirty="0"/>
              <a:t> </a:t>
            </a:r>
            <a:r>
              <a:rPr lang="en-GB" sz="800" dirty="0" err="1"/>
              <a:t>tariqat</a:t>
            </a:r>
            <a:r>
              <a:rPr lang="en-GB" sz="800" dirty="0"/>
              <a:t>, some of differing status, are recognised under the designations of “sheikh, </a:t>
            </a:r>
            <a:r>
              <a:rPr lang="en-GB" sz="800" dirty="0" err="1"/>
              <a:t>pir</a:t>
            </a:r>
            <a:r>
              <a:rPr lang="en-GB" sz="800" dirty="0"/>
              <a:t>, </a:t>
            </a:r>
            <a:r>
              <a:rPr lang="en-GB" sz="800" dirty="0" err="1"/>
              <a:t>ata</a:t>
            </a:r>
            <a:r>
              <a:rPr lang="en-GB" sz="800" dirty="0"/>
              <a:t>, </a:t>
            </a:r>
            <a:r>
              <a:rPr lang="en-GB" sz="800" dirty="0" err="1"/>
              <a:t>dede</a:t>
            </a:r>
            <a:r>
              <a:rPr lang="en-GB" sz="800" dirty="0"/>
              <a:t>, baba, and ... </a:t>
            </a:r>
            <a:r>
              <a:rPr lang="en-GB" sz="800" dirty="0" err="1"/>
              <a:t>ishan</a:t>
            </a:r>
            <a:r>
              <a:rPr lang="en-GB" sz="800" dirty="0"/>
              <a:t>” (</a:t>
            </a:r>
            <a:r>
              <a:rPr lang="en-GB" sz="800" dirty="0" err="1"/>
              <a:t>Kressing</a:t>
            </a:r>
            <a:r>
              <a:rPr lang="en-GB" sz="800" dirty="0"/>
              <a:t>, 1998, 8). </a:t>
            </a:r>
          </a:p>
          <a:p>
            <a:r>
              <a:rPr lang="en-GB" sz="800" dirty="0" err="1"/>
              <a:t>Ishans</a:t>
            </a:r>
            <a:r>
              <a:rPr lang="en-GB" sz="800" dirty="0"/>
              <a:t>, on their part, are “venerated to [the] extent that ... to mention their name was [long] taboo” (</a:t>
            </a:r>
            <a:r>
              <a:rPr lang="en-GB" sz="800" dirty="0" err="1"/>
              <a:t>Kressing</a:t>
            </a:r>
            <a:r>
              <a:rPr lang="en-GB" sz="800" dirty="0"/>
              <a:t>, 1998, 9). Being </a:t>
            </a:r>
            <a:r>
              <a:rPr lang="en-GB" sz="800" dirty="0" err="1"/>
              <a:t>descendents</a:t>
            </a:r>
            <a:r>
              <a:rPr lang="en-GB" sz="800" dirty="0"/>
              <a:t> of prophet Muhammad, they used to be addressed as </a:t>
            </a:r>
            <a:r>
              <a:rPr lang="en-GB" sz="800" dirty="0" err="1"/>
              <a:t>ovlyad</a:t>
            </a:r>
            <a:r>
              <a:rPr lang="en-GB" sz="800" dirty="0"/>
              <a:t> “in Turkoman (from Arabic </a:t>
            </a:r>
            <a:r>
              <a:rPr lang="en-GB" sz="800" dirty="0" err="1"/>
              <a:t>awlad</a:t>
            </a:r>
            <a:r>
              <a:rPr lang="en-GB" sz="800" dirty="0"/>
              <a:t>, children)” (ibid). They established strong ties with Turkoman clans, for instance the “</a:t>
            </a:r>
            <a:r>
              <a:rPr lang="en-GB" sz="800" dirty="0" err="1"/>
              <a:t>Ovlyad</a:t>
            </a:r>
            <a:r>
              <a:rPr lang="en-GB" sz="800" dirty="0"/>
              <a:t> Khoja, </a:t>
            </a:r>
            <a:r>
              <a:rPr lang="en-GB" sz="800" dirty="0" err="1"/>
              <a:t>Shikh</a:t>
            </a:r>
            <a:r>
              <a:rPr lang="en-GB" sz="800" dirty="0"/>
              <a:t>, </a:t>
            </a:r>
            <a:r>
              <a:rPr lang="en-GB" sz="800" dirty="0" err="1"/>
              <a:t>Seyed</a:t>
            </a:r>
            <a:r>
              <a:rPr lang="en-GB" sz="800" dirty="0"/>
              <a:t>, Ata, and </a:t>
            </a:r>
            <a:r>
              <a:rPr lang="en-GB" sz="800" dirty="0" err="1"/>
              <a:t>Müdyevir</a:t>
            </a:r>
            <a:r>
              <a:rPr lang="en-GB" sz="800" dirty="0"/>
              <a:t>” (ibid). The </a:t>
            </a:r>
            <a:r>
              <a:rPr lang="en-GB" sz="800" dirty="0" err="1"/>
              <a:t>ovlyad</a:t>
            </a:r>
            <a:r>
              <a:rPr lang="en-GB" sz="800" dirty="0"/>
              <a:t>, or </a:t>
            </a:r>
            <a:r>
              <a:rPr lang="en-GB" sz="800" dirty="0" err="1"/>
              <a:t>awliya</a:t>
            </a:r>
            <a:r>
              <a:rPr lang="en-GB" sz="800" dirty="0"/>
              <a:t>, were “</a:t>
            </a:r>
            <a:r>
              <a:rPr lang="en-GB" sz="800" dirty="0" err="1"/>
              <a:t>venerat</a:t>
            </a:r>
            <a:r>
              <a:rPr lang="en-GB" sz="800" dirty="0"/>
              <a:t>[ed] both during their lifetime and after their deaths” (</a:t>
            </a:r>
            <a:r>
              <a:rPr lang="en-GB" sz="800" dirty="0" err="1"/>
              <a:t>Hassanali</a:t>
            </a:r>
            <a:r>
              <a:rPr lang="en-GB" sz="800" dirty="0"/>
              <a:t>, 2010, 29).</a:t>
            </a:r>
          </a:p>
        </p:txBody>
      </p:sp>
    </p:spTree>
    <p:extLst>
      <p:ext uri="{BB962C8B-B14F-4D97-AF65-F5344CB8AC3E}">
        <p14:creationId xmlns:p14="http://schemas.microsoft.com/office/powerpoint/2010/main" val="41951375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B630442C-3FBB-471D-B246-2E743C978B16}"/>
              </a:ext>
            </a:extLst>
          </p:cNvPr>
          <p:cNvSpPr>
            <a:spLocks noGrp="1"/>
          </p:cNvSpPr>
          <p:nvPr>
            <p:ph type="title"/>
          </p:nvPr>
        </p:nvSpPr>
        <p:spPr/>
        <p:txBody>
          <a:bodyPr/>
          <a:lstStyle/>
          <a:p>
            <a:r>
              <a:rPr lang="de-DE" dirty="0"/>
              <a:t>The Way </a:t>
            </a:r>
            <a:r>
              <a:rPr lang="de-DE" dirty="0" err="1"/>
              <a:t>of</a:t>
            </a:r>
            <a:r>
              <a:rPr lang="de-DE" dirty="0"/>
              <a:t> a </a:t>
            </a:r>
            <a:r>
              <a:rPr lang="de-DE" dirty="0" err="1"/>
              <a:t>Shaykh</a:t>
            </a:r>
            <a:endParaRPr lang="en-GB" dirty="0"/>
          </a:p>
        </p:txBody>
      </p:sp>
      <p:sp>
        <p:nvSpPr>
          <p:cNvPr id="3" name="Textplatzhalter 2">
            <a:extLst>
              <a:ext uri="{FF2B5EF4-FFF2-40B4-BE49-F238E27FC236}">
                <a16:creationId xmlns:a16="http://schemas.microsoft.com/office/drawing/2014/main" id="{C2B43A86-0A35-4B48-8D82-BE9F240095F1}"/>
              </a:ext>
            </a:extLst>
          </p:cNvPr>
          <p:cNvSpPr>
            <a:spLocks noGrp="1"/>
          </p:cNvSpPr>
          <p:nvPr>
            <p:ph type="body" idx="1"/>
          </p:nvPr>
        </p:nvSpPr>
        <p:spPr/>
        <p:txBody>
          <a:bodyPr/>
          <a:lstStyle/>
          <a:p>
            <a:r>
              <a:rPr lang="de-DE" dirty="0"/>
              <a:t>Sheet 35</a:t>
            </a:r>
            <a:endParaRPr lang="en-GB" dirty="0"/>
          </a:p>
        </p:txBody>
      </p:sp>
      <p:sp>
        <p:nvSpPr>
          <p:cNvPr id="4" name="Inhaltsplatzhalter 3">
            <a:extLst>
              <a:ext uri="{FF2B5EF4-FFF2-40B4-BE49-F238E27FC236}">
                <a16:creationId xmlns:a16="http://schemas.microsoft.com/office/drawing/2014/main" id="{C9D1085D-F053-43F8-ADBE-EFBE105FE340}"/>
              </a:ext>
            </a:extLst>
          </p:cNvPr>
          <p:cNvSpPr>
            <a:spLocks noGrp="1"/>
          </p:cNvSpPr>
          <p:nvPr>
            <p:ph sz="half" idx="2"/>
          </p:nvPr>
        </p:nvSpPr>
        <p:spPr/>
        <p:txBody>
          <a:bodyPr>
            <a:normAutofit/>
          </a:bodyPr>
          <a:lstStyle/>
          <a:p>
            <a:r>
              <a:rPr lang="en-GB" sz="1200" dirty="0"/>
              <a:t>The authority is strengthened by the service (</a:t>
            </a:r>
            <a:r>
              <a:rPr lang="en-GB" sz="1200" dirty="0" err="1"/>
              <a:t>khidma</a:t>
            </a:r>
            <a:r>
              <a:rPr lang="en-GB" sz="1200" dirty="0"/>
              <a:t>) to the </a:t>
            </a:r>
            <a:r>
              <a:rPr lang="en-GB" sz="1200" dirty="0" err="1"/>
              <a:t>pir</a:t>
            </a:r>
            <a:r>
              <a:rPr lang="en-GB" sz="1200" dirty="0"/>
              <a:t>, or shaykh (</a:t>
            </a:r>
            <a:r>
              <a:rPr lang="en-GB" sz="1200" dirty="0" err="1"/>
              <a:t>Chih</a:t>
            </a:r>
            <a:r>
              <a:rPr lang="en-GB" sz="1200" dirty="0"/>
              <a:t>, 2004, 87). A Sufi shaykh himself comes close to God by virtue of following Sufi rules and teachings even more ardently than the murids (see </a:t>
            </a:r>
            <a:r>
              <a:rPr lang="en-GB" sz="1200" dirty="0" err="1"/>
              <a:t>Chih</a:t>
            </a:r>
            <a:r>
              <a:rPr lang="en-GB" sz="1200" dirty="0"/>
              <a:t>, 2004, 98). This link to Allah is known under the Arabic term </a:t>
            </a:r>
            <a:r>
              <a:rPr lang="en-GB" sz="1200" dirty="0" err="1"/>
              <a:t>walâya</a:t>
            </a:r>
            <a:r>
              <a:rPr lang="en-GB" sz="1200" dirty="0"/>
              <a:t>, derived from the roots “closeness” and “</a:t>
            </a:r>
            <a:r>
              <a:rPr lang="en-GB" sz="1200" dirty="0" err="1"/>
              <a:t>gouvern</a:t>
            </a:r>
            <a:r>
              <a:rPr lang="en-GB" sz="1200" dirty="0"/>
              <a:t> in place of”, often translated as sainthood into English (</a:t>
            </a:r>
            <a:r>
              <a:rPr lang="en-GB" sz="1200" dirty="0" err="1"/>
              <a:t>Chih</a:t>
            </a:r>
            <a:r>
              <a:rPr lang="en-GB" sz="1200" dirty="0"/>
              <a:t>, 2004, 98 &amp; 80). Related to </a:t>
            </a:r>
            <a:r>
              <a:rPr lang="en-GB" sz="1200" dirty="0" err="1"/>
              <a:t>walâya</a:t>
            </a:r>
            <a:r>
              <a:rPr lang="en-GB" sz="1200" dirty="0"/>
              <a:t> is the knowledge of God, </a:t>
            </a:r>
            <a:r>
              <a:rPr lang="en-GB" sz="1200" dirty="0" err="1"/>
              <a:t>ma'rifa</a:t>
            </a:r>
            <a:r>
              <a:rPr lang="en-GB" sz="1200" dirty="0"/>
              <a:t>, which is mostly considered as God-given out of love (</a:t>
            </a:r>
            <a:r>
              <a:rPr lang="en-GB" sz="1200" dirty="0" err="1"/>
              <a:t>mahabba</a:t>
            </a:r>
            <a:r>
              <a:rPr lang="en-GB" sz="1200" dirty="0"/>
              <a:t>) and not simply learned (see </a:t>
            </a:r>
            <a:r>
              <a:rPr lang="en-GB" sz="1200" dirty="0" err="1"/>
              <a:t>Chih</a:t>
            </a:r>
            <a:r>
              <a:rPr lang="en-GB" sz="1200" dirty="0"/>
              <a:t>, 2004, 81).</a:t>
            </a:r>
          </a:p>
        </p:txBody>
      </p:sp>
      <p:sp>
        <p:nvSpPr>
          <p:cNvPr id="5" name="Textplatzhalter 4">
            <a:extLst>
              <a:ext uri="{FF2B5EF4-FFF2-40B4-BE49-F238E27FC236}">
                <a16:creationId xmlns:a16="http://schemas.microsoft.com/office/drawing/2014/main" id="{3A1F7A50-C7B5-4D95-8DBA-E7ACA0220262}"/>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63D7015D-3D4B-4F24-9B73-2729ED03BE64}"/>
              </a:ext>
            </a:extLst>
          </p:cNvPr>
          <p:cNvSpPr>
            <a:spLocks noGrp="1"/>
          </p:cNvSpPr>
          <p:nvPr>
            <p:ph sz="quarter" idx="4"/>
          </p:nvPr>
        </p:nvSpPr>
        <p:spPr/>
        <p:txBody>
          <a:bodyPr>
            <a:normAutofit/>
          </a:bodyPr>
          <a:lstStyle/>
          <a:p>
            <a:r>
              <a:rPr lang="en-GB" sz="800" dirty="0"/>
              <a:t>The authority is strengthened by the service (</a:t>
            </a:r>
            <a:r>
              <a:rPr lang="en-GB" sz="800" dirty="0" err="1"/>
              <a:t>khidma</a:t>
            </a:r>
            <a:r>
              <a:rPr lang="en-GB" sz="800" dirty="0"/>
              <a:t>) to the </a:t>
            </a:r>
            <a:r>
              <a:rPr lang="en-GB" sz="800" dirty="0" err="1"/>
              <a:t>pir</a:t>
            </a:r>
            <a:r>
              <a:rPr lang="en-GB" sz="800" dirty="0"/>
              <a:t>, or shaykh (</a:t>
            </a:r>
            <a:r>
              <a:rPr lang="en-GB" sz="800" dirty="0" err="1"/>
              <a:t>Chih</a:t>
            </a:r>
            <a:r>
              <a:rPr lang="en-GB" sz="800" dirty="0"/>
              <a:t>, 2004, 87). A Sufi shaykh himself comes close to God by virtue of following Sufi rules and teachings even more ardently than the murids (see </a:t>
            </a:r>
            <a:r>
              <a:rPr lang="en-GB" sz="800" dirty="0" err="1"/>
              <a:t>Chih</a:t>
            </a:r>
            <a:r>
              <a:rPr lang="en-GB" sz="800" dirty="0"/>
              <a:t>, 2004, 98). This link to Allah is known under the Arabic term </a:t>
            </a:r>
            <a:r>
              <a:rPr lang="en-GB" sz="800" dirty="0" err="1"/>
              <a:t>walâya</a:t>
            </a:r>
            <a:r>
              <a:rPr lang="en-GB" sz="800" dirty="0"/>
              <a:t>, derived from the roots “closeness” and “</a:t>
            </a:r>
            <a:r>
              <a:rPr lang="en-GB" sz="800" dirty="0" err="1"/>
              <a:t>gouvern</a:t>
            </a:r>
            <a:r>
              <a:rPr lang="en-GB" sz="800" dirty="0"/>
              <a:t> in place of”, often translated as sainthood into English (idem &amp; 80). Related to </a:t>
            </a:r>
            <a:r>
              <a:rPr lang="en-GB" sz="800" dirty="0" err="1"/>
              <a:t>walâya</a:t>
            </a:r>
            <a:r>
              <a:rPr lang="en-GB" sz="800" dirty="0"/>
              <a:t> is the knowledge of God, </a:t>
            </a:r>
            <a:r>
              <a:rPr lang="en-GB" sz="800" dirty="0" err="1"/>
              <a:t>ma'rifa</a:t>
            </a:r>
            <a:r>
              <a:rPr lang="en-GB" sz="800" dirty="0"/>
              <a:t>, which is mostly considered as God-given out of love (</a:t>
            </a:r>
            <a:r>
              <a:rPr lang="en-GB" sz="800" dirty="0" err="1"/>
              <a:t>mahabba</a:t>
            </a:r>
            <a:r>
              <a:rPr lang="en-GB" sz="800" dirty="0"/>
              <a:t>) and not simply learned (see idem, 81).</a:t>
            </a:r>
          </a:p>
          <a:p>
            <a:endParaRPr lang="en-GB" dirty="0"/>
          </a:p>
        </p:txBody>
      </p:sp>
    </p:spTree>
    <p:extLst>
      <p:ext uri="{BB962C8B-B14F-4D97-AF65-F5344CB8AC3E}">
        <p14:creationId xmlns:p14="http://schemas.microsoft.com/office/powerpoint/2010/main" val="5143149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8C307BD-74A1-48F3-BC69-CD2C758B4F24}"/>
              </a:ext>
            </a:extLst>
          </p:cNvPr>
          <p:cNvSpPr>
            <a:spLocks noGrp="1"/>
          </p:cNvSpPr>
          <p:nvPr>
            <p:ph type="title"/>
          </p:nvPr>
        </p:nvSpPr>
        <p:spPr/>
        <p:txBody>
          <a:bodyPr/>
          <a:lstStyle/>
          <a:p>
            <a:endParaRPr lang="en-GB" dirty="0"/>
          </a:p>
        </p:txBody>
      </p:sp>
      <p:sp>
        <p:nvSpPr>
          <p:cNvPr id="3" name="Textplatzhalter 2">
            <a:extLst>
              <a:ext uri="{FF2B5EF4-FFF2-40B4-BE49-F238E27FC236}">
                <a16:creationId xmlns:a16="http://schemas.microsoft.com/office/drawing/2014/main" id="{474CE422-630F-4360-8276-26406D0728D3}"/>
              </a:ext>
            </a:extLst>
          </p:cNvPr>
          <p:cNvSpPr>
            <a:spLocks noGrp="1"/>
          </p:cNvSpPr>
          <p:nvPr>
            <p:ph type="body" idx="1"/>
          </p:nvPr>
        </p:nvSpPr>
        <p:spPr/>
        <p:txBody>
          <a:bodyPr/>
          <a:lstStyle/>
          <a:p>
            <a:r>
              <a:rPr lang="de-DE" dirty="0"/>
              <a:t>Sheet 36</a:t>
            </a:r>
            <a:endParaRPr lang="en-GB" dirty="0"/>
          </a:p>
        </p:txBody>
      </p:sp>
      <p:sp>
        <p:nvSpPr>
          <p:cNvPr id="4" name="Inhaltsplatzhalter 3">
            <a:extLst>
              <a:ext uri="{FF2B5EF4-FFF2-40B4-BE49-F238E27FC236}">
                <a16:creationId xmlns:a16="http://schemas.microsoft.com/office/drawing/2014/main" id="{44FAE211-FD48-4081-A714-A35C09F321AB}"/>
              </a:ext>
            </a:extLst>
          </p:cNvPr>
          <p:cNvSpPr>
            <a:spLocks noGrp="1"/>
          </p:cNvSpPr>
          <p:nvPr>
            <p:ph sz="half" idx="2"/>
          </p:nvPr>
        </p:nvSpPr>
        <p:spPr/>
        <p:txBody>
          <a:bodyPr>
            <a:normAutofit/>
          </a:bodyPr>
          <a:lstStyle/>
          <a:p>
            <a:r>
              <a:rPr lang="en-GB" sz="1200" dirty="0"/>
              <a:t>The line of succession (</a:t>
            </a:r>
            <a:r>
              <a:rPr lang="en-GB" sz="1200" dirty="0" err="1"/>
              <a:t>silsila</a:t>
            </a:r>
            <a:r>
              <a:rPr lang="en-GB" sz="1200" dirty="0"/>
              <a:t>) guarantees that the “spiritual community [is] grounded in sacred, [remembered] history and shared genealogy” (</a:t>
            </a:r>
            <a:r>
              <a:rPr lang="en-GB" sz="1200" dirty="0" err="1"/>
              <a:t>Rozehnal</a:t>
            </a:r>
            <a:r>
              <a:rPr lang="en-GB" sz="1200" dirty="0"/>
              <a:t>, 2007, 130). Within an order, the circulation of biographical accounts of “previous Sufi exemplars” is common (</a:t>
            </a:r>
            <a:r>
              <a:rPr lang="en-GB" sz="1200" dirty="0" err="1"/>
              <a:t>Rozehnal</a:t>
            </a:r>
            <a:r>
              <a:rPr lang="en-GB" sz="1200" dirty="0"/>
              <a:t>, 2007, 130). The current shaykh serves as the “embodiment of all his predecessors” and carries the legacy of a line of shaykhs and saints (</a:t>
            </a:r>
            <a:r>
              <a:rPr lang="en-GB" sz="1200" dirty="0" err="1"/>
              <a:t>Rozehnal</a:t>
            </a:r>
            <a:r>
              <a:rPr lang="en-GB" sz="1200" dirty="0"/>
              <a:t>, 2007, 130).</a:t>
            </a:r>
          </a:p>
        </p:txBody>
      </p:sp>
      <p:sp>
        <p:nvSpPr>
          <p:cNvPr id="5" name="Textplatzhalter 4">
            <a:extLst>
              <a:ext uri="{FF2B5EF4-FFF2-40B4-BE49-F238E27FC236}">
                <a16:creationId xmlns:a16="http://schemas.microsoft.com/office/drawing/2014/main" id="{C7F8A921-D710-4326-A0E2-1DFCC9409CCC}"/>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35979DA9-0E31-46B5-BBD2-9376DA0F1604}"/>
              </a:ext>
            </a:extLst>
          </p:cNvPr>
          <p:cNvSpPr>
            <a:spLocks noGrp="1"/>
          </p:cNvSpPr>
          <p:nvPr>
            <p:ph sz="quarter" idx="4"/>
          </p:nvPr>
        </p:nvSpPr>
        <p:spPr/>
        <p:txBody>
          <a:bodyPr>
            <a:normAutofit/>
          </a:bodyPr>
          <a:lstStyle/>
          <a:p>
            <a:r>
              <a:rPr lang="en-GB" sz="800" dirty="0"/>
              <a:t>The line of succession (</a:t>
            </a:r>
            <a:r>
              <a:rPr lang="en-GB" sz="800" dirty="0" err="1"/>
              <a:t>silsila</a:t>
            </a:r>
            <a:r>
              <a:rPr lang="en-GB" sz="800" dirty="0"/>
              <a:t>) guarantees that the “spiritual community [is] grounded in sacred, [remembered] history and shared genealogy” (</a:t>
            </a:r>
            <a:r>
              <a:rPr lang="en-GB" sz="800" dirty="0" err="1"/>
              <a:t>Rozehnal</a:t>
            </a:r>
            <a:r>
              <a:rPr lang="en-GB" sz="800" dirty="0"/>
              <a:t>, 2007, 130). Within an order, the circulation of biographical accounts of “previous Sufi exemplars” is common (</a:t>
            </a:r>
            <a:r>
              <a:rPr lang="en-GB" sz="800" dirty="0" err="1"/>
              <a:t>Rozehnal</a:t>
            </a:r>
            <a:r>
              <a:rPr lang="en-GB" sz="800" dirty="0"/>
              <a:t>, 2007, 130). The current shaykh serves as the “embodiment of all his predecessors” and carries the legacy of a line of shaykhs and saints (</a:t>
            </a:r>
            <a:r>
              <a:rPr lang="en-GB" sz="800" dirty="0" err="1"/>
              <a:t>Rozehnal</a:t>
            </a:r>
            <a:r>
              <a:rPr lang="en-GB" sz="800" dirty="0"/>
              <a:t>, 2007, 130).</a:t>
            </a:r>
          </a:p>
        </p:txBody>
      </p:sp>
    </p:spTree>
    <p:extLst>
      <p:ext uri="{BB962C8B-B14F-4D97-AF65-F5344CB8AC3E}">
        <p14:creationId xmlns:p14="http://schemas.microsoft.com/office/powerpoint/2010/main" val="19396651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9C3864F9-A89D-499B-9DA9-4C5D7A1EFB30}"/>
              </a:ext>
            </a:extLst>
          </p:cNvPr>
          <p:cNvSpPr>
            <a:spLocks noGrp="1"/>
          </p:cNvSpPr>
          <p:nvPr>
            <p:ph type="title"/>
          </p:nvPr>
        </p:nvSpPr>
        <p:spPr/>
        <p:txBody>
          <a:bodyPr/>
          <a:lstStyle/>
          <a:p>
            <a:r>
              <a:rPr lang="en-GB" dirty="0"/>
              <a:t>Divine Grace (Baraka)</a:t>
            </a:r>
          </a:p>
        </p:txBody>
      </p:sp>
      <p:sp>
        <p:nvSpPr>
          <p:cNvPr id="3" name="Textplatzhalter 2">
            <a:extLst>
              <a:ext uri="{FF2B5EF4-FFF2-40B4-BE49-F238E27FC236}">
                <a16:creationId xmlns:a16="http://schemas.microsoft.com/office/drawing/2014/main" id="{95DEF82B-F41A-416A-BA76-602E7952E04F}"/>
              </a:ext>
            </a:extLst>
          </p:cNvPr>
          <p:cNvSpPr>
            <a:spLocks noGrp="1"/>
          </p:cNvSpPr>
          <p:nvPr>
            <p:ph type="body" idx="1"/>
          </p:nvPr>
        </p:nvSpPr>
        <p:spPr/>
        <p:txBody>
          <a:bodyPr/>
          <a:lstStyle/>
          <a:p>
            <a:r>
              <a:rPr lang="de-DE" dirty="0"/>
              <a:t>Sheet 37</a:t>
            </a:r>
            <a:endParaRPr lang="en-GB" dirty="0"/>
          </a:p>
        </p:txBody>
      </p:sp>
      <p:sp>
        <p:nvSpPr>
          <p:cNvPr id="4" name="Inhaltsplatzhalter 3">
            <a:extLst>
              <a:ext uri="{FF2B5EF4-FFF2-40B4-BE49-F238E27FC236}">
                <a16:creationId xmlns:a16="http://schemas.microsoft.com/office/drawing/2014/main" id="{0F791861-BD4D-47D9-AD77-532CF0C2DE7A}"/>
              </a:ext>
            </a:extLst>
          </p:cNvPr>
          <p:cNvSpPr>
            <a:spLocks noGrp="1"/>
          </p:cNvSpPr>
          <p:nvPr>
            <p:ph sz="half" idx="2"/>
          </p:nvPr>
        </p:nvSpPr>
        <p:spPr/>
        <p:txBody>
          <a:bodyPr>
            <a:normAutofit/>
          </a:bodyPr>
          <a:lstStyle/>
          <a:p>
            <a:r>
              <a:rPr lang="en-GB" sz="1200" dirty="0"/>
              <a:t>According to Sufi creed, divine grace (baraka) can bring about the transformation of one’s “spirituality as well as provide concrete material blessings”; it is frequently passed on “through touch (similar to the laying of hands or application of relics)” (</a:t>
            </a:r>
            <a:r>
              <a:rPr lang="en-GB" sz="1200" dirty="0" err="1"/>
              <a:t>Hassanali</a:t>
            </a:r>
            <a:r>
              <a:rPr lang="en-GB" sz="1200" dirty="0"/>
              <a:t>, 2010, 29). Formal financial recompenses and other offerings to a Sufi master are in many cases provided for him to bestow baraka (</a:t>
            </a:r>
            <a:r>
              <a:rPr lang="en-GB" sz="1200" dirty="0" err="1"/>
              <a:t>Hassanali</a:t>
            </a:r>
            <a:r>
              <a:rPr lang="en-GB" sz="1200" dirty="0"/>
              <a:t>, 2010, 32). </a:t>
            </a:r>
          </a:p>
        </p:txBody>
      </p:sp>
      <p:sp>
        <p:nvSpPr>
          <p:cNvPr id="5" name="Textplatzhalter 4">
            <a:extLst>
              <a:ext uri="{FF2B5EF4-FFF2-40B4-BE49-F238E27FC236}">
                <a16:creationId xmlns:a16="http://schemas.microsoft.com/office/drawing/2014/main" id="{8B54D3C5-F0F2-4804-8D44-1AEA3AB9154B}"/>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132F5F58-1C95-4939-850C-94556B200E94}"/>
              </a:ext>
            </a:extLst>
          </p:cNvPr>
          <p:cNvSpPr>
            <a:spLocks noGrp="1"/>
          </p:cNvSpPr>
          <p:nvPr>
            <p:ph sz="quarter" idx="4"/>
          </p:nvPr>
        </p:nvSpPr>
        <p:spPr/>
        <p:txBody>
          <a:bodyPr>
            <a:normAutofit/>
          </a:bodyPr>
          <a:lstStyle/>
          <a:p>
            <a:r>
              <a:rPr lang="en-GB" sz="800" dirty="0"/>
              <a:t>According to Sufi creed, divine grace (baraka) can bring about the transformation of one’s “spirituality as well as provide concrete material blessings”; it is frequently passed on “through touch (similar to the laying of hands or application of relics)” (</a:t>
            </a:r>
            <a:r>
              <a:rPr lang="en-GB" sz="800" dirty="0" err="1"/>
              <a:t>Hassanali</a:t>
            </a:r>
            <a:r>
              <a:rPr lang="en-GB" sz="800" dirty="0"/>
              <a:t>, 2010, 29). Formal financial recompenses and other offerings to a Sufi master are in many cases provided for him to bestow baraka (</a:t>
            </a:r>
            <a:r>
              <a:rPr lang="en-GB" sz="800" dirty="0" err="1"/>
              <a:t>Hassanali</a:t>
            </a:r>
            <a:r>
              <a:rPr lang="en-GB" sz="800" dirty="0"/>
              <a:t>, 2010, 32). In the phase of following or apprenticeship, a murid was expected to “accept the religious leadership” of the master, while the master was conveying his new disciple in closer proximity to Allah via his “spiritual blessing” and as a route nearer to the Divine world (</a:t>
            </a:r>
            <a:r>
              <a:rPr lang="en-GB" sz="800" dirty="0" err="1"/>
              <a:t>Hassanali</a:t>
            </a:r>
            <a:r>
              <a:rPr lang="en-GB" sz="800" dirty="0"/>
              <a:t>, 2010, 32). Hence, intercession (</a:t>
            </a:r>
            <a:r>
              <a:rPr lang="en-GB" sz="800" dirty="0" err="1"/>
              <a:t>shafa‘a</a:t>
            </a:r>
            <a:r>
              <a:rPr lang="en-GB" sz="800" dirty="0"/>
              <a:t>) or else, assistance (</a:t>
            </a:r>
            <a:r>
              <a:rPr lang="en-GB" sz="800" dirty="0" err="1"/>
              <a:t>madad</a:t>
            </a:r>
            <a:r>
              <a:rPr lang="en-GB" sz="800" dirty="0"/>
              <a:t>), are given by the master (</a:t>
            </a:r>
            <a:r>
              <a:rPr lang="en-GB" sz="800" dirty="0" err="1"/>
              <a:t>Frishkopf</a:t>
            </a:r>
            <a:r>
              <a:rPr lang="en-GB" sz="800" dirty="0"/>
              <a:t>, 2001, 4-5) following a disciple’s petition (</a:t>
            </a:r>
            <a:r>
              <a:rPr lang="en-GB" sz="800" dirty="0" err="1"/>
              <a:t>tawassul</a:t>
            </a:r>
            <a:r>
              <a:rPr lang="en-GB" sz="800" dirty="0"/>
              <a:t>).  After a </a:t>
            </a:r>
            <a:r>
              <a:rPr lang="en-GB" sz="800" dirty="0" err="1"/>
              <a:t>pir’s</a:t>
            </a:r>
            <a:r>
              <a:rPr lang="en-GB" sz="800" dirty="0"/>
              <a:t>, or master’s, passing, “his tomb became a source of blessing” by way of “his living representative” (</a:t>
            </a:r>
            <a:r>
              <a:rPr lang="en-GB" sz="800" dirty="0" err="1"/>
              <a:t>Hassanali</a:t>
            </a:r>
            <a:r>
              <a:rPr lang="en-GB" sz="800" dirty="0"/>
              <a:t>, 2010, 32).</a:t>
            </a:r>
          </a:p>
          <a:p>
            <a:endParaRPr lang="en-GB" sz="800" dirty="0"/>
          </a:p>
          <a:p>
            <a:r>
              <a:rPr lang="en-GB" sz="800" dirty="0" err="1"/>
              <a:t>Kasani</a:t>
            </a:r>
            <a:r>
              <a:rPr lang="en-GB" sz="800" dirty="0"/>
              <a:t>, with reference to the Naqshbandi </a:t>
            </a:r>
            <a:r>
              <a:rPr lang="en-GB" sz="800" dirty="0" err="1"/>
              <a:t>Khwâjagân</a:t>
            </a:r>
            <a:r>
              <a:rPr lang="en-GB" sz="800" dirty="0"/>
              <a:t>, differentiates between the instances of “silent remembrance (dhikr-</a:t>
            </a:r>
            <a:r>
              <a:rPr lang="en-GB" sz="800" dirty="0" err="1"/>
              <a:t>i</a:t>
            </a:r>
            <a:r>
              <a:rPr lang="en-GB" sz="800" dirty="0"/>
              <a:t> </a:t>
            </a:r>
            <a:r>
              <a:rPr lang="en-GB" sz="800" dirty="0" err="1"/>
              <a:t>khufiyya</a:t>
            </a:r>
            <a:r>
              <a:rPr lang="en-GB" sz="800" dirty="0"/>
              <a:t>) or oral remembrance (dhikr-</a:t>
            </a:r>
            <a:r>
              <a:rPr lang="en-GB" sz="800" dirty="0" err="1"/>
              <a:t>i</a:t>
            </a:r>
            <a:r>
              <a:rPr lang="en-GB" sz="800" dirty="0"/>
              <a:t> </a:t>
            </a:r>
            <a:r>
              <a:rPr lang="en-GB" sz="800" dirty="0" err="1"/>
              <a:t>jahr</a:t>
            </a:r>
            <a:r>
              <a:rPr lang="en-GB" sz="800" dirty="0"/>
              <a:t>), contemplation (</a:t>
            </a:r>
            <a:r>
              <a:rPr lang="en-GB" sz="800" dirty="0" err="1"/>
              <a:t>murâqaba</a:t>
            </a:r>
            <a:r>
              <a:rPr lang="en-GB" sz="800" dirty="0"/>
              <a:t>) or concentration (</a:t>
            </a:r>
            <a:r>
              <a:rPr lang="en-GB" sz="800" dirty="0" err="1"/>
              <a:t>tawajjuh</a:t>
            </a:r>
            <a:r>
              <a:rPr lang="en-GB" sz="800" dirty="0"/>
              <a:t>) the bond between master and disciple (</a:t>
            </a:r>
            <a:r>
              <a:rPr lang="en-GB" sz="800" dirty="0" err="1"/>
              <a:t>râbita</a:t>
            </a:r>
            <a:r>
              <a:rPr lang="en-GB" sz="800" dirty="0"/>
              <a:t>) or servitude (</a:t>
            </a:r>
            <a:r>
              <a:rPr lang="en-GB" sz="800" dirty="0" err="1"/>
              <a:t>khidmat</a:t>
            </a:r>
            <a:r>
              <a:rPr lang="en-GB" sz="800" dirty="0"/>
              <a:t>), the attraction to God (</a:t>
            </a:r>
            <a:r>
              <a:rPr lang="en-GB" sz="800" dirty="0" err="1"/>
              <a:t>jadhba</a:t>
            </a:r>
            <a:r>
              <a:rPr lang="en-GB" sz="800" dirty="0"/>
              <a:t>) or companionship (</a:t>
            </a:r>
            <a:r>
              <a:rPr lang="en-GB" sz="800" dirty="0" err="1"/>
              <a:t>suhbat</a:t>
            </a:r>
            <a:r>
              <a:rPr lang="en-GB" sz="800" dirty="0"/>
              <a:t>)”, during which, incidentally, baraka can be transmitted (see Papas, 2008, 9). Beyond the roles of “expert and confidant”, the </a:t>
            </a:r>
            <a:r>
              <a:rPr lang="en-GB" sz="800" dirty="0" err="1"/>
              <a:t>pir</a:t>
            </a:r>
            <a:r>
              <a:rPr lang="en-GB" sz="800" dirty="0"/>
              <a:t> takes on the function of a source “of spiritual power” (</a:t>
            </a:r>
            <a:r>
              <a:rPr lang="en-GB" sz="800" dirty="0" err="1"/>
              <a:t>Hassanali</a:t>
            </a:r>
            <a:r>
              <a:rPr lang="en-GB" sz="800" dirty="0"/>
              <a:t>, 2010, 29). </a:t>
            </a:r>
            <a:r>
              <a:rPr lang="en-GB" sz="800" dirty="0" err="1"/>
              <a:t>Lizzio</a:t>
            </a:r>
            <a:r>
              <a:rPr lang="en-GB" sz="800" dirty="0"/>
              <a:t> accentuates that “the raison d'être of [Sufi] orders is the cultivation of deeper states of consciousness” rather than “social, political, and economic” functions (</a:t>
            </a:r>
            <a:r>
              <a:rPr lang="en-GB" sz="800" dirty="0" err="1"/>
              <a:t>Lizzio</a:t>
            </a:r>
            <a:r>
              <a:rPr lang="en-GB" sz="800" dirty="0"/>
              <a:t>, 2007, 1). Baraka can contribute to such a state of consciousness, although a disciple is not to chase after it.</a:t>
            </a:r>
          </a:p>
          <a:p>
            <a:endParaRPr lang="en-GB" sz="800" dirty="0"/>
          </a:p>
          <a:p>
            <a:r>
              <a:rPr lang="en-GB" sz="800" dirty="0"/>
              <a:t>Among the Naqshbandi, as among the majority of Sufi orders throughout the globe, the prophet Muhammad is seen as “the ideal man (</a:t>
            </a:r>
            <a:r>
              <a:rPr lang="en-GB" sz="800" dirty="0" err="1"/>
              <a:t>insan</a:t>
            </a:r>
            <a:r>
              <a:rPr lang="en-GB" sz="800" dirty="0"/>
              <a:t> al-</a:t>
            </a:r>
            <a:r>
              <a:rPr lang="en-GB" sz="800" dirty="0" err="1"/>
              <a:t>kamal</a:t>
            </a:r>
            <a:r>
              <a:rPr lang="en-GB" sz="800" dirty="0"/>
              <a:t>)”, and his ideas and actions are to be emulated in so far as he “conveyed both exoteric (normative) and esoteric (mystical)” religious constituents (</a:t>
            </a:r>
            <a:r>
              <a:rPr lang="en-GB" sz="800" dirty="0" err="1"/>
              <a:t>Lizzio</a:t>
            </a:r>
            <a:r>
              <a:rPr lang="en-GB" sz="800" dirty="0"/>
              <a:t>, 2007, 7). Through “unbroken chain” of a tariqa (</a:t>
            </a:r>
            <a:r>
              <a:rPr lang="en-GB" sz="800" dirty="0" err="1"/>
              <a:t>silsila</a:t>
            </a:r>
            <a:r>
              <a:rPr lang="en-GB" sz="800" dirty="0"/>
              <a:t>), baraka has been passed and transferred to the living Sufi masters and shared with disciples, granting them “access to a transcendent sphere” from their ritual initiation (</a:t>
            </a:r>
            <a:r>
              <a:rPr lang="en-GB" sz="800" dirty="0" err="1"/>
              <a:t>bay’a</a:t>
            </a:r>
            <a:r>
              <a:rPr lang="en-GB" sz="800" dirty="0"/>
              <a:t>) onwards (</a:t>
            </a:r>
            <a:r>
              <a:rPr lang="en-GB" sz="800" dirty="0" err="1"/>
              <a:t>Lizzio</a:t>
            </a:r>
            <a:r>
              <a:rPr lang="en-GB" sz="800" dirty="0"/>
              <a:t>, 2007, 7). According to Sufi creed, “metaphysical divide[s]” can be crossed and that one can look further than, and behind the empirical façade of things, perceiving Universal Truth, </a:t>
            </a:r>
            <a:r>
              <a:rPr lang="en-GB" sz="800" dirty="0" err="1"/>
              <a:t>i.a.</a:t>
            </a:r>
            <a:r>
              <a:rPr lang="en-GB" sz="800" dirty="0"/>
              <a:t> by reducing the dichotomies between the “knowing-object and the knowing-subject” (Abu </a:t>
            </a:r>
            <a:r>
              <a:rPr lang="en-GB" sz="800" dirty="0" err="1"/>
              <a:t>Hanieh</a:t>
            </a:r>
            <a:r>
              <a:rPr lang="en-GB" sz="800" dirty="0"/>
              <a:t>, 2011, 75).</a:t>
            </a:r>
          </a:p>
        </p:txBody>
      </p:sp>
    </p:spTree>
    <p:extLst>
      <p:ext uri="{BB962C8B-B14F-4D97-AF65-F5344CB8AC3E}">
        <p14:creationId xmlns:p14="http://schemas.microsoft.com/office/powerpoint/2010/main" val="36174893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0D9BD08D-FEAC-4D17-839C-6042B23DA5A3}"/>
              </a:ext>
            </a:extLst>
          </p:cNvPr>
          <p:cNvSpPr>
            <a:spLocks noGrp="1"/>
          </p:cNvSpPr>
          <p:nvPr>
            <p:ph type="title"/>
          </p:nvPr>
        </p:nvSpPr>
        <p:spPr/>
        <p:txBody>
          <a:bodyPr/>
          <a:lstStyle/>
          <a:p>
            <a:r>
              <a:rPr lang="de-DE" dirty="0"/>
              <a:t>The </a:t>
            </a:r>
            <a:r>
              <a:rPr lang="de-DE" dirty="0" err="1"/>
              <a:t>Master‘s</a:t>
            </a:r>
            <a:r>
              <a:rPr lang="de-DE" dirty="0"/>
              <a:t> Support </a:t>
            </a:r>
            <a:r>
              <a:rPr lang="de-DE" dirty="0" err="1"/>
              <a:t>Role</a:t>
            </a:r>
            <a:endParaRPr lang="en-GB" dirty="0"/>
          </a:p>
        </p:txBody>
      </p:sp>
      <p:sp>
        <p:nvSpPr>
          <p:cNvPr id="3" name="Textplatzhalter 2">
            <a:extLst>
              <a:ext uri="{FF2B5EF4-FFF2-40B4-BE49-F238E27FC236}">
                <a16:creationId xmlns:a16="http://schemas.microsoft.com/office/drawing/2014/main" id="{63A6703B-5595-480E-AA6E-50DD724CC7B2}"/>
              </a:ext>
            </a:extLst>
          </p:cNvPr>
          <p:cNvSpPr>
            <a:spLocks noGrp="1"/>
          </p:cNvSpPr>
          <p:nvPr>
            <p:ph type="body" idx="1"/>
          </p:nvPr>
        </p:nvSpPr>
        <p:spPr/>
        <p:txBody>
          <a:bodyPr/>
          <a:lstStyle/>
          <a:p>
            <a:r>
              <a:rPr lang="de-DE" dirty="0"/>
              <a:t>Sheet 38</a:t>
            </a:r>
            <a:endParaRPr lang="en-GB" dirty="0"/>
          </a:p>
        </p:txBody>
      </p:sp>
      <p:sp>
        <p:nvSpPr>
          <p:cNvPr id="4" name="Inhaltsplatzhalter 3">
            <a:extLst>
              <a:ext uri="{FF2B5EF4-FFF2-40B4-BE49-F238E27FC236}">
                <a16:creationId xmlns:a16="http://schemas.microsoft.com/office/drawing/2014/main" id="{4C5E6672-E5B6-4BAF-8062-B195147DF650}"/>
              </a:ext>
            </a:extLst>
          </p:cNvPr>
          <p:cNvSpPr>
            <a:spLocks noGrp="1"/>
          </p:cNvSpPr>
          <p:nvPr>
            <p:ph sz="half" idx="2"/>
          </p:nvPr>
        </p:nvSpPr>
        <p:spPr/>
        <p:txBody>
          <a:bodyPr>
            <a:normAutofit/>
          </a:bodyPr>
          <a:lstStyle/>
          <a:p>
            <a:r>
              <a:rPr lang="en-GB" sz="1500" dirty="0"/>
              <a:t>In the phase of following or apprenticeship, a murid was expected to “accept the religious leadership” of the master, while the master was conveying his new disciple in closer proximity to Allah via his “spiritual blessing” and as a route nearer to the Divine world (</a:t>
            </a:r>
            <a:r>
              <a:rPr lang="en-GB" sz="1500" dirty="0" err="1"/>
              <a:t>Hassanali</a:t>
            </a:r>
            <a:r>
              <a:rPr lang="en-GB" sz="1500" dirty="0"/>
              <a:t>, 2010, 32). Hence, intercession (</a:t>
            </a:r>
            <a:r>
              <a:rPr lang="en-GB" sz="1500" dirty="0" err="1"/>
              <a:t>shafa‘a</a:t>
            </a:r>
            <a:r>
              <a:rPr lang="en-GB" sz="1500" dirty="0"/>
              <a:t>) or else, assistance (</a:t>
            </a:r>
            <a:r>
              <a:rPr lang="en-GB" sz="1500" dirty="0" err="1"/>
              <a:t>madad</a:t>
            </a:r>
            <a:r>
              <a:rPr lang="en-GB" sz="1500" dirty="0"/>
              <a:t>), are given by the master (</a:t>
            </a:r>
            <a:r>
              <a:rPr lang="en-GB" sz="1500" dirty="0" err="1"/>
              <a:t>Frishkopf</a:t>
            </a:r>
            <a:r>
              <a:rPr lang="en-GB" sz="1500" dirty="0"/>
              <a:t>, 2001, 4-5) following a disciple’s petition (</a:t>
            </a:r>
            <a:r>
              <a:rPr lang="en-GB" sz="1500" dirty="0" err="1"/>
              <a:t>tawassul</a:t>
            </a:r>
            <a:r>
              <a:rPr lang="en-GB" sz="1500" dirty="0"/>
              <a:t>).  After a </a:t>
            </a:r>
            <a:r>
              <a:rPr lang="en-GB" sz="1500" dirty="0" err="1"/>
              <a:t>pir’s</a:t>
            </a:r>
            <a:r>
              <a:rPr lang="en-GB" sz="1500" dirty="0"/>
              <a:t>, or master’s, passing, “his tomb became a source of blessing” by way of “his living representative” (</a:t>
            </a:r>
            <a:r>
              <a:rPr lang="en-GB" sz="1500" dirty="0" err="1"/>
              <a:t>Hassanali</a:t>
            </a:r>
            <a:r>
              <a:rPr lang="en-GB" sz="1500" dirty="0"/>
              <a:t>, 2010, 32).</a:t>
            </a:r>
          </a:p>
          <a:p>
            <a:endParaRPr lang="en-GB" dirty="0"/>
          </a:p>
        </p:txBody>
      </p:sp>
      <p:sp>
        <p:nvSpPr>
          <p:cNvPr id="5" name="Textplatzhalter 4">
            <a:extLst>
              <a:ext uri="{FF2B5EF4-FFF2-40B4-BE49-F238E27FC236}">
                <a16:creationId xmlns:a16="http://schemas.microsoft.com/office/drawing/2014/main" id="{DEDED0C9-D727-4CDB-BDED-CCD1FEDFDF71}"/>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0A70D59F-BEAE-4772-8777-085FF27D5A08}"/>
              </a:ext>
            </a:extLst>
          </p:cNvPr>
          <p:cNvSpPr>
            <a:spLocks noGrp="1"/>
          </p:cNvSpPr>
          <p:nvPr>
            <p:ph sz="quarter" idx="4"/>
          </p:nvPr>
        </p:nvSpPr>
        <p:spPr/>
        <p:txBody>
          <a:bodyPr>
            <a:normAutofit/>
          </a:bodyPr>
          <a:lstStyle/>
          <a:p>
            <a:r>
              <a:rPr lang="en-GB" sz="800" dirty="0"/>
              <a:t>In the phase of following or apprenticeship, a murid was expected to “accept the religious leadership” of the master, while the master was conveying his new disciple in closer proximity to Allah via his “spiritual blessing” and as a route nearer to the Divine world (</a:t>
            </a:r>
            <a:r>
              <a:rPr lang="en-GB" sz="800" dirty="0" err="1"/>
              <a:t>Hassanali</a:t>
            </a:r>
            <a:r>
              <a:rPr lang="en-GB" sz="800" dirty="0"/>
              <a:t>, 2010, 32). Hence, intercession (</a:t>
            </a:r>
            <a:r>
              <a:rPr lang="en-GB" sz="800" dirty="0" err="1"/>
              <a:t>shafa‘a</a:t>
            </a:r>
            <a:r>
              <a:rPr lang="en-GB" sz="800" dirty="0"/>
              <a:t>) or else, assistance (</a:t>
            </a:r>
            <a:r>
              <a:rPr lang="en-GB" sz="800" dirty="0" err="1"/>
              <a:t>madad</a:t>
            </a:r>
            <a:r>
              <a:rPr lang="en-GB" sz="800" dirty="0"/>
              <a:t>), are given by the master (</a:t>
            </a:r>
            <a:r>
              <a:rPr lang="en-GB" sz="800" dirty="0" err="1"/>
              <a:t>Frishkopf</a:t>
            </a:r>
            <a:r>
              <a:rPr lang="en-GB" sz="800" dirty="0"/>
              <a:t>, 2001, 4-5) following a disciple’s petition (</a:t>
            </a:r>
            <a:r>
              <a:rPr lang="en-GB" sz="800" dirty="0" err="1"/>
              <a:t>tawassul</a:t>
            </a:r>
            <a:r>
              <a:rPr lang="en-GB" sz="800" dirty="0"/>
              <a:t>).  After a </a:t>
            </a:r>
            <a:r>
              <a:rPr lang="en-GB" sz="800" dirty="0" err="1"/>
              <a:t>pir’s</a:t>
            </a:r>
            <a:r>
              <a:rPr lang="en-GB" sz="800" dirty="0"/>
              <a:t>, or master’s, passing, “his tomb became a source of blessing” by way of “his living representative” (</a:t>
            </a:r>
            <a:r>
              <a:rPr lang="en-GB" sz="800" dirty="0" err="1"/>
              <a:t>Hassanali</a:t>
            </a:r>
            <a:r>
              <a:rPr lang="en-GB" sz="800" dirty="0"/>
              <a:t>, 2010, 32).</a:t>
            </a:r>
          </a:p>
        </p:txBody>
      </p:sp>
    </p:spTree>
    <p:extLst>
      <p:ext uri="{BB962C8B-B14F-4D97-AF65-F5344CB8AC3E}">
        <p14:creationId xmlns:p14="http://schemas.microsoft.com/office/powerpoint/2010/main" val="29291976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AF8474D-146F-4E49-B8EB-6F8F41EFA691}"/>
              </a:ext>
            </a:extLst>
          </p:cNvPr>
          <p:cNvSpPr>
            <a:spLocks noGrp="1"/>
          </p:cNvSpPr>
          <p:nvPr>
            <p:ph type="title"/>
          </p:nvPr>
        </p:nvSpPr>
        <p:spPr/>
        <p:txBody>
          <a:bodyPr/>
          <a:lstStyle/>
          <a:p>
            <a:r>
              <a:rPr lang="de-DE" dirty="0"/>
              <a:t>Advantages </a:t>
            </a:r>
            <a:r>
              <a:rPr lang="de-DE" dirty="0" err="1"/>
              <a:t>of</a:t>
            </a:r>
            <a:r>
              <a:rPr lang="de-DE" dirty="0"/>
              <a:t> Knowledge Transfer</a:t>
            </a:r>
            <a:endParaRPr lang="en-GB" dirty="0"/>
          </a:p>
        </p:txBody>
      </p:sp>
      <p:sp>
        <p:nvSpPr>
          <p:cNvPr id="3" name="Textplatzhalter 2">
            <a:extLst>
              <a:ext uri="{FF2B5EF4-FFF2-40B4-BE49-F238E27FC236}">
                <a16:creationId xmlns:a16="http://schemas.microsoft.com/office/drawing/2014/main" id="{973BB10E-D743-47F2-A59D-DA5E26D1E0FE}"/>
              </a:ext>
            </a:extLst>
          </p:cNvPr>
          <p:cNvSpPr>
            <a:spLocks noGrp="1"/>
          </p:cNvSpPr>
          <p:nvPr>
            <p:ph type="body" idx="1"/>
          </p:nvPr>
        </p:nvSpPr>
        <p:spPr/>
        <p:txBody>
          <a:bodyPr/>
          <a:lstStyle/>
          <a:p>
            <a:r>
              <a:rPr lang="de-DE" dirty="0"/>
              <a:t>Sheet 39</a:t>
            </a:r>
            <a:endParaRPr lang="en-GB" dirty="0"/>
          </a:p>
        </p:txBody>
      </p:sp>
      <p:sp>
        <p:nvSpPr>
          <p:cNvPr id="4" name="Inhaltsplatzhalter 3">
            <a:extLst>
              <a:ext uri="{FF2B5EF4-FFF2-40B4-BE49-F238E27FC236}">
                <a16:creationId xmlns:a16="http://schemas.microsoft.com/office/drawing/2014/main" id="{D9A38D6A-B111-4E44-816D-0D5F8CBBBD11}"/>
              </a:ext>
            </a:extLst>
          </p:cNvPr>
          <p:cNvSpPr>
            <a:spLocks noGrp="1"/>
          </p:cNvSpPr>
          <p:nvPr>
            <p:ph sz="half" idx="2"/>
          </p:nvPr>
        </p:nvSpPr>
        <p:spPr/>
        <p:txBody>
          <a:bodyPr>
            <a:normAutofit/>
          </a:bodyPr>
          <a:lstStyle/>
          <a:p>
            <a:r>
              <a:rPr lang="en-GB" sz="1200" dirty="0"/>
              <a:t>Bestowing baraka and good advice can even lead up to economic benefit. Members of the </a:t>
            </a:r>
            <a:r>
              <a:rPr lang="en-GB" sz="1200" dirty="0" err="1"/>
              <a:t>Qadriya</a:t>
            </a:r>
            <a:r>
              <a:rPr lang="en-GB" sz="1200" dirty="0"/>
              <a:t> order in the Valley of Kashmir were successful in uniting the population; they encouraged efficiency, progress, and also charitable activity by way of Sufi education (see </a:t>
            </a:r>
            <a:r>
              <a:rPr lang="en-GB" sz="1200" dirty="0" err="1"/>
              <a:t>Andrabi</a:t>
            </a:r>
            <a:r>
              <a:rPr lang="en-GB" sz="1200" dirty="0"/>
              <a:t>, 2015, 20). </a:t>
            </a:r>
          </a:p>
          <a:p>
            <a:r>
              <a:rPr lang="en-GB" sz="1200" dirty="0"/>
              <a:t>In a number of cities throughout the West African region, Islamic educational centres and zawiyas sprung up centuries ago, and their families nowadays preserve Sufi knowledge and customary learning in “Timbuktu, Gao, </a:t>
            </a:r>
            <a:r>
              <a:rPr lang="en-GB" sz="1200" dirty="0" err="1"/>
              <a:t>Jenne</a:t>
            </a:r>
            <a:r>
              <a:rPr lang="en-GB" sz="1200" dirty="0"/>
              <a:t>, </a:t>
            </a:r>
            <a:r>
              <a:rPr lang="en-GB" sz="1200" dirty="0" err="1"/>
              <a:t>Katsina</a:t>
            </a:r>
            <a:r>
              <a:rPr lang="en-GB" sz="1200" dirty="0"/>
              <a:t>, Kano, </a:t>
            </a:r>
            <a:r>
              <a:rPr lang="en-GB" sz="1200" dirty="0" err="1"/>
              <a:t>Yandoto</a:t>
            </a:r>
            <a:r>
              <a:rPr lang="en-GB" sz="1200" dirty="0"/>
              <a:t>” and elsewhere (</a:t>
            </a:r>
            <a:r>
              <a:rPr lang="en-GB" sz="1200" dirty="0" err="1"/>
              <a:t>Karkarku</a:t>
            </a:r>
            <a:r>
              <a:rPr lang="en-GB" sz="1200" dirty="0"/>
              <a:t> &amp; </a:t>
            </a:r>
            <a:r>
              <a:rPr lang="en-GB" sz="1200" dirty="0" err="1"/>
              <a:t>Gafai</a:t>
            </a:r>
            <a:r>
              <a:rPr lang="en-GB" sz="1200" dirty="0"/>
              <a:t>, 2015, 330).</a:t>
            </a:r>
          </a:p>
        </p:txBody>
      </p:sp>
      <p:sp>
        <p:nvSpPr>
          <p:cNvPr id="5" name="Textplatzhalter 4">
            <a:extLst>
              <a:ext uri="{FF2B5EF4-FFF2-40B4-BE49-F238E27FC236}">
                <a16:creationId xmlns:a16="http://schemas.microsoft.com/office/drawing/2014/main" id="{719486E3-2C93-4335-BB0C-92B22F137199}"/>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6EE0B16A-C4B6-4DF9-BAE6-426E9E5ACBAC}"/>
              </a:ext>
            </a:extLst>
          </p:cNvPr>
          <p:cNvSpPr>
            <a:spLocks noGrp="1"/>
          </p:cNvSpPr>
          <p:nvPr>
            <p:ph sz="quarter" idx="4"/>
          </p:nvPr>
        </p:nvSpPr>
        <p:spPr/>
        <p:txBody>
          <a:bodyPr>
            <a:normAutofit/>
          </a:bodyPr>
          <a:lstStyle/>
          <a:p>
            <a:r>
              <a:rPr lang="en-GB" sz="800" dirty="0"/>
              <a:t>Baraka is essential for it constitutes the core mechanism and compound, rendering possible and accelerating the murid’s “spiritual transformation” (</a:t>
            </a:r>
            <a:r>
              <a:rPr lang="en-GB" sz="800" dirty="0" err="1"/>
              <a:t>Lizzio</a:t>
            </a:r>
            <a:r>
              <a:rPr lang="en-GB" sz="800" dirty="0"/>
              <a:t>, 2007, 16). Moral contaminations such as negative or unwelcome behaviours non-conformant to the Islamic law is to be cast away by potent spiritual projection (</a:t>
            </a:r>
            <a:r>
              <a:rPr lang="en-GB" sz="800" dirty="0" err="1"/>
              <a:t>tawajjuh</a:t>
            </a:r>
            <a:r>
              <a:rPr lang="en-GB" sz="800" dirty="0"/>
              <a:t>) (</a:t>
            </a:r>
            <a:r>
              <a:rPr lang="en-GB" sz="800" dirty="0" err="1"/>
              <a:t>Lizzio</a:t>
            </a:r>
            <a:r>
              <a:rPr lang="en-GB" sz="800" dirty="0"/>
              <a:t>, 2007, 17).</a:t>
            </a:r>
          </a:p>
          <a:p>
            <a:endParaRPr lang="en-GB" sz="800" dirty="0"/>
          </a:p>
          <a:p>
            <a:r>
              <a:rPr lang="en-GB" sz="800" dirty="0"/>
              <a:t>Baraka is typically transferred at Sufi hospices, by the shaykh, by </a:t>
            </a:r>
            <a:r>
              <a:rPr lang="en-GB" sz="800" dirty="0" err="1"/>
              <a:t>khalifas</a:t>
            </a:r>
            <a:r>
              <a:rPr lang="en-GB" sz="800" dirty="0"/>
              <a:t> of the shaykh, or even by advanced murids who are versed in </a:t>
            </a:r>
            <a:r>
              <a:rPr lang="en-GB" sz="800" dirty="0" err="1"/>
              <a:t>tawajjuh</a:t>
            </a:r>
            <a:r>
              <a:rPr lang="en-GB" sz="800" dirty="0"/>
              <a:t> of baraka – they all consider themselves mere “conduits” of spiritual transmission (see </a:t>
            </a:r>
            <a:r>
              <a:rPr lang="en-GB" sz="800" dirty="0" err="1"/>
              <a:t>Lizzio</a:t>
            </a:r>
            <a:r>
              <a:rPr lang="en-GB" sz="800" dirty="0"/>
              <a:t>, 2007, 16). Conducting and receiving </a:t>
            </a:r>
            <a:r>
              <a:rPr lang="en-GB" sz="800" dirty="0" err="1"/>
              <a:t>tawajjuh</a:t>
            </a:r>
            <a:r>
              <a:rPr lang="en-GB" sz="800" dirty="0"/>
              <a:t> can be highly exhausting (</a:t>
            </a:r>
            <a:r>
              <a:rPr lang="en-GB" sz="800" dirty="0" err="1"/>
              <a:t>Lizzio</a:t>
            </a:r>
            <a:r>
              <a:rPr lang="en-GB" sz="800" dirty="0"/>
              <a:t>, 2007, 17).</a:t>
            </a:r>
          </a:p>
        </p:txBody>
      </p:sp>
    </p:spTree>
    <p:extLst>
      <p:ext uri="{BB962C8B-B14F-4D97-AF65-F5344CB8AC3E}">
        <p14:creationId xmlns:p14="http://schemas.microsoft.com/office/powerpoint/2010/main" val="41780015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3AA6CEE-9006-4290-9D28-52CAA79DB26D}"/>
              </a:ext>
            </a:extLst>
          </p:cNvPr>
          <p:cNvSpPr>
            <a:spLocks noGrp="1"/>
          </p:cNvSpPr>
          <p:nvPr>
            <p:ph type="title"/>
          </p:nvPr>
        </p:nvSpPr>
        <p:spPr/>
        <p:txBody>
          <a:bodyPr/>
          <a:lstStyle/>
          <a:p>
            <a:r>
              <a:rPr lang="de-DE" dirty="0"/>
              <a:t>A </a:t>
            </a:r>
            <a:r>
              <a:rPr lang="de-DE" dirty="0" err="1"/>
              <a:t>Glance</a:t>
            </a:r>
            <a:r>
              <a:rPr lang="de-DE" dirty="0"/>
              <a:t> at Sufi </a:t>
            </a:r>
            <a:r>
              <a:rPr lang="de-DE" dirty="0" err="1"/>
              <a:t>Teachings</a:t>
            </a:r>
            <a:endParaRPr lang="en-GB" dirty="0"/>
          </a:p>
        </p:txBody>
      </p:sp>
      <p:sp>
        <p:nvSpPr>
          <p:cNvPr id="3" name="Textplatzhalter 2">
            <a:extLst>
              <a:ext uri="{FF2B5EF4-FFF2-40B4-BE49-F238E27FC236}">
                <a16:creationId xmlns:a16="http://schemas.microsoft.com/office/drawing/2014/main" id="{358EFB29-8C7B-4554-9E53-BD0315263CCE}"/>
              </a:ext>
            </a:extLst>
          </p:cNvPr>
          <p:cNvSpPr>
            <a:spLocks noGrp="1"/>
          </p:cNvSpPr>
          <p:nvPr>
            <p:ph type="body" idx="1"/>
          </p:nvPr>
        </p:nvSpPr>
        <p:spPr/>
        <p:txBody>
          <a:bodyPr/>
          <a:lstStyle/>
          <a:p>
            <a:r>
              <a:rPr lang="de-DE" dirty="0"/>
              <a:t>Sheet 40</a:t>
            </a:r>
            <a:endParaRPr lang="en-GB" dirty="0"/>
          </a:p>
        </p:txBody>
      </p:sp>
      <p:sp>
        <p:nvSpPr>
          <p:cNvPr id="4" name="Inhaltsplatzhalter 3">
            <a:extLst>
              <a:ext uri="{FF2B5EF4-FFF2-40B4-BE49-F238E27FC236}">
                <a16:creationId xmlns:a16="http://schemas.microsoft.com/office/drawing/2014/main" id="{7012A492-64DE-4B35-95F2-441B1D3CAC5B}"/>
              </a:ext>
            </a:extLst>
          </p:cNvPr>
          <p:cNvSpPr>
            <a:spLocks noGrp="1"/>
          </p:cNvSpPr>
          <p:nvPr>
            <p:ph sz="half" idx="2"/>
          </p:nvPr>
        </p:nvSpPr>
        <p:spPr/>
        <p:txBody>
          <a:bodyPr>
            <a:normAutofit/>
          </a:bodyPr>
          <a:lstStyle/>
          <a:p>
            <a:r>
              <a:rPr lang="en-GB" sz="1200" dirty="0"/>
              <a:t>Some </a:t>
            </a:r>
            <a:r>
              <a:rPr lang="en-GB" sz="1200" dirty="0" err="1"/>
              <a:t>tariqat</a:t>
            </a:r>
            <a:r>
              <a:rPr lang="en-GB" sz="1200" dirty="0"/>
              <a:t> have </a:t>
            </a:r>
            <a:r>
              <a:rPr lang="en-GB" sz="1200" dirty="0" err="1"/>
              <a:t>destilled</a:t>
            </a:r>
            <a:r>
              <a:rPr lang="en-GB" sz="1200" dirty="0"/>
              <a:t> from the original, revealed text some basic teachings which comprise that Allah is not merely a powerful, Absolute Being but is consistent with Absolute Beauty, that Allah created “the phenomenal world”; set virtues are, among others, “austerity, humility, fortitude[,] discipline [and] </a:t>
            </a:r>
            <a:r>
              <a:rPr lang="en-GB" sz="1200" dirty="0" err="1"/>
              <a:t>perseverence</a:t>
            </a:r>
            <a:r>
              <a:rPr lang="en-GB" sz="1200" dirty="0"/>
              <a:t>”, manners “of inwardness”, i.e. stillness, contemplation and even abandonment of earthly temptations on a path closer to Allah (</a:t>
            </a:r>
            <a:r>
              <a:rPr lang="en-GB" sz="1200" dirty="0" err="1"/>
              <a:t>Bilqies</a:t>
            </a:r>
            <a:r>
              <a:rPr lang="en-GB" sz="1200" dirty="0"/>
              <a:t>, 2014, 66). </a:t>
            </a:r>
          </a:p>
        </p:txBody>
      </p:sp>
      <p:sp>
        <p:nvSpPr>
          <p:cNvPr id="5" name="Textplatzhalter 4">
            <a:extLst>
              <a:ext uri="{FF2B5EF4-FFF2-40B4-BE49-F238E27FC236}">
                <a16:creationId xmlns:a16="http://schemas.microsoft.com/office/drawing/2014/main" id="{B46D44DB-ACE6-4AA5-B4C4-58D445070D69}"/>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66CDFE04-FFDE-4E64-BF09-26B3078507EC}"/>
              </a:ext>
            </a:extLst>
          </p:cNvPr>
          <p:cNvSpPr>
            <a:spLocks noGrp="1"/>
          </p:cNvSpPr>
          <p:nvPr>
            <p:ph sz="quarter" idx="4"/>
          </p:nvPr>
        </p:nvSpPr>
        <p:spPr/>
        <p:txBody>
          <a:bodyPr>
            <a:normAutofit/>
          </a:bodyPr>
          <a:lstStyle/>
          <a:p>
            <a:r>
              <a:rPr lang="en-GB" sz="800" dirty="0"/>
              <a:t>In an analysis about the </a:t>
            </a:r>
            <a:r>
              <a:rPr lang="en-GB" sz="800" dirty="0" err="1"/>
              <a:t>Burhani</a:t>
            </a:r>
            <a:r>
              <a:rPr lang="en-GB" sz="800" dirty="0"/>
              <a:t> order, Sparkes enumerates the central pillars of faith (</a:t>
            </a:r>
            <a:r>
              <a:rPr lang="en-GB" sz="800" dirty="0" err="1"/>
              <a:t>iman</a:t>
            </a:r>
            <a:r>
              <a:rPr lang="en-GB" sz="800" dirty="0"/>
              <a:t>) as laid out by the Qur’an: belief in Allah, His angels, His revelations, his prophets and the Day of Judgement, with some believers adding the belief in </a:t>
            </a:r>
            <a:r>
              <a:rPr lang="en-GB" sz="800" dirty="0" err="1"/>
              <a:t>predestiny</a:t>
            </a:r>
            <a:r>
              <a:rPr lang="en-GB" sz="800" dirty="0"/>
              <a:t> (see Sparkes, 2013, 77). Documents containing “further doctrinal commentaries ... can be considered explorations of these basic tenets”, with texts of Sufi masters being part of the overall corpus of Islamic literature considered authoritative by members of the </a:t>
            </a:r>
            <a:r>
              <a:rPr lang="en-GB" sz="800" dirty="0" err="1"/>
              <a:t>Burhaniyya</a:t>
            </a:r>
            <a:r>
              <a:rPr lang="en-GB" sz="800" dirty="0"/>
              <a:t> (Sparkes, 2013, 77). The corpus of literature must comply with the superior Qur’anic text and are, in practice, supplemented by further documents; they ought to lead up to “spiritual progress” (idem, 78). Not to be neglected is the fact that this religious knowledge must be studied and applied with virtuous intent (see Sparkes, 2013, 78).</a:t>
            </a:r>
          </a:p>
          <a:p>
            <a:r>
              <a:rPr lang="en-GB" sz="800" dirty="0"/>
              <a:t>Some </a:t>
            </a:r>
            <a:r>
              <a:rPr lang="en-GB" sz="800" dirty="0" err="1"/>
              <a:t>tariqat</a:t>
            </a:r>
            <a:r>
              <a:rPr lang="en-GB" sz="800" dirty="0"/>
              <a:t> have </a:t>
            </a:r>
            <a:r>
              <a:rPr lang="en-GB" sz="800" dirty="0" err="1"/>
              <a:t>destilled</a:t>
            </a:r>
            <a:r>
              <a:rPr lang="en-GB" sz="800" dirty="0"/>
              <a:t> from the original, revealed text some basic teachings which comprise that Allah is not merely a powerful, Absolute Being but is consistent with Absolute Beauty, that Allah created “the phenomenal world”; set virtues are, among others, “austerity, humility, fortitude[,] discipline [and] </a:t>
            </a:r>
            <a:r>
              <a:rPr lang="en-GB" sz="800" dirty="0" err="1"/>
              <a:t>perseverence</a:t>
            </a:r>
            <a:r>
              <a:rPr lang="en-GB" sz="800" dirty="0"/>
              <a:t>”, manners “of inwardness”, i.e. stillness, contemplation and even abandonment of earthly temptations on a path closer to Allah (</a:t>
            </a:r>
            <a:r>
              <a:rPr lang="en-GB" sz="800" dirty="0" err="1"/>
              <a:t>Bilqies</a:t>
            </a:r>
            <a:r>
              <a:rPr lang="en-GB" sz="800" dirty="0"/>
              <a:t>, 2014, 66). “To be </a:t>
            </a:r>
            <a:r>
              <a:rPr lang="en-GB" sz="800" dirty="0" err="1"/>
              <a:t>mu'addab</a:t>
            </a:r>
            <a:r>
              <a:rPr lang="en-GB" sz="800" dirty="0"/>
              <a:t> (well-mannered), </a:t>
            </a:r>
            <a:r>
              <a:rPr lang="en-GB" sz="800" dirty="0" err="1"/>
              <a:t>akhlaqi</a:t>
            </a:r>
            <a:r>
              <a:rPr lang="en-GB" sz="800" dirty="0"/>
              <a:t> (moral), </a:t>
            </a:r>
            <a:r>
              <a:rPr lang="en-GB" sz="800" dirty="0" err="1"/>
              <a:t>sadiq</a:t>
            </a:r>
            <a:r>
              <a:rPr lang="en-GB" sz="800" dirty="0"/>
              <a:t>  (truthful), </a:t>
            </a:r>
            <a:r>
              <a:rPr lang="en-GB" sz="800" dirty="0" err="1"/>
              <a:t>khalis</a:t>
            </a:r>
            <a:r>
              <a:rPr lang="en-GB" sz="800" dirty="0"/>
              <a:t> (sincere), </a:t>
            </a:r>
            <a:r>
              <a:rPr lang="en-GB" sz="800" dirty="0" err="1"/>
              <a:t>muhtarim</a:t>
            </a:r>
            <a:r>
              <a:rPr lang="en-GB" sz="800" dirty="0"/>
              <a:t> (respectful) are basic requirements for the murid, without which there can be no spiritual progress” (</a:t>
            </a:r>
            <a:r>
              <a:rPr lang="en-GB" sz="800" dirty="0" err="1"/>
              <a:t>Frishkopf</a:t>
            </a:r>
            <a:r>
              <a:rPr lang="en-GB" sz="800" dirty="0"/>
              <a:t>, 2001, 5).</a:t>
            </a:r>
          </a:p>
          <a:p>
            <a:endParaRPr lang="en-GB" sz="800" dirty="0"/>
          </a:p>
          <a:p>
            <a:r>
              <a:rPr lang="en-GB" sz="800" dirty="0"/>
              <a:t>There are, besides the aforementioned virtues, clear rules of comportment within particular orders, some drawing from a list compiled by Abd al-Qadir Jilani (1077-1166): “never swear by God, ... never speak ... untruth ..., never break a promise ... never curse anyone ... never [do harm to] anyone, never [commit takfir blaming] anyone of religious infidelity ... , never become a party to anything sinful, never impose a </a:t>
            </a:r>
            <a:r>
              <a:rPr lang="en-GB" sz="800" dirty="0" err="1"/>
              <a:t>burdon</a:t>
            </a:r>
            <a:r>
              <a:rPr lang="en-GB" sz="800" dirty="0"/>
              <a:t> on anyone,” never forget that God alone is the giver of material goods, and reflect well, not negatively, on others (Ferguson, 1996, 8).</a:t>
            </a:r>
          </a:p>
        </p:txBody>
      </p:sp>
    </p:spTree>
    <p:extLst>
      <p:ext uri="{BB962C8B-B14F-4D97-AF65-F5344CB8AC3E}">
        <p14:creationId xmlns:p14="http://schemas.microsoft.com/office/powerpoint/2010/main" val="15808419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AD00BF24-2293-4157-BF7D-7B78399A34A7}"/>
              </a:ext>
            </a:extLst>
          </p:cNvPr>
          <p:cNvSpPr>
            <a:spLocks noGrp="1"/>
          </p:cNvSpPr>
          <p:nvPr>
            <p:ph type="title"/>
          </p:nvPr>
        </p:nvSpPr>
        <p:spPr/>
        <p:txBody>
          <a:bodyPr/>
          <a:lstStyle/>
          <a:p>
            <a:r>
              <a:rPr lang="de-DE" dirty="0"/>
              <a:t>Spiritual Tools</a:t>
            </a:r>
            <a:endParaRPr lang="en-GB" dirty="0"/>
          </a:p>
        </p:txBody>
      </p:sp>
      <p:sp>
        <p:nvSpPr>
          <p:cNvPr id="3" name="Textplatzhalter 2">
            <a:extLst>
              <a:ext uri="{FF2B5EF4-FFF2-40B4-BE49-F238E27FC236}">
                <a16:creationId xmlns:a16="http://schemas.microsoft.com/office/drawing/2014/main" id="{98439571-93FF-44FC-9CA7-EABEC5A09BAF}"/>
              </a:ext>
            </a:extLst>
          </p:cNvPr>
          <p:cNvSpPr>
            <a:spLocks noGrp="1"/>
          </p:cNvSpPr>
          <p:nvPr>
            <p:ph type="body" idx="1"/>
          </p:nvPr>
        </p:nvSpPr>
        <p:spPr/>
        <p:txBody>
          <a:bodyPr/>
          <a:lstStyle/>
          <a:p>
            <a:r>
              <a:rPr lang="de-DE" dirty="0"/>
              <a:t>Sheet 41</a:t>
            </a:r>
            <a:endParaRPr lang="en-GB" dirty="0"/>
          </a:p>
        </p:txBody>
      </p:sp>
      <p:sp>
        <p:nvSpPr>
          <p:cNvPr id="4" name="Inhaltsplatzhalter 3">
            <a:extLst>
              <a:ext uri="{FF2B5EF4-FFF2-40B4-BE49-F238E27FC236}">
                <a16:creationId xmlns:a16="http://schemas.microsoft.com/office/drawing/2014/main" id="{500EEAEC-950B-48D5-9B68-5F6E2E12A5B9}"/>
              </a:ext>
            </a:extLst>
          </p:cNvPr>
          <p:cNvSpPr>
            <a:spLocks noGrp="1"/>
          </p:cNvSpPr>
          <p:nvPr>
            <p:ph sz="half" idx="2"/>
          </p:nvPr>
        </p:nvSpPr>
        <p:spPr/>
        <p:txBody>
          <a:bodyPr>
            <a:normAutofit/>
          </a:bodyPr>
          <a:lstStyle/>
          <a:p>
            <a:r>
              <a:rPr lang="en-GB" sz="1200" dirty="0" err="1"/>
              <a:t>Bilqies</a:t>
            </a:r>
            <a:r>
              <a:rPr lang="en-GB" sz="1200" dirty="0"/>
              <a:t>, in a passage on Sufi ethics, enumerates the qualities of submission; sincerity (</a:t>
            </a:r>
            <a:r>
              <a:rPr lang="en-GB" sz="1200" dirty="0" err="1"/>
              <a:t>ikhlas</a:t>
            </a:r>
            <a:r>
              <a:rPr lang="en-GB" sz="1200" dirty="0"/>
              <a:t>); repentance (</a:t>
            </a:r>
            <a:r>
              <a:rPr lang="en-GB" sz="1200" dirty="0" err="1"/>
              <a:t>tauba</a:t>
            </a:r>
            <a:r>
              <a:rPr lang="en-GB" sz="1200" dirty="0"/>
              <a:t>); “the fear of God”; “broad-mindedness”; trust (</a:t>
            </a:r>
            <a:r>
              <a:rPr lang="en-GB" sz="1200" dirty="0" err="1"/>
              <a:t>tavakkul</a:t>
            </a:r>
            <a:r>
              <a:rPr lang="en-GB" sz="1200" dirty="0"/>
              <a:t>); music; discovery “of the spiritual mysteries” (</a:t>
            </a:r>
            <a:r>
              <a:rPr lang="en-GB" sz="1200" dirty="0" err="1"/>
              <a:t>kashf</a:t>
            </a:r>
            <a:r>
              <a:rPr lang="en-GB" sz="1200" dirty="0"/>
              <a:t>), “spiritual knowledge” via reasoning (</a:t>
            </a:r>
            <a:r>
              <a:rPr lang="en-GB" sz="1200" dirty="0" err="1"/>
              <a:t>mahazerah</a:t>
            </a:r>
            <a:r>
              <a:rPr lang="en-GB" sz="1200" dirty="0"/>
              <a:t>) and “personal knowledge” (</a:t>
            </a:r>
            <a:r>
              <a:rPr lang="en-GB" sz="1200" dirty="0" err="1"/>
              <a:t>mushaheda</a:t>
            </a:r>
            <a:r>
              <a:rPr lang="en-GB" sz="1200" dirty="0"/>
              <a:t>), and a number of psycho-spiritual tools, a path which can lead a believer to transcend consciousness in a momentary psychological state (</a:t>
            </a:r>
            <a:r>
              <a:rPr lang="en-GB" sz="1200" dirty="0" err="1"/>
              <a:t>hal</a:t>
            </a:r>
            <a:r>
              <a:rPr lang="en-GB" sz="1200" dirty="0"/>
              <a:t>) and, ultimately, may lead him ever closer to “union with the truth” by renunciation, avoiding evil, performing recitations and meditations (</a:t>
            </a:r>
            <a:r>
              <a:rPr lang="en-GB" sz="1200" dirty="0" err="1"/>
              <a:t>Bilqies</a:t>
            </a:r>
            <a:r>
              <a:rPr lang="en-GB" sz="1200" dirty="0"/>
              <a:t>, 2014, 69-70). </a:t>
            </a:r>
          </a:p>
          <a:p>
            <a:r>
              <a:rPr lang="en-GB" sz="1200" dirty="0"/>
              <a:t>A Sufi may reach the eventuality of affirmation (</a:t>
            </a:r>
            <a:r>
              <a:rPr lang="en-GB" sz="1200" dirty="0" err="1"/>
              <a:t>baqa</a:t>
            </a:r>
            <a:r>
              <a:rPr lang="en-GB" sz="1200" dirty="0"/>
              <a:t>) of his personal patterns, which may mean “extraction of evil qualities and retention of virtue”, bringing about “the loss of [-] selfish [-] consciousness” (</a:t>
            </a:r>
            <a:r>
              <a:rPr lang="en-GB" sz="1200" dirty="0" err="1"/>
              <a:t>fana</a:t>
            </a:r>
            <a:r>
              <a:rPr lang="en-GB" sz="1200" dirty="0"/>
              <a:t>) (</a:t>
            </a:r>
            <a:r>
              <a:rPr lang="en-GB" sz="1200" dirty="0" err="1"/>
              <a:t>Bilqies</a:t>
            </a:r>
            <a:r>
              <a:rPr lang="en-GB" sz="1200" dirty="0"/>
              <a:t>, 2014, 69-70).</a:t>
            </a:r>
          </a:p>
        </p:txBody>
      </p:sp>
      <p:sp>
        <p:nvSpPr>
          <p:cNvPr id="5" name="Textplatzhalter 4">
            <a:extLst>
              <a:ext uri="{FF2B5EF4-FFF2-40B4-BE49-F238E27FC236}">
                <a16:creationId xmlns:a16="http://schemas.microsoft.com/office/drawing/2014/main" id="{ECAB0B33-773D-4938-A152-31F0E60A5DA3}"/>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15D687A5-9574-44E1-9A03-FBAA57C843AA}"/>
              </a:ext>
            </a:extLst>
          </p:cNvPr>
          <p:cNvSpPr>
            <a:spLocks noGrp="1"/>
          </p:cNvSpPr>
          <p:nvPr>
            <p:ph sz="quarter" idx="4"/>
          </p:nvPr>
        </p:nvSpPr>
        <p:spPr/>
        <p:txBody>
          <a:bodyPr>
            <a:normAutofit/>
          </a:bodyPr>
          <a:lstStyle/>
          <a:p>
            <a:r>
              <a:rPr lang="en-GB" sz="800" dirty="0" err="1"/>
              <a:t>Bilqies</a:t>
            </a:r>
            <a:r>
              <a:rPr lang="en-GB" sz="800" dirty="0"/>
              <a:t>, in a passage on Sufi ethics, enumerates the qualities of personal submission; sincerity (</a:t>
            </a:r>
            <a:r>
              <a:rPr lang="en-GB" sz="800" dirty="0" err="1"/>
              <a:t>ikhlas</a:t>
            </a:r>
            <a:r>
              <a:rPr lang="en-GB" sz="800" dirty="0"/>
              <a:t>); repentance (</a:t>
            </a:r>
            <a:r>
              <a:rPr lang="en-GB" sz="800" dirty="0" err="1"/>
              <a:t>tauba</a:t>
            </a:r>
            <a:r>
              <a:rPr lang="en-GB" sz="800" dirty="0"/>
              <a:t>); “the fear of God”; “broad-mindedness”; trust (</a:t>
            </a:r>
            <a:r>
              <a:rPr lang="en-GB" sz="800" dirty="0" err="1"/>
              <a:t>tavakkul</a:t>
            </a:r>
            <a:r>
              <a:rPr lang="en-GB" sz="800" dirty="0"/>
              <a:t>); music; discovery “of the spiritual mysteries” (</a:t>
            </a:r>
            <a:r>
              <a:rPr lang="en-GB" sz="800" dirty="0" err="1"/>
              <a:t>kashf</a:t>
            </a:r>
            <a:r>
              <a:rPr lang="en-GB" sz="800" dirty="0"/>
              <a:t>), “spiritual knowledge” via reasoning (</a:t>
            </a:r>
            <a:r>
              <a:rPr lang="en-GB" sz="800" dirty="0" err="1"/>
              <a:t>mahazerah</a:t>
            </a:r>
            <a:r>
              <a:rPr lang="en-GB" sz="800" dirty="0"/>
              <a:t>) and “personal knowledge” (</a:t>
            </a:r>
            <a:r>
              <a:rPr lang="en-GB" sz="800" dirty="0" err="1"/>
              <a:t>mushaheda</a:t>
            </a:r>
            <a:r>
              <a:rPr lang="en-GB" sz="800" dirty="0"/>
              <a:t>), and a number of psycho-spiritual tools, a path which can lead a believer to transcend consciousness in a momentary psychological state (</a:t>
            </a:r>
            <a:r>
              <a:rPr lang="en-GB" sz="800" dirty="0" err="1"/>
              <a:t>hal</a:t>
            </a:r>
            <a:r>
              <a:rPr lang="en-GB" sz="800" dirty="0"/>
              <a:t>) and, ultimately, may lead him ever closer to “union with the truth” by renunciation, avoiding evil, performing recitations and meditations (</a:t>
            </a:r>
            <a:r>
              <a:rPr lang="en-GB" sz="800" dirty="0" err="1"/>
              <a:t>Bilqies</a:t>
            </a:r>
            <a:r>
              <a:rPr lang="en-GB" sz="800" dirty="0"/>
              <a:t>, 2014, 69-70). A Sufi may reach the eventuality of affirmation (</a:t>
            </a:r>
            <a:r>
              <a:rPr lang="en-GB" sz="800" dirty="0" err="1"/>
              <a:t>baqa</a:t>
            </a:r>
            <a:r>
              <a:rPr lang="en-GB" sz="800" dirty="0"/>
              <a:t>) of his personal patterns, which may mean “extraction of evil qualities and retention of virtue”, and the state of “self-negation of earthly tendency” bringing about “the loss of selfish consciousness” (</a:t>
            </a:r>
            <a:r>
              <a:rPr lang="en-GB" sz="800" dirty="0" err="1"/>
              <a:t>fana</a:t>
            </a:r>
            <a:r>
              <a:rPr lang="en-GB" sz="800" dirty="0"/>
              <a:t>) (ibid). </a:t>
            </a:r>
            <a:r>
              <a:rPr lang="en-GB" sz="800" dirty="0" err="1"/>
              <a:t>Hazrat</a:t>
            </a:r>
            <a:r>
              <a:rPr lang="en-GB" sz="800" dirty="0"/>
              <a:t> Junaid, at one point, lists qualities mirroring the most splendid attributes of the Islamic prophets: courage, obedience, patience, signs, poverty, outreach, simplicity of dress, and material renunciation (ibid). As a common theme, there is the common theme of effort of striving towards self-effacement, hiding one’s light under the bushel without “putting oneself aside” (</a:t>
            </a:r>
            <a:r>
              <a:rPr lang="en-GB" sz="800" dirty="0" err="1"/>
              <a:t>Yawar</a:t>
            </a:r>
            <a:r>
              <a:rPr lang="en-GB" sz="800" dirty="0"/>
              <a:t>, 2010, 4).</a:t>
            </a:r>
          </a:p>
        </p:txBody>
      </p:sp>
    </p:spTree>
    <p:extLst>
      <p:ext uri="{BB962C8B-B14F-4D97-AF65-F5344CB8AC3E}">
        <p14:creationId xmlns:p14="http://schemas.microsoft.com/office/powerpoint/2010/main" val="145653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E42FB92-52F7-4E0B-887C-D8F56BAF7EA0}"/>
              </a:ext>
            </a:extLst>
          </p:cNvPr>
          <p:cNvSpPr>
            <a:spLocks noGrp="1"/>
          </p:cNvSpPr>
          <p:nvPr>
            <p:ph type="title"/>
          </p:nvPr>
        </p:nvSpPr>
        <p:spPr/>
        <p:txBody>
          <a:bodyPr/>
          <a:lstStyle/>
          <a:p>
            <a:r>
              <a:rPr lang="de-DE" dirty="0"/>
              <a:t>Rules </a:t>
            </a:r>
            <a:r>
              <a:rPr lang="de-DE" dirty="0" err="1"/>
              <a:t>of</a:t>
            </a:r>
            <a:r>
              <a:rPr lang="de-DE" dirty="0"/>
              <a:t> </a:t>
            </a:r>
            <a:r>
              <a:rPr lang="de-DE" dirty="0" err="1"/>
              <a:t>Behavior</a:t>
            </a:r>
            <a:r>
              <a:rPr lang="de-DE" dirty="0"/>
              <a:t> and </a:t>
            </a:r>
            <a:r>
              <a:rPr lang="de-DE" dirty="0" err="1"/>
              <a:t>the</a:t>
            </a:r>
            <a:r>
              <a:rPr lang="de-DE" dirty="0"/>
              <a:t> </a:t>
            </a:r>
            <a:r>
              <a:rPr lang="de-DE" dirty="0" err="1"/>
              <a:t>Shaykh</a:t>
            </a:r>
            <a:endParaRPr lang="en-GB" dirty="0"/>
          </a:p>
        </p:txBody>
      </p:sp>
      <p:sp>
        <p:nvSpPr>
          <p:cNvPr id="3" name="Textplatzhalter 2">
            <a:extLst>
              <a:ext uri="{FF2B5EF4-FFF2-40B4-BE49-F238E27FC236}">
                <a16:creationId xmlns:a16="http://schemas.microsoft.com/office/drawing/2014/main" id="{8127E5A1-312A-42B5-91DF-F4D782D95132}"/>
              </a:ext>
            </a:extLst>
          </p:cNvPr>
          <p:cNvSpPr>
            <a:spLocks noGrp="1"/>
          </p:cNvSpPr>
          <p:nvPr>
            <p:ph type="body" idx="1"/>
          </p:nvPr>
        </p:nvSpPr>
        <p:spPr/>
        <p:txBody>
          <a:bodyPr/>
          <a:lstStyle/>
          <a:p>
            <a:r>
              <a:rPr lang="de-DE" dirty="0"/>
              <a:t>Sheet 42</a:t>
            </a:r>
            <a:endParaRPr lang="en-GB" dirty="0"/>
          </a:p>
        </p:txBody>
      </p:sp>
      <p:sp>
        <p:nvSpPr>
          <p:cNvPr id="4" name="Inhaltsplatzhalter 3">
            <a:extLst>
              <a:ext uri="{FF2B5EF4-FFF2-40B4-BE49-F238E27FC236}">
                <a16:creationId xmlns:a16="http://schemas.microsoft.com/office/drawing/2014/main" id="{5007B452-CB4E-4437-A22B-07C3AEBE8EDF}"/>
              </a:ext>
            </a:extLst>
          </p:cNvPr>
          <p:cNvSpPr>
            <a:spLocks noGrp="1"/>
          </p:cNvSpPr>
          <p:nvPr>
            <p:ph sz="half" idx="2"/>
          </p:nvPr>
        </p:nvSpPr>
        <p:spPr/>
        <p:txBody>
          <a:bodyPr>
            <a:normAutofit/>
          </a:bodyPr>
          <a:lstStyle/>
          <a:p>
            <a:r>
              <a:rPr lang="en-GB" sz="1200" dirty="0"/>
              <a:t>A shaykh also teaches the "method and confers the means of spiritual concentration" in line with "the aptitudes of the disciple" (Burckhardt, 2006, 5). The behavioural rules and those of contemplation - pertaining to the exoteric and esoteric realm - are, in essence, drawn and derived from Islamic law, with the order as the institutional framework of the provisions (see Papas, 2008, 17).</a:t>
            </a:r>
          </a:p>
        </p:txBody>
      </p:sp>
      <p:sp>
        <p:nvSpPr>
          <p:cNvPr id="5" name="Textplatzhalter 4">
            <a:extLst>
              <a:ext uri="{FF2B5EF4-FFF2-40B4-BE49-F238E27FC236}">
                <a16:creationId xmlns:a16="http://schemas.microsoft.com/office/drawing/2014/main" id="{FB86B3FD-844F-453B-9A4F-928C69D04DC1}"/>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CD86CAEB-ADBE-4272-A9FF-DC0AC0C9D5A5}"/>
              </a:ext>
            </a:extLst>
          </p:cNvPr>
          <p:cNvSpPr>
            <a:spLocks noGrp="1"/>
          </p:cNvSpPr>
          <p:nvPr>
            <p:ph sz="quarter" idx="4"/>
          </p:nvPr>
        </p:nvSpPr>
        <p:spPr/>
        <p:txBody>
          <a:bodyPr>
            <a:normAutofit/>
          </a:bodyPr>
          <a:lstStyle/>
          <a:p>
            <a:r>
              <a:rPr lang="en-GB" sz="800" dirty="0"/>
              <a:t>A shaykh also teaches the "method and confers the means of spiritual concentration" in line with "the aptitudes of the disciple" (Burckhardt, 2006, 5). The </a:t>
            </a:r>
            <a:r>
              <a:rPr lang="en-GB" sz="800" dirty="0" err="1"/>
              <a:t>behavioral</a:t>
            </a:r>
            <a:r>
              <a:rPr lang="en-GB" sz="800" dirty="0"/>
              <a:t> rules and those of contemplation - pertaining to the exoteric and esoteric realm - are, in essence, drawn and derived from Islamic law, with the order as the institutional framework of the provisions (see Papas, 2008, 17). These provisions extend to aspects such as "ritual ablutions" (</a:t>
            </a:r>
            <a:r>
              <a:rPr lang="en-GB" sz="800" dirty="0" err="1"/>
              <a:t>wudhû</a:t>
            </a:r>
            <a:r>
              <a:rPr lang="en-GB" sz="800" dirty="0"/>
              <a:t>'), regular prayers as well as those of thanks and gratitude to God, and others, of "supererogatory" character, nevertheless meritorious, according to Papas' referring to the </a:t>
            </a:r>
            <a:r>
              <a:rPr lang="en-GB" sz="800" dirty="0" err="1"/>
              <a:t>Risâla-yi</a:t>
            </a:r>
            <a:r>
              <a:rPr lang="en-GB" sz="800" dirty="0"/>
              <a:t> </a:t>
            </a:r>
            <a:r>
              <a:rPr lang="en-GB" sz="800" dirty="0" err="1"/>
              <a:t>âdâb</a:t>
            </a:r>
            <a:r>
              <a:rPr lang="en-GB" sz="800" dirty="0"/>
              <a:t> al-</a:t>
            </a:r>
            <a:r>
              <a:rPr lang="en-GB" sz="800" dirty="0" err="1"/>
              <a:t>sâlikîn</a:t>
            </a:r>
            <a:r>
              <a:rPr lang="en-GB" sz="800" dirty="0"/>
              <a:t> by Ahmad </a:t>
            </a:r>
            <a:r>
              <a:rPr lang="en-GB" sz="800" dirty="0" err="1"/>
              <a:t>Kâsânî</a:t>
            </a:r>
            <a:r>
              <a:rPr lang="en-GB" sz="800" dirty="0"/>
              <a:t> </a:t>
            </a:r>
            <a:r>
              <a:rPr lang="en-GB" sz="800" dirty="0" err="1"/>
              <a:t>Dahbidî</a:t>
            </a:r>
            <a:r>
              <a:rPr lang="en-GB" sz="800" dirty="0"/>
              <a:t> in a text about the Naqshbandi (1461–1542) (Papas, 2008, 17-18). This work contains many passages pertaining to concentration and spiritual station (Papas, 2008, 17-18). </a:t>
            </a:r>
            <a:r>
              <a:rPr lang="en-GB" sz="800" dirty="0" err="1"/>
              <a:t>Kebatinan</a:t>
            </a:r>
            <a:r>
              <a:rPr lang="en-GB" sz="800" dirty="0"/>
              <a:t> "syncretic mysticism", e.g. in Southeast Asia, on the other hand, minimises the regulations of Islamic law "as [a] formality", instead emphasising the concept "of parallelism between macrocosm and microcosm" and God's presence extending to the world he created as a Unity of Existence (</a:t>
            </a:r>
            <a:r>
              <a:rPr lang="en-GB" sz="800" dirty="0" err="1"/>
              <a:t>wahdat</a:t>
            </a:r>
            <a:r>
              <a:rPr lang="en-GB" sz="800" dirty="0"/>
              <a:t> al-</a:t>
            </a:r>
            <a:r>
              <a:rPr lang="en-GB" sz="800" dirty="0" err="1"/>
              <a:t>wujud</a:t>
            </a:r>
            <a:r>
              <a:rPr lang="en-GB" sz="800" dirty="0"/>
              <a:t>) formulated by </a:t>
            </a:r>
            <a:r>
              <a:rPr lang="en-GB" sz="800" dirty="0" err="1"/>
              <a:t>Muhyi</a:t>
            </a:r>
            <a:r>
              <a:rPr lang="en-GB" sz="800" dirty="0"/>
              <a:t> Din Ibn al-'Arabi (1165-1240) (see van </a:t>
            </a:r>
            <a:r>
              <a:rPr lang="en-GB" sz="800" dirty="0" err="1"/>
              <a:t>Bruinessen</a:t>
            </a:r>
            <a:r>
              <a:rPr lang="en-GB" sz="800" dirty="0"/>
              <a:t>, 1999, 3).</a:t>
            </a:r>
          </a:p>
        </p:txBody>
      </p:sp>
    </p:spTree>
    <p:extLst>
      <p:ext uri="{BB962C8B-B14F-4D97-AF65-F5344CB8AC3E}">
        <p14:creationId xmlns:p14="http://schemas.microsoft.com/office/powerpoint/2010/main" val="40691573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74521C3-0914-4D3F-A6C3-D871615BA7C8}"/>
              </a:ext>
            </a:extLst>
          </p:cNvPr>
          <p:cNvSpPr>
            <a:spLocks noGrp="1"/>
          </p:cNvSpPr>
          <p:nvPr>
            <p:ph type="title"/>
          </p:nvPr>
        </p:nvSpPr>
        <p:spPr/>
        <p:txBody>
          <a:bodyPr/>
          <a:lstStyle/>
          <a:p>
            <a:r>
              <a:rPr lang="de-DE" dirty="0"/>
              <a:t>The </a:t>
            </a:r>
            <a:r>
              <a:rPr lang="de-DE" dirty="0" err="1"/>
              <a:t>Shaykh</a:t>
            </a:r>
            <a:r>
              <a:rPr lang="de-DE" dirty="0"/>
              <a:t> </a:t>
            </a:r>
            <a:r>
              <a:rPr lang="de-DE" dirty="0" err="1"/>
              <a:t>as</a:t>
            </a:r>
            <a:r>
              <a:rPr lang="de-DE" dirty="0"/>
              <a:t> a Model</a:t>
            </a:r>
            <a:endParaRPr lang="en-GB" dirty="0"/>
          </a:p>
        </p:txBody>
      </p:sp>
      <p:sp>
        <p:nvSpPr>
          <p:cNvPr id="3" name="Textplatzhalter 2">
            <a:extLst>
              <a:ext uri="{FF2B5EF4-FFF2-40B4-BE49-F238E27FC236}">
                <a16:creationId xmlns:a16="http://schemas.microsoft.com/office/drawing/2014/main" id="{D7238E4C-CC1E-44DB-BC33-2B96AFB68E22}"/>
              </a:ext>
            </a:extLst>
          </p:cNvPr>
          <p:cNvSpPr>
            <a:spLocks noGrp="1"/>
          </p:cNvSpPr>
          <p:nvPr>
            <p:ph type="body" idx="1"/>
          </p:nvPr>
        </p:nvSpPr>
        <p:spPr/>
        <p:txBody>
          <a:bodyPr/>
          <a:lstStyle/>
          <a:p>
            <a:r>
              <a:rPr lang="de-DE" dirty="0"/>
              <a:t>Sheet 43</a:t>
            </a:r>
            <a:endParaRPr lang="en-GB" dirty="0"/>
          </a:p>
        </p:txBody>
      </p:sp>
      <p:sp>
        <p:nvSpPr>
          <p:cNvPr id="4" name="Inhaltsplatzhalter 3">
            <a:extLst>
              <a:ext uri="{FF2B5EF4-FFF2-40B4-BE49-F238E27FC236}">
                <a16:creationId xmlns:a16="http://schemas.microsoft.com/office/drawing/2014/main" id="{22A6C1FF-673E-4C94-A3BF-57F0392FC8B3}"/>
              </a:ext>
            </a:extLst>
          </p:cNvPr>
          <p:cNvSpPr>
            <a:spLocks noGrp="1"/>
          </p:cNvSpPr>
          <p:nvPr>
            <p:ph sz="half" idx="2"/>
          </p:nvPr>
        </p:nvSpPr>
        <p:spPr/>
        <p:txBody>
          <a:bodyPr>
            <a:normAutofit/>
          </a:bodyPr>
          <a:lstStyle/>
          <a:p>
            <a:r>
              <a:rPr lang="en-GB" sz="1200" dirty="0"/>
              <a:t>Reattachment within the order of the Naqshbandi translates to companionship (</a:t>
            </a:r>
            <a:r>
              <a:rPr lang="en-GB" sz="1200" dirty="0" err="1"/>
              <a:t>suhba</a:t>
            </a:r>
            <a:r>
              <a:rPr lang="en-GB" sz="1200" dirty="0"/>
              <a:t>). During the communion of </a:t>
            </a:r>
            <a:r>
              <a:rPr lang="en-GB" sz="1200" dirty="0" err="1"/>
              <a:t>suhba</a:t>
            </a:r>
            <a:r>
              <a:rPr lang="en-GB" sz="1200" dirty="0"/>
              <a:t> (majlis al-</a:t>
            </a:r>
            <a:r>
              <a:rPr lang="en-GB" sz="1200" dirty="0" err="1"/>
              <a:t>suhba</a:t>
            </a:r>
            <a:r>
              <a:rPr lang="en-GB" sz="1200" dirty="0"/>
              <a:t>), a murid will have the opportunity to converse with his shaykh. "As with formal dhikr, in </a:t>
            </a:r>
            <a:r>
              <a:rPr lang="en-GB" sz="1200" dirty="0" err="1"/>
              <a:t>suhba</a:t>
            </a:r>
            <a:r>
              <a:rPr lang="en-GB" sz="1200" dirty="0"/>
              <a:t> disciples repeat the name of God while gazing at the shaykh's face" (</a:t>
            </a:r>
            <a:r>
              <a:rPr lang="en-GB" sz="1200" dirty="0" err="1"/>
              <a:t>Lizzio</a:t>
            </a:r>
            <a:r>
              <a:rPr lang="en-GB" sz="1200" dirty="0"/>
              <a:t>, 2007, 20). During the sessions, Naqshbandi shaykhs typically enunciate "aspects of the teaching" or responds to specific theological questions (</a:t>
            </a:r>
            <a:r>
              <a:rPr lang="en-GB" sz="1200" dirty="0" err="1"/>
              <a:t>Lizzio</a:t>
            </a:r>
            <a:r>
              <a:rPr lang="en-GB" sz="1200" dirty="0"/>
              <a:t>, 2007, 20).</a:t>
            </a:r>
          </a:p>
        </p:txBody>
      </p:sp>
      <p:sp>
        <p:nvSpPr>
          <p:cNvPr id="5" name="Textplatzhalter 4">
            <a:extLst>
              <a:ext uri="{FF2B5EF4-FFF2-40B4-BE49-F238E27FC236}">
                <a16:creationId xmlns:a16="http://schemas.microsoft.com/office/drawing/2014/main" id="{225925F0-7800-4C6C-97F3-5E76417DF79F}"/>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66F90328-9A52-40C7-A65F-71B739505A69}"/>
              </a:ext>
            </a:extLst>
          </p:cNvPr>
          <p:cNvSpPr>
            <a:spLocks noGrp="1"/>
          </p:cNvSpPr>
          <p:nvPr>
            <p:ph sz="quarter" idx="4"/>
          </p:nvPr>
        </p:nvSpPr>
        <p:spPr/>
        <p:txBody>
          <a:bodyPr>
            <a:normAutofit/>
          </a:bodyPr>
          <a:lstStyle/>
          <a:p>
            <a:r>
              <a:rPr lang="en-GB" sz="800" dirty="0"/>
              <a:t>A murid is, in classical terms, required, at best, to be devoted to his shaykh (</a:t>
            </a:r>
            <a:r>
              <a:rPr lang="en-GB" sz="800" dirty="0" err="1"/>
              <a:t>mahabba</a:t>
            </a:r>
            <a:r>
              <a:rPr lang="en-GB" sz="800" dirty="0"/>
              <a:t> </a:t>
            </a:r>
            <a:r>
              <a:rPr lang="en-GB" sz="800" dirty="0" err="1"/>
              <a:t>li'l</a:t>
            </a:r>
            <a:r>
              <a:rPr lang="en-GB" sz="800" dirty="0"/>
              <a:t>-shaykh), to reside close to him (</a:t>
            </a:r>
            <a:r>
              <a:rPr lang="en-GB" sz="800" dirty="0" err="1"/>
              <a:t>mulâzamat</a:t>
            </a:r>
            <a:r>
              <a:rPr lang="en-GB" sz="800" dirty="0"/>
              <a:t> al-shaykh), and to render his services to him (</a:t>
            </a:r>
            <a:r>
              <a:rPr lang="en-GB" sz="800" dirty="0" err="1"/>
              <a:t>khidmat</a:t>
            </a:r>
            <a:r>
              <a:rPr lang="en-GB" sz="800" dirty="0"/>
              <a:t> al-shaykh) (see </a:t>
            </a:r>
            <a:r>
              <a:rPr lang="en-GB" sz="800" dirty="0" err="1"/>
              <a:t>Chih</a:t>
            </a:r>
            <a:r>
              <a:rPr lang="en-GB" sz="800" dirty="0"/>
              <a:t>, 2004, 84). This accompaniment is categorised under the term </a:t>
            </a:r>
            <a:r>
              <a:rPr lang="en-GB" sz="800" dirty="0" err="1"/>
              <a:t>suhbah</a:t>
            </a:r>
            <a:r>
              <a:rPr lang="en-GB" sz="800" dirty="0"/>
              <a:t> (</a:t>
            </a:r>
            <a:r>
              <a:rPr lang="en-GB" sz="800" dirty="0" err="1"/>
              <a:t>suhbah</a:t>
            </a:r>
            <a:r>
              <a:rPr lang="en-GB" sz="800" dirty="0"/>
              <a:t>) (ibid). "Reattachment to a shaykh is generally [established] through a pact ('</a:t>
            </a:r>
            <a:r>
              <a:rPr lang="en-GB" sz="800" dirty="0" err="1"/>
              <a:t>ahd</a:t>
            </a:r>
            <a:r>
              <a:rPr lang="en-GB" sz="800" dirty="0"/>
              <a:t>) between him and the murid" and "sealed [through an] oath of allegiance (</a:t>
            </a:r>
            <a:r>
              <a:rPr lang="en-GB" sz="800" dirty="0" err="1"/>
              <a:t>bay'a</a:t>
            </a:r>
            <a:r>
              <a:rPr lang="en-GB" sz="800" dirty="0"/>
              <a:t>)" in the tradition of the Qur'anic "</a:t>
            </a:r>
            <a:r>
              <a:rPr lang="en-GB" sz="800" dirty="0" err="1"/>
              <a:t>mubâya‘a</a:t>
            </a:r>
            <a:r>
              <a:rPr lang="en-GB" sz="800" dirty="0"/>
              <a:t>" of the first supporters of the prophetic party (</a:t>
            </a:r>
            <a:r>
              <a:rPr lang="en-GB" sz="800" dirty="0" err="1"/>
              <a:t>Chih</a:t>
            </a:r>
            <a:r>
              <a:rPr lang="en-GB" sz="800" dirty="0"/>
              <a:t>, 2004, 85). The </a:t>
            </a:r>
            <a:r>
              <a:rPr lang="en-GB" sz="800" dirty="0" err="1"/>
              <a:t>bay'a</a:t>
            </a:r>
            <a:r>
              <a:rPr lang="en-GB" sz="800" dirty="0"/>
              <a:t> marks the submission of the murid under the shaykh as a follower of prophet Muhammad who defined himself as servant of Allah (see ibid). The </a:t>
            </a:r>
            <a:r>
              <a:rPr lang="en-GB" sz="800" dirty="0" err="1"/>
              <a:t>chaykh</a:t>
            </a:r>
            <a:r>
              <a:rPr lang="en-GB" sz="800" dirty="0"/>
              <a:t> guarantees to the murid to "direct him in the path, but also to protect him, assist him", to provide help in case of urgency in his function of </a:t>
            </a:r>
            <a:r>
              <a:rPr lang="en-GB" sz="800" dirty="0" err="1"/>
              <a:t>walî</a:t>
            </a:r>
            <a:r>
              <a:rPr lang="en-GB" sz="800" dirty="0"/>
              <a:t> (in this case "protector" on behalf of God) (</a:t>
            </a:r>
            <a:r>
              <a:rPr lang="en-GB" sz="800" dirty="0" err="1"/>
              <a:t>Chih</a:t>
            </a:r>
            <a:r>
              <a:rPr lang="en-GB" sz="800" dirty="0"/>
              <a:t>, 2004, 85).</a:t>
            </a:r>
          </a:p>
          <a:p>
            <a:r>
              <a:rPr lang="en-GB" sz="800" dirty="0"/>
              <a:t>Reattachment within the order of the Naqshbandi translates to companionship (</a:t>
            </a:r>
            <a:r>
              <a:rPr lang="en-GB" sz="800" dirty="0" err="1"/>
              <a:t>suhba</a:t>
            </a:r>
            <a:r>
              <a:rPr lang="en-GB" sz="800" dirty="0"/>
              <a:t>). During the communion of </a:t>
            </a:r>
            <a:r>
              <a:rPr lang="en-GB" sz="800" dirty="0" err="1"/>
              <a:t>suhba</a:t>
            </a:r>
            <a:r>
              <a:rPr lang="en-GB" sz="800" dirty="0"/>
              <a:t> (majlis al-</a:t>
            </a:r>
            <a:r>
              <a:rPr lang="en-GB" sz="800" dirty="0" err="1"/>
              <a:t>suhba</a:t>
            </a:r>
            <a:r>
              <a:rPr lang="en-GB" sz="800" dirty="0"/>
              <a:t>), a murid will have the opportunity to converse with his shaykh. "As with formal dhikr, in </a:t>
            </a:r>
            <a:r>
              <a:rPr lang="en-GB" sz="800" dirty="0" err="1"/>
              <a:t>suhba</a:t>
            </a:r>
            <a:r>
              <a:rPr lang="en-GB" sz="800" dirty="0"/>
              <a:t> disciples repeat the name of God while gazing at the </a:t>
            </a:r>
            <a:r>
              <a:rPr lang="en-GB" sz="800" dirty="0" err="1"/>
              <a:t>shaikh's</a:t>
            </a:r>
            <a:r>
              <a:rPr lang="en-GB" sz="800" dirty="0"/>
              <a:t> face" (</a:t>
            </a:r>
            <a:r>
              <a:rPr lang="en-GB" sz="800" dirty="0" err="1"/>
              <a:t>Lizzio</a:t>
            </a:r>
            <a:r>
              <a:rPr lang="en-GB" sz="800" dirty="0"/>
              <a:t>, 2007, 20). During the sessions, Naqshbandi shaykhs typically enunciate "aspect of the teaching" or responds to specific theological questions (</a:t>
            </a:r>
            <a:r>
              <a:rPr lang="en-GB" sz="800" dirty="0" err="1"/>
              <a:t>Lizzio</a:t>
            </a:r>
            <a:r>
              <a:rPr lang="en-GB" sz="800" dirty="0"/>
              <a:t>, 2007, 20). Novices usually "attend all of these sessions" for the sake of "awakening ... the </a:t>
            </a:r>
            <a:r>
              <a:rPr lang="en-GB" sz="800" dirty="0" err="1"/>
              <a:t>lata'if</a:t>
            </a:r>
            <a:r>
              <a:rPr lang="en-GB" sz="800" dirty="0"/>
              <a:t>" (ibid).</a:t>
            </a:r>
          </a:p>
        </p:txBody>
      </p:sp>
    </p:spTree>
    <p:extLst>
      <p:ext uri="{BB962C8B-B14F-4D97-AF65-F5344CB8AC3E}">
        <p14:creationId xmlns:p14="http://schemas.microsoft.com/office/powerpoint/2010/main" val="19197323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EB930D56-4C87-45C1-AB20-42E09959D013}"/>
              </a:ext>
            </a:extLst>
          </p:cNvPr>
          <p:cNvSpPr>
            <a:spLocks noGrp="1"/>
          </p:cNvSpPr>
          <p:nvPr>
            <p:ph type="title"/>
          </p:nvPr>
        </p:nvSpPr>
        <p:spPr/>
        <p:txBody>
          <a:bodyPr/>
          <a:lstStyle/>
          <a:p>
            <a:r>
              <a:rPr lang="en-GB" dirty="0"/>
              <a:t>Sufi Service (</a:t>
            </a:r>
            <a:r>
              <a:rPr lang="en-GB" dirty="0" err="1"/>
              <a:t>Khidmat</a:t>
            </a:r>
            <a:r>
              <a:rPr lang="en-GB" dirty="0"/>
              <a:t>)</a:t>
            </a:r>
          </a:p>
        </p:txBody>
      </p:sp>
      <p:sp>
        <p:nvSpPr>
          <p:cNvPr id="3" name="Textplatzhalter 2">
            <a:extLst>
              <a:ext uri="{FF2B5EF4-FFF2-40B4-BE49-F238E27FC236}">
                <a16:creationId xmlns:a16="http://schemas.microsoft.com/office/drawing/2014/main" id="{9790FF0C-5F01-4879-B430-312BA162542A}"/>
              </a:ext>
            </a:extLst>
          </p:cNvPr>
          <p:cNvSpPr>
            <a:spLocks noGrp="1"/>
          </p:cNvSpPr>
          <p:nvPr>
            <p:ph type="body" idx="1"/>
          </p:nvPr>
        </p:nvSpPr>
        <p:spPr/>
        <p:txBody>
          <a:bodyPr/>
          <a:lstStyle/>
          <a:p>
            <a:r>
              <a:rPr lang="de-DE" dirty="0"/>
              <a:t>Sheet 44</a:t>
            </a:r>
            <a:endParaRPr lang="en-GB" dirty="0"/>
          </a:p>
        </p:txBody>
      </p:sp>
      <p:sp>
        <p:nvSpPr>
          <p:cNvPr id="4" name="Inhaltsplatzhalter 3">
            <a:extLst>
              <a:ext uri="{FF2B5EF4-FFF2-40B4-BE49-F238E27FC236}">
                <a16:creationId xmlns:a16="http://schemas.microsoft.com/office/drawing/2014/main" id="{C10148A8-8563-4F95-96D5-069967048C95}"/>
              </a:ext>
            </a:extLst>
          </p:cNvPr>
          <p:cNvSpPr>
            <a:spLocks noGrp="1"/>
          </p:cNvSpPr>
          <p:nvPr>
            <p:ph sz="half" idx="2"/>
          </p:nvPr>
        </p:nvSpPr>
        <p:spPr/>
        <p:txBody>
          <a:bodyPr>
            <a:noAutofit/>
          </a:bodyPr>
          <a:lstStyle/>
          <a:p>
            <a:r>
              <a:rPr lang="en-GB" sz="1200" dirty="0"/>
              <a:t>Sufi service (</a:t>
            </a:r>
            <a:r>
              <a:rPr lang="en-GB" sz="1200" dirty="0" err="1"/>
              <a:t>khidmat</a:t>
            </a:r>
            <a:r>
              <a:rPr lang="en-GB" sz="1200" dirty="0"/>
              <a:t>) in Naqshbandi terms is linked to the </a:t>
            </a:r>
            <a:r>
              <a:rPr lang="en-GB" sz="1200" dirty="0" err="1"/>
              <a:t>the</a:t>
            </a:r>
            <a:r>
              <a:rPr lang="en-GB" sz="1200" dirty="0"/>
              <a:t> </a:t>
            </a:r>
            <a:r>
              <a:rPr lang="en-GB" sz="1200" dirty="0" err="1"/>
              <a:t>maketarîq</a:t>
            </a:r>
            <a:r>
              <a:rPr lang="en-GB" sz="1200" dirty="0"/>
              <a:t> duties of unpretentiousness and reserve; moreover, </a:t>
            </a:r>
            <a:r>
              <a:rPr lang="en-GB" sz="1200" dirty="0" err="1"/>
              <a:t>khidmat</a:t>
            </a:r>
            <a:r>
              <a:rPr lang="en-GB" sz="1200" dirty="0"/>
              <a:t> is to take into consideration any creature and should be conducted persistently “in order to turn it into an inherent attribute of the ego” (see Papas, 2008, 14).</a:t>
            </a:r>
          </a:p>
        </p:txBody>
      </p:sp>
      <p:sp>
        <p:nvSpPr>
          <p:cNvPr id="5" name="Textplatzhalter 4">
            <a:extLst>
              <a:ext uri="{FF2B5EF4-FFF2-40B4-BE49-F238E27FC236}">
                <a16:creationId xmlns:a16="http://schemas.microsoft.com/office/drawing/2014/main" id="{CC91AB46-120F-40DE-B5C0-ED677EB87B62}"/>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1880FC50-B8AB-4338-965D-70E472E324A4}"/>
              </a:ext>
            </a:extLst>
          </p:cNvPr>
          <p:cNvSpPr>
            <a:spLocks noGrp="1"/>
          </p:cNvSpPr>
          <p:nvPr>
            <p:ph sz="quarter" idx="4"/>
          </p:nvPr>
        </p:nvSpPr>
        <p:spPr/>
        <p:txBody>
          <a:bodyPr>
            <a:normAutofit fontScale="85000" lnSpcReduction="10000"/>
          </a:bodyPr>
          <a:lstStyle/>
          <a:p>
            <a:r>
              <a:rPr lang="en-GB" sz="1300" dirty="0"/>
              <a:t>A murid is, in classical terms, required, at best, to be devoted to his shaykh (</a:t>
            </a:r>
            <a:r>
              <a:rPr lang="en-GB" sz="1300" dirty="0" err="1"/>
              <a:t>mahabba</a:t>
            </a:r>
            <a:r>
              <a:rPr lang="en-GB" sz="1300" dirty="0"/>
              <a:t> </a:t>
            </a:r>
            <a:r>
              <a:rPr lang="en-GB" sz="1300" dirty="0" err="1"/>
              <a:t>li'l</a:t>
            </a:r>
            <a:r>
              <a:rPr lang="en-GB" sz="1300" dirty="0"/>
              <a:t>-shaykh), to reside close to him (</a:t>
            </a:r>
            <a:r>
              <a:rPr lang="en-GB" sz="1300" dirty="0" err="1"/>
              <a:t>mulâzamat</a:t>
            </a:r>
            <a:r>
              <a:rPr lang="en-GB" sz="1300" dirty="0"/>
              <a:t> al-shaykh), and to render his services to him (</a:t>
            </a:r>
            <a:r>
              <a:rPr lang="en-GB" sz="1300" dirty="0" err="1"/>
              <a:t>khidmat</a:t>
            </a:r>
            <a:r>
              <a:rPr lang="en-GB" sz="1300" dirty="0"/>
              <a:t> al-shaykh) (see </a:t>
            </a:r>
            <a:r>
              <a:rPr lang="en-GB" sz="1300" dirty="0" err="1"/>
              <a:t>Chih</a:t>
            </a:r>
            <a:r>
              <a:rPr lang="en-GB" sz="1300" dirty="0"/>
              <a:t>, 2004, 84). This accompaniment is categorised under the term </a:t>
            </a:r>
            <a:r>
              <a:rPr lang="en-GB" sz="1300" dirty="0" err="1"/>
              <a:t>suhbah</a:t>
            </a:r>
            <a:r>
              <a:rPr lang="en-GB" sz="1300" dirty="0"/>
              <a:t> (</a:t>
            </a:r>
            <a:r>
              <a:rPr lang="en-GB" sz="1300" dirty="0" err="1"/>
              <a:t>suhbah</a:t>
            </a:r>
            <a:r>
              <a:rPr lang="en-GB" sz="1300" dirty="0"/>
              <a:t>) (ibid). "Reattachment to a shaykh is generally [established] through a pact ('</a:t>
            </a:r>
            <a:r>
              <a:rPr lang="en-GB" sz="1300" dirty="0" err="1"/>
              <a:t>ahd</a:t>
            </a:r>
            <a:r>
              <a:rPr lang="en-GB" sz="1300" dirty="0"/>
              <a:t>) between him and the murid" and "sealed [through an] oath of allegiance (</a:t>
            </a:r>
            <a:r>
              <a:rPr lang="en-GB" sz="1300" dirty="0" err="1"/>
              <a:t>bay'a</a:t>
            </a:r>
            <a:r>
              <a:rPr lang="en-GB" sz="1300" dirty="0"/>
              <a:t>)" in the tradition of the Qur'anic "</a:t>
            </a:r>
            <a:r>
              <a:rPr lang="en-GB" sz="1300" dirty="0" err="1"/>
              <a:t>mubâya‘a</a:t>
            </a:r>
            <a:r>
              <a:rPr lang="en-GB" sz="1300" dirty="0"/>
              <a:t>" of the first supporters of the prophetic party (ibid). The </a:t>
            </a:r>
            <a:r>
              <a:rPr lang="en-GB" sz="1300" dirty="0" err="1"/>
              <a:t>bay'a</a:t>
            </a:r>
            <a:r>
              <a:rPr lang="en-GB" sz="1300" dirty="0"/>
              <a:t> marks the submission of the murid under the shaykh as a follower of prophet Muhammad who defined himself as servant of Allah (see idem, 85). The </a:t>
            </a:r>
            <a:r>
              <a:rPr lang="en-GB" sz="1300" dirty="0" err="1"/>
              <a:t>chaykh</a:t>
            </a:r>
            <a:r>
              <a:rPr lang="en-GB" sz="1300" dirty="0"/>
              <a:t> guarantees to the murid to "direct him in the path, but also to protect him, assist him", to provide help in case of urgency in his function of </a:t>
            </a:r>
            <a:r>
              <a:rPr lang="en-GB" sz="1300" dirty="0" err="1"/>
              <a:t>walî</a:t>
            </a:r>
            <a:r>
              <a:rPr lang="en-GB" sz="1300" dirty="0"/>
              <a:t> (in this case "protector" on behalf of God) (ibid).</a:t>
            </a:r>
          </a:p>
          <a:p>
            <a:r>
              <a:rPr lang="en-GB" sz="1300" dirty="0"/>
              <a:t>Reattachment within the order of the Naqshbandi translates to companionship (</a:t>
            </a:r>
            <a:r>
              <a:rPr lang="en-GB" sz="1300" dirty="0" err="1"/>
              <a:t>suhba</a:t>
            </a:r>
            <a:r>
              <a:rPr lang="en-GB" sz="1300" dirty="0"/>
              <a:t>). During the communion of </a:t>
            </a:r>
            <a:r>
              <a:rPr lang="en-GB" sz="1300" dirty="0" err="1"/>
              <a:t>suhba</a:t>
            </a:r>
            <a:r>
              <a:rPr lang="en-GB" sz="1300" dirty="0"/>
              <a:t> (majlis al-</a:t>
            </a:r>
            <a:r>
              <a:rPr lang="en-GB" sz="1300" dirty="0" err="1"/>
              <a:t>suhba</a:t>
            </a:r>
            <a:r>
              <a:rPr lang="en-GB" sz="1300" dirty="0"/>
              <a:t>), a murid will have the opportunity to converse with his shaykh. "As with formal dhikr, in </a:t>
            </a:r>
            <a:r>
              <a:rPr lang="en-GB" sz="1300" dirty="0" err="1"/>
              <a:t>suhba</a:t>
            </a:r>
            <a:r>
              <a:rPr lang="en-GB" sz="1300" dirty="0"/>
              <a:t> disciples repeat the name of God while gazing at the </a:t>
            </a:r>
            <a:r>
              <a:rPr lang="en-GB" sz="1300" dirty="0" err="1"/>
              <a:t>shaikh's</a:t>
            </a:r>
            <a:r>
              <a:rPr lang="en-GB" sz="1300" dirty="0"/>
              <a:t> face" (</a:t>
            </a:r>
            <a:r>
              <a:rPr lang="en-GB" sz="1300" dirty="0" err="1"/>
              <a:t>Lizzio</a:t>
            </a:r>
            <a:r>
              <a:rPr lang="en-GB" sz="1300" dirty="0"/>
              <a:t>, 2007, 20). During the sessions, Naqshbandi shaykhs typically enunciate "aspect of the teaching" or responds to specific theological questions (ibid). Novices usually "attend all of these sessions" for the sake of "awakening ... the </a:t>
            </a:r>
            <a:r>
              <a:rPr lang="en-GB" sz="1300" dirty="0" err="1"/>
              <a:t>lata'if</a:t>
            </a:r>
            <a:r>
              <a:rPr lang="en-GB" sz="1300" dirty="0"/>
              <a:t>" (ibid). They have the opportunity, during the course of the discussions, to engage in reflection (</a:t>
            </a:r>
            <a:r>
              <a:rPr lang="en-GB" sz="1300" dirty="0" err="1"/>
              <a:t>fikr</a:t>
            </a:r>
            <a:r>
              <a:rPr lang="en-GB" sz="1300" dirty="0"/>
              <a:t>) and contemplate (</a:t>
            </a:r>
            <a:r>
              <a:rPr lang="en-GB" sz="1300" dirty="0" err="1"/>
              <a:t>mushâhida</a:t>
            </a:r>
            <a:r>
              <a:rPr lang="en-GB" sz="1300" dirty="0"/>
              <a:t>), and according to </a:t>
            </a:r>
            <a:r>
              <a:rPr lang="en-GB" sz="1300" dirty="0" err="1"/>
              <a:t>Kâsânî's</a:t>
            </a:r>
            <a:r>
              <a:rPr lang="en-GB" sz="1300" dirty="0"/>
              <a:t> treatise, this is to take place without the murids actively seeking spiritual advancement but to be patient, and the shaykh setting the agenda (see Papas, 2008, 12-13). A murid, according to the treatise, is not to "raise his voice" but to focus (</a:t>
            </a:r>
            <a:r>
              <a:rPr lang="en-GB" sz="1300" dirty="0" err="1"/>
              <a:t>mutawajjuh</a:t>
            </a:r>
            <a:r>
              <a:rPr lang="en-GB" sz="1300" dirty="0"/>
              <a:t>) on the shaykh's regard and to pay close attention to his words (see Papas, 2008, 12-13). </a:t>
            </a:r>
          </a:p>
          <a:p>
            <a:endParaRPr lang="en-GB" dirty="0"/>
          </a:p>
        </p:txBody>
      </p:sp>
    </p:spTree>
    <p:extLst>
      <p:ext uri="{BB962C8B-B14F-4D97-AF65-F5344CB8AC3E}">
        <p14:creationId xmlns:p14="http://schemas.microsoft.com/office/powerpoint/2010/main" val="2456604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5C5DF948-AE30-455E-BF6C-3996F1D6AAF4}"/>
              </a:ext>
            </a:extLst>
          </p:cNvPr>
          <p:cNvSpPr>
            <a:spLocks noGrp="1"/>
          </p:cNvSpPr>
          <p:nvPr>
            <p:ph type="title"/>
          </p:nvPr>
        </p:nvSpPr>
        <p:spPr/>
        <p:txBody>
          <a:bodyPr/>
          <a:lstStyle/>
          <a:p>
            <a:r>
              <a:rPr lang="de-DE" dirty="0"/>
              <a:t>Listening</a:t>
            </a:r>
            <a:endParaRPr lang="en-GB" dirty="0"/>
          </a:p>
        </p:txBody>
      </p:sp>
      <p:sp>
        <p:nvSpPr>
          <p:cNvPr id="3" name="Textplatzhalter 2">
            <a:extLst>
              <a:ext uri="{FF2B5EF4-FFF2-40B4-BE49-F238E27FC236}">
                <a16:creationId xmlns:a16="http://schemas.microsoft.com/office/drawing/2014/main" id="{BDCC6CE8-43FF-4123-81D5-A9B3D1BD55E7}"/>
              </a:ext>
            </a:extLst>
          </p:cNvPr>
          <p:cNvSpPr>
            <a:spLocks noGrp="1"/>
          </p:cNvSpPr>
          <p:nvPr>
            <p:ph type="body" idx="1"/>
          </p:nvPr>
        </p:nvSpPr>
        <p:spPr/>
        <p:txBody>
          <a:bodyPr/>
          <a:lstStyle/>
          <a:p>
            <a:r>
              <a:rPr lang="de-DE" dirty="0"/>
              <a:t>Sheet 45</a:t>
            </a:r>
            <a:endParaRPr lang="en-GB" dirty="0"/>
          </a:p>
        </p:txBody>
      </p:sp>
      <p:sp>
        <p:nvSpPr>
          <p:cNvPr id="4" name="Inhaltsplatzhalter 3">
            <a:extLst>
              <a:ext uri="{FF2B5EF4-FFF2-40B4-BE49-F238E27FC236}">
                <a16:creationId xmlns:a16="http://schemas.microsoft.com/office/drawing/2014/main" id="{2BD0A96C-5922-48B7-A1C5-F5BF50DF097F}"/>
              </a:ext>
            </a:extLst>
          </p:cNvPr>
          <p:cNvSpPr>
            <a:spLocks noGrp="1"/>
          </p:cNvSpPr>
          <p:nvPr>
            <p:ph sz="half" idx="2"/>
          </p:nvPr>
        </p:nvSpPr>
        <p:spPr/>
        <p:txBody>
          <a:bodyPr>
            <a:normAutofit/>
          </a:bodyPr>
          <a:lstStyle/>
          <a:p>
            <a:r>
              <a:rPr lang="en-GB" sz="1200" dirty="0"/>
              <a:t>Besides the mandatory Sufi rituals of dhikr, reciting from the "ninety-nine names ascribed to Allah" and phrases from the Qur'an, the five standard Islamic prayers and additional, "supererogatory prayers", there is the activity of "listening or audition" (</a:t>
            </a:r>
            <a:r>
              <a:rPr lang="en-GB" sz="1200" dirty="0" err="1"/>
              <a:t>sama</a:t>
            </a:r>
            <a:r>
              <a:rPr lang="en-GB" sz="1200" dirty="0"/>
              <a:t>) (</a:t>
            </a:r>
            <a:r>
              <a:rPr lang="en-GB" sz="1200" dirty="0" err="1"/>
              <a:t>Hassanali</a:t>
            </a:r>
            <a:r>
              <a:rPr lang="en-GB" sz="1200" dirty="0"/>
              <a:t>, 2010, 24-25).</a:t>
            </a:r>
          </a:p>
          <a:p>
            <a:r>
              <a:rPr lang="en-GB" sz="1200" dirty="0"/>
              <a:t>It can bring the "singer and listener" in unison, with the latter receiving </a:t>
            </a:r>
            <a:r>
              <a:rPr lang="en-GB" sz="1200" dirty="0" err="1"/>
              <a:t>tarab</a:t>
            </a:r>
            <a:r>
              <a:rPr lang="en-GB" sz="1200" dirty="0"/>
              <a:t> from the singer, and "transitively from the poet as well" (</a:t>
            </a:r>
            <a:r>
              <a:rPr lang="en-GB" sz="1200" dirty="0" err="1"/>
              <a:t>Frishkopf</a:t>
            </a:r>
            <a:r>
              <a:rPr lang="en-GB" sz="1200" dirty="0"/>
              <a:t>, 2001, 2). This can lead to a high degree of emotions generated because of the religious nature "furnished" by the mystical frame (</a:t>
            </a:r>
            <a:r>
              <a:rPr lang="en-GB" sz="1200" dirty="0" err="1"/>
              <a:t>Frishkopf</a:t>
            </a:r>
            <a:r>
              <a:rPr lang="en-GB" sz="1200" dirty="0"/>
              <a:t>, 2001, 2). A </a:t>
            </a:r>
            <a:r>
              <a:rPr lang="en-GB" sz="1200" dirty="0" err="1"/>
              <a:t>munshid</a:t>
            </a:r>
            <a:r>
              <a:rPr lang="en-GB" sz="1200" dirty="0"/>
              <a:t> singer possessed shaykh-like status due to experience and knowledge with regard to his vocation and the mystical and religious "subject about which he sings" (</a:t>
            </a:r>
            <a:r>
              <a:rPr lang="en-GB" sz="1200" dirty="0" err="1"/>
              <a:t>Frishkopf</a:t>
            </a:r>
            <a:r>
              <a:rPr lang="en-GB" sz="1200" dirty="0"/>
              <a:t>, 2001, 17).</a:t>
            </a:r>
          </a:p>
        </p:txBody>
      </p:sp>
      <p:sp>
        <p:nvSpPr>
          <p:cNvPr id="5" name="Textplatzhalter 4">
            <a:extLst>
              <a:ext uri="{FF2B5EF4-FFF2-40B4-BE49-F238E27FC236}">
                <a16:creationId xmlns:a16="http://schemas.microsoft.com/office/drawing/2014/main" id="{C188D436-5F04-4EA9-8873-5020138A13C1}"/>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5F5B08A5-BAB8-4782-A8AB-9F453BE6FE92}"/>
              </a:ext>
            </a:extLst>
          </p:cNvPr>
          <p:cNvSpPr>
            <a:spLocks noGrp="1"/>
          </p:cNvSpPr>
          <p:nvPr>
            <p:ph sz="quarter" idx="4"/>
          </p:nvPr>
        </p:nvSpPr>
        <p:spPr/>
        <p:txBody>
          <a:bodyPr>
            <a:normAutofit/>
          </a:bodyPr>
          <a:lstStyle/>
          <a:p>
            <a:r>
              <a:rPr lang="en-GB" sz="800" dirty="0"/>
              <a:t>Besides the mandatory Sufi rituals of dhikr, reciting from the "ninety-nine names ascribed to Allah" and phrases from the Qur'an, the five standard Islamic prayers and additional, "supererogatory prayers", there is the activity of "listening or audition" (</a:t>
            </a:r>
            <a:r>
              <a:rPr lang="en-GB" sz="800" dirty="0" err="1"/>
              <a:t>sama</a:t>
            </a:r>
            <a:r>
              <a:rPr lang="en-GB" sz="800" dirty="0"/>
              <a:t>) (</a:t>
            </a:r>
            <a:r>
              <a:rPr lang="en-GB" sz="800" dirty="0" err="1"/>
              <a:t>Hassanali</a:t>
            </a:r>
            <a:r>
              <a:rPr lang="en-GB" sz="800" dirty="0"/>
              <a:t>, 2010, 24-25).</a:t>
            </a:r>
          </a:p>
          <a:p>
            <a:r>
              <a:rPr lang="en-GB" sz="800" dirty="0"/>
              <a:t>On occasion, some of those aroused by the </a:t>
            </a:r>
            <a:r>
              <a:rPr lang="en-GB" sz="800" dirty="0" err="1"/>
              <a:t>sama</a:t>
            </a:r>
            <a:r>
              <a:rPr lang="en-GB" sz="800" dirty="0"/>
              <a:t> perform bodily movements to the sound, amounting to dance (</a:t>
            </a:r>
            <a:r>
              <a:rPr lang="en-GB" sz="800" dirty="0" err="1"/>
              <a:t>Hassanali</a:t>
            </a:r>
            <a:r>
              <a:rPr lang="en-GB" sz="800" dirty="0"/>
              <a:t>, 2010, 24-25). The effect of </a:t>
            </a:r>
            <a:r>
              <a:rPr lang="en-GB" sz="800" dirty="0" err="1"/>
              <a:t>sama</a:t>
            </a:r>
            <a:r>
              <a:rPr lang="en-GB" sz="800" dirty="0"/>
              <a:t> and the ritual experience on the whole is either coordinated movement conceived as "aesthetic [or] frenetic </a:t>
            </a:r>
            <a:r>
              <a:rPr lang="en-GB" sz="800" dirty="0" err="1"/>
              <a:t>writhings</a:t>
            </a:r>
            <a:r>
              <a:rPr lang="en-GB" sz="800" dirty="0"/>
              <a:t>" deemed </a:t>
            </a:r>
            <a:r>
              <a:rPr lang="en-GB" sz="800" dirty="0" err="1"/>
              <a:t>extatic</a:t>
            </a:r>
            <a:r>
              <a:rPr lang="en-GB" sz="800" dirty="0"/>
              <a:t>; the latter are usually not witnessed during a more formal ritual context (see ibid). The subject of </a:t>
            </a:r>
            <a:r>
              <a:rPr lang="en-GB" sz="800" dirty="0" err="1"/>
              <a:t>sama</a:t>
            </a:r>
            <a:r>
              <a:rPr lang="en-GB" sz="800" dirty="0"/>
              <a:t> is the listener rather more than the performer of the experience of sound, with an accent on the content of the words recited (ibid). However, "the texts say very little directly" (</a:t>
            </a:r>
            <a:r>
              <a:rPr lang="en-GB" sz="800" dirty="0" err="1"/>
              <a:t>Iitamäki</a:t>
            </a:r>
            <a:r>
              <a:rPr lang="en-GB" sz="800" dirty="0"/>
              <a:t>, 2015, 96). Any one </a:t>
            </a:r>
            <a:r>
              <a:rPr lang="en-GB" sz="800" dirty="0" err="1"/>
              <a:t>sama</a:t>
            </a:r>
            <a:r>
              <a:rPr lang="en-GB" sz="800" dirty="0"/>
              <a:t> session, besides the elaboration, is determined by the relationship "between the listeners and singers" but mostly by the effects on the ones following the session either passively or actively, but not as musicians (see idem, 3).</a:t>
            </a:r>
          </a:p>
        </p:txBody>
      </p:sp>
    </p:spTree>
    <p:extLst>
      <p:ext uri="{BB962C8B-B14F-4D97-AF65-F5344CB8AC3E}">
        <p14:creationId xmlns:p14="http://schemas.microsoft.com/office/powerpoint/2010/main" val="33813849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D45B70EF-74CF-46B0-A0AF-81A316BB485C}"/>
              </a:ext>
            </a:extLst>
          </p:cNvPr>
          <p:cNvSpPr>
            <a:spLocks noGrp="1"/>
          </p:cNvSpPr>
          <p:nvPr>
            <p:ph type="title"/>
          </p:nvPr>
        </p:nvSpPr>
        <p:spPr/>
        <p:txBody>
          <a:bodyPr/>
          <a:lstStyle/>
          <a:p>
            <a:r>
              <a:rPr lang="en-GB" dirty="0"/>
              <a:t>The South Asian Qawwali</a:t>
            </a:r>
          </a:p>
        </p:txBody>
      </p:sp>
      <p:sp>
        <p:nvSpPr>
          <p:cNvPr id="3" name="Textplatzhalter 2">
            <a:extLst>
              <a:ext uri="{FF2B5EF4-FFF2-40B4-BE49-F238E27FC236}">
                <a16:creationId xmlns:a16="http://schemas.microsoft.com/office/drawing/2014/main" id="{0C244A6E-DC8F-4E94-B7A5-AAA0EA1BE4B0}"/>
              </a:ext>
            </a:extLst>
          </p:cNvPr>
          <p:cNvSpPr>
            <a:spLocks noGrp="1"/>
          </p:cNvSpPr>
          <p:nvPr>
            <p:ph type="body" idx="1"/>
          </p:nvPr>
        </p:nvSpPr>
        <p:spPr/>
        <p:txBody>
          <a:bodyPr/>
          <a:lstStyle/>
          <a:p>
            <a:r>
              <a:rPr lang="de-DE" dirty="0"/>
              <a:t>Sheet 46</a:t>
            </a:r>
            <a:endParaRPr lang="en-GB" dirty="0"/>
          </a:p>
        </p:txBody>
      </p:sp>
      <p:sp>
        <p:nvSpPr>
          <p:cNvPr id="4" name="Inhaltsplatzhalter 3">
            <a:extLst>
              <a:ext uri="{FF2B5EF4-FFF2-40B4-BE49-F238E27FC236}">
                <a16:creationId xmlns:a16="http://schemas.microsoft.com/office/drawing/2014/main" id="{8212C0C2-305E-4741-9473-DBFF8B565653}"/>
              </a:ext>
            </a:extLst>
          </p:cNvPr>
          <p:cNvSpPr>
            <a:spLocks noGrp="1"/>
          </p:cNvSpPr>
          <p:nvPr>
            <p:ph sz="half" idx="2"/>
          </p:nvPr>
        </p:nvSpPr>
        <p:spPr/>
        <p:txBody>
          <a:bodyPr>
            <a:normAutofit/>
          </a:bodyPr>
          <a:lstStyle/>
          <a:p>
            <a:r>
              <a:rPr lang="en-GB" sz="1200" dirty="0"/>
              <a:t>The South Asian Qawwali religious music is performed by a small "party" of performers, classically on the "stringed ... sarangi" (Newell, 2007, xviii-xix). Nowadays, other musical instruments are employed, most commonly the harmonium, "with rhythm accompaniment usually provided by a small ... double headed, hand drum called the dholak" (Newell, 2007, xviii-xix). There may be a number of singers, with sometimes improvised lead vocals, but several "call-and response sections" and "recurring ... refrain" intensifying "to an intense climax" but begins instrumentally, introducing the "melodic mode" (raga) (Newell, 2007, xviii-xix).</a:t>
            </a:r>
          </a:p>
        </p:txBody>
      </p:sp>
      <p:sp>
        <p:nvSpPr>
          <p:cNvPr id="5" name="Textplatzhalter 4">
            <a:extLst>
              <a:ext uri="{FF2B5EF4-FFF2-40B4-BE49-F238E27FC236}">
                <a16:creationId xmlns:a16="http://schemas.microsoft.com/office/drawing/2014/main" id="{8C7B30C5-91EC-423B-8B6E-BB690114BBDF}"/>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1B79DD51-8862-49F4-A5B3-31467F1D89E0}"/>
              </a:ext>
            </a:extLst>
          </p:cNvPr>
          <p:cNvSpPr>
            <a:spLocks noGrp="1"/>
          </p:cNvSpPr>
          <p:nvPr>
            <p:ph sz="quarter" idx="4"/>
          </p:nvPr>
        </p:nvSpPr>
        <p:spPr/>
        <p:txBody>
          <a:bodyPr>
            <a:normAutofit/>
          </a:bodyPr>
          <a:lstStyle/>
          <a:p>
            <a:r>
              <a:rPr lang="en-GB" sz="800" dirty="0"/>
              <a:t>The South Asian Qawwali religious music is performed by a small "party" of performers, classically on the "stringed ... sarangi" (Newell, 2007, xviii-xix). Nowadays, other musical instruments are employed, most commonly the harmonium, "with rhythm accompaniment usually provided by a small ... double headed, hand drum called the dholak" (Newell, 2007, xviii-xix). There may be a number of singers, with sometimes improvised lead vocals, but several "call-and response sections" and "recurring ... refrain" intensifying "to an intense climax" but begins instrumentally, introducing the "melodic mode" (raga) (idem, xviii-xix). "The main section of the song is </a:t>
            </a:r>
            <a:r>
              <a:rPr lang="en-GB" sz="800" dirty="0" err="1"/>
              <a:t>signaled</a:t>
            </a:r>
            <a:r>
              <a:rPr lang="en-GB" sz="800" dirty="0"/>
              <a:t> by the introduction of rhythm and rhythmic accompaniment consisting of the insistent beat of the dholak, and handclaps, as the entire party sings out the refrain of the song" (idem, xviii-xix). In the setting of a shrine, the audience (dargah) will face the doorway, "singing directly to the saint entombed within" (idem, xviii-xix). Expressive movement may accompany Qawwali songs (idem, 18).</a:t>
            </a:r>
          </a:p>
        </p:txBody>
      </p:sp>
    </p:spTree>
    <p:extLst>
      <p:ext uri="{BB962C8B-B14F-4D97-AF65-F5344CB8AC3E}">
        <p14:creationId xmlns:p14="http://schemas.microsoft.com/office/powerpoint/2010/main" val="150193828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7F2C56BA-D0FE-4BC4-844B-5C1BD0909EE6}"/>
              </a:ext>
            </a:extLst>
          </p:cNvPr>
          <p:cNvSpPr>
            <a:spLocks noGrp="1"/>
          </p:cNvSpPr>
          <p:nvPr>
            <p:ph type="title"/>
          </p:nvPr>
        </p:nvSpPr>
        <p:spPr/>
        <p:txBody>
          <a:bodyPr/>
          <a:lstStyle/>
          <a:p>
            <a:r>
              <a:rPr lang="de-DE" dirty="0"/>
              <a:t>Sufi and Sufi-</a:t>
            </a:r>
            <a:r>
              <a:rPr lang="de-DE" dirty="0" err="1"/>
              <a:t>Inspired</a:t>
            </a:r>
            <a:r>
              <a:rPr lang="de-DE" dirty="0"/>
              <a:t> Music</a:t>
            </a:r>
            <a:endParaRPr lang="en-GB" dirty="0"/>
          </a:p>
        </p:txBody>
      </p:sp>
      <p:sp>
        <p:nvSpPr>
          <p:cNvPr id="3" name="Textplatzhalter 2">
            <a:extLst>
              <a:ext uri="{FF2B5EF4-FFF2-40B4-BE49-F238E27FC236}">
                <a16:creationId xmlns:a16="http://schemas.microsoft.com/office/drawing/2014/main" id="{B5F2B73F-B7F4-46AD-B783-9F26ABC96D3F}"/>
              </a:ext>
            </a:extLst>
          </p:cNvPr>
          <p:cNvSpPr>
            <a:spLocks noGrp="1"/>
          </p:cNvSpPr>
          <p:nvPr>
            <p:ph type="body" idx="1"/>
          </p:nvPr>
        </p:nvSpPr>
        <p:spPr/>
        <p:txBody>
          <a:bodyPr/>
          <a:lstStyle/>
          <a:p>
            <a:r>
              <a:rPr lang="de-DE" dirty="0"/>
              <a:t>Sheet 47 </a:t>
            </a:r>
            <a:endParaRPr lang="en-GB" dirty="0"/>
          </a:p>
        </p:txBody>
      </p:sp>
      <p:sp>
        <p:nvSpPr>
          <p:cNvPr id="4" name="Inhaltsplatzhalter 3">
            <a:extLst>
              <a:ext uri="{FF2B5EF4-FFF2-40B4-BE49-F238E27FC236}">
                <a16:creationId xmlns:a16="http://schemas.microsoft.com/office/drawing/2014/main" id="{A3658F13-5C86-4353-B3B1-BF47D970AB14}"/>
              </a:ext>
            </a:extLst>
          </p:cNvPr>
          <p:cNvSpPr>
            <a:spLocks noGrp="1"/>
          </p:cNvSpPr>
          <p:nvPr>
            <p:ph sz="half" idx="2"/>
          </p:nvPr>
        </p:nvSpPr>
        <p:spPr/>
        <p:txBody>
          <a:bodyPr>
            <a:normAutofit/>
          </a:bodyPr>
          <a:lstStyle/>
          <a:p>
            <a:r>
              <a:rPr lang="en-GB" sz="1200" dirty="0"/>
              <a:t>Spiritual music may traverse "to other areas of social life and become part of an imagined common spiritual experience" (</a:t>
            </a:r>
            <a:r>
              <a:rPr lang="en-GB" sz="1200" dirty="0" err="1"/>
              <a:t>Kirkegaard</a:t>
            </a:r>
            <a:r>
              <a:rPr lang="en-GB" sz="1200" dirty="0"/>
              <a:t>, 2012, 38, citing Philip </a:t>
            </a:r>
            <a:r>
              <a:rPr lang="en-GB" sz="1200" dirty="0" err="1"/>
              <a:t>Bohlman</a:t>
            </a:r>
            <a:r>
              <a:rPr lang="en-GB" sz="1200" dirty="0"/>
              <a:t>). This is the case of famous albums and the performances of </a:t>
            </a:r>
            <a:r>
              <a:rPr lang="en-GB" sz="1200" dirty="0" err="1"/>
              <a:t>Youssou</a:t>
            </a:r>
            <a:r>
              <a:rPr lang="en-GB" sz="1200" dirty="0"/>
              <a:t> </a:t>
            </a:r>
            <a:r>
              <a:rPr lang="en-GB" sz="1200" dirty="0" err="1"/>
              <a:t>N'Dour</a:t>
            </a:r>
            <a:r>
              <a:rPr lang="en-GB" sz="1200" dirty="0"/>
              <a:t> and  </a:t>
            </a:r>
            <a:r>
              <a:rPr lang="en-GB" sz="1200" dirty="0" err="1"/>
              <a:t>Bachir</a:t>
            </a:r>
            <a:r>
              <a:rPr lang="en-GB" sz="1200" dirty="0"/>
              <a:t> Attar with his Master Musicians of </a:t>
            </a:r>
            <a:r>
              <a:rPr lang="en-GB" sz="1200" dirty="0" err="1"/>
              <a:t>Jajouka</a:t>
            </a:r>
            <a:r>
              <a:rPr lang="en-GB" sz="1200" dirty="0"/>
              <a:t> who have opened a portal to the public towards Sufi religious experience (see </a:t>
            </a:r>
            <a:r>
              <a:rPr lang="en-GB" sz="1200" dirty="0" err="1"/>
              <a:t>Kirkegaard</a:t>
            </a:r>
            <a:r>
              <a:rPr lang="en-GB" sz="1200" dirty="0"/>
              <a:t>, 2012, 38). </a:t>
            </a:r>
          </a:p>
          <a:p>
            <a:r>
              <a:rPr lang="en-GB" sz="1200" dirty="0"/>
              <a:t>The devotional element of Sufi music, be it qawwali, Moroccan Gnawa or Turkish </a:t>
            </a:r>
            <a:r>
              <a:rPr lang="en-GB" sz="1200" dirty="0" err="1"/>
              <a:t>mevelevi</a:t>
            </a:r>
            <a:r>
              <a:rPr lang="en-GB" sz="1200" dirty="0"/>
              <a:t>, has placed it "on the map of contemporary global pop" (Wong, 2017, 12).</a:t>
            </a:r>
          </a:p>
        </p:txBody>
      </p:sp>
      <p:sp>
        <p:nvSpPr>
          <p:cNvPr id="5" name="Textplatzhalter 4">
            <a:extLst>
              <a:ext uri="{FF2B5EF4-FFF2-40B4-BE49-F238E27FC236}">
                <a16:creationId xmlns:a16="http://schemas.microsoft.com/office/drawing/2014/main" id="{C2E3B12B-57F4-4630-A312-5AE5C97F8B98}"/>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E9B2C628-E5E4-4DD8-89DF-7834E4AE08A9}"/>
              </a:ext>
            </a:extLst>
          </p:cNvPr>
          <p:cNvSpPr>
            <a:spLocks noGrp="1"/>
          </p:cNvSpPr>
          <p:nvPr>
            <p:ph sz="quarter" idx="4"/>
          </p:nvPr>
        </p:nvSpPr>
        <p:spPr/>
        <p:txBody>
          <a:bodyPr>
            <a:normAutofit/>
          </a:bodyPr>
          <a:lstStyle/>
          <a:p>
            <a:r>
              <a:rPr lang="en-GB" sz="800" dirty="0"/>
              <a:t>Spiritual music may traverse "to other areas of social life and become part of an imagined common spiritual experience" (</a:t>
            </a:r>
            <a:r>
              <a:rPr lang="en-GB" sz="800" dirty="0" err="1"/>
              <a:t>Kirkegaard</a:t>
            </a:r>
            <a:r>
              <a:rPr lang="en-GB" sz="800" dirty="0"/>
              <a:t>, 2012, 38, citing Philip </a:t>
            </a:r>
            <a:r>
              <a:rPr lang="en-GB" sz="800" dirty="0" err="1"/>
              <a:t>Bohlman</a:t>
            </a:r>
            <a:r>
              <a:rPr lang="en-GB" sz="800" dirty="0"/>
              <a:t>). This is the case of famous albums and the performances of </a:t>
            </a:r>
            <a:r>
              <a:rPr lang="en-GB" sz="800" dirty="0" err="1"/>
              <a:t>Youssou</a:t>
            </a:r>
            <a:r>
              <a:rPr lang="en-GB" sz="800" dirty="0"/>
              <a:t> </a:t>
            </a:r>
            <a:r>
              <a:rPr lang="en-GB" sz="800" dirty="0" err="1"/>
              <a:t>N'Dour</a:t>
            </a:r>
            <a:r>
              <a:rPr lang="en-GB" sz="800" dirty="0"/>
              <a:t> and  </a:t>
            </a:r>
            <a:r>
              <a:rPr lang="en-GB" sz="800" dirty="0" err="1"/>
              <a:t>Bachir</a:t>
            </a:r>
            <a:r>
              <a:rPr lang="en-GB" sz="800" dirty="0"/>
              <a:t> Attar with his Master Musicians of </a:t>
            </a:r>
            <a:r>
              <a:rPr lang="en-GB" sz="800" dirty="0" err="1"/>
              <a:t>Jajouka</a:t>
            </a:r>
            <a:r>
              <a:rPr lang="en-GB" sz="800" dirty="0"/>
              <a:t> who have opened a portal to the public towards Sufi religious experience (see </a:t>
            </a:r>
            <a:r>
              <a:rPr lang="en-GB" sz="800" dirty="0" err="1"/>
              <a:t>Kirkegaard</a:t>
            </a:r>
            <a:r>
              <a:rPr lang="en-GB" sz="800" dirty="0"/>
              <a:t>, 2012, 38). The devotional element of Sufi music, be it qawwali, Moroccan Gnawa or Turkish </a:t>
            </a:r>
            <a:r>
              <a:rPr lang="en-GB" sz="800" dirty="0" err="1"/>
              <a:t>mevelevi</a:t>
            </a:r>
            <a:r>
              <a:rPr lang="en-GB" sz="800" dirty="0"/>
              <a:t>, has placed it "on the map of contemporary global pop" (Wong, 2017, 12).</a:t>
            </a:r>
          </a:p>
          <a:p>
            <a:r>
              <a:rPr lang="en-GB" sz="800" dirty="0"/>
              <a:t>The "rising interest in" Mevlevi Whirling Dervishes, originating in Konya (Turkey), has in part commodified its "cultural and spiritual traditions into products and the representation of rituals in the form of public performances [which has, in turn, reverse] influence the appreciation of Mevlevi music" (</a:t>
            </a:r>
            <a:r>
              <a:rPr lang="en-GB" sz="800" dirty="0" err="1"/>
              <a:t>Uyar</a:t>
            </a:r>
            <a:r>
              <a:rPr lang="en-GB" sz="800" dirty="0"/>
              <a:t> &amp; </a:t>
            </a:r>
            <a:r>
              <a:rPr lang="en-GB" sz="800" dirty="0" err="1"/>
              <a:t>Besiroglu</a:t>
            </a:r>
            <a:r>
              <a:rPr lang="en-GB" sz="800" dirty="0"/>
              <a:t>, 2012, 137). Imitations of the whirling ceremonies have the potential to decrease the cultural value of the tradition, making it a simple show event, changing musical texture and tonality, with considerably less spiritual references for the thus-deprived audience (see </a:t>
            </a:r>
            <a:r>
              <a:rPr lang="en-GB" sz="800" dirty="0" err="1"/>
              <a:t>Uyar</a:t>
            </a:r>
            <a:r>
              <a:rPr lang="en-GB" sz="800" dirty="0"/>
              <a:t> &amp; </a:t>
            </a:r>
            <a:r>
              <a:rPr lang="en-GB" sz="800" dirty="0" err="1"/>
              <a:t>Besiroglu</a:t>
            </a:r>
            <a:r>
              <a:rPr lang="en-GB" sz="800" dirty="0"/>
              <a:t>, 2012, 137). Sufi musical pieces in their entirety can be covered, sampled, or completely remixed with a different "flavour" (Ernst, 2005, 200-201).</a:t>
            </a:r>
            <a:endParaRPr lang="de-DE" sz="800" dirty="0"/>
          </a:p>
        </p:txBody>
      </p:sp>
    </p:spTree>
    <p:extLst>
      <p:ext uri="{BB962C8B-B14F-4D97-AF65-F5344CB8AC3E}">
        <p14:creationId xmlns:p14="http://schemas.microsoft.com/office/powerpoint/2010/main" val="404133537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D6648EF-74C2-4CAA-9FE2-135E3A45429A}"/>
              </a:ext>
            </a:extLst>
          </p:cNvPr>
          <p:cNvSpPr>
            <a:spLocks noGrp="1"/>
          </p:cNvSpPr>
          <p:nvPr>
            <p:ph type="title"/>
          </p:nvPr>
        </p:nvSpPr>
        <p:spPr/>
        <p:txBody>
          <a:bodyPr/>
          <a:lstStyle/>
          <a:p>
            <a:r>
              <a:rPr lang="de-DE" dirty="0"/>
              <a:t>Poetry</a:t>
            </a:r>
            <a:endParaRPr lang="en-GB" dirty="0"/>
          </a:p>
        </p:txBody>
      </p:sp>
      <p:sp>
        <p:nvSpPr>
          <p:cNvPr id="3" name="Textplatzhalter 2">
            <a:extLst>
              <a:ext uri="{FF2B5EF4-FFF2-40B4-BE49-F238E27FC236}">
                <a16:creationId xmlns:a16="http://schemas.microsoft.com/office/drawing/2014/main" id="{CEF8A196-C987-42E5-9133-87054F96DA09}"/>
              </a:ext>
            </a:extLst>
          </p:cNvPr>
          <p:cNvSpPr>
            <a:spLocks noGrp="1"/>
          </p:cNvSpPr>
          <p:nvPr>
            <p:ph type="body" idx="1"/>
          </p:nvPr>
        </p:nvSpPr>
        <p:spPr/>
        <p:txBody>
          <a:bodyPr/>
          <a:lstStyle/>
          <a:p>
            <a:r>
              <a:rPr lang="de-DE" dirty="0"/>
              <a:t>Sheet 48</a:t>
            </a:r>
            <a:endParaRPr lang="en-GB" dirty="0"/>
          </a:p>
        </p:txBody>
      </p:sp>
      <p:sp>
        <p:nvSpPr>
          <p:cNvPr id="4" name="Inhaltsplatzhalter 3">
            <a:extLst>
              <a:ext uri="{FF2B5EF4-FFF2-40B4-BE49-F238E27FC236}">
                <a16:creationId xmlns:a16="http://schemas.microsoft.com/office/drawing/2014/main" id="{AA68A682-6919-441A-9B98-29A765F8CFB7}"/>
              </a:ext>
            </a:extLst>
          </p:cNvPr>
          <p:cNvSpPr>
            <a:spLocks noGrp="1"/>
          </p:cNvSpPr>
          <p:nvPr>
            <p:ph sz="half" idx="2"/>
          </p:nvPr>
        </p:nvSpPr>
        <p:spPr/>
        <p:txBody>
          <a:bodyPr>
            <a:normAutofit/>
          </a:bodyPr>
          <a:lstStyle/>
          <a:p>
            <a:r>
              <a:rPr lang="en-GB" sz="1200" dirty="0"/>
              <a:t>In his study on a transnational Sufi order called the </a:t>
            </a:r>
            <a:r>
              <a:rPr lang="en-GB" sz="1200" dirty="0" err="1"/>
              <a:t>Qadiri</a:t>
            </a:r>
            <a:r>
              <a:rPr lang="en-GB" sz="1200" dirty="0"/>
              <a:t> </a:t>
            </a:r>
            <a:r>
              <a:rPr lang="en-GB" sz="1200" dirty="0" err="1"/>
              <a:t>Rifa'i</a:t>
            </a:r>
            <a:r>
              <a:rPr lang="en-GB" sz="1200" dirty="0"/>
              <a:t> Tariqa, </a:t>
            </a:r>
            <a:r>
              <a:rPr lang="en-GB" sz="1200" dirty="0" err="1"/>
              <a:t>Krokus</a:t>
            </a:r>
            <a:r>
              <a:rPr lang="en-GB" sz="1200" dirty="0"/>
              <a:t> interviewed devotees in South Africa, Mauritius and the West and analysed recordings made over a period of twenty years in order to find out "how Sufi poetry enacted in ritual gatherings permeates everyday life" (</a:t>
            </a:r>
            <a:r>
              <a:rPr lang="en-GB" sz="1200" dirty="0" err="1"/>
              <a:t>Krokus</a:t>
            </a:r>
            <a:r>
              <a:rPr lang="en-GB" sz="1200" dirty="0"/>
              <a:t>, 2014, vi). He sums up the first section of the study by stating that poetry is a "critical component in the embodied transmission of Sufi knowledge" (</a:t>
            </a:r>
            <a:r>
              <a:rPr lang="en-GB" sz="1200" dirty="0" err="1"/>
              <a:t>Krokus</a:t>
            </a:r>
            <a:r>
              <a:rPr lang="en-GB" sz="1200" dirty="0"/>
              <a:t>, 2014, vi).</a:t>
            </a:r>
          </a:p>
        </p:txBody>
      </p:sp>
      <p:sp>
        <p:nvSpPr>
          <p:cNvPr id="5" name="Textplatzhalter 4">
            <a:extLst>
              <a:ext uri="{FF2B5EF4-FFF2-40B4-BE49-F238E27FC236}">
                <a16:creationId xmlns:a16="http://schemas.microsoft.com/office/drawing/2014/main" id="{622CD1E3-9C74-4E8A-8229-F0F9FE22126D}"/>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C528BF8D-2ADA-4EDE-BFCC-C834BAA3B058}"/>
              </a:ext>
            </a:extLst>
          </p:cNvPr>
          <p:cNvSpPr>
            <a:spLocks noGrp="1"/>
          </p:cNvSpPr>
          <p:nvPr>
            <p:ph sz="quarter" idx="4"/>
          </p:nvPr>
        </p:nvSpPr>
        <p:spPr/>
        <p:txBody>
          <a:bodyPr>
            <a:normAutofit/>
          </a:bodyPr>
          <a:lstStyle/>
          <a:p>
            <a:r>
              <a:rPr lang="en-GB" sz="800" dirty="0"/>
              <a:t>In his study on a transnational Sufi order called the </a:t>
            </a:r>
            <a:r>
              <a:rPr lang="en-GB" sz="800" dirty="0" err="1"/>
              <a:t>Qadiri</a:t>
            </a:r>
            <a:r>
              <a:rPr lang="en-GB" sz="800" dirty="0"/>
              <a:t> </a:t>
            </a:r>
            <a:r>
              <a:rPr lang="en-GB" sz="800" dirty="0" err="1"/>
              <a:t>Rifa'i</a:t>
            </a:r>
            <a:r>
              <a:rPr lang="en-GB" sz="800" dirty="0"/>
              <a:t> Tariqa, </a:t>
            </a:r>
            <a:r>
              <a:rPr lang="en-GB" sz="800" dirty="0" err="1"/>
              <a:t>Krokus</a:t>
            </a:r>
            <a:r>
              <a:rPr lang="en-GB" sz="800" dirty="0"/>
              <a:t> interviewed devotees in South Africa, Mauritius and the West and analysed recordings made over a period of twenty years in order to find out "how Sufi poetry enacted in ritual gatherings permeates everyday life" (</a:t>
            </a:r>
            <a:r>
              <a:rPr lang="en-GB" sz="800" dirty="0" err="1"/>
              <a:t>Krokus</a:t>
            </a:r>
            <a:r>
              <a:rPr lang="en-GB" sz="800" dirty="0"/>
              <a:t>, 2014, vi). He sums up the first section of the study by stating that poetry is a "critical component in the embodied transmission of Sufi knowledge" (idem, vi).</a:t>
            </a:r>
          </a:p>
          <a:p>
            <a:r>
              <a:rPr lang="en-GB" sz="800" dirty="0"/>
              <a:t>Sufi poetry has informed a range of genres. These include "the quatrain (</a:t>
            </a:r>
            <a:r>
              <a:rPr lang="en-GB" sz="800" dirty="0" err="1"/>
              <a:t>rubai</a:t>
            </a:r>
            <a:r>
              <a:rPr lang="en-GB" sz="800" dirty="0"/>
              <a:t>)[,] the lyric (ghazal)[,] the ode (qasida), [as well as the] epic couplet (</a:t>
            </a:r>
            <a:r>
              <a:rPr lang="en-GB" sz="800" dirty="0" err="1"/>
              <a:t>masnavi</a:t>
            </a:r>
            <a:r>
              <a:rPr lang="en-GB" sz="800" dirty="0"/>
              <a:t>) (idem, 24-25).</a:t>
            </a:r>
          </a:p>
        </p:txBody>
      </p:sp>
    </p:spTree>
    <p:extLst>
      <p:ext uri="{BB962C8B-B14F-4D97-AF65-F5344CB8AC3E}">
        <p14:creationId xmlns:p14="http://schemas.microsoft.com/office/powerpoint/2010/main" val="388363730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1417BAA0-FC19-4128-9DC8-3A56F8B61214}"/>
              </a:ext>
            </a:extLst>
          </p:cNvPr>
          <p:cNvSpPr>
            <a:spLocks noGrp="1"/>
          </p:cNvSpPr>
          <p:nvPr>
            <p:ph type="title"/>
          </p:nvPr>
        </p:nvSpPr>
        <p:spPr/>
        <p:txBody>
          <a:bodyPr/>
          <a:lstStyle/>
          <a:p>
            <a:r>
              <a:rPr lang="de-DE" dirty="0" err="1"/>
              <a:t>Foundational</a:t>
            </a:r>
            <a:r>
              <a:rPr lang="de-DE" dirty="0"/>
              <a:t> Goals </a:t>
            </a:r>
            <a:r>
              <a:rPr lang="de-DE" dirty="0" err="1"/>
              <a:t>of</a:t>
            </a:r>
            <a:r>
              <a:rPr lang="de-DE" dirty="0"/>
              <a:t> </a:t>
            </a:r>
            <a:r>
              <a:rPr lang="de-DE" dirty="0" err="1"/>
              <a:t>Sufism</a:t>
            </a:r>
            <a:endParaRPr lang="en-GB" dirty="0"/>
          </a:p>
        </p:txBody>
      </p:sp>
      <p:sp>
        <p:nvSpPr>
          <p:cNvPr id="3" name="Textplatzhalter 2">
            <a:extLst>
              <a:ext uri="{FF2B5EF4-FFF2-40B4-BE49-F238E27FC236}">
                <a16:creationId xmlns:a16="http://schemas.microsoft.com/office/drawing/2014/main" id="{0A48BE11-07CD-44BB-A578-2089CDC455EC}"/>
              </a:ext>
            </a:extLst>
          </p:cNvPr>
          <p:cNvSpPr>
            <a:spLocks noGrp="1"/>
          </p:cNvSpPr>
          <p:nvPr>
            <p:ph type="body" idx="1"/>
          </p:nvPr>
        </p:nvSpPr>
        <p:spPr/>
        <p:txBody>
          <a:bodyPr/>
          <a:lstStyle/>
          <a:p>
            <a:r>
              <a:rPr lang="de-DE" dirty="0"/>
              <a:t>Sheet 49</a:t>
            </a:r>
            <a:endParaRPr lang="en-GB" dirty="0"/>
          </a:p>
        </p:txBody>
      </p:sp>
      <p:sp>
        <p:nvSpPr>
          <p:cNvPr id="4" name="Inhaltsplatzhalter 3">
            <a:extLst>
              <a:ext uri="{FF2B5EF4-FFF2-40B4-BE49-F238E27FC236}">
                <a16:creationId xmlns:a16="http://schemas.microsoft.com/office/drawing/2014/main" id="{44CED13E-5874-494F-B92B-378A050B95A3}"/>
              </a:ext>
            </a:extLst>
          </p:cNvPr>
          <p:cNvSpPr>
            <a:spLocks noGrp="1"/>
          </p:cNvSpPr>
          <p:nvPr>
            <p:ph sz="half" idx="2"/>
          </p:nvPr>
        </p:nvSpPr>
        <p:spPr/>
        <p:txBody>
          <a:bodyPr>
            <a:normAutofit/>
          </a:bodyPr>
          <a:lstStyle/>
          <a:p>
            <a:r>
              <a:rPr lang="en-GB" sz="1200" dirty="0" err="1"/>
              <a:t>Perseverence</a:t>
            </a:r>
            <a:r>
              <a:rPr lang="en-GB" sz="1200" dirty="0"/>
              <a:t> and forgiveness are practical doings which can bring about the fundamental goals of Sufism which are "tolerance and peace" (</a:t>
            </a:r>
            <a:r>
              <a:rPr lang="en-GB" sz="1200" dirty="0" err="1"/>
              <a:t>Qadri</a:t>
            </a:r>
            <a:r>
              <a:rPr lang="en-GB" sz="1200" dirty="0"/>
              <a:t>, </a:t>
            </a:r>
            <a:r>
              <a:rPr lang="en-GB" sz="1200" dirty="0" err="1"/>
              <a:t>Qadri</a:t>
            </a:r>
            <a:r>
              <a:rPr lang="en-GB" sz="1200" dirty="0"/>
              <a:t> &amp; Ahsan, 2016, 11). The </a:t>
            </a:r>
            <a:r>
              <a:rPr lang="en-GB" sz="1200" dirty="0" err="1"/>
              <a:t>Burhani</a:t>
            </a:r>
            <a:r>
              <a:rPr lang="en-GB" sz="1200" dirty="0"/>
              <a:t> Sufis spread from </a:t>
            </a:r>
            <a:r>
              <a:rPr lang="en-GB" sz="1200" dirty="0" err="1"/>
              <a:t>from</a:t>
            </a:r>
            <a:r>
              <a:rPr lang="en-GB" sz="1200" dirty="0"/>
              <a:t> Northeast Africa to Europe and North America  "follow a [more or less] peaceful path" (Sparkes, 2013, iii). </a:t>
            </a:r>
          </a:p>
          <a:p>
            <a:r>
              <a:rPr lang="en-GB" sz="1200" dirty="0"/>
              <a:t>Their reconstructive "adaptability is exemplified by the extremely diverse life stories of the saints in the </a:t>
            </a:r>
            <a:r>
              <a:rPr lang="en-GB" sz="1200" dirty="0" err="1"/>
              <a:t>Burhaniya</a:t>
            </a:r>
            <a:r>
              <a:rPr lang="en-GB" sz="1200" dirty="0"/>
              <a:t> </a:t>
            </a:r>
            <a:r>
              <a:rPr lang="en-GB" sz="1200" dirty="0" err="1"/>
              <a:t>silsilah</a:t>
            </a:r>
            <a:r>
              <a:rPr lang="en-GB" sz="1200" dirty="0"/>
              <a:t>" (Sparkes, 2013, 93).</a:t>
            </a:r>
          </a:p>
        </p:txBody>
      </p:sp>
      <p:sp>
        <p:nvSpPr>
          <p:cNvPr id="5" name="Textplatzhalter 4">
            <a:extLst>
              <a:ext uri="{FF2B5EF4-FFF2-40B4-BE49-F238E27FC236}">
                <a16:creationId xmlns:a16="http://schemas.microsoft.com/office/drawing/2014/main" id="{FDD7C35B-2870-4A70-B6F4-C03168C9FE28}"/>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0A4CD82D-B998-450C-8A68-68567A700360}"/>
              </a:ext>
            </a:extLst>
          </p:cNvPr>
          <p:cNvSpPr>
            <a:spLocks noGrp="1"/>
          </p:cNvSpPr>
          <p:nvPr>
            <p:ph sz="quarter" idx="4"/>
          </p:nvPr>
        </p:nvSpPr>
        <p:spPr/>
        <p:txBody>
          <a:bodyPr>
            <a:normAutofit/>
          </a:bodyPr>
          <a:lstStyle/>
          <a:p>
            <a:r>
              <a:rPr lang="en-GB" sz="900" dirty="0" err="1"/>
              <a:t>Perseverence</a:t>
            </a:r>
            <a:r>
              <a:rPr lang="en-GB" sz="900" dirty="0"/>
              <a:t> and forgiveness are practical doings which can bring about the fundamental goals of Sufism which are "tolerance and peace" (</a:t>
            </a:r>
            <a:r>
              <a:rPr lang="en-GB" sz="900" dirty="0" err="1"/>
              <a:t>Qadri</a:t>
            </a:r>
            <a:r>
              <a:rPr lang="en-GB" sz="900" dirty="0"/>
              <a:t>, </a:t>
            </a:r>
            <a:r>
              <a:rPr lang="en-GB" sz="900" dirty="0" err="1"/>
              <a:t>Qadri</a:t>
            </a:r>
            <a:r>
              <a:rPr lang="en-GB" sz="900" dirty="0"/>
              <a:t> &amp; Ahsan, 2016, 11). The </a:t>
            </a:r>
            <a:r>
              <a:rPr lang="en-GB" sz="900" dirty="0" err="1"/>
              <a:t>Burhani</a:t>
            </a:r>
            <a:r>
              <a:rPr lang="en-GB" sz="900" dirty="0"/>
              <a:t> Sufis spread from </a:t>
            </a:r>
            <a:r>
              <a:rPr lang="en-GB" sz="900" dirty="0" err="1"/>
              <a:t>from</a:t>
            </a:r>
            <a:r>
              <a:rPr lang="en-GB" sz="900" dirty="0"/>
              <a:t> Northeast Africa to Europe and North America  "follow a [more or less] peaceful path" (Sparkes, 2013, iii). </a:t>
            </a:r>
          </a:p>
          <a:p>
            <a:r>
              <a:rPr lang="en-GB" sz="900" dirty="0"/>
              <a:t>Their reconstructive "adaptability is exemplified by the extremely diverse life stories of the saints in the </a:t>
            </a:r>
            <a:r>
              <a:rPr lang="en-GB" sz="900" dirty="0" err="1"/>
              <a:t>Burhaniya</a:t>
            </a:r>
            <a:r>
              <a:rPr lang="en-GB" sz="900" dirty="0"/>
              <a:t> </a:t>
            </a:r>
            <a:r>
              <a:rPr lang="en-GB" sz="900" dirty="0" err="1"/>
              <a:t>silsilah</a:t>
            </a:r>
            <a:r>
              <a:rPr lang="en-GB" sz="900" dirty="0"/>
              <a:t>" (idem, 93).</a:t>
            </a:r>
          </a:p>
          <a:p>
            <a:endParaRPr lang="en-GB" dirty="0"/>
          </a:p>
        </p:txBody>
      </p:sp>
    </p:spTree>
    <p:extLst>
      <p:ext uri="{BB962C8B-B14F-4D97-AF65-F5344CB8AC3E}">
        <p14:creationId xmlns:p14="http://schemas.microsoft.com/office/powerpoint/2010/main" val="26884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CF75EE0-53B5-40A4-B463-A502FC76E468}"/>
              </a:ext>
            </a:extLst>
          </p:cNvPr>
          <p:cNvSpPr>
            <a:spLocks noGrp="1"/>
          </p:cNvSpPr>
          <p:nvPr>
            <p:ph type="title"/>
          </p:nvPr>
        </p:nvSpPr>
        <p:spPr/>
        <p:txBody>
          <a:bodyPr/>
          <a:lstStyle/>
          <a:p>
            <a:r>
              <a:rPr lang="en-GB" dirty="0"/>
              <a:t>In Brief: Characteristics of the </a:t>
            </a:r>
            <a:r>
              <a:rPr lang="en-GB" dirty="0" err="1"/>
              <a:t>Haqqaniya</a:t>
            </a:r>
            <a:r>
              <a:rPr lang="en-GB" dirty="0"/>
              <a:t> Naqshbandi</a:t>
            </a:r>
          </a:p>
        </p:txBody>
      </p:sp>
      <p:sp>
        <p:nvSpPr>
          <p:cNvPr id="3" name="Textplatzhalter 2">
            <a:extLst>
              <a:ext uri="{FF2B5EF4-FFF2-40B4-BE49-F238E27FC236}">
                <a16:creationId xmlns:a16="http://schemas.microsoft.com/office/drawing/2014/main" id="{65DC65C4-C30B-4A21-B2CF-C2CAD36B1FEC}"/>
              </a:ext>
            </a:extLst>
          </p:cNvPr>
          <p:cNvSpPr>
            <a:spLocks noGrp="1"/>
          </p:cNvSpPr>
          <p:nvPr>
            <p:ph type="body" idx="1"/>
          </p:nvPr>
        </p:nvSpPr>
        <p:spPr/>
        <p:txBody>
          <a:bodyPr/>
          <a:lstStyle/>
          <a:p>
            <a:r>
              <a:rPr lang="de-DE" dirty="0"/>
              <a:t>Sheet 50</a:t>
            </a:r>
            <a:endParaRPr lang="en-GB" dirty="0"/>
          </a:p>
        </p:txBody>
      </p:sp>
      <p:sp>
        <p:nvSpPr>
          <p:cNvPr id="4" name="Inhaltsplatzhalter 3">
            <a:extLst>
              <a:ext uri="{FF2B5EF4-FFF2-40B4-BE49-F238E27FC236}">
                <a16:creationId xmlns:a16="http://schemas.microsoft.com/office/drawing/2014/main" id="{18B9C975-4AD4-4740-8550-27F4D3742305}"/>
              </a:ext>
            </a:extLst>
          </p:cNvPr>
          <p:cNvSpPr>
            <a:spLocks noGrp="1"/>
          </p:cNvSpPr>
          <p:nvPr>
            <p:ph sz="half" idx="2"/>
          </p:nvPr>
        </p:nvSpPr>
        <p:spPr/>
        <p:txBody>
          <a:bodyPr>
            <a:normAutofit/>
          </a:bodyPr>
          <a:lstStyle/>
          <a:p>
            <a:r>
              <a:rPr lang="en-GB" sz="1200" dirty="0"/>
              <a:t>The tariqa described in most detail in this presentation and lecture is the </a:t>
            </a:r>
            <a:r>
              <a:rPr lang="en-GB" sz="1200" dirty="0" err="1"/>
              <a:t>Haqqaniya</a:t>
            </a:r>
            <a:r>
              <a:rPr lang="en-GB" sz="1200" dirty="0"/>
              <a:t> Naqshbandi, reaching throughout the world and whose sheikhs passing by "local </a:t>
            </a:r>
            <a:r>
              <a:rPr lang="en-GB" sz="1200" dirty="0" err="1"/>
              <a:t>zawiyahs</a:t>
            </a:r>
            <a:r>
              <a:rPr lang="en-GB" sz="1200" dirty="0"/>
              <a:t>" regularly, rendering the latter the focal point of their spiritual network and means of communication (</a:t>
            </a:r>
            <a:r>
              <a:rPr lang="en-GB" sz="1200" dirty="0" err="1"/>
              <a:t>Binte</a:t>
            </a:r>
            <a:r>
              <a:rPr lang="en-GB" sz="1200" dirty="0"/>
              <a:t> Abdullah Sani, 2010, 36). The order is relatively open. As such, "Sufism also allows a considerable range of social criticism, whether expressed through humorous stories, satire, or the special education actions of the '</a:t>
            </a:r>
            <a:r>
              <a:rPr lang="en-GB" sz="1200" dirty="0" err="1"/>
              <a:t>Malamatiyya</a:t>
            </a:r>
            <a:r>
              <a:rPr lang="en-GB" sz="1200" dirty="0"/>
              <a:t>; but Sufis cannot be considered totally conformist (Ferguson, 2007, 10).</a:t>
            </a:r>
          </a:p>
        </p:txBody>
      </p:sp>
      <p:sp>
        <p:nvSpPr>
          <p:cNvPr id="5" name="Textplatzhalter 4">
            <a:extLst>
              <a:ext uri="{FF2B5EF4-FFF2-40B4-BE49-F238E27FC236}">
                <a16:creationId xmlns:a16="http://schemas.microsoft.com/office/drawing/2014/main" id="{4EF4925D-ED4D-4388-BEEB-07C93E59B9D1}"/>
              </a:ext>
            </a:extLst>
          </p:cNvPr>
          <p:cNvSpPr>
            <a:spLocks noGrp="1"/>
          </p:cNvSpPr>
          <p:nvPr>
            <p:ph type="body" sz="quarter" idx="3"/>
          </p:nvPr>
        </p:nvSpPr>
        <p:spPr/>
        <p:txBody>
          <a:bodyPr/>
          <a:lstStyle/>
          <a:p>
            <a:r>
              <a:rPr lang="de-DE" dirty="0" err="1"/>
              <a:t>Commentary</a:t>
            </a:r>
            <a:endParaRPr lang="en-GB" dirty="0"/>
          </a:p>
        </p:txBody>
      </p:sp>
      <p:sp>
        <p:nvSpPr>
          <p:cNvPr id="6" name="Inhaltsplatzhalter 5">
            <a:extLst>
              <a:ext uri="{FF2B5EF4-FFF2-40B4-BE49-F238E27FC236}">
                <a16:creationId xmlns:a16="http://schemas.microsoft.com/office/drawing/2014/main" id="{F9264A38-AB45-46A5-ADA2-BBB6B3A46B73}"/>
              </a:ext>
            </a:extLst>
          </p:cNvPr>
          <p:cNvSpPr>
            <a:spLocks noGrp="1"/>
          </p:cNvSpPr>
          <p:nvPr>
            <p:ph sz="quarter" idx="4"/>
          </p:nvPr>
        </p:nvSpPr>
        <p:spPr/>
        <p:txBody>
          <a:bodyPr>
            <a:normAutofit/>
          </a:bodyPr>
          <a:lstStyle/>
          <a:p>
            <a:r>
              <a:rPr lang="en-GB" sz="800" dirty="0"/>
              <a:t>The tariqa described in most detail in this presentation is the </a:t>
            </a:r>
            <a:r>
              <a:rPr lang="en-GB" sz="800" dirty="0" err="1"/>
              <a:t>Haqqaniya</a:t>
            </a:r>
            <a:r>
              <a:rPr lang="en-GB" sz="800" dirty="0"/>
              <a:t> Naqshbandi, reaching throughout the world and whose sheikhs passing by "local </a:t>
            </a:r>
            <a:r>
              <a:rPr lang="en-GB" sz="800" dirty="0" err="1"/>
              <a:t>zawiyahs</a:t>
            </a:r>
            <a:r>
              <a:rPr lang="en-GB" sz="800" dirty="0"/>
              <a:t>" regularly, rendering the latter the focal point of their spiritual network and means of communication (</a:t>
            </a:r>
            <a:r>
              <a:rPr lang="en-GB" sz="800" dirty="0" err="1"/>
              <a:t>Binte</a:t>
            </a:r>
            <a:r>
              <a:rPr lang="en-GB" sz="800" dirty="0"/>
              <a:t> Abdullah Sani, 2010, 36). The order is relatively open. As such, "Sufism also allows a considerable range of social criticism, whether expressed through humorous stories, satire, or the special education actions of the '</a:t>
            </a:r>
            <a:r>
              <a:rPr lang="en-GB" sz="800" dirty="0" err="1"/>
              <a:t>Malamatiyya</a:t>
            </a:r>
            <a:r>
              <a:rPr lang="en-GB" sz="800" dirty="0"/>
              <a:t>; but Sufis cannot be considered totally conformist (Ferguson, 2007, 10). "New global and ‘</a:t>
            </a:r>
            <a:r>
              <a:rPr lang="en-GB" sz="800" dirty="0" err="1"/>
              <a:t>glocal</a:t>
            </a:r>
            <a:r>
              <a:rPr lang="en-GB" sz="800" dirty="0"/>
              <a:t>' forms of identity are being created through transnational and diasporic interactions facilitated by modern communication technologies and increasing ease of travel" (</a:t>
            </a:r>
            <a:r>
              <a:rPr lang="en-GB" sz="800" dirty="0" err="1"/>
              <a:t>Genn</a:t>
            </a:r>
            <a:r>
              <a:rPr lang="en-GB" sz="800" dirty="0"/>
              <a:t>, 1994, 6-7). </a:t>
            </a:r>
          </a:p>
          <a:p>
            <a:r>
              <a:rPr lang="en-GB" sz="800" dirty="0"/>
              <a:t>While Sufis are to some level tolerant towards other religions, so-called reformists  rely "on the on the superiority of Islam over other religious traditions" (Baran, 2004, Panel 1, 1). There are competing views as to whether the Sufi ways will persist or whether attempts to "eliminate" their stances, including the visiting of shrines, might be more or less successful (see Buehler, 2006, 108). To back the former assumption, a new vague of "Neo-Sufism" with more emphasis on metaphysical and esoteric aspects becomes quite popular (van </a:t>
            </a:r>
            <a:r>
              <a:rPr lang="en-GB" sz="800" dirty="0" err="1"/>
              <a:t>Bruinessen</a:t>
            </a:r>
            <a:r>
              <a:rPr lang="en-GB" sz="800" dirty="0"/>
              <a:t>, 1994, 14). Julia Howell has concluded that "Sufi groups in Indonesia have ... shown signs of vigorous growth" in "increasing diversity" (</a:t>
            </a:r>
            <a:r>
              <a:rPr lang="en-GB" sz="800" dirty="0" err="1"/>
              <a:t>Zamhari</a:t>
            </a:r>
            <a:r>
              <a:rPr lang="en-GB" sz="800" dirty="0"/>
              <a:t>, 2000, 4).</a:t>
            </a:r>
          </a:p>
        </p:txBody>
      </p:sp>
    </p:spTree>
    <p:extLst>
      <p:ext uri="{BB962C8B-B14F-4D97-AF65-F5344CB8AC3E}">
        <p14:creationId xmlns:p14="http://schemas.microsoft.com/office/powerpoint/2010/main" val="99222520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el 2">
            <a:extLst>
              <a:ext uri="{FF2B5EF4-FFF2-40B4-BE49-F238E27FC236}">
                <a16:creationId xmlns:a16="http://schemas.microsoft.com/office/drawing/2014/main" id="{C3EA390D-0EFF-41E8-ADC5-A9F8B323D6A0}"/>
              </a:ext>
            </a:extLst>
          </p:cNvPr>
          <p:cNvSpPr>
            <a:spLocks noGrp="1"/>
          </p:cNvSpPr>
          <p:nvPr>
            <p:ph type="title"/>
          </p:nvPr>
        </p:nvSpPr>
        <p:spPr/>
        <p:txBody>
          <a:bodyPr/>
          <a:lstStyle/>
          <a:p>
            <a:r>
              <a:rPr lang="de-DE" dirty="0" err="1"/>
              <a:t>Bibliography</a:t>
            </a:r>
            <a:r>
              <a:rPr lang="de-DE" dirty="0"/>
              <a:t> (I/IV)</a:t>
            </a:r>
            <a:endParaRPr lang="en-GB" dirty="0"/>
          </a:p>
        </p:txBody>
      </p:sp>
      <p:sp>
        <p:nvSpPr>
          <p:cNvPr id="4" name="Inhaltsplatzhalter 3">
            <a:extLst>
              <a:ext uri="{FF2B5EF4-FFF2-40B4-BE49-F238E27FC236}">
                <a16:creationId xmlns:a16="http://schemas.microsoft.com/office/drawing/2014/main" id="{98983915-B765-4E70-98E9-E1350DFD7812}"/>
              </a:ext>
            </a:extLst>
          </p:cNvPr>
          <p:cNvSpPr>
            <a:spLocks noGrp="1"/>
          </p:cNvSpPr>
          <p:nvPr>
            <p:ph sz="half" idx="1"/>
          </p:nvPr>
        </p:nvSpPr>
        <p:spPr>
          <a:xfrm>
            <a:off x="838200" y="1825625"/>
            <a:ext cx="5181600" cy="4351338"/>
          </a:xfrm>
        </p:spPr>
        <p:txBody>
          <a:bodyPr>
            <a:normAutofit fontScale="25000" lnSpcReduction="20000"/>
          </a:bodyPr>
          <a:lstStyle/>
          <a:p>
            <a:pPr marL="0" indent="0">
              <a:buNone/>
            </a:pPr>
            <a:r>
              <a:rPr lang="en-GB" dirty="0"/>
              <a:t>Abdul </a:t>
            </a:r>
            <a:r>
              <a:rPr lang="en-GB" dirty="0" err="1"/>
              <a:t>Muthaliff</a:t>
            </a:r>
            <a:r>
              <a:rPr lang="en-GB" dirty="0"/>
              <a:t>, Mohamed </a:t>
            </a:r>
            <a:r>
              <a:rPr lang="en-GB" dirty="0" err="1"/>
              <a:t>Mihlar</a:t>
            </a:r>
            <a:r>
              <a:rPr lang="en-GB" dirty="0"/>
              <a:t>. "Religious Pluralism and International Sufi Movement : An Analysis of Inayat Khan’s (1882-1927) Mystical Thoughts." '</a:t>
            </a:r>
            <a:r>
              <a:rPr lang="en-GB" dirty="0" err="1"/>
              <a:t>Ulum</a:t>
            </a:r>
            <a:r>
              <a:rPr lang="en-GB" dirty="0"/>
              <a:t> </a:t>
            </a:r>
            <a:r>
              <a:rPr lang="en-GB" dirty="0" err="1"/>
              <a:t>Islamiyyah</a:t>
            </a:r>
            <a:r>
              <a:rPr lang="en-GB" dirty="0"/>
              <a:t> Journal, vol. 18. December 2016. https://bit.ly/2LDNZRm. Accessed 07 June 2018.</a:t>
            </a:r>
          </a:p>
          <a:p>
            <a:pPr marL="0" indent="0">
              <a:buNone/>
            </a:pPr>
            <a:r>
              <a:rPr lang="en-GB" dirty="0"/>
              <a:t>Abdullah Sani, </a:t>
            </a:r>
            <a:r>
              <a:rPr lang="en-GB" dirty="0" err="1"/>
              <a:t>Hanisha</a:t>
            </a:r>
            <a:r>
              <a:rPr lang="en-GB" dirty="0"/>
              <a:t> </a:t>
            </a:r>
            <a:r>
              <a:rPr lang="en-GB" dirty="0" err="1"/>
              <a:t>Binte</a:t>
            </a:r>
            <a:r>
              <a:rPr lang="en-GB" dirty="0"/>
              <a:t>. "The Rise and Role of Tariqa Among Muslims in Singapore - The Case of [the] Naqshbandi Haqqani." MA Thesis, National University of Singapore. https://nus.edu/2vfPbPS. 2010. Accessed 07 June 2018.</a:t>
            </a:r>
          </a:p>
          <a:p>
            <a:pPr marL="0" indent="0">
              <a:buNone/>
            </a:pPr>
            <a:r>
              <a:rPr lang="en-GB" dirty="0"/>
              <a:t>Abu </a:t>
            </a:r>
            <a:r>
              <a:rPr lang="en-GB" dirty="0" err="1"/>
              <a:t>Hanieh</a:t>
            </a:r>
            <a:r>
              <a:rPr lang="en-GB" dirty="0"/>
              <a:t>, Hassan. "Sufism and Sufi Orders: God’s Spiritual Paths Adaptation and Renewal in the Context of Modernization." Friedrich-Ebert-Stiftung, December 2011. https://bit.ly/2AmaHZm. Accessed 07 June 2018.</a:t>
            </a:r>
          </a:p>
          <a:p>
            <a:pPr marL="0" indent="0">
              <a:buNone/>
            </a:pPr>
            <a:r>
              <a:rPr lang="en-GB" dirty="0" err="1"/>
              <a:t>Alam</a:t>
            </a:r>
            <a:r>
              <a:rPr lang="en-GB" dirty="0"/>
              <a:t>, Sarwar. Review of Markus Dressler, Ron </a:t>
            </a:r>
            <a:r>
              <a:rPr lang="en-GB" dirty="0" err="1"/>
              <a:t>Geaves</a:t>
            </a:r>
            <a:r>
              <a:rPr lang="en-GB" dirty="0"/>
              <a:t>, &amp; Gritt </a:t>
            </a:r>
            <a:r>
              <a:rPr lang="en-GB" dirty="0" err="1"/>
              <a:t>Klinkhammer</a:t>
            </a:r>
            <a:r>
              <a:rPr lang="en-GB" dirty="0"/>
              <a:t>, eds., Sufis in Western Society: Global Networking and Locality. http://bit.ly/2KbPlNJ. Routledge, 2009/</a:t>
            </a:r>
            <a:r>
              <a:rPr lang="en-GB" dirty="0" err="1"/>
              <a:t>s.a.</a:t>
            </a:r>
            <a:r>
              <a:rPr lang="en-GB" dirty="0"/>
              <a:t> International Journal of Middle East Studies, vol. 42, 2010. Accessed 07 June 2018.</a:t>
            </a:r>
          </a:p>
          <a:p>
            <a:pPr marL="0" indent="0">
              <a:buNone/>
            </a:pPr>
            <a:r>
              <a:rPr lang="en-GB" dirty="0" err="1"/>
              <a:t>Andrabi</a:t>
            </a:r>
            <a:r>
              <a:rPr lang="en-GB" dirty="0"/>
              <a:t>, Syed </a:t>
            </a:r>
            <a:r>
              <a:rPr lang="en-GB" dirty="0" err="1"/>
              <a:t>Damsaz</a:t>
            </a:r>
            <a:r>
              <a:rPr lang="en-GB" dirty="0"/>
              <a:t> Ali. "</a:t>
            </a:r>
            <a:r>
              <a:rPr lang="en-GB" dirty="0" err="1"/>
              <a:t>Qadriya</a:t>
            </a:r>
            <a:r>
              <a:rPr lang="en-GB" dirty="0"/>
              <a:t> Sufis: Social Change in Society." International Journal of Culture and History, vol. 2, no. 1, 2015. https://bit.ly/2OrQXXf. 2015. Accessed 07 June 2018.</a:t>
            </a:r>
          </a:p>
          <a:p>
            <a:pPr marL="0" indent="0">
              <a:buNone/>
            </a:pPr>
            <a:r>
              <a:rPr lang="en-GB" dirty="0"/>
              <a:t>Anjum, Tanvir. "The Symbiotic Relationship of Sufism and Politics in the </a:t>
            </a:r>
            <a:r>
              <a:rPr lang="en-GB" dirty="0" err="1"/>
              <a:t>Islamicate</a:t>
            </a:r>
            <a:r>
              <a:rPr lang="en-GB" dirty="0"/>
              <a:t> South Asia." JRSP, vol. 53, no. 1, January-June 2016. https://bit.ly/2M4dM1p. Accessed 07 June 2018.</a:t>
            </a:r>
          </a:p>
          <a:p>
            <a:pPr marL="0" indent="0">
              <a:buNone/>
            </a:pPr>
            <a:r>
              <a:rPr lang="en-GB" dirty="0" err="1"/>
              <a:t>Aquil</a:t>
            </a:r>
            <a:r>
              <a:rPr lang="en-GB" dirty="0"/>
              <a:t>, </a:t>
            </a:r>
            <a:r>
              <a:rPr lang="en-GB" dirty="0" err="1"/>
              <a:t>Raziuddin</a:t>
            </a:r>
            <a:r>
              <a:rPr lang="en-GB" dirty="0"/>
              <a:t>. "Chishti Sufi Order in the Indian Subcontinent and Beyond." Studies in History, Centre for Studies in Social Sciences, Calcutta, vol. 21, no. 1. https://bit.ly/2AqD34D. 2005. Accessed 07 June 2018.</a:t>
            </a:r>
          </a:p>
          <a:p>
            <a:pPr marL="0" indent="0">
              <a:buNone/>
            </a:pPr>
            <a:r>
              <a:rPr lang="en-GB" dirty="0"/>
              <a:t>Argon, Kemal. Review of David </a:t>
            </a:r>
            <a:r>
              <a:rPr lang="en-GB" dirty="0" err="1"/>
              <a:t>Westerlund</a:t>
            </a:r>
            <a:r>
              <a:rPr lang="en-GB" dirty="0"/>
              <a:t>, ed., Routledge, 2004, "Sufism in Europe and North America." The Muslim World, vol. 98, October 2008. http://bit.ly/2Ka2Ygg. 2008. Accessed 07 June 2018.</a:t>
            </a:r>
          </a:p>
          <a:p>
            <a:pPr marL="0" indent="0">
              <a:buNone/>
            </a:pPr>
            <a:r>
              <a:rPr lang="en-GB" dirty="0" err="1"/>
              <a:t>Baig</a:t>
            </a:r>
            <a:r>
              <a:rPr lang="en-GB" dirty="0"/>
              <a:t>, Qadeer Shah. "Introduction to Sufism." amaana.org, May 1999. http://bit.ly/2v2GklA. 1999. Accessed 07 June 2018.</a:t>
            </a:r>
          </a:p>
          <a:p>
            <a:pPr marL="0" indent="0">
              <a:buNone/>
            </a:pPr>
            <a:r>
              <a:rPr lang="en-GB" dirty="0"/>
              <a:t>Baran, </a:t>
            </a:r>
            <a:r>
              <a:rPr lang="en-GB" dirty="0" err="1"/>
              <a:t>Zeyno</a:t>
            </a:r>
            <a:r>
              <a:rPr lang="en-GB" dirty="0"/>
              <a:t>. "Understanding Sufism and its Potential Role in U.S. Policy." Nixon </a:t>
            </a:r>
            <a:r>
              <a:rPr lang="en-GB" dirty="0" err="1"/>
              <a:t>Center</a:t>
            </a:r>
            <a:r>
              <a:rPr lang="en-GB" dirty="0"/>
              <a:t> Conference Report, March 2004. http://bit.ly/2KaN8SB. 2004. Accessed 07 June 2018.</a:t>
            </a:r>
          </a:p>
          <a:p>
            <a:pPr marL="0" indent="0">
              <a:buNone/>
            </a:pPr>
            <a:r>
              <a:rPr lang="en-GB" dirty="0" err="1"/>
              <a:t>Bilqies</a:t>
            </a:r>
            <a:r>
              <a:rPr lang="en-GB" dirty="0"/>
              <a:t>, Shahida. "Understanding the Concept of Islamic Sufism." Journal of Education &amp; Social Policy, vol. 1, no. 1, June 2014. https://bit.ly/2M0usqI. Accessed 07 June 2018.</a:t>
            </a:r>
          </a:p>
          <a:p>
            <a:pPr marL="0" indent="0">
              <a:buNone/>
            </a:pPr>
            <a:r>
              <a:rPr lang="en-GB" dirty="0" err="1"/>
              <a:t>Böttcher</a:t>
            </a:r>
            <a:r>
              <a:rPr lang="en-GB" dirty="0"/>
              <a:t>, Annabelle. "Religious Authority In Transnational Sufi Networks: Shaykh Nazim Al-</a:t>
            </a:r>
            <a:r>
              <a:rPr lang="en-GB" dirty="0" err="1"/>
              <a:t>Qubrusi</a:t>
            </a:r>
            <a:r>
              <a:rPr lang="en-GB" dirty="0"/>
              <a:t> Al-Haqqani Al-Naqshbandi." In Annabelle </a:t>
            </a:r>
            <a:r>
              <a:rPr lang="en-GB" dirty="0" err="1"/>
              <a:t>Böttcher</a:t>
            </a:r>
            <a:r>
              <a:rPr lang="en-GB" dirty="0"/>
              <a:t>, Speaking for Islam. http://bit.ly/2LAprsw. Brill, 2006. Accessed 07 June 2018.</a:t>
            </a:r>
          </a:p>
          <a:p>
            <a:pPr marL="0" indent="0">
              <a:buNone/>
            </a:pPr>
            <a:r>
              <a:rPr lang="en-GB" dirty="0"/>
              <a:t>Bowen, John R. "Beyond Migration: Islam as a Transnational Public Space." Journal of Ethnic and Migration Studies, vol. 30, no. 5. https://bit.ly/2NXFtK1. 2004. Accessed 07 June 2018.</a:t>
            </a:r>
          </a:p>
          <a:p>
            <a:pPr marL="0" indent="0">
              <a:buNone/>
            </a:pPr>
            <a:r>
              <a:rPr lang="en-GB" dirty="0"/>
              <a:t>Buehler, Arthur Frank. "Modes of Sufi Transmission to New Zealand." New Zealand Journal of Asian Studies vol. 8, no. 2, December 2006. https://bit.ly/2KaSMEr. 2006. Accessed 07 June 2018.</a:t>
            </a:r>
          </a:p>
          <a:p>
            <a:pPr marL="0" indent="0">
              <a:buNone/>
            </a:pPr>
            <a:r>
              <a:rPr lang="en-GB" dirty="0"/>
              <a:t>Burckhardt, Titus. "Sufi Doctrine and Method." World Wisdom, 2006. http://bit.ly/2mSqcyy. 2006. Accessed 07 June 2018.</a:t>
            </a:r>
          </a:p>
          <a:p>
            <a:endParaRPr lang="en-GB" dirty="0"/>
          </a:p>
        </p:txBody>
      </p:sp>
      <p:sp>
        <p:nvSpPr>
          <p:cNvPr id="5" name="Inhaltsplatzhalter 4">
            <a:extLst>
              <a:ext uri="{FF2B5EF4-FFF2-40B4-BE49-F238E27FC236}">
                <a16:creationId xmlns:a16="http://schemas.microsoft.com/office/drawing/2014/main" id="{67FD5754-88BE-4CE2-BD7D-4A3982FA219B}"/>
              </a:ext>
            </a:extLst>
          </p:cNvPr>
          <p:cNvSpPr>
            <a:spLocks noGrp="1"/>
          </p:cNvSpPr>
          <p:nvPr>
            <p:ph sz="half" idx="2"/>
          </p:nvPr>
        </p:nvSpPr>
        <p:spPr/>
        <p:txBody>
          <a:bodyPr>
            <a:normAutofit fontScale="25000" lnSpcReduction="20000"/>
          </a:bodyPr>
          <a:lstStyle/>
          <a:p>
            <a:pPr marL="0" indent="0">
              <a:buNone/>
            </a:pPr>
            <a:r>
              <a:rPr lang="en-GB" dirty="0" err="1"/>
              <a:t>Camara</a:t>
            </a:r>
            <a:r>
              <a:rPr lang="en-GB" dirty="0"/>
              <a:t>, Samba. "Sufism and Politics among Senegalese Immigrants in Columbus, Ohio: </a:t>
            </a:r>
            <a:r>
              <a:rPr lang="en-GB" dirty="0" err="1"/>
              <a:t>Ndigël</a:t>
            </a:r>
            <a:r>
              <a:rPr lang="en-GB" dirty="0"/>
              <a:t> and the Voting Preferences of a Transnational Community." MA Thesis, Ohio University, May 2013. https://bit.ly/2OsY8OA. 2013. Accessed 07 June 2018.</a:t>
            </a:r>
          </a:p>
          <a:p>
            <a:pPr marL="0" indent="0">
              <a:buNone/>
            </a:pPr>
            <a:r>
              <a:rPr lang="en-GB" dirty="0" err="1"/>
              <a:t>Chih</a:t>
            </a:r>
            <a:r>
              <a:rPr lang="en-GB" dirty="0"/>
              <a:t>, </a:t>
            </a:r>
            <a:r>
              <a:rPr lang="en-GB" dirty="0" err="1"/>
              <a:t>Rachida</a:t>
            </a:r>
            <a:r>
              <a:rPr lang="en-GB" dirty="0"/>
              <a:t>. "</a:t>
            </a:r>
            <a:r>
              <a:rPr lang="en-GB" dirty="0" err="1"/>
              <a:t>Sainteté</a:t>
            </a:r>
            <a:r>
              <a:rPr lang="en-GB" dirty="0"/>
              <a:t>, </a:t>
            </a:r>
            <a:r>
              <a:rPr lang="en-GB" dirty="0" err="1"/>
              <a:t>maîtrise</a:t>
            </a:r>
            <a:r>
              <a:rPr lang="en-GB" dirty="0"/>
              <a:t> </a:t>
            </a:r>
            <a:r>
              <a:rPr lang="en-GB" dirty="0" err="1"/>
              <a:t>spirituelle</a:t>
            </a:r>
            <a:r>
              <a:rPr lang="en-GB" dirty="0"/>
              <a:t> et patronage: les </a:t>
            </a:r>
            <a:r>
              <a:rPr lang="en-GB" dirty="0" err="1"/>
              <a:t>fondements</a:t>
            </a:r>
            <a:r>
              <a:rPr lang="en-GB" dirty="0"/>
              <a:t> de </a:t>
            </a:r>
            <a:r>
              <a:rPr lang="en-GB" dirty="0" err="1"/>
              <a:t>l'autorité</a:t>
            </a:r>
            <a:r>
              <a:rPr lang="en-GB" dirty="0"/>
              <a:t> dans le </a:t>
            </a:r>
            <a:r>
              <a:rPr lang="en-GB" dirty="0" err="1"/>
              <a:t>Soufisme</a:t>
            </a:r>
            <a:r>
              <a:rPr lang="en-GB" dirty="0"/>
              <a:t>." Archives de Sciences </a:t>
            </a:r>
            <a:r>
              <a:rPr lang="en-GB" dirty="0" err="1"/>
              <a:t>sociales</a:t>
            </a:r>
            <a:r>
              <a:rPr lang="en-GB" dirty="0"/>
              <a:t> des Religions, no. 125, January-March 2004. https://bit.ly/2vof1BE. 2004. Accessed 07 June 2018.</a:t>
            </a:r>
          </a:p>
          <a:p>
            <a:pPr marL="0" indent="0">
              <a:buNone/>
            </a:pPr>
            <a:r>
              <a:rPr lang="en-GB" dirty="0"/>
              <a:t>Choudhary, Muhammad Azam. "Religious Practices at Sufi Shrines in the Punjab." Pakistan Journal of History and Culture, vol. 31, no.1. https://bit.ly/2LMptNn. 2010. Accessed 07 June 2018.</a:t>
            </a:r>
          </a:p>
          <a:p>
            <a:pPr marL="0" indent="0">
              <a:buNone/>
            </a:pPr>
            <a:r>
              <a:rPr lang="en-GB" dirty="0" err="1"/>
              <a:t>Çizmeci</a:t>
            </a:r>
            <a:r>
              <a:rPr lang="en-GB" dirty="0"/>
              <a:t>, </a:t>
            </a:r>
            <a:r>
              <a:rPr lang="en-GB" dirty="0" err="1"/>
              <a:t>Esra</a:t>
            </a:r>
            <a:r>
              <a:rPr lang="en-GB" dirty="0"/>
              <a:t>. "Sufi Ceremonies in Private and Public." In Claire Maria Chambers, Simon W. du Toit &amp; Joshua Edelman, eds., Performing Religion in Public. https://bit.ly/2K9bFYu. Springer Int Publishing, 2013. Accessed 07 June 2018.</a:t>
            </a:r>
          </a:p>
          <a:p>
            <a:pPr marL="0" indent="0">
              <a:buNone/>
            </a:pPr>
            <a:r>
              <a:rPr lang="en-GB" dirty="0" err="1"/>
              <a:t>Clayer</a:t>
            </a:r>
            <a:r>
              <a:rPr lang="en-GB" dirty="0"/>
              <a:t>, Nathalie. "Les </a:t>
            </a:r>
            <a:r>
              <a:rPr lang="en-GB" dirty="0" err="1"/>
              <a:t>réseaux</a:t>
            </a:r>
            <a:r>
              <a:rPr lang="en-GB" dirty="0"/>
              <a:t> </a:t>
            </a:r>
            <a:r>
              <a:rPr lang="en-GB" dirty="0" err="1"/>
              <a:t>confrériques</a:t>
            </a:r>
            <a:r>
              <a:rPr lang="en-GB" dirty="0"/>
              <a:t> </a:t>
            </a:r>
            <a:r>
              <a:rPr lang="en-GB" dirty="0" err="1"/>
              <a:t>musulmans</a:t>
            </a:r>
            <a:r>
              <a:rPr lang="en-GB" dirty="0"/>
              <a:t> dans </a:t>
            </a:r>
            <a:r>
              <a:rPr lang="en-GB" dirty="0" err="1"/>
              <a:t>l'Europe</a:t>
            </a:r>
            <a:r>
              <a:rPr lang="en-GB" dirty="0"/>
              <a:t> du Sud-Est." EGO - European History Online, 2011. http://bit.ly/2K9OdKL. 2011. Accessed 07 June 2018.</a:t>
            </a:r>
          </a:p>
          <a:p>
            <a:pPr marL="0" indent="0">
              <a:buNone/>
            </a:pPr>
            <a:r>
              <a:rPr lang="en-GB" dirty="0" err="1"/>
              <a:t>Coudsy</a:t>
            </a:r>
            <a:r>
              <a:rPr lang="en-GB" dirty="0"/>
              <a:t>, Albert. "La </a:t>
            </a:r>
            <a:r>
              <a:rPr lang="en-GB" dirty="0" err="1"/>
              <a:t>Voie</a:t>
            </a:r>
            <a:r>
              <a:rPr lang="en-GB" dirty="0"/>
              <a:t> </a:t>
            </a:r>
            <a:r>
              <a:rPr lang="en-GB" dirty="0" err="1"/>
              <a:t>Soufie</a:t>
            </a:r>
            <a:r>
              <a:rPr lang="en-GB" dirty="0"/>
              <a:t>, Mystique de </a:t>
            </a:r>
            <a:r>
              <a:rPr lang="en-GB" dirty="0" err="1"/>
              <a:t>l'Islam</a:t>
            </a:r>
            <a:r>
              <a:rPr lang="en-GB" dirty="0"/>
              <a:t>." Revue Rose-Croix, no. 223, 2007. https://bit.ly/2vjCAvk. 2007. Accessed 07 June 2018.</a:t>
            </a:r>
          </a:p>
          <a:p>
            <a:pPr marL="0" indent="0">
              <a:buNone/>
            </a:pPr>
            <a:r>
              <a:rPr lang="en-GB" dirty="0"/>
              <a:t>Dominguez Diaz, Marta. "Shifting </a:t>
            </a:r>
            <a:r>
              <a:rPr lang="en-GB" dirty="0" err="1"/>
              <a:t>Fieldsites</a:t>
            </a:r>
            <a:r>
              <a:rPr lang="en-GB" dirty="0"/>
              <a:t>: an Alternative Approach to Fieldwork in Transnational Sufism." Fieldwork in Religion, vol. 6, no. 1, January 2012. https://bit.ly/2mU2oKv 2012. Accessed 07 June 2018.</a:t>
            </a:r>
          </a:p>
          <a:p>
            <a:pPr marL="0" indent="0">
              <a:buNone/>
            </a:pPr>
            <a:r>
              <a:rPr lang="en-GB" dirty="0"/>
              <a:t>During, Jean. "Therapeutic Dimensions of Music In Islamic Culture." In  Benjamin D. Koen, ed., The Oxford Handbook of Medical Ethnomusicology. http://bit.ly/2vfQeiM. New York: Oxford University Press, 2008. Accessed 07 June 2018.</a:t>
            </a:r>
          </a:p>
          <a:p>
            <a:pPr marL="0" indent="0">
              <a:buNone/>
            </a:pPr>
            <a:r>
              <a:rPr lang="en-GB" dirty="0" err="1"/>
              <a:t>Eich</a:t>
            </a:r>
            <a:r>
              <a:rPr lang="en-GB" dirty="0"/>
              <a:t>, Thomas. "Islamic Networks." European History Online (EGO), Institute of European History (IEG), Mainz, 07 February 2011. http://bit.ly/2OvwdxI. 2011. Accessed 07 June 2018.</a:t>
            </a:r>
          </a:p>
          <a:p>
            <a:pPr marL="0" indent="0">
              <a:buNone/>
            </a:pPr>
            <a:r>
              <a:rPr lang="en-GB" dirty="0"/>
              <a:t>Ernst, Carl W. "Part III. Tracing Muslim Networks. Chapter Nine. Ideological and Technological Transformations of Contemporary Sufism." In Miriam Cooke &amp; Bruce B. Lawrence, eds., Muslim Networks: Medium, Metaphor, and Method. https://unc.live/2uZoqjG. University of North Carolina Press, 2005. Accessed 07 June 2018.. </a:t>
            </a:r>
          </a:p>
          <a:p>
            <a:pPr marL="0" indent="0">
              <a:buNone/>
            </a:pPr>
            <a:r>
              <a:rPr lang="en-GB" dirty="0"/>
              <a:t>Ernst, Carl W. "</a:t>
            </a:r>
            <a:r>
              <a:rPr lang="en-GB" dirty="0" err="1"/>
              <a:t>Tasawwuf</a:t>
            </a:r>
            <a:r>
              <a:rPr lang="en-GB" dirty="0"/>
              <a:t> [Sufism]." In Richard Martin, ed., </a:t>
            </a:r>
            <a:r>
              <a:rPr lang="en-GB" dirty="0" err="1"/>
              <a:t>Encyclopedia</a:t>
            </a:r>
            <a:r>
              <a:rPr lang="en-GB" dirty="0"/>
              <a:t> of Islam and the Muslim World. https://unc.live/2AvBnqi. Macmillan Reference, 2003. Accessed 07 June 2018.</a:t>
            </a:r>
          </a:p>
          <a:p>
            <a:pPr marL="0" indent="0">
              <a:buNone/>
            </a:pPr>
            <a:r>
              <a:rPr lang="en-GB" dirty="0"/>
              <a:t>Ferguson, R. James. "Meeting on the road: Cosmopolitan Islamic culture and the politics of Sufism." CEWCES Research Papers, no. 3, 1996. http://bit.ly/2LOhUFS. 1996. Accessed 07 June 2018.</a:t>
            </a:r>
          </a:p>
          <a:p>
            <a:pPr marL="0" indent="0">
              <a:buNone/>
            </a:pPr>
            <a:r>
              <a:rPr lang="en-GB" dirty="0"/>
              <a:t>Ferguson, R. James. "Meeting on the Road: Islamic Culture and the Politics of Sufism." Department of International Relations, FHSS, Bond University, Australia Eurasia, 2007. http://bit.ly/2Aq4LOP. 2007. Accessed 07 June 2018.</a:t>
            </a:r>
          </a:p>
          <a:p>
            <a:pPr marL="0" indent="0">
              <a:buNone/>
            </a:pPr>
            <a:r>
              <a:rPr lang="en-GB" dirty="0"/>
              <a:t>Fondazione Giorgio </a:t>
            </a:r>
            <a:r>
              <a:rPr lang="en-GB" dirty="0" err="1"/>
              <a:t>Cini</a:t>
            </a:r>
            <a:r>
              <a:rPr lang="en-GB" dirty="0"/>
              <a:t>. "Program of the International Conference 'Transnational Sufism in Contemporary Societies:  Reconfiguring Practices, Narratives and Boundaries'." Fondazione Giorgio </a:t>
            </a:r>
            <a:r>
              <a:rPr lang="en-GB" dirty="0" err="1"/>
              <a:t>Cini</a:t>
            </a:r>
            <a:r>
              <a:rPr lang="en-GB" dirty="0"/>
              <a:t> 9-11 November 2017 Centro di </a:t>
            </a:r>
            <a:r>
              <a:rPr lang="en-GB" dirty="0" err="1"/>
              <a:t>Studi</a:t>
            </a:r>
            <a:r>
              <a:rPr lang="en-GB" dirty="0"/>
              <a:t> di </a:t>
            </a:r>
            <a:r>
              <a:rPr lang="en-GB" dirty="0" err="1"/>
              <a:t>Civiltà</a:t>
            </a:r>
            <a:r>
              <a:rPr lang="en-GB" dirty="0"/>
              <a:t> e </a:t>
            </a:r>
            <a:r>
              <a:rPr lang="en-GB" dirty="0" err="1"/>
              <a:t>Spiritualità</a:t>
            </a:r>
            <a:r>
              <a:rPr lang="en-GB" dirty="0"/>
              <a:t> </a:t>
            </a:r>
            <a:r>
              <a:rPr lang="en-GB" dirty="0" err="1"/>
              <a:t>Comparate</a:t>
            </a:r>
            <a:r>
              <a:rPr lang="en-GB" dirty="0"/>
              <a:t>. http://bit.ly/2Aotgfd. 2017. Accessed 07 June 2018.</a:t>
            </a:r>
          </a:p>
          <a:p>
            <a:pPr marL="0" indent="0">
              <a:buNone/>
            </a:pPr>
            <a:r>
              <a:rPr lang="en-GB" dirty="0"/>
              <a:t>Franz, Erhard. "</a:t>
            </a:r>
            <a:r>
              <a:rPr lang="en-GB" dirty="0" err="1"/>
              <a:t>Sufibewegungen</a:t>
            </a:r>
            <a:r>
              <a:rPr lang="en-GB" dirty="0"/>
              <a:t> in </a:t>
            </a:r>
            <a:r>
              <a:rPr lang="en-GB" dirty="0" err="1"/>
              <a:t>Anatolien</a:t>
            </a:r>
            <a:r>
              <a:rPr lang="en-GB" dirty="0"/>
              <a:t>  – von den </a:t>
            </a:r>
            <a:r>
              <a:rPr lang="en-GB" dirty="0" err="1"/>
              <a:t>Seldschuken</a:t>
            </a:r>
            <a:r>
              <a:rPr lang="en-GB" dirty="0"/>
              <a:t> </a:t>
            </a:r>
            <a:r>
              <a:rPr lang="en-GB" dirty="0" err="1"/>
              <a:t>zur</a:t>
            </a:r>
            <a:r>
              <a:rPr lang="en-GB" dirty="0"/>
              <a:t> AKP." erhard-franz.npage.de, September 2010. http://bit.ly/2mWlZdf. 2010. Accessed 07 June 2018.</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3911812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FF332CE6-BABB-4F22-9D60-D4882360C794}"/>
              </a:ext>
            </a:extLst>
          </p:cNvPr>
          <p:cNvSpPr>
            <a:spLocks noGrp="1"/>
          </p:cNvSpPr>
          <p:nvPr>
            <p:ph type="title"/>
          </p:nvPr>
        </p:nvSpPr>
        <p:spPr/>
        <p:txBody>
          <a:bodyPr/>
          <a:lstStyle/>
          <a:p>
            <a:r>
              <a:rPr lang="de-DE" dirty="0" err="1"/>
              <a:t>Bibliography</a:t>
            </a:r>
            <a:r>
              <a:rPr lang="de-DE" dirty="0"/>
              <a:t> (II/IV)</a:t>
            </a:r>
            <a:endParaRPr lang="en-GB" dirty="0"/>
          </a:p>
        </p:txBody>
      </p:sp>
      <p:sp>
        <p:nvSpPr>
          <p:cNvPr id="3" name="Inhaltsplatzhalter 2">
            <a:extLst>
              <a:ext uri="{FF2B5EF4-FFF2-40B4-BE49-F238E27FC236}">
                <a16:creationId xmlns:a16="http://schemas.microsoft.com/office/drawing/2014/main" id="{FB389540-038A-415A-B90B-2607AEEB64A2}"/>
              </a:ext>
            </a:extLst>
          </p:cNvPr>
          <p:cNvSpPr>
            <a:spLocks noGrp="1"/>
          </p:cNvSpPr>
          <p:nvPr>
            <p:ph sz="half" idx="1"/>
          </p:nvPr>
        </p:nvSpPr>
        <p:spPr/>
        <p:txBody>
          <a:bodyPr>
            <a:normAutofit fontScale="25000" lnSpcReduction="20000"/>
          </a:bodyPr>
          <a:lstStyle/>
          <a:p>
            <a:pPr marL="0" indent="0">
              <a:buNone/>
            </a:pPr>
            <a:r>
              <a:rPr lang="en-GB" dirty="0" err="1"/>
              <a:t>Frishkopf</a:t>
            </a:r>
            <a:r>
              <a:rPr lang="en-GB" dirty="0"/>
              <a:t>, Michael. "Globalizing the </a:t>
            </a:r>
            <a:r>
              <a:rPr lang="en-GB" dirty="0" err="1"/>
              <a:t>soundworld</a:t>
            </a:r>
            <a:r>
              <a:rPr lang="en-GB" dirty="0"/>
              <a:t>: Islam and Sufi music in the West." In Markus Dressler, Ron </a:t>
            </a:r>
            <a:r>
              <a:rPr lang="en-GB" dirty="0" err="1"/>
              <a:t>Geaves</a:t>
            </a:r>
            <a:r>
              <a:rPr lang="en-GB" dirty="0"/>
              <a:t> &amp; Gritt </a:t>
            </a:r>
            <a:r>
              <a:rPr lang="en-GB" dirty="0" err="1"/>
              <a:t>Klinkhammer</a:t>
            </a:r>
            <a:r>
              <a:rPr lang="en-GB" dirty="0"/>
              <a:t>, eds., Sufis in Western Society Global networking and locality. http://bit.ly/2ArIvEo. Routledge, 2009. Accessed 07 June 2018.</a:t>
            </a:r>
          </a:p>
          <a:p>
            <a:pPr marL="0" indent="0">
              <a:buNone/>
            </a:pPr>
            <a:r>
              <a:rPr lang="en-GB" dirty="0" err="1"/>
              <a:t>Frishkopf</a:t>
            </a:r>
            <a:r>
              <a:rPr lang="en-GB" dirty="0"/>
              <a:t>, Michael. "</a:t>
            </a:r>
            <a:r>
              <a:rPr lang="en-GB" dirty="0" err="1"/>
              <a:t>Tarab</a:t>
            </a:r>
            <a:r>
              <a:rPr lang="en-GB" dirty="0"/>
              <a:t> in the Mystic Sufi Chant of Egypt." In  S. </a:t>
            </a:r>
            <a:r>
              <a:rPr lang="en-GB" dirty="0" err="1"/>
              <a:t>Zuhur</a:t>
            </a:r>
            <a:r>
              <a:rPr lang="en-GB" dirty="0"/>
              <a:t>, ed., </a:t>
            </a:r>
            <a:r>
              <a:rPr lang="en-GB" dirty="0" err="1"/>
              <a:t>Colors</a:t>
            </a:r>
            <a:r>
              <a:rPr lang="en-GB" dirty="0"/>
              <a:t> of Enchantment:  Visual and Performing Arts of the Middle East. http://bit.ly/2OpgO1X. The American University in Cairo Press, Jan 2001. Accessed 07 June 2018.</a:t>
            </a:r>
          </a:p>
          <a:p>
            <a:pPr marL="0" indent="0">
              <a:buNone/>
            </a:pPr>
            <a:r>
              <a:rPr lang="en-GB" dirty="0" err="1"/>
              <a:t>Fujii</a:t>
            </a:r>
            <a:r>
              <a:rPr lang="en-GB" dirty="0"/>
              <a:t>, Chiaki. "'Tariqas' without </a:t>
            </a:r>
            <a:r>
              <a:rPr lang="en-GB" dirty="0" err="1"/>
              <a:t>Silsilas</a:t>
            </a:r>
            <a:r>
              <a:rPr lang="en-GB" dirty="0"/>
              <a:t>: The Case of Zanzibar." Kyoto Bulletin of Islamic Area Studies, vol. 2, no. 1. https://bit.ly/2LKtUIu. 2008. Accessed 07 June 2018.</a:t>
            </a:r>
          </a:p>
          <a:p>
            <a:pPr marL="0" indent="0">
              <a:buNone/>
            </a:pPr>
            <a:r>
              <a:rPr lang="en-GB" dirty="0"/>
              <a:t>Gary R. Bunt. Islam in the Digital Age: E-Jihad, Online Fatwas, and Cyber Islamic Environments. Pluto Press, 2003.</a:t>
            </a:r>
          </a:p>
          <a:p>
            <a:pPr marL="0" indent="0">
              <a:buNone/>
            </a:pPr>
            <a:r>
              <a:rPr lang="en-GB" dirty="0"/>
              <a:t>Gatling, Benjamin. "Learning to be a Sufi in Tajikistan." CAP Papers no. 182, CERIA Series, April 2017, Islamic Education and Knowledge Transmission in Central Asia. https://bit.ly/2OwSTgO. 2017. Accessed 07 June 2018.</a:t>
            </a:r>
          </a:p>
          <a:p>
            <a:pPr marL="0" indent="0">
              <a:buNone/>
            </a:pPr>
            <a:r>
              <a:rPr lang="en-GB" dirty="0" err="1"/>
              <a:t>Genn</a:t>
            </a:r>
            <a:r>
              <a:rPr lang="en-GB" dirty="0"/>
              <a:t>, Celia. "From </a:t>
            </a:r>
            <a:r>
              <a:rPr lang="en-GB" dirty="0" err="1"/>
              <a:t>Chishtiyya</a:t>
            </a:r>
            <a:r>
              <a:rPr lang="en-GB" dirty="0"/>
              <a:t> Diaspora to Transnational Sufi Movement." African Studies Review, vol. 37, no. 3, 1994. Griffith University, Brisbane, 6 August 2006. 1994. http://bit.ly/2NY3Xmm. Accessed 07 June 2018.</a:t>
            </a:r>
          </a:p>
          <a:p>
            <a:pPr marL="0" indent="0">
              <a:buNone/>
            </a:pPr>
            <a:r>
              <a:rPr lang="en-GB" dirty="0"/>
              <a:t>Gul, Imtiaz. "Transnational Islamic networks." International Review of the Red Cross, vol. 92, no. 880, December 2010. http://bit.ly/2OubLxe. 2010. Accessed 07 June 2018.</a:t>
            </a:r>
          </a:p>
          <a:p>
            <a:pPr marL="0" indent="0">
              <a:buNone/>
            </a:pPr>
            <a:r>
              <a:rPr lang="en-GB" dirty="0" err="1"/>
              <a:t>Hassanali</a:t>
            </a:r>
            <a:r>
              <a:rPr lang="en-GB" dirty="0"/>
              <a:t>, Muhammed. "Sufi Influence on Pakistani Politics and Culture." </a:t>
            </a:r>
            <a:r>
              <a:rPr lang="en-GB" dirty="0" err="1"/>
              <a:t>Pakistaniaat</a:t>
            </a:r>
            <a:r>
              <a:rPr lang="en-GB" dirty="0"/>
              <a:t>: A Journal of Pakistan Studies, vol. 2, no. 1. https://bit.ly/2LP6t0F. 2010. Accessed 07 June 2018.</a:t>
            </a:r>
          </a:p>
          <a:p>
            <a:pPr marL="0" indent="0">
              <a:buNone/>
            </a:pPr>
            <a:r>
              <a:rPr lang="en-GB" dirty="0" err="1"/>
              <a:t>Horstmann</a:t>
            </a:r>
            <a:r>
              <a:rPr lang="en-GB" dirty="0"/>
              <a:t>, Alexander. "Transnational Ideologies and Actors at the Level of Society in South and Southeast Asia."  NBR Project Report, Transnational Islam  in South and  Southeast Asia Movements, Networks, and Conflict Dynamics, April 2009. http://bit.ly/2Lz0s90. 2009. Accessed 07 June 2018.</a:t>
            </a:r>
          </a:p>
          <a:p>
            <a:pPr marL="0" indent="0">
              <a:buNone/>
            </a:pPr>
            <a:r>
              <a:rPr lang="en-GB" dirty="0"/>
              <a:t>Howell, Julia Day. "Repackaging Sufism in Urban Indonesia." ISIM Review no. 19, Spring 2007. http://bit.ly/2v4rT06. 2007. Accessed 07 June 2018.</a:t>
            </a:r>
          </a:p>
          <a:p>
            <a:pPr marL="0" indent="0">
              <a:buNone/>
            </a:pPr>
            <a:r>
              <a:rPr lang="en-GB" dirty="0"/>
              <a:t>Howell, Julia Day. "Sufism and the Indonesian Islamic Revival." The Journal of Asian Studies, vol. 60, no. 3. https://bit.ly/2K97CLO. August 2001. Accessed 07 June 2018.</a:t>
            </a:r>
          </a:p>
          <a:p>
            <a:pPr marL="0" indent="0">
              <a:buNone/>
            </a:pPr>
            <a:r>
              <a:rPr lang="en-GB" dirty="0" err="1"/>
              <a:t>Iitamäki</a:t>
            </a:r>
            <a:r>
              <a:rPr lang="en-GB" dirty="0"/>
              <a:t>, </a:t>
            </a:r>
            <a:r>
              <a:rPr lang="en-GB" dirty="0" err="1"/>
              <a:t>Mikko</a:t>
            </a:r>
            <a:r>
              <a:rPr lang="en-GB" dirty="0"/>
              <a:t> V. "Poetry in Sufi Practice: Patrons Poets and Performers in South Asian Sufism from Thirteenth Century to the Present." Academic dissertation, University of Helsinki, 2015. http://bit.ly/2mWPgEI. 2015. Accessed 07 June 2018.</a:t>
            </a:r>
          </a:p>
          <a:p>
            <a:pPr marL="0" indent="0">
              <a:buNone/>
            </a:pPr>
            <a:r>
              <a:rPr lang="en-GB" dirty="0"/>
              <a:t>Isaacs, Zoraida. "The Proliferation of Sufi Orders in the Greater Durban Area." MA Thesis in Religion and Social Transformation, University of </a:t>
            </a:r>
            <a:r>
              <a:rPr lang="en-GB" dirty="0" err="1"/>
              <a:t>Kwazulu</a:t>
            </a:r>
            <a:r>
              <a:rPr lang="en-GB" dirty="0"/>
              <a:t> Natal, December 2006. http://bit.ly/2LTVGSO. 2006. Accessed 07 June 2018.</a:t>
            </a:r>
          </a:p>
          <a:p>
            <a:pPr marL="0" indent="0">
              <a:buNone/>
            </a:pPr>
            <a:r>
              <a:rPr lang="en-GB" dirty="0" err="1"/>
              <a:t>Karkarku</a:t>
            </a:r>
            <a:r>
              <a:rPr lang="en-GB" dirty="0"/>
              <a:t>, Musa Ahmad &amp; </a:t>
            </a:r>
            <a:r>
              <a:rPr lang="en-GB" dirty="0" err="1"/>
              <a:t>Gafai</a:t>
            </a:r>
            <a:r>
              <a:rPr lang="en-GB" dirty="0"/>
              <a:t>, Ibrahim Abubakar. "Historical Perspectives on the Development of </a:t>
            </a:r>
            <a:r>
              <a:rPr lang="en-GB" dirty="0" err="1"/>
              <a:t>Tasawwuf</a:t>
            </a:r>
            <a:r>
              <a:rPr lang="en-GB" dirty="0"/>
              <a:t> in West Africa with Particular Reference to Northern Nigeria." E-Proceeding of the 2nd International Conference on Arabic Studies and Islamic Civilization, 9-10 March 2015, Kuala Lumpur, Malaysia. http://bit.ly/2NXT9Ev. 2015. Accessed 07 June 2018.</a:t>
            </a:r>
          </a:p>
          <a:p>
            <a:pPr marL="0" indent="0">
              <a:buNone/>
            </a:pPr>
            <a:r>
              <a:rPr lang="en-GB" dirty="0"/>
              <a:t>Khan, Sarfraz &amp; Sajid, Mirza Rizwan. "The Essence of Shrines in Rural Punjab: a Case Study of the Shrines at Barilla Sharif, Gujrat-Pakistan." Humanity &amp; Social Sciences Journal, vol. 6, no. 1, https://bit.ly/2mX3Dc1. 2011. Accessed 07 June 2018.</a:t>
            </a:r>
          </a:p>
          <a:p>
            <a:pPr marL="0" indent="0">
              <a:buNone/>
            </a:pPr>
            <a:endParaRPr lang="en-GB" dirty="0"/>
          </a:p>
        </p:txBody>
      </p:sp>
      <p:sp>
        <p:nvSpPr>
          <p:cNvPr id="4" name="Inhaltsplatzhalter 3">
            <a:extLst>
              <a:ext uri="{FF2B5EF4-FFF2-40B4-BE49-F238E27FC236}">
                <a16:creationId xmlns:a16="http://schemas.microsoft.com/office/drawing/2014/main" id="{3263D0B7-DE30-476F-93A7-29C339E5CCD1}"/>
              </a:ext>
            </a:extLst>
          </p:cNvPr>
          <p:cNvSpPr>
            <a:spLocks noGrp="1"/>
          </p:cNvSpPr>
          <p:nvPr>
            <p:ph sz="half" idx="2"/>
          </p:nvPr>
        </p:nvSpPr>
        <p:spPr/>
        <p:txBody>
          <a:bodyPr>
            <a:normAutofit fontScale="25000" lnSpcReduction="20000"/>
          </a:bodyPr>
          <a:lstStyle/>
          <a:p>
            <a:pPr marL="0" indent="0">
              <a:buNone/>
            </a:pPr>
            <a:r>
              <a:rPr lang="en-GB" dirty="0" err="1"/>
              <a:t>Kirkegaard</a:t>
            </a:r>
            <a:r>
              <a:rPr lang="en-GB" dirty="0"/>
              <a:t>, </a:t>
            </a:r>
            <a:r>
              <a:rPr lang="en-GB" dirty="0" err="1"/>
              <a:t>Annemette</a:t>
            </a:r>
            <a:r>
              <a:rPr lang="en-GB" dirty="0"/>
              <a:t>. "Music and Transcendence: Sufi Popular Performances in East Africa." Temenos, vol. 48, no. 1, https://bit.ly/2viqJh6. 2012. Accessed 07 June 2018.</a:t>
            </a:r>
          </a:p>
          <a:p>
            <a:pPr marL="0" indent="0">
              <a:buNone/>
            </a:pPr>
            <a:r>
              <a:rPr lang="en-GB" dirty="0" err="1"/>
              <a:t>Kressing</a:t>
            </a:r>
            <a:r>
              <a:rPr lang="en-GB" dirty="0"/>
              <a:t>, Frank. "Shamans, Mullahs, and Dervishes – Islam and Mysticism in Turkestan." Unpublished manuscript, anglicised version of a public presentation given in 1998. http://bit.ly/2vorqFI. 1998. Accessed 07 June 2018.</a:t>
            </a:r>
          </a:p>
          <a:p>
            <a:pPr marL="0" indent="0">
              <a:buNone/>
            </a:pPr>
            <a:r>
              <a:rPr lang="en-GB" dirty="0" err="1"/>
              <a:t>Krokus</a:t>
            </a:r>
            <a:r>
              <a:rPr lang="en-GB" dirty="0"/>
              <a:t>, Melinda Mary. "The poetic body: love and knowledge in a transnational Sufi order, the </a:t>
            </a:r>
            <a:r>
              <a:rPr lang="en-GB" dirty="0" err="1"/>
              <a:t>Qadiri</a:t>
            </a:r>
            <a:r>
              <a:rPr lang="en-GB" dirty="0"/>
              <a:t> </a:t>
            </a:r>
            <a:r>
              <a:rPr lang="en-GB" dirty="0" err="1"/>
              <a:t>Rifa'i</a:t>
            </a:r>
            <a:r>
              <a:rPr lang="en-GB" dirty="0"/>
              <a:t> Tariqa." Boston University Theses &amp; Dissertations, 2014. http://bit.ly/2NZ71yG. 2014. Accessed 07 June 2018.</a:t>
            </a:r>
          </a:p>
          <a:p>
            <a:pPr marL="0" indent="0">
              <a:buNone/>
            </a:pPr>
            <a:r>
              <a:rPr lang="en-GB" dirty="0"/>
              <a:t>Langer, Robert. "Transfer Processes within Sufi Rituals: An Example from Istanbul." European Journal of Turkish Studies, vol. 13. https://bit.ly/2mWuVPu. 2011. Accessed 07 June 2018.</a:t>
            </a:r>
          </a:p>
          <a:p>
            <a:pPr marL="0" indent="0">
              <a:buNone/>
            </a:pPr>
            <a:r>
              <a:rPr lang="en-GB" dirty="0" err="1"/>
              <a:t>Leccese</a:t>
            </a:r>
            <a:r>
              <a:rPr lang="en-GB" dirty="0"/>
              <a:t>, Francesco Alfonso. "A Sudanese Sufi Order in the Digital Age." Annual Review of Islam in Africa, no. 10, 2008-2009. http://bit.ly/2ApxzHf. 2008-2009. Accessed 07 June 2018.</a:t>
            </a:r>
          </a:p>
          <a:p>
            <a:pPr marL="0" indent="0">
              <a:buNone/>
            </a:pPr>
            <a:r>
              <a:rPr lang="en-GB" dirty="0" err="1"/>
              <a:t>Lizzio</a:t>
            </a:r>
            <a:r>
              <a:rPr lang="en-GB" dirty="0"/>
              <a:t>, Ken. "Ritual and Charisma in  Naqshbandi Sufi Mysticism." anpere.net, 21 February 2007. https://bit.ly/2LG6cy4.  Accessed 07 June 2018.</a:t>
            </a:r>
          </a:p>
          <a:p>
            <a:pPr marL="0" indent="0">
              <a:buNone/>
            </a:pPr>
            <a:r>
              <a:rPr lang="en-GB" dirty="0" err="1"/>
              <a:t>Makhasin</a:t>
            </a:r>
            <a:r>
              <a:rPr lang="en-GB" dirty="0"/>
              <a:t>, </a:t>
            </a:r>
            <a:r>
              <a:rPr lang="en-GB" dirty="0" err="1"/>
              <a:t>Luthfi</a:t>
            </a:r>
            <a:r>
              <a:rPr lang="en-GB" dirty="0"/>
              <a:t>. "Spirituality and Global E-Sufism in the Contemporary Era." Conference Programme – Sufism for a New Age 29th – 30th September 2011. http://bit.ly/2NY3P6m. 2011. Accessed 07 June 2018.</a:t>
            </a:r>
          </a:p>
          <a:p>
            <a:pPr marL="0" indent="0">
              <a:buNone/>
            </a:pPr>
            <a:r>
              <a:rPr lang="en-GB" dirty="0" err="1"/>
              <a:t>Makhasin</a:t>
            </a:r>
            <a:r>
              <a:rPr lang="en-GB" dirty="0"/>
              <a:t>, </a:t>
            </a:r>
            <a:r>
              <a:rPr lang="en-GB" dirty="0" err="1"/>
              <a:t>Luthfi</a:t>
            </a:r>
            <a:r>
              <a:rPr lang="en-GB" dirty="0"/>
              <a:t>. "Urban Sufism, Media and Religious Change in Indonesia." </a:t>
            </a:r>
            <a:r>
              <a:rPr lang="en-GB" dirty="0" err="1"/>
              <a:t>Ijtima'iyya</a:t>
            </a:r>
            <a:r>
              <a:rPr lang="en-GB" dirty="0"/>
              <a:t>, vol. 1, no. 1, September 2016. https://bit.ly/2vkcB6W. 2016. Accessed 07 June 2018.</a:t>
            </a:r>
          </a:p>
          <a:p>
            <a:pPr marL="0" indent="0">
              <a:buNone/>
            </a:pPr>
            <a:r>
              <a:rPr lang="en-GB" dirty="0" err="1"/>
              <a:t>Mandaville</a:t>
            </a:r>
            <a:r>
              <a:rPr lang="en-GB" dirty="0"/>
              <a:t>, Peter </a:t>
            </a:r>
            <a:r>
              <a:rPr lang="en-GB" dirty="0" err="1"/>
              <a:t>e.a.</a:t>
            </a:r>
            <a:r>
              <a:rPr lang="en-GB" dirty="0"/>
              <a:t> "Muslim Networks and Movements in Western Europe." Pew Forum on Religion &amp; Public Life, September 2010. https://pewrsr.ch/2LLdGPf. 2010. Accessed 07 June 2018.</a:t>
            </a:r>
          </a:p>
          <a:p>
            <a:pPr marL="0" indent="0">
              <a:buNone/>
            </a:pPr>
            <a:r>
              <a:rPr lang="en-GB" dirty="0" err="1"/>
              <a:t>Mandaville</a:t>
            </a:r>
            <a:r>
              <a:rPr lang="en-GB" dirty="0"/>
              <a:t>, Peter. "Transnational Islam in Asia: Background, Typology and Conceptual Overview." NBR Project Report, Transnational Islam  in South and  Southeast Asia Movements, Networks, and Conflict Dynamics, April 2009. http://bit.ly/2Lz0s90. 2009. Accessed 07 June 2018.</a:t>
            </a:r>
          </a:p>
          <a:p>
            <a:pPr marL="0" indent="0">
              <a:buNone/>
            </a:pPr>
            <a:r>
              <a:rPr lang="en-GB" dirty="0"/>
              <a:t>Maruyama, Daisuke. "Redefining Sufism in Its Social and Political Contexts: The Relationship between Sufis and </a:t>
            </a:r>
            <a:r>
              <a:rPr lang="en-GB" dirty="0" err="1"/>
              <a:t>Salafis</a:t>
            </a:r>
            <a:r>
              <a:rPr lang="en-GB" dirty="0"/>
              <a:t> in Contemporary Sudan." Kyoto Bulletin of Islamic Area Studies, no. 8. March 2015. https://bit.ly/2OqAlim. Accessed 07 June 2018.</a:t>
            </a:r>
          </a:p>
          <a:p>
            <a:pPr marL="0" indent="0">
              <a:buNone/>
            </a:pPr>
            <a:r>
              <a:rPr lang="en-GB" dirty="0" err="1"/>
              <a:t>Menhas</a:t>
            </a:r>
            <a:r>
              <a:rPr lang="en-GB" dirty="0"/>
              <a:t>, Rashid; Akhtar, </a:t>
            </a:r>
            <a:r>
              <a:rPr lang="en-GB" dirty="0" err="1"/>
              <a:t>Saira</a:t>
            </a:r>
            <a:r>
              <a:rPr lang="en-GB" dirty="0"/>
              <a:t> &amp; </a:t>
            </a:r>
            <a:r>
              <a:rPr lang="en-GB" dirty="0" err="1"/>
              <a:t>Jabeen</a:t>
            </a:r>
            <a:r>
              <a:rPr lang="en-GB" dirty="0"/>
              <a:t>, </a:t>
            </a:r>
            <a:r>
              <a:rPr lang="en-GB" dirty="0" err="1"/>
              <a:t>Norina</a:t>
            </a:r>
            <a:r>
              <a:rPr lang="en-GB" dirty="0"/>
              <a:t>. "Sociological Analysis of Sufism (A Case Study of </a:t>
            </a:r>
            <a:r>
              <a:rPr lang="en-GB" dirty="0" err="1"/>
              <a:t>Hazret</a:t>
            </a:r>
            <a:r>
              <a:rPr lang="en-GB" dirty="0"/>
              <a:t> Sultan Bahu, </a:t>
            </a:r>
            <a:r>
              <a:rPr lang="en-GB" dirty="0" err="1"/>
              <a:t>Shorkot</a:t>
            </a:r>
            <a:r>
              <a:rPr lang="en-GB" dirty="0"/>
              <a:t>, Pakistan)." International Journal of Academic Research in Business and Social Sciences, vol. 3, no. 9, September 2013. http://bit.ly/2NZ815U. 2013. Accessed 07 June 2018.</a:t>
            </a:r>
          </a:p>
          <a:p>
            <a:pPr marL="0" indent="0">
              <a:buNone/>
            </a:pPr>
            <a:r>
              <a:rPr lang="en-GB" dirty="0"/>
              <a:t>Mercier-</a:t>
            </a:r>
            <a:r>
              <a:rPr lang="en-GB" dirty="0" err="1"/>
              <a:t>Dalphond</a:t>
            </a:r>
            <a:r>
              <a:rPr lang="en-GB" dirty="0"/>
              <a:t>, Geneviève. "Imagining Sufism and Muslimness: The Production of Knowledge about Sufism and Its Power against Political Islam in the United States, Canada, and Pakistan." MA Thesis, School of Religious Studies, McGill University, Montreal, August 2017. http://bit.ly/2OthJ1e. 2017. Accessed 07 June 2018.</a:t>
            </a:r>
          </a:p>
          <a:p>
            <a:pPr marL="0" indent="0">
              <a:buNone/>
            </a:pPr>
            <a:r>
              <a:rPr lang="en-GB" dirty="0" err="1"/>
              <a:t>Moisseron</a:t>
            </a:r>
            <a:r>
              <a:rPr lang="en-GB" dirty="0"/>
              <a:t>, Jean-Yves &amp; </a:t>
            </a:r>
            <a:r>
              <a:rPr lang="en-GB" dirty="0" err="1"/>
              <a:t>Haddadt</a:t>
            </a:r>
            <a:r>
              <a:rPr lang="en-GB" dirty="0"/>
              <a:t>, </a:t>
            </a:r>
            <a:r>
              <a:rPr lang="en-GB" dirty="0" err="1"/>
              <a:t>Moulaud</a:t>
            </a:r>
            <a:r>
              <a:rPr lang="en-GB" dirty="0"/>
              <a:t>. "</a:t>
            </a:r>
            <a:r>
              <a:rPr lang="en-GB" dirty="0" err="1"/>
              <a:t>Actualité</a:t>
            </a:r>
            <a:r>
              <a:rPr lang="en-GB" dirty="0"/>
              <a:t> de la </a:t>
            </a:r>
            <a:r>
              <a:rPr lang="en-GB" dirty="0" err="1"/>
              <a:t>médecine</a:t>
            </a:r>
            <a:r>
              <a:rPr lang="en-GB" dirty="0"/>
              <a:t> </a:t>
            </a:r>
            <a:r>
              <a:rPr lang="en-GB" dirty="0" err="1"/>
              <a:t>traditionnelle</a:t>
            </a:r>
            <a:r>
              <a:rPr lang="en-GB" dirty="0"/>
              <a:t> </a:t>
            </a:r>
            <a:r>
              <a:rPr lang="en-GB" dirty="0" err="1"/>
              <a:t>musulmane</a:t>
            </a:r>
            <a:r>
              <a:rPr lang="en-GB" dirty="0"/>
              <a:t>. Les </a:t>
            </a:r>
            <a:r>
              <a:rPr lang="en-GB" dirty="0" err="1"/>
              <a:t>confréries</a:t>
            </a:r>
            <a:r>
              <a:rPr lang="en-GB" dirty="0"/>
              <a:t> </a:t>
            </a:r>
            <a:r>
              <a:rPr lang="en-GB" dirty="0" err="1"/>
              <a:t>soufies</a:t>
            </a:r>
            <a:r>
              <a:rPr lang="en-GB" dirty="0"/>
              <a:t> </a:t>
            </a:r>
            <a:r>
              <a:rPr lang="en-GB" dirty="0" err="1"/>
              <a:t>Naqshbandiyya</a:t>
            </a:r>
            <a:r>
              <a:rPr lang="en-GB" dirty="0"/>
              <a:t> et </a:t>
            </a:r>
            <a:r>
              <a:rPr lang="en-GB" dirty="0" err="1"/>
              <a:t>Tchichtiyya</a:t>
            </a:r>
            <a:r>
              <a:rPr lang="en-GB" dirty="0"/>
              <a:t>". In Anne Marie Moulin, ed., Islam et </a:t>
            </a:r>
            <a:r>
              <a:rPr lang="en-GB" dirty="0" err="1"/>
              <a:t>révolutions</a:t>
            </a:r>
            <a:r>
              <a:rPr lang="en-GB" dirty="0"/>
              <a:t> </a:t>
            </a:r>
            <a:r>
              <a:rPr lang="en-GB" dirty="0" err="1"/>
              <a:t>médicales</a:t>
            </a:r>
            <a:r>
              <a:rPr lang="en-GB" dirty="0"/>
              <a:t> - le </a:t>
            </a:r>
            <a:r>
              <a:rPr lang="en-GB" dirty="0" err="1"/>
              <a:t>labyrinthe</a:t>
            </a:r>
            <a:r>
              <a:rPr lang="en-GB" dirty="0"/>
              <a:t> du corps. IRD/Karthala, 2013.</a:t>
            </a:r>
          </a:p>
          <a:p>
            <a:pPr marL="0" indent="0">
              <a:buNone/>
            </a:pPr>
            <a:endParaRPr lang="en-GB" dirty="0"/>
          </a:p>
        </p:txBody>
      </p:sp>
    </p:spTree>
    <p:extLst>
      <p:ext uri="{BB962C8B-B14F-4D97-AF65-F5344CB8AC3E}">
        <p14:creationId xmlns:p14="http://schemas.microsoft.com/office/powerpoint/2010/main" val="181723072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477496ED-7966-4995-96CA-BEFE1AFEA943}"/>
              </a:ext>
            </a:extLst>
          </p:cNvPr>
          <p:cNvSpPr>
            <a:spLocks noGrp="1"/>
          </p:cNvSpPr>
          <p:nvPr>
            <p:ph type="title"/>
          </p:nvPr>
        </p:nvSpPr>
        <p:spPr/>
        <p:txBody>
          <a:bodyPr/>
          <a:lstStyle/>
          <a:p>
            <a:r>
              <a:rPr lang="de-DE" dirty="0" err="1"/>
              <a:t>Bibliography</a:t>
            </a:r>
            <a:r>
              <a:rPr lang="de-DE" dirty="0"/>
              <a:t> (III/IV)</a:t>
            </a:r>
            <a:endParaRPr lang="en-GB" dirty="0"/>
          </a:p>
        </p:txBody>
      </p:sp>
      <p:sp>
        <p:nvSpPr>
          <p:cNvPr id="3" name="Inhaltsplatzhalter 2">
            <a:extLst>
              <a:ext uri="{FF2B5EF4-FFF2-40B4-BE49-F238E27FC236}">
                <a16:creationId xmlns:a16="http://schemas.microsoft.com/office/drawing/2014/main" id="{3747AFEE-1C02-491D-8A5D-5E91BDF4D08C}"/>
              </a:ext>
            </a:extLst>
          </p:cNvPr>
          <p:cNvSpPr>
            <a:spLocks noGrp="1"/>
          </p:cNvSpPr>
          <p:nvPr>
            <p:ph sz="half" idx="1"/>
          </p:nvPr>
        </p:nvSpPr>
        <p:spPr/>
        <p:txBody>
          <a:bodyPr>
            <a:normAutofit fontScale="25000" lnSpcReduction="20000"/>
          </a:bodyPr>
          <a:lstStyle/>
          <a:p>
            <a:pPr marL="0" indent="0">
              <a:buNone/>
            </a:pPr>
            <a:r>
              <a:rPr lang="en-GB" dirty="0"/>
              <a:t>Morris, Carl. "'Look into the Book of  Life': Muslim musicians,  Sufism and postmodern spirituality in Britain." Social Compass, vol. 63, no. 3, https://bit.ly/2AlKiuB. 2016. Accessed 07 June 2018.</a:t>
            </a:r>
          </a:p>
          <a:p>
            <a:pPr marL="0" indent="0">
              <a:buNone/>
            </a:pPr>
            <a:r>
              <a:rPr lang="en-GB" dirty="0"/>
              <a:t>Morris, Carl. "'Look into the Book of Life': Muslim musicians, Sufism, and postmodern spirituality in Britain." Social Compass, vol. 63, no. 3, 2016. http://bit.ly/2K9Qaa3. 2016. Accessed 07 June 2018.</a:t>
            </a:r>
          </a:p>
          <a:p>
            <a:pPr marL="0" indent="0">
              <a:buNone/>
            </a:pPr>
            <a:r>
              <a:rPr lang="en-GB" dirty="0" err="1"/>
              <a:t>Muedini</a:t>
            </a:r>
            <a:r>
              <a:rPr lang="en-GB" dirty="0"/>
              <a:t>, Fait. "Sufism and Anti-Colonial Violent Resistance Movements: The </a:t>
            </a:r>
            <a:r>
              <a:rPr lang="en-GB" dirty="0" err="1"/>
              <a:t>Qadiriyya</a:t>
            </a:r>
            <a:r>
              <a:rPr lang="en-GB" dirty="0"/>
              <a:t> and </a:t>
            </a:r>
            <a:r>
              <a:rPr lang="en-GB" dirty="0" err="1"/>
              <a:t>Sanussi</a:t>
            </a:r>
            <a:r>
              <a:rPr lang="en-GB" dirty="0"/>
              <a:t> Orders in Algeria and Libya." Open Theology 1, 2015. https://bit.ly/2NTUFb2. 2015. Accessed 07 June 2018.</a:t>
            </a:r>
          </a:p>
          <a:p>
            <a:pPr marL="0" indent="0">
              <a:buNone/>
            </a:pPr>
            <a:r>
              <a:rPr lang="en-GB" dirty="0" err="1"/>
              <a:t>Napora</a:t>
            </a:r>
            <a:r>
              <a:rPr lang="en-GB" dirty="0"/>
              <a:t>, John. "Love (</a:t>
            </a:r>
            <a:r>
              <a:rPr lang="en-GB" dirty="0" err="1"/>
              <a:t>Mohabba</a:t>
            </a:r>
            <a:r>
              <a:rPr lang="en-GB" dirty="0"/>
              <a:t>) in Sufism." FALSAFEH, vol. 37, no. 1, Spring 2009. https://jop.ut.ac.ir. 2009. Accessed 07 June 2018.</a:t>
            </a:r>
          </a:p>
          <a:p>
            <a:pPr marL="0" indent="0">
              <a:buNone/>
            </a:pPr>
            <a:r>
              <a:rPr lang="en-GB" dirty="0"/>
              <a:t>Nasir, Rabia &amp; Malik, </a:t>
            </a:r>
            <a:r>
              <a:rPr lang="en-GB" dirty="0" err="1"/>
              <a:t>Arsheed</a:t>
            </a:r>
            <a:r>
              <a:rPr lang="en-GB" dirty="0"/>
              <a:t> Ahmad. "Role and Importance of Sufism in [the] Modern World." International Journal of Advancements in Research &amp; Technology, vol. 2, no. 1, January 2013. http://bit.ly/2NWz6Gx. 2013. Accessed 07 June 2018.</a:t>
            </a:r>
          </a:p>
          <a:p>
            <a:pPr marL="0" indent="0">
              <a:buNone/>
            </a:pPr>
            <a:r>
              <a:rPr lang="en-GB" dirty="0"/>
              <a:t>Newell, James Richard. "Experiencing Qawwali: Sound as Spiritual Power in Sufi India." PhD Dissertation in Religion, Faculty of the Graduate School of Vanderbilt University. http://bit.ly/2NXHOVj. December 2007. Accessed 07 June 2018.</a:t>
            </a:r>
          </a:p>
          <a:p>
            <a:pPr marL="0" indent="0">
              <a:buNone/>
            </a:pPr>
            <a:r>
              <a:rPr lang="en-GB" dirty="0"/>
              <a:t>Nguyen, Martin. "The Alternative Institutionalization and Practices of Sufi Orders in Boston." The Pluralism Project, 15 October 2003. https://bit.ly/2LNfSWI. 2003. Accessed 07 June 2018.</a:t>
            </a:r>
          </a:p>
          <a:p>
            <a:pPr marL="0" indent="0">
              <a:buNone/>
            </a:pPr>
            <a:r>
              <a:rPr lang="en-GB" dirty="0"/>
              <a:t>Nielsen, Jorgen S.; Draper, Mustafa &amp; </a:t>
            </a:r>
            <a:r>
              <a:rPr lang="en-GB" dirty="0" err="1"/>
              <a:t>Yemelianova</a:t>
            </a:r>
            <a:r>
              <a:rPr lang="en-GB" dirty="0"/>
              <a:t>, Galina. "Transnational Sufism The </a:t>
            </a:r>
            <a:r>
              <a:rPr lang="en-GB" dirty="0" err="1"/>
              <a:t>Haqqaniyya</a:t>
            </a:r>
            <a:r>
              <a:rPr lang="en-GB" dirty="0"/>
              <a:t>." in J. </a:t>
            </a:r>
            <a:r>
              <a:rPr lang="en-GB" dirty="0" err="1"/>
              <a:t>Hinnells</a:t>
            </a:r>
            <a:r>
              <a:rPr lang="en-GB" dirty="0"/>
              <a:t> (ed.), Sufism in the West. Routledge, London, https://bit.ly/2mUDQkE. 2006. Accessed 07 June 2018.</a:t>
            </a:r>
          </a:p>
          <a:p>
            <a:pPr marL="0" indent="0">
              <a:buNone/>
            </a:pPr>
            <a:r>
              <a:rPr lang="en-GB" dirty="0"/>
              <a:t>O'Brian, Donal Cruise. "La </a:t>
            </a:r>
            <a:r>
              <a:rPr lang="en-GB" dirty="0" err="1"/>
              <a:t>filière</a:t>
            </a:r>
            <a:r>
              <a:rPr lang="en-GB" dirty="0"/>
              <a:t> </a:t>
            </a:r>
            <a:r>
              <a:rPr lang="en-GB" dirty="0" err="1"/>
              <a:t>musulmane</a:t>
            </a:r>
            <a:r>
              <a:rPr lang="en-GB" dirty="0"/>
              <a:t>. </a:t>
            </a:r>
            <a:r>
              <a:rPr lang="en-GB" dirty="0" err="1"/>
              <a:t>Confréries</a:t>
            </a:r>
            <a:r>
              <a:rPr lang="en-GB" dirty="0"/>
              <a:t> </a:t>
            </a:r>
            <a:r>
              <a:rPr lang="en-GB" dirty="0" err="1"/>
              <a:t>soufies</a:t>
            </a:r>
            <a:r>
              <a:rPr lang="en-GB" dirty="0"/>
              <a:t> et politique </a:t>
            </a:r>
            <a:r>
              <a:rPr lang="en-GB" dirty="0" err="1"/>
              <a:t>en</a:t>
            </a:r>
            <a:r>
              <a:rPr lang="en-GB" dirty="0"/>
              <a:t> Afrique noire." La question </a:t>
            </a:r>
            <a:r>
              <a:rPr lang="en-GB" dirty="0" err="1"/>
              <a:t>islamique</a:t>
            </a:r>
            <a:r>
              <a:rPr lang="en-GB" dirty="0"/>
              <a:t> </a:t>
            </a:r>
            <a:r>
              <a:rPr lang="en-GB" dirty="0" err="1"/>
              <a:t>en</a:t>
            </a:r>
            <a:r>
              <a:rPr lang="en-GB" dirty="0"/>
              <a:t> Afrique Noire, no. 4, December 1981, https://bit.ly/2M4i215. 1981. Accessed 07 June 2018.</a:t>
            </a:r>
          </a:p>
          <a:p>
            <a:pPr marL="0" indent="0">
              <a:buNone/>
            </a:pPr>
            <a:r>
              <a:rPr lang="en-GB" dirty="0"/>
              <a:t>Palacios, Marina. "Neo-Sufism: Examining the Roots of the Islamic reform Movement called 'Neo-Sufism'." MA Thesis in International Studies, Leiden, 2 September 2016. http://bit.ly/2viV66U. 2016. Accessed 07 June 2018.</a:t>
            </a:r>
          </a:p>
          <a:p>
            <a:pPr marL="0" indent="0">
              <a:buNone/>
            </a:pPr>
            <a:r>
              <a:rPr lang="en-GB" dirty="0"/>
              <a:t>Papas, Alexandre. "No Sufism without Sufi Order: Rethinking </a:t>
            </a:r>
            <a:r>
              <a:rPr lang="en-GB" dirty="0" err="1"/>
              <a:t>Tarîqa</a:t>
            </a:r>
            <a:r>
              <a:rPr lang="en-GB" dirty="0"/>
              <a:t> and </a:t>
            </a:r>
            <a:r>
              <a:rPr lang="en-GB" dirty="0" err="1"/>
              <a:t>Adab</a:t>
            </a:r>
            <a:r>
              <a:rPr lang="en-GB" dirty="0"/>
              <a:t> with Ahmad </a:t>
            </a:r>
            <a:r>
              <a:rPr lang="en-GB" dirty="0" err="1"/>
              <a:t>Kâsânî</a:t>
            </a:r>
            <a:r>
              <a:rPr lang="en-GB" dirty="0"/>
              <a:t> </a:t>
            </a:r>
            <a:r>
              <a:rPr lang="en-GB" dirty="0" err="1"/>
              <a:t>Dahbidî</a:t>
            </a:r>
            <a:r>
              <a:rPr lang="en-GB" dirty="0"/>
              <a:t> (1461-1542)." Kyoto Bulletin of Islamic Area Studies, vol. 2, no. 1. https://bit.ly/2K9JTv1. 2008. Accessed 07 June 2018.</a:t>
            </a:r>
          </a:p>
          <a:p>
            <a:pPr marL="0" indent="0">
              <a:buNone/>
            </a:pPr>
            <a:r>
              <a:rPr lang="en-GB" dirty="0" err="1"/>
              <a:t>Pasilov</a:t>
            </a:r>
            <a:r>
              <a:rPr lang="en-GB" dirty="0"/>
              <a:t>, B. &amp; </a:t>
            </a:r>
            <a:r>
              <a:rPr lang="en-GB" dirty="0" err="1"/>
              <a:t>Ashirov</a:t>
            </a:r>
            <a:r>
              <a:rPr lang="en-GB" dirty="0"/>
              <a:t>, A. "Revival of Sufi Traditions in Modern Central Asia: </a:t>
            </a:r>
            <a:r>
              <a:rPr lang="en-GB" dirty="0" err="1"/>
              <a:t>Jahri</a:t>
            </a:r>
            <a:r>
              <a:rPr lang="en-GB" dirty="0"/>
              <a:t> Zikr and its ethnological features." Instituto por </a:t>
            </a:r>
            <a:r>
              <a:rPr lang="en-GB" dirty="0" err="1"/>
              <a:t>L'Oriente</a:t>
            </a:r>
            <a:r>
              <a:rPr lang="en-GB" dirty="0"/>
              <a:t>, 2007. http://bit.ly/2Ov3nxy. 2007. Accessed 07 June 2018.</a:t>
            </a:r>
          </a:p>
          <a:p>
            <a:pPr marL="0" indent="0">
              <a:buNone/>
            </a:pPr>
            <a:r>
              <a:rPr lang="en-GB" dirty="0" err="1"/>
              <a:t>Piraino</a:t>
            </a:r>
            <a:r>
              <a:rPr lang="en-GB" dirty="0"/>
              <a:t>, Francesco. "Between real and virtual communities: Sufism in Western societies and the Naqshbandi Haqqani case." Social Compass, vol. 63, no. 1. https://bit.ly/2M7vy3G. 2016. Accessed 07 June 2018.</a:t>
            </a:r>
          </a:p>
          <a:p>
            <a:pPr marL="0" indent="0">
              <a:buNone/>
            </a:pPr>
            <a:r>
              <a:rPr lang="en-GB" dirty="0" err="1"/>
              <a:t>Qadri</a:t>
            </a:r>
            <a:r>
              <a:rPr lang="en-GB" dirty="0"/>
              <a:t>, Muhammad Ahmed; </a:t>
            </a:r>
            <a:r>
              <a:rPr lang="en-GB" dirty="0" err="1"/>
              <a:t>Qadri</a:t>
            </a:r>
            <a:r>
              <a:rPr lang="en-GB" dirty="0"/>
              <a:t>, </a:t>
            </a:r>
            <a:r>
              <a:rPr lang="en-GB" dirty="0" err="1"/>
              <a:t>Suwaibah</a:t>
            </a:r>
            <a:r>
              <a:rPr lang="en-GB" dirty="0"/>
              <a:t> &amp; Ahsan, </a:t>
            </a:r>
            <a:r>
              <a:rPr lang="en-GB" dirty="0" err="1"/>
              <a:t>Lubna</a:t>
            </a:r>
            <a:r>
              <a:rPr lang="en-GB" dirty="0"/>
              <a:t>. "Sufism as an Attempt to Replace the Extremism in the Contemporary World: A Socio-Political Analysis." Historical Research Letter, vol. 30, 2016. https://bit.ly/2v4BhRq. Accessed 07 June 2018.</a:t>
            </a:r>
          </a:p>
          <a:p>
            <a:pPr marL="0" indent="0">
              <a:buNone/>
            </a:pPr>
            <a:r>
              <a:rPr lang="en-GB" dirty="0" err="1"/>
              <a:t>Raudevere</a:t>
            </a:r>
            <a:r>
              <a:rPr lang="en-GB" dirty="0"/>
              <a:t>, Catharina. "</a:t>
            </a:r>
            <a:r>
              <a:rPr lang="en-GB" dirty="0" err="1"/>
              <a:t>Exil</a:t>
            </a:r>
            <a:r>
              <a:rPr lang="en-GB" dirty="0"/>
              <a:t> and tradition. </a:t>
            </a:r>
            <a:r>
              <a:rPr lang="en-GB" dirty="0" err="1"/>
              <a:t>Transnationell</a:t>
            </a:r>
            <a:r>
              <a:rPr lang="en-GB" dirty="0"/>
              <a:t> </a:t>
            </a:r>
            <a:r>
              <a:rPr lang="en-GB" dirty="0" err="1"/>
              <a:t>sufism</a:t>
            </a:r>
            <a:r>
              <a:rPr lang="en-GB" dirty="0"/>
              <a:t> in Sweden." </a:t>
            </a:r>
            <a:r>
              <a:rPr lang="en-GB" dirty="0" err="1"/>
              <a:t>Institut</a:t>
            </a:r>
            <a:r>
              <a:rPr lang="en-GB" dirty="0"/>
              <a:t> for </a:t>
            </a:r>
            <a:r>
              <a:rPr lang="en-GB" dirty="0" err="1"/>
              <a:t>Tvaerkulturelle</a:t>
            </a:r>
            <a:r>
              <a:rPr lang="en-GB" dirty="0"/>
              <a:t> </a:t>
            </a:r>
            <a:r>
              <a:rPr lang="en-GB" dirty="0" err="1"/>
              <a:t>og</a:t>
            </a:r>
            <a:r>
              <a:rPr lang="en-GB" dirty="0"/>
              <a:t> </a:t>
            </a:r>
            <a:r>
              <a:rPr lang="en-GB" dirty="0" err="1"/>
              <a:t>regionale</a:t>
            </a:r>
            <a:r>
              <a:rPr lang="en-GB" dirty="0"/>
              <a:t> Studier, </a:t>
            </a:r>
            <a:r>
              <a:rPr lang="en-GB" dirty="0" err="1"/>
              <a:t>Köpenhamns</a:t>
            </a:r>
            <a:r>
              <a:rPr lang="en-GB" dirty="0"/>
              <a:t> </a:t>
            </a:r>
            <a:r>
              <a:rPr lang="en-GB" dirty="0" err="1"/>
              <a:t>universitet</a:t>
            </a:r>
            <a:r>
              <a:rPr lang="en-GB" dirty="0"/>
              <a:t>, 2004. http://bit.ly/2ArenZQ. 2004. Accessed 07 June 2018.</a:t>
            </a:r>
          </a:p>
          <a:p>
            <a:pPr marL="0" indent="0">
              <a:buNone/>
            </a:pPr>
            <a:r>
              <a:rPr lang="en-GB" dirty="0"/>
              <a:t>Rawlinson, Andrew. "A History of Western Sufism." DISKUS, Universität Marburg, vol. 1, no. 1. https://bit.ly/2LQ2d0X. 1993. Accessed 07 June 2018.</a:t>
            </a:r>
          </a:p>
          <a:p>
            <a:endParaRPr lang="en-GB" dirty="0"/>
          </a:p>
        </p:txBody>
      </p:sp>
      <p:sp>
        <p:nvSpPr>
          <p:cNvPr id="4" name="Inhaltsplatzhalter 3">
            <a:extLst>
              <a:ext uri="{FF2B5EF4-FFF2-40B4-BE49-F238E27FC236}">
                <a16:creationId xmlns:a16="http://schemas.microsoft.com/office/drawing/2014/main" id="{1E85B822-E663-4DC2-8B97-3E5C9F73ED52}"/>
              </a:ext>
            </a:extLst>
          </p:cNvPr>
          <p:cNvSpPr>
            <a:spLocks noGrp="1"/>
          </p:cNvSpPr>
          <p:nvPr>
            <p:ph sz="half" idx="2"/>
          </p:nvPr>
        </p:nvSpPr>
        <p:spPr/>
        <p:txBody>
          <a:bodyPr>
            <a:normAutofit fontScale="25000" lnSpcReduction="20000"/>
          </a:bodyPr>
          <a:lstStyle/>
          <a:p>
            <a:pPr marL="0" indent="0">
              <a:buNone/>
            </a:pPr>
            <a:r>
              <a:rPr lang="en-GB" dirty="0" err="1"/>
              <a:t>Reetz</a:t>
            </a:r>
            <a:r>
              <a:rPr lang="en-GB" dirty="0"/>
              <a:t>, Dietrich. "Migrants, Mujahidin, Madrassa Students: The Diversity of Transnational Islam in Pakistan." NBR Project Report, Transnational Islam  in South and  Southeast Asia Movements, Networks, and Conflict Dynamics, April 2009. http://bit.ly/2Lz0s90. 2009. Accessed 07 June 2018.</a:t>
            </a:r>
          </a:p>
          <a:p>
            <a:pPr marL="0" indent="0">
              <a:buNone/>
            </a:pPr>
            <a:r>
              <a:rPr lang="en-GB" dirty="0"/>
              <a:t>Robinson, Francis. "Knowledge, its transmission, and the making of Muslim societies." In The Cambridge illustrated history of the Islamic world. http://bit.ly/2M4lWHh. Cambridge University Press, 1996. Accessed 07 June 2018.</a:t>
            </a:r>
          </a:p>
          <a:p>
            <a:pPr marL="0" indent="0">
              <a:buNone/>
            </a:pPr>
            <a:r>
              <a:rPr lang="en-GB" dirty="0" err="1"/>
              <a:t>Roul</a:t>
            </a:r>
            <a:r>
              <a:rPr lang="en-GB" dirty="0"/>
              <a:t>, </a:t>
            </a:r>
            <a:r>
              <a:rPr lang="en-GB" dirty="0" err="1"/>
              <a:t>Animesh</a:t>
            </a:r>
            <a:r>
              <a:rPr lang="en-GB" dirty="0"/>
              <a:t>. "Transnational Islam in India: Movements, Networks, and Conflict Dynamics." NBR Project Report, Transnational Islam  in South and  Southeast Asia Movements, Networks, and Conflict Dynamics, April 2009. http://bit.ly/2Lz0s90. 2009. Accessed 07 June 2018.</a:t>
            </a:r>
          </a:p>
          <a:p>
            <a:pPr marL="0" indent="0">
              <a:buNone/>
            </a:pPr>
            <a:r>
              <a:rPr lang="en-GB" dirty="0" err="1"/>
              <a:t>Rozehnal</a:t>
            </a:r>
            <a:r>
              <a:rPr lang="en-GB" dirty="0"/>
              <a:t>, Robert. "Chapter 4. Teaching Sufism: Networks of Community and Discipleship." in Robert </a:t>
            </a:r>
            <a:r>
              <a:rPr lang="en-GB" dirty="0" err="1"/>
              <a:t>Rozehnal</a:t>
            </a:r>
            <a:r>
              <a:rPr lang="en-GB" dirty="0"/>
              <a:t>, Islamic Sufism Unbound. https://bit.ly/2LBvRYG. Palgrave Macmillan, 2007. Accessed 07 June 2018.</a:t>
            </a:r>
          </a:p>
          <a:p>
            <a:pPr marL="0" indent="0">
              <a:buNone/>
            </a:pPr>
            <a:r>
              <a:rPr lang="en-GB" dirty="0"/>
              <a:t>Ryan, Patrick J. "The Mystical Theology of Tijani Sufism and Its Social Significance in West Africa." Journal of Religion in Africa, vol. 30, no. 2, May 2000. https://bit.ly/2vnBkXQ. 2000. Accessed 07 June 2018.</a:t>
            </a:r>
          </a:p>
          <a:p>
            <a:pPr marL="0" indent="0">
              <a:buNone/>
            </a:pPr>
            <a:r>
              <a:rPr lang="en-GB" dirty="0" err="1"/>
              <a:t>Rytter</a:t>
            </a:r>
            <a:r>
              <a:rPr lang="en-GB" dirty="0"/>
              <a:t>, Mikkel. "Transnational Sufism from below: charismatic counselling and the quest for well-being." South Asian Diaspora, vol. 6, no. 1, 2014. http://bit.ly/2OrTlNH. 2014. Accessed 07 June 2018.</a:t>
            </a:r>
          </a:p>
          <a:p>
            <a:pPr marL="0" indent="0">
              <a:buNone/>
            </a:pPr>
            <a:r>
              <a:rPr lang="en-GB" dirty="0"/>
              <a:t>Samson, Fabienne. "Youth, Sufism, and Politics in Senegal." ISIM Newsletter 6, 2000. http://bit.ly/2veLJoO. 2000. Accessed 07 June 2018.</a:t>
            </a:r>
          </a:p>
          <a:p>
            <a:pPr marL="0" indent="0">
              <a:buNone/>
            </a:pPr>
            <a:r>
              <a:rPr lang="en-GB" dirty="0" err="1"/>
              <a:t>Sarr</a:t>
            </a:r>
            <a:r>
              <a:rPr lang="en-GB" dirty="0"/>
              <a:t>, </a:t>
            </a:r>
            <a:r>
              <a:rPr lang="en-GB" dirty="0" err="1"/>
              <a:t>Ebrima</a:t>
            </a:r>
            <a:r>
              <a:rPr lang="en-GB" dirty="0"/>
              <a:t>. "The Ritual of </a:t>
            </a:r>
            <a:r>
              <a:rPr lang="en-GB" dirty="0" err="1"/>
              <a:t>Slawatan</a:t>
            </a:r>
            <a:r>
              <a:rPr lang="en-GB" dirty="0"/>
              <a:t> and Neo-Sufism." QUEST: Studies on Religion &amp; Culture in Asia, vol. 1, 2016. https://bit.ly/2v1sz6y. 31 May 2016. Accessed 07 June 2018.</a:t>
            </a:r>
          </a:p>
          <a:p>
            <a:pPr marL="0" indent="0">
              <a:buNone/>
            </a:pPr>
            <a:r>
              <a:rPr lang="en-GB" dirty="0"/>
              <a:t>Schmitz, Jean. "Le souffle de la </a:t>
            </a:r>
            <a:r>
              <a:rPr lang="en-GB" dirty="0" err="1"/>
              <a:t>parenté</a:t>
            </a:r>
            <a:r>
              <a:rPr lang="en-GB" dirty="0"/>
              <a:t> </a:t>
            </a:r>
            <a:r>
              <a:rPr lang="en-GB" dirty="0" err="1"/>
              <a:t>Mariage</a:t>
            </a:r>
            <a:r>
              <a:rPr lang="en-GB" dirty="0"/>
              <a:t> et transmission de la baraka chez des </a:t>
            </a:r>
            <a:r>
              <a:rPr lang="en-GB" dirty="0" err="1"/>
              <a:t>clercs</a:t>
            </a:r>
            <a:r>
              <a:rPr lang="en-GB" dirty="0"/>
              <a:t> </a:t>
            </a:r>
            <a:r>
              <a:rPr lang="en-GB" dirty="0" err="1"/>
              <a:t>musulmans</a:t>
            </a:r>
            <a:r>
              <a:rPr lang="en-GB" dirty="0"/>
              <a:t> de la </a:t>
            </a:r>
            <a:r>
              <a:rPr lang="en-GB" dirty="0" err="1"/>
              <a:t>Vallée</a:t>
            </a:r>
            <a:r>
              <a:rPr lang="en-GB" dirty="0"/>
              <a:t> du </a:t>
            </a:r>
            <a:r>
              <a:rPr lang="en-GB" dirty="0" err="1"/>
              <a:t>Sénégal</a:t>
            </a:r>
            <a:r>
              <a:rPr lang="en-GB" dirty="0"/>
              <a:t>." L'HOMME no. 154, 2000. http://bit.ly/2mTrxVA. 2000. Accessed 07 June 2018.</a:t>
            </a:r>
          </a:p>
          <a:p>
            <a:pPr marL="0" indent="0">
              <a:buNone/>
            </a:pPr>
            <a:r>
              <a:rPr lang="en-GB" dirty="0"/>
              <a:t>Sparkes, Jason. "Doctrines and Practices of the </a:t>
            </a:r>
            <a:r>
              <a:rPr lang="en-GB" dirty="0" err="1"/>
              <a:t>Burhaniya</a:t>
            </a:r>
            <a:r>
              <a:rPr lang="en-GB" dirty="0"/>
              <a:t> Sufi Order in the Arab World and in the West Between 1938 and 2012:  A Decolonial and Transdisciplinary Analysis from an Insider Perspective." M.A. Thesis in Religious Science, </a:t>
            </a:r>
            <a:r>
              <a:rPr lang="en-GB" dirty="0" err="1"/>
              <a:t>Université</a:t>
            </a:r>
            <a:r>
              <a:rPr lang="en-GB" dirty="0"/>
              <a:t> de Montréal. https://bit.ly/2vkNMrz. April 2013. Accessed 07 June 2018.</a:t>
            </a:r>
          </a:p>
          <a:p>
            <a:pPr marL="0" indent="0">
              <a:buNone/>
            </a:pPr>
            <a:r>
              <a:rPr lang="en-GB" dirty="0"/>
              <a:t>Spellman, Kathryn. "A National Sufi Order with Transnational Dimensions: The </a:t>
            </a:r>
            <a:r>
              <a:rPr lang="en-GB" dirty="0" err="1"/>
              <a:t>Maktab</a:t>
            </a:r>
            <a:r>
              <a:rPr lang="en-GB" dirty="0"/>
              <a:t> </a:t>
            </a:r>
            <a:r>
              <a:rPr lang="en-GB" dirty="0" err="1"/>
              <a:t>Tarighat</a:t>
            </a:r>
            <a:r>
              <a:rPr lang="en-GB" dirty="0"/>
              <a:t> </a:t>
            </a:r>
            <a:r>
              <a:rPr lang="en-GB" dirty="0" err="1"/>
              <a:t>Oveyssi</a:t>
            </a:r>
            <a:r>
              <a:rPr lang="en-GB" dirty="0"/>
              <a:t> </a:t>
            </a:r>
            <a:r>
              <a:rPr lang="en-GB" dirty="0" err="1"/>
              <a:t>Shahmaghsoudi</a:t>
            </a:r>
            <a:r>
              <a:rPr lang="en-GB" dirty="0"/>
              <a:t> Sufi Order in London." Journal of Ethnic and Migration Studies, vol. 30, no. 5, September 2004. http://bit.ly/2mTr7yu. 2004. Accessed 07 June 2018.</a:t>
            </a:r>
          </a:p>
          <a:p>
            <a:pPr marL="0" indent="0">
              <a:buNone/>
            </a:pPr>
            <a:r>
              <a:rPr lang="en-GB" dirty="0" err="1"/>
              <a:t>Stapa</a:t>
            </a:r>
            <a:r>
              <a:rPr lang="en-GB" dirty="0"/>
              <a:t>, Zakaria. "Malay-Muslim Identity in the Era of Globalization." International Journal of Islamic Thought, vol. 10, December 2016. http://bit.ly/2KaFGXD. 2016. Accessed 07 June 2018.</a:t>
            </a:r>
          </a:p>
          <a:p>
            <a:pPr marL="0" indent="0">
              <a:buNone/>
            </a:pPr>
            <a:r>
              <a:rPr lang="en-GB" dirty="0" err="1"/>
              <a:t>Stjernholm</a:t>
            </a:r>
            <a:r>
              <a:rPr lang="en-GB" dirty="0"/>
              <a:t>, Simon. "The Struggle for Purity. Naqshbandi-Haqqani Sufism in Eastern London." Masters Thesis in </a:t>
            </a:r>
            <a:r>
              <a:rPr lang="en-GB" dirty="0" err="1"/>
              <a:t>Islamology</a:t>
            </a:r>
            <a:r>
              <a:rPr lang="en-GB" dirty="0"/>
              <a:t>, Lund University, Autumn 2005. http://bit.ly/2OtihnO. 2005. Accessed 07 June 2018.</a:t>
            </a:r>
          </a:p>
          <a:p>
            <a:pPr marL="0" indent="0">
              <a:buNone/>
            </a:pPr>
            <a:r>
              <a:rPr lang="en-GB" dirty="0"/>
              <a:t>Sufi Healing Order. "The Application of Healing Power." In Vol. IV, Health Mental Purification, The Mind World, Chapter IV Sufi Message of </a:t>
            </a:r>
            <a:r>
              <a:rPr lang="en-GB" dirty="0" err="1"/>
              <a:t>Hazrat</a:t>
            </a:r>
            <a:r>
              <a:rPr lang="en-GB" dirty="0"/>
              <a:t> Inayat Khan, September 2015. http://bit.ly/2M4o8P1. 2015. Accessed 07 June 2018.</a:t>
            </a:r>
          </a:p>
          <a:p>
            <a:pPr marL="0" indent="0">
              <a:buNone/>
            </a:pPr>
            <a:r>
              <a:rPr lang="en-GB" dirty="0" err="1"/>
              <a:t>Sumbal</a:t>
            </a:r>
            <a:r>
              <a:rPr lang="en-GB" dirty="0"/>
              <a:t>, Saadia. "Migrant Sufis and Shrines: A Microcosm of Islam in the Tribal Structure of </a:t>
            </a:r>
            <a:r>
              <a:rPr lang="en-GB" dirty="0" err="1"/>
              <a:t>Mianwali</a:t>
            </a:r>
            <a:r>
              <a:rPr lang="en-GB" dirty="0"/>
              <a:t> District." Proceedings of ADVED15 International Conference on Advances in Education and Social Sciences, 12-14 October 2015, Istanbul, Turkey. https://bit.ly/2OvWJqT. 2015. Accessed 07 June 2018.</a:t>
            </a:r>
          </a:p>
        </p:txBody>
      </p:sp>
    </p:spTree>
    <p:extLst>
      <p:ext uri="{BB962C8B-B14F-4D97-AF65-F5344CB8AC3E}">
        <p14:creationId xmlns:p14="http://schemas.microsoft.com/office/powerpoint/2010/main" val="313901319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a:extLst>
              <a:ext uri="{FF2B5EF4-FFF2-40B4-BE49-F238E27FC236}">
                <a16:creationId xmlns:a16="http://schemas.microsoft.com/office/drawing/2014/main" id="{63B796CD-D490-4EBD-B7B9-A1BAF2509372}"/>
              </a:ext>
            </a:extLst>
          </p:cNvPr>
          <p:cNvSpPr>
            <a:spLocks noGrp="1"/>
          </p:cNvSpPr>
          <p:nvPr>
            <p:ph type="title"/>
          </p:nvPr>
        </p:nvSpPr>
        <p:spPr/>
        <p:txBody>
          <a:bodyPr/>
          <a:lstStyle/>
          <a:p>
            <a:r>
              <a:rPr lang="de-DE" dirty="0" err="1"/>
              <a:t>Bibliography</a:t>
            </a:r>
            <a:r>
              <a:rPr lang="de-DE" dirty="0"/>
              <a:t> (IV/IV)</a:t>
            </a:r>
            <a:endParaRPr lang="en-GB" dirty="0"/>
          </a:p>
        </p:txBody>
      </p:sp>
      <p:sp>
        <p:nvSpPr>
          <p:cNvPr id="3" name="Inhaltsplatzhalter 2">
            <a:extLst>
              <a:ext uri="{FF2B5EF4-FFF2-40B4-BE49-F238E27FC236}">
                <a16:creationId xmlns:a16="http://schemas.microsoft.com/office/drawing/2014/main" id="{81B62620-E09A-4268-99F7-55A62BC0BE9A}"/>
              </a:ext>
            </a:extLst>
          </p:cNvPr>
          <p:cNvSpPr>
            <a:spLocks noGrp="1"/>
          </p:cNvSpPr>
          <p:nvPr>
            <p:ph sz="half" idx="1"/>
          </p:nvPr>
        </p:nvSpPr>
        <p:spPr/>
        <p:txBody>
          <a:bodyPr>
            <a:normAutofit fontScale="25000" lnSpcReduction="20000"/>
          </a:bodyPr>
          <a:lstStyle/>
          <a:p>
            <a:pPr marL="0" indent="0">
              <a:buNone/>
            </a:pPr>
            <a:r>
              <a:rPr lang="en-GB" dirty="0" err="1"/>
              <a:t>Tonaga</a:t>
            </a:r>
            <a:r>
              <a:rPr lang="en-GB" dirty="0"/>
              <a:t>, Yasushi. "The Tariqa’s </a:t>
            </a:r>
            <a:r>
              <a:rPr lang="en-GB" dirty="0" err="1"/>
              <a:t>Cohesional</a:t>
            </a:r>
            <a:r>
              <a:rPr lang="en-GB" dirty="0"/>
              <a:t> Power and the </a:t>
            </a:r>
            <a:r>
              <a:rPr lang="en-GB" dirty="0" err="1"/>
              <a:t>Shaykhhood</a:t>
            </a:r>
            <a:r>
              <a:rPr lang="en-GB" dirty="0"/>
              <a:t> Succession Question. Preface." Asian and African Area Studies, vol. 7, no. 1. https://bit.ly/2NXF9eh. 2007. Accessed 07 June 2018.</a:t>
            </a:r>
          </a:p>
          <a:p>
            <a:pPr marL="0" indent="0">
              <a:buNone/>
            </a:pPr>
            <a:r>
              <a:rPr lang="en-GB" dirty="0" err="1"/>
              <a:t>Triaud</a:t>
            </a:r>
            <a:r>
              <a:rPr lang="en-GB" dirty="0"/>
              <a:t>, Jean-Louis. "La </a:t>
            </a:r>
            <a:r>
              <a:rPr lang="en-GB" dirty="0" err="1"/>
              <a:t>Tidjaniya</a:t>
            </a:r>
            <a:r>
              <a:rPr lang="en-GB" dirty="0"/>
              <a:t>, </a:t>
            </a:r>
            <a:r>
              <a:rPr lang="en-GB" dirty="0" err="1"/>
              <a:t>une</a:t>
            </a:r>
            <a:r>
              <a:rPr lang="en-GB" dirty="0"/>
              <a:t> </a:t>
            </a:r>
            <a:r>
              <a:rPr lang="en-GB" dirty="0" err="1"/>
              <a:t>confrérie</a:t>
            </a:r>
            <a:r>
              <a:rPr lang="en-GB" dirty="0"/>
              <a:t> </a:t>
            </a:r>
            <a:r>
              <a:rPr lang="en-GB" dirty="0" err="1"/>
              <a:t>musulmane</a:t>
            </a:r>
            <a:r>
              <a:rPr lang="en-GB" dirty="0"/>
              <a:t> </a:t>
            </a:r>
            <a:r>
              <a:rPr lang="en-GB" dirty="0" err="1"/>
              <a:t>transnationale</a:t>
            </a:r>
            <a:r>
              <a:rPr lang="en-GB" dirty="0"/>
              <a:t>." Politique </a:t>
            </a:r>
            <a:r>
              <a:rPr lang="en-GB" dirty="0" err="1"/>
              <a:t>étrangère</a:t>
            </a:r>
            <a:r>
              <a:rPr lang="en-GB" dirty="0"/>
              <a:t> no. 4, 2010. http://bit.ly/2mWBode. 2010. Accessed 07 June 2018.</a:t>
            </a:r>
          </a:p>
          <a:p>
            <a:pPr marL="0" indent="0">
              <a:buNone/>
            </a:pPr>
            <a:r>
              <a:rPr lang="en-GB" dirty="0" err="1"/>
              <a:t>Uyar</a:t>
            </a:r>
            <a:r>
              <a:rPr lang="en-GB" dirty="0"/>
              <a:t>, </a:t>
            </a:r>
            <a:r>
              <a:rPr lang="en-GB" dirty="0" err="1"/>
              <a:t>Yaprak</a:t>
            </a:r>
            <a:r>
              <a:rPr lang="en-GB" dirty="0"/>
              <a:t> </a:t>
            </a:r>
            <a:r>
              <a:rPr lang="en-GB" dirty="0" err="1"/>
              <a:t>Melike</a:t>
            </a:r>
            <a:r>
              <a:rPr lang="en-GB" dirty="0"/>
              <a:t> &amp; </a:t>
            </a:r>
            <a:r>
              <a:rPr lang="en-GB" dirty="0" err="1"/>
              <a:t>Besiroglu</a:t>
            </a:r>
            <a:r>
              <a:rPr lang="en-GB" dirty="0"/>
              <a:t>, S. </a:t>
            </a:r>
            <a:r>
              <a:rPr lang="en-GB" dirty="0" err="1"/>
              <a:t>Sehvar</a:t>
            </a:r>
            <a:r>
              <a:rPr lang="en-GB" dirty="0"/>
              <a:t>. "Recent representations of the music of the  Mevlevi Order of Sufism." Journal of Interdisciplinary Music Studies, vol. 6, no. 2, Fall 2012. http://bit.ly/2v39xg1. 2012. Accessed 07 June 2018.</a:t>
            </a:r>
          </a:p>
          <a:p>
            <a:pPr marL="0" indent="0">
              <a:buNone/>
            </a:pPr>
            <a:r>
              <a:rPr lang="en-GB" dirty="0"/>
              <a:t>van </a:t>
            </a:r>
            <a:r>
              <a:rPr lang="en-GB" dirty="0" err="1"/>
              <a:t>Bruinessen</a:t>
            </a:r>
            <a:r>
              <a:rPr lang="en-GB" dirty="0"/>
              <a:t>, Martin. "Controversies and Polemics Involving the Sufi Orders  in Twentieth-Century Indonesia." In F. de Jong &amp; B. Radtke, eds., Islamic mysticism contested: thirteen centuries of controversies and </a:t>
            </a:r>
            <a:r>
              <a:rPr lang="en-GB" dirty="0" err="1"/>
              <a:t>polemics.https</a:t>
            </a:r>
            <a:r>
              <a:rPr lang="en-GB" dirty="0"/>
              <a:t>://bit.ly/2M01Pd4. Brill, 1999. Accessed 07 June 2018.</a:t>
            </a:r>
          </a:p>
          <a:p>
            <a:pPr marL="0" indent="0">
              <a:buNone/>
            </a:pPr>
            <a:r>
              <a:rPr lang="en-GB" dirty="0"/>
              <a:t>van </a:t>
            </a:r>
            <a:r>
              <a:rPr lang="en-GB" dirty="0" err="1"/>
              <a:t>Bruinessen</a:t>
            </a:r>
            <a:r>
              <a:rPr lang="en-GB" dirty="0"/>
              <a:t>, Martin. "The origins and development of Sufi orders (</a:t>
            </a:r>
            <a:r>
              <a:rPr lang="en-GB" dirty="0" err="1"/>
              <a:t>tarekat</a:t>
            </a:r>
            <a:r>
              <a:rPr lang="en-GB" dirty="0"/>
              <a:t>) in Southeast Asia." </a:t>
            </a:r>
            <a:r>
              <a:rPr lang="en-GB" dirty="0" err="1"/>
              <a:t>Studia</a:t>
            </a:r>
            <a:r>
              <a:rPr lang="en-GB" dirty="0"/>
              <a:t> </a:t>
            </a:r>
            <a:r>
              <a:rPr lang="en-GB" dirty="0" err="1"/>
              <a:t>Islamika</a:t>
            </a:r>
            <a:r>
              <a:rPr lang="en-GB" dirty="0"/>
              <a:t> - Indonesian Journal for Islamic Studies, vol. 1, no.1, 1994. https://bit.ly/2v44o7n. 1994. Accessed 07 June 2018.</a:t>
            </a:r>
          </a:p>
          <a:p>
            <a:pPr marL="0" indent="0">
              <a:buNone/>
            </a:pPr>
            <a:r>
              <a:rPr lang="en-GB" dirty="0" err="1"/>
              <a:t>Voll</a:t>
            </a:r>
            <a:r>
              <a:rPr lang="en-GB" dirty="0"/>
              <a:t>, John O. "Neo-Sufism: Reconsidered Again." Canadian Journal of African Studies, vol. 42, no. 2/3, Engaging with a Legacy: </a:t>
            </a:r>
            <a:r>
              <a:rPr lang="en-GB" dirty="0" err="1"/>
              <a:t>Nehemia</a:t>
            </a:r>
            <a:r>
              <a:rPr lang="en-GB" dirty="0"/>
              <a:t> </a:t>
            </a:r>
            <a:r>
              <a:rPr lang="en-GB" dirty="0" err="1"/>
              <a:t>Levtzion</a:t>
            </a:r>
            <a:r>
              <a:rPr lang="en-GB" dirty="0"/>
              <a:t> (1935-2003). https://bit.ly/2K6Vz1u. 2008. Accessed 07 June 2018.</a:t>
            </a:r>
          </a:p>
          <a:p>
            <a:pPr marL="0" indent="0">
              <a:buNone/>
            </a:pPr>
            <a:r>
              <a:rPr lang="en-GB" dirty="0" err="1"/>
              <a:t>Werbner</a:t>
            </a:r>
            <a:r>
              <a:rPr lang="en-GB" dirty="0"/>
              <a:t>, </a:t>
            </a:r>
            <a:r>
              <a:rPr lang="en-GB" dirty="0" err="1"/>
              <a:t>Pnina</a:t>
            </a:r>
            <a:r>
              <a:rPr lang="en-GB" dirty="0"/>
              <a:t>. "Reform Sufism in South Asia." In Filippo &amp; Caroline </a:t>
            </a:r>
            <a:r>
              <a:rPr lang="en-GB" dirty="0" err="1"/>
              <a:t>Osella</a:t>
            </a:r>
            <a:r>
              <a:rPr lang="en-GB" dirty="0"/>
              <a:t>, eds., Islamic Reform in South Asia. https://bit.ly/2M2PjK1. Cambridge University Press, 2011. Accessed 07 June 2018.</a:t>
            </a:r>
          </a:p>
          <a:p>
            <a:pPr marL="0" indent="0">
              <a:buNone/>
            </a:pPr>
            <a:r>
              <a:rPr lang="en-GB" dirty="0" err="1"/>
              <a:t>Witulski</a:t>
            </a:r>
            <a:r>
              <a:rPr lang="en-GB" dirty="0"/>
              <a:t>, Christopher James. "Defining and Revising the Gnawa and the Music through Commodification in Local, National, and Global Contexts." Master's of Music Thesis, University of Florida, 2009. http://bit.ly/2mVasL2. 2009. Accessed 07 June 2018.</a:t>
            </a:r>
          </a:p>
          <a:p>
            <a:pPr marL="0" indent="0">
              <a:buNone/>
            </a:pPr>
            <a:r>
              <a:rPr lang="en-GB" dirty="0"/>
              <a:t>Wong, </a:t>
            </a:r>
            <a:r>
              <a:rPr lang="en-GB" dirty="0" err="1"/>
              <a:t>Chuen-fung</a:t>
            </a:r>
            <a:r>
              <a:rPr lang="en-GB" dirty="0"/>
              <a:t>. "Sufi Sounds in Global Pop: The Master Musicians of </a:t>
            </a:r>
            <a:r>
              <a:rPr lang="en-GB" dirty="0" err="1"/>
              <a:t>Jajouka</a:t>
            </a:r>
            <a:r>
              <a:rPr lang="en-GB" dirty="0"/>
              <a:t> led by </a:t>
            </a:r>
            <a:r>
              <a:rPr lang="en-GB" dirty="0" err="1"/>
              <a:t>Bachir</a:t>
            </a:r>
            <a:r>
              <a:rPr lang="en-GB" dirty="0"/>
              <a:t> Attar and </a:t>
            </a:r>
            <a:r>
              <a:rPr lang="en-GB" dirty="0" err="1"/>
              <a:t>Youssou</a:t>
            </a:r>
            <a:r>
              <a:rPr lang="en-GB" dirty="0"/>
              <a:t> </a:t>
            </a:r>
            <a:r>
              <a:rPr lang="en-GB" dirty="0" err="1"/>
              <a:t>N’Dour</a:t>
            </a:r>
            <a:r>
              <a:rPr lang="en-GB" dirty="0"/>
              <a:t> with the Super </a:t>
            </a:r>
            <a:r>
              <a:rPr lang="en-GB" dirty="0" err="1"/>
              <a:t>Étoile</a:t>
            </a:r>
            <a:r>
              <a:rPr lang="en-GB" dirty="0"/>
              <a:t> de Dakar." worldfestival.gov.hk, 2017. https://bit.ly/2LPHxpG. Accessed 07 June 2018.</a:t>
            </a:r>
          </a:p>
          <a:p>
            <a:pPr marL="0" indent="0">
              <a:buNone/>
            </a:pPr>
            <a:r>
              <a:rPr lang="en-GB" dirty="0"/>
              <a:t>Woodward, Mark; Umar, Muhammad Sani; </a:t>
            </a:r>
            <a:r>
              <a:rPr lang="en-GB" dirty="0" err="1"/>
              <a:t>Rohmaniyah</a:t>
            </a:r>
            <a:r>
              <a:rPr lang="en-GB" dirty="0"/>
              <a:t>, Inayah  &amp; Yahya, </a:t>
            </a:r>
            <a:r>
              <a:rPr lang="en-GB" dirty="0" err="1"/>
              <a:t>Mariani</a:t>
            </a:r>
            <a:r>
              <a:rPr lang="en-GB" dirty="0"/>
              <a:t>. "Salafi Violence and Sufi Tolerance? Rethinking Conventional Wisdom." Perspectives on Terrorism, vol. 7, no. 6, December 2013. https://bit.ly/2v1tns6. 2013. Accessed 07 June 2018.</a:t>
            </a:r>
          </a:p>
          <a:p>
            <a:pPr marL="0" indent="0">
              <a:buNone/>
            </a:pPr>
            <a:r>
              <a:rPr lang="en-GB" dirty="0"/>
              <a:t>Woodward, Mark; Umar, Muhammad Sani; </a:t>
            </a:r>
            <a:r>
              <a:rPr lang="en-GB" dirty="0" err="1"/>
              <a:t>Rohmaniyah</a:t>
            </a:r>
            <a:r>
              <a:rPr lang="en-GB" dirty="0"/>
              <a:t>, Inayah &amp; Yahya, </a:t>
            </a:r>
            <a:r>
              <a:rPr lang="en-GB" dirty="0" err="1"/>
              <a:t>Mariani</a:t>
            </a:r>
            <a:r>
              <a:rPr lang="en-GB" dirty="0"/>
              <a:t>. "Salafi Violence and Sufi Tolerance? Rethinking Conventional Wisdom." Perspectives on Terrorism, Vol. 7, No. 6, December 2013. https://bit.ly/2OqCtqm. 2013. Accessed 07 June 2018.</a:t>
            </a:r>
          </a:p>
          <a:p>
            <a:pPr marL="0" indent="0">
              <a:buNone/>
            </a:pPr>
            <a:r>
              <a:rPr lang="en-GB" dirty="0"/>
              <a:t>Xavier, Merin </a:t>
            </a:r>
            <a:r>
              <a:rPr lang="en-GB" dirty="0" err="1"/>
              <a:t>Shobhana</a:t>
            </a:r>
            <a:r>
              <a:rPr lang="en-GB" dirty="0"/>
              <a:t>. "Masjids, Ashrams and Mazars: Transnational Sufism and the </a:t>
            </a:r>
            <a:r>
              <a:rPr lang="en-GB" dirty="0" err="1"/>
              <a:t>Bawa</a:t>
            </a:r>
            <a:r>
              <a:rPr lang="en-GB" dirty="0"/>
              <a:t> </a:t>
            </a:r>
            <a:r>
              <a:rPr lang="en-GB" dirty="0" err="1"/>
              <a:t>Muhaiyaddeen</a:t>
            </a:r>
            <a:r>
              <a:rPr lang="en-GB" dirty="0"/>
              <a:t> Fellowship." Theses and Dissertations, 2015. http://bit.ly/2v3j3zR. 2015. Accessed 07 June 2018.</a:t>
            </a:r>
          </a:p>
          <a:p>
            <a:pPr marL="0" indent="0">
              <a:buNone/>
            </a:pPr>
            <a:r>
              <a:rPr lang="en-GB" dirty="0" err="1"/>
              <a:t>Yawar</a:t>
            </a:r>
            <a:r>
              <a:rPr lang="en-GB" dirty="0"/>
              <a:t>, Athar. "Healing in the Sufi Tradition." rcpsych.ac.uk, June 2010. https://bit.ly/2vloN7d. Accessed 07 June 2018.</a:t>
            </a:r>
          </a:p>
          <a:p>
            <a:pPr marL="0" indent="0">
              <a:buNone/>
            </a:pPr>
            <a:r>
              <a:rPr lang="en-GB" dirty="0" err="1"/>
              <a:t>Zamhari</a:t>
            </a:r>
            <a:r>
              <a:rPr lang="en-GB" dirty="0"/>
              <a:t>, </a:t>
            </a:r>
            <a:r>
              <a:rPr lang="en-GB" dirty="0" err="1"/>
              <a:t>Arif</a:t>
            </a:r>
            <a:r>
              <a:rPr lang="en-GB" dirty="0"/>
              <a:t>. "1.1. The Significance of the Study." In </a:t>
            </a:r>
            <a:r>
              <a:rPr lang="en-GB" dirty="0" err="1"/>
              <a:t>Arif</a:t>
            </a:r>
            <a:r>
              <a:rPr lang="en-GB" dirty="0"/>
              <a:t> </a:t>
            </a:r>
            <a:r>
              <a:rPr lang="en-GB" dirty="0" err="1"/>
              <a:t>Zamhari</a:t>
            </a:r>
            <a:r>
              <a:rPr lang="en-GB" dirty="0"/>
              <a:t>, Rituals of Islamic Spirituality: A Study of Majlis Dhikr Groups in East Java. http://bit.ly/2LQBqS6. 2000. Anu.edu.au. Accessed 07 June 2018.</a:t>
            </a:r>
          </a:p>
          <a:p>
            <a:pPr marL="0" indent="0">
              <a:buNone/>
            </a:pPr>
            <a:r>
              <a:rPr lang="en-GB" dirty="0" err="1"/>
              <a:t>Zamhari</a:t>
            </a:r>
            <a:r>
              <a:rPr lang="en-GB" dirty="0"/>
              <a:t>, </a:t>
            </a:r>
            <a:r>
              <a:rPr lang="en-GB" dirty="0" err="1"/>
              <a:t>Arif</a:t>
            </a:r>
            <a:r>
              <a:rPr lang="en-GB" dirty="0"/>
              <a:t>. "Social Structural Innovation in Indonesia Sufi Tradition: Urban Majlis </a:t>
            </a:r>
            <a:r>
              <a:rPr lang="en-GB" dirty="0" err="1"/>
              <a:t>Zikir</a:t>
            </a:r>
            <a:r>
              <a:rPr lang="en-GB" dirty="0"/>
              <a:t> and </a:t>
            </a:r>
            <a:r>
              <a:rPr lang="en-GB" dirty="0" err="1"/>
              <a:t>Shalwat</a:t>
            </a:r>
            <a:r>
              <a:rPr lang="en-GB" dirty="0"/>
              <a:t>." Conference Programme – Sufism for a New Age 29th – 30th September 2011. http://bit.ly/2NY3P6m. 2011. Accessed 07 June 2018.</a:t>
            </a:r>
          </a:p>
          <a:p>
            <a:pPr marL="0" indent="0">
              <a:buNone/>
            </a:pPr>
            <a:r>
              <a:rPr lang="en-GB" dirty="0" err="1"/>
              <a:t>Zarcone</a:t>
            </a:r>
            <a:r>
              <a:rPr lang="en-GB" dirty="0"/>
              <a:t>, Thierry. "Anthropology of Tariqa Rituals: About the </a:t>
            </a:r>
            <a:r>
              <a:rPr lang="en-GB" dirty="0" err="1"/>
              <a:t>Initiatic</a:t>
            </a:r>
            <a:r>
              <a:rPr lang="en-GB" dirty="0"/>
              <a:t> Belt (</a:t>
            </a:r>
            <a:r>
              <a:rPr lang="en-GB" dirty="0" err="1"/>
              <a:t>Shadd</a:t>
            </a:r>
            <a:r>
              <a:rPr lang="en-GB" dirty="0"/>
              <a:t>, </a:t>
            </a:r>
            <a:r>
              <a:rPr lang="en-GB" dirty="0" err="1"/>
              <a:t>Kamar</a:t>
            </a:r>
            <a:r>
              <a:rPr lang="en-GB" dirty="0"/>
              <a:t>) in the Reception Ceremony." Kyoto Bulletin of Islamic Area Studies, vol. 2, no. 1. https://bit.ly/2NTV5hC. 2008. Accessed 07 June 2018.</a:t>
            </a:r>
          </a:p>
          <a:p>
            <a:endParaRPr lang="en-GB" dirty="0"/>
          </a:p>
          <a:p>
            <a:endParaRPr lang="en-GB" dirty="0"/>
          </a:p>
        </p:txBody>
      </p:sp>
      <p:sp>
        <p:nvSpPr>
          <p:cNvPr id="4" name="Inhaltsplatzhalter 3">
            <a:extLst>
              <a:ext uri="{FF2B5EF4-FFF2-40B4-BE49-F238E27FC236}">
                <a16:creationId xmlns:a16="http://schemas.microsoft.com/office/drawing/2014/main" id="{CD38662A-0A3E-473A-B163-8D2C3E8BF6DA}"/>
              </a:ext>
            </a:extLst>
          </p:cNvPr>
          <p:cNvSpPr>
            <a:spLocks noGrp="1"/>
          </p:cNvSpPr>
          <p:nvPr>
            <p:ph sz="half" idx="2"/>
          </p:nvPr>
        </p:nvSpPr>
        <p:spPr/>
        <p:txBody>
          <a:bodyPr>
            <a:normAutofit fontScale="25000" lnSpcReduction="20000"/>
          </a:bodyPr>
          <a:lstStyle/>
          <a:p>
            <a:pPr marL="0" indent="0">
              <a:buNone/>
            </a:pPr>
            <a:r>
              <a:rPr lang="de-DE" dirty="0"/>
              <a:t>Page </a:t>
            </a:r>
            <a:r>
              <a:rPr lang="de-DE" dirty="0" err="1"/>
              <a:t>intentionally</a:t>
            </a:r>
            <a:r>
              <a:rPr lang="de-DE" dirty="0"/>
              <a:t> </a:t>
            </a:r>
            <a:r>
              <a:rPr lang="de-DE" dirty="0" err="1"/>
              <a:t>left</a:t>
            </a:r>
            <a:r>
              <a:rPr lang="de-DE" dirty="0"/>
              <a:t> blank.</a:t>
            </a:r>
            <a:endParaRPr lang="en-GB" dirty="0"/>
          </a:p>
        </p:txBody>
      </p:sp>
    </p:spTree>
    <p:extLst>
      <p:ext uri="{BB962C8B-B14F-4D97-AF65-F5344CB8AC3E}">
        <p14:creationId xmlns:p14="http://schemas.microsoft.com/office/powerpoint/2010/main" val="1358493531"/>
      </p:ext>
    </p:extLst>
  </p:cSld>
  <p:clrMapOvr>
    <a:masterClrMapping/>
  </p:clrMapOvr>
</p:sld>
</file>

<file path=ppt/theme/theme1.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24177</Words>
  <Application>Microsoft Office PowerPoint</Application>
  <PresentationFormat>Breitbild</PresentationFormat>
  <Paragraphs>488</Paragraphs>
  <Slides>55</Slides>
  <Notes>0</Notes>
  <HiddenSlides>0</HiddenSlides>
  <MMClips>0</MMClips>
  <ScaleCrop>false</ScaleCrop>
  <HeadingPairs>
    <vt:vector size="6" baseType="variant">
      <vt:variant>
        <vt:lpstr>Verwendete Schriftarten</vt:lpstr>
      </vt:variant>
      <vt:variant>
        <vt:i4>3</vt:i4>
      </vt:variant>
      <vt:variant>
        <vt:lpstr>Design</vt:lpstr>
      </vt:variant>
      <vt:variant>
        <vt:i4>1</vt:i4>
      </vt:variant>
      <vt:variant>
        <vt:lpstr>Folientitel</vt:lpstr>
      </vt:variant>
      <vt:variant>
        <vt:i4>55</vt:i4>
      </vt:variant>
    </vt:vector>
  </HeadingPairs>
  <TitlesOfParts>
    <vt:vector size="59" baseType="lpstr">
      <vt:lpstr>Arial</vt:lpstr>
      <vt:lpstr>Calibri</vt:lpstr>
      <vt:lpstr>Calibri Light</vt:lpstr>
      <vt:lpstr>Office</vt:lpstr>
      <vt:lpstr>Muslim Networks: Communication, Knowledge and Islamic Traditions in Contemporary Perspective (TRDL7091)</vt:lpstr>
      <vt:lpstr>Introductory Remarks</vt:lpstr>
      <vt:lpstr>Sufi Ritual</vt:lpstr>
      <vt:lpstr>The Shaykh, or Pir</vt:lpstr>
      <vt:lpstr>Sufi as Orthodoxy</vt:lpstr>
      <vt:lpstr>Knowledge (marifet)</vt:lpstr>
      <vt:lpstr>Transnationality</vt:lpstr>
      <vt:lpstr>Focus on International Networking</vt:lpstr>
      <vt:lpstr>Translocality</vt:lpstr>
      <vt:lpstr>Tijanis in London</vt:lpstr>
      <vt:lpstr>Integration of Sufism</vt:lpstr>
      <vt:lpstr>Subjectivism in Post-Modern Times</vt:lpstr>
      <vt:lpstr>The Haqqani-Naqshbandi</vt:lpstr>
      <vt:lpstr>‘Transfers of Ritual’</vt:lpstr>
      <vt:lpstr>Transfer of Ritual: ‘WirbeltanzNächte’</vt:lpstr>
      <vt:lpstr>Listening (sema) with a Sufi tariqa</vt:lpstr>
      <vt:lpstr>Maintaining Company (Suhba)</vt:lpstr>
      <vt:lpstr>Suhba as Practiced</vt:lpstr>
      <vt:lpstr>Mawleed Anniversaries</vt:lpstr>
      <vt:lpstr>The significance of Shrines</vt:lpstr>
      <vt:lpstr>Sufi Shrines and their Function</vt:lpstr>
      <vt:lpstr>Norms and Formalities</vt:lpstr>
      <vt:lpstr>Tradition and Popular Culture</vt:lpstr>
      <vt:lpstr>PowerPoint-Präsentation</vt:lpstr>
      <vt:lpstr>Naqshbandi Websites (I)</vt:lpstr>
      <vt:lpstr>Naqshbandi Websites (II)</vt:lpstr>
      <vt:lpstr>The Indonesian Naqshbandi Haqqani</vt:lpstr>
      <vt:lpstr>E-Sufism &amp; Offline Responses</vt:lpstr>
      <vt:lpstr>The Burhaniya Tariqa</vt:lpstr>
      <vt:lpstr>Online Pilgrimage</vt:lpstr>
      <vt:lpstr>Benefits of the Internet</vt:lpstr>
      <vt:lpstr>Urban Sufism (I)</vt:lpstr>
      <vt:lpstr>Urban Sufism (II)</vt:lpstr>
      <vt:lpstr>Reciting Divine Names</vt:lpstr>
      <vt:lpstr>Sufi Leaders</vt:lpstr>
      <vt:lpstr>The Way of a Shaykh</vt:lpstr>
      <vt:lpstr>PowerPoint-Präsentation</vt:lpstr>
      <vt:lpstr>Divine Grace (Baraka)</vt:lpstr>
      <vt:lpstr>The Master‘s Support Role</vt:lpstr>
      <vt:lpstr>Advantages of Knowledge Transfer</vt:lpstr>
      <vt:lpstr>A Glance at Sufi Teachings</vt:lpstr>
      <vt:lpstr>Spiritual Tools</vt:lpstr>
      <vt:lpstr>Rules of Behavior and the Shaykh</vt:lpstr>
      <vt:lpstr>The Shaykh as a Model</vt:lpstr>
      <vt:lpstr>Sufi Service (Khidmat)</vt:lpstr>
      <vt:lpstr>Listening</vt:lpstr>
      <vt:lpstr>The South Asian Qawwali</vt:lpstr>
      <vt:lpstr>Sufi and Sufi-Inspired Music</vt:lpstr>
      <vt:lpstr>Poetry</vt:lpstr>
      <vt:lpstr>Foundational Goals of Sufism</vt:lpstr>
      <vt:lpstr>In Brief: Characteristics of the Haqqaniya Naqshbandi</vt:lpstr>
      <vt:lpstr>Bibliography (I/IV)</vt:lpstr>
      <vt:lpstr>Bibliography (II/IV)</vt:lpstr>
      <vt:lpstr>Bibliography (III/IV)</vt:lpstr>
      <vt:lpstr>Bibliography (IV/IV)</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Muslim Networks: Communication, Knowledge and Islamic Traditions in Contemporary Perspective (TRDL7091)</dc:title>
  <dc:creator>Frankfurt</dc:creator>
  <cp:lastModifiedBy>Frankfurt</cp:lastModifiedBy>
  <cp:revision>38</cp:revision>
  <dcterms:created xsi:type="dcterms:W3CDTF">2018-08-17T22:04:58Z</dcterms:created>
  <dcterms:modified xsi:type="dcterms:W3CDTF">2018-08-18T03:26:29Z</dcterms:modified>
</cp:coreProperties>
</file>