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9F988A-A140-7919-E7B4-4F20AA2F9984}" v="41" dt="2024-02-22T22:50:35.874"/>
    <p1510:client id="{D80186AA-F9C8-8350-1C72-46645B2918CD}" v="7" dt="2024-02-22T20:10:37.8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a Johnson (2205387)" userId="S::2205387@student.uwtsd.ac.uk::cbc45d96-0202-4fb0-b042-f947bf6be3d1" providerId="AD" clId="Web-{4B9F988A-A140-7919-E7B4-4F20AA2F9984}"/>
    <pc:docChg chg="addSld modSld">
      <pc:chgData name="Mia Johnson (2205387)" userId="S::2205387@student.uwtsd.ac.uk::cbc45d96-0202-4fb0-b042-f947bf6be3d1" providerId="AD" clId="Web-{4B9F988A-A140-7919-E7B4-4F20AA2F9984}" dt="2024-02-22T22:50:35.874" v="31" actId="1076"/>
      <pc:docMkLst>
        <pc:docMk/>
      </pc:docMkLst>
      <pc:sldChg chg="addSp modSp new">
        <pc:chgData name="Mia Johnson (2205387)" userId="S::2205387@student.uwtsd.ac.uk::cbc45d96-0202-4fb0-b042-f947bf6be3d1" providerId="AD" clId="Web-{4B9F988A-A140-7919-E7B4-4F20AA2F9984}" dt="2024-02-22T22:50:35.874" v="31" actId="1076"/>
        <pc:sldMkLst>
          <pc:docMk/>
          <pc:sldMk cId="1298322983" sldId="268"/>
        </pc:sldMkLst>
        <pc:spChg chg="add mod">
          <ac:chgData name="Mia Johnson (2205387)" userId="S::2205387@student.uwtsd.ac.uk::cbc45d96-0202-4fb0-b042-f947bf6be3d1" providerId="AD" clId="Web-{4B9F988A-A140-7919-E7B4-4F20AA2F9984}" dt="2024-02-22T22:50:09.030" v="12" actId="20577"/>
          <ac:spMkLst>
            <pc:docMk/>
            <pc:sldMk cId="1298322983" sldId="268"/>
            <ac:spMk id="2" creationId="{F7E21198-F003-F97F-A804-B405327F205E}"/>
          </ac:spMkLst>
        </pc:spChg>
        <pc:spChg chg="add mod">
          <ac:chgData name="Mia Johnson (2205387)" userId="S::2205387@student.uwtsd.ac.uk::cbc45d96-0202-4fb0-b042-f947bf6be3d1" providerId="AD" clId="Web-{4B9F988A-A140-7919-E7B4-4F20AA2F9984}" dt="2024-02-22T22:50:35.874" v="31" actId="1076"/>
          <ac:spMkLst>
            <pc:docMk/>
            <pc:sldMk cId="1298322983" sldId="268"/>
            <ac:spMk id="3" creationId="{D14A6E2D-42AA-433C-D374-729166D76F37}"/>
          </ac:spMkLst>
        </pc:spChg>
      </pc:sldChg>
    </pc:docChg>
  </pc:docChgLst>
  <pc:docChgLst>
    <pc:chgData name="Mia Johnson (2205387)" userId="S::2205387@student.uwtsd.ac.uk::cbc45d96-0202-4fb0-b042-f947bf6be3d1" providerId="AD" clId="Web-{D80186AA-F9C8-8350-1C72-46645B2918CD}"/>
    <pc:docChg chg="modSld">
      <pc:chgData name="Mia Johnson (2205387)" userId="S::2205387@student.uwtsd.ac.uk::cbc45d96-0202-4fb0-b042-f947bf6be3d1" providerId="AD" clId="Web-{D80186AA-F9C8-8350-1C72-46645B2918CD}" dt="2024-02-22T20:11:06.471" v="17"/>
      <pc:docMkLst>
        <pc:docMk/>
      </pc:docMkLst>
      <pc:sldChg chg="modNotes">
        <pc:chgData name="Mia Johnson (2205387)" userId="S::2205387@student.uwtsd.ac.uk::cbc45d96-0202-4fb0-b042-f947bf6be3d1" providerId="AD" clId="Web-{D80186AA-F9C8-8350-1C72-46645B2918CD}" dt="2024-02-22T20:06:48.292" v="1"/>
        <pc:sldMkLst>
          <pc:docMk/>
          <pc:sldMk cId="3011973573" sldId="258"/>
        </pc:sldMkLst>
      </pc:sldChg>
      <pc:sldChg chg="modNotes">
        <pc:chgData name="Mia Johnson (2205387)" userId="S::2205387@student.uwtsd.ac.uk::cbc45d96-0202-4fb0-b042-f947bf6be3d1" providerId="AD" clId="Web-{D80186AA-F9C8-8350-1C72-46645B2918CD}" dt="2024-02-22T20:07:42.293" v="3"/>
        <pc:sldMkLst>
          <pc:docMk/>
          <pc:sldMk cId="2530725360" sldId="259"/>
        </pc:sldMkLst>
      </pc:sldChg>
      <pc:sldChg chg="modNotes">
        <pc:chgData name="Mia Johnson (2205387)" userId="S::2205387@student.uwtsd.ac.uk::cbc45d96-0202-4fb0-b042-f947bf6be3d1" providerId="AD" clId="Web-{D80186AA-F9C8-8350-1C72-46645B2918CD}" dt="2024-02-22T20:09:16.374" v="10"/>
        <pc:sldMkLst>
          <pc:docMk/>
          <pc:sldMk cId="2560076330" sldId="260"/>
        </pc:sldMkLst>
      </pc:sldChg>
      <pc:sldChg chg="modNotes">
        <pc:chgData name="Mia Johnson (2205387)" userId="S::2205387@student.uwtsd.ac.uk::cbc45d96-0202-4fb0-b042-f947bf6be3d1" providerId="AD" clId="Web-{D80186AA-F9C8-8350-1C72-46645B2918CD}" dt="2024-02-22T20:09:49.844" v="12"/>
        <pc:sldMkLst>
          <pc:docMk/>
          <pc:sldMk cId="746301519" sldId="261"/>
        </pc:sldMkLst>
      </pc:sldChg>
      <pc:sldChg chg="modNotes">
        <pc:chgData name="Mia Johnson (2205387)" userId="S::2205387@student.uwtsd.ac.uk::cbc45d96-0202-4fb0-b042-f947bf6be3d1" providerId="AD" clId="Web-{D80186AA-F9C8-8350-1C72-46645B2918CD}" dt="2024-02-22T20:10:16.563" v="13"/>
        <pc:sldMkLst>
          <pc:docMk/>
          <pc:sldMk cId="981950135" sldId="262"/>
        </pc:sldMkLst>
      </pc:sldChg>
      <pc:sldChg chg="modNotes">
        <pc:chgData name="Mia Johnson (2205387)" userId="S::2205387@student.uwtsd.ac.uk::cbc45d96-0202-4fb0-b042-f947bf6be3d1" providerId="AD" clId="Web-{D80186AA-F9C8-8350-1C72-46645B2918CD}" dt="2024-02-22T20:10:36.783" v="15"/>
        <pc:sldMkLst>
          <pc:docMk/>
          <pc:sldMk cId="2339448641" sldId="263"/>
        </pc:sldMkLst>
      </pc:sldChg>
      <pc:sldChg chg="modNotes">
        <pc:chgData name="Mia Johnson (2205387)" userId="S::2205387@student.uwtsd.ac.uk::cbc45d96-0202-4fb0-b042-f947bf6be3d1" providerId="AD" clId="Web-{D80186AA-F9C8-8350-1C72-46645B2918CD}" dt="2024-02-22T20:11:06.471" v="17"/>
        <pc:sldMkLst>
          <pc:docMk/>
          <pc:sldMk cId="1759707449" sldId="264"/>
        </pc:sldMkLst>
      </pc:sldChg>
    </pc:docChg>
  </pc:docChgLst>
  <pc:docChgLst>
    <pc:chgData clId="Web-{D80186AA-F9C8-8350-1C72-46645B2918CD}"/>
    <pc:docChg chg="modSld">
      <pc:chgData name="" userId="" providerId="" clId="Web-{D80186AA-F9C8-8350-1C72-46645B2918CD}" dt="2024-02-22T20:06:15.760" v="0"/>
      <pc:docMkLst>
        <pc:docMk/>
      </pc:docMkLst>
      <pc:sldChg chg="modNotes">
        <pc:chgData name="" userId="" providerId="" clId="Web-{D80186AA-F9C8-8350-1C72-46645B2918CD}" dt="2024-02-22T20:06:15.760" v="0"/>
        <pc:sldMkLst>
          <pc:docMk/>
          <pc:sldMk cId="4002324702" sldId="2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E945E0-B16F-4A08-B1D6-62B4844B55D6}" type="datetimeFigureOut">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6931BA-B402-41F3-9008-13F3F6765208}" type="slidenum">
              <a:t>‹#›</a:t>
            </a:fld>
            <a:endParaRPr lang="en-US"/>
          </a:p>
        </p:txBody>
      </p:sp>
    </p:spTree>
    <p:extLst>
      <p:ext uri="{BB962C8B-B14F-4D97-AF65-F5344CB8AC3E}">
        <p14:creationId xmlns:p14="http://schemas.microsoft.com/office/powerpoint/2010/main" val="14945257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have chosen to do my case study on Legoland Windsor. The reason for this is that Legoland is well-known all over the world as a popular destination for families. I will be talking about and discussing LEGOLAND which opened in 1996 and welcomed 1.4 million visitors in the first season (Brendon, 2024). LEGOLAND as a company has been becoming more popular over the years; this can be seen by LEGOLAND building and developing more parks around the world (LEGO, 2023). According to Bull, H (2024) some of LEGOLAND parks can be found in California, Florida, New York, Malaysia, Dubai, Windsor, Japan, and Germany. The research of Brendon, O (2024) also shows that with more than 2 million people annually. Legoland Windsor overtook Alton Towers and became the most visited theme park in the UK. LEGOLAND offers a variety of activities both inside and outside of its 150 acres of property. A few rides are 55 and various interactive events, including a 4D movie theatre (Visit London, 2023). </a:t>
            </a:r>
          </a:p>
        </p:txBody>
      </p:sp>
      <p:sp>
        <p:nvSpPr>
          <p:cNvPr id="4" name="Slide Number Placeholder 3"/>
          <p:cNvSpPr>
            <a:spLocks noGrp="1"/>
          </p:cNvSpPr>
          <p:nvPr>
            <p:ph type="sldNum" sz="quarter" idx="5"/>
          </p:nvPr>
        </p:nvSpPr>
        <p:spPr/>
        <p:txBody>
          <a:bodyPr/>
          <a:lstStyle/>
          <a:p>
            <a:fld id="{1F6931BA-B402-41F3-9008-13F3F6765208}" type="slidenum">
              <a:t>2</a:t>
            </a:fld>
            <a:endParaRPr lang="en-US"/>
          </a:p>
        </p:txBody>
      </p:sp>
    </p:spTree>
    <p:extLst>
      <p:ext uri="{BB962C8B-B14F-4D97-AF65-F5344CB8AC3E}">
        <p14:creationId xmlns:p14="http://schemas.microsoft.com/office/powerpoint/2010/main" val="1322295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According to Statista, LEGOLAND is open March until early November however opens for special Christmas-themed events on a weekend during December. The graph on the screen shows how LEGOLANDS revenue has improved since 2011 – 2019 during a global pandemic they did not get much revenue, but they had some revenue. After the global pandemic, they came back earning the most revenue since 2011. </a:t>
            </a:r>
          </a:p>
        </p:txBody>
      </p:sp>
      <p:sp>
        <p:nvSpPr>
          <p:cNvPr id="4" name="Slide Number Placeholder 3"/>
          <p:cNvSpPr>
            <a:spLocks noGrp="1"/>
          </p:cNvSpPr>
          <p:nvPr>
            <p:ph type="sldNum" sz="quarter" idx="5"/>
          </p:nvPr>
        </p:nvSpPr>
        <p:spPr/>
        <p:txBody>
          <a:bodyPr/>
          <a:lstStyle/>
          <a:p>
            <a:fld id="{1F6931BA-B402-41F3-9008-13F3F6765208}" type="slidenum">
              <a:t>3</a:t>
            </a:fld>
            <a:endParaRPr lang="en-US"/>
          </a:p>
        </p:txBody>
      </p:sp>
    </p:spTree>
    <p:extLst>
      <p:ext uri="{BB962C8B-B14F-4D97-AF65-F5344CB8AC3E}">
        <p14:creationId xmlns:p14="http://schemas.microsoft.com/office/powerpoint/2010/main" val="5892810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many different ways that research can be carried out two I used to be triangulation and the 4Es model. These were two big sectors on gathering research, Saunders, Lewis and Thornhill (2016) shows that using two or more independent sources to verify results and offer evidence that the data is reliable is known as triangulation. Three good examples which can be used in triangulation are </a:t>
            </a:r>
            <a:r>
              <a:rPr lang="en-US" err="1"/>
              <a:t>netnography</a:t>
            </a:r>
            <a:r>
              <a:rPr lang="en-US"/>
              <a:t>, public data and also field visits (</a:t>
            </a:r>
            <a:r>
              <a:rPr lang="en-US" err="1"/>
              <a:t>Kozinets</a:t>
            </a:r>
            <a:r>
              <a:rPr lang="en-US"/>
              <a:t>, 2015). </a:t>
            </a:r>
          </a:p>
        </p:txBody>
      </p:sp>
      <p:sp>
        <p:nvSpPr>
          <p:cNvPr id="4" name="Slide Number Placeholder 3"/>
          <p:cNvSpPr>
            <a:spLocks noGrp="1"/>
          </p:cNvSpPr>
          <p:nvPr>
            <p:ph type="sldNum" sz="quarter" idx="5"/>
          </p:nvPr>
        </p:nvSpPr>
        <p:spPr/>
        <p:txBody>
          <a:bodyPr/>
          <a:lstStyle/>
          <a:p>
            <a:fld id="{1F6931BA-B402-41F3-9008-13F3F6765208}" type="slidenum">
              <a:t>4</a:t>
            </a:fld>
            <a:endParaRPr lang="en-US"/>
          </a:p>
        </p:txBody>
      </p:sp>
    </p:spTree>
    <p:extLst>
      <p:ext uri="{BB962C8B-B14F-4D97-AF65-F5344CB8AC3E}">
        <p14:creationId xmlns:p14="http://schemas.microsoft.com/office/powerpoint/2010/main" val="2860562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Thahn</a:t>
            </a:r>
            <a:r>
              <a:rPr lang="en-US"/>
              <a:t> and Kirova (2018) that the 4 E's model, which identifies entertainment, education, aesthetics, and escapism as the greatest methods to deliver customers an outstanding experience, explains why the experience economy has grown in importance to consumers. Garrod and Dowell (2020) explain that the model can be applied to many different things including tourism. The 4Es model states that: entertainment is the act of drawing visitors in; education is the process of helping visitors learn new things; aesthetics is the process of improving tourism through the senses; and escapism is the act of drawing visitors in by immersing them in a different era or location (Beeton, 2005). </a:t>
            </a:r>
          </a:p>
          <a:p>
            <a:r>
              <a:rPr lang="en-US"/>
              <a:t> </a:t>
            </a:r>
            <a:endParaRPr lang="en-US">
              <a:cs typeface="Calibri"/>
            </a:endParaRPr>
          </a:p>
          <a:p>
            <a:r>
              <a:rPr lang="en-US"/>
              <a:t> </a:t>
            </a:r>
            <a:endParaRPr lang="en-US">
              <a:cs typeface="Calibri"/>
            </a:endParaRPr>
          </a:p>
          <a:p>
            <a:r>
              <a:rPr lang="en-US"/>
              <a:t> </a:t>
            </a:r>
            <a:endParaRPr lang="en-US">
              <a:cs typeface="Calibri"/>
            </a:endParaRPr>
          </a:p>
          <a:p>
            <a:r>
              <a:rPr lang="en-US"/>
              <a:t>By addressing all four aspects and finding the sweet spot, Legoland Windsor makes a connection to the 4Es. The evolution of the LEGO concept and all the artistic opportunities it offers makeup Legoland Windsor's aesthetics. The park offers a variety of entertainment acts that enhance the whole experience. It also provides educational opportunities for life skills development with attractions like the fire police and driving school. Legoland Windsor creates a fantastic experience that lets tourists escape from ordinary life as well (LEGOLAND Windsor 2018) </a:t>
            </a:r>
          </a:p>
          <a:p>
            <a:endParaRPr lang="en-US">
              <a:cs typeface="Calibri"/>
            </a:endParaRPr>
          </a:p>
        </p:txBody>
      </p:sp>
      <p:sp>
        <p:nvSpPr>
          <p:cNvPr id="4" name="Slide Number Placeholder 3"/>
          <p:cNvSpPr>
            <a:spLocks noGrp="1"/>
          </p:cNvSpPr>
          <p:nvPr>
            <p:ph type="sldNum" sz="quarter" idx="5"/>
          </p:nvPr>
        </p:nvSpPr>
        <p:spPr/>
        <p:txBody>
          <a:bodyPr/>
          <a:lstStyle/>
          <a:p>
            <a:fld id="{1F6931BA-B402-41F3-9008-13F3F6765208}" type="slidenum">
              <a:t>5</a:t>
            </a:fld>
            <a:endParaRPr lang="en-US"/>
          </a:p>
        </p:txBody>
      </p:sp>
    </p:spTree>
    <p:extLst>
      <p:ext uri="{BB962C8B-B14F-4D97-AF65-F5344CB8AC3E}">
        <p14:creationId xmlns:p14="http://schemas.microsoft.com/office/powerpoint/2010/main" val="19302967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Doing and undertaking a SWOT analysis on not only LEGOLAND Windsor but LEGOLAND as a whole. An examples of what LEGOLAND does well is that they welcome roughly 1.5 million people annually, the main reason for this is that they market and advertise their selves well. They do this by TV commercials, pamphlets, and even cereal boxes and snacks too (Rodionova, 2018). However, as reported by MBA Skool (2020) one of LEGOLAND's shortcomings is that, while being a well-known brand of toys, fewer foreign visitors visit their parks.  </a:t>
            </a:r>
          </a:p>
          <a:p>
            <a:r>
              <a:rPr lang="en-US"/>
              <a:t> </a:t>
            </a:r>
            <a:endParaRPr lang="en-US">
              <a:cs typeface="Calibri"/>
            </a:endParaRPr>
          </a:p>
          <a:p>
            <a:r>
              <a:rPr lang="en-US"/>
              <a:t> </a:t>
            </a:r>
            <a:endParaRPr lang="en-US">
              <a:cs typeface="Calibri"/>
            </a:endParaRPr>
          </a:p>
          <a:p>
            <a:r>
              <a:rPr lang="en-US"/>
              <a:t> </a:t>
            </a:r>
            <a:endParaRPr lang="en-US">
              <a:cs typeface="Calibri"/>
            </a:endParaRPr>
          </a:p>
          <a:p>
            <a:r>
              <a:rPr lang="en-US"/>
              <a:t>Thorpe Park, </a:t>
            </a:r>
            <a:r>
              <a:rPr lang="en-US" err="1"/>
              <a:t>Chessington</a:t>
            </a:r>
            <a:r>
              <a:rPr lang="en-US"/>
              <a:t> World of Adventure, Paulton's Park, and even Drayton Manor, four of the top ten theme parks in the UK, are among the dangers that LEGOLAND faces (ThemeParks-UK, 2023). These pose a threat to LEGOLAND as they are well-known theme parks that attract visitors on their days off.    </a:t>
            </a:r>
          </a:p>
          <a:p>
            <a:r>
              <a:rPr lang="en-US"/>
              <a:t> </a:t>
            </a:r>
            <a:endParaRPr lang="en-US">
              <a:cs typeface="Calibri"/>
            </a:endParaRPr>
          </a:p>
          <a:p>
            <a:r>
              <a:rPr lang="en-US"/>
              <a:t> </a:t>
            </a:r>
            <a:endParaRPr lang="en-US">
              <a:cs typeface="Calibri"/>
            </a:endParaRPr>
          </a:p>
          <a:p>
            <a:r>
              <a:rPr lang="en-US"/>
              <a:t> </a:t>
            </a:r>
            <a:endParaRPr lang="en-US">
              <a:cs typeface="Calibri"/>
            </a:endParaRPr>
          </a:p>
          <a:p>
            <a:r>
              <a:rPr lang="en-US"/>
              <a:t>According to Harford (2022), LEGOLAND has a lot of room for development. For instance, limiting foot traffic would help to guarantee that visitors have a positive experience by reducing lines and maximising time spent enjoying the attractions. If LEGOLAND had improved on many things, I believe that they would gain more customers and have an overall great experience for their guests. Many of these things can be managing their footfall or improving the speed of rides and restaurants for example.  Another example is widening the range of rides to attract more of the older generation too allowing them to attract a larger demographic. According to Merlin Entertainments (2020) and Patenall (2015), LEGOLAND has been doing just that by developing Duplo land and Friends land. They both attract different sections of the demographics, Duplo land attracts the younger demographic of children whereas, friends land attracts younger girls. Friends Land has been reported to ‘encourage girls to play with Lego’. </a:t>
            </a:r>
          </a:p>
          <a:p>
            <a:endParaRPr lang="en-US">
              <a:cs typeface="Calibri"/>
            </a:endParaRPr>
          </a:p>
        </p:txBody>
      </p:sp>
      <p:sp>
        <p:nvSpPr>
          <p:cNvPr id="4" name="Slide Number Placeholder 3"/>
          <p:cNvSpPr>
            <a:spLocks noGrp="1"/>
          </p:cNvSpPr>
          <p:nvPr>
            <p:ph type="sldNum" sz="quarter" idx="5"/>
          </p:nvPr>
        </p:nvSpPr>
        <p:spPr/>
        <p:txBody>
          <a:bodyPr/>
          <a:lstStyle/>
          <a:p>
            <a:fld id="{1F6931BA-B402-41F3-9008-13F3F6765208}" type="slidenum">
              <a:t>6</a:t>
            </a:fld>
            <a:endParaRPr lang="en-US"/>
          </a:p>
        </p:txBody>
      </p:sp>
    </p:spTree>
    <p:extLst>
      <p:ext uri="{BB962C8B-B14F-4D97-AF65-F5344CB8AC3E}">
        <p14:creationId xmlns:p14="http://schemas.microsoft.com/office/powerpoint/2010/main" val="105749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During this case study, there were many strengths and weaknesses to consider. Some strengths are that it allowed focus on LEGOLAND and allowed me to dive deeper into how it works, their profits, the different parks and so much more. However, due to ethical approval, this made it harder in a way as secondary sources and data were the only things that we could use. If time and ethical approval weren't a disadvantage, I feel that more time and primary data would have made this case study so much better. Due to a lack of time and ethical approval I could not undertake primary data which would have involved speaking to the public on their experiences of LEGOLAND due to this secondary data was what was available on TripAdvisor and reviews that have been posted on the internet, secondary data is can also be someone else's primary data. Reported by, Institute for Work &amp; Health (2015), Data that has been gathered and produced by others is referred to as secondary data. Secondary data sources include information gathered from books, websites, and journals. Nevertheless, because secondary data has already been gathered and examined, it might not necessarily support the study and the issue posed (Cheng &amp; Phillips, 2014). </a:t>
            </a:r>
          </a:p>
        </p:txBody>
      </p:sp>
      <p:sp>
        <p:nvSpPr>
          <p:cNvPr id="4" name="Slide Number Placeholder 3"/>
          <p:cNvSpPr>
            <a:spLocks noGrp="1"/>
          </p:cNvSpPr>
          <p:nvPr>
            <p:ph type="sldNum" sz="quarter" idx="5"/>
          </p:nvPr>
        </p:nvSpPr>
        <p:spPr/>
        <p:txBody>
          <a:bodyPr/>
          <a:lstStyle/>
          <a:p>
            <a:fld id="{1F6931BA-B402-41F3-9008-13F3F6765208}" type="slidenum">
              <a:t>7</a:t>
            </a:fld>
            <a:endParaRPr lang="en-US"/>
          </a:p>
        </p:txBody>
      </p:sp>
    </p:spTree>
    <p:extLst>
      <p:ext uri="{BB962C8B-B14F-4D97-AF65-F5344CB8AC3E}">
        <p14:creationId xmlns:p14="http://schemas.microsoft.com/office/powerpoint/2010/main" val="4696947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Gibbs reflective cycle is one of the most well-known cyclical models of reflection that takes you through six phases to explore an experience: conclusion, action plan, description, feelings, assessment, and analysis (</a:t>
            </a:r>
            <a:r>
              <a:rPr lang="en-US" err="1"/>
              <a:t>Adeani</a:t>
            </a:r>
            <a:r>
              <a:rPr lang="en-US"/>
              <a:t>, I.S., </a:t>
            </a:r>
            <a:r>
              <a:rPr lang="en-US" err="1"/>
              <a:t>Febriani</a:t>
            </a:r>
            <a:r>
              <a:rPr lang="en-US"/>
              <a:t>, R.B. and </a:t>
            </a:r>
            <a:r>
              <a:rPr lang="en-US" err="1"/>
              <a:t>Syafryadin</a:t>
            </a:r>
            <a:r>
              <a:rPr lang="en-US"/>
              <a:t>, S., 2020) </a:t>
            </a:r>
          </a:p>
          <a:p>
            <a:r>
              <a:rPr lang="en-US"/>
              <a:t> </a:t>
            </a:r>
            <a:endParaRPr lang="en-US">
              <a:cs typeface="Calibri"/>
            </a:endParaRPr>
          </a:p>
          <a:p>
            <a:r>
              <a:rPr lang="en-US"/>
              <a:t> </a:t>
            </a:r>
            <a:endParaRPr lang="en-US">
              <a:cs typeface="Calibri"/>
            </a:endParaRPr>
          </a:p>
          <a:p>
            <a:r>
              <a:rPr lang="en-US"/>
              <a:t> </a:t>
            </a:r>
            <a:endParaRPr lang="en-US">
              <a:cs typeface="Calibri"/>
            </a:endParaRPr>
          </a:p>
          <a:p>
            <a:r>
              <a:rPr lang="en-US"/>
              <a:t>I visited LEGOLAND Windsor before starting this assignment, this allowed me to have a visual understanding of what LEGOLAND does and how they run their attraction. The process I followed to create this case study was having an introduction explaining what I am doing the case study on, secondly, a methodology providing an overview of research methods, then having a findings paragraph explaining the information I had gathered on LEGOLAND and finally explaining the limitations and tying up the information on LEGOLAND.  </a:t>
            </a:r>
            <a:endParaRPr lang="en-US">
              <a:cs typeface="Calibri"/>
            </a:endParaRPr>
          </a:p>
          <a:p>
            <a:r>
              <a:rPr lang="en-US"/>
              <a:t> </a:t>
            </a:r>
            <a:endParaRPr lang="en-US">
              <a:cs typeface="Calibri"/>
            </a:endParaRPr>
          </a:p>
          <a:p>
            <a:r>
              <a:rPr lang="en-US"/>
              <a:t> </a:t>
            </a:r>
            <a:endParaRPr lang="en-US">
              <a:cs typeface="Calibri"/>
            </a:endParaRPr>
          </a:p>
          <a:p>
            <a:r>
              <a:rPr lang="en-US"/>
              <a:t> </a:t>
            </a:r>
            <a:endParaRPr lang="en-US">
              <a:cs typeface="Calibri"/>
            </a:endParaRPr>
          </a:p>
          <a:p>
            <a:r>
              <a:rPr lang="en-US"/>
              <a:t>Overall, I found researching and gathering data on LEGOLAND Windsor an enjoyable experience, however, due to the lack of resources and data on LEGOLAND Windsor because of this I had to research and use sources that were not the most academically credible. The advantages include the ability to go into great depth and the ability to provide additional data for other analysts on the subject (Walker, W., 2005). </a:t>
            </a:r>
          </a:p>
        </p:txBody>
      </p:sp>
      <p:sp>
        <p:nvSpPr>
          <p:cNvPr id="4" name="Slide Number Placeholder 3"/>
          <p:cNvSpPr>
            <a:spLocks noGrp="1"/>
          </p:cNvSpPr>
          <p:nvPr>
            <p:ph type="sldNum" sz="quarter" idx="5"/>
          </p:nvPr>
        </p:nvSpPr>
        <p:spPr/>
        <p:txBody>
          <a:bodyPr/>
          <a:lstStyle/>
          <a:p>
            <a:fld id="{1F6931BA-B402-41F3-9008-13F3F6765208}" type="slidenum">
              <a:t>8</a:t>
            </a:fld>
            <a:endParaRPr lang="en-US"/>
          </a:p>
        </p:txBody>
      </p:sp>
    </p:spTree>
    <p:extLst>
      <p:ext uri="{BB962C8B-B14F-4D97-AF65-F5344CB8AC3E}">
        <p14:creationId xmlns:p14="http://schemas.microsoft.com/office/powerpoint/2010/main" val="3846609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My case study could be improved by having primary data as well as having access to the correct sources on LEGOLAND and how they run.  Due to the lack of sources for LEGOLAND the way they run, their customer's opinions and plans in place for development. By doing this I believe that I would have achieved a higher grade.  </a:t>
            </a:r>
          </a:p>
          <a:p>
            <a:r>
              <a:rPr lang="en-US"/>
              <a:t> </a:t>
            </a:r>
            <a:endParaRPr lang="en-US">
              <a:cs typeface="Calibri"/>
            </a:endParaRPr>
          </a:p>
          <a:p>
            <a:r>
              <a:rPr lang="en-US"/>
              <a:t> </a:t>
            </a:r>
            <a:endParaRPr lang="en-US">
              <a:cs typeface="Calibri"/>
            </a:endParaRPr>
          </a:p>
          <a:p>
            <a:r>
              <a:rPr lang="en-US"/>
              <a:t> </a:t>
            </a:r>
            <a:endParaRPr lang="en-US">
              <a:cs typeface="Calibri"/>
            </a:endParaRPr>
          </a:p>
          <a:p>
            <a:r>
              <a:rPr lang="en-US"/>
              <a:t>Ways I could improve my case study would be having a trip to LEGOLAND Windsor with ethical approval and asking the customers and staff their opinion on LEGOLAND and ways they can improve to make it that even more special. Ethical approval would be needed for this along with permission to gather primary data.  </a:t>
            </a:r>
            <a:endParaRPr lang="en-US">
              <a:cs typeface="Calibri"/>
            </a:endParaRPr>
          </a:p>
        </p:txBody>
      </p:sp>
      <p:sp>
        <p:nvSpPr>
          <p:cNvPr id="4" name="Slide Number Placeholder 3"/>
          <p:cNvSpPr>
            <a:spLocks noGrp="1"/>
          </p:cNvSpPr>
          <p:nvPr>
            <p:ph type="sldNum" sz="quarter" idx="5"/>
          </p:nvPr>
        </p:nvSpPr>
        <p:spPr/>
        <p:txBody>
          <a:bodyPr/>
          <a:lstStyle/>
          <a:p>
            <a:fld id="{1F6931BA-B402-41F3-9008-13F3F6765208}" type="slidenum">
              <a:t>9</a:t>
            </a:fld>
            <a:endParaRPr lang="en-US"/>
          </a:p>
        </p:txBody>
      </p:sp>
    </p:spTree>
    <p:extLst>
      <p:ext uri="{BB962C8B-B14F-4D97-AF65-F5344CB8AC3E}">
        <p14:creationId xmlns:p14="http://schemas.microsoft.com/office/powerpoint/2010/main" val="1496430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42DCE-3F0C-C503-13E3-8A98C9914DA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B9E12E2-185D-2974-1AFD-3F4F31C237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BF1ED5F-4A87-351F-7717-9EA64FA93265}"/>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5" name="Footer Placeholder 4">
            <a:extLst>
              <a:ext uri="{FF2B5EF4-FFF2-40B4-BE49-F238E27FC236}">
                <a16:creationId xmlns:a16="http://schemas.microsoft.com/office/drawing/2014/main" id="{67528675-5F94-301F-F772-CF0F45D59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E1A8CA-51E5-42CE-944F-BD0C67D3BEDE}"/>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1606411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3BEC5-431D-01F7-10DA-7E0B60B039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E7B81D-E306-BD25-8C21-9779D44B6CC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9142F2-8349-ABB1-9416-920672C025F9}"/>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5" name="Footer Placeholder 4">
            <a:extLst>
              <a:ext uri="{FF2B5EF4-FFF2-40B4-BE49-F238E27FC236}">
                <a16:creationId xmlns:a16="http://schemas.microsoft.com/office/drawing/2014/main" id="{FC64D734-A5FF-E35A-49E6-236DD5C8D9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827FB1-19BA-4940-DCD5-6A0AD6E00E0B}"/>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1612458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A34DE-C82B-E7CA-DA7F-0151A0E1BE5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0FBA33F-BF28-B9BF-872A-C373AC21F4B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AB0AFA9-D109-D2AE-7F0D-2FD6E5ABFB99}"/>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5" name="Footer Placeholder 4">
            <a:extLst>
              <a:ext uri="{FF2B5EF4-FFF2-40B4-BE49-F238E27FC236}">
                <a16:creationId xmlns:a16="http://schemas.microsoft.com/office/drawing/2014/main" id="{F4AD58F1-6FCA-2F7E-1E80-2365EB521B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E437EB-3D6E-D97E-EFBC-744C6E037ED4}"/>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39765422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14ACC-615E-C233-999B-70AD746E3C0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04623E9-015A-7CDE-93EB-5239ED2BA73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D267404-3680-C7F1-4E0B-1484F109A01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6E6EE81-FCE9-12DB-7B2B-E9AEB5F2DEB0}"/>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6" name="Footer Placeholder 5">
            <a:extLst>
              <a:ext uri="{FF2B5EF4-FFF2-40B4-BE49-F238E27FC236}">
                <a16:creationId xmlns:a16="http://schemas.microsoft.com/office/drawing/2014/main" id="{5AD5DC02-1762-5EF4-153B-C32BFBF394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88E965B-0C0D-7E95-BFAC-6F44A142361D}"/>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3616962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A886D-8C2A-81E3-15B0-2902FFEE830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0C4D9F2-EFF9-BC90-17EC-AF66AA461F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C481661-124F-D4DD-049C-6ACA7D6DC9B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142A1E0-2CCA-A0D5-9148-E069DC8E89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FF1A34E-20A7-CEBE-0264-61D542C05D0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F10F51E-CF6D-37BD-DB26-0E4821CF4078}"/>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8" name="Footer Placeholder 7">
            <a:extLst>
              <a:ext uri="{FF2B5EF4-FFF2-40B4-BE49-F238E27FC236}">
                <a16:creationId xmlns:a16="http://schemas.microsoft.com/office/drawing/2014/main" id="{E2E9A4C6-BF38-9653-BED6-845ED8A0C64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8972DA3-E195-A658-2B0F-76EF3F0946C1}"/>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2396333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5DA3C1-0294-CCBB-32E0-2FB02242325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45C22BA-65E4-6B61-7D23-D1391EF303C0}"/>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4" name="Footer Placeholder 3">
            <a:extLst>
              <a:ext uri="{FF2B5EF4-FFF2-40B4-BE49-F238E27FC236}">
                <a16:creationId xmlns:a16="http://schemas.microsoft.com/office/drawing/2014/main" id="{3994EF8D-0334-46E4-6076-5BDA8F9730A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3A5EE34-4204-BBA3-8199-C9CEAEADBE2E}"/>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2079733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48B33C-3B3C-FD5C-5CF0-2A8D4C91EA59}"/>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3" name="Footer Placeholder 2">
            <a:extLst>
              <a:ext uri="{FF2B5EF4-FFF2-40B4-BE49-F238E27FC236}">
                <a16:creationId xmlns:a16="http://schemas.microsoft.com/office/drawing/2014/main" id="{860650C3-CE07-C546-549B-F82EDD8B921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685259D-5F91-1879-AD17-1F3E74BC554C}"/>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3740046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F87CE-F20F-92DA-C302-CF8C08BFB0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D84582F-9DF5-E6EA-FC61-CA35A9D26E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0F88910-ACDE-2BFD-CD59-46006B705E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E1FC71-5703-6792-D774-A890553AADF6}"/>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6" name="Footer Placeholder 5">
            <a:extLst>
              <a:ext uri="{FF2B5EF4-FFF2-40B4-BE49-F238E27FC236}">
                <a16:creationId xmlns:a16="http://schemas.microsoft.com/office/drawing/2014/main" id="{0BB659D8-ADEB-84E5-4B1B-712A396460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08EF65-7D4D-ABC3-579C-826961CD0FF3}"/>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38106590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77CC9-33D2-D966-057C-AE6BB39F6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9A84DB8-C9FF-6DC5-6F3C-D35ED5CD60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211C420-D359-FF27-B61A-6CE91F2A06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0AD982-17EF-5DD2-EB2A-A2DA96828BBF}"/>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6" name="Footer Placeholder 5">
            <a:extLst>
              <a:ext uri="{FF2B5EF4-FFF2-40B4-BE49-F238E27FC236}">
                <a16:creationId xmlns:a16="http://schemas.microsoft.com/office/drawing/2014/main" id="{848877C9-75A5-A34F-40A6-77E32ECE2DA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7893ED-4A3E-89C4-7F84-623ABFEB4782}"/>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1388499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A7A89-4797-BC58-9842-5E19B6D08FD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C826365-C8F5-10B4-55D1-E25F322DA6D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24062A-E688-43EF-8160-FF52FAD2AE5B}"/>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5" name="Footer Placeholder 4">
            <a:extLst>
              <a:ext uri="{FF2B5EF4-FFF2-40B4-BE49-F238E27FC236}">
                <a16:creationId xmlns:a16="http://schemas.microsoft.com/office/drawing/2014/main" id="{A50847CB-9EF2-AF9E-4138-E9086D95DC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019BDE-55DA-E289-EE5E-613CBE0472D4}"/>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3935767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A37630-DE2A-E06D-26B5-D47FCBE9095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35FBE08-C258-C83F-FC14-F45E0FBC8E8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EDB8A6-1812-3141-23A3-D7F23F53F225}"/>
              </a:ext>
            </a:extLst>
          </p:cNvPr>
          <p:cNvSpPr>
            <a:spLocks noGrp="1"/>
          </p:cNvSpPr>
          <p:nvPr>
            <p:ph type="dt" sz="half" idx="10"/>
          </p:nvPr>
        </p:nvSpPr>
        <p:spPr/>
        <p:txBody>
          <a:bodyPr/>
          <a:lstStyle/>
          <a:p>
            <a:fld id="{B88666AD-1919-D144-A7BD-20C1A5CE887E}" type="datetimeFigureOut">
              <a:rPr lang="en-US" smtClean="0"/>
              <a:t>2/22/2024</a:t>
            </a:fld>
            <a:endParaRPr lang="en-US"/>
          </a:p>
        </p:txBody>
      </p:sp>
      <p:sp>
        <p:nvSpPr>
          <p:cNvPr id="5" name="Footer Placeholder 4">
            <a:extLst>
              <a:ext uri="{FF2B5EF4-FFF2-40B4-BE49-F238E27FC236}">
                <a16:creationId xmlns:a16="http://schemas.microsoft.com/office/drawing/2014/main" id="{8D5EC627-EB0F-50C8-126F-6FA0B93DC8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E28A68-A3C3-61AE-8958-E65299DEAD52}"/>
              </a:ext>
            </a:extLst>
          </p:cNvPr>
          <p:cNvSpPr>
            <a:spLocks noGrp="1"/>
          </p:cNvSpPr>
          <p:nvPr>
            <p:ph type="sldNum" sz="quarter" idx="12"/>
          </p:nvPr>
        </p:nvSpPr>
        <p:spPr/>
        <p:txBody>
          <a:bodyPr/>
          <a:lstStyle/>
          <a:p>
            <a:fld id="{F8E36646-8D60-D545-84D3-5BC09D028BC3}" type="slidenum">
              <a:rPr lang="en-US" smtClean="0"/>
              <a:t>‹#›</a:t>
            </a:fld>
            <a:endParaRPr lang="en-US"/>
          </a:p>
        </p:txBody>
      </p:sp>
    </p:spTree>
    <p:extLst>
      <p:ext uri="{BB962C8B-B14F-4D97-AF65-F5344CB8AC3E}">
        <p14:creationId xmlns:p14="http://schemas.microsoft.com/office/powerpoint/2010/main" val="2181057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7AEB2C-CE1F-2442-ED23-57FBD67FC89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DF64A72-9DC0-F166-7C5B-29AE4C2A08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995F2B-B537-ACEA-8B21-C4B901031D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88666AD-1919-D144-A7BD-20C1A5CE887E}" type="datetimeFigureOut">
              <a:rPr lang="en-US" smtClean="0"/>
              <a:t>2/22/2024</a:t>
            </a:fld>
            <a:endParaRPr lang="en-US"/>
          </a:p>
        </p:txBody>
      </p:sp>
      <p:sp>
        <p:nvSpPr>
          <p:cNvPr id="5" name="Footer Placeholder 4">
            <a:extLst>
              <a:ext uri="{FF2B5EF4-FFF2-40B4-BE49-F238E27FC236}">
                <a16:creationId xmlns:a16="http://schemas.microsoft.com/office/drawing/2014/main" id="{7805B802-D587-D6A3-761B-D8546CDA55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F5F52BE-BBDD-EEFE-E810-8190CDBF4E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8E36646-8D60-D545-84D3-5BC09D028BC3}" type="slidenum">
              <a:rPr lang="en-US" smtClean="0"/>
              <a:t>‹#›</a:t>
            </a:fld>
            <a:endParaRPr lang="en-US"/>
          </a:p>
        </p:txBody>
      </p:sp>
    </p:spTree>
    <p:extLst>
      <p:ext uri="{BB962C8B-B14F-4D97-AF65-F5344CB8AC3E}">
        <p14:creationId xmlns:p14="http://schemas.microsoft.com/office/powerpoint/2010/main" val="2985204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drive.google.com/file/d/1TFg7NJf6ru_HgusKUhgQUMiu7C9ecc7A/view?usp=shar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0C18A61-03C2-18CD-DB38-290DBA84E3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435019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D1E9C3CE-B812-16A1-4507-6B5859FFA5B3}"/>
              </a:ext>
            </a:extLst>
          </p:cNvPr>
          <p:cNvPicPr>
            <a:picLocks noChangeAspect="1"/>
          </p:cNvPicPr>
          <p:nvPr/>
        </p:nvPicPr>
        <p:blipFill rotWithShape="1">
          <a:blip r:embed="rId3">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4002324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C2D62D62-5F70-CC4E-DAEE-A90A4097DCE2}"/>
              </a:ext>
            </a:extLst>
          </p:cNvPr>
          <p:cNvPicPr>
            <a:picLocks noChangeAspect="1"/>
          </p:cNvPicPr>
          <p:nvPr/>
        </p:nvPicPr>
        <p:blipFill rotWithShape="1">
          <a:blip r:embed="rId3">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Tree>
    <p:extLst>
      <p:ext uri="{BB962C8B-B14F-4D97-AF65-F5344CB8AC3E}">
        <p14:creationId xmlns:p14="http://schemas.microsoft.com/office/powerpoint/2010/main" val="3011973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9F6D9B1E-D4E5-D843-8390-E745CB40128E}"/>
              </a:ext>
            </a:extLst>
          </p:cNvPr>
          <p:cNvPicPr>
            <a:picLocks noChangeAspect="1"/>
          </p:cNvPicPr>
          <p:nvPr/>
        </p:nvPicPr>
        <p:blipFill rotWithShape="1">
          <a:blip r:embed="rId3">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Tree>
    <p:extLst>
      <p:ext uri="{BB962C8B-B14F-4D97-AF65-F5344CB8AC3E}">
        <p14:creationId xmlns:p14="http://schemas.microsoft.com/office/powerpoint/2010/main" val="2530725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9CBB9DE2-FF6C-BC9B-F623-88D25E6134EC}"/>
              </a:ext>
            </a:extLst>
          </p:cNvPr>
          <p:cNvPicPr>
            <a:picLocks noChangeAspect="1"/>
          </p:cNvPicPr>
          <p:nvPr/>
        </p:nvPicPr>
        <p:blipFill rotWithShape="1">
          <a:blip r:embed="rId3">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Tree>
    <p:extLst>
      <p:ext uri="{BB962C8B-B14F-4D97-AF65-F5344CB8AC3E}">
        <p14:creationId xmlns:p14="http://schemas.microsoft.com/office/powerpoint/2010/main" val="2560076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DE5C2788-4E10-9BA1-D34F-91D07A072121}"/>
              </a:ext>
            </a:extLst>
          </p:cNvPr>
          <p:cNvPicPr>
            <a:picLocks noChangeAspect="1"/>
          </p:cNvPicPr>
          <p:nvPr/>
        </p:nvPicPr>
        <p:blipFill rotWithShape="1">
          <a:blip r:embed="rId3">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746301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C239B9FB-0C77-6D99-4FAD-30EE703814D1}"/>
              </a:ext>
            </a:extLst>
          </p:cNvPr>
          <p:cNvPicPr>
            <a:picLocks noChangeAspect="1"/>
          </p:cNvPicPr>
          <p:nvPr/>
        </p:nvPicPr>
        <p:blipFill rotWithShape="1">
          <a:blip r:embed="rId3">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981950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D12D4729-CFFE-8386-58EA-EE5E978229EF}"/>
              </a:ext>
            </a:extLst>
          </p:cNvPr>
          <p:cNvPicPr>
            <a:picLocks noChangeAspect="1"/>
          </p:cNvPicPr>
          <p:nvPr/>
        </p:nvPicPr>
        <p:blipFill rotWithShape="1">
          <a:blip r:embed="rId3">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Tree>
    <p:extLst>
      <p:ext uri="{BB962C8B-B14F-4D97-AF65-F5344CB8AC3E}">
        <p14:creationId xmlns:p14="http://schemas.microsoft.com/office/powerpoint/2010/main" val="2339448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51D151E0-57B1-417B-A490-61250AE37B04}"/>
              </a:ext>
            </a:extLst>
          </p:cNvPr>
          <p:cNvPicPr>
            <a:picLocks noChangeAspect="1"/>
          </p:cNvPicPr>
          <p:nvPr/>
        </p:nvPicPr>
        <p:blipFill rotWithShape="1">
          <a:blip r:embed="rId3">
            <a:extLst>
              <a:ext uri="{28A0092B-C50C-407E-A947-70E740481C1C}">
                <a14:useLocalDpi xmlns:a14="http://schemas.microsoft.com/office/drawing/2010/main" val="0"/>
              </a:ext>
            </a:extLst>
          </a:blip>
          <a:srcRect t="19"/>
          <a:stretch/>
        </p:blipFill>
        <p:spPr>
          <a:xfrm>
            <a:off x="20" y="1282"/>
            <a:ext cx="12191980" cy="6856718"/>
          </a:xfrm>
          <a:prstGeom prst="rect">
            <a:avLst/>
          </a:prstGeom>
        </p:spPr>
      </p:pic>
    </p:spTree>
    <p:extLst>
      <p:ext uri="{BB962C8B-B14F-4D97-AF65-F5344CB8AC3E}">
        <p14:creationId xmlns:p14="http://schemas.microsoft.com/office/powerpoint/2010/main" val="17597074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trim.40FDF73F-C3BC-499E-8D7A-AA04B629BA37.MOV">
            <a:hlinkClick r:id="" action="ppaction://media"/>
            <a:extLst>
              <a:ext uri="{FF2B5EF4-FFF2-40B4-BE49-F238E27FC236}">
                <a16:creationId xmlns:a16="http://schemas.microsoft.com/office/drawing/2014/main" id="{54E87DC2-45D1-0FB9-DD85-A1C31985815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83705" y="0"/>
            <a:ext cx="9346179" cy="7009634"/>
          </a:xfrm>
          <a:prstGeom prst="rect">
            <a:avLst/>
          </a:prstGeom>
        </p:spPr>
      </p:pic>
    </p:spTree>
    <p:extLst>
      <p:ext uri="{BB962C8B-B14F-4D97-AF65-F5344CB8AC3E}">
        <p14:creationId xmlns:p14="http://schemas.microsoft.com/office/powerpoint/2010/main" val="2876017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63C53714-00D0-EC30-721B-A035AA9D2A35}"/>
              </a:ext>
            </a:extLst>
          </p:cNvPr>
          <p:cNvPicPr>
            <a:picLocks noChangeAspect="1"/>
          </p:cNvPicPr>
          <p:nvPr/>
        </p:nvPicPr>
        <p:blipFill rotWithShape="1">
          <a:blip r:embed="rId2">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167900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E24D5648-D32F-0D00-2E3A-A2DBBCCAB8A6}"/>
              </a:ext>
            </a:extLst>
          </p:cNvPr>
          <p:cNvPicPr>
            <a:picLocks noChangeAspect="1"/>
          </p:cNvPicPr>
          <p:nvPr/>
        </p:nvPicPr>
        <p:blipFill rotWithShape="1">
          <a:blip r:embed="rId2">
            <a:extLst>
              <a:ext uri="{28A0092B-C50C-407E-A947-70E740481C1C}">
                <a14:useLocalDpi xmlns:a14="http://schemas.microsoft.com/office/drawing/2010/main" val="0"/>
              </a:ext>
            </a:extLst>
          </a:blip>
          <a:srcRect b="19"/>
          <a:stretch/>
        </p:blipFill>
        <p:spPr>
          <a:xfrm>
            <a:off x="20" y="1282"/>
            <a:ext cx="12191980" cy="6856718"/>
          </a:xfrm>
          <a:prstGeom prst="rect">
            <a:avLst/>
          </a:prstGeom>
        </p:spPr>
      </p:pic>
    </p:spTree>
    <p:extLst>
      <p:ext uri="{BB962C8B-B14F-4D97-AF65-F5344CB8AC3E}">
        <p14:creationId xmlns:p14="http://schemas.microsoft.com/office/powerpoint/2010/main" val="1309060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7E21198-F003-F97F-A804-B405327F205E}"/>
              </a:ext>
            </a:extLst>
          </p:cNvPr>
          <p:cNvSpPr txBox="1"/>
          <p:nvPr/>
        </p:nvSpPr>
        <p:spPr>
          <a:xfrm>
            <a:off x="1431985" y="3243532"/>
            <a:ext cx="93280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FFFFFF"/>
                </a:highlight>
                <a:hlinkClick r:id="rId2" tooltip="https://drive.google.com/file/d/1TFg7NJf6ru_HgusKUhgQUMiu7C9ecc7A/view?usp=sharing"/>
              </a:rPr>
              <a:t>https://</a:t>
            </a:r>
            <a:r>
              <a:rPr lang="en-US" dirty="0">
                <a:highlight>
                  <a:srgbClr val="FFFFFF"/>
                </a:highlight>
                <a:ea typeface="+mn-lt"/>
                <a:cs typeface="+mn-lt"/>
                <a:hlinkClick r:id="rId2" tooltip="https://drive.google.com/file/d/1TFg7NJf6ru_HgusKUhgQUMiu7C9ecc7A/view?usp=sharing"/>
              </a:rPr>
              <a:t>drive</a:t>
            </a:r>
            <a:r>
              <a:rPr lang="en-US" dirty="0">
                <a:highlight>
                  <a:srgbClr val="FFFFFF"/>
                </a:highlight>
                <a:hlinkClick r:id="rId2" tooltip="https://drive.google.com/file/d/1TFg7NJf6ru_HgusKUhgQUMiu7C9ecc7A/view?usp=sharing"/>
              </a:rPr>
              <a:t>.google.com/file/d/1TFg7NJf6ru_HgusKUhgQUMiu7C9ecc7A/view?usp=sharing</a:t>
            </a:r>
            <a:endParaRPr lang="en-US" dirty="0"/>
          </a:p>
        </p:txBody>
      </p:sp>
      <p:sp>
        <p:nvSpPr>
          <p:cNvPr id="3" name="TextBox 2">
            <a:extLst>
              <a:ext uri="{FF2B5EF4-FFF2-40B4-BE49-F238E27FC236}">
                <a16:creationId xmlns:a16="http://schemas.microsoft.com/office/drawing/2014/main" id="{D14A6E2D-42AA-433C-D374-729166D76F37}"/>
              </a:ext>
            </a:extLst>
          </p:cNvPr>
          <p:cNvSpPr txBox="1"/>
          <p:nvPr/>
        </p:nvSpPr>
        <p:spPr>
          <a:xfrm>
            <a:off x="217576" y="125561"/>
            <a:ext cx="726408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a:t>Video presentation link</a:t>
            </a:r>
          </a:p>
        </p:txBody>
      </p:sp>
    </p:spTree>
    <p:extLst>
      <p:ext uri="{BB962C8B-B14F-4D97-AF65-F5344CB8AC3E}">
        <p14:creationId xmlns:p14="http://schemas.microsoft.com/office/powerpoint/2010/main" val="12983229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8</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Mia Johnson (2205387)</dc:creator>
  <cp:revision>13</cp:revision>
  <dcterms:created xsi:type="dcterms:W3CDTF">2024-02-22T19:51:58Z</dcterms:created>
  <dcterms:modified xsi:type="dcterms:W3CDTF">2024-02-22T22:50:37Z</dcterms:modified>
</cp:coreProperties>
</file>