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4"/>
  </p:sldMasterIdLst>
  <p:sldIdLst>
    <p:sldId id="259" r:id="rId5"/>
    <p:sldId id="256" r:id="rId6"/>
    <p:sldId id="257" r:id="rId7"/>
    <p:sldId id="261" r:id="rId8"/>
    <p:sldId id="26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50" d="100"/>
          <a:sy n="50" d="100"/>
        </p:scale>
        <p:origin x="1500"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28A28C-4C6A-46EA-90C0-4EE0B89CC5C7}" type="datetimeFigureOut">
              <a:rPr lang="en-US" smtClean="0"/>
              <a:t>10/20/2022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F7F31-0B8A-474A-B86C-91F381754329}" type="slidenum">
              <a:rPr lang="en-US" smtClean="0"/>
              <a:t>‹#›</a:t>
            </a:fld>
            <a:endParaRPr lang="en-US" dirty="0"/>
          </a:p>
        </p:txBody>
      </p:sp>
    </p:spTree>
    <p:extLst>
      <p:ext uri="{BB962C8B-B14F-4D97-AF65-F5344CB8AC3E}">
        <p14:creationId xmlns:p14="http://schemas.microsoft.com/office/powerpoint/2010/main" val="3401352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28A28C-4C6A-46EA-90C0-4EE0B89CC5C7}"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9294954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28A28C-4C6A-46EA-90C0-4EE0B89CC5C7}"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02946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28A28C-4C6A-46EA-90C0-4EE0B89CC5C7}" type="datetimeFigureOut">
              <a:rPr lang="en-US" smtClean="0"/>
              <a:t>10/20/2022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9244130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28A28C-4C6A-46EA-90C0-4EE0B89CC5C7}" type="datetimeFigureOut">
              <a:rPr lang="en-US" smtClean="0"/>
              <a:t>10/20/2022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904795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28A28C-4C6A-46EA-90C0-4EE0B89CC5C7}" type="datetimeFigureOut">
              <a:rPr lang="en-US" smtClean="0"/>
              <a:t>10/20/2022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2819888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28A28C-4C6A-46EA-90C0-4EE0B89CC5C7}" type="datetimeFigureOut">
              <a:rPr lang="en-US" smtClean="0"/>
              <a:t>10/20/2022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795568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28A28C-4C6A-46EA-90C0-4EE0B89CC5C7}" type="datetimeFigureOut">
              <a:rPr lang="en-US" smtClean="0"/>
              <a:t>10/20/2022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9292943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C28A28C-4C6A-46EA-90C0-4EE0B89CC5C7}" type="datetimeFigureOut">
              <a:rPr lang="en-US" smtClean="0"/>
              <a:t>10/20/2022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477746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28A28C-4C6A-46EA-90C0-4EE0B89CC5C7}" type="datetimeFigureOut">
              <a:rPr lang="en-US" smtClean="0"/>
              <a:pPr/>
              <a:t>10/20/2022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904859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28A28C-4C6A-46EA-90C0-4EE0B89CC5C7}" type="datetimeFigureOut">
              <a:rPr lang="en-US" smtClean="0"/>
              <a:pPr/>
              <a:t>10/20/2022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EF7F31-0B8A-474A-B86C-91F381754329}"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579882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28A28C-4C6A-46EA-90C0-4EE0B89CC5C7}" type="datetimeFigureOut">
              <a:rPr lang="en-US" smtClean="0"/>
              <a:pPr/>
              <a:t>10/20/2022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28416764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28A28C-4C6A-46EA-90C0-4EE0B89CC5C7}" type="datetimeFigureOut">
              <a:rPr lang="en-US" smtClean="0"/>
              <a:pPr/>
              <a:t>10/20/2022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EF7F31-0B8A-474A-B86C-91F381754329}"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32556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28A28C-4C6A-46EA-90C0-4EE0B89CC5C7}" type="datetimeFigureOut">
              <a:rPr lang="en-US" smtClean="0"/>
              <a:pPr/>
              <a:t>10/20/2022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41460141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28A28C-4C6A-46EA-90C0-4EE0B89CC5C7}"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7690797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28A28C-4C6A-46EA-90C0-4EE0B89CC5C7}"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2979266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C28A28C-4C6A-46EA-90C0-4EE0B89CC5C7}" type="datetimeFigureOut">
              <a:rPr lang="en-US" smtClean="0"/>
              <a:pPr/>
              <a:t>10/20/2022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2820235121"/>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 id="2147483763" r:id="rId12"/>
    <p:sldLayoutId id="2147483764" r:id="rId13"/>
    <p:sldLayoutId id="2147483765" r:id="rId14"/>
    <p:sldLayoutId id="2147483766" r:id="rId15"/>
    <p:sldLayoutId id="214748376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nlg.nhs.uk/resources/gastrointestinal-conditions/" TargetMode="External"/><Relationship Id="rId2" Type="http://schemas.openxmlformats.org/officeDocument/2006/relationships/hyperlink" Target="https://en.wikipedia.org/wiki/Human_digestive_system" TargetMode="External"/><Relationship Id="rId1" Type="http://schemas.openxmlformats.org/officeDocument/2006/relationships/slideLayout" Target="../slideLayouts/slideLayout6.xml"/><Relationship Id="rId5" Type="http://schemas.openxmlformats.org/officeDocument/2006/relationships/hyperlink" Target="https://www.webmd.com/ibd-crohns-disease/crohns-disease/5-types-crohns-disease" TargetMode="External"/><Relationship Id="rId4" Type="http://schemas.openxmlformats.org/officeDocument/2006/relationships/hyperlink" Target="https://www.niddk.nih.gov/health-information/digestive-diseases/digestive-system-how-it-work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2D022-415E-2939-A8D2-FA09786E0FDA}"/>
              </a:ext>
            </a:extLst>
          </p:cNvPr>
          <p:cNvSpPr>
            <a:spLocks noGrp="1"/>
          </p:cNvSpPr>
          <p:nvPr>
            <p:ph type="ctrTitle"/>
          </p:nvPr>
        </p:nvSpPr>
        <p:spPr>
          <a:xfrm>
            <a:off x="0" y="63966"/>
            <a:ext cx="7766936" cy="1646302"/>
          </a:xfrm>
        </p:spPr>
        <p:txBody>
          <a:bodyPr/>
          <a:lstStyle/>
          <a:p>
            <a:r>
              <a:rPr lang="en-US" dirty="0"/>
              <a:t>Digestive system</a:t>
            </a:r>
            <a:endParaRPr lang="en-GB" dirty="0"/>
          </a:p>
        </p:txBody>
      </p:sp>
      <p:sp>
        <p:nvSpPr>
          <p:cNvPr id="3" name="Subtitle 2">
            <a:extLst>
              <a:ext uri="{FF2B5EF4-FFF2-40B4-BE49-F238E27FC236}">
                <a16:creationId xmlns:a16="http://schemas.microsoft.com/office/drawing/2014/main" id="{67A669AB-0020-F1F0-F1C3-3886AD3024C5}"/>
              </a:ext>
            </a:extLst>
          </p:cNvPr>
          <p:cNvSpPr>
            <a:spLocks noGrp="1"/>
          </p:cNvSpPr>
          <p:nvPr>
            <p:ph type="subTitle" idx="1"/>
          </p:nvPr>
        </p:nvSpPr>
        <p:spPr>
          <a:xfrm>
            <a:off x="-293384" y="1710268"/>
            <a:ext cx="7766936" cy="1096899"/>
          </a:xfrm>
        </p:spPr>
        <p:txBody>
          <a:bodyPr>
            <a:normAutofit/>
          </a:bodyPr>
          <a:lstStyle/>
          <a:p>
            <a:r>
              <a:rPr lang="en-US" sz="2800" b="1" dirty="0"/>
              <a:t>Individual academic poster</a:t>
            </a:r>
          </a:p>
          <a:p>
            <a:r>
              <a:rPr lang="en-US" sz="2800" b="1" dirty="0"/>
              <a:t> </a:t>
            </a:r>
            <a:endParaRPr lang="en-GB" sz="2800" b="1" dirty="0"/>
          </a:p>
        </p:txBody>
      </p:sp>
      <p:sp>
        <p:nvSpPr>
          <p:cNvPr id="4" name="TextBox 3">
            <a:extLst>
              <a:ext uri="{FF2B5EF4-FFF2-40B4-BE49-F238E27FC236}">
                <a16:creationId xmlns:a16="http://schemas.microsoft.com/office/drawing/2014/main" id="{976E4EC9-C390-1F37-7262-F98F9B4A6CCC}"/>
              </a:ext>
            </a:extLst>
          </p:cNvPr>
          <p:cNvSpPr txBox="1"/>
          <p:nvPr/>
        </p:nvSpPr>
        <p:spPr>
          <a:xfrm>
            <a:off x="2010695" y="3052445"/>
            <a:ext cx="7766935" cy="3323987"/>
          </a:xfrm>
          <a:prstGeom prst="rect">
            <a:avLst/>
          </a:prstGeom>
          <a:noFill/>
        </p:spPr>
        <p:txBody>
          <a:bodyPr wrap="square" rtlCol="0">
            <a:spAutoFit/>
          </a:bodyPr>
          <a:lstStyle/>
          <a:p>
            <a:pPr marL="457200" indent="-457200">
              <a:buFont typeface="Wingdings" panose="05000000000000000000" pitchFamily="2" charset="2"/>
              <a:buChar char="q"/>
            </a:pPr>
            <a:r>
              <a:rPr lang="en-GB" sz="3200" dirty="0"/>
              <a:t>Fozia Kiani (2026354)</a:t>
            </a:r>
          </a:p>
          <a:p>
            <a:pPr marL="457200" indent="-457200">
              <a:buFont typeface="Wingdings" panose="05000000000000000000" pitchFamily="2" charset="2"/>
              <a:buChar char="q"/>
            </a:pPr>
            <a:r>
              <a:rPr lang="en-GB" sz="3200" dirty="0"/>
              <a:t>Module: Introduction to </a:t>
            </a:r>
            <a:r>
              <a:rPr lang="en-US" sz="3200" dirty="0"/>
              <a:t>physiology</a:t>
            </a:r>
          </a:p>
          <a:p>
            <a:pPr marL="457200" indent="-457200">
              <a:buFont typeface="Wingdings" panose="05000000000000000000" pitchFamily="2" charset="2"/>
              <a:buChar char="q"/>
            </a:pPr>
            <a:r>
              <a:rPr lang="en-US" sz="3200" dirty="0"/>
              <a:t> </a:t>
            </a:r>
            <a:r>
              <a:rPr lang="en-GB" sz="3200" dirty="0"/>
              <a:t>Module code: BMHP-5003</a:t>
            </a:r>
          </a:p>
          <a:p>
            <a:pPr marL="457200" indent="-457200">
              <a:buFont typeface="Wingdings" panose="05000000000000000000" pitchFamily="2" charset="2"/>
              <a:buChar char="q"/>
            </a:pPr>
            <a:r>
              <a:rPr lang="en-GB" sz="3200" dirty="0"/>
              <a:t>Lecturer- Rachael Rivers</a:t>
            </a:r>
          </a:p>
          <a:p>
            <a:pPr marL="457200" indent="-457200">
              <a:buFont typeface="Wingdings" panose="05000000000000000000" pitchFamily="2" charset="2"/>
              <a:buChar char="q"/>
            </a:pPr>
            <a:r>
              <a:rPr lang="en-GB" sz="3200" dirty="0"/>
              <a:t>Task-1</a:t>
            </a:r>
          </a:p>
          <a:p>
            <a:pPr marL="457200" indent="-457200">
              <a:buFont typeface="Wingdings" panose="05000000000000000000" pitchFamily="2" charset="2"/>
              <a:buChar char="q"/>
            </a:pPr>
            <a:r>
              <a:rPr lang="en-GB" sz="3200" dirty="0"/>
              <a:t>UWTSD</a:t>
            </a:r>
          </a:p>
          <a:p>
            <a:endParaRPr lang="en-GB" dirty="0"/>
          </a:p>
        </p:txBody>
      </p:sp>
    </p:spTree>
    <p:extLst>
      <p:ext uri="{BB962C8B-B14F-4D97-AF65-F5344CB8AC3E}">
        <p14:creationId xmlns:p14="http://schemas.microsoft.com/office/powerpoint/2010/main" val="8421139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Triangular abstract background">
            <a:extLst>
              <a:ext uri="{FF2B5EF4-FFF2-40B4-BE49-F238E27FC236}">
                <a16:creationId xmlns:a16="http://schemas.microsoft.com/office/drawing/2014/main" id="{0075224D-02A8-6C11-F3D4-3C7731BCCA77}"/>
              </a:ext>
            </a:extLst>
          </p:cNvPr>
          <p:cNvPicPr>
            <a:picLocks noChangeAspect="1"/>
          </p:cNvPicPr>
          <p:nvPr/>
        </p:nvPicPr>
        <p:blipFill rotWithShape="1">
          <a:blip r:embed="rId2">
            <a:duotone>
              <a:schemeClr val="accent1">
                <a:shade val="45000"/>
                <a:satMod val="135000"/>
              </a:schemeClr>
              <a:prstClr val="white"/>
            </a:duotone>
          </a:blip>
          <a:srcRect l="9091" t="23391"/>
          <a:stretch/>
        </p:blipFill>
        <p:spPr>
          <a:xfrm>
            <a:off x="-14272" y="86716"/>
            <a:ext cx="12191999" cy="6857990"/>
          </a:xfrm>
          <a:prstGeom prst="rect">
            <a:avLst/>
          </a:prstGeom>
        </p:spPr>
      </p:pic>
      <p:sp>
        <p:nvSpPr>
          <p:cNvPr id="6" name="Isosceles Triangle 8">
            <a:extLst>
              <a:ext uri="{FF2B5EF4-FFF2-40B4-BE49-F238E27FC236}">
                <a16:creationId xmlns:a16="http://schemas.microsoft.com/office/drawing/2014/main" id="{F5F0CD5C-72F3-4090-8A69-8E15CB432A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 name="Parallelogram 10">
            <a:extLst>
              <a:ext uri="{FF2B5EF4-FFF2-40B4-BE49-F238E27FC236}">
                <a16:creationId xmlns:a16="http://schemas.microsoft.com/office/drawing/2014/main" id="{217496A2-9394-4FB7-BA0E-717D2D2E7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3800" y="0"/>
            <a:ext cx="7315200" cy="6858000"/>
          </a:xfrm>
          <a:prstGeom prst="parallelogram">
            <a:avLst>
              <a:gd name="adj" fmla="val 15925"/>
            </a:avLst>
          </a:prstGeom>
          <a:solidFill>
            <a:schemeClr val="bg1">
              <a:alpha val="87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D02CF681-4765-4E88-802F-B2474DCD51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14">
            <a:extLst>
              <a:ext uri="{FF2B5EF4-FFF2-40B4-BE49-F238E27FC236}">
                <a16:creationId xmlns:a16="http://schemas.microsoft.com/office/drawing/2014/main" id="{3D57B2BA-243C-45C7-A5D8-46CA719437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67374FB5-CBB7-46FF-95B5-2251BC685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34BCEAB7-D9E0-40A4-9254-8593BD346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D567A354-BB63-405C-8E5F-2F510E670F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4CB40D6-537E-5058-E6B1-1655B4ECFF05}"/>
              </a:ext>
            </a:extLst>
          </p:cNvPr>
          <p:cNvSpPr>
            <a:spLocks noGrp="1"/>
          </p:cNvSpPr>
          <p:nvPr>
            <p:ph type="ctrTitle"/>
          </p:nvPr>
        </p:nvSpPr>
        <p:spPr>
          <a:xfrm>
            <a:off x="4536665" y="436990"/>
            <a:ext cx="3275012" cy="787991"/>
          </a:xfrm>
        </p:spPr>
        <p:txBody>
          <a:bodyPr>
            <a:noAutofit/>
          </a:bodyPr>
          <a:lstStyle/>
          <a:p>
            <a:r>
              <a:rPr lang="en-GB" sz="3600" b="1" u="sng" dirty="0"/>
              <a:t> Introduction :</a:t>
            </a:r>
          </a:p>
        </p:txBody>
      </p:sp>
      <p:sp>
        <p:nvSpPr>
          <p:cNvPr id="23" name="Rectangle 27">
            <a:extLst>
              <a:ext uri="{FF2B5EF4-FFF2-40B4-BE49-F238E27FC236}">
                <a16:creationId xmlns:a16="http://schemas.microsoft.com/office/drawing/2014/main" id="{9185A8D7-2F20-4F7A-97BE-21DB1654C7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a:extLst>
              <a:ext uri="{FF2B5EF4-FFF2-40B4-BE49-F238E27FC236}">
                <a16:creationId xmlns:a16="http://schemas.microsoft.com/office/drawing/2014/main" id="{CB65BD56-22B3-4E13-BFCA-B8E8BEB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a:extLst>
              <a:ext uri="{FF2B5EF4-FFF2-40B4-BE49-F238E27FC236}">
                <a16:creationId xmlns:a16="http://schemas.microsoft.com/office/drawing/2014/main" id="{6790ED68-BCA0-4247-A72F-1CB85DF068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DD0F2B3F-DC55-4FA7-B667-1ACD07920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4">
            <a:extLst>
              <a:ext uri="{FF2B5EF4-FFF2-40B4-BE49-F238E27FC236}">
                <a16:creationId xmlns:a16="http://schemas.microsoft.com/office/drawing/2014/main" id="{A0C639E2-8229-3E5B-ED47-B0856E912722}"/>
              </a:ext>
            </a:extLst>
          </p:cNvPr>
          <p:cNvPicPr>
            <a:picLocks noChangeAspect="1"/>
          </p:cNvPicPr>
          <p:nvPr/>
        </p:nvPicPr>
        <p:blipFill>
          <a:blip r:embed="rId3"/>
          <a:stretch>
            <a:fillRect/>
          </a:stretch>
        </p:blipFill>
        <p:spPr>
          <a:xfrm>
            <a:off x="-6351" y="7809"/>
            <a:ext cx="4103656" cy="3342200"/>
          </a:xfrm>
          <a:prstGeom prst="rect">
            <a:avLst/>
          </a:prstGeom>
        </p:spPr>
      </p:pic>
      <p:sp>
        <p:nvSpPr>
          <p:cNvPr id="10" name="TextBox 9">
            <a:extLst>
              <a:ext uri="{FF2B5EF4-FFF2-40B4-BE49-F238E27FC236}">
                <a16:creationId xmlns:a16="http://schemas.microsoft.com/office/drawing/2014/main" id="{01A2F25D-195F-71EB-AE29-44A172969810}"/>
              </a:ext>
            </a:extLst>
          </p:cNvPr>
          <p:cNvSpPr txBox="1"/>
          <p:nvPr/>
        </p:nvSpPr>
        <p:spPr>
          <a:xfrm>
            <a:off x="4250329" y="1341943"/>
            <a:ext cx="7747139" cy="3416320"/>
          </a:xfrm>
          <a:prstGeom prst="rect">
            <a:avLst/>
          </a:prstGeom>
          <a:noFill/>
        </p:spPr>
        <p:txBody>
          <a:bodyPr wrap="square" rtlCol="0">
            <a:spAutoFit/>
          </a:bodyPr>
          <a:lstStyle/>
          <a:p>
            <a:pPr marL="285750" indent="-285750">
              <a:buFont typeface="Arial" panose="020B0604020202020204" pitchFamily="34" charset="0"/>
              <a:buChar char="•"/>
            </a:pPr>
            <a:r>
              <a:rPr lang="en-GB" dirty="0"/>
              <a:t>The digestive system is comprised of many different organs that work together as an organ system, and there are multiple organ systems that exist within the body, though it is the digestive system that is the focus for this </a:t>
            </a:r>
            <a:r>
              <a:rPr lang="en-US" dirty="0"/>
              <a:t>presentation.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It is used to break down the food that we eat and beverages we consume into what they essentially are at a molecular level; nutrients required for our bodies to function and repair itself, which is possible due to digestive acid in the stomach breaking down food.</a:t>
            </a:r>
          </a:p>
          <a:p>
            <a:pPr marL="285750" indent="-285750">
              <a:buFont typeface="Arial" panose="020B0604020202020204" pitchFamily="34" charset="0"/>
              <a:buChar char="•"/>
            </a:pPr>
            <a:r>
              <a:rPr lang="en-US" dirty="0"/>
              <a:t>Physiology is knowledge about the body and how the body  works.</a:t>
            </a:r>
          </a:p>
          <a:p>
            <a:endParaRPr lang="en-US" dirty="0"/>
          </a:p>
          <a:p>
            <a:pPr marL="285750" indent="-285750">
              <a:buFont typeface="Arial" panose="020B0604020202020204" pitchFamily="34" charset="0"/>
              <a:buChar char="•"/>
            </a:pPr>
            <a:endParaRPr lang="en-US" dirty="0"/>
          </a:p>
        </p:txBody>
      </p:sp>
      <p:pic>
        <p:nvPicPr>
          <p:cNvPr id="26" name="Picture 25">
            <a:extLst>
              <a:ext uri="{FF2B5EF4-FFF2-40B4-BE49-F238E27FC236}">
                <a16:creationId xmlns:a16="http://schemas.microsoft.com/office/drawing/2014/main" id="{DCAB7DD8-777E-8A70-9E8C-816A1486EC24}"/>
              </a:ext>
            </a:extLst>
          </p:cNvPr>
          <p:cNvPicPr>
            <a:picLocks noChangeAspect="1"/>
          </p:cNvPicPr>
          <p:nvPr/>
        </p:nvPicPr>
        <p:blipFill>
          <a:blip r:embed="rId4"/>
          <a:stretch>
            <a:fillRect/>
          </a:stretch>
        </p:blipFill>
        <p:spPr>
          <a:xfrm>
            <a:off x="30161" y="3681413"/>
            <a:ext cx="4103656" cy="2837374"/>
          </a:xfrm>
          <a:prstGeom prst="rect">
            <a:avLst/>
          </a:prstGeom>
        </p:spPr>
      </p:pic>
      <p:sp>
        <p:nvSpPr>
          <p:cNvPr id="28" name="TextBox 27">
            <a:extLst>
              <a:ext uri="{FF2B5EF4-FFF2-40B4-BE49-F238E27FC236}">
                <a16:creationId xmlns:a16="http://schemas.microsoft.com/office/drawing/2014/main" id="{87C775BC-EFD8-86E0-6B62-0F0C9EA80E5C}"/>
              </a:ext>
            </a:extLst>
          </p:cNvPr>
          <p:cNvSpPr txBox="1"/>
          <p:nvPr/>
        </p:nvSpPr>
        <p:spPr>
          <a:xfrm>
            <a:off x="217714" y="3350009"/>
            <a:ext cx="2830286" cy="369332"/>
          </a:xfrm>
          <a:prstGeom prst="rect">
            <a:avLst/>
          </a:prstGeom>
          <a:noFill/>
        </p:spPr>
        <p:txBody>
          <a:bodyPr wrap="square" rtlCol="0">
            <a:spAutoFit/>
          </a:bodyPr>
          <a:lstStyle/>
          <a:p>
            <a:r>
              <a:rPr lang="en-GB" dirty="0"/>
              <a:t>(Google Image)</a:t>
            </a:r>
          </a:p>
        </p:txBody>
      </p:sp>
      <p:sp>
        <p:nvSpPr>
          <p:cNvPr id="30" name="TextBox 29">
            <a:extLst>
              <a:ext uri="{FF2B5EF4-FFF2-40B4-BE49-F238E27FC236}">
                <a16:creationId xmlns:a16="http://schemas.microsoft.com/office/drawing/2014/main" id="{EBE14570-999A-A212-09DA-64495D600E3E}"/>
              </a:ext>
            </a:extLst>
          </p:cNvPr>
          <p:cNvSpPr txBox="1"/>
          <p:nvPr/>
        </p:nvSpPr>
        <p:spPr>
          <a:xfrm>
            <a:off x="653143" y="6518787"/>
            <a:ext cx="3259667" cy="369332"/>
          </a:xfrm>
          <a:prstGeom prst="rect">
            <a:avLst/>
          </a:prstGeom>
          <a:noFill/>
        </p:spPr>
        <p:txBody>
          <a:bodyPr wrap="square" rtlCol="0">
            <a:spAutoFit/>
          </a:bodyPr>
          <a:lstStyle/>
          <a:p>
            <a:r>
              <a:rPr lang="en-GB" dirty="0"/>
              <a:t>(Google Image)</a:t>
            </a:r>
          </a:p>
        </p:txBody>
      </p:sp>
      <p:pic>
        <p:nvPicPr>
          <p:cNvPr id="31" name="Picture 30">
            <a:extLst>
              <a:ext uri="{FF2B5EF4-FFF2-40B4-BE49-F238E27FC236}">
                <a16:creationId xmlns:a16="http://schemas.microsoft.com/office/drawing/2014/main" id="{229D2397-45F3-68F3-F93D-E350D7035686}"/>
              </a:ext>
            </a:extLst>
          </p:cNvPr>
          <p:cNvPicPr>
            <a:picLocks noChangeAspect="1"/>
          </p:cNvPicPr>
          <p:nvPr/>
        </p:nvPicPr>
        <p:blipFill rotWithShape="1">
          <a:blip r:embed="rId5"/>
          <a:srcRect l="3471" r="18629" b="-1"/>
          <a:stretch/>
        </p:blipFill>
        <p:spPr>
          <a:xfrm flipH="1">
            <a:off x="5788471" y="4281447"/>
            <a:ext cx="4670854" cy="2237339"/>
          </a:xfrm>
          <a:prstGeom prst="rect">
            <a:avLst/>
          </a:prstGeom>
        </p:spPr>
      </p:pic>
    </p:spTree>
    <p:extLst>
      <p:ext uri="{BB962C8B-B14F-4D97-AF65-F5344CB8AC3E}">
        <p14:creationId xmlns:p14="http://schemas.microsoft.com/office/powerpoint/2010/main" val="166715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9DCAF-4029-CFF4-2139-8C6A93191AE2}"/>
              </a:ext>
            </a:extLst>
          </p:cNvPr>
          <p:cNvSpPr>
            <a:spLocks noGrp="1"/>
          </p:cNvSpPr>
          <p:nvPr>
            <p:ph type="title"/>
          </p:nvPr>
        </p:nvSpPr>
        <p:spPr>
          <a:xfrm>
            <a:off x="810069" y="0"/>
            <a:ext cx="8596668" cy="1320800"/>
          </a:xfrm>
        </p:spPr>
        <p:txBody>
          <a:bodyPr anchor="t">
            <a:normAutofit/>
          </a:bodyPr>
          <a:lstStyle/>
          <a:p>
            <a:r>
              <a:rPr lang="en-GB" b="1" u="sng" dirty="0"/>
              <a:t>Inflammatory Bowel Diseases (IBDs)</a:t>
            </a:r>
          </a:p>
        </p:txBody>
      </p:sp>
      <p:sp>
        <p:nvSpPr>
          <p:cNvPr id="3" name="Content Placeholder 2">
            <a:extLst>
              <a:ext uri="{FF2B5EF4-FFF2-40B4-BE49-F238E27FC236}">
                <a16:creationId xmlns:a16="http://schemas.microsoft.com/office/drawing/2014/main" id="{F6A1E70D-7408-C416-38CF-260688F9EF94}"/>
              </a:ext>
            </a:extLst>
          </p:cNvPr>
          <p:cNvSpPr>
            <a:spLocks noGrp="1"/>
          </p:cNvSpPr>
          <p:nvPr>
            <p:ph idx="1"/>
          </p:nvPr>
        </p:nvSpPr>
        <p:spPr>
          <a:xfrm>
            <a:off x="0" y="1135626"/>
            <a:ext cx="12192000" cy="5722374"/>
          </a:xfrm>
        </p:spPr>
        <p:txBody>
          <a:bodyPr>
            <a:normAutofit lnSpcReduction="10000"/>
          </a:bodyPr>
          <a:lstStyle/>
          <a:p>
            <a:pPr>
              <a:lnSpc>
                <a:spcPct val="90000"/>
              </a:lnSpc>
            </a:pPr>
            <a:r>
              <a:rPr lang="en-GB" sz="2000" b="1" u="sng" dirty="0">
                <a:latin typeface="Arial" panose="020B0604020202020204" pitchFamily="34" charset="0"/>
                <a:cs typeface="Arial" panose="020B0604020202020204" pitchFamily="34" charset="0"/>
              </a:rPr>
              <a:t>Introduction</a:t>
            </a:r>
            <a:r>
              <a:rPr lang="en-GB" sz="2000" dirty="0">
                <a:latin typeface="Arial" panose="020B0604020202020204" pitchFamily="34" charset="0"/>
                <a:cs typeface="Arial" panose="020B0604020202020204" pitchFamily="34" charset="0"/>
              </a:rPr>
              <a:t>: These are typically the most common sort of </a:t>
            </a:r>
            <a:r>
              <a:rPr lang="en-US" sz="2000" dirty="0">
                <a:latin typeface="Arial" panose="020B0604020202020204" pitchFamily="34" charset="0"/>
                <a:cs typeface="Arial" panose="020B0604020202020204" pitchFamily="34" charset="0"/>
              </a:rPr>
              <a:t>gastrointestinal disease and there are 2 main viruses that fall under this type; Crohn’s disease and Ulcerative Colitis, both of which are incurable and only manageable via medication, treatment and lifestyle changes (NHS).</a:t>
            </a:r>
          </a:p>
          <a:p>
            <a:pPr>
              <a:lnSpc>
                <a:spcPct val="90000"/>
              </a:lnSpc>
            </a:pPr>
            <a:r>
              <a:rPr lang="en-US" sz="2000" b="1" u="sng" dirty="0">
                <a:latin typeface="Arial" panose="020B0604020202020204" pitchFamily="34" charset="0"/>
                <a:cs typeface="Arial" panose="020B0604020202020204" pitchFamily="34" charset="0"/>
              </a:rPr>
              <a:t>IBDs</a:t>
            </a:r>
            <a:r>
              <a:rPr lang="en-US" sz="2000" dirty="0">
                <a:latin typeface="Arial" panose="020B0604020202020204" pitchFamily="34" charset="0"/>
                <a:cs typeface="Arial" panose="020B0604020202020204" pitchFamily="34" charset="0"/>
              </a:rPr>
              <a:t> – as the name suggests – cause the digestive system itself to become inflamed and swollen, resulting in extreme pain in the abdominal region for many people suffering from it and often lead to symptoms such as;</a:t>
            </a:r>
            <a:r>
              <a:rPr lang="en-GB" sz="2000" dirty="0">
                <a:latin typeface="Arial" panose="020B0604020202020204" pitchFamily="34" charset="0"/>
                <a:cs typeface="Arial" panose="020B0604020202020204" pitchFamily="34" charset="0"/>
              </a:rPr>
              <a:t> diarrhoea, abdominal pain and a fever. </a:t>
            </a:r>
            <a:r>
              <a:rPr lang="en-GB" sz="2000" dirty="0">
                <a:solidFill>
                  <a:schemeClr val="tx1"/>
                </a:solidFill>
                <a:latin typeface="Arial" panose="020B0604020202020204" pitchFamily="34" charset="0"/>
                <a:cs typeface="Arial" panose="020B0604020202020204" pitchFamily="34" charset="0"/>
              </a:rPr>
              <a:t>(</a:t>
            </a:r>
            <a:r>
              <a:rPr lang="en-US" sz="2000" b="0" i="0" dirty="0">
                <a:solidFill>
                  <a:schemeClr val="tx1"/>
                </a:solidFill>
                <a:effectLst/>
                <a:latin typeface="Arial" panose="020B0604020202020204" pitchFamily="34" charset="0"/>
                <a:cs typeface="Arial" panose="020B0604020202020204" pitchFamily="34" charset="0"/>
              </a:rPr>
              <a:t>Veauthier,2018)</a:t>
            </a:r>
            <a:endParaRPr lang="en-US" sz="2000" dirty="0">
              <a:solidFill>
                <a:schemeClr val="tx1"/>
              </a:solidFill>
              <a:latin typeface="Arial" panose="020B0604020202020204" pitchFamily="34" charset="0"/>
              <a:cs typeface="Arial" panose="020B0604020202020204" pitchFamily="34" charset="0"/>
            </a:endParaRPr>
          </a:p>
          <a:p>
            <a:pPr>
              <a:lnSpc>
                <a:spcPct val="90000"/>
              </a:lnSpc>
            </a:pPr>
            <a:r>
              <a:rPr lang="en-US" sz="2000" b="1" u="sng" dirty="0">
                <a:latin typeface="Arial" panose="020B0604020202020204" pitchFamily="34" charset="0"/>
                <a:cs typeface="Arial" panose="020B0604020202020204" pitchFamily="34" charset="0"/>
              </a:rPr>
              <a:t>Common treatment</a:t>
            </a:r>
            <a:r>
              <a:rPr lang="en-US" sz="2000" dirty="0">
                <a:latin typeface="Arial" panose="020B0604020202020204" pitchFamily="34" charset="0"/>
                <a:cs typeface="Arial" panose="020B0604020202020204" pitchFamily="34" charset="0"/>
              </a:rPr>
              <a:t> or advice given by consultants is typically to improve your lifestyle by eating cleaner/healthier and exercising regularly, along with avoiding any form of smoking (WebMD).</a:t>
            </a:r>
          </a:p>
          <a:p>
            <a:pPr>
              <a:lnSpc>
                <a:spcPct val="90000"/>
              </a:lnSpc>
            </a:pPr>
            <a:r>
              <a:rPr lang="en-US" sz="2000" b="1" u="sng" dirty="0">
                <a:latin typeface="Arial" panose="020B0604020202020204" pitchFamily="34" charset="0"/>
                <a:cs typeface="Arial" panose="020B0604020202020204" pitchFamily="34" charset="0"/>
              </a:rPr>
              <a:t>How it may arise: </a:t>
            </a:r>
            <a:r>
              <a:rPr lang="en-US" sz="2000" dirty="0">
                <a:latin typeface="Arial" panose="020B0604020202020204" pitchFamily="34" charset="0"/>
                <a:cs typeface="Arial" panose="020B0604020202020204" pitchFamily="34" charset="0"/>
              </a:rPr>
              <a:t>Some factors linked to Crohn’s disease are a dysregulated (problematic) immune system, poor lifestyle and other genetic factors ( </a:t>
            </a:r>
            <a:r>
              <a:rPr lang="en-GB" sz="2000" i="0" dirty="0" err="1">
                <a:solidFill>
                  <a:srgbClr val="222222"/>
                </a:solidFill>
                <a:effectLst/>
                <a:latin typeface="Arial" panose="020B0604020202020204" pitchFamily="34" charset="0"/>
                <a:cs typeface="Arial" panose="020B0604020202020204" pitchFamily="34" charset="0"/>
              </a:rPr>
              <a:t>Roda</a:t>
            </a:r>
            <a:r>
              <a:rPr lang="en-GB" sz="2000" i="0" dirty="0">
                <a:solidFill>
                  <a:srgbClr val="222222"/>
                </a:solidFill>
                <a:effectLst/>
                <a:latin typeface="Arial" panose="020B0604020202020204" pitchFamily="34" charset="0"/>
                <a:cs typeface="Arial" panose="020B0604020202020204" pitchFamily="34" charset="0"/>
              </a:rPr>
              <a:t>, et al,2020).</a:t>
            </a:r>
          </a:p>
          <a:p>
            <a:pPr>
              <a:lnSpc>
                <a:spcPct val="90000"/>
              </a:lnSpc>
            </a:pPr>
            <a:r>
              <a:rPr lang="en-GB" sz="2000" b="1" u="sng" dirty="0">
                <a:solidFill>
                  <a:srgbClr val="222222"/>
                </a:solidFill>
                <a:latin typeface="Arial" panose="020B0604020202020204" pitchFamily="34" charset="0"/>
                <a:cs typeface="Arial" panose="020B0604020202020204" pitchFamily="34" charset="0"/>
              </a:rPr>
              <a:t>improve health: </a:t>
            </a:r>
            <a:r>
              <a:rPr lang="en-GB" sz="2000" dirty="0">
                <a:solidFill>
                  <a:srgbClr val="222222"/>
                </a:solidFill>
                <a:latin typeface="Arial" panose="020B0604020202020204" pitchFamily="34" charset="0"/>
                <a:cs typeface="Arial" panose="020B0604020202020204" pitchFamily="34" charset="0"/>
              </a:rPr>
              <a:t>To help with managing Crohn’s and living with it, medical therapy is typically provided based on the individual patient’s lifestyle and corticosteroids are usually prescribed to help with inflammation and pain in the bowel region ( </a:t>
            </a:r>
            <a:r>
              <a:rPr lang="en-US" sz="2000" b="0" i="0" dirty="0" err="1">
                <a:solidFill>
                  <a:srgbClr val="222222"/>
                </a:solidFill>
                <a:effectLst/>
                <a:latin typeface="Arial" panose="020B0604020202020204" pitchFamily="34" charset="0"/>
                <a:cs typeface="Arial" panose="020B0604020202020204" pitchFamily="34" charset="0"/>
              </a:rPr>
              <a:t>Hanauer</a:t>
            </a:r>
            <a:r>
              <a:rPr lang="en-US" sz="2000" b="0" i="0" dirty="0">
                <a:solidFill>
                  <a:srgbClr val="222222"/>
                </a:solidFill>
                <a:effectLst/>
                <a:latin typeface="Arial" panose="020B0604020202020204" pitchFamily="34" charset="0"/>
                <a:cs typeface="Arial" panose="020B0604020202020204" pitchFamily="34" charset="0"/>
              </a:rPr>
              <a:t>, W, 2001).</a:t>
            </a:r>
          </a:p>
          <a:p>
            <a:pPr>
              <a:lnSpc>
                <a:spcPct val="90000"/>
              </a:lnSpc>
            </a:pPr>
            <a:r>
              <a:rPr lang="en-US" sz="2000" b="1" u="sng" dirty="0">
                <a:solidFill>
                  <a:srgbClr val="222222"/>
                </a:solidFill>
                <a:latin typeface="Arial" panose="020B0604020202020204" pitchFamily="34" charset="0"/>
                <a:cs typeface="Arial" panose="020B0604020202020204" pitchFamily="34" charset="0"/>
              </a:rPr>
              <a:t>preventing </a:t>
            </a:r>
            <a:r>
              <a:rPr lang="en-US" sz="2000" dirty="0">
                <a:solidFill>
                  <a:srgbClr val="222222"/>
                </a:solidFill>
                <a:latin typeface="Arial" panose="020B0604020202020204" pitchFamily="34" charset="0"/>
                <a:cs typeface="Arial" panose="020B0604020202020204" pitchFamily="34" charset="0"/>
              </a:rPr>
              <a:t>Unfortunately, Crohn’s doesn’t have very many risk factors or causes besides genetic factors, but smoking is something highlighted as a main cause of Crohn’s, meaning that avoiding smoking is the best thing to do to avoid Crohn’s.</a:t>
            </a:r>
          </a:p>
          <a:p>
            <a:pPr>
              <a:lnSpc>
                <a:spcPct val="90000"/>
              </a:lnSpc>
            </a:pPr>
            <a:r>
              <a:rPr lang="en-US" sz="2000" b="1" u="sng" dirty="0">
                <a:solidFill>
                  <a:srgbClr val="222222"/>
                </a:solidFill>
                <a:latin typeface="Arial" panose="020B0604020202020204" pitchFamily="34" charset="0"/>
                <a:cs typeface="Arial" panose="020B0604020202020204" pitchFamily="34" charset="0"/>
              </a:rPr>
              <a:t>Conclusion: </a:t>
            </a:r>
            <a:r>
              <a:rPr lang="en-US" sz="2000" dirty="0">
                <a:solidFill>
                  <a:srgbClr val="222222"/>
                </a:solidFill>
                <a:latin typeface="Arial" panose="020B0604020202020204" pitchFamily="34" charset="0"/>
                <a:cs typeface="Arial" panose="020B0604020202020204" pitchFamily="34" charset="0"/>
              </a:rPr>
              <a:t>Crohn’s is a disease affecting the bowels that is usually genetic and only treatable via medication and lifestyle changes as there us no known cure yet. To reduce your chances of getting the disease the best thing to do is to avoid smoking.</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9158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1E85-22B2-1C49-F3DA-3A9F3FA66576}"/>
              </a:ext>
            </a:extLst>
          </p:cNvPr>
          <p:cNvSpPr>
            <a:spLocks noGrp="1"/>
          </p:cNvSpPr>
          <p:nvPr>
            <p:ph type="title"/>
          </p:nvPr>
        </p:nvSpPr>
        <p:spPr>
          <a:xfrm>
            <a:off x="0" y="0"/>
            <a:ext cx="8596668" cy="1320800"/>
          </a:xfrm>
        </p:spPr>
        <p:txBody>
          <a:bodyPr/>
          <a:lstStyle/>
          <a:p>
            <a:r>
              <a:rPr lang="en-US" dirty="0"/>
              <a:t>References:</a:t>
            </a:r>
            <a:endParaRPr lang="en-GB" dirty="0"/>
          </a:p>
        </p:txBody>
      </p:sp>
      <p:sp>
        <p:nvSpPr>
          <p:cNvPr id="3" name="TextBox 2">
            <a:extLst>
              <a:ext uri="{FF2B5EF4-FFF2-40B4-BE49-F238E27FC236}">
                <a16:creationId xmlns:a16="http://schemas.microsoft.com/office/drawing/2014/main" id="{E2569524-B6F9-3FD8-7C5D-DD2529FDCEA7}"/>
              </a:ext>
            </a:extLst>
          </p:cNvPr>
          <p:cNvSpPr txBox="1"/>
          <p:nvPr/>
        </p:nvSpPr>
        <p:spPr>
          <a:xfrm>
            <a:off x="0" y="559043"/>
            <a:ext cx="12192000" cy="6095515"/>
          </a:xfrm>
          <a:prstGeom prst="rect">
            <a:avLst/>
          </a:prstGeom>
          <a:noFill/>
        </p:spPr>
        <p:txBody>
          <a:bodyPr wrap="square" rtlCol="0">
            <a:spAutoFit/>
          </a:bodyPr>
          <a:lstStyle/>
          <a:p>
            <a:pPr marL="228600">
              <a:lnSpc>
                <a:spcPct val="107000"/>
              </a:lnSpc>
              <a:spcAft>
                <a:spcPts val="800"/>
              </a:spcAft>
              <a:tabLst>
                <a:tab pos="457200" algn="l"/>
              </a:tabLst>
            </a:pPr>
            <a:r>
              <a:rPr lang="en-US" sz="1800" dirty="0">
                <a:effectLst/>
                <a:latin typeface="Calibri" panose="020F050202020403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[Image] Available at: </a:t>
            </a:r>
            <a:r>
              <a:rPr lang="en-US" sz="1800" u="sng" dirty="0">
                <a:solidFill>
                  <a:srgbClr val="99CA3C"/>
                </a:solidFill>
                <a:effectLst/>
                <a:latin typeface="Calibri" panose="020F050202020403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https://en.wikipedia.org/wiki/</a:t>
            </a:r>
            <a:r>
              <a:rPr lang="en-US" sz="1800" i="1" u="sng" dirty="0">
                <a:solidFill>
                  <a:srgbClr val="99CA3C"/>
                </a:solidFill>
                <a:effectLst/>
                <a:latin typeface="Calibri" panose="020F050202020403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Human_digestive_system</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US" sz="1800" dirty="0">
                <a:effectLst/>
                <a:latin typeface="Calibri" panose="020F0502020204030204" pitchFamily="34" charset="0"/>
                <a:ea typeface="Calibri" panose="020F0502020204030204" pitchFamily="34" charset="0"/>
                <a:cs typeface="Arial" panose="020B0604020202020204" pitchFamily="34" charset="0"/>
              </a:rPr>
              <a:t>(Accessed on 18th October 2022).</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228600">
              <a:lnSpc>
                <a:spcPct val="107000"/>
              </a:lnSpc>
              <a:spcAft>
                <a:spcPts val="800"/>
              </a:spcAft>
              <a:tabLst>
                <a:tab pos="457200" algn="l"/>
              </a:tabLst>
            </a:pPr>
            <a:r>
              <a:rPr lang="en-US" sz="1800" dirty="0">
                <a:effectLst/>
                <a:latin typeface="Calibri" panose="020F0502020204030204" pitchFamily="34" charset="0"/>
                <a:ea typeface="Calibri" panose="020F0502020204030204" pitchFamily="34" charset="0"/>
                <a:cs typeface="Arial" panose="020B0604020202020204" pitchFamily="34" charset="0"/>
              </a:rPr>
              <a:t>[Website]. Available at: </a:t>
            </a:r>
            <a:r>
              <a:rPr lang="en-US" sz="1800" dirty="0">
                <a:solidFill>
                  <a:srgbClr val="4472C4"/>
                </a:solidFill>
                <a:effectLst/>
                <a:latin typeface="Calibri" panose="020F0502020204030204" pitchFamily="34" charset="0"/>
                <a:ea typeface="Calibri" panose="020F0502020204030204" pitchFamily="34" charset="0"/>
                <a:cs typeface="Arial" panose="020B0604020202020204" pitchFamily="34" charset="0"/>
              </a:rPr>
              <a:t>Shutterstock.com </a:t>
            </a:r>
            <a:r>
              <a:rPr lang="en-US" sz="1800" dirty="0">
                <a:effectLst/>
                <a:latin typeface="Calibri" panose="020F0502020204030204" pitchFamily="34" charset="0"/>
                <a:ea typeface="Calibri" panose="020F0502020204030204" pitchFamily="34" charset="0"/>
                <a:cs typeface="Arial" panose="020B0604020202020204" pitchFamily="34" charset="0"/>
              </a:rPr>
              <a:t>(Accessed on 17</a:t>
            </a:r>
            <a:r>
              <a:rPr lang="en-US" sz="1800" baseline="30000" dirty="0">
                <a:effectLst/>
                <a:latin typeface="Calibri" panose="020F0502020204030204" pitchFamily="34" charset="0"/>
                <a:ea typeface="Calibri" panose="020F0502020204030204" pitchFamily="34" charset="0"/>
                <a:cs typeface="Arial" panose="020B0604020202020204" pitchFamily="34" charset="0"/>
              </a:rPr>
              <a:t>th</a:t>
            </a:r>
            <a:r>
              <a:rPr lang="en-US" sz="1800" dirty="0">
                <a:effectLst/>
                <a:latin typeface="Calibri" panose="020F0502020204030204" pitchFamily="34" charset="0"/>
                <a:ea typeface="Calibri" panose="020F0502020204030204" pitchFamily="34" charset="0"/>
                <a:cs typeface="Arial" panose="020B0604020202020204" pitchFamily="34" charset="0"/>
              </a:rPr>
              <a:t> October 2022).</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228600">
              <a:lnSpc>
                <a:spcPct val="107000"/>
              </a:lnSpc>
              <a:spcAft>
                <a:spcPts val="800"/>
              </a:spcAft>
              <a:tabLst>
                <a:tab pos="457200" algn="l"/>
              </a:tabLst>
            </a:pPr>
            <a:r>
              <a:rPr lang="en-US" sz="1800" dirty="0" err="1">
                <a:effectLst/>
                <a:latin typeface="Calibri" panose="020F0502020204030204" pitchFamily="34" charset="0"/>
                <a:ea typeface="Calibri" panose="020F0502020204030204" pitchFamily="34" charset="0"/>
                <a:cs typeface="Arial" panose="020B0604020202020204" pitchFamily="34" charset="0"/>
              </a:rPr>
              <a:t>Borley</a:t>
            </a:r>
            <a:r>
              <a:rPr lang="en-US" sz="1800" dirty="0">
                <a:effectLst/>
                <a:latin typeface="Calibri" panose="020F0502020204030204" pitchFamily="34" charset="0"/>
                <a:ea typeface="Calibri" panose="020F0502020204030204" pitchFamily="34" charset="0"/>
                <a:cs typeface="Arial" panose="020B0604020202020204" pitchFamily="34" charset="0"/>
              </a:rPr>
              <a:t>, N.R., Mortensen, N.J. and Jewell, D.P., (1997). Preventing postoperative recurrence of Crohn's disease. </a:t>
            </a:r>
            <a:r>
              <a:rPr lang="en-US" sz="1800" i="1" dirty="0">
                <a:effectLst/>
                <a:latin typeface="Calibri" panose="020F0502020204030204" pitchFamily="34" charset="0"/>
                <a:ea typeface="Calibri" panose="020F0502020204030204" pitchFamily="34" charset="0"/>
                <a:cs typeface="Arial" panose="020B0604020202020204" pitchFamily="34" charset="0"/>
              </a:rPr>
              <a:t>British journal of surgery</a:t>
            </a:r>
            <a:r>
              <a:rPr lang="en-US" sz="1800" dirty="0">
                <a:effectLst/>
                <a:latin typeface="Calibri" panose="020F0502020204030204" pitchFamily="34" charset="0"/>
                <a:ea typeface="Calibri" panose="020F0502020204030204" pitchFamily="34" charset="0"/>
                <a:cs typeface="Arial" panose="020B0604020202020204" pitchFamily="34" charset="0"/>
              </a:rPr>
              <a:t>, </a:t>
            </a:r>
            <a:r>
              <a:rPr lang="en-US" sz="1800" i="1" dirty="0">
                <a:effectLst/>
                <a:latin typeface="Calibri" panose="020F0502020204030204" pitchFamily="34" charset="0"/>
                <a:ea typeface="Calibri" panose="020F0502020204030204" pitchFamily="34" charset="0"/>
                <a:cs typeface="Arial" panose="020B0604020202020204" pitchFamily="34" charset="0"/>
              </a:rPr>
              <a:t>84</a:t>
            </a:r>
            <a:r>
              <a:rPr lang="en-US" sz="1800" dirty="0">
                <a:effectLst/>
                <a:latin typeface="Calibri" panose="020F0502020204030204" pitchFamily="34" charset="0"/>
                <a:ea typeface="Calibri" panose="020F0502020204030204" pitchFamily="34" charset="0"/>
                <a:cs typeface="Arial" panose="020B0604020202020204" pitchFamily="34" charset="0"/>
              </a:rPr>
              <a:t>(11), pp.1493-1502.</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228600">
              <a:lnSpc>
                <a:spcPct val="107000"/>
              </a:lnSpc>
              <a:spcAft>
                <a:spcPts val="800"/>
              </a:spcAft>
              <a:tabLst>
                <a:tab pos="457200" algn="l"/>
              </a:tabLst>
            </a:pPr>
            <a:r>
              <a:rPr lang="en-US" sz="1800" dirty="0" err="1">
                <a:effectLst/>
                <a:latin typeface="Calibri" panose="020F0502020204030204" pitchFamily="34" charset="0"/>
                <a:ea typeface="Calibri" panose="020F0502020204030204" pitchFamily="34" charset="0"/>
                <a:cs typeface="Arial" panose="020B0604020202020204" pitchFamily="34" charset="0"/>
              </a:rPr>
              <a:t>Hanauer</a:t>
            </a:r>
            <a:r>
              <a:rPr lang="en-US" sz="1800" dirty="0">
                <a:effectLst/>
                <a:latin typeface="Calibri" panose="020F0502020204030204" pitchFamily="34" charset="0"/>
                <a:ea typeface="Calibri" panose="020F0502020204030204" pitchFamily="34" charset="0"/>
                <a:cs typeface="Arial" panose="020B0604020202020204" pitchFamily="34" charset="0"/>
              </a:rPr>
              <a:t>, S.B. and </a:t>
            </a:r>
            <a:r>
              <a:rPr lang="en-US" sz="1800" dirty="0" err="1">
                <a:effectLst/>
                <a:latin typeface="Calibri" panose="020F0502020204030204" pitchFamily="34" charset="0"/>
                <a:ea typeface="Calibri" panose="020F0502020204030204" pitchFamily="34" charset="0"/>
                <a:cs typeface="Arial" panose="020B0604020202020204" pitchFamily="34" charset="0"/>
              </a:rPr>
              <a:t>Sandborn</a:t>
            </a:r>
            <a:r>
              <a:rPr lang="en-US" sz="1800" dirty="0">
                <a:effectLst/>
                <a:latin typeface="Calibri" panose="020F0502020204030204" pitchFamily="34" charset="0"/>
                <a:ea typeface="Calibri" panose="020F0502020204030204" pitchFamily="34" charset="0"/>
                <a:cs typeface="Arial" panose="020B0604020202020204" pitchFamily="34" charset="0"/>
              </a:rPr>
              <a:t>, W., (2001). Management of Crohn's disease in adults. </a:t>
            </a:r>
            <a:r>
              <a:rPr lang="en-US" sz="1800" i="1" dirty="0">
                <a:effectLst/>
                <a:latin typeface="Calibri" panose="020F0502020204030204" pitchFamily="34" charset="0"/>
                <a:ea typeface="Calibri" panose="020F0502020204030204" pitchFamily="34" charset="0"/>
                <a:cs typeface="Arial" panose="020B0604020202020204" pitchFamily="34" charset="0"/>
              </a:rPr>
              <a:t>The American journal of gastroenterology</a:t>
            </a:r>
            <a:r>
              <a:rPr lang="en-US" sz="1800" dirty="0">
                <a:effectLst/>
                <a:latin typeface="Calibri" panose="020F0502020204030204" pitchFamily="34" charset="0"/>
                <a:ea typeface="Calibri" panose="020F0502020204030204" pitchFamily="34" charset="0"/>
                <a:cs typeface="Arial" panose="020B0604020202020204" pitchFamily="34" charset="0"/>
              </a:rPr>
              <a:t>, </a:t>
            </a:r>
            <a:r>
              <a:rPr lang="en-US" sz="1800" i="1" dirty="0">
                <a:effectLst/>
                <a:latin typeface="Calibri" panose="020F0502020204030204" pitchFamily="34" charset="0"/>
                <a:ea typeface="Calibri" panose="020F0502020204030204" pitchFamily="34" charset="0"/>
                <a:cs typeface="Arial" panose="020B0604020202020204" pitchFamily="34" charset="0"/>
              </a:rPr>
              <a:t>96</a:t>
            </a:r>
            <a:r>
              <a:rPr lang="en-US" sz="1800" dirty="0">
                <a:effectLst/>
                <a:latin typeface="Calibri" panose="020F0502020204030204" pitchFamily="34" charset="0"/>
                <a:ea typeface="Calibri" panose="020F0502020204030204" pitchFamily="34" charset="0"/>
                <a:cs typeface="Arial" panose="020B0604020202020204" pitchFamily="34" charset="0"/>
              </a:rPr>
              <a:t>(3), p.635.</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228600">
              <a:lnSpc>
                <a:spcPct val="150000"/>
              </a:lnSpc>
              <a:spcAft>
                <a:spcPts val="800"/>
              </a:spcAft>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(NHS) Available at: </a:t>
            </a:r>
            <a:r>
              <a:rPr lang="en-GB" sz="18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3"/>
              </a:rPr>
              <a:t>https://www.nlg.nhs.uk/resources/gastrointestinal-conditions/</a:t>
            </a:r>
            <a:r>
              <a:rPr lang="en-GB" sz="1800" dirty="0">
                <a:effectLst/>
                <a:latin typeface="Calibri" panose="020F0502020204030204" pitchFamily="34" charset="0"/>
                <a:ea typeface="Calibri" panose="020F0502020204030204" pitchFamily="34" charset="0"/>
                <a:cs typeface="Arial" panose="020B0604020202020204" pitchFamily="34" charset="0"/>
              </a:rPr>
              <a:t> (Accessed on 19</a:t>
            </a:r>
            <a:r>
              <a:rPr lang="en-GB" sz="1800" baseline="30000" dirty="0">
                <a:effectLst/>
                <a:latin typeface="Calibri" panose="020F0502020204030204" pitchFamily="34" charset="0"/>
                <a:ea typeface="Calibri" panose="020F0502020204030204" pitchFamily="34" charset="0"/>
                <a:cs typeface="Arial" panose="020B0604020202020204" pitchFamily="34" charset="0"/>
              </a:rPr>
              <a:t>th</a:t>
            </a:r>
            <a:r>
              <a:rPr lang="en-GB" sz="1800" dirty="0">
                <a:effectLst/>
                <a:latin typeface="Calibri" panose="020F0502020204030204" pitchFamily="34" charset="0"/>
                <a:ea typeface="Calibri" panose="020F0502020204030204" pitchFamily="34" charset="0"/>
                <a:cs typeface="Arial" panose="020B0604020202020204" pitchFamily="34" charset="0"/>
              </a:rPr>
              <a:t> 2022).</a:t>
            </a:r>
          </a:p>
          <a:p>
            <a:pPr marL="228600">
              <a:lnSpc>
                <a:spcPct val="150000"/>
              </a:lnSpc>
              <a:spcAft>
                <a:spcPts val="800"/>
              </a:spcAft>
              <a:tabLst>
                <a:tab pos="457200" algn="l"/>
              </a:tabLst>
            </a:pPr>
            <a:r>
              <a:rPr lang="en-US" sz="1800" dirty="0">
                <a:effectLst/>
                <a:latin typeface="Calibri" panose="020F0502020204030204" pitchFamily="34" charset="0"/>
                <a:ea typeface="Calibri" panose="020F0502020204030204" pitchFamily="34" charset="0"/>
                <a:cs typeface="Arial" panose="020B0604020202020204" pitchFamily="34" charset="0"/>
              </a:rPr>
              <a:t>( </a:t>
            </a:r>
            <a:r>
              <a:rPr lang="en-US" sz="1800" dirty="0" err="1">
                <a:effectLst/>
                <a:latin typeface="Calibri" panose="020F0502020204030204" pitchFamily="34" charset="0"/>
                <a:ea typeface="Calibri" panose="020F0502020204030204" pitchFamily="34" charset="0"/>
                <a:cs typeface="Arial" panose="020B0604020202020204" pitchFamily="34" charset="0"/>
              </a:rPr>
              <a:t>Niddk</a:t>
            </a:r>
            <a:r>
              <a:rPr lang="en-US" sz="1800" dirty="0">
                <a:effectLst/>
                <a:latin typeface="Calibri" panose="020F0502020204030204" pitchFamily="34" charset="0"/>
                <a:ea typeface="Calibri" panose="020F0502020204030204" pitchFamily="34" charset="0"/>
                <a:cs typeface="Arial" panose="020B0604020202020204" pitchFamily="34" charset="0"/>
              </a:rPr>
              <a:t>. Gov) Available at: </a:t>
            </a:r>
            <a:r>
              <a:rPr lang="en-US" sz="18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4"/>
              </a:rPr>
              <a:t>https://www.niddk.nih.gov/health-information</a:t>
            </a:r>
            <a:r>
              <a:rPr lang="en-US" sz="1800" i="1"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4"/>
              </a:rPr>
              <a:t>/digestive-diseases/digestive-system-how-it-works</a:t>
            </a:r>
            <a:r>
              <a:rPr lang="en-US" sz="1800" dirty="0">
                <a:effectLst/>
                <a:latin typeface="Calibri" panose="020F0502020204030204" pitchFamily="34" charset="0"/>
                <a:ea typeface="Calibri" panose="020F0502020204030204" pitchFamily="34" charset="0"/>
                <a:cs typeface="Arial" panose="020B0604020202020204" pitchFamily="34" charset="0"/>
              </a:rPr>
              <a:t> (Accessed on 18th 2022).</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228600">
              <a:lnSpc>
                <a:spcPct val="107000"/>
              </a:lnSpc>
              <a:spcAft>
                <a:spcPts val="800"/>
              </a:spcAft>
              <a:tabLst>
                <a:tab pos="457200" algn="l"/>
              </a:tabLst>
            </a:pPr>
            <a:r>
              <a:rPr lang="en-GB" sz="1800" dirty="0" err="1">
                <a:effectLst/>
                <a:latin typeface="Calibri" panose="020F0502020204030204" pitchFamily="34" charset="0"/>
                <a:ea typeface="Calibri" panose="020F0502020204030204" pitchFamily="34" charset="0"/>
                <a:cs typeface="Arial" panose="020B0604020202020204" pitchFamily="34" charset="0"/>
              </a:rPr>
              <a:t>Roda</a:t>
            </a:r>
            <a:r>
              <a:rPr lang="en-GB" sz="1800" dirty="0">
                <a:effectLst/>
                <a:latin typeface="Calibri" panose="020F0502020204030204" pitchFamily="34" charset="0"/>
                <a:ea typeface="Calibri" panose="020F0502020204030204" pitchFamily="34" charset="0"/>
                <a:cs typeface="Arial" panose="020B0604020202020204" pitchFamily="34" charset="0"/>
              </a:rPr>
              <a:t>, G., Chien Ng, S., Kotze, P.G., </a:t>
            </a:r>
            <a:r>
              <a:rPr lang="en-GB" sz="1800" dirty="0" err="1">
                <a:effectLst/>
                <a:latin typeface="Calibri" panose="020F0502020204030204" pitchFamily="34" charset="0"/>
                <a:ea typeface="Calibri" panose="020F0502020204030204" pitchFamily="34" charset="0"/>
                <a:cs typeface="Arial" panose="020B0604020202020204" pitchFamily="34" charset="0"/>
              </a:rPr>
              <a:t>Argollo</a:t>
            </a:r>
            <a:r>
              <a:rPr lang="en-GB" sz="1800" dirty="0">
                <a:effectLst/>
                <a:latin typeface="Calibri" panose="020F0502020204030204" pitchFamily="34" charset="0"/>
                <a:ea typeface="Calibri" panose="020F0502020204030204" pitchFamily="34" charset="0"/>
                <a:cs typeface="Arial" panose="020B0604020202020204" pitchFamily="34" charset="0"/>
              </a:rPr>
              <a:t>, M., </a:t>
            </a:r>
            <a:r>
              <a:rPr lang="en-GB" sz="1800" dirty="0" err="1">
                <a:effectLst/>
                <a:latin typeface="Calibri" panose="020F0502020204030204" pitchFamily="34" charset="0"/>
                <a:ea typeface="Calibri" panose="020F0502020204030204" pitchFamily="34" charset="0"/>
                <a:cs typeface="Arial" panose="020B0604020202020204" pitchFamily="34" charset="0"/>
              </a:rPr>
              <a:t>Panaccione</a:t>
            </a:r>
            <a:r>
              <a:rPr lang="en-GB" sz="1800" dirty="0">
                <a:effectLst/>
                <a:latin typeface="Calibri" panose="020F0502020204030204" pitchFamily="34" charset="0"/>
                <a:ea typeface="Calibri" panose="020F0502020204030204" pitchFamily="34" charset="0"/>
                <a:cs typeface="Arial" panose="020B0604020202020204" pitchFamily="34" charset="0"/>
              </a:rPr>
              <a:t>, R., Spinelli, A., </a:t>
            </a:r>
            <a:r>
              <a:rPr lang="en-GB" sz="1800" dirty="0" err="1">
                <a:effectLst/>
                <a:latin typeface="Calibri" panose="020F0502020204030204" pitchFamily="34" charset="0"/>
                <a:ea typeface="Calibri" panose="020F0502020204030204" pitchFamily="34" charset="0"/>
                <a:cs typeface="Arial" panose="020B0604020202020204" pitchFamily="34" charset="0"/>
              </a:rPr>
              <a:t>Kaser</a:t>
            </a:r>
            <a:r>
              <a:rPr lang="en-GB" sz="1800" dirty="0">
                <a:effectLst/>
                <a:latin typeface="Calibri" panose="020F0502020204030204" pitchFamily="34" charset="0"/>
                <a:ea typeface="Calibri" panose="020F0502020204030204" pitchFamily="34" charset="0"/>
                <a:cs typeface="Arial" panose="020B0604020202020204" pitchFamily="34" charset="0"/>
              </a:rPr>
              <a:t>, A., </a:t>
            </a:r>
            <a:r>
              <a:rPr lang="en-GB" sz="1800" dirty="0" err="1">
                <a:effectLst/>
                <a:latin typeface="Calibri" panose="020F0502020204030204" pitchFamily="34" charset="0"/>
                <a:ea typeface="Calibri" panose="020F0502020204030204" pitchFamily="34" charset="0"/>
                <a:cs typeface="Arial" panose="020B0604020202020204" pitchFamily="34" charset="0"/>
              </a:rPr>
              <a:t>Peyrin-Biroulet</a:t>
            </a:r>
            <a:r>
              <a:rPr lang="en-GB" sz="1800" dirty="0">
                <a:effectLst/>
                <a:latin typeface="Calibri" panose="020F0502020204030204" pitchFamily="34" charset="0"/>
                <a:ea typeface="Calibri" panose="020F0502020204030204" pitchFamily="34" charset="0"/>
                <a:cs typeface="Arial" panose="020B0604020202020204" pitchFamily="34" charset="0"/>
              </a:rPr>
              <a:t>, L. and </a:t>
            </a:r>
            <a:r>
              <a:rPr lang="en-GB" sz="1800" dirty="0" err="1">
                <a:effectLst/>
                <a:latin typeface="Calibri" panose="020F0502020204030204" pitchFamily="34" charset="0"/>
                <a:ea typeface="Calibri" panose="020F0502020204030204" pitchFamily="34" charset="0"/>
                <a:cs typeface="Arial" panose="020B0604020202020204" pitchFamily="34" charset="0"/>
              </a:rPr>
              <a:t>Danese</a:t>
            </a:r>
            <a:r>
              <a:rPr lang="en-GB" sz="1800" dirty="0">
                <a:effectLst/>
                <a:latin typeface="Calibri" panose="020F0502020204030204" pitchFamily="34" charset="0"/>
                <a:ea typeface="Calibri" panose="020F0502020204030204" pitchFamily="34" charset="0"/>
                <a:cs typeface="Arial" panose="020B0604020202020204" pitchFamily="34" charset="0"/>
              </a:rPr>
              <a:t>, S., (2020). Crohn’s disease. </a:t>
            </a:r>
            <a:r>
              <a:rPr lang="en-GB" sz="1800" i="1" dirty="0">
                <a:effectLst/>
                <a:latin typeface="Calibri" panose="020F0502020204030204" pitchFamily="34" charset="0"/>
                <a:ea typeface="Calibri" panose="020F0502020204030204" pitchFamily="34" charset="0"/>
                <a:cs typeface="Arial" panose="020B0604020202020204" pitchFamily="34" charset="0"/>
              </a:rPr>
              <a:t>Nature Reviews Disease Primers</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i="1" dirty="0">
                <a:effectLst/>
                <a:latin typeface="Calibri" panose="020F0502020204030204" pitchFamily="34" charset="0"/>
                <a:ea typeface="Calibri" panose="020F0502020204030204" pitchFamily="34" charset="0"/>
                <a:cs typeface="Arial" panose="020B0604020202020204" pitchFamily="34" charset="0"/>
              </a:rPr>
              <a:t>6</a:t>
            </a:r>
            <a:r>
              <a:rPr lang="en-GB" sz="1800" dirty="0">
                <a:effectLst/>
                <a:latin typeface="Calibri" panose="020F0502020204030204" pitchFamily="34" charset="0"/>
                <a:ea typeface="Calibri" panose="020F0502020204030204" pitchFamily="34" charset="0"/>
                <a:cs typeface="Arial" panose="020B0604020202020204" pitchFamily="34" charset="0"/>
              </a:rPr>
              <a:t>(1), pp.1-19.</a:t>
            </a:r>
          </a:p>
          <a:p>
            <a:pPr marL="228600">
              <a:lnSpc>
                <a:spcPct val="107000"/>
              </a:lnSpc>
              <a:spcAft>
                <a:spcPts val="800"/>
              </a:spcAft>
              <a:tabLst>
                <a:tab pos="457200" algn="l"/>
              </a:tabLst>
            </a:pPr>
            <a:r>
              <a:rPr lang="en-US" sz="1800" dirty="0" err="1">
                <a:effectLst/>
                <a:latin typeface="Calibri" panose="020F0502020204030204" pitchFamily="34" charset="0"/>
                <a:ea typeface="Calibri" panose="020F0502020204030204" pitchFamily="34" charset="0"/>
                <a:cs typeface="Arial" panose="020B0604020202020204" pitchFamily="34" charset="0"/>
              </a:rPr>
              <a:t>Veauthier</a:t>
            </a:r>
            <a:r>
              <a:rPr lang="en-US" sz="1800" dirty="0">
                <a:effectLst/>
                <a:latin typeface="Calibri" panose="020F0502020204030204" pitchFamily="34" charset="0"/>
                <a:ea typeface="Calibri" panose="020F0502020204030204" pitchFamily="34" charset="0"/>
                <a:cs typeface="Arial" panose="020B0604020202020204" pitchFamily="34" charset="0"/>
              </a:rPr>
              <a:t>, B. and </a:t>
            </a:r>
            <a:r>
              <a:rPr lang="en-US" sz="1800" dirty="0" err="1">
                <a:effectLst/>
                <a:latin typeface="Calibri" panose="020F0502020204030204" pitchFamily="34" charset="0"/>
                <a:ea typeface="Calibri" panose="020F0502020204030204" pitchFamily="34" charset="0"/>
                <a:cs typeface="Arial" panose="020B0604020202020204" pitchFamily="34" charset="0"/>
              </a:rPr>
              <a:t>Hornecker</a:t>
            </a:r>
            <a:r>
              <a:rPr lang="en-US" sz="1800" dirty="0">
                <a:effectLst/>
                <a:latin typeface="Calibri" panose="020F0502020204030204" pitchFamily="34" charset="0"/>
                <a:ea typeface="Calibri" panose="020F0502020204030204" pitchFamily="34" charset="0"/>
                <a:cs typeface="Arial" panose="020B0604020202020204" pitchFamily="34" charset="0"/>
              </a:rPr>
              <a:t>, J.R., (2018). Crohn's disease: diagnosis and management. </a:t>
            </a:r>
            <a:r>
              <a:rPr lang="en-US" sz="1800" i="1" dirty="0">
                <a:effectLst/>
                <a:latin typeface="Calibri" panose="020F0502020204030204" pitchFamily="34" charset="0"/>
                <a:ea typeface="Calibri" panose="020F0502020204030204" pitchFamily="34" charset="0"/>
                <a:cs typeface="Arial" panose="020B0604020202020204" pitchFamily="34" charset="0"/>
              </a:rPr>
              <a:t>American family physician</a:t>
            </a:r>
            <a:r>
              <a:rPr lang="en-US" sz="1800" dirty="0">
                <a:effectLst/>
                <a:latin typeface="Calibri" panose="020F0502020204030204" pitchFamily="34" charset="0"/>
                <a:ea typeface="Calibri" panose="020F0502020204030204" pitchFamily="34" charset="0"/>
                <a:cs typeface="Arial" panose="020B0604020202020204" pitchFamily="34" charset="0"/>
              </a:rPr>
              <a:t>, </a:t>
            </a:r>
            <a:r>
              <a:rPr lang="en-US" sz="1800" i="1" dirty="0">
                <a:effectLst/>
                <a:latin typeface="Calibri" panose="020F0502020204030204" pitchFamily="34" charset="0"/>
                <a:ea typeface="Calibri" panose="020F0502020204030204" pitchFamily="34" charset="0"/>
                <a:cs typeface="Arial" panose="020B0604020202020204" pitchFamily="34" charset="0"/>
              </a:rPr>
              <a:t>98</a:t>
            </a:r>
            <a:r>
              <a:rPr lang="en-US" sz="1800" dirty="0">
                <a:effectLst/>
                <a:latin typeface="Calibri" panose="020F0502020204030204" pitchFamily="34" charset="0"/>
                <a:ea typeface="Calibri" panose="020F0502020204030204" pitchFamily="34" charset="0"/>
                <a:cs typeface="Arial" panose="020B0604020202020204" pitchFamily="34" charset="0"/>
              </a:rPr>
              <a:t>(11), pp.661-669.</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228600">
              <a:lnSpc>
                <a:spcPct val="107000"/>
              </a:lnSpc>
              <a:spcAft>
                <a:spcPts val="800"/>
              </a:spcAft>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WebMD) Available at: </a:t>
            </a:r>
            <a:r>
              <a:rPr lang="en-GB" sz="18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5"/>
              </a:rPr>
              <a:t>https://www.webmd.com/ibd-crohns-disease/</a:t>
            </a:r>
            <a:r>
              <a:rPr lang="en-GB" sz="1800" i="1"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5"/>
              </a:rPr>
              <a:t>crohns-disease/5-types-crohns-disease</a:t>
            </a:r>
            <a:r>
              <a:rPr lang="en-GB" sz="1800" dirty="0">
                <a:effectLst/>
                <a:latin typeface="Calibri" panose="020F0502020204030204" pitchFamily="34" charset="0"/>
                <a:ea typeface="Calibri" panose="020F0502020204030204" pitchFamily="34" charset="0"/>
                <a:cs typeface="Arial" panose="020B0604020202020204" pitchFamily="34" charset="0"/>
              </a:rPr>
              <a:t> (Accessed on 19th 2022).</a:t>
            </a:r>
          </a:p>
          <a:p>
            <a:endParaRPr lang="en-GB" dirty="0"/>
          </a:p>
        </p:txBody>
      </p:sp>
    </p:spTree>
    <p:extLst>
      <p:ext uri="{BB962C8B-B14F-4D97-AF65-F5344CB8AC3E}">
        <p14:creationId xmlns:p14="http://schemas.microsoft.com/office/powerpoint/2010/main" val="19735887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5" name="Group 74">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6" name="Straight Connector 75">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7" name="Straight Connector 76">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8"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Isosceles Triangle 79">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Isosceles Triangle 84">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descr="Bright modern kitchen">
            <a:extLst>
              <a:ext uri="{FF2B5EF4-FFF2-40B4-BE49-F238E27FC236}">
                <a16:creationId xmlns:a16="http://schemas.microsoft.com/office/drawing/2014/main" id="{1D706B57-615F-85B0-02C2-15D322D402C9}"/>
              </a:ext>
            </a:extLst>
          </p:cNvPr>
          <p:cNvPicPr>
            <a:picLocks noChangeAspect="1"/>
          </p:cNvPicPr>
          <p:nvPr/>
        </p:nvPicPr>
        <p:blipFill rotWithShape="1">
          <a:blip r:embed="rId2"/>
          <a:srcRect l="27306" t="9091" r="2596"/>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D946A5A-9DEF-291F-4A4F-95D8D3B3A24D}"/>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dirty="0"/>
              <a:t>Thank you</a:t>
            </a:r>
            <a:br>
              <a:rPr lang="en-US" sz="4800" dirty="0"/>
            </a:br>
            <a:endParaRPr lang="en-US" sz="4800" dirty="0"/>
          </a:p>
        </p:txBody>
      </p:sp>
      <p:cxnSp>
        <p:nvCxnSpPr>
          <p:cNvPr id="87" name="Straight Connector 86">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9" name="Straight Connector 88">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91"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5"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7"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99"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1"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6" name="Graphic 5" descr="Grinning face outline with solid fill">
            <a:extLst>
              <a:ext uri="{FF2B5EF4-FFF2-40B4-BE49-F238E27FC236}">
                <a16:creationId xmlns:a16="http://schemas.microsoft.com/office/drawing/2014/main" id="{F1C4BD5E-67DD-F56A-80FE-1E4E757A256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601921" y="3224213"/>
            <a:ext cx="914400" cy="914400"/>
          </a:xfrm>
          <a:prstGeom prst="rect">
            <a:avLst/>
          </a:prstGeom>
        </p:spPr>
      </p:pic>
    </p:spTree>
    <p:extLst>
      <p:ext uri="{BB962C8B-B14F-4D97-AF65-F5344CB8AC3E}">
        <p14:creationId xmlns:p14="http://schemas.microsoft.com/office/powerpoint/2010/main" val="3379776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11" ma:contentTypeDescription="Create a new document." ma:contentTypeScope="" ma:versionID="5e3c1d2b64fe93a684510ec97fe65c4a">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44c151001be5700ed2cd1f55c8ca7a26"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57D0694-24BF-418D-8AAC-1A05E62F16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37708af0-49d6-4626-adf7-ee8f7f4cc1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303C13D-EBA5-4BEF-AEB3-35B6B880D980}">
  <ds:schemaRefs>
    <ds:schemaRef ds:uri="http://schemas.microsoft.com/sharepoint/v3/contenttype/forms"/>
  </ds:schemaRefs>
</ds:datastoreItem>
</file>

<file path=customXml/itemProps3.xml><?xml version="1.0" encoding="utf-8"?>
<ds:datastoreItem xmlns:ds="http://schemas.openxmlformats.org/officeDocument/2006/customXml" ds:itemID="{4DBDC7F1-7354-4633-984E-69094951CEA0}">
  <ds:schemaRefs>
    <ds:schemaRef ds:uri="6b5bd684-8631-4d35-bdcf-c9e38c7d488d"/>
    <ds:schemaRef ds:uri="http://purl.org/dc/terms/"/>
    <ds:schemaRef ds:uri="37708af0-49d6-4626-adf7-ee8f7f4cc1b8"/>
    <ds:schemaRef ds:uri="http://schemas.openxmlformats.org/package/2006/metadata/core-properties"/>
    <ds:schemaRef ds:uri="http://schemas.microsoft.com/office/2006/documentManagement/types"/>
    <ds:schemaRef ds:uri="http://purl.org/dc/elements/1.1/"/>
    <ds:schemaRef ds:uri="http://schemas.microsoft.com/office/infopath/2007/PartnerControls"/>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Facet</Template>
  <TotalTime>211</TotalTime>
  <Words>740</Words>
  <Application>Microsoft Office PowerPoint</Application>
  <PresentationFormat>Widescreen</PresentationFormat>
  <Paragraphs>35</Paragraphs>
  <Slides>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Calibri</vt:lpstr>
      <vt:lpstr>Trebuchet MS</vt:lpstr>
      <vt:lpstr>Wingdings</vt:lpstr>
      <vt:lpstr>Wingdings 3</vt:lpstr>
      <vt:lpstr>Facet</vt:lpstr>
      <vt:lpstr>Digestive system</vt:lpstr>
      <vt:lpstr> Introduction :</vt:lpstr>
      <vt:lpstr>Inflammatory Bowel Diseases (IBDs)</vt:lpstr>
      <vt:lpstr>References:</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Digestive system</dc:title>
  <dc:creator>Fozia Kiani (2026354)</dc:creator>
  <cp:lastModifiedBy>Fozia Kiani (2026354)</cp:lastModifiedBy>
  <cp:revision>5</cp:revision>
  <dcterms:created xsi:type="dcterms:W3CDTF">2022-10-19T17:04:43Z</dcterms:created>
  <dcterms:modified xsi:type="dcterms:W3CDTF">2022-10-20T17:13:58Z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