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0"/>
  </p:notesMasterIdLst>
  <p:sldIdLst>
    <p:sldId id="2767" r:id="rId5"/>
    <p:sldId id="257" r:id="rId6"/>
    <p:sldId id="258" r:id="rId7"/>
    <p:sldId id="259" r:id="rId8"/>
    <p:sldId id="260" r:id="rId9"/>
    <p:sldId id="261" r:id="rId10"/>
    <p:sldId id="269" r:id="rId11"/>
    <p:sldId id="263" r:id="rId12"/>
    <p:sldId id="264" r:id="rId13"/>
    <p:sldId id="270" r:id="rId14"/>
    <p:sldId id="265" r:id="rId15"/>
    <p:sldId id="266" r:id="rId16"/>
    <p:sldId id="268" r:id="rId17"/>
    <p:sldId id="267" r:id="rId18"/>
    <p:sldId id="27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BD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74CE6E-B3EE-47A5-9DC3-81BCA32624DE}" v="69" dt="2026-04-30T10:02:06.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920" autoAdjust="0"/>
    <p:restoredTop sz="94695"/>
  </p:normalViewPr>
  <p:slideViewPr>
    <p:cSldViewPr snapToGrid="0">
      <p:cViewPr>
        <p:scale>
          <a:sx n="78" d="100"/>
          <a:sy n="78" d="100"/>
        </p:scale>
        <p:origin x="1066"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067128-31EA-4373-8D53-565168D8D34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AABD556-3EA3-46CD-B71C-518EADA8F386}">
      <dgm:prSet/>
      <dgm:spPr/>
      <dgm:t>
        <a:bodyPr/>
        <a:lstStyle/>
        <a:p>
          <a:r>
            <a:rPr lang="en-US" dirty="0">
              <a:latin typeface="Arial" panose="020B0604020202020204" pitchFamily="34" charset="0"/>
              <a:cs typeface="Arial" panose="020B0604020202020204" pitchFamily="34" charset="0"/>
            </a:rPr>
            <a:t>Before:</a:t>
          </a:r>
          <a:endParaRPr lang="en-GB" dirty="0">
            <a:latin typeface="Arial" panose="020B0604020202020204" pitchFamily="34" charset="0"/>
            <a:cs typeface="Arial" panose="020B0604020202020204" pitchFamily="34" charset="0"/>
          </a:endParaRPr>
        </a:p>
      </dgm:t>
    </dgm:pt>
    <dgm:pt modelId="{813EE21B-462F-4788-A75C-9AF82FEACE06}" type="parTrans" cxnId="{4805C563-A28C-49B6-BC79-DCEF0EA290AE}">
      <dgm:prSet/>
      <dgm:spPr/>
      <dgm:t>
        <a:bodyPr/>
        <a:lstStyle/>
        <a:p>
          <a:endParaRPr lang="en-GB"/>
        </a:p>
      </dgm:t>
    </dgm:pt>
    <dgm:pt modelId="{0A2CFCCE-3723-40B3-B093-9DF12EBE26F4}" type="sibTrans" cxnId="{4805C563-A28C-49B6-BC79-DCEF0EA290AE}">
      <dgm:prSet/>
      <dgm:spPr/>
      <dgm:t>
        <a:bodyPr/>
        <a:lstStyle/>
        <a:p>
          <a:endParaRPr lang="en-GB"/>
        </a:p>
      </dgm:t>
    </dgm:pt>
    <dgm:pt modelId="{61A69C4B-A2D8-41DB-95D4-DE2C2D9DBF3B}">
      <dgm:prSet/>
      <dgm:spPr/>
      <dgm:t>
        <a:bodyPr/>
        <a:lstStyle/>
        <a:p>
          <a:r>
            <a:rPr lang="en-US" dirty="0">
              <a:latin typeface="Arial" panose="020B0604020202020204" pitchFamily="34" charset="0"/>
              <a:cs typeface="Arial" panose="020B0604020202020204" pitchFamily="34" charset="0"/>
            </a:rPr>
            <a:t>Academically</a:t>
          </a:r>
          <a:r>
            <a:rPr lang="en-US" dirty="0"/>
            <a:t>:</a:t>
          </a:r>
          <a:endParaRPr lang="en-GB" dirty="0"/>
        </a:p>
      </dgm:t>
    </dgm:pt>
    <dgm:pt modelId="{52F3DA1F-EA35-4D4B-A1D1-A500C6E8C90B}" type="parTrans" cxnId="{44E710B1-5793-47D0-96EC-24B4C9D562C3}">
      <dgm:prSet/>
      <dgm:spPr/>
      <dgm:t>
        <a:bodyPr/>
        <a:lstStyle/>
        <a:p>
          <a:endParaRPr lang="en-GB"/>
        </a:p>
      </dgm:t>
    </dgm:pt>
    <dgm:pt modelId="{C78BE0F8-1BB3-4396-87C1-98DA1C6F00C2}" type="sibTrans" cxnId="{44E710B1-5793-47D0-96EC-24B4C9D562C3}">
      <dgm:prSet/>
      <dgm:spPr/>
      <dgm:t>
        <a:bodyPr/>
        <a:lstStyle/>
        <a:p>
          <a:endParaRPr lang="en-GB"/>
        </a:p>
      </dgm:t>
    </dgm:pt>
    <dgm:pt modelId="{62EE6075-F884-4551-8E5F-F2A3A5AABFC8}">
      <dgm:prSet/>
      <dgm:spPr/>
      <dgm:t>
        <a:bodyPr/>
        <a:lstStyle/>
        <a:p>
          <a:r>
            <a:rPr lang="en-US" dirty="0">
              <a:latin typeface="Arial" panose="020B0604020202020204" pitchFamily="34" charset="0"/>
              <a:cs typeface="Arial" panose="020B0604020202020204" pitchFamily="34" charset="0"/>
            </a:rPr>
            <a:t>Placement:</a:t>
          </a:r>
          <a:endParaRPr lang="en-GB" dirty="0">
            <a:latin typeface="Arial" panose="020B0604020202020204" pitchFamily="34" charset="0"/>
            <a:cs typeface="Arial" panose="020B0604020202020204" pitchFamily="34" charset="0"/>
          </a:endParaRPr>
        </a:p>
      </dgm:t>
    </dgm:pt>
    <dgm:pt modelId="{269E9317-C70A-4EAA-8DE2-9652CB9E7B45}" type="parTrans" cxnId="{410600FA-1D9D-448C-8117-11EC65725B5E}">
      <dgm:prSet/>
      <dgm:spPr/>
      <dgm:t>
        <a:bodyPr/>
        <a:lstStyle/>
        <a:p>
          <a:endParaRPr lang="en-GB"/>
        </a:p>
      </dgm:t>
    </dgm:pt>
    <dgm:pt modelId="{06C0E433-9E8E-4351-A5B8-AF01053C8D57}" type="sibTrans" cxnId="{410600FA-1D9D-448C-8117-11EC65725B5E}">
      <dgm:prSet/>
      <dgm:spPr/>
      <dgm:t>
        <a:bodyPr/>
        <a:lstStyle/>
        <a:p>
          <a:endParaRPr lang="en-GB"/>
        </a:p>
      </dgm:t>
    </dgm:pt>
    <dgm:pt modelId="{D1BE2365-7C53-4253-AED8-6151A2A635CF}" type="pres">
      <dgm:prSet presAssocID="{1B067128-31EA-4373-8D53-565168D8D340}" presName="cycle" presStyleCnt="0">
        <dgm:presLayoutVars>
          <dgm:dir/>
          <dgm:resizeHandles val="exact"/>
        </dgm:presLayoutVars>
      </dgm:prSet>
      <dgm:spPr/>
    </dgm:pt>
    <dgm:pt modelId="{EA000343-5122-4EF9-AE56-C79191F8317D}" type="pres">
      <dgm:prSet presAssocID="{DAABD556-3EA3-46CD-B71C-518EADA8F386}" presName="node" presStyleLbl="node1" presStyleIdx="0" presStyleCnt="3" custRadScaleRad="206810" custRadScaleInc="-102519">
        <dgm:presLayoutVars>
          <dgm:bulletEnabled val="1"/>
        </dgm:presLayoutVars>
      </dgm:prSet>
      <dgm:spPr/>
    </dgm:pt>
    <dgm:pt modelId="{FCB1E4A5-C054-44E5-B8A9-E83F7EF8DA3B}" type="pres">
      <dgm:prSet presAssocID="{0A2CFCCE-3723-40B3-B093-9DF12EBE26F4}" presName="sibTrans" presStyleLbl="sibTrans2D1" presStyleIdx="0" presStyleCnt="3" custAng="5400010" custFlipHor="1" custScaleX="30848" custLinFactY="90724" custLinFactNeighborX="3010" custLinFactNeighborY="100000"/>
      <dgm:spPr/>
    </dgm:pt>
    <dgm:pt modelId="{B6A38DF0-BA0D-4474-A8E0-8A450F2D77D8}" type="pres">
      <dgm:prSet presAssocID="{0A2CFCCE-3723-40B3-B093-9DF12EBE26F4}" presName="connectorText" presStyleLbl="sibTrans2D1" presStyleIdx="0" presStyleCnt="3"/>
      <dgm:spPr/>
    </dgm:pt>
    <dgm:pt modelId="{004DA134-D03E-4AA5-9CAB-AACF19D254AC}" type="pres">
      <dgm:prSet presAssocID="{61A69C4B-A2D8-41DB-95D4-DE2C2D9DBF3B}" presName="node" presStyleLbl="node1" presStyleIdx="1" presStyleCnt="3" custRadScaleRad="178729" custRadScaleInc="-106975">
        <dgm:presLayoutVars>
          <dgm:bulletEnabled val="1"/>
        </dgm:presLayoutVars>
      </dgm:prSet>
      <dgm:spPr/>
    </dgm:pt>
    <dgm:pt modelId="{8AF40116-8EB1-498A-8EB7-8F015AFC5D58}" type="pres">
      <dgm:prSet presAssocID="{C78BE0F8-1BB3-4396-87C1-98DA1C6F00C2}" presName="sibTrans" presStyleLbl="sibTrans2D1" presStyleIdx="1" presStyleCnt="3" custAng="16224375" custLinFactX="200000" custLinFactY="76463" custLinFactNeighborX="216262" custLinFactNeighborY="100000"/>
      <dgm:spPr/>
    </dgm:pt>
    <dgm:pt modelId="{D8F34DBA-0EE1-441C-83ED-D55C7D9F9A71}" type="pres">
      <dgm:prSet presAssocID="{C78BE0F8-1BB3-4396-87C1-98DA1C6F00C2}" presName="connectorText" presStyleLbl="sibTrans2D1" presStyleIdx="1" presStyleCnt="3"/>
      <dgm:spPr/>
    </dgm:pt>
    <dgm:pt modelId="{178E6D80-7C4E-464D-B790-B9435A09D7A2}" type="pres">
      <dgm:prSet presAssocID="{62EE6075-F884-4551-8E5F-F2A3A5AABFC8}" presName="node" presStyleLbl="node1" presStyleIdx="2" presStyleCnt="3" custRadScaleRad="105459" custRadScaleInc="197141">
        <dgm:presLayoutVars>
          <dgm:bulletEnabled val="1"/>
        </dgm:presLayoutVars>
      </dgm:prSet>
      <dgm:spPr/>
    </dgm:pt>
    <dgm:pt modelId="{56AD6729-60A4-4049-BD11-9651838C4375}" type="pres">
      <dgm:prSet presAssocID="{06C0E433-9E8E-4351-A5B8-AF01053C8D57}" presName="sibTrans" presStyleLbl="sibTrans2D1" presStyleIdx="2" presStyleCnt="3" custAng="16826212" custScaleX="172382" custLinFactX="-200000" custLinFactY="100000" custLinFactNeighborX="-200034" custLinFactNeighborY="106851"/>
      <dgm:spPr/>
    </dgm:pt>
    <dgm:pt modelId="{FC1F025E-E456-43DD-B773-B2B47CE36D96}" type="pres">
      <dgm:prSet presAssocID="{06C0E433-9E8E-4351-A5B8-AF01053C8D57}" presName="connectorText" presStyleLbl="sibTrans2D1" presStyleIdx="2" presStyleCnt="3"/>
      <dgm:spPr/>
    </dgm:pt>
  </dgm:ptLst>
  <dgm:cxnLst>
    <dgm:cxn modelId="{6B412A25-9B45-4C8D-A729-818DC23E95B6}" type="presOf" srcId="{0A2CFCCE-3723-40B3-B093-9DF12EBE26F4}" destId="{FCB1E4A5-C054-44E5-B8A9-E83F7EF8DA3B}" srcOrd="0" destOrd="0" presId="urn:microsoft.com/office/officeart/2005/8/layout/cycle2"/>
    <dgm:cxn modelId="{D7084C26-DC20-45A1-8E99-87BD3A4CB46A}" type="presOf" srcId="{C78BE0F8-1BB3-4396-87C1-98DA1C6F00C2}" destId="{D8F34DBA-0EE1-441C-83ED-D55C7D9F9A71}" srcOrd="1" destOrd="0" presId="urn:microsoft.com/office/officeart/2005/8/layout/cycle2"/>
    <dgm:cxn modelId="{A972E15F-91BD-4BC2-9B67-4738086B9F0A}" type="presOf" srcId="{1B067128-31EA-4373-8D53-565168D8D340}" destId="{D1BE2365-7C53-4253-AED8-6151A2A635CF}" srcOrd="0" destOrd="0" presId="urn:microsoft.com/office/officeart/2005/8/layout/cycle2"/>
    <dgm:cxn modelId="{4805C563-A28C-49B6-BC79-DCEF0EA290AE}" srcId="{1B067128-31EA-4373-8D53-565168D8D340}" destId="{DAABD556-3EA3-46CD-B71C-518EADA8F386}" srcOrd="0" destOrd="0" parTransId="{813EE21B-462F-4788-A75C-9AF82FEACE06}" sibTransId="{0A2CFCCE-3723-40B3-B093-9DF12EBE26F4}"/>
    <dgm:cxn modelId="{A7F55248-DFDC-4DDE-B94C-ABF4BDE71AB8}" type="presOf" srcId="{DAABD556-3EA3-46CD-B71C-518EADA8F386}" destId="{EA000343-5122-4EF9-AE56-C79191F8317D}" srcOrd="0" destOrd="0" presId="urn:microsoft.com/office/officeart/2005/8/layout/cycle2"/>
    <dgm:cxn modelId="{F2DFB56E-FCBC-4C46-949F-7D95716A313C}" type="presOf" srcId="{06C0E433-9E8E-4351-A5B8-AF01053C8D57}" destId="{56AD6729-60A4-4049-BD11-9651838C4375}" srcOrd="0" destOrd="0" presId="urn:microsoft.com/office/officeart/2005/8/layout/cycle2"/>
    <dgm:cxn modelId="{BB828D77-4E21-4643-8394-E20B730B2EE4}" type="presOf" srcId="{62EE6075-F884-4551-8E5F-F2A3A5AABFC8}" destId="{178E6D80-7C4E-464D-B790-B9435A09D7A2}" srcOrd="0" destOrd="0" presId="urn:microsoft.com/office/officeart/2005/8/layout/cycle2"/>
    <dgm:cxn modelId="{C6117D80-CDE4-48B2-8090-88B1CFFB6156}" type="presOf" srcId="{61A69C4B-A2D8-41DB-95D4-DE2C2D9DBF3B}" destId="{004DA134-D03E-4AA5-9CAB-AACF19D254AC}" srcOrd="0" destOrd="0" presId="urn:microsoft.com/office/officeart/2005/8/layout/cycle2"/>
    <dgm:cxn modelId="{75965797-52B6-4A19-B4C2-9377CD4B9EE2}" type="presOf" srcId="{0A2CFCCE-3723-40B3-B093-9DF12EBE26F4}" destId="{B6A38DF0-BA0D-4474-A8E0-8A450F2D77D8}" srcOrd="1" destOrd="0" presId="urn:microsoft.com/office/officeart/2005/8/layout/cycle2"/>
    <dgm:cxn modelId="{44E710B1-5793-47D0-96EC-24B4C9D562C3}" srcId="{1B067128-31EA-4373-8D53-565168D8D340}" destId="{61A69C4B-A2D8-41DB-95D4-DE2C2D9DBF3B}" srcOrd="1" destOrd="0" parTransId="{52F3DA1F-EA35-4D4B-A1D1-A500C6E8C90B}" sibTransId="{C78BE0F8-1BB3-4396-87C1-98DA1C6F00C2}"/>
    <dgm:cxn modelId="{B57849C9-5DD3-423E-8131-80D4C7F2E220}" type="presOf" srcId="{06C0E433-9E8E-4351-A5B8-AF01053C8D57}" destId="{FC1F025E-E456-43DD-B773-B2B47CE36D96}" srcOrd="1" destOrd="0" presId="urn:microsoft.com/office/officeart/2005/8/layout/cycle2"/>
    <dgm:cxn modelId="{410600FA-1D9D-448C-8117-11EC65725B5E}" srcId="{1B067128-31EA-4373-8D53-565168D8D340}" destId="{62EE6075-F884-4551-8E5F-F2A3A5AABFC8}" srcOrd="2" destOrd="0" parTransId="{269E9317-C70A-4EAA-8DE2-9652CB9E7B45}" sibTransId="{06C0E433-9E8E-4351-A5B8-AF01053C8D57}"/>
    <dgm:cxn modelId="{19B8A5FC-4F45-4CD2-BFEC-530A839AB3CE}" type="presOf" srcId="{C78BE0F8-1BB3-4396-87C1-98DA1C6F00C2}" destId="{8AF40116-8EB1-498A-8EB7-8F015AFC5D58}" srcOrd="0" destOrd="0" presId="urn:microsoft.com/office/officeart/2005/8/layout/cycle2"/>
    <dgm:cxn modelId="{5C45B50D-040F-4638-A77F-A49E2E17E183}" type="presParOf" srcId="{D1BE2365-7C53-4253-AED8-6151A2A635CF}" destId="{EA000343-5122-4EF9-AE56-C79191F8317D}" srcOrd="0" destOrd="0" presId="urn:microsoft.com/office/officeart/2005/8/layout/cycle2"/>
    <dgm:cxn modelId="{CEC9CAF6-7E1D-4DE9-A93A-9F4119671AFE}" type="presParOf" srcId="{D1BE2365-7C53-4253-AED8-6151A2A635CF}" destId="{FCB1E4A5-C054-44E5-B8A9-E83F7EF8DA3B}" srcOrd="1" destOrd="0" presId="urn:microsoft.com/office/officeart/2005/8/layout/cycle2"/>
    <dgm:cxn modelId="{DBECEB7C-3D08-444A-BBAE-9499510D87B3}" type="presParOf" srcId="{FCB1E4A5-C054-44E5-B8A9-E83F7EF8DA3B}" destId="{B6A38DF0-BA0D-4474-A8E0-8A450F2D77D8}" srcOrd="0" destOrd="0" presId="urn:microsoft.com/office/officeart/2005/8/layout/cycle2"/>
    <dgm:cxn modelId="{09A0EACC-4986-492A-BFC9-1F7E89918693}" type="presParOf" srcId="{D1BE2365-7C53-4253-AED8-6151A2A635CF}" destId="{004DA134-D03E-4AA5-9CAB-AACF19D254AC}" srcOrd="2" destOrd="0" presId="urn:microsoft.com/office/officeart/2005/8/layout/cycle2"/>
    <dgm:cxn modelId="{1D9F4DE9-C86F-4948-A2F3-24DD4203A6C6}" type="presParOf" srcId="{D1BE2365-7C53-4253-AED8-6151A2A635CF}" destId="{8AF40116-8EB1-498A-8EB7-8F015AFC5D58}" srcOrd="3" destOrd="0" presId="urn:microsoft.com/office/officeart/2005/8/layout/cycle2"/>
    <dgm:cxn modelId="{D504759C-77FC-4F94-8FA1-C51C9A9F9AF5}" type="presParOf" srcId="{8AF40116-8EB1-498A-8EB7-8F015AFC5D58}" destId="{D8F34DBA-0EE1-441C-83ED-D55C7D9F9A71}" srcOrd="0" destOrd="0" presId="urn:microsoft.com/office/officeart/2005/8/layout/cycle2"/>
    <dgm:cxn modelId="{B54EE1BE-66BE-4FC9-802E-CF3FA546CB70}" type="presParOf" srcId="{D1BE2365-7C53-4253-AED8-6151A2A635CF}" destId="{178E6D80-7C4E-464D-B790-B9435A09D7A2}" srcOrd="4" destOrd="0" presId="urn:microsoft.com/office/officeart/2005/8/layout/cycle2"/>
    <dgm:cxn modelId="{14F25DF1-5E54-48EF-A703-74059DBDFCD3}" type="presParOf" srcId="{D1BE2365-7C53-4253-AED8-6151A2A635CF}" destId="{56AD6729-60A4-4049-BD11-9651838C4375}" srcOrd="5" destOrd="0" presId="urn:microsoft.com/office/officeart/2005/8/layout/cycle2"/>
    <dgm:cxn modelId="{4013EB85-2849-4845-905A-86A33DCC6D5A}" type="presParOf" srcId="{56AD6729-60A4-4049-BD11-9651838C4375}" destId="{FC1F025E-E456-43DD-B773-B2B47CE36D9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00343-5122-4EF9-AE56-C79191F8317D}">
      <dsp:nvSpPr>
        <dsp:cNvPr id="0" name=""/>
        <dsp:cNvSpPr/>
      </dsp:nvSpPr>
      <dsp:spPr>
        <a:xfrm>
          <a:off x="0" y="21622"/>
          <a:ext cx="1800251" cy="18002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Before:</a:t>
          </a:r>
          <a:endParaRPr lang="en-GB" sz="1500" kern="1200" dirty="0">
            <a:latin typeface="Arial" panose="020B0604020202020204" pitchFamily="34" charset="0"/>
            <a:cs typeface="Arial" panose="020B0604020202020204" pitchFamily="34" charset="0"/>
          </a:endParaRPr>
        </a:p>
      </dsp:txBody>
      <dsp:txXfrm>
        <a:off x="263641" y="285263"/>
        <a:ext cx="1272969" cy="1272969"/>
      </dsp:txXfrm>
    </dsp:sp>
    <dsp:sp modelId="{FCB1E4A5-C054-44E5-B8A9-E83F7EF8DA3B}">
      <dsp:nvSpPr>
        <dsp:cNvPr id="0" name=""/>
        <dsp:cNvSpPr/>
      </dsp:nvSpPr>
      <dsp:spPr>
        <a:xfrm rot="16215464" flipH="1">
          <a:off x="3059305" y="1766157"/>
          <a:ext cx="491052" cy="6075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133294" y="1814017"/>
        <a:ext cx="343736" cy="364550"/>
      </dsp:txXfrm>
    </dsp:sp>
    <dsp:sp modelId="{004DA134-D03E-4AA5-9CAB-AACF19D254AC}">
      <dsp:nvSpPr>
        <dsp:cNvPr id="0" name=""/>
        <dsp:cNvSpPr/>
      </dsp:nvSpPr>
      <dsp:spPr>
        <a:xfrm>
          <a:off x="4803686" y="0"/>
          <a:ext cx="1800251" cy="18002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Academically</a:t>
          </a:r>
          <a:r>
            <a:rPr lang="en-US" sz="1500" kern="1200" dirty="0"/>
            <a:t>:</a:t>
          </a:r>
          <a:endParaRPr lang="en-GB" sz="1500" kern="1200" dirty="0"/>
        </a:p>
      </dsp:txBody>
      <dsp:txXfrm>
        <a:off x="5067327" y="263641"/>
        <a:ext cx="1272969" cy="1272969"/>
      </dsp:txXfrm>
    </dsp:sp>
    <dsp:sp modelId="{8AF40116-8EB1-498A-8EB7-8F015AFC5D58}">
      <dsp:nvSpPr>
        <dsp:cNvPr id="0" name=""/>
        <dsp:cNvSpPr/>
      </dsp:nvSpPr>
      <dsp:spPr>
        <a:xfrm rot="5424375">
          <a:off x="5616109" y="1668495"/>
          <a:ext cx="295692" cy="6075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5660777" y="1745659"/>
        <a:ext cx="206984" cy="364550"/>
      </dsp:txXfrm>
    </dsp:sp>
    <dsp:sp modelId="{178E6D80-7C4E-464D-B790-B9435A09D7A2}">
      <dsp:nvSpPr>
        <dsp:cNvPr id="0" name=""/>
        <dsp:cNvSpPr/>
      </dsp:nvSpPr>
      <dsp:spPr>
        <a:xfrm>
          <a:off x="2445524" y="0"/>
          <a:ext cx="1800251" cy="18002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Placement:</a:t>
          </a:r>
          <a:endParaRPr lang="en-GB" sz="1500" kern="1200" dirty="0">
            <a:latin typeface="Arial" panose="020B0604020202020204" pitchFamily="34" charset="0"/>
            <a:cs typeface="Arial" panose="020B0604020202020204" pitchFamily="34" charset="0"/>
          </a:endParaRPr>
        </a:p>
      </dsp:txBody>
      <dsp:txXfrm>
        <a:off x="2709165" y="263641"/>
        <a:ext cx="1272969" cy="1272969"/>
      </dsp:txXfrm>
    </dsp:sp>
    <dsp:sp modelId="{56AD6729-60A4-4049-BD11-9651838C4375}">
      <dsp:nvSpPr>
        <dsp:cNvPr id="0" name=""/>
        <dsp:cNvSpPr/>
      </dsp:nvSpPr>
      <dsp:spPr>
        <a:xfrm rot="5995818">
          <a:off x="469458" y="1863854"/>
          <a:ext cx="589624" cy="6075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573154" y="1898253"/>
        <a:ext cx="412737" cy="36455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4/28/2026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Good afternoon, my name is Keira.</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400" dirty="0">
                <a:latin typeface="Arial" panose="020B0604020202020204" pitchFamily="34" charset="0"/>
                <a:cs typeface="Arial" panose="020B0604020202020204" pitchFamily="34" charset="0"/>
              </a:rPr>
              <a:t> This presentation, which I am going to be presenting to you today, reflects on how the Academic, Industry, and Digital Skills module has prepared me to further develop my understanding of time management, digital research, and communication. I will also be linking these three skills to my previous placement experience at the Swansea Arena, where I gained practical insight into the events industry. I will also be talking about how these skills can be transferred into my further academic studies, placement and future career in the travel and tourism industry.  From my experience, I quickly realised that developing these skills in early education is important, as coming into my first couple of months in my course, I have come to realise that university requires more independence than my previous studies at college and secondary school. </a:t>
            </a:r>
          </a:p>
        </p:txBody>
      </p:sp>
      <p:sp>
        <p:nvSpPr>
          <p:cNvPr id="4" name="Slide Number Placeholder 3"/>
          <p:cNvSpPr>
            <a:spLocks noGrp="1"/>
          </p:cNvSpPr>
          <p:nvPr>
            <p:ph type="sldNum" sz="quarter" idx="5"/>
          </p:nvPr>
        </p:nvSpPr>
        <p:spPr/>
        <p:txBody>
          <a:bodyPr/>
          <a:lstStyle/>
          <a:p>
            <a:fld id="{509B9498-FDEE-4498-AC3A-C83DFCC8A50A}" type="slidenum">
              <a:rPr lang="en-GB" smtClean="0"/>
              <a:t>3</a:t>
            </a:fld>
            <a:endParaRPr lang="en-GB" dirty="0"/>
          </a:p>
        </p:txBody>
      </p:sp>
    </p:spTree>
    <p:extLst>
      <p:ext uri="{BB962C8B-B14F-4D97-AF65-F5344CB8AC3E}">
        <p14:creationId xmlns:p14="http://schemas.microsoft.com/office/powerpoint/2010/main" val="3866270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academic skill I have chosen is time management. This skill refers to the ability to plan and organise time efficiently, manage the work-life balance, and help to reduce stress. This is an essential skill to further develop for academic success, as it helps students, like myself, manage multiple deadlines and grow independent learning. From the research I have found about time management, McCullough (2024) highlights that time management is not just a survival skill for students, but it is also a cornerstone for professional success. I personally like to structure my day-to-day on a notes app, which helps me with productivity, but without this structured planning, my productivity depletes, and I become very inconsistent. This shows me how important and essential this skill is to have. </a:t>
            </a:r>
          </a:p>
        </p:txBody>
      </p:sp>
      <p:sp>
        <p:nvSpPr>
          <p:cNvPr id="4" name="Slide Number Placeholder 3"/>
          <p:cNvSpPr>
            <a:spLocks noGrp="1"/>
          </p:cNvSpPr>
          <p:nvPr>
            <p:ph type="sldNum" sz="quarter" idx="5"/>
          </p:nvPr>
        </p:nvSpPr>
        <p:spPr/>
        <p:txBody>
          <a:bodyPr/>
          <a:lstStyle/>
          <a:p>
            <a:fld id="{509B9498-FDEE-4498-AC3A-C83DFCC8A50A}" type="slidenum">
              <a:rPr lang="en-GB" smtClean="0"/>
              <a:t>4</a:t>
            </a:fld>
            <a:endParaRPr lang="en-GB" dirty="0"/>
          </a:p>
        </p:txBody>
      </p:sp>
    </p:spTree>
    <p:extLst>
      <p:ext uri="{BB962C8B-B14F-4D97-AF65-F5344CB8AC3E}">
        <p14:creationId xmlns:p14="http://schemas.microsoft.com/office/powerpoint/2010/main" val="4188082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starting my journey at university, I would often struggle with being last minute on assignments, I had no work-life balance, and my planning was very poor. However, during the first few weeks of the Academic module, as previously stated, I started to use a notes app to plan and also break down my assignments step by step, which helped me to improved my organisation. Following the Gibbs Reflective Cycle (McLeod, 2025), I recognised that following this cycle had helped me to reduce my stress, helped me to keep organised, and improve productivity also. This cycle helped me to become more aware of my time management. On the other hand, during my placement at the Swansea Arena, I applied time management in the work setting. Working in an event industry setting, it required me to manage multiple tasks efficiently, and example of this is when I was scanning tickets, I had to keep the line moving fast but also helping to direct people to the reception if their tickets was not scanning on the device. I came to a realisation that time management directly impacts how swiftly operations runs. This experience helped me to understand how important it is to have good time management in academics and professional settings. </a:t>
            </a:r>
          </a:p>
        </p:txBody>
      </p:sp>
      <p:sp>
        <p:nvSpPr>
          <p:cNvPr id="4" name="Slide Number Placeholder 3"/>
          <p:cNvSpPr>
            <a:spLocks noGrp="1"/>
          </p:cNvSpPr>
          <p:nvPr>
            <p:ph type="sldNum" sz="quarter" idx="5"/>
          </p:nvPr>
        </p:nvSpPr>
        <p:spPr/>
        <p:txBody>
          <a:bodyPr/>
          <a:lstStyle/>
          <a:p>
            <a:fld id="{509B9498-FDEE-4498-AC3A-C83DFCC8A50A}" type="slidenum">
              <a:rPr lang="en-GB" smtClean="0"/>
              <a:t>5</a:t>
            </a:fld>
            <a:endParaRPr lang="en-GB" dirty="0"/>
          </a:p>
        </p:txBody>
      </p:sp>
    </p:spTree>
    <p:extLst>
      <p:ext uri="{BB962C8B-B14F-4D97-AF65-F5344CB8AC3E}">
        <p14:creationId xmlns:p14="http://schemas.microsoft.com/office/powerpoint/2010/main" val="4003208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skills will support my further academic journey by helping me keep a work-life balance, meet deadlines on time, and overall prioritise my time efficiently. I can then transfer this skill over into my professional career in the travel industry, as this will help me to improve my customer service, reduce any stress that is placed on me, and optimise operations. Due to developing my time management skill further, I now feel more in control of any workload, which this has lead me to have more confidence in myself and motivation.</a:t>
            </a:r>
          </a:p>
        </p:txBody>
      </p:sp>
      <p:sp>
        <p:nvSpPr>
          <p:cNvPr id="4" name="Slide Number Placeholder 3"/>
          <p:cNvSpPr>
            <a:spLocks noGrp="1"/>
          </p:cNvSpPr>
          <p:nvPr>
            <p:ph type="sldNum" sz="quarter" idx="5"/>
          </p:nvPr>
        </p:nvSpPr>
        <p:spPr/>
        <p:txBody>
          <a:bodyPr/>
          <a:lstStyle/>
          <a:p>
            <a:fld id="{509B9498-FDEE-4498-AC3A-C83DFCC8A50A}" type="slidenum">
              <a:rPr lang="en-GB" smtClean="0"/>
              <a:t>6</a:t>
            </a:fld>
            <a:endParaRPr lang="en-GB" dirty="0"/>
          </a:p>
        </p:txBody>
      </p:sp>
    </p:spTree>
    <p:extLst>
      <p:ext uri="{BB962C8B-B14F-4D97-AF65-F5344CB8AC3E}">
        <p14:creationId xmlns:p14="http://schemas.microsoft.com/office/powerpoint/2010/main" val="734302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is the industry skill, I have chosen communications, as this is the skill where you will be able to actively listen and give clear information effectively. In the tourism industry, there are many international customers, communication is very important, as professionals in this industry interact with many diverse customers. From the research I have found, according to UNISON College (2023), communication is important for passing information to people in a way that they can understand, as communication is a two-way process. This skill is essential as it ensures smooth operations in a professional setting. I came to realise that communication is not just about speaking out loud and clearly, but it is also about actively listening and adapting to many different situations. </a:t>
            </a:r>
          </a:p>
        </p:txBody>
      </p:sp>
      <p:sp>
        <p:nvSpPr>
          <p:cNvPr id="4" name="Slide Number Placeholder 3"/>
          <p:cNvSpPr>
            <a:spLocks noGrp="1"/>
          </p:cNvSpPr>
          <p:nvPr>
            <p:ph type="sldNum" sz="quarter" idx="5"/>
          </p:nvPr>
        </p:nvSpPr>
        <p:spPr/>
        <p:txBody>
          <a:bodyPr/>
          <a:lstStyle/>
          <a:p>
            <a:fld id="{509B9498-FDEE-4498-AC3A-C83DFCC8A50A}" type="slidenum">
              <a:rPr lang="en-GB" smtClean="0"/>
              <a:t>7</a:t>
            </a:fld>
            <a:endParaRPr lang="en-GB" dirty="0"/>
          </a:p>
        </p:txBody>
      </p:sp>
    </p:spTree>
    <p:extLst>
      <p:ext uri="{BB962C8B-B14F-4D97-AF65-F5344CB8AC3E}">
        <p14:creationId xmlns:p14="http://schemas.microsoft.com/office/powerpoint/2010/main" val="1690920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During this academic module, it has helped me to develop my communication skills through group tasks in class, where we had to work as a team to express ideas and find research, but also through presentations during different modules. Initially, presenting was not my strong suit, as I always went through emotional stress, as I was lacking in confidence, which had always made me confused, and I was always nervous speaking in front of others, but over time in this module, I had improved my ability with repeated practice on presentations and telling myself that everyone is in the same boat as I am. During my placement, I was able to further develop this skill by working with customers </a:t>
            </a:r>
            <a:r>
              <a:rPr lang="en-US" dirty="0" err="1"/>
              <a:t>regulary</a:t>
            </a:r>
            <a:r>
              <a:rPr lang="en-US" dirty="0"/>
              <a:t> and team members of this industry, what also helped was, seeing how other communicated within a team. Which then helped me to develop my confidence and my ability to adapt my communication style based on the situation. As I became more comfortable with interacting with customers, it made me see how important confidence is in an academic and professional setting. Using Kolb’s experiential learning theory (McLoed, 2025), it shows that learning through experience is really effective. </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761072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skills are a really good skill to be able to transfer to a future career in the tourism industry sector, as working in these settings does possibly require clear communication, having cultural awareness, as you will be working with international customers, and being able to communicate in a team setting. In an academic setting, I will be able to transfer my communication skills to my further studies, which will help me give more stronger and more confident presentations, also to help me develop my academic writing. This experience so far has helped me to understand that communication influences customer satisfaction, with previously working in the Swansea Arena for my placement and the success of an event. </a:t>
            </a:r>
          </a:p>
        </p:txBody>
      </p:sp>
      <p:sp>
        <p:nvSpPr>
          <p:cNvPr id="4" name="Slide Number Placeholder 3"/>
          <p:cNvSpPr>
            <a:spLocks noGrp="1"/>
          </p:cNvSpPr>
          <p:nvPr>
            <p:ph type="sldNum" sz="quarter" idx="5"/>
          </p:nvPr>
        </p:nvSpPr>
        <p:spPr/>
        <p:txBody>
          <a:bodyPr/>
          <a:lstStyle/>
          <a:p>
            <a:fld id="{509B9498-FDEE-4498-AC3A-C83DFCC8A50A}" type="slidenum">
              <a:rPr lang="en-GB" smtClean="0"/>
              <a:t>9</a:t>
            </a:fld>
            <a:endParaRPr lang="en-GB" dirty="0"/>
          </a:p>
        </p:txBody>
      </p:sp>
    </p:spTree>
    <p:extLst>
      <p:ext uri="{BB962C8B-B14F-4D97-AF65-F5344CB8AC3E}">
        <p14:creationId xmlns:p14="http://schemas.microsoft.com/office/powerpoint/2010/main" val="4174884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is my last skill that I am going to be talking about, which is digital research. This skill involves using online research tools to find reliable information. According to Rowley and Slack (2004), it is important that sources are reliable for academic work, as an unreliable source will not necessarily give you the correct information.  I realised that using reliable academic sources such as the online library at university, Google Books, and referencing guidance improved my understanding of the topics. So forth, Shaahid (2025) highlights that research is not just for helping with gaining more knowledge, </a:t>
            </a:r>
            <a:r>
              <a:rPr lang="en-GB" dirty="0" err="1"/>
              <a:t>strenghting</a:t>
            </a:r>
            <a:r>
              <a:rPr lang="en-GB" dirty="0"/>
              <a:t> the research skills can help sharpen minds and open new opportunities. </a:t>
            </a:r>
          </a:p>
        </p:txBody>
      </p:sp>
      <p:sp>
        <p:nvSpPr>
          <p:cNvPr id="4" name="Slide Number Placeholder 3"/>
          <p:cNvSpPr>
            <a:spLocks noGrp="1"/>
          </p:cNvSpPr>
          <p:nvPr>
            <p:ph type="sldNum" sz="quarter" idx="5"/>
          </p:nvPr>
        </p:nvSpPr>
        <p:spPr/>
        <p:txBody>
          <a:bodyPr/>
          <a:lstStyle/>
          <a:p>
            <a:fld id="{509B9498-FDEE-4498-AC3A-C83DFCC8A50A}" type="slidenum">
              <a:rPr lang="en-GB" smtClean="0"/>
              <a:t>10</a:t>
            </a:fld>
            <a:endParaRPr lang="en-GB" dirty="0"/>
          </a:p>
        </p:txBody>
      </p:sp>
    </p:spTree>
    <p:extLst>
      <p:ext uri="{BB962C8B-B14F-4D97-AF65-F5344CB8AC3E}">
        <p14:creationId xmlns:p14="http://schemas.microsoft.com/office/powerpoint/2010/main" val="1073407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my time at university, I did not fully understand the importance of academic research tools and referencing correctly. I relied on general websites, and I would copy and paste the website’s links into a document. However, during my time in this module, I learned how to effectively use the online library and correct academic resources such as Google Books to improve the quality of my assignments. Although it was a struggle at first to get used to it, it definitely developed my skills in digital research.  During my placement, I observed the use of the digital systems used at Swansea Arena, such as the ticketing system, the device to scan tickets on, and the Swansea Arena website itself. Seeing this type of technology in place made me understand the importance of modern technology used in the events industry today. </a:t>
            </a:r>
          </a:p>
        </p:txBody>
      </p:sp>
      <p:sp>
        <p:nvSpPr>
          <p:cNvPr id="4" name="Slide Number Placeholder 3"/>
          <p:cNvSpPr>
            <a:spLocks noGrp="1"/>
          </p:cNvSpPr>
          <p:nvPr>
            <p:ph type="sldNum" sz="quarter" idx="5"/>
          </p:nvPr>
        </p:nvSpPr>
        <p:spPr/>
        <p:txBody>
          <a:bodyPr/>
          <a:lstStyle/>
          <a:p>
            <a:fld id="{509B9498-FDEE-4498-AC3A-C83DFCC8A50A}" type="slidenum">
              <a:rPr lang="en-GB" smtClean="0"/>
              <a:t>11</a:t>
            </a:fld>
            <a:endParaRPr lang="en-GB" dirty="0"/>
          </a:p>
        </p:txBody>
      </p:sp>
    </p:spTree>
    <p:extLst>
      <p:ext uri="{BB962C8B-B14F-4D97-AF65-F5344CB8AC3E}">
        <p14:creationId xmlns:p14="http://schemas.microsoft.com/office/powerpoint/2010/main" val="2128208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these digital research tools will support me in my further academic studies, particularly in essay and report writing, critical thinking, academic engagement, and problem-solving. In my future career within the travel industry, this skill will support me in finding the correct travel plan, identifying the travel trends within the industry, problem-solving, and building my knowledge of destinations. By furthering my development of this skill, I will be able to meet the expectations of the university and the professional workplace. </a:t>
            </a:r>
          </a:p>
        </p:txBody>
      </p:sp>
      <p:sp>
        <p:nvSpPr>
          <p:cNvPr id="4" name="Slide Number Placeholder 3"/>
          <p:cNvSpPr>
            <a:spLocks noGrp="1"/>
          </p:cNvSpPr>
          <p:nvPr>
            <p:ph type="sldNum" sz="quarter" idx="5"/>
          </p:nvPr>
        </p:nvSpPr>
        <p:spPr/>
        <p:txBody>
          <a:bodyPr/>
          <a:lstStyle/>
          <a:p>
            <a:fld id="{509B9498-FDEE-4498-AC3A-C83DFCC8A50A}" type="slidenum">
              <a:rPr lang="en-GB" smtClean="0"/>
              <a:t>12</a:t>
            </a:fld>
            <a:endParaRPr lang="en-GB" dirty="0"/>
          </a:p>
        </p:txBody>
      </p:sp>
    </p:spTree>
    <p:extLst>
      <p:ext uri="{BB962C8B-B14F-4D97-AF65-F5344CB8AC3E}">
        <p14:creationId xmlns:p14="http://schemas.microsoft.com/office/powerpoint/2010/main" val="330703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Academic, Industry, and Digital Skills module has helped me to understand and develop how I apply time management, communication, and digital research effectively in my studies and placement during university. Having these opportunities and experiences has boosted my confidence in understanding how to academically apply these skills, in placement as well, and also in the tourism and events industry. Overall, I now feel better prepared for challenges in my further university studies, placement, and have better knowledge how I can transfer these skills into my future career in the tourism industry.  Thank you so much for taking the time to listen to my presentation. I hope you have a lovely rest of your day.</a:t>
            </a:r>
          </a:p>
        </p:txBody>
      </p:sp>
      <p:sp>
        <p:nvSpPr>
          <p:cNvPr id="4" name="Slide Number Placeholder 3"/>
          <p:cNvSpPr>
            <a:spLocks noGrp="1"/>
          </p:cNvSpPr>
          <p:nvPr>
            <p:ph type="sldNum" sz="quarter" idx="5"/>
          </p:nvPr>
        </p:nvSpPr>
        <p:spPr/>
        <p:txBody>
          <a:bodyPr/>
          <a:lstStyle/>
          <a:p>
            <a:fld id="{509B9498-FDEE-4498-AC3A-C83DFCC8A50A}" type="slidenum">
              <a:rPr lang="en-GB" smtClean="0"/>
              <a:t>13</a:t>
            </a:fld>
            <a:endParaRPr lang="en-GB" dirty="0"/>
          </a:p>
        </p:txBody>
      </p:sp>
    </p:spTree>
    <p:extLst>
      <p:ext uri="{BB962C8B-B14F-4D97-AF65-F5344CB8AC3E}">
        <p14:creationId xmlns:p14="http://schemas.microsoft.com/office/powerpoint/2010/main" val="3659348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I have used within this presentation, for the pictures and research. </a:t>
            </a:r>
          </a:p>
        </p:txBody>
      </p:sp>
      <p:sp>
        <p:nvSpPr>
          <p:cNvPr id="4" name="Slide Number Placeholder 3"/>
          <p:cNvSpPr>
            <a:spLocks noGrp="1"/>
          </p:cNvSpPr>
          <p:nvPr>
            <p:ph type="sldNum" sz="quarter" idx="5"/>
          </p:nvPr>
        </p:nvSpPr>
        <p:spPr/>
        <p:txBody>
          <a:bodyPr/>
          <a:lstStyle/>
          <a:p>
            <a:fld id="{509B9498-FDEE-4498-AC3A-C83DFCC8A50A}" type="slidenum">
              <a:rPr lang="en-GB" smtClean="0"/>
              <a:t>14</a:t>
            </a:fld>
            <a:endParaRPr lang="en-GB" dirty="0"/>
          </a:p>
        </p:txBody>
      </p:sp>
    </p:spTree>
    <p:extLst>
      <p:ext uri="{BB962C8B-B14F-4D97-AF65-F5344CB8AC3E}">
        <p14:creationId xmlns:p14="http://schemas.microsoft.com/office/powerpoint/2010/main" val="2625879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B04EF954-66B1-4168-AF40-97F3DAF43FC4}" type="datetime1">
              <a:rPr lang="en-US" smtClean="0"/>
              <a:t>4/28/2026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611351099"/>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26233410-150A-4A72-BF63-6D3ACBC30148}" type="datetime1">
              <a:rPr lang="en-US" smtClean="0"/>
              <a:t>4/28/2026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289410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91AF1D09-6B76-4716-AD3D-9F53166D3BF5}" type="datetime1">
              <a:rPr lang="en-US" smtClean="0"/>
              <a:t>4/28/2026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7720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83444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4/28/2026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61847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4/28/2026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4/28/2026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4/28/2026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4/28/2026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9664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36097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2136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5594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GB"/>
              <a:t>Click to edit Master title style</a:t>
            </a:r>
            <a:endParaRPr lang="en-US"/>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GB"/>
              <a:t>Click to edit Master title style</a:t>
            </a:r>
            <a:endParaRPr lang="en-US"/>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GB"/>
              <a:t>Click to edit Master title style</a:t>
            </a:r>
            <a:endParaRPr lang="en-US"/>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GB"/>
              <a:t>Click to edit Master title style</a:t>
            </a:r>
            <a:endParaRPr lang="en-US"/>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832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4/28/2026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4/28/2026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17012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4/28/2026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4/28/2026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4/28/2026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4/28/2026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4/28/2026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690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4/28/2026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4/28/2026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93871806"/>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4/28/2026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4/28/2026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4/28/2026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072E1B28-DB45-4001-B295-7D7933E04419}" type="datetime1">
              <a:rPr lang="en-US" smtClean="0"/>
              <a:t>4/28/2026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317099004"/>
      </p:ext>
    </p:extLst>
  </p:cSld>
  <p:clrMap bg1="lt1" tx1="dk1" bg2="lt2" tx2="dk2" accent1="accent1" accent2="accent2" accent3="accent3" accent4="accent4" accent5="accent5" accent6="accent6" hlink="hlink" folHlink="folHlink"/>
  <p:sldLayoutIdLst>
    <p:sldLayoutId id="2147483685" r:id="rId1"/>
    <p:sldLayoutId id="2147483687" r:id="rId2"/>
    <p:sldLayoutId id="2147483740" r:id="rId3"/>
    <p:sldLayoutId id="2147483686"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29" r:id="rId38"/>
    <p:sldLayoutId id="2147483730" r:id="rId39"/>
    <p:sldLayoutId id="2147483731" r:id="rId40"/>
    <p:sldLayoutId id="2147483732" r:id="rId41"/>
    <p:sldLayoutId id="2147483733" r:id="rId42"/>
    <p:sldLayoutId id="2147483734" r:id="rId43"/>
    <p:sldLayoutId id="2147483735" r:id="rId44"/>
    <p:sldLayoutId id="2147483736" r:id="rId45"/>
    <p:sldLayoutId id="2147483737" r:id="rId46"/>
  </p:sldLayoutIdLst>
  <p:hf hdr="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5.xml"/><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8" Type="http://schemas.openxmlformats.org/officeDocument/2006/relationships/hyperlink" Target="https://www.simplypsychology.org/learning-kolb.html" TargetMode="External"/><Relationship Id="rId3" Type="http://schemas.openxmlformats.org/officeDocument/2006/relationships/hyperlink" Target="https://learning.unison.org.uk/member-learning/learning-for-your-job/communication-skills/" TargetMode="External"/><Relationship Id="rId7" Type="http://schemas.openxmlformats.org/officeDocument/2006/relationships/hyperlink" Target="https://www.simplypsychology.org/gibbs-reflective-cycle.html"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hyperlink" Target="https://blogs.reading.ac.uk/careers/why-time-management-matters-how-students-can-benefit-from-scheduling-skills/" TargetMode="External"/><Relationship Id="rId5" Type="http://schemas.openxmlformats.org/officeDocument/2006/relationships/hyperlink" Target="https://archive.adgully.com/outlook-for-the-tourism-and-travel-industry-in-2023-128997.html" TargetMode="External"/><Relationship Id="rId4" Type="http://schemas.openxmlformats.org/officeDocument/2006/relationships/hyperlink" Target="https://www.amust.com.au/2023/02/how-do-i-support-my-child-in-the-new-academic-year/"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hrmagazine.co.uk/content/comment/from-burnout-to-balance-how-communication-skills-transform-workplace-stress" TargetMode="External"/><Relationship Id="rId7" Type="http://schemas.openxmlformats.org/officeDocument/2006/relationships/hyperlink" Target="https://digitalstrategy.ie/services/digital-research-strategy/audience-research/" TargetMode="External"/><Relationship Id="rId2" Type="http://schemas.openxmlformats.org/officeDocument/2006/relationships/hyperlink" Target="https://medium.com/@pratikzadafiya2020/time-management-principles-which-we-must-try-to-manage-our-time-time-management-principles-4546554b5683" TargetMode="External"/><Relationship Id="rId1" Type="http://schemas.openxmlformats.org/officeDocument/2006/relationships/slideLayout" Target="../slideLayouts/slideLayout16.xml"/><Relationship Id="rId6" Type="http://schemas.openxmlformats.org/officeDocument/2006/relationships/hyperlink" Target="https://www.linkedin.com/pulse/importance-research-university-students-amena-shahid-dba-mba-ba-yo2lc/" TargetMode="External"/><Relationship Id="rId5" Type="http://schemas.openxmlformats.org/officeDocument/2006/relationships/hyperlink" Target="https://www.academia.edu/32140958/Conducting_a_Literature_Review" TargetMode="External"/><Relationship Id="rId4" Type="http://schemas.openxmlformats.org/officeDocument/2006/relationships/hyperlink" Target="https://researcher.life/blog/article/what-skills-are-required-for-academic-wri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p:txBody>
          <a:bodyPr anchor="b">
            <a:normAutofit fontScale="90000"/>
          </a:bodyPr>
          <a:lstStyle/>
          <a:p>
            <a:r>
              <a:rPr lang="en-US" dirty="0">
                <a:latin typeface="Arial" panose="020B0604020202020204" pitchFamily="34" charset="0"/>
                <a:cs typeface="Arial" panose="020B0604020202020204" pitchFamily="34" charset="0"/>
              </a:rPr>
              <a:t>Time management, communication, and digital research.</a:t>
            </a:r>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p:txBody>
          <a:bodyPr/>
          <a:lstStyle/>
          <a:p>
            <a:pPr lvl="0"/>
            <a:fld id="{84C450F2-3BB4-4AE4-8A35-A9D7AEA4C850}" type="slidenum">
              <a:rPr lang="en-US" noProof="0" smtClean="0"/>
              <a:pPr lvl="0"/>
              <a:t>1</a:t>
            </a:fld>
            <a:endParaRPr lang="en-US" noProof="0" dirty="0"/>
          </a:p>
        </p:txBody>
      </p:sp>
      <p:sp>
        <p:nvSpPr>
          <p:cNvPr id="5" name="TextBox 4">
            <a:extLst>
              <a:ext uri="{FF2B5EF4-FFF2-40B4-BE49-F238E27FC236}">
                <a16:creationId xmlns:a16="http://schemas.microsoft.com/office/drawing/2014/main" id="{8EFD9FB7-DF40-5F38-A955-DBE829CC2C25}"/>
              </a:ext>
            </a:extLst>
          </p:cNvPr>
          <p:cNvSpPr txBox="1"/>
          <p:nvPr/>
        </p:nvSpPr>
        <p:spPr>
          <a:xfrm>
            <a:off x="7411064" y="383438"/>
            <a:ext cx="6110748" cy="1477328"/>
          </a:xfrm>
          <a:prstGeom prst="rect">
            <a:avLst/>
          </a:prstGeom>
          <a:noFill/>
        </p:spPr>
        <p:txBody>
          <a:bodyPr wrap="square">
            <a:spAutoFit/>
          </a:bodyPr>
          <a:lstStyle/>
          <a:p>
            <a:r>
              <a:rPr lang="en-US" b="1" dirty="0">
                <a:solidFill>
                  <a:schemeClr val="bg1"/>
                </a:solidFill>
                <a:latin typeface="Arial" panose="020B0604020202020204" pitchFamily="34" charset="0"/>
                <a:cs typeface="Arial" panose="020B0604020202020204" pitchFamily="34" charset="0"/>
              </a:rPr>
              <a:t>Keira Pritchard (2503415).</a:t>
            </a:r>
          </a:p>
          <a:p>
            <a:r>
              <a:rPr lang="en-US" b="1" dirty="0">
                <a:solidFill>
                  <a:schemeClr val="bg1"/>
                </a:solidFill>
                <a:latin typeface="Arial" panose="020B0604020202020204" pitchFamily="34" charset="0"/>
                <a:cs typeface="Arial" panose="020B0604020202020204" pitchFamily="34" charset="0"/>
              </a:rPr>
              <a:t>Academic, Industry, and Digital Skills.</a:t>
            </a:r>
          </a:p>
          <a:p>
            <a:r>
              <a:rPr lang="en-US" b="1" dirty="0">
                <a:solidFill>
                  <a:schemeClr val="bg1"/>
                </a:solidFill>
                <a:latin typeface="Arial" panose="020B0604020202020204" pitchFamily="34" charset="0"/>
                <a:cs typeface="Arial" panose="020B0604020202020204" pitchFamily="34" charset="0"/>
              </a:rPr>
              <a:t>BMTP4015</a:t>
            </a:r>
          </a:p>
          <a:p>
            <a:r>
              <a:rPr lang="en-US" b="1" dirty="0">
                <a:solidFill>
                  <a:schemeClr val="bg1"/>
                </a:solidFill>
                <a:latin typeface="Arial" panose="020B0604020202020204" pitchFamily="34" charset="0"/>
                <a:cs typeface="Arial" panose="020B0604020202020204" pitchFamily="34" charset="0"/>
              </a:rPr>
              <a:t>Lisa Bassler</a:t>
            </a:r>
          </a:p>
          <a:p>
            <a:r>
              <a:rPr lang="en-US" b="1" dirty="0">
                <a:solidFill>
                  <a:schemeClr val="bg1"/>
                </a:solidFill>
                <a:latin typeface="Arial" panose="020B0604020202020204" pitchFamily="34" charset="0"/>
                <a:cs typeface="Arial" panose="020B0604020202020204" pitchFamily="34" charset="0"/>
              </a:rPr>
              <a:t>30</a:t>
            </a:r>
            <a:r>
              <a:rPr lang="en-US" b="1" baseline="30000" dirty="0">
                <a:solidFill>
                  <a:schemeClr val="bg1"/>
                </a:solidFill>
                <a:latin typeface="Arial" panose="020B0604020202020204" pitchFamily="34" charset="0"/>
                <a:cs typeface="Arial" panose="020B0604020202020204" pitchFamily="34" charset="0"/>
              </a:rPr>
              <a:t>th</a:t>
            </a:r>
            <a:r>
              <a:rPr lang="en-US" b="1" dirty="0">
                <a:solidFill>
                  <a:schemeClr val="bg1"/>
                </a:solidFill>
                <a:latin typeface="Arial" panose="020B0604020202020204" pitchFamily="34" charset="0"/>
                <a:cs typeface="Arial" panose="020B0604020202020204" pitchFamily="34" charset="0"/>
              </a:rPr>
              <a:t> April 2026</a:t>
            </a:r>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31172" y="260063"/>
            <a:ext cx="10886747" cy="1132185"/>
          </a:xfrm>
        </p:spPr>
        <p:txBody>
          <a:bodyPr>
            <a:normAutofit fontScale="90000"/>
          </a:bodyPr>
          <a:lstStyle/>
          <a:p>
            <a:r>
              <a:rPr lang="en-US" dirty="0">
                <a:latin typeface="Arial" panose="020B0604020202020204" pitchFamily="34" charset="0"/>
                <a:cs typeface="Arial" panose="020B0604020202020204" pitchFamily="34" charset="0"/>
              </a:rPr>
              <a:t>AI Acknowledgement</a:t>
            </a:r>
          </a:p>
        </p:txBody>
      </p:sp>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520372" y="3805452"/>
            <a:ext cx="11151255" cy="2080014"/>
          </a:xfrm>
        </p:spPr>
        <p:txBody>
          <a:bodyPr vert="horz" lIns="91440" tIns="45720" rIns="91440" bIns="45720" rtlCol="0" anchor="t">
            <a:normAutofit/>
          </a:bodyPr>
          <a:lstStyle/>
          <a:p>
            <a:pPr marL="0" indent="0">
              <a:buNone/>
            </a:pPr>
            <a:r>
              <a:rPr lang="en-US"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p:txBody>
      </p:sp>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p:txBody>
          <a:bodyPr/>
          <a:lstStyle/>
          <a:p>
            <a:fld id="{CC057153-B650-4DEB-B370-79DDCFDCE934}" type="slidenum">
              <a:rPr lang="en-US" smtClean="0"/>
              <a:t>2</a:t>
            </a:fld>
            <a:endParaRPr lang="en-US" dirty="0"/>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677449" y="178960"/>
            <a:ext cx="5684022" cy="780977"/>
          </a:xfrm>
        </p:spPr>
        <p:txBody>
          <a:bodyPr>
            <a:normAutofit fontScale="90000"/>
          </a:bodyPr>
          <a:lstStyle/>
          <a:p>
            <a:r>
              <a:rPr lang="en-US" sz="4400" b="1" dirty="0">
                <a:latin typeface="Arial" panose="020B0604020202020204" pitchFamily="34" charset="0"/>
                <a:cs typeface="Arial" panose="020B0604020202020204" pitchFamily="34" charset="0"/>
              </a:rPr>
              <a:t>I n t r o d u c t I o n</a:t>
            </a:r>
            <a:br>
              <a:rPr lang="en-US" sz="4400"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The 3 skills I have chosen</a:t>
            </a:r>
            <a:endParaRPr lang="en-US" sz="4400" b="1"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B574FC93-FE33-B17E-E50C-7ED72B635CA5}"/>
              </a:ext>
            </a:extLst>
          </p:cNvPr>
          <p:cNvSpPr>
            <a:spLocks noGrp="1"/>
          </p:cNvSpPr>
          <p:nvPr>
            <p:ph type="sldNum" sz="quarter" idx="12"/>
          </p:nvPr>
        </p:nvSpPr>
        <p:spPr/>
        <p:txBody>
          <a:bodyPr/>
          <a:lstStyle/>
          <a:p>
            <a:fld id="{CC057153-B650-4DEB-B370-79DDCFDCE934}" type="slidenum">
              <a:rPr lang="en-US" smtClean="0"/>
              <a:t>3</a:t>
            </a:fld>
            <a:endParaRPr lang="en-US" dirty="0"/>
          </a:p>
        </p:txBody>
      </p:sp>
      <p:pic>
        <p:nvPicPr>
          <p:cNvPr id="11" name="Picture 10" descr="skills for academic writing">
            <a:extLst>
              <a:ext uri="{FF2B5EF4-FFF2-40B4-BE49-F238E27FC236}">
                <a16:creationId xmlns:a16="http://schemas.microsoft.com/office/drawing/2014/main" id="{DCAFC93C-C072-4F0D-48D2-0E365F3E7508}"/>
              </a:ext>
            </a:extLst>
          </p:cNvPr>
          <p:cNvPicPr>
            <a:picLocks noChangeAspect="1"/>
          </p:cNvPicPr>
          <p:nvPr/>
        </p:nvPicPr>
        <p:blipFill>
          <a:blip r:embed="rId3"/>
          <a:stretch>
            <a:fillRect/>
          </a:stretch>
        </p:blipFill>
        <p:spPr>
          <a:xfrm>
            <a:off x="2687386" y="1378507"/>
            <a:ext cx="6817228" cy="4703821"/>
          </a:xfrm>
          <a:prstGeom prst="rect">
            <a:avLst/>
          </a:prstGeom>
        </p:spPr>
      </p:pic>
      <p:sp>
        <p:nvSpPr>
          <p:cNvPr id="14" name="Thought Bubble: Cloud 13">
            <a:extLst>
              <a:ext uri="{FF2B5EF4-FFF2-40B4-BE49-F238E27FC236}">
                <a16:creationId xmlns:a16="http://schemas.microsoft.com/office/drawing/2014/main" id="{F187C0A9-A78D-1E2D-0A58-2EEA18171D74}"/>
              </a:ext>
            </a:extLst>
          </p:cNvPr>
          <p:cNvSpPr/>
          <p:nvPr/>
        </p:nvSpPr>
        <p:spPr>
          <a:xfrm rot="1098956">
            <a:off x="8557536" y="121034"/>
            <a:ext cx="2664542" cy="2290916"/>
          </a:xfrm>
          <a:prstGeom prst="cloudCallou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hought Bubble: Cloud 14">
            <a:extLst>
              <a:ext uri="{FF2B5EF4-FFF2-40B4-BE49-F238E27FC236}">
                <a16:creationId xmlns:a16="http://schemas.microsoft.com/office/drawing/2014/main" id="{3CC95EDA-B13E-D302-DEC2-B137DD4D5FA6}"/>
              </a:ext>
            </a:extLst>
          </p:cNvPr>
          <p:cNvSpPr/>
          <p:nvPr/>
        </p:nvSpPr>
        <p:spPr>
          <a:xfrm rot="19207040">
            <a:off x="151328" y="2230693"/>
            <a:ext cx="2989007" cy="2396614"/>
          </a:xfrm>
          <a:prstGeom prst="cloudCallout">
            <a:avLst/>
          </a:prstGeom>
          <a:solidFill>
            <a:srgbClr val="D5BDB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hought Bubble: Cloud 15">
            <a:extLst>
              <a:ext uri="{FF2B5EF4-FFF2-40B4-BE49-F238E27FC236}">
                <a16:creationId xmlns:a16="http://schemas.microsoft.com/office/drawing/2014/main" id="{9D9021D3-A959-8D76-FAB5-64A3A3AD438A}"/>
              </a:ext>
            </a:extLst>
          </p:cNvPr>
          <p:cNvSpPr/>
          <p:nvPr/>
        </p:nvSpPr>
        <p:spPr>
          <a:xfrm rot="2200314">
            <a:off x="8819682" y="4083377"/>
            <a:ext cx="3146323" cy="229091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96AF50AB-9AC7-BB5E-CAA3-6C60C163513D}"/>
              </a:ext>
            </a:extLst>
          </p:cNvPr>
          <p:cNvSpPr txBox="1"/>
          <p:nvPr/>
        </p:nvSpPr>
        <p:spPr>
          <a:xfrm>
            <a:off x="782808" y="3123040"/>
            <a:ext cx="1904578" cy="646331"/>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Time Management</a:t>
            </a:r>
          </a:p>
        </p:txBody>
      </p:sp>
      <p:sp>
        <p:nvSpPr>
          <p:cNvPr id="19" name="TextBox 18">
            <a:extLst>
              <a:ext uri="{FF2B5EF4-FFF2-40B4-BE49-F238E27FC236}">
                <a16:creationId xmlns:a16="http://schemas.microsoft.com/office/drawing/2014/main" id="{CD418807-97F1-A33A-BF56-68A35CCCCB8A}"/>
              </a:ext>
            </a:extLst>
          </p:cNvPr>
          <p:cNvSpPr txBox="1"/>
          <p:nvPr/>
        </p:nvSpPr>
        <p:spPr>
          <a:xfrm>
            <a:off x="9278269" y="877528"/>
            <a:ext cx="1857251" cy="646331"/>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Digital Research</a:t>
            </a:r>
          </a:p>
        </p:txBody>
      </p:sp>
      <p:sp>
        <p:nvSpPr>
          <p:cNvPr id="20" name="TextBox 19">
            <a:extLst>
              <a:ext uri="{FF2B5EF4-FFF2-40B4-BE49-F238E27FC236}">
                <a16:creationId xmlns:a16="http://schemas.microsoft.com/office/drawing/2014/main" id="{032B694A-9162-F442-E922-38131540BCF7}"/>
              </a:ext>
            </a:extLst>
          </p:cNvPr>
          <p:cNvSpPr txBox="1"/>
          <p:nvPr/>
        </p:nvSpPr>
        <p:spPr>
          <a:xfrm>
            <a:off x="9444121" y="5044169"/>
            <a:ext cx="2130923" cy="369332"/>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Communication</a:t>
            </a:r>
          </a:p>
        </p:txBody>
      </p:sp>
      <p:sp>
        <p:nvSpPr>
          <p:cNvPr id="22" name="TextBox 21">
            <a:extLst>
              <a:ext uri="{FF2B5EF4-FFF2-40B4-BE49-F238E27FC236}">
                <a16:creationId xmlns:a16="http://schemas.microsoft.com/office/drawing/2014/main" id="{5B23800C-8E0F-9F37-BC71-847EBBA26676}"/>
              </a:ext>
            </a:extLst>
          </p:cNvPr>
          <p:cNvSpPr txBox="1"/>
          <p:nvPr/>
        </p:nvSpPr>
        <p:spPr>
          <a:xfrm>
            <a:off x="2595716" y="6030723"/>
            <a:ext cx="6096000" cy="307777"/>
          </a:xfrm>
          <a:prstGeom prst="rect">
            <a:avLst/>
          </a:prstGeom>
          <a:noFill/>
        </p:spPr>
        <p:txBody>
          <a:bodyPr wrap="square">
            <a:spAutoFit/>
          </a:bodyPr>
          <a:lstStyle/>
          <a:p>
            <a:r>
              <a:rPr lang="en-GB" sz="1400" dirty="0">
                <a:effectLst/>
                <a:latin typeface="Arial" panose="020B0604020202020204" pitchFamily="34" charset="0"/>
                <a:cs typeface="Arial" panose="020B0604020202020204" pitchFamily="34" charset="0"/>
              </a:rPr>
              <a:t>(</a:t>
            </a:r>
            <a:r>
              <a:rPr lang="en-GB" sz="1400" dirty="0" err="1">
                <a:effectLst/>
                <a:latin typeface="Arial" panose="020B0604020202020204" pitchFamily="34" charset="0"/>
                <a:cs typeface="Arial" panose="020B0604020202020204" pitchFamily="34" charset="0"/>
              </a:rPr>
              <a:t>Researcher.Life</a:t>
            </a:r>
            <a:r>
              <a:rPr lang="en-GB" sz="1400" dirty="0">
                <a:effectLst/>
                <a:latin typeface="Arial" panose="020B0604020202020204" pitchFamily="34" charset="0"/>
                <a:cs typeface="Arial" panose="020B0604020202020204" pitchFamily="34" charset="0"/>
              </a:rPr>
              <a:t>, 2024)</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p:txBody>
          <a:bodyPr/>
          <a:lstStyle/>
          <a:p>
            <a:fld id="{CC057153-B650-4DEB-B370-79DDCFDCE934}" type="slidenum">
              <a:rPr lang="en-US" smtClean="0"/>
              <a:pPr/>
              <a:t>4</a:t>
            </a:fld>
            <a:endParaRPr lang="en-US" dirty="0"/>
          </a:p>
        </p:txBody>
      </p:sp>
      <p:pic>
        <p:nvPicPr>
          <p:cNvPr id="7" name="Picture 6">
            <a:extLst>
              <a:ext uri="{FF2B5EF4-FFF2-40B4-BE49-F238E27FC236}">
                <a16:creationId xmlns:a16="http://schemas.microsoft.com/office/drawing/2014/main" id="{92B4D221-DC37-4B31-B462-0BCECB1A5C41}"/>
              </a:ext>
            </a:extLst>
          </p:cNvPr>
          <p:cNvPicPr>
            <a:picLocks noChangeAspect="1"/>
          </p:cNvPicPr>
          <p:nvPr/>
        </p:nvPicPr>
        <p:blipFill>
          <a:blip r:embed="rId3"/>
          <a:stretch>
            <a:fillRect/>
          </a:stretch>
        </p:blipFill>
        <p:spPr>
          <a:xfrm>
            <a:off x="6253653" y="848031"/>
            <a:ext cx="5633547" cy="5161937"/>
          </a:xfrm>
          <a:prstGeom prst="rect">
            <a:avLst/>
          </a:prstGeom>
        </p:spPr>
      </p:pic>
      <p:sp>
        <p:nvSpPr>
          <p:cNvPr id="10" name="Rectangle: Rounded Corners 9">
            <a:extLst>
              <a:ext uri="{FF2B5EF4-FFF2-40B4-BE49-F238E27FC236}">
                <a16:creationId xmlns:a16="http://schemas.microsoft.com/office/drawing/2014/main" id="{D207539B-76B5-3962-764A-2C4FFB8FA788}"/>
              </a:ext>
            </a:extLst>
          </p:cNvPr>
          <p:cNvSpPr/>
          <p:nvPr/>
        </p:nvSpPr>
        <p:spPr>
          <a:xfrm>
            <a:off x="374659" y="1300906"/>
            <a:ext cx="5496232" cy="7445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45ED92EF-0D01-5EA6-6817-CC5F4226B584}"/>
              </a:ext>
            </a:extLst>
          </p:cNvPr>
          <p:cNvSpPr/>
          <p:nvPr/>
        </p:nvSpPr>
        <p:spPr>
          <a:xfrm>
            <a:off x="374659" y="2389632"/>
            <a:ext cx="5496232" cy="7445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Work-life balance</a:t>
            </a:r>
          </a:p>
        </p:txBody>
      </p:sp>
      <p:sp>
        <p:nvSpPr>
          <p:cNvPr id="12" name="Rectangle: Rounded Corners 11">
            <a:extLst>
              <a:ext uri="{FF2B5EF4-FFF2-40B4-BE49-F238E27FC236}">
                <a16:creationId xmlns:a16="http://schemas.microsoft.com/office/drawing/2014/main" id="{262FE1BC-8EBC-8A9D-9819-CB5D9960F819}"/>
              </a:ext>
            </a:extLst>
          </p:cNvPr>
          <p:cNvSpPr/>
          <p:nvPr/>
        </p:nvSpPr>
        <p:spPr>
          <a:xfrm>
            <a:off x="374659" y="3478358"/>
            <a:ext cx="5496232" cy="7445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Reduce stress</a:t>
            </a:r>
          </a:p>
        </p:txBody>
      </p:sp>
      <p:sp>
        <p:nvSpPr>
          <p:cNvPr id="14" name="TextBox 13">
            <a:extLst>
              <a:ext uri="{FF2B5EF4-FFF2-40B4-BE49-F238E27FC236}">
                <a16:creationId xmlns:a16="http://schemas.microsoft.com/office/drawing/2014/main" id="{782FF4D9-C870-D352-A4E0-2859147FDE90}"/>
              </a:ext>
            </a:extLst>
          </p:cNvPr>
          <p:cNvSpPr txBox="1"/>
          <p:nvPr/>
        </p:nvSpPr>
        <p:spPr>
          <a:xfrm>
            <a:off x="6253653" y="6009968"/>
            <a:ext cx="6096000" cy="307777"/>
          </a:xfrm>
          <a:prstGeom prst="rect">
            <a:avLst/>
          </a:prstGeom>
          <a:noFill/>
        </p:spPr>
        <p:txBody>
          <a:bodyPr wrap="square">
            <a:spAutoFit/>
          </a:bodyPr>
          <a:lstStyle/>
          <a:p>
            <a:r>
              <a:rPr lang="en-GB" sz="1400" dirty="0">
                <a:effectLst/>
                <a:latin typeface="Arial" panose="020B0604020202020204" pitchFamily="34" charset="0"/>
                <a:cs typeface="Arial" panose="020B0604020202020204" pitchFamily="34" charset="0"/>
              </a:rPr>
              <a:t>(PZ_2020, 2022)</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ACD8C936-5DA0-6912-8954-F7636A082EBC}"/>
              </a:ext>
            </a:extLst>
          </p:cNvPr>
          <p:cNvSpPr txBox="1"/>
          <p:nvPr/>
        </p:nvSpPr>
        <p:spPr>
          <a:xfrm>
            <a:off x="983395" y="1488539"/>
            <a:ext cx="519143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Planning and organising time efficiently</a:t>
            </a:r>
          </a:p>
        </p:txBody>
      </p:sp>
      <p:sp>
        <p:nvSpPr>
          <p:cNvPr id="16" name="TextBox 15">
            <a:extLst>
              <a:ext uri="{FF2B5EF4-FFF2-40B4-BE49-F238E27FC236}">
                <a16:creationId xmlns:a16="http://schemas.microsoft.com/office/drawing/2014/main" id="{AAE80E02-5E40-AD8D-0DEC-C98C6B9F2F45}"/>
              </a:ext>
            </a:extLst>
          </p:cNvPr>
          <p:cNvSpPr txBox="1"/>
          <p:nvPr/>
        </p:nvSpPr>
        <p:spPr>
          <a:xfrm>
            <a:off x="149550" y="4812497"/>
            <a:ext cx="594645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McCullough (2024), time management is not just a survival skill for students, it is also a cornerstone for professional success. </a:t>
            </a:r>
          </a:p>
        </p:txBody>
      </p:sp>
      <p:sp>
        <p:nvSpPr>
          <p:cNvPr id="19" name="TextBox 18">
            <a:extLst>
              <a:ext uri="{FF2B5EF4-FFF2-40B4-BE49-F238E27FC236}">
                <a16:creationId xmlns:a16="http://schemas.microsoft.com/office/drawing/2014/main" id="{36BAD39E-4B29-DF9E-F8AE-6E6E7451843A}"/>
              </a:ext>
            </a:extLst>
          </p:cNvPr>
          <p:cNvSpPr txBox="1"/>
          <p:nvPr/>
        </p:nvSpPr>
        <p:spPr>
          <a:xfrm>
            <a:off x="149550" y="168566"/>
            <a:ext cx="6174658"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ACADEMIC SKILL – TIME MANAGEMENT</a:t>
            </a:r>
          </a:p>
        </p:txBody>
      </p:sp>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A7E786EB-5DF2-C6F1-5EE8-2598AF4AFB01}"/>
              </a:ext>
            </a:extLst>
          </p:cNvPr>
          <p:cNvSpPr/>
          <p:nvPr/>
        </p:nvSpPr>
        <p:spPr>
          <a:xfrm>
            <a:off x="1779639" y="150494"/>
            <a:ext cx="8652387" cy="7570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B3152D57-076B-FD51-A4FD-685F0F5F8CC9}"/>
              </a:ext>
            </a:extLst>
          </p:cNvPr>
          <p:cNvSpPr/>
          <p:nvPr/>
        </p:nvSpPr>
        <p:spPr>
          <a:xfrm>
            <a:off x="3146323" y="1012723"/>
            <a:ext cx="5869858" cy="7570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338488" y="150494"/>
            <a:ext cx="11515022" cy="4008859"/>
          </a:xfrm>
        </p:spPr>
        <p:txBody>
          <a:bodyPr/>
          <a:lstStyle/>
          <a:p>
            <a:pPr algn="ctr"/>
            <a:r>
              <a:rPr lang="en-US" dirty="0">
                <a:solidFill>
                  <a:schemeClr val="bg1"/>
                </a:solidFill>
                <a:latin typeface="Arial" panose="020B0604020202020204" pitchFamily="34" charset="0"/>
                <a:cs typeface="Arial" panose="020B0604020202020204" pitchFamily="34" charset="0"/>
              </a:rPr>
              <a:t>Reflection on  time management</a:t>
            </a:r>
          </a:p>
        </p:txBody>
      </p:sp>
      <p:graphicFrame>
        <p:nvGraphicFramePr>
          <p:cNvPr id="10" name="Diagram 9">
            <a:extLst>
              <a:ext uri="{FF2B5EF4-FFF2-40B4-BE49-F238E27FC236}">
                <a16:creationId xmlns:a16="http://schemas.microsoft.com/office/drawing/2014/main" id="{D8903C19-CE6D-0814-3374-23E913E51BF2}"/>
              </a:ext>
            </a:extLst>
          </p:cNvPr>
          <p:cNvGraphicFramePr/>
          <p:nvPr>
            <p:extLst>
              <p:ext uri="{D42A27DB-BD31-4B8C-83A1-F6EECF244321}">
                <p14:modId xmlns:p14="http://schemas.microsoft.com/office/powerpoint/2010/main" val="1887057089"/>
              </p:ext>
            </p:extLst>
          </p:nvPr>
        </p:nvGraphicFramePr>
        <p:xfrm>
          <a:off x="338488" y="1991708"/>
          <a:ext cx="6789899" cy="4143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p:txBody>
          <a:bodyPr/>
          <a:lstStyle/>
          <a:p>
            <a:fld id="{84C450F2-3BB4-4AE4-8A35-A9D7AEA4C850}" type="slidenum">
              <a:rPr lang="en-US" smtClean="0"/>
              <a:t>5</a:t>
            </a:fld>
            <a:endParaRPr lang="en-US" dirty="0"/>
          </a:p>
        </p:txBody>
      </p:sp>
      <p:sp>
        <p:nvSpPr>
          <p:cNvPr id="12" name="TextBox 11">
            <a:extLst>
              <a:ext uri="{FF2B5EF4-FFF2-40B4-BE49-F238E27FC236}">
                <a16:creationId xmlns:a16="http://schemas.microsoft.com/office/drawing/2014/main" id="{2090DDF4-11BA-A4EB-3F22-27BB113F5831}"/>
              </a:ext>
            </a:extLst>
          </p:cNvPr>
          <p:cNvSpPr txBox="1"/>
          <p:nvPr/>
        </p:nvSpPr>
        <p:spPr>
          <a:xfrm>
            <a:off x="353962" y="4376765"/>
            <a:ext cx="1425677" cy="1815882"/>
          </a:xfrm>
          <a:prstGeom prst="rect">
            <a:avLst/>
          </a:prstGeom>
          <a:noFill/>
        </p:spPr>
        <p:txBody>
          <a:bodyPr wrap="square">
            <a:spAutoFit/>
          </a:bodyPr>
          <a:lstStyle/>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Last-minute</a:t>
            </a: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No work-life balance</a:t>
            </a: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Poor planning. </a:t>
            </a:r>
            <a:endParaRPr lang="en-GB" sz="16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9D84A691-C5EF-ACF5-2B26-8A3E71600A4F}"/>
              </a:ext>
            </a:extLst>
          </p:cNvPr>
          <p:cNvSpPr txBox="1"/>
          <p:nvPr/>
        </p:nvSpPr>
        <p:spPr>
          <a:xfrm>
            <a:off x="2693758" y="4264499"/>
            <a:ext cx="2079358" cy="1323439"/>
          </a:xfrm>
          <a:prstGeom prst="rect">
            <a:avLst/>
          </a:prstGeom>
          <a:noFill/>
        </p:spPr>
        <p:txBody>
          <a:bodyPr wrap="square">
            <a:spAutoFit/>
          </a:bodyPr>
          <a:lstStyle/>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showing up on time</a:t>
            </a:r>
          </a:p>
          <a:p>
            <a:pPr marL="285750" lvl="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Prioritising</a:t>
            </a:r>
            <a:r>
              <a:rPr lang="en-US" sz="1600" dirty="0">
                <a:latin typeface="Arial" panose="020B0604020202020204" pitchFamily="34" charset="0"/>
                <a:cs typeface="Arial" panose="020B0604020202020204" pitchFamily="34" charset="0"/>
              </a:rPr>
              <a:t> multiple tasks at once.   </a:t>
            </a:r>
            <a:endParaRPr lang="en-GB" sz="1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35D7AA4-CE18-0C66-C64B-69DEA5D155CE}"/>
              </a:ext>
            </a:extLst>
          </p:cNvPr>
          <p:cNvSpPr txBox="1"/>
          <p:nvPr/>
        </p:nvSpPr>
        <p:spPr>
          <a:xfrm>
            <a:off x="5263104" y="4264499"/>
            <a:ext cx="1865284" cy="1569660"/>
          </a:xfrm>
          <a:prstGeom prst="rect">
            <a:avLst/>
          </a:prstGeom>
          <a:noFill/>
        </p:spPr>
        <p:txBody>
          <a:bodyPr wrap="square">
            <a:spAutoFit/>
          </a:bodyPr>
          <a:lstStyle/>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Using planning apps</a:t>
            </a: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Breaking down tasks into smaller sections.</a:t>
            </a:r>
            <a:endParaRPr lang="en-GB" sz="1600" dirty="0">
              <a:latin typeface="Arial" panose="020B0604020202020204" pitchFamily="34" charset="0"/>
              <a:cs typeface="Arial" panose="020B0604020202020204" pitchFamily="34" charset="0"/>
            </a:endParaRPr>
          </a:p>
        </p:txBody>
      </p:sp>
      <p:pic>
        <p:nvPicPr>
          <p:cNvPr id="17" name="Picture 16" descr="gibbs reflective cycle">
            <a:extLst>
              <a:ext uri="{FF2B5EF4-FFF2-40B4-BE49-F238E27FC236}">
                <a16:creationId xmlns:a16="http://schemas.microsoft.com/office/drawing/2014/main" id="{BB1A8286-7AD6-6B37-2632-0B833B55F74E}"/>
              </a:ext>
            </a:extLst>
          </p:cNvPr>
          <p:cNvPicPr>
            <a:picLocks noChangeAspect="1"/>
          </p:cNvPicPr>
          <p:nvPr/>
        </p:nvPicPr>
        <p:blipFill>
          <a:blip r:embed="rId8"/>
          <a:stretch>
            <a:fillRect/>
          </a:stretch>
        </p:blipFill>
        <p:spPr>
          <a:xfrm>
            <a:off x="8204682" y="3672198"/>
            <a:ext cx="3672349" cy="2754262"/>
          </a:xfrm>
          <a:prstGeom prst="rect">
            <a:avLst/>
          </a:prstGeom>
        </p:spPr>
      </p:pic>
      <p:sp>
        <p:nvSpPr>
          <p:cNvPr id="19" name="TextBox 18">
            <a:extLst>
              <a:ext uri="{FF2B5EF4-FFF2-40B4-BE49-F238E27FC236}">
                <a16:creationId xmlns:a16="http://schemas.microsoft.com/office/drawing/2014/main" id="{7B6D8D61-0E70-284C-1FE1-0B6354D43CF3}"/>
              </a:ext>
            </a:extLst>
          </p:cNvPr>
          <p:cNvSpPr txBox="1"/>
          <p:nvPr/>
        </p:nvSpPr>
        <p:spPr>
          <a:xfrm>
            <a:off x="8101781" y="6500356"/>
            <a:ext cx="6096000" cy="276999"/>
          </a:xfrm>
          <a:prstGeom prst="rect">
            <a:avLst/>
          </a:prstGeom>
          <a:noFill/>
        </p:spPr>
        <p:txBody>
          <a:bodyPr wrap="square">
            <a:spAutoFit/>
          </a:bodyPr>
          <a:lstStyle/>
          <a:p>
            <a:r>
              <a:rPr lang="en-GB" sz="1200" dirty="0">
                <a:effectLst/>
                <a:latin typeface="Arial" panose="020B0604020202020204" pitchFamily="34" charset="0"/>
              </a:rPr>
              <a:t>(McLeod, 2025)</a:t>
            </a:r>
            <a:endParaRPr lang="en-GB" sz="1200" dirty="0"/>
          </a:p>
        </p:txBody>
      </p:sp>
      <p:sp>
        <p:nvSpPr>
          <p:cNvPr id="20" name="TextBox 19">
            <a:extLst>
              <a:ext uri="{FF2B5EF4-FFF2-40B4-BE49-F238E27FC236}">
                <a16:creationId xmlns:a16="http://schemas.microsoft.com/office/drawing/2014/main" id="{B35A6AF1-A1E9-D73E-EFF4-BDB3ABF251C0}"/>
              </a:ext>
            </a:extLst>
          </p:cNvPr>
          <p:cNvSpPr txBox="1"/>
          <p:nvPr/>
        </p:nvSpPr>
        <p:spPr>
          <a:xfrm>
            <a:off x="8204682" y="2109389"/>
            <a:ext cx="3460954" cy="1477328"/>
          </a:xfrm>
          <a:prstGeom prst="rect">
            <a:avLst/>
          </a:prstGeom>
          <a:noFill/>
        </p:spPr>
        <p:txBody>
          <a:bodyPr wrap="square" rtlCol="0">
            <a:spAutoFit/>
          </a:bodyPr>
          <a:lstStyle/>
          <a:p>
            <a:r>
              <a:rPr lang="en-GB" dirty="0"/>
              <a:t>Gibbs Reflective Cycle (McLeod, 2025):</a:t>
            </a:r>
          </a:p>
          <a:p>
            <a:endParaRPr lang="en-GB" dirty="0"/>
          </a:p>
          <a:p>
            <a:r>
              <a:rPr lang="en-GB" dirty="0"/>
              <a:t>Improved my organisation, productivity, and stress levels </a:t>
            </a:r>
          </a:p>
        </p:txBody>
      </p:sp>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p:txBody>
          <a:bodyPr/>
          <a:lstStyle/>
          <a:p>
            <a:fld id="{CC057153-B650-4DEB-B370-79DDCFDCE934}" type="slidenum">
              <a:rPr lang="en-US" smtClean="0"/>
              <a:t>6</a:t>
            </a:fld>
            <a:endParaRPr lang="en-US" dirty="0"/>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2881838" y="1863168"/>
            <a:ext cx="6035040" cy="4489704"/>
          </a:xfrm>
        </p:spPr>
        <p:txBody>
          <a:bodyPr>
            <a:normAutofit/>
          </a:bodyPr>
          <a:lstStyle/>
          <a:p>
            <a:pPr marL="0" indent="0">
              <a:buNone/>
            </a:pPr>
            <a:r>
              <a:rPr lang="en-US" dirty="0">
                <a:highlight>
                  <a:srgbClr val="D5BDB5"/>
                </a:highlight>
                <a:latin typeface="Arial" panose="020B0604020202020204" pitchFamily="34" charset="0"/>
                <a:cs typeface="Arial" panose="020B0604020202020204" pitchFamily="34" charset="0"/>
              </a:rPr>
              <a:t>Academic:</a:t>
            </a:r>
            <a:endParaRPr lang="en-US" sz="1800" dirty="0">
              <a:highlight>
                <a:srgbClr val="D5BDB5"/>
              </a:highlight>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Work-life balance</a:t>
            </a:r>
          </a:p>
          <a:p>
            <a:r>
              <a:rPr lang="en-US" dirty="0">
                <a:latin typeface="Arial" panose="020B0604020202020204" pitchFamily="34" charset="0"/>
                <a:cs typeface="Arial" panose="020B0604020202020204" pitchFamily="34" charset="0"/>
              </a:rPr>
              <a:t>Meet deadlines</a:t>
            </a:r>
          </a:p>
          <a:p>
            <a:r>
              <a:rPr lang="en-US" dirty="0" err="1">
                <a:latin typeface="Arial" panose="020B0604020202020204" pitchFamily="34" charset="0"/>
                <a:cs typeface="Arial" panose="020B0604020202020204" pitchFamily="34" charset="0"/>
              </a:rPr>
              <a:t>Prioritise</a:t>
            </a:r>
            <a:r>
              <a:rPr lang="en-US" dirty="0">
                <a:latin typeface="Arial" panose="020B0604020202020204" pitchFamily="34" charset="0"/>
                <a:cs typeface="Arial" panose="020B0604020202020204" pitchFamily="34" charset="0"/>
              </a:rPr>
              <a:t> my time</a:t>
            </a:r>
          </a:p>
          <a:p>
            <a:pPr marL="0" indent="0">
              <a:buNone/>
            </a:pPr>
            <a:r>
              <a:rPr lang="en-US" dirty="0">
                <a:highlight>
                  <a:srgbClr val="D5BDB5"/>
                </a:highlight>
                <a:latin typeface="Arial" panose="020B0604020202020204" pitchFamily="34" charset="0"/>
                <a:cs typeface="Arial" panose="020B0604020202020204" pitchFamily="34" charset="0"/>
              </a:rPr>
              <a:t>Travel Industry:</a:t>
            </a:r>
          </a:p>
          <a:p>
            <a:r>
              <a:rPr lang="en-US" dirty="0">
                <a:latin typeface="Arial" panose="020B0604020202020204" pitchFamily="34" charset="0"/>
                <a:cs typeface="Arial" panose="020B0604020202020204" pitchFamily="34" charset="0"/>
              </a:rPr>
              <a:t>Reduce stress </a:t>
            </a:r>
          </a:p>
          <a:p>
            <a:r>
              <a:rPr lang="en-US" dirty="0">
                <a:latin typeface="Arial" panose="020B0604020202020204" pitchFamily="34" charset="0"/>
                <a:cs typeface="Arial" panose="020B0604020202020204" pitchFamily="34" charset="0"/>
              </a:rPr>
              <a:t>Improve customer service</a:t>
            </a:r>
          </a:p>
          <a:p>
            <a:r>
              <a:rPr lang="en-US" sz="1800" dirty="0">
                <a:latin typeface="Arial" panose="020B0604020202020204" pitchFamily="34" charset="0"/>
                <a:cs typeface="Arial" panose="020B0604020202020204" pitchFamily="34" charset="0"/>
              </a:rPr>
              <a:t>Optimised operation</a:t>
            </a:r>
          </a:p>
        </p:txBody>
      </p:sp>
      <p:pic>
        <p:nvPicPr>
          <p:cNvPr id="16" name="Picture 15" descr="How do I support my child in the new academic year?">
            <a:extLst>
              <a:ext uri="{FF2B5EF4-FFF2-40B4-BE49-F238E27FC236}">
                <a16:creationId xmlns:a16="http://schemas.microsoft.com/office/drawing/2014/main" id="{2DCD8329-2486-8D94-6F33-A672F5973732}"/>
              </a:ext>
            </a:extLst>
          </p:cNvPr>
          <p:cNvPicPr>
            <a:picLocks noChangeAspect="1"/>
          </p:cNvPicPr>
          <p:nvPr/>
        </p:nvPicPr>
        <p:blipFill>
          <a:blip r:embed="rId3"/>
          <a:stretch>
            <a:fillRect/>
          </a:stretch>
        </p:blipFill>
        <p:spPr>
          <a:xfrm>
            <a:off x="8003456" y="4029895"/>
            <a:ext cx="4109888" cy="2646867"/>
          </a:xfrm>
          <a:prstGeom prst="rect">
            <a:avLst/>
          </a:prstGeom>
        </p:spPr>
      </p:pic>
      <p:sp>
        <p:nvSpPr>
          <p:cNvPr id="18" name="TextBox 17">
            <a:extLst>
              <a:ext uri="{FF2B5EF4-FFF2-40B4-BE49-F238E27FC236}">
                <a16:creationId xmlns:a16="http://schemas.microsoft.com/office/drawing/2014/main" id="{1E5F5D48-3CD4-11CB-E650-9AC508F63D1C}"/>
              </a:ext>
            </a:extLst>
          </p:cNvPr>
          <p:cNvSpPr txBox="1"/>
          <p:nvPr/>
        </p:nvSpPr>
        <p:spPr>
          <a:xfrm>
            <a:off x="7914966" y="3722118"/>
            <a:ext cx="6096000" cy="276999"/>
          </a:xfrm>
          <a:prstGeom prst="rect">
            <a:avLst/>
          </a:prstGeom>
          <a:noFill/>
        </p:spPr>
        <p:txBody>
          <a:bodyPr wrap="square">
            <a:spAutoFit/>
          </a:bodyPr>
          <a:lstStyle/>
          <a:p>
            <a:r>
              <a:rPr lang="en-GB" sz="1200" dirty="0">
                <a:effectLst/>
                <a:latin typeface="Arial" panose="020B0604020202020204" pitchFamily="34" charset="0"/>
                <a:cs typeface="Arial" panose="020B0604020202020204" pitchFamily="34" charset="0"/>
              </a:rPr>
              <a:t>(</a:t>
            </a:r>
            <a:r>
              <a:rPr lang="en-GB" sz="1200" i="1" dirty="0">
                <a:effectLst/>
                <a:latin typeface="Arial" panose="020B0604020202020204" pitchFamily="34" charset="0"/>
                <a:cs typeface="Arial" panose="020B0604020202020204" pitchFamily="34" charset="0"/>
              </a:rPr>
              <a:t>How do I support my child in the new academic year?</a:t>
            </a:r>
            <a:r>
              <a:rPr lang="en-GB" sz="1200" dirty="0">
                <a:effectLst/>
                <a:latin typeface="Arial" panose="020B0604020202020204" pitchFamily="34" charset="0"/>
                <a:cs typeface="Arial" panose="020B0604020202020204" pitchFamily="34" charset="0"/>
              </a:rPr>
              <a:t>, 2023)</a:t>
            </a:r>
            <a:endParaRPr lang="en-GB" sz="1200" dirty="0">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D04A2F39-BBF2-7404-03FE-DC13878E7E20}"/>
              </a:ext>
            </a:extLst>
          </p:cNvPr>
          <p:cNvPicPr>
            <a:picLocks noChangeAspect="1"/>
          </p:cNvPicPr>
          <p:nvPr/>
        </p:nvPicPr>
        <p:blipFill>
          <a:blip r:embed="rId4"/>
          <a:stretch>
            <a:fillRect/>
          </a:stretch>
        </p:blipFill>
        <p:spPr>
          <a:xfrm>
            <a:off x="8003456" y="181237"/>
            <a:ext cx="4019635" cy="2995224"/>
          </a:xfrm>
          <a:prstGeom prst="rect">
            <a:avLst/>
          </a:prstGeom>
        </p:spPr>
      </p:pic>
      <p:sp>
        <p:nvSpPr>
          <p:cNvPr id="26" name="TextBox 25">
            <a:extLst>
              <a:ext uri="{FF2B5EF4-FFF2-40B4-BE49-F238E27FC236}">
                <a16:creationId xmlns:a16="http://schemas.microsoft.com/office/drawing/2014/main" id="{E5CFBFD4-AC3C-49D9-4724-DC1C0115B58E}"/>
              </a:ext>
            </a:extLst>
          </p:cNvPr>
          <p:cNvSpPr txBox="1"/>
          <p:nvPr/>
        </p:nvSpPr>
        <p:spPr>
          <a:xfrm>
            <a:off x="7914966" y="3176461"/>
            <a:ext cx="6096000" cy="307777"/>
          </a:xfrm>
          <a:prstGeom prst="rect">
            <a:avLst/>
          </a:prstGeom>
          <a:noFill/>
        </p:spPr>
        <p:txBody>
          <a:bodyPr wrap="square">
            <a:spAutoFit/>
          </a:bodyPr>
          <a:lstStyle/>
          <a:p>
            <a:r>
              <a:rPr lang="en-GB" sz="1400" dirty="0">
                <a:effectLst/>
                <a:latin typeface="Arial" panose="020B0604020202020204" pitchFamily="34" charset="0"/>
                <a:cs typeface="Arial" panose="020B0604020202020204" pitchFamily="34" charset="0"/>
              </a:rPr>
              <a:t>(Lalwani, 2023)</a:t>
            </a:r>
            <a:endParaRPr lang="en-GB" sz="14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0D0597DB-4498-F977-4D49-2D4FB3949242}"/>
              </a:ext>
            </a:extLst>
          </p:cNvPr>
          <p:cNvSpPr txBox="1"/>
          <p:nvPr/>
        </p:nvSpPr>
        <p:spPr>
          <a:xfrm>
            <a:off x="129089" y="181237"/>
            <a:ext cx="7475672" cy="1077218"/>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APPLICATION TO FUTURE STUDIES AND THE TRAVEL INDUSTRY </a:t>
            </a:r>
            <a:endParaRPr lang="en-GB" sz="3200" dirty="0"/>
          </a:p>
        </p:txBody>
      </p:sp>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2330245" y="162534"/>
            <a:ext cx="11125032" cy="965101"/>
          </a:xfrm>
        </p:spPr>
        <p:txBody>
          <a:bodyPr>
            <a:normAutofit/>
          </a:bodyPr>
          <a:lstStyle/>
          <a:p>
            <a:r>
              <a:rPr lang="en-US" b="1" dirty="0">
                <a:latin typeface="Arial" panose="020B0604020202020204" pitchFamily="34" charset="0"/>
                <a:cs typeface="Arial" panose="020B0604020202020204" pitchFamily="34" charset="0"/>
              </a:rPr>
              <a:t>Industry Skill- Communication</a:t>
            </a:r>
          </a:p>
        </p:txBody>
      </p:sp>
      <p:sp>
        <p:nvSpPr>
          <p:cNvPr id="5" name="Slide Number Placeholder 4">
            <a:extLst>
              <a:ext uri="{FF2B5EF4-FFF2-40B4-BE49-F238E27FC236}">
                <a16:creationId xmlns:a16="http://schemas.microsoft.com/office/drawing/2014/main" id="{C320D08B-C7CA-70C3-F459-4B8F8CFD397D}"/>
              </a:ext>
            </a:extLst>
          </p:cNvPr>
          <p:cNvSpPr>
            <a:spLocks noGrp="1"/>
          </p:cNvSpPr>
          <p:nvPr>
            <p:ph type="sldNum" sz="quarter" idx="12"/>
          </p:nvPr>
        </p:nvSpPr>
        <p:spPr/>
        <p:txBody>
          <a:bodyPr/>
          <a:lstStyle/>
          <a:p>
            <a:fld id="{84C450F2-3BB4-4AE4-8A35-A9D7AEA4C850}" type="slidenum">
              <a:rPr lang="en-US" smtClean="0"/>
              <a:t>7</a:t>
            </a:fld>
            <a:endParaRPr lang="en-US" dirty="0"/>
          </a:p>
        </p:txBody>
      </p:sp>
      <p:sp>
        <p:nvSpPr>
          <p:cNvPr id="9" name="Oval 8">
            <a:extLst>
              <a:ext uri="{FF2B5EF4-FFF2-40B4-BE49-F238E27FC236}">
                <a16:creationId xmlns:a16="http://schemas.microsoft.com/office/drawing/2014/main" id="{01F3DA1D-F2D4-D1C3-91F0-DBC9A915B77E}"/>
              </a:ext>
            </a:extLst>
          </p:cNvPr>
          <p:cNvSpPr/>
          <p:nvPr/>
        </p:nvSpPr>
        <p:spPr>
          <a:xfrm>
            <a:off x="658762" y="1572697"/>
            <a:ext cx="2635045" cy="166165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Empathy</a:t>
            </a:r>
          </a:p>
        </p:txBody>
      </p:sp>
      <p:sp>
        <p:nvSpPr>
          <p:cNvPr id="10" name="Oval 9">
            <a:extLst>
              <a:ext uri="{FF2B5EF4-FFF2-40B4-BE49-F238E27FC236}">
                <a16:creationId xmlns:a16="http://schemas.microsoft.com/office/drawing/2014/main" id="{37EE35E8-593C-B717-1298-B0BD83F07A90}"/>
              </a:ext>
            </a:extLst>
          </p:cNvPr>
          <p:cNvSpPr/>
          <p:nvPr/>
        </p:nvSpPr>
        <p:spPr>
          <a:xfrm>
            <a:off x="4778478" y="2942302"/>
            <a:ext cx="2635045" cy="166165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Teamwork</a:t>
            </a:r>
          </a:p>
        </p:txBody>
      </p:sp>
      <p:sp>
        <p:nvSpPr>
          <p:cNvPr id="11" name="Oval 10">
            <a:extLst>
              <a:ext uri="{FF2B5EF4-FFF2-40B4-BE49-F238E27FC236}">
                <a16:creationId xmlns:a16="http://schemas.microsoft.com/office/drawing/2014/main" id="{322FA242-EE63-0A91-E302-24EB7158213E}"/>
              </a:ext>
            </a:extLst>
          </p:cNvPr>
          <p:cNvSpPr/>
          <p:nvPr/>
        </p:nvSpPr>
        <p:spPr>
          <a:xfrm>
            <a:off x="8898195" y="1572696"/>
            <a:ext cx="2635045" cy="166165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Active listening</a:t>
            </a:r>
          </a:p>
        </p:txBody>
      </p:sp>
      <p:sp>
        <p:nvSpPr>
          <p:cNvPr id="13" name="TextBox 12">
            <a:extLst>
              <a:ext uri="{FF2B5EF4-FFF2-40B4-BE49-F238E27FC236}">
                <a16:creationId xmlns:a16="http://schemas.microsoft.com/office/drawing/2014/main" id="{38399B7B-0FF0-FE6F-667B-E4FC00A30A10}"/>
              </a:ext>
            </a:extLst>
          </p:cNvPr>
          <p:cNvSpPr txBox="1"/>
          <p:nvPr/>
        </p:nvSpPr>
        <p:spPr>
          <a:xfrm>
            <a:off x="137652" y="5341063"/>
            <a:ext cx="12054348"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According to</a:t>
            </a:r>
            <a:r>
              <a:rPr lang="en-GB" sz="1800" i="1" dirty="0">
                <a:effectLst/>
                <a:latin typeface="Arial" panose="020B0604020202020204" pitchFamily="34" charset="0"/>
                <a:cs typeface="Arial" panose="020B0604020202020204" pitchFamily="34" charset="0"/>
              </a:rPr>
              <a:t> </a:t>
            </a:r>
            <a:r>
              <a:rPr lang="en-GB" sz="1800" dirty="0">
                <a:effectLst/>
                <a:latin typeface="Arial" panose="020B0604020202020204" pitchFamily="34" charset="0"/>
                <a:cs typeface="Arial" panose="020B0604020202020204" pitchFamily="34" charset="0"/>
              </a:rPr>
              <a:t>UNISON</a:t>
            </a:r>
            <a:r>
              <a:rPr lang="en-GB" sz="1800" i="1" dirty="0">
                <a:effectLst/>
                <a:latin typeface="Arial" panose="020B0604020202020204" pitchFamily="34" charset="0"/>
                <a:cs typeface="Arial" panose="020B0604020202020204" pitchFamily="34" charset="0"/>
              </a:rPr>
              <a:t> College</a:t>
            </a:r>
            <a:r>
              <a:rPr lang="en-GB" i="1" dirty="0">
                <a:latin typeface="Arial" panose="020B0604020202020204" pitchFamily="34" charset="0"/>
                <a:cs typeface="Arial" panose="020B0604020202020204" pitchFamily="34" charset="0"/>
              </a:rPr>
              <a:t> (</a:t>
            </a:r>
            <a:r>
              <a:rPr lang="en-GB" sz="1800" dirty="0">
                <a:effectLst/>
                <a:latin typeface="Arial" panose="020B0604020202020204" pitchFamily="34" charset="0"/>
                <a:cs typeface="Arial" panose="020B0604020202020204" pitchFamily="34" charset="0"/>
              </a:rPr>
              <a:t>2023), communication is important for passing information to people in a way they can understand, as communication is a two-way process.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223291" y="88490"/>
            <a:ext cx="7002194" cy="1143000"/>
          </a:xfrm>
        </p:spPr>
        <p:txBody>
          <a:bodyPr>
            <a:normAutofit/>
          </a:bodyPr>
          <a:lstStyle/>
          <a:p>
            <a:r>
              <a:rPr lang="en-US" b="1" dirty="0">
                <a:latin typeface="Arial" panose="020B0604020202020204" pitchFamily="34" charset="0"/>
                <a:cs typeface="Arial" panose="020B0604020202020204" pitchFamily="34" charset="0"/>
              </a:rPr>
              <a:t>Reflection on communication</a:t>
            </a:r>
          </a:p>
        </p:txBody>
      </p:sp>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147190" y="1236563"/>
            <a:ext cx="6135624" cy="3854616"/>
          </a:xfrm>
        </p:spPr>
        <p:txBody>
          <a:bodyPr>
            <a:normAutofit lnSpcReduction="10000"/>
          </a:bodyPr>
          <a:lstStyle/>
          <a:p>
            <a:pPr marL="0" indent="0">
              <a:buNone/>
            </a:pPr>
            <a:r>
              <a:rPr lang="en-US" sz="2000" dirty="0">
                <a:highlight>
                  <a:srgbClr val="D5BDB5"/>
                </a:highlight>
                <a:latin typeface="Arial" panose="020B0604020202020204" pitchFamily="34" charset="0"/>
                <a:cs typeface="Arial" panose="020B0604020202020204" pitchFamily="34" charset="0"/>
              </a:rPr>
              <a:t>Before:</a:t>
            </a:r>
          </a:p>
          <a:p>
            <a:r>
              <a:rPr lang="en-US" sz="2000" dirty="0">
                <a:latin typeface="Arial" panose="020B0604020202020204" pitchFamily="34" charset="0"/>
                <a:cs typeface="Arial" panose="020B0604020202020204" pitchFamily="34" charset="0"/>
              </a:rPr>
              <a:t>Emotional stress</a:t>
            </a:r>
          </a:p>
          <a:p>
            <a:r>
              <a:rPr lang="en-US" sz="2000" dirty="0">
                <a:latin typeface="Arial" panose="020B0604020202020204" pitchFamily="34" charset="0"/>
                <a:cs typeface="Arial" panose="020B0604020202020204" pitchFamily="34" charset="0"/>
              </a:rPr>
              <a:t>Confusion </a:t>
            </a:r>
          </a:p>
          <a:p>
            <a:pPr marL="0" indent="0">
              <a:buNone/>
            </a:pPr>
            <a:r>
              <a:rPr lang="en-US" sz="2000" dirty="0">
                <a:highlight>
                  <a:srgbClr val="D5BDB5"/>
                </a:highlight>
                <a:latin typeface="Arial" panose="020B0604020202020204" pitchFamily="34" charset="0"/>
                <a:cs typeface="Arial" panose="020B0604020202020204" pitchFamily="34" charset="0"/>
              </a:rPr>
              <a:t>Academic:</a:t>
            </a:r>
          </a:p>
          <a:p>
            <a:r>
              <a:rPr lang="en-US" sz="2000" dirty="0">
                <a:latin typeface="Arial" panose="020B0604020202020204" pitchFamily="34" charset="0"/>
                <a:cs typeface="Arial" panose="020B0604020202020204" pitchFamily="34" charset="0"/>
              </a:rPr>
              <a:t>Group work in class</a:t>
            </a:r>
          </a:p>
          <a:p>
            <a:r>
              <a:rPr lang="en-US" sz="2000" dirty="0">
                <a:latin typeface="Arial" panose="020B0604020202020204" pitchFamily="34" charset="0"/>
                <a:cs typeface="Arial" panose="020B0604020202020204" pitchFamily="34" charset="0"/>
              </a:rPr>
              <a:t>Presentations </a:t>
            </a:r>
          </a:p>
          <a:p>
            <a:pPr marL="0" indent="0">
              <a:buNone/>
            </a:pPr>
            <a:r>
              <a:rPr lang="en-US" sz="2000" dirty="0">
                <a:highlight>
                  <a:srgbClr val="D5BDB5"/>
                </a:highlight>
                <a:latin typeface="Arial" panose="020B0604020202020204" pitchFamily="34" charset="0"/>
                <a:cs typeface="Arial" panose="020B0604020202020204" pitchFamily="34" charset="0"/>
              </a:rPr>
              <a:t>Placement:</a:t>
            </a:r>
          </a:p>
          <a:p>
            <a:r>
              <a:rPr lang="en-US" sz="2000" dirty="0">
                <a:latin typeface="Arial" panose="020B0604020202020204" pitchFamily="34" charset="0"/>
                <a:cs typeface="Arial" panose="020B0604020202020204" pitchFamily="34" charset="0"/>
              </a:rPr>
              <a:t>Working with customers and with teams</a:t>
            </a:r>
          </a:p>
        </p:txBody>
      </p:sp>
      <p:sp>
        <p:nvSpPr>
          <p:cNvPr id="6" name="Slide Number Placeholder 5">
            <a:extLst>
              <a:ext uri="{FF2B5EF4-FFF2-40B4-BE49-F238E27FC236}">
                <a16:creationId xmlns:a16="http://schemas.microsoft.com/office/drawing/2014/main" id="{2AEFE3EB-673E-77EF-2980-BA6EC57A519F}"/>
              </a:ext>
            </a:extLst>
          </p:cNvPr>
          <p:cNvSpPr>
            <a:spLocks noGrp="1"/>
          </p:cNvSpPr>
          <p:nvPr>
            <p:ph type="sldNum" sz="quarter" idx="12"/>
          </p:nvPr>
        </p:nvSpPr>
        <p:spPr/>
        <p:txBody>
          <a:bodyPr/>
          <a:lstStyle/>
          <a:p>
            <a:fld id="{CC057153-B650-4DEB-B370-79DDCFDCE934}" type="slidenum">
              <a:rPr lang="en-US" smtClean="0"/>
              <a:pPr/>
              <a:t>8</a:t>
            </a:fld>
            <a:endParaRPr lang="en-US" dirty="0"/>
          </a:p>
        </p:txBody>
      </p:sp>
      <p:pic>
        <p:nvPicPr>
          <p:cNvPr id="10" name="Picture 9">
            <a:extLst>
              <a:ext uri="{FF2B5EF4-FFF2-40B4-BE49-F238E27FC236}">
                <a16:creationId xmlns:a16="http://schemas.microsoft.com/office/drawing/2014/main" id="{8A5903D6-6C77-6513-00A4-C3544BB2DA96}"/>
              </a:ext>
            </a:extLst>
          </p:cNvPr>
          <p:cNvPicPr>
            <a:picLocks noChangeAspect="1"/>
          </p:cNvPicPr>
          <p:nvPr/>
        </p:nvPicPr>
        <p:blipFill>
          <a:blip r:embed="rId3"/>
          <a:stretch>
            <a:fillRect/>
          </a:stretch>
        </p:blipFill>
        <p:spPr>
          <a:xfrm>
            <a:off x="6410632" y="235974"/>
            <a:ext cx="5430258" cy="2880852"/>
          </a:xfrm>
          <a:prstGeom prst="rect">
            <a:avLst/>
          </a:prstGeom>
        </p:spPr>
      </p:pic>
      <p:sp>
        <p:nvSpPr>
          <p:cNvPr id="12" name="TextBox 11">
            <a:extLst>
              <a:ext uri="{FF2B5EF4-FFF2-40B4-BE49-F238E27FC236}">
                <a16:creationId xmlns:a16="http://schemas.microsoft.com/office/drawing/2014/main" id="{FD1F8E2D-A917-3BCF-4388-A60B19E36BA8}"/>
              </a:ext>
            </a:extLst>
          </p:cNvPr>
          <p:cNvSpPr txBox="1"/>
          <p:nvPr/>
        </p:nvSpPr>
        <p:spPr>
          <a:xfrm>
            <a:off x="6282814" y="3131304"/>
            <a:ext cx="6096000" cy="307777"/>
          </a:xfrm>
          <a:prstGeom prst="rect">
            <a:avLst/>
          </a:prstGeom>
          <a:noFill/>
        </p:spPr>
        <p:txBody>
          <a:bodyPr wrap="square">
            <a:spAutoFit/>
          </a:bodyPr>
          <a:lstStyle/>
          <a:p>
            <a:r>
              <a:rPr lang="en-GB" sz="1400" dirty="0">
                <a:effectLst/>
                <a:latin typeface="Arial" panose="020B0604020202020204" pitchFamily="34" charset="0"/>
                <a:cs typeface="Arial" panose="020B0604020202020204" pitchFamily="34" charset="0"/>
              </a:rPr>
              <a:t>(Rechkemmer, 2024)</a:t>
            </a:r>
            <a:endParaRPr lang="en-GB" sz="1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F555F960-4F58-8193-B6C1-4589C7845B6F}"/>
              </a:ext>
            </a:extLst>
          </p:cNvPr>
          <p:cNvSpPr txBox="1"/>
          <p:nvPr/>
        </p:nvSpPr>
        <p:spPr>
          <a:xfrm>
            <a:off x="147190" y="5452475"/>
            <a:ext cx="6199238" cy="163121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Kolb’s experiential learning theory (McLeod, 2025) highlights that learning through experience is very effective. This aligns with placement as I develop my communication skill through experience.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C58E7EE7-C982-23C3-2D6F-ADB28211AAAD}"/>
              </a:ext>
            </a:extLst>
          </p:cNvPr>
          <p:cNvPicPr>
            <a:picLocks noChangeAspect="1"/>
          </p:cNvPicPr>
          <p:nvPr/>
        </p:nvPicPr>
        <p:blipFill>
          <a:blip r:embed="rId4"/>
          <a:stretch>
            <a:fillRect/>
          </a:stretch>
        </p:blipFill>
        <p:spPr>
          <a:xfrm>
            <a:off x="7061626" y="3355694"/>
            <a:ext cx="4274968" cy="3470971"/>
          </a:xfrm>
          <a:prstGeom prst="rect">
            <a:avLst/>
          </a:prstGeom>
        </p:spPr>
      </p:pic>
      <p:sp>
        <p:nvSpPr>
          <p:cNvPr id="17" name="TextBox 16">
            <a:extLst>
              <a:ext uri="{FF2B5EF4-FFF2-40B4-BE49-F238E27FC236}">
                <a16:creationId xmlns:a16="http://schemas.microsoft.com/office/drawing/2014/main" id="{6BE8A5C3-DA1A-798E-B3A9-0CDB8839243A}"/>
              </a:ext>
            </a:extLst>
          </p:cNvPr>
          <p:cNvSpPr txBox="1"/>
          <p:nvPr/>
        </p:nvSpPr>
        <p:spPr>
          <a:xfrm>
            <a:off x="7745067" y="6416648"/>
            <a:ext cx="6189406" cy="261610"/>
          </a:xfrm>
          <a:prstGeom prst="rect">
            <a:avLst/>
          </a:prstGeom>
          <a:noFill/>
        </p:spPr>
        <p:txBody>
          <a:bodyPr wrap="square">
            <a:spAutoFit/>
          </a:bodyPr>
          <a:lstStyle/>
          <a:p>
            <a:r>
              <a:rPr lang="en-GB" sz="1100" dirty="0">
                <a:effectLst/>
                <a:latin typeface="Arial" panose="020B0604020202020204" pitchFamily="34" charset="0"/>
              </a:rPr>
              <a:t>(</a:t>
            </a:r>
            <a:r>
              <a:rPr lang="en-GB" sz="1100" dirty="0" err="1">
                <a:effectLst/>
                <a:latin typeface="Arial" panose="020B0604020202020204" pitchFamily="34" charset="0"/>
              </a:rPr>
              <a:t>Mcleod</a:t>
            </a:r>
            <a:r>
              <a:rPr lang="en-GB" sz="1100" dirty="0">
                <a:effectLst/>
                <a:latin typeface="Arial" panose="020B0604020202020204" pitchFamily="34" charset="0"/>
              </a:rPr>
              <a:t>, 2025)</a:t>
            </a:r>
            <a:endParaRPr lang="en-GB" sz="1100" dirty="0"/>
          </a:p>
        </p:txBody>
      </p:sp>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DC91B8-8829-9453-E93E-4D286CFA09D1}"/>
              </a:ext>
            </a:extLst>
          </p:cNvPr>
          <p:cNvSpPr>
            <a:spLocks noGrp="1"/>
          </p:cNvSpPr>
          <p:nvPr>
            <p:ph type="sldNum" sz="quarter" idx="12"/>
          </p:nvPr>
        </p:nvSpPr>
        <p:spPr/>
        <p:txBody>
          <a:bodyPr/>
          <a:lstStyle/>
          <a:p>
            <a:fld id="{CC057153-B650-4DEB-B370-79DDCFDCE934}" type="slidenum">
              <a:rPr lang="en-US" smtClean="0"/>
              <a:pPr/>
              <a:t>9</a:t>
            </a:fld>
            <a:endParaRPr lang="en-US" dirty="0"/>
          </a:p>
        </p:txBody>
      </p:sp>
      <p:sp>
        <p:nvSpPr>
          <p:cNvPr id="3" name="Subtitle 2">
            <a:extLst>
              <a:ext uri="{FF2B5EF4-FFF2-40B4-BE49-F238E27FC236}">
                <a16:creationId xmlns:a16="http://schemas.microsoft.com/office/drawing/2014/main" id="{92CCD8EA-EA7C-8648-6703-261B5BAF0014}"/>
              </a:ext>
            </a:extLst>
          </p:cNvPr>
          <p:cNvSpPr>
            <a:spLocks noGrp="1"/>
          </p:cNvSpPr>
          <p:nvPr>
            <p:ph sz="quarter" idx="13"/>
          </p:nvPr>
        </p:nvSpPr>
        <p:spPr>
          <a:xfrm>
            <a:off x="568353" y="717755"/>
            <a:ext cx="5134356" cy="5633884"/>
          </a:xfrm>
        </p:spPr>
        <p:txBody>
          <a:bodyPr>
            <a:normAutofit fontScale="92500" lnSpcReduction="10000"/>
          </a:bodyPr>
          <a:lstStyle/>
          <a:p>
            <a:pPr algn="ctr"/>
            <a:r>
              <a:rPr lang="en-US" sz="5900" b="1" dirty="0">
                <a:latin typeface="Arial" panose="020B0604020202020204" pitchFamily="34" charset="0"/>
                <a:cs typeface="Arial" panose="020B0604020202020204" pitchFamily="34" charset="0"/>
              </a:rPr>
              <a:t>APPLICATION TO THE TRAVEL INDUSTRY AND future studies   </a:t>
            </a:r>
          </a:p>
          <a:p>
            <a:endParaRPr lang="en-US" dirty="0"/>
          </a:p>
          <a:p>
            <a:endParaRPr lang="en-US" dirty="0"/>
          </a:p>
        </p:txBody>
      </p:sp>
      <p:sp>
        <p:nvSpPr>
          <p:cNvPr id="9" name="TextBox 8">
            <a:extLst>
              <a:ext uri="{FF2B5EF4-FFF2-40B4-BE49-F238E27FC236}">
                <a16:creationId xmlns:a16="http://schemas.microsoft.com/office/drawing/2014/main" id="{5300D0C7-922F-60AF-95AF-C06044EF2E01}"/>
              </a:ext>
            </a:extLst>
          </p:cNvPr>
          <p:cNvSpPr txBox="1"/>
          <p:nvPr/>
        </p:nvSpPr>
        <p:spPr>
          <a:xfrm>
            <a:off x="6489293" y="1418598"/>
            <a:ext cx="4768645" cy="4678204"/>
          </a:xfrm>
          <a:prstGeom prst="rect">
            <a:avLst/>
          </a:prstGeom>
          <a:noFill/>
        </p:spPr>
        <p:txBody>
          <a:bodyPr wrap="square" rtlCol="0">
            <a:spAutoFit/>
          </a:bodyPr>
          <a:lstStyle/>
          <a:p>
            <a:pPr algn="ctr"/>
            <a:r>
              <a:rPr lang="en-GB" sz="2800" dirty="0">
                <a:highlight>
                  <a:srgbClr val="D5BDB5"/>
                </a:highlight>
                <a:latin typeface="Arial" panose="020B0604020202020204" pitchFamily="34" charset="0"/>
                <a:cs typeface="Arial" panose="020B0604020202020204" pitchFamily="34" charset="0"/>
              </a:rPr>
              <a:t>Academic:</a:t>
            </a:r>
          </a:p>
          <a:p>
            <a:pPr algn="ctr"/>
            <a:endParaRPr lang="en-GB" sz="2800" dirty="0">
              <a:latin typeface="Arial" panose="020B0604020202020204" pitchFamily="34" charset="0"/>
              <a:cs typeface="Arial" panose="020B0604020202020204" pitchFamily="34" charset="0"/>
            </a:endParaRP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Academic writing </a:t>
            </a: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Presentations </a:t>
            </a:r>
          </a:p>
          <a:p>
            <a:pPr algn="ctr"/>
            <a:endParaRPr lang="en-GB" sz="2800" dirty="0">
              <a:latin typeface="Arial" panose="020B0604020202020204" pitchFamily="34" charset="0"/>
              <a:cs typeface="Arial" panose="020B0604020202020204" pitchFamily="34" charset="0"/>
            </a:endParaRPr>
          </a:p>
          <a:p>
            <a:pPr algn="ctr"/>
            <a:r>
              <a:rPr lang="en-GB" sz="2800" dirty="0">
                <a:highlight>
                  <a:srgbClr val="D5BDB5"/>
                </a:highlight>
                <a:latin typeface="Arial" panose="020B0604020202020204" pitchFamily="34" charset="0"/>
                <a:cs typeface="Arial" panose="020B0604020202020204" pitchFamily="34" charset="0"/>
              </a:rPr>
              <a:t>Travel industry:</a:t>
            </a:r>
          </a:p>
          <a:p>
            <a:pPr algn="ctr"/>
            <a:endParaRPr lang="en-GB" sz="2800" dirty="0">
              <a:latin typeface="Arial" panose="020B0604020202020204" pitchFamily="34" charset="0"/>
              <a:cs typeface="Arial" panose="020B0604020202020204" pitchFamily="34" charset="0"/>
            </a:endParaRP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Customer interactions</a:t>
            </a: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Teamwork </a:t>
            </a: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Cultural awareness </a:t>
            </a:r>
          </a:p>
          <a:p>
            <a:endParaRPr lang="en-GB" dirty="0"/>
          </a:p>
        </p:txBody>
      </p:sp>
    </p:spTree>
    <p:extLst>
      <p:ext uri="{BB962C8B-B14F-4D97-AF65-F5344CB8AC3E}">
        <p14:creationId xmlns:p14="http://schemas.microsoft.com/office/powerpoint/2010/main" val="53001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Digital skills- digital research </a:t>
            </a:r>
          </a:p>
        </p:txBody>
      </p:sp>
      <p:sp>
        <p:nvSpPr>
          <p:cNvPr id="3" name="Subtitle 2">
            <a:extLst>
              <a:ext uri="{FF2B5EF4-FFF2-40B4-BE49-F238E27FC236}">
                <a16:creationId xmlns:a16="http://schemas.microsoft.com/office/drawing/2014/main" id="{58443BCF-B6AE-B157-B5A8-60575A5F5EBF}"/>
              </a:ext>
            </a:extLst>
          </p:cNvPr>
          <p:cNvSpPr>
            <a:spLocks noGrp="1"/>
          </p:cNvSpPr>
          <p:nvPr>
            <p:ph type="body" idx="1"/>
          </p:nvPr>
        </p:nvSpPr>
        <p:spPr>
          <a:xfrm>
            <a:off x="431172" y="2558045"/>
            <a:ext cx="6648053" cy="3432692"/>
          </a:xfrm>
        </p:spPr>
        <p:txBody>
          <a:bodyPr>
            <a:noAutofit/>
          </a:bodyPr>
          <a:lstStyle/>
          <a:p>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Referencing </a:t>
            </a: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Google Books</a:t>
            </a: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UWTSD Online Library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According to </a:t>
            </a:r>
            <a:r>
              <a:rPr lang="en-GB" sz="1600" dirty="0">
                <a:latin typeface="Arial" panose="020B0604020202020204" pitchFamily="34" charset="0"/>
                <a:cs typeface="Arial" panose="020B0604020202020204" pitchFamily="34" charset="0"/>
              </a:rPr>
              <a:t>Shahid (2025),</a:t>
            </a:r>
            <a:r>
              <a:rPr lang="en-US" sz="1600" dirty="0">
                <a:latin typeface="Arial" panose="020B0604020202020204" pitchFamily="34" charset="0"/>
                <a:cs typeface="Arial" panose="020B0604020202020204" pitchFamily="34" charset="0"/>
              </a:rPr>
              <a:t> research is not just for helping with gaining more knowledge, strengthening research skills can help sharpen minds, it empowers us, and also opens new opportunities. </a:t>
            </a:r>
          </a:p>
          <a:p>
            <a:r>
              <a:rPr lang="en-US" sz="1600" dirty="0">
                <a:latin typeface="Arial" panose="020B0604020202020204" pitchFamily="34" charset="0"/>
                <a:cs typeface="Arial" panose="020B0604020202020204" pitchFamily="34" charset="0"/>
              </a:rPr>
              <a:t>According to </a:t>
            </a:r>
            <a:r>
              <a:rPr lang="en-GB" sz="1600" dirty="0">
                <a:latin typeface="Arial" panose="020B0604020202020204" pitchFamily="34" charset="0"/>
                <a:cs typeface="Arial" panose="020B0604020202020204" pitchFamily="34" charset="0"/>
              </a:rPr>
              <a:t>Rowley and Slack (2004), it is important that sources are reliable for academic work. </a:t>
            </a:r>
            <a:endParaRPr lang="en-US" sz="16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0AB62AC7-4EBD-6C7B-71E2-19F58FD8EBC1}"/>
              </a:ext>
            </a:extLst>
          </p:cNvPr>
          <p:cNvSpPr>
            <a:spLocks noGrp="1"/>
          </p:cNvSpPr>
          <p:nvPr>
            <p:ph type="sldNum" sz="quarter" idx="12"/>
          </p:nvPr>
        </p:nvSpPr>
        <p:spPr/>
        <p:txBody>
          <a:bodyPr/>
          <a:lstStyle/>
          <a:p>
            <a:fld id="{84C450F2-3BB4-4AE4-8A35-A9D7AEA4C850}" type="slidenum">
              <a:rPr lang="en-US" smtClean="0"/>
              <a:t>10</a:t>
            </a:fld>
            <a:endParaRPr lang="en-US" dirty="0"/>
          </a:p>
        </p:txBody>
      </p:sp>
      <p:pic>
        <p:nvPicPr>
          <p:cNvPr id="7" name="Picture 6" descr="Digital Research Strategy | Audience Research | Digital Strategy">
            <a:extLst>
              <a:ext uri="{FF2B5EF4-FFF2-40B4-BE49-F238E27FC236}">
                <a16:creationId xmlns:a16="http://schemas.microsoft.com/office/drawing/2014/main" id="{27CFD4C1-23F9-1F65-7F1D-D38EFC950961}"/>
              </a:ext>
            </a:extLst>
          </p:cNvPr>
          <p:cNvPicPr>
            <a:picLocks noChangeAspect="1"/>
          </p:cNvPicPr>
          <p:nvPr/>
        </p:nvPicPr>
        <p:blipFill>
          <a:blip r:embed="rId3"/>
          <a:stretch>
            <a:fillRect/>
          </a:stretch>
        </p:blipFill>
        <p:spPr>
          <a:xfrm>
            <a:off x="8150758" y="2359895"/>
            <a:ext cx="3726273" cy="3726273"/>
          </a:xfrm>
          <a:prstGeom prst="rect">
            <a:avLst/>
          </a:prstGeom>
        </p:spPr>
      </p:pic>
      <p:sp>
        <p:nvSpPr>
          <p:cNvPr id="9" name="TextBox 8">
            <a:extLst>
              <a:ext uri="{FF2B5EF4-FFF2-40B4-BE49-F238E27FC236}">
                <a16:creationId xmlns:a16="http://schemas.microsoft.com/office/drawing/2014/main" id="{2F7E3D75-8643-A24E-5D10-500AEECE91A4}"/>
              </a:ext>
            </a:extLst>
          </p:cNvPr>
          <p:cNvSpPr txBox="1"/>
          <p:nvPr/>
        </p:nvSpPr>
        <p:spPr>
          <a:xfrm>
            <a:off x="9144000" y="6076336"/>
            <a:ext cx="6096000" cy="276999"/>
          </a:xfrm>
          <a:prstGeom prst="rect">
            <a:avLst/>
          </a:prstGeom>
          <a:noFill/>
        </p:spPr>
        <p:txBody>
          <a:bodyPr wrap="square">
            <a:spAutoFit/>
          </a:bodyPr>
          <a:lstStyle/>
          <a:p>
            <a:r>
              <a:rPr lang="en-GB" sz="1200" dirty="0">
                <a:effectLst/>
                <a:latin typeface="Arial" panose="020B0604020202020204" pitchFamily="34" charset="0"/>
                <a:cs typeface="Arial" panose="020B0604020202020204" pitchFamily="34" charset="0"/>
              </a:rPr>
              <a:t>Digital Strategy (2022)</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2730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960710" y="2595328"/>
            <a:ext cx="3827439" cy="1453896"/>
          </a:xfrm>
        </p:spPr>
        <p:txBody>
          <a:bodyPr/>
          <a:lstStyle/>
          <a:p>
            <a:r>
              <a:rPr lang="en-US" b="1" dirty="0">
                <a:latin typeface="Arial" panose="020B0604020202020204" pitchFamily="34" charset="0"/>
                <a:cs typeface="Arial" panose="020B0604020202020204" pitchFamily="34" charset="0"/>
              </a:rPr>
              <a:t>Reflection on Digital research </a:t>
            </a: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6861096" y="785249"/>
            <a:ext cx="6561138" cy="5788152"/>
          </a:xfrm>
        </p:spPr>
        <p:txBody>
          <a:bodyPr>
            <a:normAutofit lnSpcReduction="10000"/>
          </a:bodyPr>
          <a:lstStyle/>
          <a:p>
            <a:pPr marL="0" indent="0">
              <a:buNone/>
            </a:pPr>
            <a:r>
              <a:rPr lang="en-US" dirty="0">
                <a:highlight>
                  <a:srgbClr val="D5BDB5"/>
                </a:highlight>
                <a:latin typeface="Arial" panose="020B0604020202020204" pitchFamily="34" charset="0"/>
                <a:cs typeface="Arial" panose="020B0604020202020204" pitchFamily="34" charset="0"/>
              </a:rPr>
              <a:t>Before:</a:t>
            </a:r>
          </a:p>
          <a:p>
            <a:r>
              <a:rPr lang="en-US" dirty="0">
                <a:latin typeface="Arial" panose="020B0604020202020204" pitchFamily="34" charset="0"/>
                <a:cs typeface="Arial" panose="020B0604020202020204" pitchFamily="34" charset="0"/>
              </a:rPr>
              <a:t>Relied on general websites </a:t>
            </a:r>
          </a:p>
          <a:p>
            <a:r>
              <a:rPr lang="en-US" dirty="0">
                <a:latin typeface="Arial" panose="020B0604020202020204" pitchFamily="34" charset="0"/>
                <a:cs typeface="Arial" panose="020B0604020202020204" pitchFamily="34" charset="0"/>
              </a:rPr>
              <a:t>Referenced incorrectly</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highlight>
                  <a:srgbClr val="D5BDB5"/>
                </a:highlight>
                <a:latin typeface="Arial" panose="020B0604020202020204" pitchFamily="34" charset="0"/>
                <a:cs typeface="Arial" panose="020B0604020202020204" pitchFamily="34" charset="0"/>
              </a:rPr>
              <a:t>Academic: </a:t>
            </a:r>
          </a:p>
          <a:p>
            <a:r>
              <a:rPr lang="en-US" sz="1800" dirty="0">
                <a:latin typeface="Arial" panose="020B0604020202020204" pitchFamily="34" charset="0"/>
                <a:cs typeface="Arial" panose="020B0604020202020204" pitchFamily="34" charset="0"/>
              </a:rPr>
              <a:t>UWTSD Online lib</a:t>
            </a:r>
            <a:r>
              <a:rPr lang="en-US" dirty="0">
                <a:latin typeface="Arial" panose="020B0604020202020204" pitchFamily="34" charset="0"/>
                <a:cs typeface="Arial" panose="020B0604020202020204" pitchFamily="34" charset="0"/>
              </a:rPr>
              <a:t>rary</a:t>
            </a:r>
          </a:p>
          <a:p>
            <a:r>
              <a:rPr lang="en-US" sz="1800" dirty="0">
                <a:latin typeface="Arial" panose="020B0604020202020204" pitchFamily="34" charset="0"/>
                <a:cs typeface="Arial" panose="020B0604020202020204" pitchFamily="34" charset="0"/>
              </a:rPr>
              <a:t>Harvard Referencing </a:t>
            </a:r>
          </a:p>
          <a:p>
            <a:r>
              <a:rPr lang="en-US" dirty="0">
                <a:latin typeface="Arial" panose="020B0604020202020204" pitchFamily="34" charset="0"/>
                <a:cs typeface="Arial" panose="020B0604020202020204" pitchFamily="34" charset="0"/>
              </a:rPr>
              <a:t>Correct academic sources </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dirty="0">
                <a:highlight>
                  <a:srgbClr val="D5BDB5"/>
                </a:highlight>
                <a:latin typeface="Arial" panose="020B0604020202020204" pitchFamily="34" charset="0"/>
                <a:cs typeface="Arial" panose="020B0604020202020204" pitchFamily="34" charset="0"/>
              </a:rPr>
              <a:t>Placement: </a:t>
            </a:r>
          </a:p>
          <a:p>
            <a:r>
              <a:rPr lang="en-US" sz="1800" dirty="0">
                <a:latin typeface="Arial" panose="020B0604020202020204" pitchFamily="34" charset="0"/>
                <a:cs typeface="Arial" panose="020B0604020202020204" pitchFamily="34" charset="0"/>
              </a:rPr>
              <a:t>Scanning systems </a:t>
            </a:r>
          </a:p>
          <a:p>
            <a:r>
              <a:rPr lang="en-US" dirty="0">
                <a:latin typeface="Arial" panose="020B0604020202020204" pitchFamily="34" charset="0"/>
                <a:cs typeface="Arial" panose="020B0604020202020204" pitchFamily="34" charset="0"/>
              </a:rPr>
              <a:t>Ticketing website</a:t>
            </a:r>
          </a:p>
          <a:p>
            <a:r>
              <a:rPr lang="en-US" sz="1800" dirty="0">
                <a:latin typeface="Arial" panose="020B0604020202020204" pitchFamily="34" charset="0"/>
                <a:cs typeface="Arial" panose="020B0604020202020204" pitchFamily="34" charset="0"/>
              </a:rPr>
              <a:t>Swansea Arena website</a:t>
            </a:r>
          </a:p>
        </p:txBody>
      </p:sp>
      <p:sp>
        <p:nvSpPr>
          <p:cNvPr id="6" name="Slide Number Placeholder 5">
            <a:extLst>
              <a:ext uri="{FF2B5EF4-FFF2-40B4-BE49-F238E27FC236}">
                <a16:creationId xmlns:a16="http://schemas.microsoft.com/office/drawing/2014/main" id="{FB7032F8-92FC-BD1A-A9AF-986FE04CFE86}"/>
              </a:ext>
            </a:extLst>
          </p:cNvPr>
          <p:cNvSpPr>
            <a:spLocks noGrp="1"/>
          </p:cNvSpPr>
          <p:nvPr>
            <p:ph type="sldNum" sz="quarter" idx="12"/>
          </p:nvPr>
        </p:nvSpPr>
        <p:spPr/>
        <p:txBody>
          <a:bodyPr/>
          <a:lstStyle/>
          <a:p>
            <a:fld id="{CC057153-B650-4DEB-B370-79DDCFDCE934}" type="slidenum">
              <a:rPr lang="en-US" smtClean="0"/>
              <a:t>11</a:t>
            </a:fld>
            <a:endParaRPr lang="en-US" dirty="0"/>
          </a:p>
        </p:txBody>
      </p:sp>
    </p:spTree>
    <p:extLst>
      <p:ext uri="{BB962C8B-B14F-4D97-AF65-F5344CB8AC3E}">
        <p14:creationId xmlns:p14="http://schemas.microsoft.com/office/powerpoint/2010/main" val="359984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7B4E-3C70-7F36-A4BF-7CA5CBC848F4}"/>
              </a:ext>
            </a:extLst>
          </p:cNvPr>
          <p:cNvSpPr>
            <a:spLocks noGrp="1"/>
          </p:cNvSpPr>
          <p:nvPr>
            <p:ph type="title"/>
          </p:nvPr>
        </p:nvSpPr>
        <p:spPr>
          <a:xfrm>
            <a:off x="1212416" y="2700725"/>
            <a:ext cx="4696771" cy="1133856"/>
          </a:xfrm>
        </p:spPr>
        <p:txBody>
          <a:bodyPr>
            <a:normAutofit fontScale="90000"/>
          </a:bodyPr>
          <a:lstStyle/>
          <a:p>
            <a:r>
              <a:rPr lang="en-US" b="1" dirty="0">
                <a:latin typeface="Arial" panose="020B0604020202020204" pitchFamily="34" charset="0"/>
                <a:cs typeface="Arial" panose="020B0604020202020204" pitchFamily="34" charset="0"/>
              </a:rPr>
              <a:t>Application to the travel industry and future studies </a:t>
            </a:r>
          </a:p>
        </p:txBody>
      </p:sp>
      <p:sp>
        <p:nvSpPr>
          <p:cNvPr id="6" name="Slide Number Placeholder 5">
            <a:extLst>
              <a:ext uri="{FF2B5EF4-FFF2-40B4-BE49-F238E27FC236}">
                <a16:creationId xmlns:a16="http://schemas.microsoft.com/office/drawing/2014/main" id="{9CE43CCF-A463-89C5-41C7-D943D6977CFE}"/>
              </a:ext>
            </a:extLst>
          </p:cNvPr>
          <p:cNvSpPr>
            <a:spLocks noGrp="1"/>
          </p:cNvSpPr>
          <p:nvPr>
            <p:ph type="sldNum" sz="quarter" idx="12"/>
          </p:nvPr>
        </p:nvSpPr>
        <p:spPr/>
        <p:txBody>
          <a:bodyPr/>
          <a:lstStyle/>
          <a:p>
            <a:fld id="{CC057153-B650-4DEB-B370-79DDCFDCE934}" type="slidenum">
              <a:rPr lang="en-US" smtClean="0"/>
              <a:pPr/>
              <a:t>12</a:t>
            </a:fld>
            <a:endParaRPr lang="en-US" dirty="0"/>
          </a:p>
        </p:txBody>
      </p:sp>
      <p:sp>
        <p:nvSpPr>
          <p:cNvPr id="9" name="TextBox 8">
            <a:extLst>
              <a:ext uri="{FF2B5EF4-FFF2-40B4-BE49-F238E27FC236}">
                <a16:creationId xmlns:a16="http://schemas.microsoft.com/office/drawing/2014/main" id="{6A1E7351-DBBA-EF7F-D57A-A9635A951624}"/>
              </a:ext>
            </a:extLst>
          </p:cNvPr>
          <p:cNvSpPr txBox="1"/>
          <p:nvPr/>
        </p:nvSpPr>
        <p:spPr>
          <a:xfrm>
            <a:off x="7590504" y="1582340"/>
            <a:ext cx="5712542" cy="3693319"/>
          </a:xfrm>
          <a:prstGeom prst="rect">
            <a:avLst/>
          </a:prstGeom>
          <a:noFill/>
        </p:spPr>
        <p:txBody>
          <a:bodyPr wrap="square" rtlCol="0">
            <a:spAutoFit/>
          </a:bodyPr>
          <a:lstStyle/>
          <a:p>
            <a:r>
              <a:rPr lang="en-GB" dirty="0">
                <a:highlight>
                  <a:srgbClr val="D5BDB5"/>
                </a:highlight>
                <a:latin typeface="Arial" panose="020B0604020202020204" pitchFamily="34" charset="0"/>
                <a:cs typeface="Arial" panose="020B0604020202020204" pitchFamily="34" charset="0"/>
              </a:rPr>
              <a:t>Academic:</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Essays and reports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Critical thinking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Academic engagement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Problem-solving</a:t>
            </a:r>
          </a:p>
          <a:p>
            <a:r>
              <a:rPr lang="en-GB" dirty="0">
                <a:latin typeface="Arial" panose="020B0604020202020204" pitchFamily="34" charset="0"/>
                <a:cs typeface="Arial" panose="020B0604020202020204" pitchFamily="34" charset="0"/>
              </a:rPr>
              <a:t> </a:t>
            </a:r>
          </a:p>
          <a:p>
            <a:r>
              <a:rPr lang="en-GB" dirty="0">
                <a:highlight>
                  <a:srgbClr val="D5BDB5"/>
                </a:highlight>
                <a:latin typeface="Arial" panose="020B0604020202020204" pitchFamily="34" charset="0"/>
                <a:cs typeface="Arial" panose="020B0604020202020204" pitchFamily="34" charset="0"/>
              </a:rPr>
              <a:t>Travel Industry:</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Travel plan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Identify travel trends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Build knowledge on destinations </a:t>
            </a:r>
          </a:p>
        </p:txBody>
      </p:sp>
    </p:spTree>
    <p:extLst>
      <p:ext uri="{BB962C8B-B14F-4D97-AF65-F5344CB8AC3E}">
        <p14:creationId xmlns:p14="http://schemas.microsoft.com/office/powerpoint/2010/main" val="3947552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462602" y="340118"/>
            <a:ext cx="8430768" cy="1842020"/>
          </a:xfrm>
        </p:spPr>
        <p:txBody>
          <a:bodyPr/>
          <a:lstStyle/>
          <a:p>
            <a:r>
              <a:rPr lang="en-US" dirty="0"/>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4"/>
          </p:nvPr>
        </p:nvSpPr>
        <p:spPr>
          <a:xfrm>
            <a:off x="462602" y="2847063"/>
            <a:ext cx="8430768" cy="1828800"/>
          </a:xfrm>
        </p:spPr>
        <p:txBody>
          <a:bodyPr>
            <a:normAutofit fontScale="92500" lnSpcReduction="10000"/>
          </a:bodyPr>
          <a:lstStyle/>
          <a:p>
            <a:pPr marL="285750" indent="-285750">
              <a:buFont typeface="Arial" panose="020B0604020202020204" pitchFamily="34" charset="0"/>
              <a:buChar char="•"/>
            </a:pPr>
            <a:r>
              <a:rPr lang="en-US" dirty="0"/>
              <a:t>This module has helped me understand how to apply time management, communication, and digital research skills effectively in my studies at university. </a:t>
            </a:r>
          </a:p>
          <a:p>
            <a:pPr marL="285750" indent="-285750">
              <a:buFont typeface="Arial" panose="020B0604020202020204" pitchFamily="34" charset="0"/>
              <a:buChar char="•"/>
            </a:pPr>
            <a:r>
              <a:rPr lang="en-US" dirty="0"/>
              <a:t>I understand how to apply these skills in my placement. </a:t>
            </a:r>
          </a:p>
          <a:p>
            <a:pPr marL="285750" indent="-285750">
              <a:buFont typeface="Arial" panose="020B0604020202020204" pitchFamily="34" charset="0"/>
              <a:buChar char="•"/>
            </a:pPr>
            <a:r>
              <a:rPr lang="en-US" dirty="0"/>
              <a:t>I now feel better prepared for challenges in my further university studies and my future career in the tourism industry. </a:t>
            </a:r>
          </a:p>
        </p:txBody>
      </p:sp>
      <p:sp>
        <p:nvSpPr>
          <p:cNvPr id="6" name="Slide Number Placeholder 5">
            <a:extLst>
              <a:ext uri="{FF2B5EF4-FFF2-40B4-BE49-F238E27FC236}">
                <a16:creationId xmlns:a16="http://schemas.microsoft.com/office/drawing/2014/main" id="{381D8A57-68C7-1BAD-CE79-017C9801599D}"/>
              </a:ext>
            </a:extLst>
          </p:cNvPr>
          <p:cNvSpPr>
            <a:spLocks noGrp="1"/>
          </p:cNvSpPr>
          <p:nvPr>
            <p:ph type="sldNum" sz="quarter" idx="12"/>
          </p:nvPr>
        </p:nvSpPr>
        <p:spPr/>
        <p:txBody>
          <a:bodyPr/>
          <a:lstStyle/>
          <a:p>
            <a:fld id="{CC057153-B650-4DEB-B370-79DDCFDCE934}" type="slidenum">
              <a:rPr lang="en-US" smtClean="0"/>
              <a:t>13</a:t>
            </a:fld>
            <a:endParaRPr lang="en-US" dirty="0"/>
          </a:p>
        </p:txBody>
      </p:sp>
    </p:spTree>
    <p:extLst>
      <p:ext uri="{BB962C8B-B14F-4D97-AF65-F5344CB8AC3E}">
        <p14:creationId xmlns:p14="http://schemas.microsoft.com/office/powerpoint/2010/main" val="2651058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209B1-CECE-7466-7044-9D73619E56A1}"/>
              </a:ext>
            </a:extLst>
          </p:cNvPr>
          <p:cNvSpPr>
            <a:spLocks noGrp="1"/>
          </p:cNvSpPr>
          <p:nvPr>
            <p:ph type="ctrTitle"/>
          </p:nvPr>
        </p:nvSpPr>
        <p:spPr>
          <a:xfrm>
            <a:off x="105749" y="196645"/>
            <a:ext cx="11347704" cy="786384"/>
          </a:xfrm>
        </p:spPr>
        <p:txBody>
          <a:bodyPr/>
          <a:lstStyle/>
          <a:p>
            <a:r>
              <a:rPr lang="en-US" dirty="0"/>
              <a:t>Reference list</a:t>
            </a:r>
          </a:p>
        </p:txBody>
      </p:sp>
      <p:sp>
        <p:nvSpPr>
          <p:cNvPr id="6" name="Slide Number Placeholder 5">
            <a:extLst>
              <a:ext uri="{FF2B5EF4-FFF2-40B4-BE49-F238E27FC236}">
                <a16:creationId xmlns:a16="http://schemas.microsoft.com/office/drawing/2014/main" id="{900738C8-C838-438B-F934-0218EC261C65}"/>
              </a:ext>
            </a:extLst>
          </p:cNvPr>
          <p:cNvSpPr>
            <a:spLocks noGrp="1"/>
          </p:cNvSpPr>
          <p:nvPr>
            <p:ph type="sldNum" sz="quarter" idx="12"/>
          </p:nvPr>
        </p:nvSpPr>
        <p:spPr/>
        <p:txBody>
          <a:bodyPr/>
          <a:lstStyle/>
          <a:p>
            <a:fld id="{CC057153-B650-4DEB-B370-79DDCFDCE934}" type="slidenum">
              <a:rPr lang="en-US" smtClean="0"/>
              <a:pPr/>
              <a:t>14</a:t>
            </a:fld>
            <a:endParaRPr lang="en-US" dirty="0"/>
          </a:p>
        </p:txBody>
      </p:sp>
      <p:sp>
        <p:nvSpPr>
          <p:cNvPr id="12" name="TextBox 11">
            <a:extLst>
              <a:ext uri="{FF2B5EF4-FFF2-40B4-BE49-F238E27FC236}">
                <a16:creationId xmlns:a16="http://schemas.microsoft.com/office/drawing/2014/main" id="{C2833650-2214-D552-1B6F-88258BFCC43B}"/>
              </a:ext>
            </a:extLst>
          </p:cNvPr>
          <p:cNvSpPr txBox="1"/>
          <p:nvPr/>
        </p:nvSpPr>
        <p:spPr>
          <a:xfrm>
            <a:off x="0" y="1115157"/>
            <a:ext cx="11980502" cy="5223033"/>
          </a:xfrm>
          <a:prstGeom prst="rect">
            <a:avLst/>
          </a:prstGeom>
          <a:noFill/>
        </p:spPr>
        <p:txBody>
          <a:bodyPr wrap="square">
            <a:spAutoFit/>
          </a:bodyPr>
          <a:lstStyle/>
          <a:p>
            <a:pPr>
              <a:lnSpc>
                <a:spcPct val="150000"/>
              </a:lnSpc>
              <a:buNone/>
            </a:pPr>
            <a:r>
              <a:rPr lang="en-GB" sz="1400" dirty="0">
                <a:solidFill>
                  <a:schemeClr val="bg1"/>
                </a:solidFill>
                <a:effectLst/>
                <a:latin typeface="Arial" panose="020B0604020202020204" pitchFamily="34" charset="0"/>
              </a:rPr>
              <a:t>UNISON College (2023) </a:t>
            </a:r>
            <a:r>
              <a:rPr lang="en-GB" sz="1400" i="1" dirty="0">
                <a:solidFill>
                  <a:schemeClr val="bg1"/>
                </a:solidFill>
                <a:latin typeface="Arial" panose="020B0604020202020204" pitchFamily="34" charset="0"/>
              </a:rPr>
              <a:t>Communication Skills</a:t>
            </a:r>
            <a:r>
              <a:rPr lang="en-GB" sz="1400" dirty="0">
                <a:solidFill>
                  <a:schemeClr val="bg1"/>
                </a:solidFill>
                <a:effectLst/>
                <a:latin typeface="Arial" panose="020B0604020202020204" pitchFamily="34" charset="0"/>
              </a:rPr>
              <a:t>. Available at: </a:t>
            </a:r>
            <a:r>
              <a:rPr lang="en-GB" sz="1400" dirty="0">
                <a:solidFill>
                  <a:schemeClr val="bg1"/>
                </a:solidFill>
                <a:effectLst/>
                <a:latin typeface="Arial" panose="020B0604020202020204" pitchFamily="34" charset="0"/>
                <a:hlinkClick r:id="rId3"/>
              </a:rPr>
              <a:t>https://learning.unison.org.uk/member-learning/learning-for-your-job/communication-skills/</a:t>
            </a:r>
            <a:endParaRPr lang="en-GB" sz="1400" dirty="0">
              <a:solidFill>
                <a:schemeClr val="bg1"/>
              </a:solidFill>
              <a:effectLst/>
              <a:latin typeface="Arial" panose="020B0604020202020204" pitchFamily="34" charset="0"/>
            </a:endParaRPr>
          </a:p>
          <a:p>
            <a:pPr>
              <a:lnSpc>
                <a:spcPct val="150000"/>
              </a:lnSpc>
              <a:buNone/>
            </a:pPr>
            <a:r>
              <a:rPr lang="en-GB" sz="1400" dirty="0">
                <a:solidFill>
                  <a:schemeClr val="bg1"/>
                </a:solidFill>
                <a:effectLst/>
                <a:latin typeface="Arial" panose="020B0604020202020204" pitchFamily="34" charset="0"/>
              </a:rPr>
              <a:t>(Accessed: 29 April 2026).</a:t>
            </a:r>
          </a:p>
          <a:p>
            <a:pPr>
              <a:lnSpc>
                <a:spcPct val="150000"/>
              </a:lnSpc>
              <a:buNone/>
            </a:pPr>
            <a:r>
              <a:rPr lang="en-GB" sz="1400" dirty="0">
                <a:solidFill>
                  <a:schemeClr val="bg1"/>
                </a:solidFill>
                <a:latin typeface="Arial" panose="020B0604020202020204" pitchFamily="34" charset="0"/>
              </a:rPr>
              <a:t>AMUST</a:t>
            </a:r>
            <a:r>
              <a:rPr lang="en-GB" sz="1400" dirty="0">
                <a:solidFill>
                  <a:schemeClr val="bg1"/>
                </a:solidFill>
                <a:effectLst/>
                <a:latin typeface="Arial" panose="020B0604020202020204" pitchFamily="34" charset="0"/>
              </a:rPr>
              <a:t> (2023) </a:t>
            </a:r>
            <a:r>
              <a:rPr lang="en-GB" sz="1400" i="1" dirty="0">
                <a:solidFill>
                  <a:schemeClr val="bg1"/>
                </a:solidFill>
                <a:effectLst/>
                <a:latin typeface="Arial" panose="020B0604020202020204" pitchFamily="34" charset="0"/>
              </a:rPr>
              <a:t>How do I support my child in the new academic year?</a:t>
            </a:r>
            <a:r>
              <a:rPr lang="en-GB" sz="1400" dirty="0">
                <a:solidFill>
                  <a:schemeClr val="bg1"/>
                </a:solidFill>
                <a:effectLst/>
                <a:latin typeface="Arial" panose="020B0604020202020204" pitchFamily="34" charset="0"/>
              </a:rPr>
              <a:t>. Available at: </a:t>
            </a:r>
            <a:r>
              <a:rPr lang="en-GB" sz="1400" dirty="0">
                <a:solidFill>
                  <a:schemeClr val="bg1"/>
                </a:solidFill>
                <a:effectLst/>
                <a:latin typeface="Arial" panose="020B0604020202020204" pitchFamily="34" charset="0"/>
                <a:hlinkClick r:id="rId4"/>
              </a:rPr>
              <a:t>https://www.amust.com.au/2023/02/how-do-i-support-my-child-in-the-new-academic-year/</a:t>
            </a:r>
            <a:endParaRPr lang="en-GB" sz="1400" dirty="0">
              <a:solidFill>
                <a:schemeClr val="bg1"/>
              </a:solidFill>
              <a:effectLst/>
              <a:latin typeface="Arial" panose="020B0604020202020204" pitchFamily="34" charset="0"/>
            </a:endParaRPr>
          </a:p>
          <a:p>
            <a:pPr>
              <a:lnSpc>
                <a:spcPct val="150000"/>
              </a:lnSpc>
              <a:buNone/>
            </a:pPr>
            <a:r>
              <a:rPr lang="en-GB" sz="1400" dirty="0">
                <a:solidFill>
                  <a:schemeClr val="bg1"/>
                </a:solidFill>
                <a:effectLst/>
                <a:latin typeface="Arial" panose="020B0604020202020204" pitchFamily="34" charset="0"/>
              </a:rPr>
              <a:t>(Accessed: 29 April 2026).</a:t>
            </a:r>
          </a:p>
          <a:p>
            <a:pPr>
              <a:lnSpc>
                <a:spcPct val="150000"/>
              </a:lnSpc>
              <a:buNone/>
            </a:pPr>
            <a:r>
              <a:rPr lang="en-GB" sz="1400" dirty="0">
                <a:solidFill>
                  <a:schemeClr val="bg1"/>
                </a:solidFill>
                <a:effectLst/>
                <a:latin typeface="Arial" panose="020B0604020202020204" pitchFamily="34" charset="0"/>
              </a:rPr>
              <a:t>Lalwani, P. (2023) </a:t>
            </a:r>
            <a:r>
              <a:rPr lang="en-GB" sz="1400" i="1" dirty="0">
                <a:solidFill>
                  <a:schemeClr val="bg1"/>
                </a:solidFill>
                <a:effectLst/>
                <a:latin typeface="Arial" panose="020B0604020202020204" pitchFamily="34" charset="0"/>
              </a:rPr>
              <a:t>Outlook for the Tourism and Travel industry in 2023</a:t>
            </a:r>
            <a:r>
              <a:rPr lang="en-GB" sz="1400" dirty="0">
                <a:solidFill>
                  <a:schemeClr val="bg1"/>
                </a:solidFill>
                <a:effectLst/>
                <a:latin typeface="Arial" panose="020B0604020202020204" pitchFamily="34" charset="0"/>
              </a:rPr>
              <a:t>, </a:t>
            </a:r>
            <a:r>
              <a:rPr lang="en-GB" sz="1400" i="1" dirty="0">
                <a:solidFill>
                  <a:schemeClr val="bg1"/>
                </a:solidFill>
                <a:effectLst/>
                <a:latin typeface="Arial" panose="020B0604020202020204" pitchFamily="34" charset="0"/>
              </a:rPr>
              <a:t>Adgully.com</a:t>
            </a:r>
            <a:r>
              <a:rPr lang="en-GB" sz="1400" dirty="0">
                <a:solidFill>
                  <a:schemeClr val="bg1"/>
                </a:solidFill>
                <a:effectLst/>
                <a:latin typeface="Arial" panose="020B0604020202020204" pitchFamily="34" charset="0"/>
              </a:rPr>
              <a:t>. Available at: </a:t>
            </a:r>
            <a:r>
              <a:rPr lang="en-GB" sz="1400" dirty="0">
                <a:solidFill>
                  <a:schemeClr val="bg1"/>
                </a:solidFill>
                <a:effectLst/>
                <a:latin typeface="Arial" panose="020B0604020202020204" pitchFamily="34" charset="0"/>
                <a:hlinkClick r:id="rId5"/>
              </a:rPr>
              <a:t>https://archive.adgully.com/outlook-for-the-tourism-and-travel-industry-in-2023-128997.html</a:t>
            </a:r>
            <a:endParaRPr lang="en-GB" sz="1400" dirty="0">
              <a:solidFill>
                <a:schemeClr val="bg1"/>
              </a:solidFill>
              <a:effectLst/>
              <a:latin typeface="Arial" panose="020B0604020202020204" pitchFamily="34" charset="0"/>
            </a:endParaRPr>
          </a:p>
          <a:p>
            <a:pPr>
              <a:lnSpc>
                <a:spcPct val="150000"/>
              </a:lnSpc>
              <a:buNone/>
            </a:pPr>
            <a:r>
              <a:rPr lang="en-GB" sz="1400" dirty="0">
                <a:solidFill>
                  <a:schemeClr val="bg1"/>
                </a:solidFill>
                <a:effectLst/>
                <a:latin typeface="Arial" panose="020B0604020202020204" pitchFamily="34" charset="0"/>
              </a:rPr>
              <a:t>(Accessed: 29 April 2026).</a:t>
            </a:r>
          </a:p>
          <a:p>
            <a:pPr>
              <a:lnSpc>
                <a:spcPct val="150000"/>
              </a:lnSpc>
              <a:buNone/>
            </a:pPr>
            <a:r>
              <a:rPr lang="en-GB" sz="1400" dirty="0">
                <a:solidFill>
                  <a:schemeClr val="bg1"/>
                </a:solidFill>
                <a:effectLst/>
                <a:latin typeface="Arial" panose="020B0604020202020204" pitchFamily="34" charset="0"/>
              </a:rPr>
              <a:t>McCullough, C. (2024) </a:t>
            </a:r>
            <a:r>
              <a:rPr lang="en-GB" sz="1400" i="1" dirty="0">
                <a:solidFill>
                  <a:schemeClr val="bg1"/>
                </a:solidFill>
                <a:effectLst/>
                <a:latin typeface="Arial" panose="020B0604020202020204" pitchFamily="34" charset="0"/>
              </a:rPr>
              <a:t>Why Time Management Matters: How Students Can Benefit from Scheduling Skills</a:t>
            </a:r>
            <a:r>
              <a:rPr lang="en-GB" sz="1400" dirty="0">
                <a:solidFill>
                  <a:schemeClr val="bg1"/>
                </a:solidFill>
                <a:effectLst/>
                <a:latin typeface="Arial" panose="020B0604020202020204" pitchFamily="34" charset="0"/>
              </a:rPr>
              <a:t>, </a:t>
            </a:r>
            <a:r>
              <a:rPr lang="en-GB" sz="1400" i="1" dirty="0">
                <a:solidFill>
                  <a:schemeClr val="bg1"/>
                </a:solidFill>
                <a:effectLst/>
                <a:latin typeface="Arial" panose="020B0604020202020204" pitchFamily="34" charset="0"/>
              </a:rPr>
              <a:t>Careers Blog</a:t>
            </a:r>
            <a:r>
              <a:rPr lang="en-GB" sz="1400" dirty="0">
                <a:solidFill>
                  <a:schemeClr val="bg1"/>
                </a:solidFill>
                <a:effectLst/>
                <a:latin typeface="Arial" panose="020B0604020202020204" pitchFamily="34" charset="0"/>
              </a:rPr>
              <a:t>. Available at: </a:t>
            </a:r>
            <a:r>
              <a:rPr lang="en-GB" sz="1400" dirty="0">
                <a:solidFill>
                  <a:schemeClr val="bg1"/>
                </a:solidFill>
                <a:effectLst/>
                <a:latin typeface="Arial" panose="020B0604020202020204" pitchFamily="34" charset="0"/>
                <a:hlinkClick r:id="rId6"/>
              </a:rPr>
              <a:t>https://blogs.reading.ac.uk/careers/why-time-management-matters-how-students-can-benefit-from-scheduling-skills/</a:t>
            </a:r>
            <a:endParaRPr lang="en-GB" sz="1400" dirty="0">
              <a:solidFill>
                <a:schemeClr val="bg1"/>
              </a:solidFill>
              <a:effectLst/>
              <a:latin typeface="Arial" panose="020B0604020202020204" pitchFamily="34" charset="0"/>
            </a:endParaRPr>
          </a:p>
          <a:p>
            <a:pPr>
              <a:lnSpc>
                <a:spcPct val="150000"/>
              </a:lnSpc>
              <a:buNone/>
            </a:pPr>
            <a:r>
              <a:rPr lang="en-GB" sz="1400" dirty="0">
                <a:solidFill>
                  <a:schemeClr val="bg1"/>
                </a:solidFill>
                <a:effectLst/>
                <a:latin typeface="Arial" panose="020B0604020202020204" pitchFamily="34" charset="0"/>
              </a:rPr>
              <a:t>(Accessed: 29 April 2026).</a:t>
            </a:r>
          </a:p>
          <a:p>
            <a:pPr>
              <a:lnSpc>
                <a:spcPct val="150000"/>
              </a:lnSpc>
              <a:buNone/>
            </a:pPr>
            <a:r>
              <a:rPr lang="en-GB" sz="1400" dirty="0">
                <a:solidFill>
                  <a:schemeClr val="bg1"/>
                </a:solidFill>
                <a:effectLst/>
                <a:latin typeface="Arial" panose="020B0604020202020204" pitchFamily="34" charset="0"/>
              </a:rPr>
              <a:t>McLeod, S. (2025) </a:t>
            </a:r>
            <a:r>
              <a:rPr lang="en-GB" sz="1400" i="1" dirty="0">
                <a:solidFill>
                  <a:schemeClr val="bg1"/>
                </a:solidFill>
                <a:effectLst/>
                <a:latin typeface="Arial" panose="020B0604020202020204" pitchFamily="34" charset="0"/>
              </a:rPr>
              <a:t>Gibbs Reflective Cycle</a:t>
            </a:r>
            <a:r>
              <a:rPr lang="en-GB" sz="1400" dirty="0">
                <a:solidFill>
                  <a:schemeClr val="bg1"/>
                </a:solidFill>
                <a:effectLst/>
                <a:latin typeface="Arial" panose="020B0604020202020204" pitchFamily="34" charset="0"/>
              </a:rPr>
              <a:t>, </a:t>
            </a:r>
            <a:r>
              <a:rPr lang="en-GB" sz="1400" i="1" dirty="0">
                <a:solidFill>
                  <a:schemeClr val="bg1"/>
                </a:solidFill>
                <a:effectLst/>
                <a:latin typeface="Arial" panose="020B0604020202020204" pitchFamily="34" charset="0"/>
              </a:rPr>
              <a:t>Simply Psychology</a:t>
            </a:r>
            <a:r>
              <a:rPr lang="en-GB" sz="1400" dirty="0">
                <a:solidFill>
                  <a:schemeClr val="bg1"/>
                </a:solidFill>
                <a:effectLst/>
                <a:latin typeface="Arial" panose="020B0604020202020204" pitchFamily="34" charset="0"/>
              </a:rPr>
              <a:t>. Available at: </a:t>
            </a:r>
            <a:r>
              <a:rPr lang="en-GB" sz="1400" dirty="0">
                <a:solidFill>
                  <a:schemeClr val="bg1"/>
                </a:solidFill>
                <a:effectLst/>
                <a:latin typeface="Arial" panose="020B0604020202020204" pitchFamily="34" charset="0"/>
                <a:hlinkClick r:id="rId7"/>
              </a:rPr>
              <a:t>https://www.simplypsychology.org/gibbs-reflective-cycle.html</a:t>
            </a:r>
            <a:endParaRPr lang="en-GB" sz="1400" dirty="0">
              <a:solidFill>
                <a:schemeClr val="bg1"/>
              </a:solidFill>
              <a:effectLst/>
              <a:latin typeface="Arial" panose="020B0604020202020204" pitchFamily="34" charset="0"/>
            </a:endParaRPr>
          </a:p>
          <a:p>
            <a:pPr>
              <a:lnSpc>
                <a:spcPct val="150000"/>
              </a:lnSpc>
              <a:buNone/>
            </a:pPr>
            <a:r>
              <a:rPr lang="en-GB" sz="1400" dirty="0">
                <a:solidFill>
                  <a:schemeClr val="bg1"/>
                </a:solidFill>
                <a:effectLst/>
                <a:latin typeface="Arial" panose="020B0604020202020204" pitchFamily="34" charset="0"/>
              </a:rPr>
              <a:t>(Accessed: 29 April 2026).</a:t>
            </a:r>
          </a:p>
          <a:p>
            <a:pPr>
              <a:lnSpc>
                <a:spcPct val="150000"/>
              </a:lnSpc>
              <a:buNone/>
            </a:pPr>
            <a:r>
              <a:rPr lang="en-GB" sz="1400" dirty="0">
                <a:solidFill>
                  <a:schemeClr val="bg1"/>
                </a:solidFill>
                <a:effectLst/>
                <a:latin typeface="Arial" panose="020B0604020202020204" pitchFamily="34" charset="0"/>
              </a:rPr>
              <a:t>McLeod, S. (2025) </a:t>
            </a:r>
            <a:r>
              <a:rPr lang="en-GB" sz="1400" i="1" dirty="0">
                <a:solidFill>
                  <a:schemeClr val="bg1"/>
                </a:solidFill>
                <a:effectLst/>
                <a:latin typeface="Arial" panose="020B0604020202020204" pitchFamily="34" charset="0"/>
              </a:rPr>
              <a:t>Kolb’s Learning Styles and Experiential Learning Cycle</a:t>
            </a:r>
            <a:r>
              <a:rPr lang="en-GB" sz="1400" dirty="0">
                <a:solidFill>
                  <a:schemeClr val="bg1"/>
                </a:solidFill>
                <a:effectLst/>
                <a:latin typeface="Arial" panose="020B0604020202020204" pitchFamily="34" charset="0"/>
              </a:rPr>
              <a:t>, </a:t>
            </a:r>
            <a:r>
              <a:rPr lang="en-GB" sz="1400" i="1" dirty="0">
                <a:solidFill>
                  <a:schemeClr val="bg1"/>
                </a:solidFill>
                <a:effectLst/>
                <a:latin typeface="Arial" panose="020B0604020202020204" pitchFamily="34" charset="0"/>
              </a:rPr>
              <a:t>Simply Psychology</a:t>
            </a:r>
            <a:r>
              <a:rPr lang="en-GB" sz="1400" dirty="0">
                <a:solidFill>
                  <a:schemeClr val="bg1"/>
                </a:solidFill>
                <a:effectLst/>
                <a:latin typeface="Arial" panose="020B0604020202020204" pitchFamily="34" charset="0"/>
              </a:rPr>
              <a:t>. Available at: </a:t>
            </a:r>
            <a:r>
              <a:rPr lang="en-GB" sz="1400" dirty="0">
                <a:solidFill>
                  <a:schemeClr val="bg1"/>
                </a:solidFill>
                <a:effectLst/>
                <a:latin typeface="Arial" panose="020B0604020202020204" pitchFamily="34" charset="0"/>
                <a:hlinkClick r:id="rId8"/>
              </a:rPr>
              <a:t>https://www.simplypsychology.org/learning-kolb.html</a:t>
            </a:r>
            <a:endParaRPr lang="en-GB" sz="1400" dirty="0">
              <a:solidFill>
                <a:schemeClr val="bg1"/>
              </a:solidFill>
              <a:effectLst/>
              <a:latin typeface="Arial" panose="020B0604020202020204" pitchFamily="34" charset="0"/>
            </a:endParaRPr>
          </a:p>
          <a:p>
            <a:pPr>
              <a:lnSpc>
                <a:spcPct val="150000"/>
              </a:lnSpc>
              <a:buNone/>
            </a:pPr>
            <a:r>
              <a:rPr lang="en-GB" sz="1400" dirty="0">
                <a:solidFill>
                  <a:schemeClr val="bg1"/>
                </a:solidFill>
                <a:effectLst/>
                <a:latin typeface="Arial" panose="020B0604020202020204" pitchFamily="34" charset="0"/>
              </a:rPr>
              <a:t>(Accessed: 29 April 2026).</a:t>
            </a:r>
          </a:p>
        </p:txBody>
      </p:sp>
    </p:spTree>
    <p:extLst>
      <p:ext uri="{BB962C8B-B14F-4D97-AF65-F5344CB8AC3E}">
        <p14:creationId xmlns:p14="http://schemas.microsoft.com/office/powerpoint/2010/main" val="2999686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3C1524CD-3DEE-72D7-F88E-7DEF75BDB40D}"/>
              </a:ext>
            </a:extLst>
          </p:cNvPr>
          <p:cNvSpPr>
            <a:spLocks noGrp="1"/>
          </p:cNvSpPr>
          <p:nvPr>
            <p:ph type="sldNum" sz="quarter" idx="12"/>
          </p:nvPr>
        </p:nvSpPr>
        <p:spPr/>
        <p:txBody>
          <a:bodyPr/>
          <a:lstStyle/>
          <a:p>
            <a:fld id="{CC057153-B650-4DEB-B370-79DDCFDCE934}" type="slidenum">
              <a:rPr lang="en-US" smtClean="0"/>
              <a:t>15</a:t>
            </a:fld>
            <a:endParaRPr lang="en-US" dirty="0"/>
          </a:p>
        </p:txBody>
      </p:sp>
      <p:sp>
        <p:nvSpPr>
          <p:cNvPr id="8" name="TextBox 7">
            <a:extLst>
              <a:ext uri="{FF2B5EF4-FFF2-40B4-BE49-F238E27FC236}">
                <a16:creationId xmlns:a16="http://schemas.microsoft.com/office/drawing/2014/main" id="{72E0231E-7FAB-65BB-CB4B-98C9F1259C1F}"/>
              </a:ext>
            </a:extLst>
          </p:cNvPr>
          <p:cNvSpPr txBox="1"/>
          <p:nvPr/>
        </p:nvSpPr>
        <p:spPr>
          <a:xfrm>
            <a:off x="0" y="31335"/>
            <a:ext cx="12105631" cy="6838860"/>
          </a:xfrm>
          <a:prstGeom prst="rect">
            <a:avLst/>
          </a:prstGeom>
          <a:noFill/>
        </p:spPr>
        <p:txBody>
          <a:bodyPr wrap="square">
            <a:spAutoFit/>
          </a:bodyPr>
          <a:lstStyle/>
          <a:p>
            <a:pPr>
              <a:lnSpc>
                <a:spcPct val="150000"/>
              </a:lnSpc>
              <a:buNone/>
            </a:pPr>
            <a:r>
              <a:rPr lang="en-GB" sz="1400" dirty="0">
                <a:latin typeface="Arial" panose="020B0604020202020204" pitchFamily="34" charset="0"/>
              </a:rPr>
              <a:t>Medium</a:t>
            </a:r>
            <a:r>
              <a:rPr lang="en-GB" sz="1400" dirty="0">
                <a:effectLst/>
                <a:latin typeface="Arial" panose="020B0604020202020204" pitchFamily="34" charset="0"/>
              </a:rPr>
              <a:t> (2022) </a:t>
            </a:r>
            <a:r>
              <a:rPr lang="en-GB" sz="1400" i="1" dirty="0">
                <a:effectLst/>
                <a:latin typeface="Arial" panose="020B0604020202020204" pitchFamily="34" charset="0"/>
              </a:rPr>
              <a:t>10 Time management principles which we must try to manage our time: Time management principles</a:t>
            </a:r>
            <a:r>
              <a:rPr lang="en-GB" sz="1400" dirty="0">
                <a:effectLst/>
                <a:latin typeface="Arial" panose="020B0604020202020204" pitchFamily="34" charset="0"/>
              </a:rPr>
              <a:t>, </a:t>
            </a:r>
            <a:r>
              <a:rPr lang="en-GB" sz="1400" i="1" dirty="0">
                <a:effectLst/>
                <a:latin typeface="Arial" panose="020B0604020202020204" pitchFamily="34" charset="0"/>
              </a:rPr>
              <a:t>Medium</a:t>
            </a:r>
            <a:r>
              <a:rPr lang="en-GB" sz="1400" dirty="0">
                <a:effectLst/>
                <a:latin typeface="Arial" panose="020B0604020202020204" pitchFamily="34" charset="0"/>
              </a:rPr>
              <a:t>. Available at: </a:t>
            </a:r>
            <a:r>
              <a:rPr lang="en-GB" sz="1400" dirty="0">
                <a:effectLst/>
                <a:latin typeface="Arial" panose="020B0604020202020204" pitchFamily="34" charset="0"/>
                <a:hlinkClick r:id="rId2"/>
              </a:rPr>
              <a:t>https://medium.com/@pratikzadafiya2020/time-management-principles-which-we-must-try-to-manage-our-time-time-management-principles-4546554b5683</a:t>
            </a:r>
            <a:endParaRPr lang="en-GB" sz="1400" dirty="0">
              <a:effectLst/>
              <a:latin typeface="Arial" panose="020B0604020202020204" pitchFamily="34" charset="0"/>
            </a:endParaRPr>
          </a:p>
          <a:p>
            <a:pPr>
              <a:lnSpc>
                <a:spcPct val="150000"/>
              </a:lnSpc>
              <a:buNone/>
            </a:pPr>
            <a:r>
              <a:rPr lang="en-GB" sz="1400" dirty="0">
                <a:effectLst/>
                <a:latin typeface="Arial" panose="020B0604020202020204" pitchFamily="34" charset="0"/>
              </a:rPr>
              <a:t>(Accessed: 28 April 2026).</a:t>
            </a:r>
          </a:p>
          <a:p>
            <a:pPr>
              <a:lnSpc>
                <a:spcPct val="150000"/>
              </a:lnSpc>
              <a:buNone/>
            </a:pPr>
            <a:r>
              <a:rPr lang="en-GB" sz="1400" dirty="0">
                <a:effectLst/>
                <a:latin typeface="Arial" panose="020B0604020202020204" pitchFamily="34" charset="0"/>
              </a:rPr>
              <a:t>Rechkemmer, M. (2024) </a:t>
            </a:r>
            <a:r>
              <a:rPr lang="en-GB" sz="1400" i="1" dirty="0">
                <a:effectLst/>
                <a:latin typeface="Arial" panose="020B0604020202020204" pitchFamily="34" charset="0"/>
              </a:rPr>
              <a:t>From burnout to balance: How communication skills transform workplace stress - HR Magazine</a:t>
            </a:r>
            <a:r>
              <a:rPr lang="en-GB" sz="1400" dirty="0">
                <a:effectLst/>
                <a:latin typeface="Arial" panose="020B0604020202020204" pitchFamily="34" charset="0"/>
              </a:rPr>
              <a:t>, </a:t>
            </a:r>
            <a:r>
              <a:rPr lang="en-GB" sz="1400" i="1" dirty="0">
                <a:effectLst/>
                <a:latin typeface="Arial" panose="020B0604020202020204" pitchFamily="34" charset="0"/>
              </a:rPr>
              <a:t>HR Magazine</a:t>
            </a:r>
            <a:r>
              <a:rPr lang="en-GB" sz="1400" dirty="0">
                <a:effectLst/>
                <a:latin typeface="Arial" panose="020B0604020202020204" pitchFamily="34" charset="0"/>
              </a:rPr>
              <a:t>. Available at: </a:t>
            </a:r>
            <a:r>
              <a:rPr lang="en-GB" sz="1400" dirty="0">
                <a:effectLst/>
                <a:latin typeface="Arial" panose="020B0604020202020204" pitchFamily="34" charset="0"/>
                <a:hlinkClick r:id="rId3"/>
              </a:rPr>
              <a:t>https://www.hrmagazine.co.uk/content/comment/from-burnout-to-balance-how-communication-skills-transform-workplace-stress</a:t>
            </a:r>
            <a:endParaRPr lang="en-GB" sz="1400" dirty="0">
              <a:effectLst/>
              <a:latin typeface="Arial" panose="020B0604020202020204" pitchFamily="34" charset="0"/>
            </a:endParaRPr>
          </a:p>
          <a:p>
            <a:pPr>
              <a:lnSpc>
                <a:spcPct val="150000"/>
              </a:lnSpc>
              <a:buNone/>
            </a:pPr>
            <a:r>
              <a:rPr lang="en-GB" sz="1400" dirty="0">
                <a:effectLst/>
                <a:latin typeface="Arial" panose="020B0604020202020204" pitchFamily="34" charset="0"/>
              </a:rPr>
              <a:t>(Accessed: 29 April 2026).</a:t>
            </a:r>
          </a:p>
          <a:p>
            <a:pPr>
              <a:lnSpc>
                <a:spcPct val="150000"/>
              </a:lnSpc>
              <a:buNone/>
            </a:pPr>
            <a:r>
              <a:rPr lang="en-GB" sz="1400" dirty="0" err="1">
                <a:effectLst/>
                <a:latin typeface="Arial" panose="020B0604020202020204" pitchFamily="34" charset="0"/>
              </a:rPr>
              <a:t>Researcher.Life</a:t>
            </a:r>
            <a:r>
              <a:rPr lang="en-GB" sz="1400" dirty="0">
                <a:effectLst/>
                <a:latin typeface="Arial" panose="020B0604020202020204" pitchFamily="34" charset="0"/>
              </a:rPr>
              <a:t> (2024) </a:t>
            </a:r>
            <a:r>
              <a:rPr lang="en-GB" sz="1400" i="1" dirty="0">
                <a:effectLst/>
                <a:latin typeface="Arial" panose="020B0604020202020204" pitchFamily="34" charset="0"/>
              </a:rPr>
              <a:t>What Skills are Required for Academic Writing | </a:t>
            </a:r>
            <a:r>
              <a:rPr lang="en-GB" sz="1400" i="1" dirty="0" err="1">
                <a:effectLst/>
                <a:latin typeface="Arial" panose="020B0604020202020204" pitchFamily="34" charset="0"/>
              </a:rPr>
              <a:t>Researcher.Life</a:t>
            </a:r>
            <a:r>
              <a:rPr lang="en-GB" sz="1400" dirty="0">
                <a:effectLst/>
                <a:latin typeface="Arial" panose="020B0604020202020204" pitchFamily="34" charset="0"/>
              </a:rPr>
              <a:t>, </a:t>
            </a:r>
            <a:r>
              <a:rPr lang="en-GB" sz="1400" i="1" dirty="0" err="1">
                <a:effectLst/>
                <a:latin typeface="Arial" panose="020B0604020202020204" pitchFamily="34" charset="0"/>
              </a:rPr>
              <a:t>Researcher.life</a:t>
            </a:r>
            <a:r>
              <a:rPr lang="en-GB" sz="1400" dirty="0">
                <a:effectLst/>
                <a:latin typeface="Arial" panose="020B0604020202020204" pitchFamily="34" charset="0"/>
              </a:rPr>
              <a:t>. Available at: </a:t>
            </a:r>
            <a:r>
              <a:rPr lang="en-GB" sz="1400" dirty="0">
                <a:effectLst/>
                <a:latin typeface="Arial" panose="020B0604020202020204" pitchFamily="34" charset="0"/>
                <a:hlinkClick r:id="rId4"/>
              </a:rPr>
              <a:t>https://researcher.life/blog/article/what-skills-are-required-for-academic-writing/</a:t>
            </a:r>
            <a:endParaRPr lang="en-GB" sz="1400" dirty="0">
              <a:effectLst/>
              <a:latin typeface="Arial" panose="020B0604020202020204" pitchFamily="34" charset="0"/>
            </a:endParaRPr>
          </a:p>
          <a:p>
            <a:pPr>
              <a:lnSpc>
                <a:spcPct val="150000"/>
              </a:lnSpc>
              <a:buNone/>
            </a:pPr>
            <a:r>
              <a:rPr lang="en-GB" sz="1400" dirty="0">
                <a:effectLst/>
                <a:latin typeface="Arial" panose="020B0604020202020204" pitchFamily="34" charset="0"/>
              </a:rPr>
              <a:t>(Accessed: 28 April 2026).</a:t>
            </a:r>
          </a:p>
          <a:p>
            <a:pPr>
              <a:lnSpc>
                <a:spcPct val="150000"/>
              </a:lnSpc>
              <a:buNone/>
            </a:pPr>
            <a:r>
              <a:rPr lang="en-GB" sz="1400" dirty="0">
                <a:effectLst/>
                <a:latin typeface="Arial" panose="020B0604020202020204" pitchFamily="34" charset="0"/>
              </a:rPr>
              <a:t>Rowley, J. and Slack, F. (2004) ‘Conducting a literature review’, </a:t>
            </a:r>
            <a:r>
              <a:rPr lang="en-GB" sz="1400" i="1" dirty="0">
                <a:effectLst/>
                <a:latin typeface="Arial" panose="020B0604020202020204" pitchFamily="34" charset="0"/>
              </a:rPr>
              <a:t>Management Research News</a:t>
            </a:r>
            <a:r>
              <a:rPr lang="en-GB" sz="1400" dirty="0">
                <a:effectLst/>
                <a:latin typeface="Arial" panose="020B0604020202020204" pitchFamily="34" charset="0"/>
              </a:rPr>
              <a:t>, 27(6), pp. 31–39. Available at: </a:t>
            </a:r>
            <a:r>
              <a:rPr lang="en-GB" sz="1400" dirty="0">
                <a:effectLst/>
                <a:latin typeface="Arial" panose="020B0604020202020204" pitchFamily="34" charset="0"/>
                <a:hlinkClick r:id="rId5"/>
              </a:rPr>
              <a:t>https://www.academia.edu/32140958/Conducting_a_Literature_Review</a:t>
            </a:r>
            <a:endParaRPr lang="en-GB" sz="1400" dirty="0">
              <a:effectLst/>
              <a:latin typeface="Arial" panose="020B0604020202020204" pitchFamily="34" charset="0"/>
            </a:endParaRPr>
          </a:p>
          <a:p>
            <a:pPr>
              <a:lnSpc>
                <a:spcPct val="150000"/>
              </a:lnSpc>
              <a:buNone/>
            </a:pPr>
            <a:r>
              <a:rPr lang="en-GB" sz="1400" dirty="0">
                <a:effectLst/>
                <a:latin typeface="Arial" panose="020B0604020202020204" pitchFamily="34" charset="0"/>
              </a:rPr>
              <a:t>(Accessed: 29 April 2026).</a:t>
            </a:r>
          </a:p>
          <a:p>
            <a:pPr>
              <a:lnSpc>
                <a:spcPct val="150000"/>
              </a:lnSpc>
              <a:buNone/>
            </a:pPr>
            <a:r>
              <a:rPr lang="en-GB" sz="1400" dirty="0">
                <a:effectLst/>
                <a:latin typeface="Arial" panose="020B0604020202020204" pitchFamily="34" charset="0"/>
              </a:rPr>
              <a:t>Shahid, A. (2025) </a:t>
            </a:r>
            <a:r>
              <a:rPr lang="en-GB" sz="1400" i="1" dirty="0">
                <a:effectLst/>
                <a:latin typeface="Arial" panose="020B0604020202020204" pitchFamily="34" charset="0"/>
              </a:rPr>
              <a:t>As a professor and researcher, I often emphasize the importance of research not just for increasing knowledge but for transforming student lives. I have seen firsthand how engaging in research empowers students—sharpening their minds, opening up new possibilities, and equipping them for the complex</a:t>
            </a:r>
            <a:r>
              <a:rPr lang="en-GB" sz="1400" dirty="0">
                <a:effectLst/>
                <a:latin typeface="Arial" panose="020B0604020202020204" pitchFamily="34" charset="0"/>
              </a:rPr>
              <a:t>, </a:t>
            </a:r>
            <a:r>
              <a:rPr lang="en-GB" sz="1400" i="1" dirty="0">
                <a:effectLst/>
                <a:latin typeface="Arial" panose="020B0604020202020204" pitchFamily="34" charset="0"/>
              </a:rPr>
              <a:t>Linkedin.com</a:t>
            </a:r>
            <a:r>
              <a:rPr lang="en-GB" sz="1400" dirty="0">
                <a:effectLst/>
                <a:latin typeface="Arial" panose="020B0604020202020204" pitchFamily="34" charset="0"/>
              </a:rPr>
              <a:t>. Available at: </a:t>
            </a:r>
            <a:r>
              <a:rPr lang="en-GB" sz="1400" dirty="0">
                <a:effectLst/>
                <a:latin typeface="Arial" panose="020B0604020202020204" pitchFamily="34" charset="0"/>
                <a:hlinkClick r:id="rId6"/>
              </a:rPr>
              <a:t>https://www.linkedin.com/pulse/importance-research-university-students-amena-shahid-dba-mba-ba-yo2lc/</a:t>
            </a:r>
            <a:endParaRPr lang="en-GB" sz="1400" dirty="0">
              <a:effectLst/>
              <a:latin typeface="Arial" panose="020B0604020202020204" pitchFamily="34" charset="0"/>
            </a:endParaRPr>
          </a:p>
          <a:p>
            <a:pPr>
              <a:lnSpc>
                <a:spcPct val="150000"/>
              </a:lnSpc>
              <a:buNone/>
            </a:pPr>
            <a:r>
              <a:rPr lang="en-GB" sz="1400" dirty="0">
                <a:effectLst/>
                <a:latin typeface="Arial" panose="020B0604020202020204" pitchFamily="34" charset="0"/>
              </a:rPr>
              <a:t>(Accessed: 29 April 2026).</a:t>
            </a:r>
          </a:p>
          <a:p>
            <a:pPr>
              <a:lnSpc>
                <a:spcPct val="150000"/>
              </a:lnSpc>
              <a:buNone/>
            </a:pPr>
            <a:r>
              <a:rPr lang="en-GB" sz="1400" dirty="0">
                <a:effectLst/>
                <a:latin typeface="Arial" panose="020B0604020202020204" pitchFamily="34" charset="0"/>
              </a:rPr>
              <a:t>Digital Strategy (2022) </a:t>
            </a:r>
            <a:r>
              <a:rPr lang="en-GB" sz="1400" i="1" dirty="0">
                <a:effectLst/>
                <a:latin typeface="Arial" panose="020B0604020202020204" pitchFamily="34" charset="0"/>
              </a:rPr>
              <a:t>Digital Research Strategy | Audience Research | Digital Strategy</a:t>
            </a:r>
            <a:r>
              <a:rPr lang="en-GB" sz="1400" dirty="0">
                <a:effectLst/>
                <a:latin typeface="Arial" panose="020B0604020202020204" pitchFamily="34" charset="0"/>
              </a:rPr>
              <a:t>, </a:t>
            </a:r>
            <a:r>
              <a:rPr lang="en-GB" sz="1400" i="1" dirty="0">
                <a:effectLst/>
                <a:latin typeface="Arial" panose="020B0604020202020204" pitchFamily="34" charset="0"/>
              </a:rPr>
              <a:t>Digital Strategy Consultants</a:t>
            </a:r>
            <a:r>
              <a:rPr lang="en-GB" sz="1400" dirty="0">
                <a:effectLst/>
                <a:latin typeface="Arial" panose="020B0604020202020204" pitchFamily="34" charset="0"/>
              </a:rPr>
              <a:t>. Available at: </a:t>
            </a:r>
            <a:r>
              <a:rPr lang="en-GB" sz="1400" dirty="0">
                <a:effectLst/>
                <a:latin typeface="Arial" panose="020B0604020202020204" pitchFamily="34" charset="0"/>
                <a:hlinkClick r:id="rId7"/>
              </a:rPr>
              <a:t>https://digitalstrategy.ie/services/digital-research-strategy/audience-research/</a:t>
            </a:r>
            <a:endParaRPr lang="en-GB" sz="1400" dirty="0">
              <a:effectLst/>
              <a:latin typeface="Arial" panose="020B0604020202020204" pitchFamily="34" charset="0"/>
            </a:endParaRPr>
          </a:p>
          <a:p>
            <a:pPr>
              <a:lnSpc>
                <a:spcPct val="150000"/>
              </a:lnSpc>
              <a:buNone/>
            </a:pPr>
            <a:r>
              <a:rPr lang="en-GB" sz="1400" dirty="0">
                <a:effectLst/>
                <a:latin typeface="Arial" panose="020B0604020202020204" pitchFamily="34" charset="0"/>
              </a:rPr>
              <a:t>(Accessed: 29 April 2026).</a:t>
            </a:r>
          </a:p>
        </p:txBody>
      </p:sp>
    </p:spTree>
    <p:extLst>
      <p:ext uri="{BB962C8B-B14F-4D97-AF65-F5344CB8AC3E}">
        <p14:creationId xmlns:p14="http://schemas.microsoft.com/office/powerpoint/2010/main" val="2957177679"/>
      </p:ext>
    </p:extLst>
  </p:cSld>
  <p:clrMapOvr>
    <a:masterClrMapping/>
  </p:clrMapOvr>
</p:sld>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8999daa0f1281783e9f10d77ac31d18a">
  <xsd:schema xmlns:xsd="http://www.w3.org/2001/XMLSchema" xmlns:xs="http://www.w3.org/2001/XMLSchema" xmlns:p="http://schemas.microsoft.com/office/2006/metadata/properties" xmlns:ns3="b4f9f7ee-5770-4a14-8925-17f3d16e50b7" targetNamespace="http://schemas.microsoft.com/office/2006/metadata/properties" ma:root="true" ma:fieldsID="b68c42e089962aec96c5b808387664c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http://purl.org/dc/elements/1.1/"/>
    <ds:schemaRef ds:uri="http://purl.org/dc/terms/"/>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b4f9f7ee-5770-4a14-8925-17f3d16e50b7"/>
    <ds:schemaRef ds:uri="http://www.w3.org/XML/1998/namespac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763C53C9-C9F5-491A-8FC7-B97A9AB0C4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2490</TotalTime>
  <Words>2818</Words>
  <Application>Microsoft Office PowerPoint</Application>
  <PresentationFormat>Widescreen</PresentationFormat>
  <Paragraphs>180</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Neue Haas Grotesk Text Pro</vt:lpstr>
      <vt:lpstr>OasisVTI</vt:lpstr>
      <vt:lpstr>Time management, communication, and digital research.</vt:lpstr>
      <vt:lpstr>AI Acknowledgement</vt:lpstr>
      <vt:lpstr>I n t r o d u c t I o n The 3 skills I have chosen</vt:lpstr>
      <vt:lpstr>PowerPoint Presentation</vt:lpstr>
      <vt:lpstr>Reflection on  time management</vt:lpstr>
      <vt:lpstr>PowerPoint Presentation</vt:lpstr>
      <vt:lpstr>Industry Skill- Communication</vt:lpstr>
      <vt:lpstr>Reflection on communication</vt:lpstr>
      <vt:lpstr>PowerPoint Presentation</vt:lpstr>
      <vt:lpstr>Digital skills- digital research </vt:lpstr>
      <vt:lpstr>Reflection on Digital research </vt:lpstr>
      <vt:lpstr>Application to the travel industry and future studies </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Keira Pritchard (2503415)</dc:creator>
  <cp:lastModifiedBy>Keira Pritchard (2503415)</cp:lastModifiedBy>
  <cp:revision>2</cp:revision>
  <dcterms:created xsi:type="dcterms:W3CDTF">2026-04-28T21:20:17Z</dcterms:created>
  <dcterms:modified xsi:type="dcterms:W3CDTF">2026-04-30T14:50:28Z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y fmtid="{D5CDD505-2E9C-101B-9397-08002B2CF9AE}" pid="3" name="MediaServiceImageTags">
    <vt:lpwstr/>
  </property>
</Properties>
</file>