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2" r:id="rId6"/>
    <p:sldId id="263" r:id="rId7"/>
    <p:sldId id="264" r:id="rId8"/>
    <p:sldId id="265" r:id="rId9"/>
    <p:sldId id="266" r:id="rId10"/>
    <p:sldId id="267" r:id="rId11"/>
    <p:sldId id="268" r:id="rId12"/>
    <p:sldId id="269" r:id="rId13"/>
    <p:sldId id="270" r:id="rId14"/>
    <p:sldId id="271" r:id="rId15"/>
    <p:sldId id="26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2D82E5-F08E-FFFE-C787-FA7038C71A3D}" v="11" dt="2026-06-11T14:37:37.401"/>
    <p1510:client id="{D2449DFA-FE45-454E-D37E-02746089AEE3}" v="4" dt="2026-06-11T13:07:17.1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6A0A59-E6D9-4475-9BB3-34777E829165}" type="datetimeFigureOut">
              <a:t>6/11/2026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0A8010-EDC5-4AA1-B858-BFF8A18C2A82}" type="slidenum">
              <a:t>‹#›</a:t>
            </a:fld>
            <a:endParaRPr lang="en-GB"/>
          </a:p>
        </p:txBody>
      </p:sp>
    </p:spTree>
    <p:extLst>
      <p:ext uri="{BB962C8B-B14F-4D97-AF65-F5344CB8AC3E}">
        <p14:creationId xmlns:p14="http://schemas.microsoft.com/office/powerpoint/2010/main" val="2918546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668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Component 1 Assessment</a:t>
            </a:r>
          </a:p>
        </p:txBody>
      </p:sp>
      <p:sp>
        <p:nvSpPr>
          <p:cNvPr id="3" name="Subtitle 2"/>
          <p:cNvSpPr>
            <a:spLocks noGrp="1"/>
          </p:cNvSpPr>
          <p:nvPr>
            <p:ph type="subTitle" idx="1"/>
          </p:nvPr>
        </p:nvSpPr>
        <p:spPr>
          <a:xfrm>
            <a:off x="1524000" y="3554414"/>
            <a:ext cx="9144000" cy="2155823"/>
          </a:xfrm>
        </p:spPr>
        <p:txBody>
          <a:bodyPr vert="horz" lIns="91440" tIns="45720" rIns="91440" bIns="45720" rtlCol="0" anchor="t">
            <a:normAutofit/>
          </a:bodyPr>
          <a:lstStyle/>
          <a:p>
            <a:r>
              <a:rPr lang="en-GB"/>
              <a:t>Group Member:</a:t>
            </a:r>
            <a:endParaRPr lang="en-US"/>
          </a:p>
          <a:p>
            <a:r>
              <a:rPr lang="en-GB"/>
              <a:t>Larisa</a:t>
            </a:r>
          </a:p>
          <a:p>
            <a:r>
              <a:rPr lang="en-GB"/>
              <a:t>Andreea</a:t>
            </a:r>
          </a:p>
          <a:p>
            <a:r>
              <a:rPr lang="en-GB"/>
              <a:t>Adil</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6D117-290F-8077-382B-5C6E43FDB630}"/>
              </a:ext>
            </a:extLst>
          </p:cNvPr>
          <p:cNvSpPr>
            <a:spLocks noGrp="1"/>
          </p:cNvSpPr>
          <p:nvPr>
            <p:ph type="title"/>
          </p:nvPr>
        </p:nvSpPr>
        <p:spPr/>
        <p:txBody>
          <a:bodyPr/>
          <a:lstStyle/>
          <a:p>
            <a:r>
              <a:rPr lang="en-GB"/>
              <a:t>Outline of the presentation</a:t>
            </a:r>
          </a:p>
        </p:txBody>
      </p:sp>
      <p:sp>
        <p:nvSpPr>
          <p:cNvPr id="3" name="Content Placeholder 2">
            <a:extLst>
              <a:ext uri="{FF2B5EF4-FFF2-40B4-BE49-F238E27FC236}">
                <a16:creationId xmlns:a16="http://schemas.microsoft.com/office/drawing/2014/main" id="{8AD8D344-A0A1-08EA-A813-7EB107B203A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99198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F75B1-A7C0-82C9-F4F0-8E8C430A9CC5}"/>
              </a:ext>
            </a:extLst>
          </p:cNvPr>
          <p:cNvSpPr>
            <a:spLocks noGrp="1"/>
          </p:cNvSpPr>
          <p:nvPr>
            <p:ph type="title"/>
          </p:nvPr>
        </p:nvSpPr>
        <p:spPr/>
        <p:txBody>
          <a:bodyPr/>
          <a:lstStyle/>
          <a:p>
            <a:r>
              <a:rPr lang="en-GB"/>
              <a:t>Task 1 - Larisa</a:t>
            </a:r>
          </a:p>
        </p:txBody>
      </p:sp>
      <p:sp>
        <p:nvSpPr>
          <p:cNvPr id="3" name="Content Placeholder 2">
            <a:extLst>
              <a:ext uri="{FF2B5EF4-FFF2-40B4-BE49-F238E27FC236}">
                <a16:creationId xmlns:a16="http://schemas.microsoft.com/office/drawing/2014/main" id="{5B68530F-24FA-626B-B8CD-AA78BE10AF7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29047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B5499-38F4-7E30-35CF-591451415458}"/>
              </a:ext>
            </a:extLst>
          </p:cNvPr>
          <p:cNvSpPr>
            <a:spLocks noGrp="1"/>
          </p:cNvSpPr>
          <p:nvPr>
            <p:ph type="title"/>
          </p:nvPr>
        </p:nvSpPr>
        <p:spPr/>
        <p:txBody>
          <a:bodyPr/>
          <a:lstStyle/>
          <a:p>
            <a:r>
              <a:rPr lang="en-GB"/>
              <a:t>Task 2 – Andreea (Secure file storage and Sharing)</a:t>
            </a:r>
          </a:p>
        </p:txBody>
      </p:sp>
      <p:sp>
        <p:nvSpPr>
          <p:cNvPr id="3" name="Content Placeholder 2">
            <a:extLst>
              <a:ext uri="{FF2B5EF4-FFF2-40B4-BE49-F238E27FC236}">
                <a16:creationId xmlns:a16="http://schemas.microsoft.com/office/drawing/2014/main" id="{8F068A6B-000C-F4E2-5B94-4F34BEB90CE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28371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B1F5E"/>
        </a:solidFill>
        <a:effectLst/>
      </p:bgPr>
    </p:bg>
    <p:spTree>
      <p:nvGrpSpPr>
        <p:cNvPr id="1" name="Shape 46"/>
        <p:cNvGrpSpPr/>
        <p:nvPr/>
      </p:nvGrpSpPr>
      <p:grpSpPr>
        <a:xfrm>
          <a:off x="0" y="0"/>
          <a:ext cx="0" cy="0"/>
          <a:chOff x="0" y="0"/>
          <a:chExt cx="0" cy="0"/>
        </a:xfrm>
      </p:grpSpPr>
      <p:sp>
        <p:nvSpPr>
          <p:cNvPr id="47" name="Google Shape;47;p1"/>
          <p:cNvSpPr/>
          <p:nvPr/>
        </p:nvSpPr>
        <p:spPr>
          <a:xfrm>
            <a:off x="7908360" y="-21820"/>
            <a:ext cx="4267200" cy="4267200"/>
          </a:xfrm>
          <a:prstGeom prst="ellipse">
            <a:avLst/>
          </a:prstGeom>
          <a:solidFill>
            <a:srgbClr val="6A4C9C">
              <a:alpha val="30199"/>
            </a:srgbClr>
          </a:solidFill>
          <a:ln w="12700" cap="flat" cmpd="sng">
            <a:solidFill>
              <a:srgbClr val="6A4C9C">
                <a:alpha val="30199"/>
              </a:srgbClr>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48" name="Google Shape;48;p1"/>
          <p:cNvSpPr/>
          <p:nvPr/>
        </p:nvSpPr>
        <p:spPr>
          <a:xfrm>
            <a:off x="8639880" y="1584383"/>
            <a:ext cx="2438400" cy="2438400"/>
          </a:xfrm>
          <a:prstGeom prst="ellipse">
            <a:avLst/>
          </a:prstGeom>
          <a:solidFill>
            <a:srgbClr val="3DB28C">
              <a:alpha val="20000"/>
            </a:srgbClr>
          </a:solidFill>
          <a:ln w="12700" cap="flat" cmpd="sng">
            <a:solidFill>
              <a:srgbClr val="3DB28C">
                <a:alpha val="20000"/>
              </a:srgbClr>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49" name="Google Shape;49;p1"/>
          <p:cNvSpPr/>
          <p:nvPr/>
        </p:nvSpPr>
        <p:spPr>
          <a:xfrm>
            <a:off x="609600" y="365760"/>
            <a:ext cx="4267200" cy="487600"/>
          </a:xfrm>
          <a:prstGeom prst="rect">
            <a:avLst/>
          </a:prstGeom>
          <a:solidFill>
            <a:srgbClr val="3DB28C"/>
          </a:solidFill>
          <a:ln w="12700" cap="flat" cmpd="sng">
            <a:solidFill>
              <a:srgbClr val="3DB28C"/>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50" name="Google Shape;50;p1"/>
          <p:cNvSpPr/>
          <p:nvPr/>
        </p:nvSpPr>
        <p:spPr>
          <a:xfrm>
            <a:off x="609600" y="365760"/>
            <a:ext cx="4267200" cy="487600"/>
          </a:xfrm>
          <a:prstGeom prst="rect">
            <a:avLst/>
          </a:prstGeom>
          <a:noFill/>
          <a:ln>
            <a:noFill/>
          </a:ln>
        </p:spPr>
        <p:txBody>
          <a:bodyPr spcFirstLastPara="1" wrap="square" lIns="0" tIns="0" rIns="0" bIns="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ctr" rtl="0">
              <a:spcBef>
                <a:spcPts val="0"/>
              </a:spcBef>
              <a:spcAft>
                <a:spcPts val="0"/>
              </a:spcAft>
              <a:buClr>
                <a:srgbClr val="3B1F5E"/>
              </a:buClr>
              <a:buSzPts val="900"/>
              <a:buFont typeface="Calibri"/>
              <a:buNone/>
            </a:pPr>
            <a:r>
              <a:rPr lang="en-US" sz="1200" b="1" i="0" u="none" strike="noStrike" cap="none">
                <a:solidFill>
                  <a:srgbClr val="3B1F5E"/>
                </a:solidFill>
                <a:latin typeface="Calibri"/>
                <a:ea typeface="Calibri"/>
                <a:cs typeface="Calibri"/>
                <a:sym typeface="Calibri"/>
              </a:rPr>
              <a:t>LCHS4007  |  Digital Skills &amp; Research Methods</a:t>
            </a:r>
            <a:endParaRPr sz="1200" b="0" i="0" u="none" strike="noStrike" cap="none">
              <a:solidFill>
                <a:schemeClr val="dk1"/>
              </a:solidFill>
              <a:latin typeface="Calibri"/>
              <a:ea typeface="Calibri"/>
              <a:cs typeface="Calibri"/>
              <a:sym typeface="Calibri"/>
            </a:endParaRPr>
          </a:p>
        </p:txBody>
      </p:sp>
      <p:sp>
        <p:nvSpPr>
          <p:cNvPr id="51" name="Google Shape;51;p1"/>
          <p:cNvSpPr/>
          <p:nvPr/>
        </p:nvSpPr>
        <p:spPr>
          <a:xfrm>
            <a:off x="609600" y="1097280"/>
            <a:ext cx="7680800" cy="14020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FFFFFF"/>
              </a:buClr>
              <a:buSzPts val="6800"/>
              <a:buFont typeface="Arial Black"/>
              <a:buNone/>
            </a:pPr>
            <a:r>
              <a:rPr lang="en-US" sz="9066" b="1">
                <a:solidFill>
                  <a:srgbClr val="FFFFFF"/>
                </a:solidFill>
                <a:latin typeface="Arial Black"/>
                <a:ea typeface="Calibri"/>
                <a:cs typeface="Calibri"/>
                <a:sym typeface="Arial Black"/>
              </a:rPr>
              <a:t>Staff</a:t>
            </a:r>
            <a:endParaRPr sz="9066" b="0" i="0" u="none" strike="noStrike" cap="none">
              <a:solidFill>
                <a:schemeClr val="dk1"/>
              </a:solidFill>
              <a:latin typeface="Calibri"/>
              <a:ea typeface="Calibri"/>
              <a:cs typeface="Calibri"/>
              <a:sym typeface="Calibri"/>
            </a:endParaRPr>
          </a:p>
        </p:txBody>
      </p:sp>
      <p:sp>
        <p:nvSpPr>
          <p:cNvPr id="52" name="Google Shape;52;p1"/>
          <p:cNvSpPr/>
          <p:nvPr/>
        </p:nvSpPr>
        <p:spPr>
          <a:xfrm>
            <a:off x="609600" y="2377440"/>
            <a:ext cx="7680800" cy="13412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3DB28C"/>
              </a:buClr>
              <a:buSzPts val="5800"/>
              <a:buFont typeface="Arial Black"/>
              <a:buNone/>
            </a:pPr>
            <a:r>
              <a:rPr lang="en-US" sz="7733" b="1" i="0" u="none" strike="noStrike" cap="none">
                <a:solidFill>
                  <a:srgbClr val="3DB28C"/>
                </a:solidFill>
                <a:latin typeface="Arial Black"/>
                <a:ea typeface="Arial Black"/>
                <a:cs typeface="Arial Black"/>
                <a:sym typeface="Arial Black"/>
              </a:rPr>
              <a:t>Training</a:t>
            </a:r>
            <a:endParaRPr sz="7733" b="0" i="0" u="none" strike="noStrike" cap="none">
              <a:solidFill>
                <a:schemeClr val="dk1"/>
              </a:solidFill>
              <a:latin typeface="Calibri"/>
              <a:ea typeface="Calibri"/>
              <a:cs typeface="Calibri"/>
              <a:sym typeface="Calibri"/>
            </a:endParaRPr>
          </a:p>
        </p:txBody>
      </p:sp>
      <p:sp>
        <p:nvSpPr>
          <p:cNvPr id="53" name="Google Shape;53;p1"/>
          <p:cNvSpPr/>
          <p:nvPr/>
        </p:nvSpPr>
        <p:spPr>
          <a:xfrm>
            <a:off x="609600" y="3779520"/>
            <a:ext cx="7559200" cy="6340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C8B8E8"/>
              </a:buClr>
              <a:buSzPts val="1400"/>
              <a:buFont typeface="Calibri"/>
              <a:buNone/>
            </a:pPr>
            <a:r>
              <a:rPr lang="en-US" sz="1867" b="0" i="0" u="none" strike="noStrike" cap="none">
                <a:solidFill>
                  <a:srgbClr val="C8B8E8"/>
                </a:solidFill>
                <a:latin typeface="Calibri"/>
                <a:ea typeface="Calibri"/>
                <a:cs typeface="Calibri"/>
                <a:sym typeface="Calibri"/>
              </a:rPr>
              <a:t>Microsoft PowerPoint as a Tool for Riverdale Nursing Home</a:t>
            </a:r>
            <a:endParaRPr sz="1867" b="0" i="0" u="none" strike="noStrike" cap="none">
              <a:solidFill>
                <a:schemeClr val="dk1"/>
              </a:solidFill>
              <a:latin typeface="Calibri"/>
              <a:ea typeface="Calibri"/>
              <a:cs typeface="Calibri"/>
              <a:sym typeface="Calibri"/>
            </a:endParaRPr>
          </a:p>
        </p:txBody>
      </p:sp>
      <p:sp>
        <p:nvSpPr>
          <p:cNvPr id="54" name="Google Shape;54;p1"/>
          <p:cNvSpPr/>
          <p:nvPr/>
        </p:nvSpPr>
        <p:spPr>
          <a:xfrm>
            <a:off x="609600" y="4632960"/>
            <a:ext cx="4632800" cy="1889600"/>
          </a:xfrm>
          <a:prstGeom prst="rect">
            <a:avLst/>
          </a:prstGeom>
          <a:solidFill>
            <a:srgbClr val="FFFFFF">
              <a:alpha val="10200"/>
            </a:srgbClr>
          </a:solidFill>
          <a:ln w="12700" cap="flat" cmpd="sng">
            <a:solidFill>
              <a:srgbClr val="3DB28C">
                <a:alpha val="80000"/>
              </a:srgbClr>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55" name="Google Shape;55;p1"/>
          <p:cNvSpPr/>
          <p:nvPr/>
        </p:nvSpPr>
        <p:spPr>
          <a:xfrm>
            <a:off x="792489" y="4632964"/>
            <a:ext cx="4267200" cy="16460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3DB28C"/>
              </a:buClr>
              <a:buSzPts val="1050"/>
              <a:buFont typeface="Calibri"/>
              <a:buNone/>
            </a:pPr>
            <a:r>
              <a:rPr lang="en-US" sz="1400" i="0" u="none" strike="noStrike" cap="none">
                <a:solidFill>
                  <a:srgbClr val="3DB28C"/>
                </a:solidFill>
                <a:latin typeface="Calibri"/>
                <a:ea typeface="Calibri"/>
                <a:cs typeface="Calibri"/>
                <a:sym typeface="Calibri"/>
              </a:rPr>
              <a:t>Presented by: </a:t>
            </a:r>
            <a:r>
              <a:rPr lang="en-US" sz="1400" i="0" u="none" strike="noStrike" cap="none">
                <a:solidFill>
                  <a:srgbClr val="FFFFFF"/>
                </a:solidFill>
                <a:latin typeface="Calibri"/>
                <a:ea typeface="Calibri"/>
                <a:cs typeface="Calibri"/>
                <a:sym typeface="Calibri"/>
              </a:rPr>
              <a:t>Adil</a:t>
            </a:r>
            <a:br>
              <a:rPr lang="en-US" sz="1400" i="0" u="none" strike="noStrike" cap="none">
                <a:solidFill>
                  <a:srgbClr val="FFFFFF"/>
                </a:solidFill>
                <a:latin typeface="Calibri"/>
                <a:ea typeface="Calibri"/>
                <a:cs typeface="Calibri"/>
                <a:sym typeface="Calibri"/>
              </a:rPr>
            </a:br>
            <a:r>
              <a:rPr lang="en-US" sz="1400" i="0" u="none" strike="noStrike" cap="none">
                <a:solidFill>
                  <a:srgbClr val="3DB28C"/>
                </a:solidFill>
                <a:latin typeface="Calibri"/>
                <a:ea typeface="Calibri"/>
                <a:cs typeface="Calibri"/>
                <a:sym typeface="Calibri"/>
              </a:rPr>
              <a:t>Programme: </a:t>
            </a:r>
            <a:r>
              <a:rPr lang="en-US" sz="1400" i="0" u="none" strike="noStrike" cap="none">
                <a:solidFill>
                  <a:srgbClr val="FFFFFF"/>
                </a:solidFill>
                <a:latin typeface="Calibri"/>
                <a:ea typeface="Calibri"/>
                <a:cs typeface="Calibri"/>
                <a:sym typeface="Calibri"/>
              </a:rPr>
              <a:t>CertHE Skills for the Workplace (Health &amp; Social Care)</a:t>
            </a:r>
            <a:br>
              <a:rPr lang="en-US" sz="1400" i="0" u="none" strike="noStrike" cap="none">
                <a:solidFill>
                  <a:srgbClr val="FFFFFF"/>
                </a:solidFill>
                <a:latin typeface="Calibri"/>
                <a:ea typeface="Calibri"/>
                <a:cs typeface="Calibri"/>
                <a:sym typeface="Calibri"/>
              </a:rPr>
            </a:br>
            <a:r>
              <a:rPr lang="en-US" sz="1400" i="0" u="none" strike="noStrike" cap="none">
                <a:solidFill>
                  <a:srgbClr val="3DB28C"/>
                </a:solidFill>
                <a:latin typeface="Calibri"/>
                <a:ea typeface="Calibri"/>
                <a:cs typeface="Calibri"/>
                <a:sym typeface="Calibri"/>
              </a:rPr>
              <a:t>Lecturer: </a:t>
            </a:r>
            <a:r>
              <a:rPr lang="en-US" sz="1400" i="0" u="none" strike="noStrike" cap="none">
                <a:solidFill>
                  <a:srgbClr val="FFFFFF"/>
                </a:solidFill>
                <a:latin typeface="Calibri"/>
                <a:ea typeface="Calibri"/>
                <a:cs typeface="Calibri"/>
                <a:sym typeface="Calibri"/>
              </a:rPr>
              <a:t> mohd say</a:t>
            </a:r>
            <a:r>
              <a:rPr lang="en-US" sz="1400">
                <a:solidFill>
                  <a:srgbClr val="FFFFFF"/>
                </a:solidFill>
                <a:latin typeface="Calibri"/>
                <a:ea typeface="Calibri"/>
                <a:cs typeface="Calibri"/>
                <a:sym typeface="Calibri"/>
              </a:rPr>
              <a:t>fiq Bin zolkeply</a:t>
            </a:r>
            <a:r>
              <a:rPr lang="en-US" sz="1400" i="0" u="none" strike="noStrike" cap="none">
                <a:solidFill>
                  <a:srgbClr val="FFFFFF"/>
                </a:solidFill>
                <a:latin typeface="Calibri"/>
                <a:ea typeface="Calibri"/>
                <a:cs typeface="Calibri"/>
                <a:sym typeface="Calibri"/>
              </a:rPr>
              <a:t>|  June 2026</a:t>
            </a:r>
            <a:endParaRPr sz="1400" i="0" u="none" strike="noStrike" cap="none">
              <a:solidFill>
                <a:srgbClr val="FFFFFF"/>
              </a:solidFill>
              <a:latin typeface="Calibri"/>
              <a:ea typeface="Calibri"/>
              <a:cs typeface="Calibri"/>
              <a:sym typeface="Calibri"/>
            </a:endParaRPr>
          </a:p>
          <a:p>
            <a:pPr marL="0" marR="0" lvl="0" indent="0" algn="l" rtl="0">
              <a:spcBef>
                <a:spcPts val="0"/>
              </a:spcBef>
              <a:spcAft>
                <a:spcPts val="0"/>
              </a:spcAft>
              <a:buClr>
                <a:srgbClr val="3DB28C"/>
              </a:buClr>
              <a:buSzPts val="1050"/>
              <a:buFont typeface="Calibri"/>
              <a:buNone/>
            </a:pPr>
            <a:endParaRPr sz="1400">
              <a:solidFill>
                <a:srgbClr val="FFFFFF"/>
              </a:solidFill>
              <a:latin typeface="Calibri"/>
              <a:ea typeface="Calibri"/>
              <a:cs typeface="Calibri"/>
              <a:sym typeface="Calibri"/>
            </a:endParaRPr>
          </a:p>
        </p:txBody>
      </p:sp>
      <p:pic>
        <p:nvPicPr>
          <p:cNvPr id="56" name="Google Shape;56;p1"/>
          <p:cNvPicPr preferRelativeResize="0"/>
          <p:nvPr/>
        </p:nvPicPr>
        <p:blipFill rotWithShape="1">
          <a:blip r:embed="rId3">
            <a:alphaModFix/>
          </a:blip>
          <a:srcRect/>
          <a:stretch/>
        </p:blipFill>
        <p:spPr>
          <a:xfrm>
            <a:off x="6483764" y="3038765"/>
            <a:ext cx="5691795" cy="3793604"/>
          </a:xfrm>
          <a:prstGeom prst="rect">
            <a:avLst/>
          </a:prstGeom>
          <a:noFill/>
          <a:ln>
            <a:noFill/>
          </a:ln>
        </p:spPr>
      </p:pic>
      <p:sp>
        <p:nvSpPr>
          <p:cNvPr id="57" name="Google Shape;57;p1"/>
          <p:cNvSpPr txBox="1"/>
          <p:nvPr/>
        </p:nvSpPr>
        <p:spPr>
          <a:xfrm>
            <a:off x="0" y="2728511"/>
            <a:ext cx="12192000" cy="528400"/>
          </a:xfrm>
          <a:prstGeom prst="rect">
            <a:avLst/>
          </a:prstGeom>
          <a:noFill/>
          <a:ln>
            <a:noFill/>
          </a:ln>
        </p:spPr>
        <p:txBody>
          <a:bodyPr spcFirstLastPara="1" wrap="square" lIns="121900" tIns="121900" rIns="121900" bIns="121900" anchor="t" anchorCtr="0">
            <a:sp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Tree>
    <p:extLst>
      <p:ext uri="{BB962C8B-B14F-4D97-AF65-F5344CB8AC3E}">
        <p14:creationId xmlns:p14="http://schemas.microsoft.com/office/powerpoint/2010/main" val="1230152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2">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402080"/>
          </a:xfrm>
          <a:prstGeom prst="rect">
            <a:avLst/>
          </a:prstGeom>
          <a:solidFill>
            <a:srgbClr val="3B1F5E"/>
          </a:solidFill>
          <a:ln w="12700">
            <a:solidFill>
              <a:srgbClr val="3B1F5E"/>
            </a:solidFill>
            <a:prstDash val="solid"/>
          </a:ln>
        </p:spPr>
      </p:sp>
      <p:sp>
        <p:nvSpPr>
          <p:cNvPr id="3" name="Text 1"/>
          <p:cNvSpPr/>
          <p:nvPr/>
        </p:nvSpPr>
        <p:spPr>
          <a:xfrm>
            <a:off x="609600" y="0"/>
            <a:ext cx="9753600" cy="14020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4000" b="1">
                <a:solidFill>
                  <a:srgbClr val="FFFFFF"/>
                </a:solidFill>
                <a:latin typeface="Arial Black" pitchFamily="34" charset="0"/>
                <a:ea typeface="Arial Black" pitchFamily="34" charset="-122"/>
                <a:cs typeface="Arial Black" pitchFamily="34" charset="-120"/>
              </a:rPr>
              <a:t>Presentation Outline</a:t>
            </a:r>
            <a:endParaRPr lang="en-US" sz="4000"/>
          </a:p>
        </p:txBody>
      </p:sp>
      <p:sp>
        <p:nvSpPr>
          <p:cNvPr id="4" name="Shape 2"/>
          <p:cNvSpPr/>
          <p:nvPr/>
        </p:nvSpPr>
        <p:spPr>
          <a:xfrm>
            <a:off x="11460480" y="0"/>
            <a:ext cx="731520" cy="1402080"/>
          </a:xfrm>
          <a:prstGeom prst="rect">
            <a:avLst/>
          </a:prstGeom>
          <a:solidFill>
            <a:srgbClr val="3DB28C"/>
          </a:solidFill>
          <a:ln w="12700">
            <a:solidFill>
              <a:srgbClr val="3DB28C"/>
            </a:solidFill>
            <a:prstDash val="solid"/>
          </a:ln>
        </p:spPr>
      </p:sp>
      <p:sp>
        <p:nvSpPr>
          <p:cNvPr id="5" name="Shape 3"/>
          <p:cNvSpPr/>
          <p:nvPr/>
        </p:nvSpPr>
        <p:spPr>
          <a:xfrm>
            <a:off x="426720" y="152400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6" name="Shape 4"/>
          <p:cNvSpPr/>
          <p:nvPr/>
        </p:nvSpPr>
        <p:spPr>
          <a:xfrm>
            <a:off x="426720" y="1524000"/>
            <a:ext cx="97536" cy="1036320"/>
          </a:xfrm>
          <a:prstGeom prst="rect">
            <a:avLst/>
          </a:prstGeom>
          <a:solidFill>
            <a:srgbClr val="3DB28C"/>
          </a:solidFill>
          <a:ln w="12700">
            <a:solidFill>
              <a:srgbClr val="3DB28C"/>
            </a:solidFill>
            <a:prstDash val="solid"/>
          </a:ln>
        </p:spPr>
      </p:sp>
      <p:sp>
        <p:nvSpPr>
          <p:cNvPr id="7" name="Shape 5"/>
          <p:cNvSpPr/>
          <p:nvPr/>
        </p:nvSpPr>
        <p:spPr>
          <a:xfrm>
            <a:off x="609600" y="1743456"/>
            <a:ext cx="609600" cy="609600"/>
          </a:xfrm>
          <a:prstGeom prst="ellipse">
            <a:avLst/>
          </a:prstGeom>
          <a:solidFill>
            <a:srgbClr val="3B1F5E"/>
          </a:solidFill>
          <a:ln w="12700">
            <a:solidFill>
              <a:srgbClr val="3B1F5E"/>
            </a:solidFill>
            <a:prstDash val="solid"/>
          </a:ln>
        </p:spPr>
      </p:sp>
      <p:sp>
        <p:nvSpPr>
          <p:cNvPr id="8" name="Text 6"/>
          <p:cNvSpPr/>
          <p:nvPr/>
        </p:nvSpPr>
        <p:spPr>
          <a:xfrm>
            <a:off x="609600" y="174345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01</a:t>
            </a:r>
            <a:endParaRPr lang="en-US" sz="1200"/>
          </a:p>
        </p:txBody>
      </p:sp>
      <p:sp>
        <p:nvSpPr>
          <p:cNvPr id="9" name="Text 7"/>
          <p:cNvSpPr/>
          <p:nvPr/>
        </p:nvSpPr>
        <p:spPr>
          <a:xfrm>
            <a:off x="1341120" y="174345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Riverdale — Background</a:t>
            </a:r>
            <a:endParaRPr lang="en-US" sz="1733"/>
          </a:p>
        </p:txBody>
      </p:sp>
      <p:sp>
        <p:nvSpPr>
          <p:cNvPr id="10" name="Shape 8"/>
          <p:cNvSpPr/>
          <p:nvPr/>
        </p:nvSpPr>
        <p:spPr>
          <a:xfrm>
            <a:off x="426720" y="280416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11" name="Shape 9"/>
          <p:cNvSpPr/>
          <p:nvPr/>
        </p:nvSpPr>
        <p:spPr>
          <a:xfrm>
            <a:off x="426720" y="2804160"/>
            <a:ext cx="97536" cy="1036320"/>
          </a:xfrm>
          <a:prstGeom prst="rect">
            <a:avLst/>
          </a:prstGeom>
          <a:solidFill>
            <a:srgbClr val="3DB28C"/>
          </a:solidFill>
          <a:ln w="12700">
            <a:solidFill>
              <a:srgbClr val="3DB28C"/>
            </a:solidFill>
            <a:prstDash val="solid"/>
          </a:ln>
        </p:spPr>
      </p:sp>
      <p:sp>
        <p:nvSpPr>
          <p:cNvPr id="12" name="Shape 10"/>
          <p:cNvSpPr/>
          <p:nvPr/>
        </p:nvSpPr>
        <p:spPr>
          <a:xfrm>
            <a:off x="609600" y="3023616"/>
            <a:ext cx="609600" cy="609600"/>
          </a:xfrm>
          <a:prstGeom prst="ellipse">
            <a:avLst/>
          </a:prstGeom>
          <a:solidFill>
            <a:srgbClr val="3B1F5E"/>
          </a:solidFill>
          <a:ln w="12700">
            <a:solidFill>
              <a:srgbClr val="3B1F5E"/>
            </a:solidFill>
            <a:prstDash val="solid"/>
          </a:ln>
        </p:spPr>
      </p:sp>
      <p:sp>
        <p:nvSpPr>
          <p:cNvPr id="13" name="Text 11"/>
          <p:cNvSpPr/>
          <p:nvPr/>
        </p:nvSpPr>
        <p:spPr>
          <a:xfrm>
            <a:off x="609600" y="302361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02</a:t>
            </a:r>
            <a:endParaRPr lang="en-US" sz="1200"/>
          </a:p>
        </p:txBody>
      </p:sp>
      <p:sp>
        <p:nvSpPr>
          <p:cNvPr id="14" name="Text 12"/>
          <p:cNvSpPr/>
          <p:nvPr/>
        </p:nvSpPr>
        <p:spPr>
          <a:xfrm>
            <a:off x="1341120" y="302361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Staff Training Task</a:t>
            </a:r>
            <a:endParaRPr lang="en-US" sz="1733"/>
          </a:p>
        </p:txBody>
      </p:sp>
      <p:sp>
        <p:nvSpPr>
          <p:cNvPr id="15" name="Shape 13"/>
          <p:cNvSpPr/>
          <p:nvPr/>
        </p:nvSpPr>
        <p:spPr>
          <a:xfrm>
            <a:off x="426720" y="408432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16" name="Shape 14"/>
          <p:cNvSpPr/>
          <p:nvPr/>
        </p:nvSpPr>
        <p:spPr>
          <a:xfrm>
            <a:off x="426720" y="4084320"/>
            <a:ext cx="97536" cy="1036320"/>
          </a:xfrm>
          <a:prstGeom prst="rect">
            <a:avLst/>
          </a:prstGeom>
          <a:solidFill>
            <a:srgbClr val="3DB28C"/>
          </a:solidFill>
          <a:ln w="12700">
            <a:solidFill>
              <a:srgbClr val="3DB28C"/>
            </a:solidFill>
            <a:prstDash val="solid"/>
          </a:ln>
        </p:spPr>
      </p:sp>
      <p:sp>
        <p:nvSpPr>
          <p:cNvPr id="17" name="Shape 15"/>
          <p:cNvSpPr/>
          <p:nvPr/>
        </p:nvSpPr>
        <p:spPr>
          <a:xfrm>
            <a:off x="609600" y="4303776"/>
            <a:ext cx="609600" cy="609600"/>
          </a:xfrm>
          <a:prstGeom prst="ellipse">
            <a:avLst/>
          </a:prstGeom>
          <a:solidFill>
            <a:srgbClr val="3B1F5E"/>
          </a:solidFill>
          <a:ln w="12700">
            <a:solidFill>
              <a:srgbClr val="3B1F5E"/>
            </a:solidFill>
            <a:prstDash val="solid"/>
          </a:ln>
        </p:spPr>
      </p:sp>
      <p:sp>
        <p:nvSpPr>
          <p:cNvPr id="18" name="Text 16"/>
          <p:cNvSpPr/>
          <p:nvPr/>
        </p:nvSpPr>
        <p:spPr>
          <a:xfrm>
            <a:off x="609600" y="430377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03</a:t>
            </a:r>
            <a:endParaRPr lang="en-US" sz="1200"/>
          </a:p>
        </p:txBody>
      </p:sp>
      <p:sp>
        <p:nvSpPr>
          <p:cNvPr id="19" name="Text 17"/>
          <p:cNvSpPr/>
          <p:nvPr/>
        </p:nvSpPr>
        <p:spPr>
          <a:xfrm>
            <a:off x="1341120" y="430377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Why Microsoft PowerPoint?</a:t>
            </a:r>
            <a:endParaRPr lang="en-US" sz="1733"/>
          </a:p>
        </p:txBody>
      </p:sp>
      <p:sp>
        <p:nvSpPr>
          <p:cNvPr id="20" name="Shape 18"/>
          <p:cNvSpPr/>
          <p:nvPr/>
        </p:nvSpPr>
        <p:spPr>
          <a:xfrm>
            <a:off x="426720" y="536448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21" name="Shape 19"/>
          <p:cNvSpPr/>
          <p:nvPr/>
        </p:nvSpPr>
        <p:spPr>
          <a:xfrm>
            <a:off x="426720" y="5364480"/>
            <a:ext cx="97536" cy="1036320"/>
          </a:xfrm>
          <a:prstGeom prst="rect">
            <a:avLst/>
          </a:prstGeom>
          <a:solidFill>
            <a:srgbClr val="3DB28C"/>
          </a:solidFill>
          <a:ln w="12700">
            <a:solidFill>
              <a:srgbClr val="3DB28C"/>
            </a:solidFill>
            <a:prstDash val="solid"/>
          </a:ln>
        </p:spPr>
      </p:sp>
      <p:sp>
        <p:nvSpPr>
          <p:cNvPr id="22" name="Shape 20"/>
          <p:cNvSpPr/>
          <p:nvPr/>
        </p:nvSpPr>
        <p:spPr>
          <a:xfrm>
            <a:off x="609600" y="5583936"/>
            <a:ext cx="609600" cy="609600"/>
          </a:xfrm>
          <a:prstGeom prst="ellipse">
            <a:avLst/>
          </a:prstGeom>
          <a:solidFill>
            <a:srgbClr val="3B1F5E"/>
          </a:solidFill>
          <a:ln w="12700">
            <a:solidFill>
              <a:srgbClr val="3B1F5E"/>
            </a:solidFill>
            <a:prstDash val="solid"/>
          </a:ln>
        </p:spPr>
      </p:sp>
      <p:sp>
        <p:nvSpPr>
          <p:cNvPr id="23" name="Text 21"/>
          <p:cNvSpPr/>
          <p:nvPr/>
        </p:nvSpPr>
        <p:spPr>
          <a:xfrm>
            <a:off x="609600" y="558393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04</a:t>
            </a:r>
            <a:endParaRPr lang="en-US" sz="1200"/>
          </a:p>
        </p:txBody>
      </p:sp>
      <p:sp>
        <p:nvSpPr>
          <p:cNvPr id="24" name="Text 22"/>
          <p:cNvSpPr/>
          <p:nvPr/>
        </p:nvSpPr>
        <p:spPr>
          <a:xfrm>
            <a:off x="1341120" y="558393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Efficiency &amp; Communication</a:t>
            </a:r>
            <a:endParaRPr lang="en-US" sz="1733"/>
          </a:p>
        </p:txBody>
      </p:sp>
      <p:sp>
        <p:nvSpPr>
          <p:cNvPr id="25" name="Shape 23"/>
          <p:cNvSpPr/>
          <p:nvPr/>
        </p:nvSpPr>
        <p:spPr>
          <a:xfrm>
            <a:off x="6461760" y="152400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26" name="Shape 24"/>
          <p:cNvSpPr/>
          <p:nvPr/>
        </p:nvSpPr>
        <p:spPr>
          <a:xfrm>
            <a:off x="6461760" y="1524000"/>
            <a:ext cx="97536" cy="1036320"/>
          </a:xfrm>
          <a:prstGeom prst="rect">
            <a:avLst/>
          </a:prstGeom>
          <a:solidFill>
            <a:srgbClr val="3DB28C"/>
          </a:solidFill>
          <a:ln w="12700">
            <a:solidFill>
              <a:srgbClr val="3DB28C"/>
            </a:solidFill>
            <a:prstDash val="solid"/>
          </a:ln>
        </p:spPr>
      </p:sp>
      <p:sp>
        <p:nvSpPr>
          <p:cNvPr id="27" name="Shape 25"/>
          <p:cNvSpPr/>
          <p:nvPr/>
        </p:nvSpPr>
        <p:spPr>
          <a:xfrm>
            <a:off x="6644640" y="1743456"/>
            <a:ext cx="609600" cy="609600"/>
          </a:xfrm>
          <a:prstGeom prst="ellipse">
            <a:avLst/>
          </a:prstGeom>
          <a:solidFill>
            <a:srgbClr val="3B1F5E"/>
          </a:solidFill>
          <a:ln w="12700">
            <a:solidFill>
              <a:srgbClr val="3B1F5E"/>
            </a:solidFill>
            <a:prstDash val="solid"/>
          </a:ln>
        </p:spPr>
      </p:sp>
      <p:sp>
        <p:nvSpPr>
          <p:cNvPr id="28" name="Text 26"/>
          <p:cNvSpPr/>
          <p:nvPr/>
        </p:nvSpPr>
        <p:spPr>
          <a:xfrm>
            <a:off x="6644640" y="174345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05</a:t>
            </a:r>
            <a:endParaRPr lang="en-US" sz="1200"/>
          </a:p>
        </p:txBody>
      </p:sp>
      <p:sp>
        <p:nvSpPr>
          <p:cNvPr id="29" name="Text 27"/>
          <p:cNvSpPr/>
          <p:nvPr/>
        </p:nvSpPr>
        <p:spPr>
          <a:xfrm>
            <a:off x="7376160" y="174345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Key Advantages</a:t>
            </a:r>
            <a:endParaRPr lang="en-US" sz="1733"/>
          </a:p>
        </p:txBody>
      </p:sp>
      <p:sp>
        <p:nvSpPr>
          <p:cNvPr id="30" name="Shape 28"/>
          <p:cNvSpPr/>
          <p:nvPr/>
        </p:nvSpPr>
        <p:spPr>
          <a:xfrm>
            <a:off x="6461760" y="280416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31" name="Shape 29"/>
          <p:cNvSpPr/>
          <p:nvPr/>
        </p:nvSpPr>
        <p:spPr>
          <a:xfrm>
            <a:off x="6461760" y="2804160"/>
            <a:ext cx="97536" cy="1036320"/>
          </a:xfrm>
          <a:prstGeom prst="rect">
            <a:avLst/>
          </a:prstGeom>
          <a:solidFill>
            <a:srgbClr val="3DB28C"/>
          </a:solidFill>
          <a:ln w="12700">
            <a:solidFill>
              <a:srgbClr val="3DB28C"/>
            </a:solidFill>
            <a:prstDash val="solid"/>
          </a:ln>
        </p:spPr>
      </p:sp>
      <p:sp>
        <p:nvSpPr>
          <p:cNvPr id="32" name="Shape 30"/>
          <p:cNvSpPr/>
          <p:nvPr/>
        </p:nvSpPr>
        <p:spPr>
          <a:xfrm>
            <a:off x="6644640" y="3023616"/>
            <a:ext cx="609600" cy="609600"/>
          </a:xfrm>
          <a:prstGeom prst="ellipse">
            <a:avLst/>
          </a:prstGeom>
          <a:solidFill>
            <a:srgbClr val="3B1F5E"/>
          </a:solidFill>
          <a:ln w="12700">
            <a:solidFill>
              <a:srgbClr val="3B1F5E"/>
            </a:solidFill>
            <a:prstDash val="solid"/>
          </a:ln>
        </p:spPr>
      </p:sp>
      <p:sp>
        <p:nvSpPr>
          <p:cNvPr id="33" name="Text 31"/>
          <p:cNvSpPr/>
          <p:nvPr/>
        </p:nvSpPr>
        <p:spPr>
          <a:xfrm>
            <a:off x="6644640" y="302361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06</a:t>
            </a:r>
            <a:endParaRPr lang="en-US" sz="1200"/>
          </a:p>
        </p:txBody>
      </p:sp>
      <p:sp>
        <p:nvSpPr>
          <p:cNvPr id="34" name="Text 32"/>
          <p:cNvSpPr/>
          <p:nvPr/>
        </p:nvSpPr>
        <p:spPr>
          <a:xfrm>
            <a:off x="7376160" y="302361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Limitations &amp; Solutions</a:t>
            </a:r>
            <a:endParaRPr lang="en-US" sz="1733"/>
          </a:p>
        </p:txBody>
      </p:sp>
      <p:sp>
        <p:nvSpPr>
          <p:cNvPr id="35" name="Shape 33"/>
          <p:cNvSpPr/>
          <p:nvPr/>
        </p:nvSpPr>
        <p:spPr>
          <a:xfrm>
            <a:off x="6461760" y="5340463"/>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36" name="Shape 34"/>
          <p:cNvSpPr/>
          <p:nvPr/>
        </p:nvSpPr>
        <p:spPr>
          <a:xfrm>
            <a:off x="6461760" y="5340463"/>
            <a:ext cx="97536" cy="1036320"/>
          </a:xfrm>
          <a:prstGeom prst="rect">
            <a:avLst/>
          </a:prstGeom>
          <a:solidFill>
            <a:srgbClr val="3DB28C"/>
          </a:solidFill>
          <a:ln w="12700">
            <a:solidFill>
              <a:srgbClr val="3DB28C"/>
            </a:solidFill>
            <a:prstDash val="solid"/>
          </a:ln>
        </p:spPr>
      </p:sp>
      <p:sp>
        <p:nvSpPr>
          <p:cNvPr id="37" name="Shape 35"/>
          <p:cNvSpPr/>
          <p:nvPr/>
        </p:nvSpPr>
        <p:spPr>
          <a:xfrm>
            <a:off x="6644640" y="5559919"/>
            <a:ext cx="609600" cy="609600"/>
          </a:xfrm>
          <a:prstGeom prst="ellipse">
            <a:avLst/>
          </a:prstGeom>
          <a:solidFill>
            <a:srgbClr val="3B1F5E"/>
          </a:solidFill>
          <a:ln w="12700">
            <a:solidFill>
              <a:srgbClr val="3B1F5E"/>
            </a:solidFill>
            <a:prstDash val="solid"/>
          </a:ln>
        </p:spPr>
      </p:sp>
      <p:sp>
        <p:nvSpPr>
          <p:cNvPr id="38" name="Text 36"/>
          <p:cNvSpPr/>
          <p:nvPr/>
        </p:nvSpPr>
        <p:spPr>
          <a:xfrm>
            <a:off x="6644640" y="5559919"/>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08</a:t>
            </a:r>
            <a:endParaRPr lang="en-US" sz="1200"/>
          </a:p>
        </p:txBody>
      </p:sp>
      <p:sp>
        <p:nvSpPr>
          <p:cNvPr id="39" name="Text 37"/>
          <p:cNvSpPr/>
          <p:nvPr/>
        </p:nvSpPr>
        <p:spPr>
          <a:xfrm>
            <a:off x="7376160" y="5559919"/>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References (Harvard)</a:t>
            </a:r>
            <a:endParaRPr lang="en-US" sz="1733"/>
          </a:p>
        </p:txBody>
      </p:sp>
      <p:sp>
        <p:nvSpPr>
          <p:cNvPr id="40" name="Shape 33"/>
          <p:cNvSpPr/>
          <p:nvPr/>
        </p:nvSpPr>
        <p:spPr>
          <a:xfrm>
            <a:off x="6470995" y="4093555"/>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41" name="Shape 34"/>
          <p:cNvSpPr/>
          <p:nvPr/>
        </p:nvSpPr>
        <p:spPr>
          <a:xfrm>
            <a:off x="6470995" y="4093555"/>
            <a:ext cx="97536" cy="1036320"/>
          </a:xfrm>
          <a:prstGeom prst="rect">
            <a:avLst/>
          </a:prstGeom>
          <a:solidFill>
            <a:srgbClr val="3DB28C"/>
          </a:solidFill>
          <a:ln w="12700">
            <a:solidFill>
              <a:srgbClr val="3DB28C"/>
            </a:solidFill>
            <a:prstDash val="solid"/>
          </a:ln>
        </p:spPr>
      </p:sp>
      <p:sp>
        <p:nvSpPr>
          <p:cNvPr id="42" name="Shape 35"/>
          <p:cNvSpPr/>
          <p:nvPr/>
        </p:nvSpPr>
        <p:spPr>
          <a:xfrm>
            <a:off x="6653875" y="4313011"/>
            <a:ext cx="609600" cy="609600"/>
          </a:xfrm>
          <a:prstGeom prst="ellipse">
            <a:avLst/>
          </a:prstGeom>
          <a:solidFill>
            <a:srgbClr val="3B1F5E"/>
          </a:solidFill>
          <a:ln w="12700">
            <a:solidFill>
              <a:srgbClr val="3B1F5E"/>
            </a:solidFill>
            <a:prstDash val="solid"/>
          </a:ln>
        </p:spPr>
      </p:sp>
      <p:sp>
        <p:nvSpPr>
          <p:cNvPr id="43" name="Text 36"/>
          <p:cNvSpPr/>
          <p:nvPr/>
        </p:nvSpPr>
        <p:spPr>
          <a:xfrm>
            <a:off x="6653875" y="4313011"/>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07</a:t>
            </a:r>
            <a:endParaRPr lang="en-US" sz="1200"/>
          </a:p>
        </p:txBody>
      </p:sp>
      <p:sp>
        <p:nvSpPr>
          <p:cNvPr id="44" name="Text 37"/>
          <p:cNvSpPr/>
          <p:nvPr/>
        </p:nvSpPr>
        <p:spPr>
          <a:xfrm>
            <a:off x="7385395" y="4313011"/>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Conclusion</a:t>
            </a:r>
            <a:endParaRPr lang="en-US" sz="1733"/>
          </a:p>
        </p:txBody>
      </p:sp>
    </p:spTree>
    <p:extLst>
      <p:ext uri="{BB962C8B-B14F-4D97-AF65-F5344CB8AC3E}">
        <p14:creationId xmlns:p14="http://schemas.microsoft.com/office/powerpoint/2010/main" val="2279334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7315200" y="0"/>
            <a:ext cx="4876800" cy="6858000"/>
          </a:xfrm>
          <a:prstGeom prst="rect">
            <a:avLst/>
          </a:prstGeom>
          <a:solidFill>
            <a:srgbClr val="3B1F5E"/>
          </a:solidFill>
          <a:ln w="12700">
            <a:solidFill>
              <a:srgbClr val="3B1F5E"/>
            </a:solidFill>
            <a:prstDash val="solid"/>
          </a:ln>
        </p:spPr>
      </p:sp>
      <p:sp>
        <p:nvSpPr>
          <p:cNvPr id="4" name="Text 1"/>
          <p:cNvSpPr/>
          <p:nvPr/>
        </p:nvSpPr>
        <p:spPr>
          <a:xfrm>
            <a:off x="487680" y="243840"/>
            <a:ext cx="6583680" cy="158496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4267" b="1">
                <a:solidFill>
                  <a:srgbClr val="3B1F5E"/>
                </a:solidFill>
                <a:latin typeface="Arial Black" pitchFamily="34" charset="0"/>
                <a:ea typeface="Arial Black" pitchFamily="34" charset="-122"/>
                <a:cs typeface="Arial Black" pitchFamily="34" charset="-120"/>
              </a:rPr>
              <a:t>Riverdale</a:t>
            </a:r>
            <a:endParaRPr lang="en-US" sz="4267"/>
          </a:p>
          <a:p>
            <a:pPr marL="0" indent="0">
              <a:buNone/>
            </a:pPr>
            <a:r>
              <a:rPr lang="en-US" sz="4267" b="1">
                <a:solidFill>
                  <a:srgbClr val="3B1F5E"/>
                </a:solidFill>
                <a:latin typeface="Arial Black" pitchFamily="34" charset="0"/>
                <a:ea typeface="Arial Black" pitchFamily="34" charset="-122"/>
                <a:cs typeface="Arial Black" pitchFamily="34" charset="-120"/>
              </a:rPr>
              <a:t>Nursing Home</a:t>
            </a:r>
            <a:endParaRPr lang="en-US" sz="4267"/>
          </a:p>
        </p:txBody>
      </p:sp>
      <p:sp>
        <p:nvSpPr>
          <p:cNvPr id="5" name="Shape 2"/>
          <p:cNvSpPr/>
          <p:nvPr/>
        </p:nvSpPr>
        <p:spPr>
          <a:xfrm>
            <a:off x="487680" y="1889760"/>
            <a:ext cx="2682240" cy="73152"/>
          </a:xfrm>
          <a:prstGeom prst="rect">
            <a:avLst/>
          </a:prstGeom>
          <a:solidFill>
            <a:srgbClr val="3DB28C"/>
          </a:solidFill>
          <a:ln w="12700">
            <a:solidFill>
              <a:srgbClr val="3DB28C"/>
            </a:solidFill>
            <a:prstDash val="solid"/>
          </a:ln>
        </p:spPr>
      </p:sp>
      <p:sp>
        <p:nvSpPr>
          <p:cNvPr id="6" name="Text 3"/>
          <p:cNvSpPr/>
          <p:nvPr/>
        </p:nvSpPr>
        <p:spPr>
          <a:xfrm>
            <a:off x="487680" y="2011680"/>
            <a:ext cx="6461760" cy="46329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867" i="1">
                <a:solidFill>
                  <a:srgbClr val="6A4C9C"/>
                </a:solidFill>
                <a:latin typeface="Calibri" pitchFamily="34" charset="0"/>
                <a:ea typeface="Calibri" pitchFamily="34" charset="-122"/>
                <a:cs typeface="Calibri" pitchFamily="34" charset="-120"/>
              </a:rPr>
              <a:t>Background &amp; Digital Challenge</a:t>
            </a:r>
            <a:endParaRPr lang="en-US" sz="1867"/>
          </a:p>
        </p:txBody>
      </p:sp>
      <p:sp>
        <p:nvSpPr>
          <p:cNvPr id="7" name="Text 4"/>
          <p:cNvSpPr/>
          <p:nvPr/>
        </p:nvSpPr>
        <p:spPr>
          <a:xfrm>
            <a:off x="426720" y="256032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8" name="Text 5"/>
          <p:cNvSpPr/>
          <p:nvPr/>
        </p:nvSpPr>
        <p:spPr>
          <a:xfrm>
            <a:off x="1036320" y="263347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Care Setting: </a:t>
            </a:r>
            <a:endParaRPr lang="en-US" sz="1400"/>
          </a:p>
        </p:txBody>
      </p:sp>
      <p:sp>
        <p:nvSpPr>
          <p:cNvPr id="9" name="Text 6"/>
          <p:cNvSpPr/>
          <p:nvPr/>
        </p:nvSpPr>
        <p:spPr>
          <a:xfrm>
            <a:off x="1036320" y="2926080"/>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Residential Aged Care, where Older People Have Complex Daily Needs To Care For.</a:t>
            </a:r>
            <a:endParaRPr lang="en-US" sz="1333"/>
          </a:p>
        </p:txBody>
      </p:sp>
      <p:sp>
        <p:nvSpPr>
          <p:cNvPr id="10" name="Text 7"/>
          <p:cNvSpPr/>
          <p:nvPr/>
        </p:nvSpPr>
        <p:spPr>
          <a:xfrm>
            <a:off x="426720" y="341376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11" name="Text 8"/>
          <p:cNvSpPr/>
          <p:nvPr/>
        </p:nvSpPr>
        <p:spPr>
          <a:xfrm>
            <a:off x="1036320" y="348691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Workforce: </a:t>
            </a:r>
            <a:endParaRPr lang="en-US" sz="1400"/>
          </a:p>
        </p:txBody>
      </p:sp>
      <p:sp>
        <p:nvSpPr>
          <p:cNvPr id="12" name="Text 9"/>
          <p:cNvSpPr/>
          <p:nvPr/>
        </p:nvSpPr>
        <p:spPr>
          <a:xfrm>
            <a:off x="1036320" y="3779520"/>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There Are Multi-disciplined Staff across two buildings with rotating shifts.</a:t>
            </a:r>
            <a:endParaRPr lang="en-US" sz="1333"/>
          </a:p>
        </p:txBody>
      </p:sp>
      <p:sp>
        <p:nvSpPr>
          <p:cNvPr id="13" name="Text 10"/>
          <p:cNvSpPr/>
          <p:nvPr/>
        </p:nvSpPr>
        <p:spPr>
          <a:xfrm>
            <a:off x="426720" y="426720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14" name="Text 11"/>
          <p:cNvSpPr/>
          <p:nvPr/>
        </p:nvSpPr>
        <p:spPr>
          <a:xfrm>
            <a:off x="1036320" y="434035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Current Digital Use: </a:t>
            </a:r>
            <a:endParaRPr lang="en-US" sz="1400"/>
          </a:p>
        </p:txBody>
      </p:sp>
      <p:sp>
        <p:nvSpPr>
          <p:cNvPr id="15" name="Text 12"/>
          <p:cNvSpPr/>
          <p:nvPr/>
        </p:nvSpPr>
        <p:spPr>
          <a:xfrm>
            <a:off x="1036320" y="4690225"/>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Currently Microsoft 365 is part of the environment; however, the use of it is underutilized and not consistently applied.</a:t>
            </a:r>
            <a:endParaRPr lang="en-US" sz="1333"/>
          </a:p>
        </p:txBody>
      </p:sp>
      <p:sp>
        <p:nvSpPr>
          <p:cNvPr id="16" name="Text 13"/>
          <p:cNvSpPr/>
          <p:nvPr/>
        </p:nvSpPr>
        <p:spPr>
          <a:xfrm>
            <a:off x="426720" y="512064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17" name="Text 14"/>
          <p:cNvSpPr/>
          <p:nvPr/>
        </p:nvSpPr>
        <p:spPr>
          <a:xfrm>
            <a:off x="1036320" y="519379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Core Problem: </a:t>
            </a:r>
            <a:endParaRPr lang="en-US" sz="1400"/>
          </a:p>
        </p:txBody>
      </p:sp>
      <p:sp>
        <p:nvSpPr>
          <p:cNvPr id="18" name="Text 15"/>
          <p:cNvSpPr/>
          <p:nvPr/>
        </p:nvSpPr>
        <p:spPr>
          <a:xfrm>
            <a:off x="1036320" y="5553271"/>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The main issue currently is missed communication, duplication of work, and inconsistent training delivery.</a:t>
            </a:r>
            <a:endParaRPr lang="en-US" sz="1333"/>
          </a:p>
        </p:txBody>
      </p:sp>
      <p:sp>
        <p:nvSpPr>
          <p:cNvPr id="19" name="Text 16"/>
          <p:cNvSpPr/>
          <p:nvPr/>
        </p:nvSpPr>
        <p:spPr>
          <a:xfrm>
            <a:off x="426720" y="597408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20" name="Text 17"/>
          <p:cNvSpPr/>
          <p:nvPr/>
        </p:nvSpPr>
        <p:spPr>
          <a:xfrm>
            <a:off x="1036320" y="604723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Management Goal: </a:t>
            </a:r>
            <a:endParaRPr lang="en-US" sz="1400"/>
          </a:p>
        </p:txBody>
      </p:sp>
      <p:sp>
        <p:nvSpPr>
          <p:cNvPr id="21" name="Text 18"/>
          <p:cNvSpPr/>
          <p:nvPr/>
        </p:nvSpPr>
        <p:spPr>
          <a:xfrm>
            <a:off x="1036320" y="6339840"/>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Management would like to identify, the appropriate MS 365 tool available for task completion in order to maximize efficiency.</a:t>
            </a:r>
            <a:endParaRPr lang="en-US" sz="1333"/>
          </a:p>
        </p:txBody>
      </p:sp>
      <p:sp>
        <p:nvSpPr>
          <p:cNvPr id="22" name="Text 19"/>
          <p:cNvSpPr/>
          <p:nvPr/>
        </p:nvSpPr>
        <p:spPr>
          <a:xfrm>
            <a:off x="7559040" y="2682240"/>
            <a:ext cx="4267200" cy="14630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ctr"/>
            <a:r>
              <a:rPr lang="en-US" sz="2000" i="1">
                <a:solidFill>
                  <a:srgbClr val="FFFFFF"/>
                </a:solidFill>
                <a:latin typeface="Georgia" pitchFamily="34" charset="0"/>
                <a:ea typeface="Georgia" pitchFamily="34" charset="-122"/>
                <a:cs typeface="Georgia" pitchFamily="34" charset="-120"/>
              </a:rPr>
              <a:t>"We Want To Match The Right Tool To The Right."</a:t>
            </a:r>
            <a:endParaRPr lang="en-US" sz="2000"/>
          </a:p>
        </p:txBody>
      </p:sp>
      <p:sp>
        <p:nvSpPr>
          <p:cNvPr id="23" name="Text 20"/>
          <p:cNvSpPr/>
          <p:nvPr/>
        </p:nvSpPr>
        <p:spPr>
          <a:xfrm>
            <a:off x="7559040" y="4145280"/>
            <a:ext cx="4267200" cy="4876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333">
                <a:solidFill>
                  <a:srgbClr val="A8E6CF"/>
                </a:solidFill>
                <a:latin typeface="Calibri" pitchFamily="34" charset="0"/>
                <a:ea typeface="Calibri" pitchFamily="34" charset="-122"/>
                <a:cs typeface="Calibri" pitchFamily="34" charset="-120"/>
              </a:rPr>
              <a:t>— Riverdale Management Brief</a:t>
            </a:r>
            <a:endParaRPr lang="en-US" sz="1333"/>
          </a:p>
        </p:txBody>
      </p:sp>
      <p:sp>
        <p:nvSpPr>
          <p:cNvPr id="24" name="Text 21"/>
          <p:cNvSpPr/>
          <p:nvPr/>
        </p:nvSpPr>
        <p:spPr>
          <a:xfrm>
            <a:off x="487680" y="6486144"/>
            <a:ext cx="11216640" cy="268224"/>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r">
              <a:buNone/>
            </a:pPr>
            <a:r>
              <a:rPr lang="en-US" sz="1067" i="1">
                <a:solidFill>
                  <a:srgbClr val="9B8CB8"/>
                </a:solidFill>
              </a:rPr>
              <a:t>Module: LCHS4007  |  Student: Adil</a:t>
            </a:r>
            <a:endParaRPr lang="en-US" sz="1067"/>
          </a:p>
        </p:txBody>
      </p:sp>
    </p:spTree>
    <p:extLst>
      <p:ext uri="{BB962C8B-B14F-4D97-AF65-F5344CB8AC3E}">
        <p14:creationId xmlns:p14="http://schemas.microsoft.com/office/powerpoint/2010/main" val="3642232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4">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3DB28C"/>
          </a:solidFill>
          <a:ln w="12700">
            <a:solidFill>
              <a:srgbClr val="3DB28C"/>
            </a:solidFill>
            <a:prstDash val="solid"/>
          </a:ln>
        </p:spPr>
      </p:sp>
      <p:sp>
        <p:nvSpPr>
          <p:cNvPr id="3" name="Text 1"/>
          <p:cNvSpPr/>
          <p:nvPr/>
        </p:nvSpPr>
        <p:spPr>
          <a:xfrm>
            <a:off x="487680" y="0"/>
            <a:ext cx="1097280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733" b="1">
                <a:solidFill>
                  <a:srgbClr val="3B1F5E"/>
                </a:solidFill>
                <a:latin typeface="Arial Black" pitchFamily="34" charset="0"/>
                <a:ea typeface="Arial Black" pitchFamily="34" charset="-122"/>
                <a:cs typeface="Arial Black" pitchFamily="34" charset="-120"/>
              </a:rPr>
              <a:t>Workplace Task: Staff Training</a:t>
            </a:r>
            <a:endParaRPr lang="en-US" sz="3733"/>
          </a:p>
        </p:txBody>
      </p:sp>
      <p:sp>
        <p:nvSpPr>
          <p:cNvPr id="5" name="Shape 2"/>
          <p:cNvSpPr/>
          <p:nvPr/>
        </p:nvSpPr>
        <p:spPr>
          <a:xfrm>
            <a:off x="487680" y="5412879"/>
            <a:ext cx="4632960" cy="341376"/>
          </a:xfrm>
          <a:prstGeom prst="rect">
            <a:avLst/>
          </a:prstGeom>
          <a:solidFill>
            <a:srgbClr val="3DB28C"/>
          </a:solidFill>
          <a:ln w="12700">
            <a:solidFill>
              <a:srgbClr val="3DB28C"/>
            </a:solidFill>
            <a:prstDash val="solid"/>
          </a:ln>
        </p:spPr>
      </p:sp>
      <p:sp>
        <p:nvSpPr>
          <p:cNvPr id="6" name="Text 3"/>
          <p:cNvSpPr/>
          <p:nvPr/>
        </p:nvSpPr>
        <p:spPr>
          <a:xfrm>
            <a:off x="426720" y="5388125"/>
            <a:ext cx="4632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67" i="1">
                <a:solidFill>
                  <a:srgbClr val="3B1F5E"/>
                </a:solidFill>
              </a:rPr>
              <a:t>Healthcare team training session</a:t>
            </a:r>
            <a:endParaRPr lang="en-US" sz="1067"/>
          </a:p>
        </p:txBody>
      </p:sp>
      <p:sp>
        <p:nvSpPr>
          <p:cNvPr id="7" name="Shape 4"/>
          <p:cNvSpPr/>
          <p:nvPr/>
        </p:nvSpPr>
        <p:spPr>
          <a:xfrm>
            <a:off x="5364480" y="1524000"/>
            <a:ext cx="6461760" cy="1463040"/>
          </a:xfrm>
          <a:prstGeom prst="rect">
            <a:avLst/>
          </a:prstGeom>
          <a:solidFill>
            <a:srgbClr val="3B1F5E"/>
          </a:solidFill>
          <a:ln w="12700">
            <a:solidFill>
              <a:srgbClr val="3B1F5E"/>
            </a:solidFill>
            <a:prstDash val="solid"/>
          </a:ln>
        </p:spPr>
      </p:sp>
      <p:sp>
        <p:nvSpPr>
          <p:cNvPr id="8" name="Text 5"/>
          <p:cNvSpPr/>
          <p:nvPr/>
        </p:nvSpPr>
        <p:spPr>
          <a:xfrm>
            <a:off x="5547360" y="1584960"/>
            <a:ext cx="6096000" cy="3901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DB28C"/>
                </a:solidFill>
                <a:latin typeface="Calibri" pitchFamily="34" charset="0"/>
                <a:ea typeface="Calibri" pitchFamily="34" charset="-122"/>
                <a:cs typeface="Calibri" pitchFamily="34" charset="-120"/>
              </a:rPr>
              <a:t>Definition</a:t>
            </a:r>
            <a:endParaRPr lang="en-US" sz="1600"/>
          </a:p>
        </p:txBody>
      </p:sp>
      <p:sp>
        <p:nvSpPr>
          <p:cNvPr id="9" name="Text 6"/>
          <p:cNvSpPr/>
          <p:nvPr/>
        </p:nvSpPr>
        <p:spPr>
          <a:xfrm>
            <a:off x="5547360" y="1950720"/>
            <a:ext cx="6096000" cy="9144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400">
                <a:solidFill>
                  <a:srgbClr val="FFFFFF"/>
                </a:solidFill>
                <a:latin typeface="Calibri" pitchFamily="34" charset="0"/>
                <a:ea typeface="Calibri" pitchFamily="34" charset="-122"/>
                <a:cs typeface="Calibri" pitchFamily="34" charset="-120"/>
              </a:rPr>
              <a:t>Staff Training in a nursing home setting will be a systematic delivery of information and skills so that care workers can provide safe, quality, person-</a:t>
            </a:r>
            <a:r>
              <a:rPr lang="en-US" sz="1400" err="1">
                <a:solidFill>
                  <a:srgbClr val="FFFFFF"/>
                </a:solidFill>
                <a:latin typeface="Calibri" pitchFamily="34" charset="0"/>
                <a:ea typeface="Calibri" pitchFamily="34" charset="-122"/>
                <a:cs typeface="Calibri" pitchFamily="34" charset="-120"/>
              </a:rPr>
              <a:t>centred</a:t>
            </a:r>
            <a:r>
              <a:rPr lang="en-US" sz="1400">
                <a:solidFill>
                  <a:srgbClr val="FFFFFF"/>
                </a:solidFill>
                <a:latin typeface="Calibri" pitchFamily="34" charset="0"/>
                <a:ea typeface="Calibri" pitchFamily="34" charset="-122"/>
                <a:cs typeface="Calibri" pitchFamily="34" charset="-120"/>
              </a:rPr>
              <a:t> care (</a:t>
            </a:r>
            <a:r>
              <a:rPr lang="en-US" sz="1400" err="1">
                <a:solidFill>
                  <a:schemeClr val="bg1"/>
                </a:solidFill>
                <a:latin typeface="Calibri" pitchFamily="34" charset="0"/>
                <a:ea typeface="Calibri" pitchFamily="34" charset="-122"/>
                <a:cs typeface="Calibri" pitchFamily="34" charset="-120"/>
              </a:rPr>
              <a:t>Vesna</a:t>
            </a:r>
            <a:r>
              <a:rPr lang="en-US" sz="1400">
                <a:solidFill>
                  <a:schemeClr val="bg1"/>
                </a:solidFill>
                <a:latin typeface="Calibri" pitchFamily="34" charset="0"/>
                <a:ea typeface="Calibri" pitchFamily="34" charset="-122"/>
                <a:cs typeface="Calibri" pitchFamily="34" charset="-120"/>
              </a:rPr>
              <a:t>, et al., 2024</a:t>
            </a:r>
            <a:r>
              <a:rPr lang="en-US" sz="1400">
                <a:solidFill>
                  <a:srgbClr val="FFFFFF"/>
                </a:solidFill>
                <a:latin typeface="Calibri" pitchFamily="34" charset="0"/>
                <a:ea typeface="Calibri" pitchFamily="34" charset="-122"/>
                <a:cs typeface="Calibri" pitchFamily="34" charset="-120"/>
              </a:rPr>
              <a:t>).</a:t>
            </a:r>
            <a:endParaRPr lang="en-US" sz="1400"/>
          </a:p>
        </p:txBody>
      </p:sp>
      <p:sp>
        <p:nvSpPr>
          <p:cNvPr id="10" name="Shape 7"/>
          <p:cNvSpPr/>
          <p:nvPr/>
        </p:nvSpPr>
        <p:spPr>
          <a:xfrm>
            <a:off x="5364480" y="329184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11" name="Shape 8"/>
          <p:cNvSpPr/>
          <p:nvPr/>
        </p:nvSpPr>
        <p:spPr>
          <a:xfrm>
            <a:off x="5364480" y="3291840"/>
            <a:ext cx="3048000" cy="85344"/>
          </a:xfrm>
          <a:prstGeom prst="rect">
            <a:avLst/>
          </a:prstGeom>
          <a:solidFill>
            <a:srgbClr val="6A4C9C"/>
          </a:solidFill>
          <a:ln w="12700">
            <a:solidFill>
              <a:srgbClr val="6A4C9C"/>
            </a:solidFill>
            <a:prstDash val="solid"/>
          </a:ln>
        </p:spPr>
      </p:sp>
      <p:sp>
        <p:nvSpPr>
          <p:cNvPr id="12" name="Text 9"/>
          <p:cNvSpPr/>
          <p:nvPr/>
        </p:nvSpPr>
        <p:spPr>
          <a:xfrm>
            <a:off x="5486400" y="341376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13" name="Text 10"/>
          <p:cNvSpPr/>
          <p:nvPr/>
        </p:nvSpPr>
        <p:spPr>
          <a:xfrm>
            <a:off x="6096000" y="341376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Induction</a:t>
            </a:r>
            <a:endParaRPr lang="en-US" sz="1400"/>
          </a:p>
          <a:p>
            <a:pPr marL="0" indent="0">
              <a:buNone/>
            </a:pPr>
            <a:r>
              <a:rPr lang="en-US" sz="1400" b="1">
                <a:solidFill>
                  <a:srgbClr val="3B1F5E"/>
                </a:solidFill>
                <a:latin typeface="Calibri" pitchFamily="34" charset="0"/>
                <a:ea typeface="Calibri" pitchFamily="34" charset="-122"/>
                <a:cs typeface="Calibri" pitchFamily="34" charset="-120"/>
              </a:rPr>
              <a:t>Training</a:t>
            </a:r>
            <a:endParaRPr lang="en-US" sz="1400"/>
          </a:p>
        </p:txBody>
      </p:sp>
      <p:sp>
        <p:nvSpPr>
          <p:cNvPr id="14" name="Text 11"/>
          <p:cNvSpPr/>
          <p:nvPr/>
        </p:nvSpPr>
        <p:spPr>
          <a:xfrm>
            <a:off x="5486400" y="396240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Orientation for new employees and orientation sessions for mandatory training.</a:t>
            </a:r>
            <a:endParaRPr lang="en-US" sz="1200"/>
          </a:p>
        </p:txBody>
      </p:sp>
      <p:sp>
        <p:nvSpPr>
          <p:cNvPr id="15" name="Shape 12"/>
          <p:cNvSpPr/>
          <p:nvPr/>
        </p:nvSpPr>
        <p:spPr>
          <a:xfrm>
            <a:off x="8595360" y="329184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16" name="Shape 13"/>
          <p:cNvSpPr/>
          <p:nvPr/>
        </p:nvSpPr>
        <p:spPr>
          <a:xfrm>
            <a:off x="8595360" y="3291840"/>
            <a:ext cx="3048000" cy="85344"/>
          </a:xfrm>
          <a:prstGeom prst="rect">
            <a:avLst/>
          </a:prstGeom>
          <a:solidFill>
            <a:srgbClr val="6A4C9C"/>
          </a:solidFill>
          <a:ln w="12700">
            <a:solidFill>
              <a:srgbClr val="6A4C9C"/>
            </a:solidFill>
            <a:prstDash val="solid"/>
          </a:ln>
        </p:spPr>
      </p:sp>
      <p:sp>
        <p:nvSpPr>
          <p:cNvPr id="17" name="Text 14"/>
          <p:cNvSpPr/>
          <p:nvPr/>
        </p:nvSpPr>
        <p:spPr>
          <a:xfrm>
            <a:off x="8717280" y="341376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18" name="Text 15"/>
          <p:cNvSpPr/>
          <p:nvPr/>
        </p:nvSpPr>
        <p:spPr>
          <a:xfrm>
            <a:off x="9326880" y="341376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Compliance</a:t>
            </a:r>
            <a:endParaRPr lang="en-US" sz="1400"/>
          </a:p>
          <a:p>
            <a:pPr marL="0" indent="0">
              <a:buNone/>
            </a:pPr>
            <a:r>
              <a:rPr lang="en-US" sz="1400" b="1">
                <a:solidFill>
                  <a:srgbClr val="3B1F5E"/>
                </a:solidFill>
                <a:latin typeface="Calibri" pitchFamily="34" charset="0"/>
                <a:ea typeface="Calibri" pitchFamily="34" charset="-122"/>
                <a:cs typeface="Calibri" pitchFamily="34" charset="-120"/>
              </a:rPr>
              <a:t>Training</a:t>
            </a:r>
            <a:endParaRPr lang="en-US" sz="1400"/>
          </a:p>
        </p:txBody>
      </p:sp>
      <p:sp>
        <p:nvSpPr>
          <p:cNvPr id="19" name="Text 16"/>
          <p:cNvSpPr/>
          <p:nvPr/>
        </p:nvSpPr>
        <p:spPr>
          <a:xfrm>
            <a:off x="8717280" y="396240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Training for safe- guarding, Infection Control, GDPR, and manual handling.</a:t>
            </a:r>
            <a:endParaRPr lang="en-US" sz="1200"/>
          </a:p>
        </p:txBody>
      </p:sp>
      <p:sp>
        <p:nvSpPr>
          <p:cNvPr id="20" name="Shape 17"/>
          <p:cNvSpPr/>
          <p:nvPr/>
        </p:nvSpPr>
        <p:spPr>
          <a:xfrm>
            <a:off x="5364480" y="493776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21" name="Shape 18"/>
          <p:cNvSpPr/>
          <p:nvPr/>
        </p:nvSpPr>
        <p:spPr>
          <a:xfrm>
            <a:off x="5364480" y="4937760"/>
            <a:ext cx="3048000" cy="85344"/>
          </a:xfrm>
          <a:prstGeom prst="rect">
            <a:avLst/>
          </a:prstGeom>
          <a:solidFill>
            <a:srgbClr val="6A4C9C"/>
          </a:solidFill>
          <a:ln w="12700">
            <a:solidFill>
              <a:srgbClr val="6A4C9C"/>
            </a:solidFill>
            <a:prstDash val="solid"/>
          </a:ln>
        </p:spPr>
      </p:sp>
      <p:sp>
        <p:nvSpPr>
          <p:cNvPr id="22" name="Text 19"/>
          <p:cNvSpPr/>
          <p:nvPr/>
        </p:nvSpPr>
        <p:spPr>
          <a:xfrm>
            <a:off x="5486400" y="505968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23" name="Text 20"/>
          <p:cNvSpPr/>
          <p:nvPr/>
        </p:nvSpPr>
        <p:spPr>
          <a:xfrm>
            <a:off x="6096000" y="505968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Ongoing CPD</a:t>
            </a:r>
            <a:endParaRPr lang="en-US" sz="1400"/>
          </a:p>
        </p:txBody>
      </p:sp>
      <p:sp>
        <p:nvSpPr>
          <p:cNvPr id="24" name="Text 21"/>
          <p:cNvSpPr/>
          <p:nvPr/>
        </p:nvSpPr>
        <p:spPr>
          <a:xfrm>
            <a:off x="5486400" y="560832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Continual professional development and conducting reviews of skills on a continual basis.</a:t>
            </a:r>
            <a:endParaRPr lang="en-US" sz="1200"/>
          </a:p>
        </p:txBody>
      </p:sp>
      <p:sp>
        <p:nvSpPr>
          <p:cNvPr id="25" name="Shape 22"/>
          <p:cNvSpPr/>
          <p:nvPr/>
        </p:nvSpPr>
        <p:spPr>
          <a:xfrm>
            <a:off x="8595360" y="493776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26" name="Shape 23"/>
          <p:cNvSpPr/>
          <p:nvPr/>
        </p:nvSpPr>
        <p:spPr>
          <a:xfrm>
            <a:off x="8595360" y="4937760"/>
            <a:ext cx="3048000" cy="85344"/>
          </a:xfrm>
          <a:prstGeom prst="rect">
            <a:avLst/>
          </a:prstGeom>
          <a:solidFill>
            <a:srgbClr val="6A4C9C"/>
          </a:solidFill>
          <a:ln w="12700">
            <a:solidFill>
              <a:srgbClr val="6A4C9C"/>
            </a:solidFill>
            <a:prstDash val="solid"/>
          </a:ln>
        </p:spPr>
      </p:sp>
      <p:sp>
        <p:nvSpPr>
          <p:cNvPr id="27" name="Text 24"/>
          <p:cNvSpPr/>
          <p:nvPr/>
        </p:nvSpPr>
        <p:spPr>
          <a:xfrm>
            <a:off x="8717280" y="505968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28" name="Text 25"/>
          <p:cNvSpPr/>
          <p:nvPr/>
        </p:nvSpPr>
        <p:spPr>
          <a:xfrm>
            <a:off x="9326880" y="505968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Policy</a:t>
            </a:r>
            <a:endParaRPr lang="en-US" sz="1400"/>
          </a:p>
          <a:p>
            <a:pPr marL="0" indent="0">
              <a:buNone/>
            </a:pPr>
            <a:r>
              <a:rPr lang="en-US" sz="1400" b="1">
                <a:solidFill>
                  <a:srgbClr val="3B1F5E"/>
                </a:solidFill>
                <a:latin typeface="Calibri" pitchFamily="34" charset="0"/>
                <a:ea typeface="Calibri" pitchFamily="34" charset="-122"/>
                <a:cs typeface="Calibri" pitchFamily="34" charset="-120"/>
              </a:rPr>
              <a:t>Updates</a:t>
            </a:r>
            <a:endParaRPr lang="en-US" sz="1400"/>
          </a:p>
        </p:txBody>
      </p:sp>
      <p:sp>
        <p:nvSpPr>
          <p:cNvPr id="29" name="Text 26"/>
          <p:cNvSpPr/>
          <p:nvPr/>
        </p:nvSpPr>
        <p:spPr>
          <a:xfrm>
            <a:off x="8717280" y="560832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To provide update information with changes to CQC Legislation or NHS standards (CQC 2021)</a:t>
            </a:r>
            <a:endParaRPr lang="en-US" sz="1200"/>
          </a:p>
        </p:txBody>
      </p:sp>
      <p:sp>
        <p:nvSpPr>
          <p:cNvPr id="30" name="Text 27"/>
          <p:cNvSpPr/>
          <p:nvPr/>
        </p:nvSpPr>
        <p:spPr>
          <a:xfrm>
            <a:off x="487680" y="6486144"/>
            <a:ext cx="11216640" cy="268224"/>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2">
                    <a:lumMod val="50000"/>
                  </a:schemeClr>
                </a:solidFill>
              </a:rPr>
              <a:t>(</a:t>
            </a:r>
            <a:r>
              <a:rPr lang="en-US" sz="1200" err="1">
                <a:solidFill>
                  <a:schemeClr val="bg2">
                    <a:lumMod val="50000"/>
                  </a:schemeClr>
                </a:solidFill>
                <a:latin typeface="Calibri" pitchFamily="34" charset="0"/>
                <a:ea typeface="Calibri" pitchFamily="34" charset="-122"/>
                <a:cs typeface="Calibri" pitchFamily="34" charset="-120"/>
              </a:rPr>
              <a:t>Vesna</a:t>
            </a:r>
            <a:r>
              <a:rPr lang="en-US" sz="1200">
                <a:solidFill>
                  <a:schemeClr val="bg2">
                    <a:lumMod val="50000"/>
                  </a:schemeClr>
                </a:solidFill>
                <a:latin typeface="Calibri" pitchFamily="34" charset="0"/>
                <a:ea typeface="Calibri" pitchFamily="34" charset="-122"/>
                <a:cs typeface="Calibri" pitchFamily="34" charset="-120"/>
              </a:rPr>
              <a:t>, et al., 2024</a:t>
            </a:r>
            <a:r>
              <a:rPr lang="en-US" sz="1133" i="1">
                <a:solidFill>
                  <a:schemeClr val="bg2">
                    <a:lumMod val="50000"/>
                  </a:schemeClr>
                </a:solidFill>
              </a:rPr>
              <a:t>; CQC, 2023)</a:t>
            </a:r>
            <a:endParaRPr lang="en-US" sz="1133">
              <a:solidFill>
                <a:schemeClr val="bg2">
                  <a:lumMod val="50000"/>
                </a:schemeClr>
              </a:solidFill>
            </a:endParaRPr>
          </a:p>
        </p:txBody>
      </p:sp>
      <p:pic>
        <p:nvPicPr>
          <p:cNvPr id="32" name="Picture 31"/>
          <p:cNvPicPr>
            <a:picLocks noChangeAspect="1"/>
          </p:cNvPicPr>
          <p:nvPr/>
        </p:nvPicPr>
        <p:blipFill rotWithShape="1">
          <a:blip r:embed="rId3">
            <a:extLst>
              <a:ext uri="{28A0092B-C50C-407E-A947-70E740481C1C}">
                <a14:useLocalDpi xmlns:a14="http://schemas.microsoft.com/office/drawing/2010/main" val="0"/>
              </a:ext>
            </a:extLst>
          </a:blip>
          <a:srcRect l="52840" t="58267" r="27012" b="23067"/>
          <a:stretch/>
        </p:blipFill>
        <p:spPr>
          <a:xfrm>
            <a:off x="426720" y="2460013"/>
            <a:ext cx="4718920" cy="2914627"/>
          </a:xfrm>
          <a:prstGeom prst="rect">
            <a:avLst/>
          </a:prstGeom>
        </p:spPr>
      </p:pic>
    </p:spTree>
    <p:extLst>
      <p:ext uri="{BB962C8B-B14F-4D97-AF65-F5344CB8AC3E}">
        <p14:creationId xmlns:p14="http://schemas.microsoft.com/office/powerpoint/2010/main" val="60053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4389120" cy="6858000"/>
          </a:xfrm>
          <a:prstGeom prst="rect">
            <a:avLst/>
          </a:prstGeom>
          <a:ln w="57150">
            <a:solidFill>
              <a:schemeClr val="accent2">
                <a:lumMod val="75000"/>
              </a:schemeClr>
            </a:solidFill>
          </a:ln>
        </p:spPr>
        <p:style>
          <a:lnRef idx="2">
            <a:schemeClr val="accent2"/>
          </a:lnRef>
          <a:fillRef idx="1">
            <a:schemeClr val="lt1"/>
          </a:fillRef>
          <a:effectRef idx="0">
            <a:schemeClr val="accent2"/>
          </a:effectRef>
          <a:fontRef idx="minor">
            <a:schemeClr val="dk1"/>
          </a:fontRef>
        </p:style>
      </p:sp>
      <p:sp>
        <p:nvSpPr>
          <p:cNvPr id="5" name="Text 3"/>
          <p:cNvSpPr/>
          <p:nvPr/>
        </p:nvSpPr>
        <p:spPr>
          <a:xfrm>
            <a:off x="365760" y="3901440"/>
            <a:ext cx="3657600" cy="97536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133" b="1">
                <a:solidFill>
                  <a:srgbClr val="002060"/>
                </a:solidFill>
                <a:latin typeface="Arial Black" pitchFamily="34" charset="0"/>
                <a:ea typeface="Arial Black" pitchFamily="34" charset="-122"/>
                <a:cs typeface="Arial Black" pitchFamily="34" charset="-120"/>
              </a:rPr>
              <a:t>Microsoft</a:t>
            </a:r>
            <a:endParaRPr lang="en-US" sz="2133">
              <a:solidFill>
                <a:srgbClr val="002060"/>
              </a:solidFill>
            </a:endParaRPr>
          </a:p>
          <a:p>
            <a:pPr marL="0" indent="0" algn="ctr">
              <a:buNone/>
            </a:pPr>
            <a:r>
              <a:rPr lang="en-US" sz="2133" b="1">
                <a:solidFill>
                  <a:srgbClr val="002060"/>
                </a:solidFill>
                <a:latin typeface="Arial Black" pitchFamily="34" charset="0"/>
                <a:ea typeface="Arial Black" pitchFamily="34" charset="-122"/>
                <a:cs typeface="Arial Black" pitchFamily="34" charset="-120"/>
              </a:rPr>
              <a:t>PowerPoint</a:t>
            </a:r>
            <a:endParaRPr lang="en-US" sz="2133">
              <a:solidFill>
                <a:srgbClr val="002060"/>
              </a:solidFill>
            </a:endParaRPr>
          </a:p>
        </p:txBody>
      </p:sp>
      <p:sp>
        <p:nvSpPr>
          <p:cNvPr id="6" name="Text 4"/>
          <p:cNvSpPr/>
          <p:nvPr/>
        </p:nvSpPr>
        <p:spPr>
          <a:xfrm>
            <a:off x="365760" y="4998720"/>
            <a:ext cx="3657600" cy="8534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467">
                <a:solidFill>
                  <a:srgbClr val="002060"/>
                </a:solidFill>
                <a:latin typeface="Calibri" pitchFamily="34" charset="0"/>
                <a:ea typeface="Calibri" pitchFamily="34" charset="-122"/>
                <a:cs typeface="Calibri" pitchFamily="34" charset="-120"/>
              </a:rPr>
              <a:t>Selected Tool for</a:t>
            </a:r>
            <a:endParaRPr lang="en-US" sz="1467">
              <a:solidFill>
                <a:srgbClr val="002060"/>
              </a:solidFill>
            </a:endParaRPr>
          </a:p>
          <a:p>
            <a:pPr marL="0" indent="0" algn="ctr">
              <a:buNone/>
            </a:pPr>
            <a:r>
              <a:rPr lang="en-US" sz="1467">
                <a:solidFill>
                  <a:srgbClr val="002060"/>
                </a:solidFill>
                <a:latin typeface="Calibri" pitchFamily="34" charset="0"/>
                <a:ea typeface="Calibri" pitchFamily="34" charset="-122"/>
                <a:cs typeface="Calibri" pitchFamily="34" charset="-120"/>
              </a:rPr>
              <a:t>Staff Training</a:t>
            </a:r>
            <a:endParaRPr lang="en-US" sz="1467">
              <a:solidFill>
                <a:srgbClr val="002060"/>
              </a:solidFill>
            </a:endParaRPr>
          </a:p>
        </p:txBody>
      </p:sp>
      <p:sp>
        <p:nvSpPr>
          <p:cNvPr id="7" name="Text 5"/>
          <p:cNvSpPr/>
          <p:nvPr/>
        </p:nvSpPr>
        <p:spPr>
          <a:xfrm>
            <a:off x="365760" y="5913120"/>
            <a:ext cx="3657600" cy="4876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i="1">
                <a:solidFill>
                  <a:srgbClr val="002060"/>
                </a:solidFill>
                <a:latin typeface="Calibri" pitchFamily="34" charset="0"/>
                <a:ea typeface="Calibri" pitchFamily="34" charset="-122"/>
                <a:cs typeface="Calibri" pitchFamily="34" charset="-120"/>
              </a:rPr>
              <a:t>(Microsoft, 2024)</a:t>
            </a:r>
            <a:endParaRPr lang="en-US" sz="1200">
              <a:solidFill>
                <a:srgbClr val="002060"/>
              </a:solidFill>
            </a:endParaRPr>
          </a:p>
        </p:txBody>
      </p:sp>
      <p:sp>
        <p:nvSpPr>
          <p:cNvPr id="8" name="Text 6"/>
          <p:cNvSpPr/>
          <p:nvPr/>
        </p:nvSpPr>
        <p:spPr>
          <a:xfrm>
            <a:off x="4693920" y="243840"/>
            <a:ext cx="7193280" cy="7924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200" b="1">
                <a:solidFill>
                  <a:srgbClr val="3B1F5E"/>
                </a:solidFill>
                <a:latin typeface="Arial Black" pitchFamily="34" charset="0"/>
                <a:ea typeface="Arial Black" pitchFamily="34" charset="-122"/>
                <a:cs typeface="Arial Black" pitchFamily="34" charset="-120"/>
              </a:rPr>
              <a:t>Why Microsoft PowerPoint?</a:t>
            </a:r>
            <a:endParaRPr lang="en-US" sz="3200"/>
          </a:p>
        </p:txBody>
      </p:sp>
      <p:sp>
        <p:nvSpPr>
          <p:cNvPr id="9" name="Shape 7"/>
          <p:cNvSpPr/>
          <p:nvPr/>
        </p:nvSpPr>
        <p:spPr>
          <a:xfrm>
            <a:off x="4693920" y="1402080"/>
            <a:ext cx="585216" cy="585216"/>
          </a:xfrm>
          <a:prstGeom prst="ellipse">
            <a:avLst/>
          </a:prstGeom>
          <a:solidFill>
            <a:srgbClr val="3DB28C"/>
          </a:solidFill>
          <a:ln w="12700">
            <a:solidFill>
              <a:srgbClr val="3DB28C"/>
            </a:solidFill>
            <a:prstDash val="solid"/>
          </a:ln>
        </p:spPr>
      </p:sp>
      <p:sp>
        <p:nvSpPr>
          <p:cNvPr id="10" name="Text 8"/>
          <p:cNvSpPr/>
          <p:nvPr/>
        </p:nvSpPr>
        <p:spPr>
          <a:xfrm>
            <a:off x="4693920" y="140208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1</a:t>
            </a:r>
            <a:endParaRPr lang="en-US" sz="1867"/>
          </a:p>
        </p:txBody>
      </p:sp>
      <p:sp>
        <p:nvSpPr>
          <p:cNvPr id="11" name="Text 9"/>
          <p:cNvSpPr/>
          <p:nvPr/>
        </p:nvSpPr>
        <p:spPr>
          <a:xfrm>
            <a:off x="5425440" y="137769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Multimedia Support</a:t>
            </a:r>
            <a:endParaRPr lang="en-US" sz="1600"/>
          </a:p>
        </p:txBody>
      </p:sp>
      <p:sp>
        <p:nvSpPr>
          <p:cNvPr id="12" name="Text 10"/>
          <p:cNvSpPr/>
          <p:nvPr/>
        </p:nvSpPr>
        <p:spPr>
          <a:xfrm>
            <a:off x="5425440" y="174345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Videos, audio, images, and animations - Highly valuable when demonstrating clinical procedures such as the administration of medication, moving and handling techniques, </a:t>
            </a:r>
            <a:r>
              <a:rPr lang="en-US" sz="1333" err="1">
                <a:solidFill>
                  <a:srgbClr val="2D1B4E"/>
                </a:solidFill>
                <a:latin typeface="Calibri" pitchFamily="34" charset="0"/>
                <a:ea typeface="Calibri" pitchFamily="34" charset="-122"/>
                <a:cs typeface="Calibri" pitchFamily="34" charset="-120"/>
              </a:rPr>
              <a:t>etc</a:t>
            </a:r>
            <a:r>
              <a:rPr lang="en-US" sz="1333">
                <a:solidFill>
                  <a:srgbClr val="2D1B4E"/>
                </a:solidFill>
                <a:latin typeface="Calibri" pitchFamily="34" charset="0"/>
                <a:ea typeface="Calibri" pitchFamily="34" charset="-122"/>
                <a:cs typeface="Calibri" pitchFamily="34" charset="-120"/>
              </a:rPr>
              <a:t> (</a:t>
            </a:r>
            <a:r>
              <a:rPr lang="en-US" sz="1333" err="1">
                <a:solidFill>
                  <a:schemeClr val="tx2">
                    <a:lumMod val="75000"/>
                  </a:schemeClr>
                </a:solidFill>
                <a:latin typeface="Calibri" pitchFamily="34" charset="0"/>
                <a:ea typeface="Calibri" pitchFamily="34" charset="-122"/>
                <a:cs typeface="Calibri" pitchFamily="34" charset="-120"/>
              </a:rPr>
              <a:t>Ogeyik</a:t>
            </a:r>
            <a:r>
              <a:rPr lang="en-US" sz="1333">
                <a:solidFill>
                  <a:schemeClr val="tx2">
                    <a:lumMod val="75000"/>
                  </a:schemeClr>
                </a:solidFill>
                <a:latin typeface="Calibri" pitchFamily="34" charset="0"/>
                <a:ea typeface="Calibri" pitchFamily="34" charset="-122"/>
                <a:cs typeface="Calibri" pitchFamily="34" charset="-120"/>
              </a:rPr>
              <a:t>, 2016</a:t>
            </a:r>
            <a:r>
              <a:rPr lang="en-US" sz="1333">
                <a:solidFill>
                  <a:srgbClr val="2D1B4E"/>
                </a:solidFill>
                <a:latin typeface="Calibri" pitchFamily="34" charset="0"/>
                <a:ea typeface="Calibri" pitchFamily="34" charset="-122"/>
                <a:cs typeface="Calibri" pitchFamily="34" charset="-120"/>
              </a:rPr>
              <a:t>).</a:t>
            </a:r>
            <a:endParaRPr lang="en-US" sz="1333"/>
          </a:p>
        </p:txBody>
      </p:sp>
      <p:sp>
        <p:nvSpPr>
          <p:cNvPr id="13" name="Shape 11"/>
          <p:cNvSpPr/>
          <p:nvPr/>
        </p:nvSpPr>
        <p:spPr>
          <a:xfrm>
            <a:off x="4693920" y="2743200"/>
            <a:ext cx="585216" cy="585216"/>
          </a:xfrm>
          <a:prstGeom prst="ellipse">
            <a:avLst/>
          </a:prstGeom>
          <a:solidFill>
            <a:srgbClr val="3DB28C"/>
          </a:solidFill>
          <a:ln w="12700">
            <a:solidFill>
              <a:srgbClr val="3DB28C"/>
            </a:solidFill>
            <a:prstDash val="solid"/>
          </a:ln>
        </p:spPr>
      </p:sp>
      <p:sp>
        <p:nvSpPr>
          <p:cNvPr id="14" name="Text 12"/>
          <p:cNvSpPr/>
          <p:nvPr/>
        </p:nvSpPr>
        <p:spPr>
          <a:xfrm>
            <a:off x="4693920" y="274320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2</a:t>
            </a:r>
            <a:endParaRPr lang="en-US" sz="1867"/>
          </a:p>
        </p:txBody>
      </p:sp>
      <p:sp>
        <p:nvSpPr>
          <p:cNvPr id="15" name="Text 13"/>
          <p:cNvSpPr/>
          <p:nvPr/>
        </p:nvSpPr>
        <p:spPr>
          <a:xfrm>
            <a:off x="5425440" y="271881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Familiar &amp; Accessible</a:t>
            </a:r>
            <a:endParaRPr lang="en-US" sz="1600"/>
          </a:p>
        </p:txBody>
      </p:sp>
      <p:sp>
        <p:nvSpPr>
          <p:cNvPr id="16" name="Text 14"/>
          <p:cNvSpPr/>
          <p:nvPr/>
        </p:nvSpPr>
        <p:spPr>
          <a:xfrm>
            <a:off x="5425440" y="308457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a:solidFill>
                  <a:srgbClr val="2D1B4E"/>
                </a:solidFill>
                <a:latin typeface="Calibri" pitchFamily="34" charset="0"/>
                <a:ea typeface="Calibri" pitchFamily="34" charset="-122"/>
                <a:cs typeface="Calibri" pitchFamily="34" charset="-120"/>
              </a:rPr>
              <a:t>Part of MS 365 already deployed at Riverdale. Minimal additional training needed for trainers to create or update content (Microsoft, 2024).</a:t>
            </a:r>
            <a:endParaRPr lang="en-US" sz="1333"/>
          </a:p>
        </p:txBody>
      </p:sp>
      <p:sp>
        <p:nvSpPr>
          <p:cNvPr id="17" name="Shape 15"/>
          <p:cNvSpPr/>
          <p:nvPr/>
        </p:nvSpPr>
        <p:spPr>
          <a:xfrm>
            <a:off x="4693920" y="4084320"/>
            <a:ext cx="585216" cy="585216"/>
          </a:xfrm>
          <a:prstGeom prst="ellipse">
            <a:avLst/>
          </a:prstGeom>
          <a:solidFill>
            <a:srgbClr val="3DB28C"/>
          </a:solidFill>
          <a:ln w="12700">
            <a:solidFill>
              <a:srgbClr val="3DB28C"/>
            </a:solidFill>
            <a:prstDash val="solid"/>
          </a:ln>
        </p:spPr>
      </p:sp>
      <p:sp>
        <p:nvSpPr>
          <p:cNvPr id="18" name="Text 16"/>
          <p:cNvSpPr/>
          <p:nvPr/>
        </p:nvSpPr>
        <p:spPr>
          <a:xfrm>
            <a:off x="4693920" y="408432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3</a:t>
            </a:r>
            <a:endParaRPr lang="en-US" sz="1867"/>
          </a:p>
        </p:txBody>
      </p:sp>
      <p:sp>
        <p:nvSpPr>
          <p:cNvPr id="19" name="Text 17"/>
          <p:cNvSpPr/>
          <p:nvPr/>
        </p:nvSpPr>
        <p:spPr>
          <a:xfrm>
            <a:off x="5425440" y="405993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Structured Learning Path</a:t>
            </a:r>
            <a:endParaRPr lang="en-US" sz="1600"/>
          </a:p>
        </p:txBody>
      </p:sp>
      <p:sp>
        <p:nvSpPr>
          <p:cNvPr id="20" name="Text 18"/>
          <p:cNvSpPr/>
          <p:nvPr/>
        </p:nvSpPr>
        <p:spPr>
          <a:xfrm>
            <a:off x="5425440" y="442569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Slide-by-slide format supports progressive learning - ideal for induction programmes where knowledge builds sequentially (</a:t>
            </a:r>
            <a:r>
              <a:rPr lang="en-US" sz="1333" err="1">
                <a:latin typeface="Calibri" pitchFamily="34" charset="0"/>
                <a:ea typeface="Calibri" pitchFamily="34" charset="-122"/>
                <a:cs typeface="Calibri" pitchFamily="34" charset="-120"/>
              </a:rPr>
              <a:t>Vesna</a:t>
            </a:r>
            <a:r>
              <a:rPr lang="en-US" sz="1333">
                <a:latin typeface="Calibri" pitchFamily="34" charset="0"/>
                <a:ea typeface="Calibri" pitchFamily="34" charset="-122"/>
                <a:cs typeface="Calibri" pitchFamily="34" charset="-120"/>
              </a:rPr>
              <a:t>, et al., 2024</a:t>
            </a:r>
            <a:r>
              <a:rPr lang="en-US" sz="1333">
                <a:solidFill>
                  <a:srgbClr val="2D1B4E"/>
                </a:solidFill>
                <a:latin typeface="Calibri" pitchFamily="34" charset="0"/>
                <a:ea typeface="Calibri" pitchFamily="34" charset="-122"/>
                <a:cs typeface="Calibri" pitchFamily="34" charset="-120"/>
              </a:rPr>
              <a:t>).</a:t>
            </a:r>
            <a:endParaRPr lang="en-US" sz="1333"/>
          </a:p>
        </p:txBody>
      </p:sp>
      <p:sp>
        <p:nvSpPr>
          <p:cNvPr id="21" name="Shape 19"/>
          <p:cNvSpPr/>
          <p:nvPr/>
        </p:nvSpPr>
        <p:spPr>
          <a:xfrm>
            <a:off x="4693920" y="5425440"/>
            <a:ext cx="585216" cy="585216"/>
          </a:xfrm>
          <a:prstGeom prst="ellipse">
            <a:avLst/>
          </a:prstGeom>
          <a:solidFill>
            <a:srgbClr val="3DB28C"/>
          </a:solidFill>
          <a:ln w="12700">
            <a:solidFill>
              <a:srgbClr val="3DB28C"/>
            </a:solidFill>
            <a:prstDash val="solid"/>
          </a:ln>
        </p:spPr>
      </p:sp>
      <p:sp>
        <p:nvSpPr>
          <p:cNvPr id="22" name="Text 20"/>
          <p:cNvSpPr/>
          <p:nvPr/>
        </p:nvSpPr>
        <p:spPr>
          <a:xfrm>
            <a:off x="4693920" y="542544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4</a:t>
            </a:r>
            <a:endParaRPr lang="en-US" sz="1867"/>
          </a:p>
        </p:txBody>
      </p:sp>
      <p:sp>
        <p:nvSpPr>
          <p:cNvPr id="23" name="Text 21"/>
          <p:cNvSpPr/>
          <p:nvPr/>
        </p:nvSpPr>
        <p:spPr>
          <a:xfrm>
            <a:off x="5425440" y="540105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Shareable &amp; Reusable</a:t>
            </a:r>
            <a:endParaRPr lang="en-US" sz="1600"/>
          </a:p>
        </p:txBody>
      </p:sp>
      <p:sp>
        <p:nvSpPr>
          <p:cNvPr id="24" name="Text 22"/>
          <p:cNvSpPr/>
          <p:nvPr/>
        </p:nvSpPr>
        <p:spPr>
          <a:xfrm>
            <a:off x="5425440" y="576681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Presentations can go on OneDrive and get shared across teams, buildings, and future intake groups without anyone having to start from scratch again.</a:t>
            </a:r>
            <a:endParaRPr lang="en-US" sz="1333"/>
          </a:p>
        </p:txBody>
      </p:sp>
      <p:sp>
        <p:nvSpPr>
          <p:cNvPr id="25" name="Text 23"/>
          <p:cNvSpPr/>
          <p:nvPr/>
        </p:nvSpPr>
        <p:spPr>
          <a:xfrm>
            <a:off x="4693920" y="6498336"/>
            <a:ext cx="707136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1">
                    <a:lumMod val="50000"/>
                  </a:schemeClr>
                </a:solidFill>
              </a:rPr>
              <a:t>(Microsoft, 2024; </a:t>
            </a:r>
            <a:r>
              <a:rPr lang="en-US" sz="1067" err="1">
                <a:solidFill>
                  <a:schemeClr val="bg1">
                    <a:lumMod val="50000"/>
                  </a:schemeClr>
                </a:solidFill>
                <a:latin typeface="Calibri" pitchFamily="34" charset="0"/>
                <a:ea typeface="Calibri" pitchFamily="34" charset="-122"/>
                <a:cs typeface="Calibri" pitchFamily="34" charset="-120"/>
              </a:rPr>
              <a:t>Ogeyik</a:t>
            </a:r>
            <a:r>
              <a:rPr lang="en-US" sz="1067">
                <a:solidFill>
                  <a:schemeClr val="bg1">
                    <a:lumMod val="50000"/>
                  </a:schemeClr>
                </a:solidFill>
                <a:latin typeface="Calibri" pitchFamily="34" charset="0"/>
                <a:ea typeface="Calibri" pitchFamily="34" charset="-122"/>
                <a:cs typeface="Calibri" pitchFamily="34" charset="-120"/>
              </a:rPr>
              <a:t>, 2016</a:t>
            </a:r>
            <a:r>
              <a:rPr lang="en-US" sz="1133" i="1">
                <a:solidFill>
                  <a:schemeClr val="bg1">
                    <a:lumMod val="50000"/>
                  </a:schemeClr>
                </a:solidFill>
              </a:rPr>
              <a:t>; </a:t>
            </a:r>
            <a:r>
              <a:rPr lang="en-US" sz="1200" err="1">
                <a:solidFill>
                  <a:schemeClr val="bg1">
                    <a:lumMod val="50000"/>
                  </a:schemeClr>
                </a:solidFill>
                <a:latin typeface="Calibri" pitchFamily="34" charset="0"/>
                <a:ea typeface="Calibri" pitchFamily="34" charset="-122"/>
                <a:cs typeface="Calibri" pitchFamily="34" charset="-120"/>
              </a:rPr>
              <a:t>Vesna</a:t>
            </a:r>
            <a:r>
              <a:rPr lang="en-US" sz="1200">
                <a:solidFill>
                  <a:schemeClr val="bg1">
                    <a:lumMod val="50000"/>
                  </a:schemeClr>
                </a:solidFill>
                <a:latin typeface="Calibri" pitchFamily="34" charset="0"/>
                <a:ea typeface="Calibri" pitchFamily="34" charset="-122"/>
                <a:cs typeface="Calibri" pitchFamily="34" charset="-120"/>
              </a:rPr>
              <a:t>, et al., 2024</a:t>
            </a:r>
            <a:r>
              <a:rPr lang="en-US" sz="1133" i="1">
                <a:solidFill>
                  <a:schemeClr val="bg1">
                    <a:lumMod val="50000"/>
                  </a:schemeClr>
                </a:solidFill>
              </a:rPr>
              <a:t>)</a:t>
            </a:r>
            <a:endParaRPr lang="en-US" sz="1133">
              <a:solidFill>
                <a:schemeClr val="bg1">
                  <a:lumMod val="50000"/>
                </a:schemeClr>
              </a:solidFill>
            </a:endParaRPr>
          </a:p>
        </p:txBody>
      </p:sp>
      <p:pic>
        <p:nvPicPr>
          <p:cNvPr id="29" name="Picture 2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9744" y="268224"/>
            <a:ext cx="5907024" cy="3938016"/>
          </a:xfrm>
          <a:prstGeom prst="rect">
            <a:avLst/>
          </a:prstGeom>
        </p:spPr>
      </p:pic>
    </p:spTree>
    <p:extLst>
      <p:ext uri="{BB962C8B-B14F-4D97-AF65-F5344CB8AC3E}">
        <p14:creationId xmlns:p14="http://schemas.microsoft.com/office/powerpoint/2010/main" val="216225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6">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6A4C9C"/>
          </a:solidFill>
          <a:ln w="12700">
            <a:solidFill>
              <a:srgbClr val="6A4C9C"/>
            </a:solidFill>
            <a:prstDash val="solid"/>
          </a:ln>
        </p:spPr>
      </p:sp>
      <p:sp>
        <p:nvSpPr>
          <p:cNvPr id="3" name="Text 1"/>
          <p:cNvSpPr/>
          <p:nvPr/>
        </p:nvSpPr>
        <p:spPr>
          <a:xfrm>
            <a:off x="487680" y="0"/>
            <a:ext cx="1121664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467" b="1">
                <a:solidFill>
                  <a:srgbClr val="FFFFFF"/>
                </a:solidFill>
                <a:latin typeface="Arial Black" pitchFamily="34" charset="0"/>
                <a:ea typeface="Arial Black" pitchFamily="34" charset="-122"/>
                <a:cs typeface="Arial Black" pitchFamily="34" charset="-120"/>
              </a:rPr>
              <a:t>Efficiency &amp; Communication at Riverdale</a:t>
            </a:r>
            <a:endParaRPr lang="en-US" sz="3467"/>
          </a:p>
        </p:txBody>
      </p:sp>
      <p:sp>
        <p:nvSpPr>
          <p:cNvPr id="5" name="Shape 2"/>
          <p:cNvSpPr/>
          <p:nvPr/>
        </p:nvSpPr>
        <p:spPr>
          <a:xfrm>
            <a:off x="426720" y="1684712"/>
            <a:ext cx="3169920" cy="512064"/>
          </a:xfrm>
          <a:prstGeom prst="rect">
            <a:avLst/>
          </a:prstGeom>
          <a:solidFill>
            <a:srgbClr val="C0392B"/>
          </a:solidFill>
          <a:ln w="12700">
            <a:solidFill>
              <a:srgbClr val="C0392B"/>
            </a:solidFill>
            <a:prstDash val="solid"/>
          </a:ln>
        </p:spPr>
      </p:sp>
      <p:sp>
        <p:nvSpPr>
          <p:cNvPr id="6" name="Text 3"/>
          <p:cNvSpPr/>
          <p:nvPr/>
        </p:nvSpPr>
        <p:spPr>
          <a:xfrm>
            <a:off x="426720" y="1684712"/>
            <a:ext cx="31699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333" b="1">
                <a:solidFill>
                  <a:srgbClr val="FFFFFF"/>
                </a:solidFill>
              </a:rPr>
              <a:t>BEFORE — Without PowerPoint</a:t>
            </a:r>
            <a:endParaRPr lang="en-US" sz="1333"/>
          </a:p>
        </p:txBody>
      </p:sp>
      <p:sp>
        <p:nvSpPr>
          <p:cNvPr id="7" name="Shape 4"/>
          <p:cNvSpPr/>
          <p:nvPr/>
        </p:nvSpPr>
        <p:spPr>
          <a:xfrm>
            <a:off x="426720" y="2233352"/>
            <a:ext cx="3169920" cy="670560"/>
          </a:xfrm>
          <a:prstGeom prst="rect">
            <a:avLst/>
          </a:prstGeom>
          <a:solidFill>
            <a:srgbClr val="FDE8E5"/>
          </a:solidFill>
          <a:ln w="12700">
            <a:solidFill>
              <a:srgbClr val="E8B4AE"/>
            </a:solidFill>
            <a:prstDash val="solid"/>
          </a:ln>
        </p:spPr>
      </p:sp>
      <p:sp>
        <p:nvSpPr>
          <p:cNvPr id="8" name="Text 5"/>
          <p:cNvSpPr/>
          <p:nvPr/>
        </p:nvSpPr>
        <p:spPr>
          <a:xfrm>
            <a:off x="548640" y="2269928"/>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8B1A0E"/>
                </a:solidFill>
                <a:latin typeface="Calibri" pitchFamily="34" charset="0"/>
                <a:ea typeface="Calibri" pitchFamily="34" charset="-122"/>
                <a:cs typeface="Calibri" pitchFamily="34" charset="-120"/>
              </a:rPr>
              <a:t>✖  Only verbal communication with no visual record. </a:t>
            </a:r>
            <a:endParaRPr lang="en-US" sz="1267"/>
          </a:p>
        </p:txBody>
      </p:sp>
      <p:sp>
        <p:nvSpPr>
          <p:cNvPr id="9" name="Shape 6"/>
          <p:cNvSpPr/>
          <p:nvPr/>
        </p:nvSpPr>
        <p:spPr>
          <a:xfrm>
            <a:off x="426720" y="2989256"/>
            <a:ext cx="3169920" cy="670560"/>
          </a:xfrm>
          <a:prstGeom prst="rect">
            <a:avLst/>
          </a:prstGeom>
          <a:solidFill>
            <a:srgbClr val="FDE8E5"/>
          </a:solidFill>
          <a:ln w="12700">
            <a:solidFill>
              <a:srgbClr val="E8B4AE"/>
            </a:solidFill>
            <a:prstDash val="solid"/>
          </a:ln>
        </p:spPr>
      </p:sp>
      <p:sp>
        <p:nvSpPr>
          <p:cNvPr id="10" name="Text 7"/>
          <p:cNvSpPr/>
          <p:nvPr/>
        </p:nvSpPr>
        <p:spPr>
          <a:xfrm>
            <a:off x="548640" y="3025832"/>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8B1A0E"/>
                </a:solidFill>
                <a:latin typeface="Calibri" pitchFamily="34" charset="0"/>
                <a:ea typeface="Calibri" pitchFamily="34" charset="-122"/>
                <a:cs typeface="Calibri" pitchFamily="34" charset="-120"/>
              </a:rPr>
              <a:t>✖   Paper based handouts are lost or out of date. </a:t>
            </a:r>
            <a:endParaRPr lang="en-US" sz="1267"/>
          </a:p>
        </p:txBody>
      </p:sp>
      <p:sp>
        <p:nvSpPr>
          <p:cNvPr id="11" name="Shape 8"/>
          <p:cNvSpPr/>
          <p:nvPr/>
        </p:nvSpPr>
        <p:spPr>
          <a:xfrm>
            <a:off x="426720" y="3745160"/>
            <a:ext cx="3169920" cy="670560"/>
          </a:xfrm>
          <a:prstGeom prst="rect">
            <a:avLst/>
          </a:prstGeom>
          <a:solidFill>
            <a:srgbClr val="FDE8E5"/>
          </a:solidFill>
          <a:ln w="12700">
            <a:solidFill>
              <a:srgbClr val="E8B4AE"/>
            </a:solidFill>
            <a:prstDash val="solid"/>
          </a:ln>
        </p:spPr>
      </p:sp>
      <p:sp>
        <p:nvSpPr>
          <p:cNvPr id="12" name="Text 9"/>
          <p:cNvSpPr/>
          <p:nvPr/>
        </p:nvSpPr>
        <p:spPr>
          <a:xfrm>
            <a:off x="548640" y="3781736"/>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8B1A0E"/>
                </a:solidFill>
                <a:latin typeface="Calibri" pitchFamily="34" charset="0"/>
                <a:ea typeface="Calibri" pitchFamily="34" charset="-122"/>
                <a:cs typeface="Calibri" pitchFamily="34" charset="-120"/>
              </a:rPr>
              <a:t>✖  Training has been provided inconsistently across the two buildings.</a:t>
            </a:r>
            <a:endParaRPr lang="en-US" sz="1267"/>
          </a:p>
        </p:txBody>
      </p:sp>
      <p:sp>
        <p:nvSpPr>
          <p:cNvPr id="13" name="Shape 10"/>
          <p:cNvSpPr/>
          <p:nvPr/>
        </p:nvSpPr>
        <p:spPr>
          <a:xfrm>
            <a:off x="426720" y="4501064"/>
            <a:ext cx="3169920" cy="670560"/>
          </a:xfrm>
          <a:prstGeom prst="rect">
            <a:avLst/>
          </a:prstGeom>
          <a:solidFill>
            <a:srgbClr val="FDE8E5"/>
          </a:solidFill>
          <a:ln w="12700">
            <a:solidFill>
              <a:srgbClr val="E8B4AE"/>
            </a:solidFill>
            <a:prstDash val="solid"/>
          </a:ln>
        </p:spPr>
      </p:sp>
      <p:sp>
        <p:nvSpPr>
          <p:cNvPr id="14" name="Text 11"/>
          <p:cNvSpPr/>
          <p:nvPr/>
        </p:nvSpPr>
        <p:spPr>
          <a:xfrm>
            <a:off x="548640" y="4537640"/>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tabLst>
                <a:tab pos="304792" algn="l"/>
              </a:tabLst>
            </a:pPr>
            <a:r>
              <a:rPr lang="en-US" sz="1267">
                <a:solidFill>
                  <a:srgbClr val="8B1A0E"/>
                </a:solidFill>
                <a:latin typeface="Calibri" pitchFamily="34" charset="0"/>
                <a:ea typeface="Calibri" pitchFamily="34" charset="-122"/>
                <a:cs typeface="Calibri" pitchFamily="34" charset="-120"/>
              </a:rPr>
              <a:t>✖   No means of tracking who has received training.</a:t>
            </a:r>
            <a:endParaRPr lang="en-US" sz="1267"/>
          </a:p>
        </p:txBody>
      </p:sp>
      <p:sp>
        <p:nvSpPr>
          <p:cNvPr id="17" name="Shape 14"/>
          <p:cNvSpPr/>
          <p:nvPr/>
        </p:nvSpPr>
        <p:spPr>
          <a:xfrm>
            <a:off x="4191463" y="1703184"/>
            <a:ext cx="2743200" cy="512064"/>
          </a:xfrm>
          <a:prstGeom prst="rect">
            <a:avLst/>
          </a:prstGeom>
          <a:solidFill>
            <a:srgbClr val="3DB28C"/>
          </a:solidFill>
          <a:ln w="12700">
            <a:solidFill>
              <a:srgbClr val="3DB28C"/>
            </a:solidFill>
            <a:prstDash val="solid"/>
          </a:ln>
        </p:spPr>
      </p:sp>
      <p:sp>
        <p:nvSpPr>
          <p:cNvPr id="18" name="Text 15"/>
          <p:cNvSpPr/>
          <p:nvPr/>
        </p:nvSpPr>
        <p:spPr>
          <a:xfrm>
            <a:off x="4191463" y="1703184"/>
            <a:ext cx="274320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333" b="1">
                <a:solidFill>
                  <a:srgbClr val="3B1F5E"/>
                </a:solidFill>
              </a:rPr>
              <a:t>AFTER — With PowerPoint</a:t>
            </a:r>
            <a:endParaRPr lang="en-US" sz="1333"/>
          </a:p>
        </p:txBody>
      </p:sp>
      <p:sp>
        <p:nvSpPr>
          <p:cNvPr id="19" name="Shape 16"/>
          <p:cNvSpPr/>
          <p:nvPr/>
        </p:nvSpPr>
        <p:spPr>
          <a:xfrm>
            <a:off x="4191463" y="2251824"/>
            <a:ext cx="2743200" cy="670560"/>
          </a:xfrm>
          <a:prstGeom prst="rect">
            <a:avLst/>
          </a:prstGeom>
          <a:solidFill>
            <a:srgbClr val="E5F5E8"/>
          </a:solidFill>
          <a:ln w="12700">
            <a:solidFill>
              <a:srgbClr val="7AB97F"/>
            </a:solidFill>
            <a:prstDash val="solid"/>
          </a:ln>
        </p:spPr>
      </p:sp>
      <p:sp>
        <p:nvSpPr>
          <p:cNvPr id="20" name="Text 17"/>
          <p:cNvSpPr/>
          <p:nvPr/>
        </p:nvSpPr>
        <p:spPr>
          <a:xfrm>
            <a:off x="4313383" y="2288400"/>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Digital Slides - stored on OneDrive</a:t>
            </a:r>
            <a:r>
              <a:rPr lang="en-US" sz="1267">
                <a:solidFill>
                  <a:schemeClr val="accent6">
                    <a:lumMod val="50000"/>
                  </a:schemeClr>
                </a:solidFill>
                <a:latin typeface="Calibri" pitchFamily="34" charset="0"/>
                <a:ea typeface="Calibri" pitchFamily="34" charset="-122"/>
                <a:cs typeface="Calibri" pitchFamily="34" charset="-120"/>
              </a:rPr>
              <a:t>  </a:t>
            </a:r>
            <a:endParaRPr lang="en-US" sz="1267">
              <a:solidFill>
                <a:schemeClr val="accent6">
                  <a:lumMod val="50000"/>
                </a:schemeClr>
              </a:solidFill>
            </a:endParaRPr>
          </a:p>
        </p:txBody>
      </p:sp>
      <p:sp>
        <p:nvSpPr>
          <p:cNvPr id="21" name="Shape 18"/>
          <p:cNvSpPr/>
          <p:nvPr/>
        </p:nvSpPr>
        <p:spPr>
          <a:xfrm>
            <a:off x="4191463" y="3007728"/>
            <a:ext cx="2743200" cy="670560"/>
          </a:xfrm>
          <a:prstGeom prst="rect">
            <a:avLst/>
          </a:prstGeom>
          <a:solidFill>
            <a:srgbClr val="E5F5E8"/>
          </a:solidFill>
          <a:ln w="12700">
            <a:solidFill>
              <a:srgbClr val="7AB97F"/>
            </a:solidFill>
            <a:prstDash val="solid"/>
          </a:ln>
        </p:spPr>
      </p:sp>
      <p:sp>
        <p:nvSpPr>
          <p:cNvPr id="22" name="Text 19"/>
          <p:cNvSpPr/>
          <p:nvPr/>
        </p:nvSpPr>
        <p:spPr>
          <a:xfrm>
            <a:off x="4313383" y="3044304"/>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Materials shared via MS Teams - consistent across the two sites </a:t>
            </a:r>
            <a:endParaRPr lang="en-US" sz="1267">
              <a:solidFill>
                <a:schemeClr val="accent6">
                  <a:lumMod val="50000"/>
                </a:schemeClr>
              </a:solidFill>
            </a:endParaRPr>
          </a:p>
        </p:txBody>
      </p:sp>
      <p:sp>
        <p:nvSpPr>
          <p:cNvPr id="23" name="Shape 20"/>
          <p:cNvSpPr/>
          <p:nvPr/>
        </p:nvSpPr>
        <p:spPr>
          <a:xfrm>
            <a:off x="4191463" y="3763632"/>
            <a:ext cx="2743200" cy="670560"/>
          </a:xfrm>
          <a:prstGeom prst="rect">
            <a:avLst/>
          </a:prstGeom>
          <a:solidFill>
            <a:srgbClr val="E5F5E8"/>
          </a:solidFill>
          <a:ln w="12700">
            <a:solidFill>
              <a:srgbClr val="7AB97F"/>
            </a:solidFill>
            <a:prstDash val="solid"/>
          </a:ln>
        </p:spPr>
      </p:sp>
      <p:sp>
        <p:nvSpPr>
          <p:cNvPr id="24" name="Text 21"/>
          <p:cNvSpPr/>
          <p:nvPr/>
        </p:nvSpPr>
        <p:spPr>
          <a:xfrm>
            <a:off x="4313383" y="3800208"/>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Same slides being shared at both sites </a:t>
            </a:r>
            <a:endParaRPr lang="en-US" sz="1267">
              <a:solidFill>
                <a:schemeClr val="accent6">
                  <a:lumMod val="50000"/>
                </a:schemeClr>
              </a:solidFill>
            </a:endParaRPr>
          </a:p>
        </p:txBody>
      </p:sp>
      <p:sp>
        <p:nvSpPr>
          <p:cNvPr id="25" name="Shape 22"/>
          <p:cNvSpPr/>
          <p:nvPr/>
        </p:nvSpPr>
        <p:spPr>
          <a:xfrm>
            <a:off x="4191463" y="4519536"/>
            <a:ext cx="2743200" cy="670560"/>
          </a:xfrm>
          <a:prstGeom prst="rect">
            <a:avLst/>
          </a:prstGeom>
          <a:solidFill>
            <a:srgbClr val="E5F5E8"/>
          </a:solidFill>
          <a:ln w="12700">
            <a:solidFill>
              <a:srgbClr val="7AB97F"/>
            </a:solidFill>
            <a:prstDash val="solid"/>
          </a:ln>
        </p:spPr>
      </p:sp>
      <p:sp>
        <p:nvSpPr>
          <p:cNvPr id="26" name="Text 23"/>
          <p:cNvSpPr/>
          <p:nvPr/>
        </p:nvSpPr>
        <p:spPr>
          <a:xfrm>
            <a:off x="4313383" y="4556112"/>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Completion tracking via forms on the quizzes </a:t>
            </a:r>
            <a:endParaRPr lang="en-US" sz="1267">
              <a:solidFill>
                <a:schemeClr val="accent6">
                  <a:lumMod val="50000"/>
                </a:schemeClr>
              </a:solidFill>
            </a:endParaRPr>
          </a:p>
        </p:txBody>
      </p:sp>
      <p:sp>
        <p:nvSpPr>
          <p:cNvPr id="27" name="Shape 24"/>
          <p:cNvSpPr/>
          <p:nvPr/>
        </p:nvSpPr>
        <p:spPr>
          <a:xfrm>
            <a:off x="243840" y="5620512"/>
            <a:ext cx="7071360" cy="792480"/>
          </a:xfrm>
          <a:prstGeom prst="rect">
            <a:avLst/>
          </a:prstGeom>
          <a:solidFill>
            <a:srgbClr val="3B1F5E"/>
          </a:solidFill>
          <a:ln w="12700">
            <a:solidFill>
              <a:srgbClr val="3B1F5E"/>
            </a:solidFill>
            <a:prstDash val="solid"/>
          </a:ln>
        </p:spPr>
      </p:sp>
      <p:sp>
        <p:nvSpPr>
          <p:cNvPr id="28" name="Text 25"/>
          <p:cNvSpPr/>
          <p:nvPr/>
        </p:nvSpPr>
        <p:spPr>
          <a:xfrm>
            <a:off x="426720" y="5620512"/>
            <a:ext cx="6827520" cy="79248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400">
                <a:solidFill>
                  <a:srgbClr val="FFFFFF"/>
                </a:solidFill>
                <a:latin typeface="Calibri" pitchFamily="34" charset="0"/>
                <a:ea typeface="Calibri" pitchFamily="34" charset="-122"/>
                <a:cs typeface="Calibri" pitchFamily="34" charset="-120"/>
              </a:rPr>
              <a:t>📊   According to NHS Digital (2023) digital training tools have decreased the number of repeated briefings in the healthcare setting by 35% - 40% on average.</a:t>
            </a:r>
            <a:endParaRPr lang="en-US" sz="1400"/>
          </a:p>
        </p:txBody>
      </p:sp>
      <p:sp>
        <p:nvSpPr>
          <p:cNvPr id="29" name="Text 26"/>
          <p:cNvSpPr/>
          <p:nvPr/>
        </p:nvSpPr>
        <p:spPr>
          <a:xfrm>
            <a:off x="487680" y="6498336"/>
            <a:ext cx="1121664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r">
              <a:buNone/>
            </a:pPr>
            <a:r>
              <a:rPr lang="en-US" sz="1133" i="1">
                <a:solidFill>
                  <a:srgbClr val="9B8CB8"/>
                </a:solidFill>
              </a:rPr>
              <a:t>(NHS Digital, 2023; Microsoft, 2024)</a:t>
            </a:r>
            <a:endParaRPr lang="en-US" sz="1133"/>
          </a:p>
        </p:txBody>
      </p:sp>
      <p:pic>
        <p:nvPicPr>
          <p:cNvPr id="31" name="Picture 30"/>
          <p:cNvPicPr>
            <a:picLocks noChangeAspect="1"/>
          </p:cNvPicPr>
          <p:nvPr/>
        </p:nvPicPr>
        <p:blipFill rotWithShape="1">
          <a:blip r:embed="rId3">
            <a:extLst>
              <a:ext uri="{28A0092B-C50C-407E-A947-70E740481C1C}">
                <a14:useLocalDpi xmlns:a14="http://schemas.microsoft.com/office/drawing/2010/main" val="0"/>
              </a:ext>
            </a:extLst>
          </a:blip>
          <a:srcRect l="617" t="80771" r="79728" b="2815"/>
          <a:stretch/>
        </p:blipFill>
        <p:spPr>
          <a:xfrm>
            <a:off x="7120323" y="2432133"/>
            <a:ext cx="4920203" cy="2739491"/>
          </a:xfrm>
          <a:prstGeom prst="rect">
            <a:avLst/>
          </a:prstGeom>
        </p:spPr>
      </p:pic>
    </p:spTree>
    <p:extLst>
      <p:ext uri="{BB962C8B-B14F-4D97-AF65-F5344CB8AC3E}">
        <p14:creationId xmlns:p14="http://schemas.microsoft.com/office/powerpoint/2010/main" val="1368488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3B1F5E"/>
          </a:solidFill>
          <a:ln w="12700">
            <a:solidFill>
              <a:srgbClr val="3B1F5E"/>
            </a:solidFill>
            <a:prstDash val="solid"/>
          </a:ln>
        </p:spPr>
      </p:sp>
      <p:sp>
        <p:nvSpPr>
          <p:cNvPr id="3" name="Text 1"/>
          <p:cNvSpPr/>
          <p:nvPr/>
        </p:nvSpPr>
        <p:spPr>
          <a:xfrm>
            <a:off x="487680" y="0"/>
            <a:ext cx="1097280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467" b="1">
                <a:solidFill>
                  <a:srgbClr val="FFFFFF"/>
                </a:solidFill>
                <a:latin typeface="Arial Black" pitchFamily="34" charset="0"/>
                <a:ea typeface="Arial Black" pitchFamily="34" charset="-122"/>
                <a:cs typeface="Arial Black" pitchFamily="34" charset="-120"/>
              </a:rPr>
              <a:t>Key Advantages for Riverdale Nursing Home</a:t>
            </a:r>
            <a:endParaRPr lang="en-US" sz="3467"/>
          </a:p>
        </p:txBody>
      </p:sp>
      <p:sp>
        <p:nvSpPr>
          <p:cNvPr id="4" name="Shape 2"/>
          <p:cNvSpPr/>
          <p:nvPr/>
        </p:nvSpPr>
        <p:spPr>
          <a:xfrm>
            <a:off x="11460480" y="0"/>
            <a:ext cx="731520" cy="1341120"/>
          </a:xfrm>
          <a:prstGeom prst="rect">
            <a:avLst/>
          </a:prstGeom>
          <a:solidFill>
            <a:srgbClr val="3DB28C"/>
          </a:solidFill>
          <a:ln w="12700">
            <a:solidFill>
              <a:srgbClr val="3DB28C"/>
            </a:solidFill>
            <a:prstDash val="solid"/>
          </a:ln>
        </p:spPr>
      </p:sp>
      <p:sp>
        <p:nvSpPr>
          <p:cNvPr id="6" name="Shape 3"/>
          <p:cNvSpPr/>
          <p:nvPr/>
        </p:nvSpPr>
        <p:spPr>
          <a:xfrm>
            <a:off x="4998720" y="1463040"/>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7" name="Shape 4"/>
          <p:cNvSpPr/>
          <p:nvPr/>
        </p:nvSpPr>
        <p:spPr>
          <a:xfrm>
            <a:off x="4998720" y="1463040"/>
            <a:ext cx="85344" cy="1133856"/>
          </a:xfrm>
          <a:prstGeom prst="rect">
            <a:avLst/>
          </a:prstGeom>
          <a:solidFill>
            <a:srgbClr val="3DB28C"/>
          </a:solidFill>
          <a:ln w="12700">
            <a:solidFill>
              <a:srgbClr val="3DB28C"/>
            </a:solidFill>
            <a:prstDash val="solid"/>
          </a:ln>
        </p:spPr>
      </p:sp>
      <p:sp>
        <p:nvSpPr>
          <p:cNvPr id="8" name="Text 5"/>
          <p:cNvSpPr/>
          <p:nvPr/>
        </p:nvSpPr>
        <p:spPr>
          <a:xfrm>
            <a:off x="5181600" y="1584960"/>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9" name="Text 6"/>
          <p:cNvSpPr/>
          <p:nvPr/>
        </p:nvSpPr>
        <p:spPr>
          <a:xfrm>
            <a:off x="5949696" y="1560576"/>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Engaging Visual Format</a:t>
            </a:r>
            <a:endParaRPr lang="en-US" sz="1600"/>
          </a:p>
        </p:txBody>
      </p:sp>
      <p:sp>
        <p:nvSpPr>
          <p:cNvPr id="10" name="Text 7"/>
          <p:cNvSpPr/>
          <p:nvPr/>
        </p:nvSpPr>
        <p:spPr>
          <a:xfrm>
            <a:off x="5949696" y="1926336"/>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Animate, Video Clip, Infographic - improve retention of information for different types of learners including those who have difficulties with reading and writing (</a:t>
            </a:r>
            <a:r>
              <a:rPr lang="en-US" sz="1333" err="1">
                <a:solidFill>
                  <a:schemeClr val="tx2">
                    <a:lumMod val="75000"/>
                  </a:schemeClr>
                </a:solidFill>
                <a:latin typeface="Calibri" pitchFamily="34" charset="0"/>
                <a:ea typeface="Calibri" pitchFamily="34" charset="-122"/>
                <a:cs typeface="Calibri" pitchFamily="34" charset="-120"/>
              </a:rPr>
              <a:t>Ogeyik</a:t>
            </a:r>
            <a:r>
              <a:rPr lang="en-US" sz="1333">
                <a:solidFill>
                  <a:schemeClr val="tx2">
                    <a:lumMod val="75000"/>
                  </a:schemeClr>
                </a:solidFill>
                <a:latin typeface="Calibri" pitchFamily="34" charset="0"/>
                <a:ea typeface="Calibri" pitchFamily="34" charset="-122"/>
                <a:cs typeface="Calibri" pitchFamily="34" charset="-120"/>
              </a:rPr>
              <a:t>, 2016</a:t>
            </a:r>
            <a:r>
              <a:rPr lang="en-US" sz="1267"/>
              <a:t>).</a:t>
            </a:r>
          </a:p>
        </p:txBody>
      </p:sp>
      <p:sp>
        <p:nvSpPr>
          <p:cNvPr id="11" name="Shape 8"/>
          <p:cNvSpPr/>
          <p:nvPr/>
        </p:nvSpPr>
        <p:spPr>
          <a:xfrm>
            <a:off x="4998720" y="2767584"/>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12" name="Shape 9"/>
          <p:cNvSpPr/>
          <p:nvPr/>
        </p:nvSpPr>
        <p:spPr>
          <a:xfrm>
            <a:off x="4998720" y="2767584"/>
            <a:ext cx="85344" cy="1133856"/>
          </a:xfrm>
          <a:prstGeom prst="rect">
            <a:avLst/>
          </a:prstGeom>
          <a:solidFill>
            <a:srgbClr val="3DB28C"/>
          </a:solidFill>
          <a:ln w="12700">
            <a:solidFill>
              <a:srgbClr val="3DB28C"/>
            </a:solidFill>
            <a:prstDash val="solid"/>
          </a:ln>
        </p:spPr>
      </p:sp>
      <p:sp>
        <p:nvSpPr>
          <p:cNvPr id="13" name="Text 10"/>
          <p:cNvSpPr/>
          <p:nvPr/>
        </p:nvSpPr>
        <p:spPr>
          <a:xfrm>
            <a:off x="5181600" y="2889504"/>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14" name="Text 11"/>
          <p:cNvSpPr/>
          <p:nvPr/>
        </p:nvSpPr>
        <p:spPr>
          <a:xfrm>
            <a:off x="5949696" y="2865120"/>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Accessibility Compliance</a:t>
            </a:r>
            <a:endParaRPr lang="en-US" sz="1600"/>
          </a:p>
        </p:txBody>
      </p:sp>
      <p:sp>
        <p:nvSpPr>
          <p:cNvPr id="15" name="Text 12"/>
          <p:cNvSpPr/>
          <p:nvPr/>
        </p:nvSpPr>
        <p:spPr>
          <a:xfrm>
            <a:off x="5949696" y="3230880"/>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By using text size, contrast, and the Alt Text functions; compliance with the Equality Act 2010, will guarantee all staff at Riverdale will receive inclusive training (GOV.UK, 2022).</a:t>
            </a:r>
          </a:p>
        </p:txBody>
      </p:sp>
      <p:sp>
        <p:nvSpPr>
          <p:cNvPr id="16" name="Shape 13"/>
          <p:cNvSpPr/>
          <p:nvPr/>
        </p:nvSpPr>
        <p:spPr>
          <a:xfrm>
            <a:off x="4998720" y="4072128"/>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17" name="Shape 14"/>
          <p:cNvSpPr/>
          <p:nvPr/>
        </p:nvSpPr>
        <p:spPr>
          <a:xfrm>
            <a:off x="4998720" y="4072128"/>
            <a:ext cx="85344" cy="1133856"/>
          </a:xfrm>
          <a:prstGeom prst="rect">
            <a:avLst/>
          </a:prstGeom>
          <a:solidFill>
            <a:srgbClr val="3DB28C"/>
          </a:solidFill>
          <a:ln w="12700">
            <a:solidFill>
              <a:srgbClr val="3DB28C"/>
            </a:solidFill>
            <a:prstDash val="solid"/>
          </a:ln>
        </p:spPr>
      </p:sp>
      <p:sp>
        <p:nvSpPr>
          <p:cNvPr id="18" name="Text 15"/>
          <p:cNvSpPr/>
          <p:nvPr/>
        </p:nvSpPr>
        <p:spPr>
          <a:xfrm>
            <a:off x="5181600" y="4194048"/>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19" name="Text 16"/>
          <p:cNvSpPr/>
          <p:nvPr/>
        </p:nvSpPr>
        <p:spPr>
          <a:xfrm>
            <a:off x="5949696" y="4169664"/>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Reusability &amp; Scalability</a:t>
            </a:r>
            <a:endParaRPr lang="en-US" sz="1600"/>
          </a:p>
        </p:txBody>
      </p:sp>
      <p:sp>
        <p:nvSpPr>
          <p:cNvPr id="20" name="Text 17"/>
          <p:cNvSpPr/>
          <p:nvPr/>
        </p:nvSpPr>
        <p:spPr>
          <a:xfrm>
            <a:off x="5949696" y="4535424"/>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Updating the same Presentation, &amp; re-deploying it to All Staff members, this saves training time for trainers and helps maintain messaging consistency</a:t>
            </a:r>
          </a:p>
        </p:txBody>
      </p:sp>
      <p:sp>
        <p:nvSpPr>
          <p:cNvPr id="21" name="Shape 18"/>
          <p:cNvSpPr/>
          <p:nvPr/>
        </p:nvSpPr>
        <p:spPr>
          <a:xfrm>
            <a:off x="4998720" y="5376672"/>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22" name="Shape 19"/>
          <p:cNvSpPr/>
          <p:nvPr/>
        </p:nvSpPr>
        <p:spPr>
          <a:xfrm>
            <a:off x="4998720" y="5376672"/>
            <a:ext cx="85344" cy="1133856"/>
          </a:xfrm>
          <a:prstGeom prst="rect">
            <a:avLst/>
          </a:prstGeom>
          <a:solidFill>
            <a:srgbClr val="3DB28C"/>
          </a:solidFill>
          <a:ln w="12700">
            <a:solidFill>
              <a:srgbClr val="3DB28C"/>
            </a:solidFill>
            <a:prstDash val="solid"/>
          </a:ln>
        </p:spPr>
      </p:sp>
      <p:sp>
        <p:nvSpPr>
          <p:cNvPr id="23" name="Text 20"/>
          <p:cNvSpPr/>
          <p:nvPr/>
        </p:nvSpPr>
        <p:spPr>
          <a:xfrm>
            <a:off x="5181600" y="5498592"/>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24" name="Text 21"/>
          <p:cNvSpPr/>
          <p:nvPr/>
        </p:nvSpPr>
        <p:spPr>
          <a:xfrm>
            <a:off x="5949696" y="5474208"/>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Multi-Device Access</a:t>
            </a:r>
            <a:endParaRPr lang="en-US" sz="1600"/>
          </a:p>
        </p:txBody>
      </p:sp>
      <p:sp>
        <p:nvSpPr>
          <p:cNvPr id="25" name="Text 22"/>
          <p:cNvSpPr/>
          <p:nvPr/>
        </p:nvSpPr>
        <p:spPr>
          <a:xfrm>
            <a:off x="5949696" y="5839968"/>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Will be accessible from laptops, tablets and/or smart phones through using MS 365 allowing those staff that rotate shifts to access the training whenever they want, at a time and location that is convenient for them (Microsoft, 2024)</a:t>
            </a:r>
          </a:p>
        </p:txBody>
      </p:sp>
      <p:sp>
        <p:nvSpPr>
          <p:cNvPr id="26" name="Text 23"/>
          <p:cNvSpPr/>
          <p:nvPr/>
        </p:nvSpPr>
        <p:spPr>
          <a:xfrm>
            <a:off x="487680" y="6498336"/>
            <a:ext cx="1121664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1">
                    <a:lumMod val="50000"/>
                  </a:schemeClr>
                </a:solidFill>
              </a:rPr>
              <a:t>(</a:t>
            </a:r>
            <a:r>
              <a:rPr lang="en-US" sz="1067" err="1">
                <a:solidFill>
                  <a:schemeClr val="bg1">
                    <a:lumMod val="50000"/>
                  </a:schemeClr>
                </a:solidFill>
                <a:latin typeface="Calibri" pitchFamily="34" charset="0"/>
                <a:ea typeface="Calibri" pitchFamily="34" charset="-122"/>
                <a:cs typeface="Calibri" pitchFamily="34" charset="-120"/>
              </a:rPr>
              <a:t>Ogeyik</a:t>
            </a:r>
            <a:r>
              <a:rPr lang="en-US" sz="1067">
                <a:solidFill>
                  <a:schemeClr val="bg1">
                    <a:lumMod val="50000"/>
                  </a:schemeClr>
                </a:solidFill>
                <a:latin typeface="Calibri" pitchFamily="34" charset="0"/>
                <a:ea typeface="Calibri" pitchFamily="34" charset="-122"/>
                <a:cs typeface="Calibri" pitchFamily="34" charset="-120"/>
              </a:rPr>
              <a:t>, 2016</a:t>
            </a:r>
            <a:r>
              <a:rPr lang="en-US" sz="1133" i="1">
                <a:solidFill>
                  <a:schemeClr val="bg1">
                    <a:lumMod val="50000"/>
                  </a:schemeClr>
                </a:solidFill>
              </a:rPr>
              <a:t>; GOV.UK, 2022; Microsoft, 2024)</a:t>
            </a:r>
            <a:endParaRPr lang="en-US" sz="1133">
              <a:solidFill>
                <a:schemeClr val="bg1">
                  <a:lumMod val="50000"/>
                </a:schemeClr>
              </a:solidFill>
            </a:endParaRPr>
          </a:p>
        </p:txBody>
      </p:sp>
      <p:pic>
        <p:nvPicPr>
          <p:cNvPr id="29" name="Picture 2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218944"/>
            <a:ext cx="4791456" cy="3593592"/>
          </a:xfrm>
          <a:prstGeom prst="rect">
            <a:avLst/>
          </a:prstGeom>
        </p:spPr>
      </p:pic>
    </p:spTree>
    <p:extLst>
      <p:ext uri="{BB962C8B-B14F-4D97-AF65-F5344CB8AC3E}">
        <p14:creationId xmlns:p14="http://schemas.microsoft.com/office/powerpoint/2010/main" val="71458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8">
    <p:bg>
      <p:bgPr>
        <a:solidFill>
          <a:schemeClr val="bg1">
            <a:lumMod val="95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2000" cy="97536"/>
          </a:xfrm>
          <a:prstGeom prst="rect">
            <a:avLst/>
          </a:prstGeom>
          <a:solidFill>
            <a:srgbClr val="3DB28C"/>
          </a:solidFill>
          <a:ln w="12700">
            <a:solidFill>
              <a:srgbClr val="3DB28C"/>
            </a:solidFill>
            <a:prstDash val="solid"/>
          </a:ln>
        </p:spPr>
      </p:sp>
      <p:sp>
        <p:nvSpPr>
          <p:cNvPr id="3" name="Text 1"/>
          <p:cNvSpPr/>
          <p:nvPr/>
        </p:nvSpPr>
        <p:spPr>
          <a:xfrm>
            <a:off x="487680" y="169896"/>
            <a:ext cx="11216640" cy="9144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733" b="1">
                <a:solidFill>
                  <a:schemeClr val="accent6">
                    <a:lumMod val="50000"/>
                  </a:schemeClr>
                </a:solidFill>
                <a:latin typeface="Arial Black" pitchFamily="34" charset="0"/>
                <a:ea typeface="Arial Black" pitchFamily="34" charset="-122"/>
                <a:cs typeface="Arial Black" pitchFamily="34" charset="-120"/>
              </a:rPr>
              <a:t>Limitations &amp; How to Overcome Them</a:t>
            </a:r>
            <a:endParaRPr lang="en-US" sz="3733">
              <a:solidFill>
                <a:schemeClr val="accent6">
                  <a:lumMod val="50000"/>
                </a:schemeClr>
              </a:solidFill>
            </a:endParaRPr>
          </a:p>
        </p:txBody>
      </p:sp>
      <p:sp>
        <p:nvSpPr>
          <p:cNvPr id="6" name="Shape 3"/>
          <p:cNvSpPr/>
          <p:nvPr/>
        </p:nvSpPr>
        <p:spPr>
          <a:xfrm>
            <a:off x="2070792" y="1100975"/>
            <a:ext cx="3657600" cy="1584960"/>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7" name="Shape 4"/>
          <p:cNvSpPr/>
          <p:nvPr/>
        </p:nvSpPr>
        <p:spPr>
          <a:xfrm>
            <a:off x="2070792" y="1100975"/>
            <a:ext cx="3657600" cy="426720"/>
          </a:xfrm>
          <a:prstGeom prst="rect">
            <a:avLst/>
          </a:prstGeom>
          <a:solidFill>
            <a:schemeClr val="accent6"/>
          </a:solidFill>
          <a:ln w="12700">
            <a:solidFill>
              <a:schemeClr val="accent3">
                <a:lumMod val="60000"/>
                <a:lumOff val="40000"/>
              </a:schemeClr>
            </a:solidFill>
            <a:prstDash val="solid"/>
          </a:ln>
        </p:spPr>
      </p:sp>
      <p:sp>
        <p:nvSpPr>
          <p:cNvPr id="8" name="Text 5"/>
          <p:cNvSpPr/>
          <p:nvPr/>
        </p:nvSpPr>
        <p:spPr>
          <a:xfrm>
            <a:off x="2192712" y="11009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FFFFFF"/>
                </a:solidFill>
                <a:latin typeface="Calibri" pitchFamily="34" charset="0"/>
                <a:ea typeface="Calibri" pitchFamily="34" charset="-122"/>
                <a:cs typeface="Calibri" pitchFamily="34" charset="-120"/>
              </a:rPr>
              <a:t>⚠  Passive Learning Risk</a:t>
            </a:r>
            <a:endParaRPr lang="en-US" sz="1333"/>
          </a:p>
        </p:txBody>
      </p:sp>
      <p:sp>
        <p:nvSpPr>
          <p:cNvPr id="9" name="Text 6"/>
          <p:cNvSpPr/>
          <p:nvPr/>
        </p:nvSpPr>
        <p:spPr>
          <a:xfrm>
            <a:off x="2192712" y="15642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The use of slides, alone, will create one-way transfer of information to learners with no participation by the learner</a:t>
            </a:r>
          </a:p>
        </p:txBody>
      </p:sp>
      <p:sp>
        <p:nvSpPr>
          <p:cNvPr id="12" name="Shape 9"/>
          <p:cNvSpPr/>
          <p:nvPr/>
        </p:nvSpPr>
        <p:spPr>
          <a:xfrm>
            <a:off x="6337992" y="1100975"/>
            <a:ext cx="3657600" cy="1584960"/>
          </a:xfrm>
          <a:prstGeom prst="rect">
            <a:avLst/>
          </a:prstGeom>
          <a:solidFill>
            <a:srgbClr val="0E3B25"/>
          </a:solidFill>
          <a:ln w="12700">
            <a:solidFill>
              <a:srgbClr val="1A5C38"/>
            </a:solidFill>
            <a:prstDash val="solid"/>
          </a:ln>
        </p:spPr>
      </p:sp>
      <p:sp>
        <p:nvSpPr>
          <p:cNvPr id="13" name="Shape 10"/>
          <p:cNvSpPr/>
          <p:nvPr/>
        </p:nvSpPr>
        <p:spPr>
          <a:xfrm>
            <a:off x="6337992" y="1100975"/>
            <a:ext cx="3657600" cy="426720"/>
          </a:xfrm>
          <a:prstGeom prst="rect">
            <a:avLst/>
          </a:prstGeom>
          <a:solidFill>
            <a:srgbClr val="3DB28C"/>
          </a:solidFill>
          <a:ln w="12700">
            <a:solidFill>
              <a:srgbClr val="3DB28C"/>
            </a:solidFill>
            <a:prstDash val="solid"/>
          </a:ln>
        </p:spPr>
      </p:sp>
      <p:sp>
        <p:nvSpPr>
          <p:cNvPr id="14" name="Text 11"/>
          <p:cNvSpPr/>
          <p:nvPr/>
        </p:nvSpPr>
        <p:spPr>
          <a:xfrm>
            <a:off x="6459912" y="11009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3B1F5E"/>
                </a:solidFill>
                <a:latin typeface="Calibri" pitchFamily="34" charset="0"/>
                <a:ea typeface="Calibri" pitchFamily="34" charset="-122"/>
                <a:cs typeface="Calibri" pitchFamily="34" charset="-120"/>
              </a:rPr>
              <a:t>✓  Solution</a:t>
            </a:r>
            <a:endParaRPr lang="en-US" sz="1333"/>
          </a:p>
        </p:txBody>
      </p:sp>
      <p:sp>
        <p:nvSpPr>
          <p:cNvPr id="15" name="Text 12"/>
          <p:cNvSpPr/>
          <p:nvPr/>
        </p:nvSpPr>
        <p:spPr>
          <a:xfrm>
            <a:off x="6459912" y="15642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A8E6CF"/>
                </a:solidFill>
                <a:latin typeface="Calibri" pitchFamily="34" charset="0"/>
                <a:ea typeface="Calibri" pitchFamily="34" charset="-122"/>
                <a:cs typeface="Calibri" pitchFamily="34" charset="-120"/>
              </a:rPr>
              <a:t>Embedded Microsoft Forms will be used as quizzes for comprehension check after completion of each section. (</a:t>
            </a:r>
            <a:r>
              <a:rPr lang="en-US" sz="1267" err="1">
                <a:solidFill>
                  <a:srgbClr val="A8E6CF"/>
                </a:solidFill>
                <a:latin typeface="Calibri" pitchFamily="34" charset="0"/>
                <a:ea typeface="Calibri" pitchFamily="34" charset="-122"/>
                <a:cs typeface="Calibri" pitchFamily="34" charset="-120"/>
              </a:rPr>
              <a:t>Vesna</a:t>
            </a:r>
            <a:r>
              <a:rPr lang="en-US" sz="1267">
                <a:solidFill>
                  <a:srgbClr val="A8E6CF"/>
                </a:solidFill>
                <a:latin typeface="Calibri" pitchFamily="34" charset="0"/>
                <a:ea typeface="Calibri" pitchFamily="34" charset="-122"/>
                <a:cs typeface="Calibri" pitchFamily="34" charset="-120"/>
              </a:rPr>
              <a:t> et al., 2024).</a:t>
            </a:r>
            <a:endParaRPr lang="en-US" sz="1267"/>
          </a:p>
        </p:txBody>
      </p:sp>
      <p:sp>
        <p:nvSpPr>
          <p:cNvPr id="16" name="Shape 13"/>
          <p:cNvSpPr/>
          <p:nvPr/>
        </p:nvSpPr>
        <p:spPr>
          <a:xfrm>
            <a:off x="2070792" y="2929775"/>
            <a:ext cx="3657600" cy="1584960"/>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17" name="Shape 14"/>
          <p:cNvSpPr/>
          <p:nvPr/>
        </p:nvSpPr>
        <p:spPr>
          <a:xfrm>
            <a:off x="2070792" y="2929775"/>
            <a:ext cx="3657600" cy="426720"/>
          </a:xfrm>
          <a:prstGeom prst="rect">
            <a:avLst/>
          </a:prstGeom>
          <a:solidFill>
            <a:schemeClr val="accent6"/>
          </a:solidFill>
          <a:ln w="12700">
            <a:solidFill>
              <a:schemeClr val="accent3">
                <a:lumMod val="60000"/>
                <a:lumOff val="40000"/>
              </a:schemeClr>
            </a:solidFill>
            <a:prstDash val="solid"/>
          </a:ln>
        </p:spPr>
      </p:sp>
      <p:sp>
        <p:nvSpPr>
          <p:cNvPr id="18" name="Text 15"/>
          <p:cNvSpPr/>
          <p:nvPr/>
        </p:nvSpPr>
        <p:spPr>
          <a:xfrm>
            <a:off x="2192712" y="29297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FFFFFF"/>
                </a:solidFill>
                <a:latin typeface="Calibri" pitchFamily="34" charset="0"/>
                <a:ea typeface="Calibri" pitchFamily="34" charset="-122"/>
                <a:cs typeface="Calibri" pitchFamily="34" charset="-120"/>
              </a:rPr>
              <a:t>⚠  Digital Exclusion</a:t>
            </a:r>
            <a:endParaRPr lang="en-US" sz="1333"/>
          </a:p>
        </p:txBody>
      </p:sp>
      <p:sp>
        <p:nvSpPr>
          <p:cNvPr id="19" name="Text 16"/>
          <p:cNvSpPr/>
          <p:nvPr/>
        </p:nvSpPr>
        <p:spPr>
          <a:xfrm>
            <a:off x="2192712" y="33930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Older Adult and/or, those Staff with limited digital expertise, may not be able to access, or navigate through the presentation.</a:t>
            </a:r>
          </a:p>
        </p:txBody>
      </p:sp>
      <p:sp>
        <p:nvSpPr>
          <p:cNvPr id="22" name="Shape 19"/>
          <p:cNvSpPr/>
          <p:nvPr/>
        </p:nvSpPr>
        <p:spPr>
          <a:xfrm>
            <a:off x="6337992" y="2929775"/>
            <a:ext cx="3657600" cy="1584960"/>
          </a:xfrm>
          <a:prstGeom prst="rect">
            <a:avLst/>
          </a:prstGeom>
          <a:solidFill>
            <a:srgbClr val="0E3B25"/>
          </a:solidFill>
          <a:ln w="12700">
            <a:solidFill>
              <a:srgbClr val="1A5C38"/>
            </a:solidFill>
            <a:prstDash val="solid"/>
          </a:ln>
        </p:spPr>
      </p:sp>
      <p:sp>
        <p:nvSpPr>
          <p:cNvPr id="23" name="Shape 20"/>
          <p:cNvSpPr/>
          <p:nvPr/>
        </p:nvSpPr>
        <p:spPr>
          <a:xfrm>
            <a:off x="6337992" y="2929775"/>
            <a:ext cx="3657600" cy="426720"/>
          </a:xfrm>
          <a:prstGeom prst="rect">
            <a:avLst/>
          </a:prstGeom>
          <a:solidFill>
            <a:srgbClr val="3DB28C"/>
          </a:solidFill>
          <a:ln w="12700">
            <a:solidFill>
              <a:srgbClr val="3DB28C"/>
            </a:solidFill>
            <a:prstDash val="solid"/>
          </a:ln>
        </p:spPr>
      </p:sp>
      <p:sp>
        <p:nvSpPr>
          <p:cNvPr id="24" name="Text 21"/>
          <p:cNvSpPr/>
          <p:nvPr/>
        </p:nvSpPr>
        <p:spPr>
          <a:xfrm>
            <a:off x="6459912" y="29297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3B1F5E"/>
                </a:solidFill>
                <a:latin typeface="Calibri" pitchFamily="34" charset="0"/>
                <a:ea typeface="Calibri" pitchFamily="34" charset="-122"/>
                <a:cs typeface="Calibri" pitchFamily="34" charset="-120"/>
              </a:rPr>
              <a:t>✓  Solution</a:t>
            </a:r>
            <a:endParaRPr lang="en-US" sz="1333"/>
          </a:p>
        </p:txBody>
      </p:sp>
      <p:sp>
        <p:nvSpPr>
          <p:cNvPr id="25" name="Text 22"/>
          <p:cNvSpPr/>
          <p:nvPr/>
        </p:nvSpPr>
        <p:spPr>
          <a:xfrm>
            <a:off x="6459912" y="33930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267">
                <a:solidFill>
                  <a:srgbClr val="A8E6CF"/>
                </a:solidFill>
                <a:latin typeface="Calibri" pitchFamily="34" charset="0"/>
                <a:ea typeface="Calibri" pitchFamily="34" charset="-122"/>
                <a:cs typeface="Calibri" pitchFamily="34" charset="-120"/>
              </a:rPr>
              <a:t>Pair digital sessions with face-to-face delivery and offer Microsoft Learn tutorials to build digital confidence (Microsoft, 2024).</a:t>
            </a:r>
            <a:endParaRPr lang="en-US" sz="1267"/>
          </a:p>
        </p:txBody>
      </p:sp>
      <p:sp>
        <p:nvSpPr>
          <p:cNvPr id="26" name="Shape 23"/>
          <p:cNvSpPr/>
          <p:nvPr/>
        </p:nvSpPr>
        <p:spPr>
          <a:xfrm>
            <a:off x="2070792" y="4758575"/>
            <a:ext cx="3657600" cy="1584960"/>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27" name="Shape 24"/>
          <p:cNvSpPr/>
          <p:nvPr/>
        </p:nvSpPr>
        <p:spPr>
          <a:xfrm>
            <a:off x="2070792" y="4758575"/>
            <a:ext cx="3657600" cy="426720"/>
          </a:xfrm>
          <a:prstGeom prst="rect">
            <a:avLst/>
          </a:prstGeom>
          <a:solidFill>
            <a:schemeClr val="accent6"/>
          </a:solidFill>
          <a:ln w="12700">
            <a:solidFill>
              <a:schemeClr val="accent3">
                <a:lumMod val="60000"/>
                <a:lumOff val="40000"/>
              </a:schemeClr>
            </a:solidFill>
            <a:prstDash val="solid"/>
          </a:ln>
        </p:spPr>
      </p:sp>
      <p:sp>
        <p:nvSpPr>
          <p:cNvPr id="28" name="Text 25"/>
          <p:cNvSpPr/>
          <p:nvPr/>
        </p:nvSpPr>
        <p:spPr>
          <a:xfrm>
            <a:off x="2192712" y="47585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FFFFFF"/>
                </a:solidFill>
                <a:latin typeface="Calibri" pitchFamily="34" charset="0"/>
                <a:ea typeface="Calibri" pitchFamily="34" charset="-122"/>
                <a:cs typeface="Calibri" pitchFamily="34" charset="-120"/>
              </a:rPr>
              <a:t>⚠  Content Overload</a:t>
            </a:r>
            <a:endParaRPr lang="en-US" sz="1333"/>
          </a:p>
        </p:txBody>
      </p:sp>
      <p:sp>
        <p:nvSpPr>
          <p:cNvPr id="29" name="Text 26"/>
          <p:cNvSpPr/>
          <p:nvPr/>
        </p:nvSpPr>
        <p:spPr>
          <a:xfrm>
            <a:off x="2192712" y="52218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Overuse of text-heavy slides will lead to poor reader engagement, and therefore, no retention.</a:t>
            </a:r>
          </a:p>
        </p:txBody>
      </p:sp>
      <p:sp>
        <p:nvSpPr>
          <p:cNvPr id="31" name="Text 28"/>
          <p:cNvSpPr/>
          <p:nvPr/>
        </p:nvSpPr>
        <p:spPr>
          <a:xfrm>
            <a:off x="5728392" y="5368175"/>
            <a:ext cx="585216" cy="34137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733">
                <a:solidFill>
                  <a:srgbClr val="3DB28C"/>
                </a:solidFill>
              </a:rPr>
              <a:t>▶</a:t>
            </a:r>
            <a:endParaRPr lang="en-US" sz="1733"/>
          </a:p>
        </p:txBody>
      </p:sp>
      <p:sp>
        <p:nvSpPr>
          <p:cNvPr id="32" name="Shape 29"/>
          <p:cNvSpPr/>
          <p:nvPr/>
        </p:nvSpPr>
        <p:spPr>
          <a:xfrm>
            <a:off x="6337992" y="4758575"/>
            <a:ext cx="3657600" cy="1584960"/>
          </a:xfrm>
          <a:prstGeom prst="rect">
            <a:avLst/>
          </a:prstGeom>
          <a:solidFill>
            <a:srgbClr val="0E3B25"/>
          </a:solidFill>
          <a:ln w="12700">
            <a:solidFill>
              <a:srgbClr val="1A5C38"/>
            </a:solidFill>
            <a:prstDash val="solid"/>
          </a:ln>
        </p:spPr>
      </p:sp>
      <p:sp>
        <p:nvSpPr>
          <p:cNvPr id="33" name="Shape 30"/>
          <p:cNvSpPr/>
          <p:nvPr/>
        </p:nvSpPr>
        <p:spPr>
          <a:xfrm>
            <a:off x="6337992" y="4758575"/>
            <a:ext cx="3657600" cy="426720"/>
          </a:xfrm>
          <a:prstGeom prst="rect">
            <a:avLst/>
          </a:prstGeom>
          <a:solidFill>
            <a:srgbClr val="3DB28C"/>
          </a:solidFill>
          <a:ln w="12700">
            <a:solidFill>
              <a:srgbClr val="3DB28C"/>
            </a:solidFill>
            <a:prstDash val="solid"/>
          </a:ln>
        </p:spPr>
      </p:sp>
      <p:sp>
        <p:nvSpPr>
          <p:cNvPr id="34" name="Text 31"/>
          <p:cNvSpPr/>
          <p:nvPr/>
        </p:nvSpPr>
        <p:spPr>
          <a:xfrm>
            <a:off x="6459912" y="47585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3B1F5E"/>
                </a:solidFill>
                <a:latin typeface="Calibri" pitchFamily="34" charset="0"/>
                <a:ea typeface="Calibri" pitchFamily="34" charset="-122"/>
                <a:cs typeface="Calibri" pitchFamily="34" charset="-120"/>
              </a:rPr>
              <a:t>✓  Solution</a:t>
            </a:r>
            <a:endParaRPr lang="en-US" sz="1333"/>
          </a:p>
        </p:txBody>
      </p:sp>
      <p:sp>
        <p:nvSpPr>
          <p:cNvPr id="35" name="Text 32"/>
          <p:cNvSpPr/>
          <p:nvPr/>
        </p:nvSpPr>
        <p:spPr>
          <a:xfrm>
            <a:off x="6459912" y="52218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A8E6CF"/>
                </a:solidFill>
                <a:latin typeface="Calibri" pitchFamily="34" charset="0"/>
                <a:ea typeface="Calibri" pitchFamily="34" charset="-122"/>
                <a:cs typeface="Calibri" pitchFamily="34" charset="-120"/>
              </a:rPr>
              <a:t>Apply the 6×6 rule and use visuals/infographics to present key information concisely (</a:t>
            </a:r>
            <a:r>
              <a:rPr lang="en-US" sz="1267" err="1">
                <a:solidFill>
                  <a:srgbClr val="A8E6CF"/>
                </a:solidFill>
                <a:latin typeface="Calibri" pitchFamily="34" charset="0"/>
                <a:ea typeface="Calibri" pitchFamily="34" charset="-122"/>
                <a:cs typeface="Calibri" pitchFamily="34" charset="-120"/>
              </a:rPr>
              <a:t>Ogeyik</a:t>
            </a:r>
            <a:r>
              <a:rPr lang="en-US" sz="1267">
                <a:solidFill>
                  <a:srgbClr val="A8E6CF"/>
                </a:solidFill>
                <a:latin typeface="Calibri" pitchFamily="34" charset="0"/>
                <a:ea typeface="Calibri" pitchFamily="34" charset="-122"/>
                <a:cs typeface="Calibri" pitchFamily="34" charset="-120"/>
              </a:rPr>
              <a:t>, 2016).</a:t>
            </a:r>
            <a:r>
              <a:rPr lang="en-US" sz="1333">
                <a:solidFill>
                  <a:schemeClr val="tx2">
                    <a:lumMod val="75000"/>
                  </a:schemeClr>
                </a:solidFill>
                <a:latin typeface="Calibri" pitchFamily="34" charset="0"/>
                <a:ea typeface="Calibri" pitchFamily="34" charset="-122"/>
                <a:cs typeface="Calibri" pitchFamily="34" charset="-120"/>
              </a:rPr>
              <a:t> </a:t>
            </a:r>
            <a:endParaRPr lang="en-US" sz="1267">
              <a:solidFill>
                <a:schemeClr val="bg1">
                  <a:lumMod val="95000"/>
                </a:schemeClr>
              </a:solidFill>
            </a:endParaRPr>
          </a:p>
        </p:txBody>
      </p:sp>
      <p:sp>
        <p:nvSpPr>
          <p:cNvPr id="36" name="Text 33"/>
          <p:cNvSpPr/>
          <p:nvPr/>
        </p:nvSpPr>
        <p:spPr>
          <a:xfrm>
            <a:off x="487680" y="6498336"/>
            <a:ext cx="1121664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1">
                    <a:lumMod val="50000"/>
                  </a:schemeClr>
                </a:solidFill>
              </a:rPr>
              <a:t>(</a:t>
            </a:r>
            <a:r>
              <a:rPr lang="en-US" sz="1200" err="1">
                <a:solidFill>
                  <a:schemeClr val="bg1">
                    <a:lumMod val="50000"/>
                  </a:schemeClr>
                </a:solidFill>
                <a:latin typeface="Calibri" pitchFamily="34" charset="0"/>
                <a:ea typeface="Calibri" pitchFamily="34" charset="-122"/>
                <a:cs typeface="Calibri" pitchFamily="34" charset="-120"/>
              </a:rPr>
              <a:t>V</a:t>
            </a:r>
            <a:r>
              <a:rPr lang="en-US" sz="1067" err="1">
                <a:solidFill>
                  <a:schemeClr val="bg1">
                    <a:lumMod val="50000"/>
                  </a:schemeClr>
                </a:solidFill>
                <a:latin typeface="Calibri" pitchFamily="34" charset="0"/>
                <a:ea typeface="Calibri" pitchFamily="34" charset="-122"/>
                <a:cs typeface="Calibri" pitchFamily="34" charset="-120"/>
              </a:rPr>
              <a:t>esna</a:t>
            </a:r>
            <a:r>
              <a:rPr lang="en-US" sz="1067">
                <a:solidFill>
                  <a:schemeClr val="bg1">
                    <a:lumMod val="50000"/>
                  </a:schemeClr>
                </a:solidFill>
                <a:latin typeface="Calibri" pitchFamily="34" charset="0"/>
                <a:ea typeface="Calibri" pitchFamily="34" charset="-122"/>
                <a:cs typeface="Calibri" pitchFamily="34" charset="-120"/>
              </a:rPr>
              <a:t>, et al., 2024;</a:t>
            </a:r>
            <a:r>
              <a:rPr lang="en-US" sz="1133" i="1">
                <a:solidFill>
                  <a:schemeClr val="bg1">
                    <a:lumMod val="50000"/>
                  </a:schemeClr>
                </a:solidFill>
              </a:rPr>
              <a:t> </a:t>
            </a:r>
            <a:r>
              <a:rPr lang="en-US" sz="1067" err="1">
                <a:solidFill>
                  <a:schemeClr val="bg1">
                    <a:lumMod val="50000"/>
                  </a:schemeClr>
                </a:solidFill>
                <a:latin typeface="Calibri" pitchFamily="34" charset="0"/>
                <a:ea typeface="Calibri" pitchFamily="34" charset="-122"/>
                <a:cs typeface="Calibri" pitchFamily="34" charset="-120"/>
              </a:rPr>
              <a:t>Ogeyik</a:t>
            </a:r>
            <a:r>
              <a:rPr lang="en-US" sz="1067">
                <a:solidFill>
                  <a:schemeClr val="bg1">
                    <a:lumMod val="50000"/>
                  </a:schemeClr>
                </a:solidFill>
                <a:latin typeface="Calibri" pitchFamily="34" charset="0"/>
                <a:ea typeface="Calibri" pitchFamily="34" charset="-122"/>
                <a:cs typeface="Calibri" pitchFamily="34" charset="-120"/>
              </a:rPr>
              <a:t>, 2016</a:t>
            </a:r>
            <a:r>
              <a:rPr lang="en-US" sz="1133" i="1">
                <a:solidFill>
                  <a:schemeClr val="bg1">
                    <a:lumMod val="50000"/>
                  </a:schemeClr>
                </a:solidFill>
              </a:rPr>
              <a:t>; Microsoft, 2024)</a:t>
            </a:r>
            <a:endParaRPr lang="en-US" sz="1133">
              <a:solidFill>
                <a:schemeClr val="bg1">
                  <a:lumMod val="50000"/>
                </a:schemeClr>
              </a:solidFill>
            </a:endParaRPr>
          </a:p>
        </p:txBody>
      </p:sp>
      <p:sp>
        <p:nvSpPr>
          <p:cNvPr id="37" name="Text 28"/>
          <p:cNvSpPr/>
          <p:nvPr/>
        </p:nvSpPr>
        <p:spPr>
          <a:xfrm>
            <a:off x="5728392" y="3551567"/>
            <a:ext cx="585216" cy="34137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733">
                <a:solidFill>
                  <a:srgbClr val="3DB28C"/>
                </a:solidFill>
              </a:rPr>
              <a:t>▶</a:t>
            </a:r>
            <a:endParaRPr lang="en-US" sz="1733"/>
          </a:p>
        </p:txBody>
      </p:sp>
      <p:sp>
        <p:nvSpPr>
          <p:cNvPr id="38" name="Text 28"/>
          <p:cNvSpPr/>
          <p:nvPr/>
        </p:nvSpPr>
        <p:spPr>
          <a:xfrm>
            <a:off x="5766009" y="1709188"/>
            <a:ext cx="585216" cy="34137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733">
                <a:solidFill>
                  <a:srgbClr val="3DB28C"/>
                </a:solidFill>
              </a:rPr>
              <a:t>▶</a:t>
            </a:r>
            <a:endParaRPr lang="en-US" sz="1733"/>
          </a:p>
        </p:txBody>
      </p:sp>
    </p:spTree>
    <p:extLst>
      <p:ext uri="{BB962C8B-B14F-4D97-AF65-F5344CB8AC3E}">
        <p14:creationId xmlns:p14="http://schemas.microsoft.com/office/powerpoint/2010/main" val="2190124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7536"/>
          </a:xfrm>
          <a:prstGeom prst="rect">
            <a:avLst/>
          </a:prstGeom>
          <a:solidFill>
            <a:srgbClr val="3DB28C"/>
          </a:solidFill>
          <a:ln w="12700">
            <a:solidFill>
              <a:srgbClr val="3DB28C"/>
            </a:solidFill>
            <a:prstDash val="solid"/>
          </a:ln>
        </p:spPr>
      </p:sp>
      <p:sp>
        <p:nvSpPr>
          <p:cNvPr id="3" name="Text 1"/>
          <p:cNvSpPr/>
          <p:nvPr/>
        </p:nvSpPr>
        <p:spPr>
          <a:xfrm>
            <a:off x="487680" y="169896"/>
            <a:ext cx="11216640" cy="9144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733" b="1">
                <a:solidFill>
                  <a:schemeClr val="accent6">
                    <a:lumMod val="50000"/>
                  </a:schemeClr>
                </a:solidFill>
                <a:latin typeface="Arial Black" pitchFamily="34" charset="0"/>
              </a:rPr>
              <a:t>Conclusion</a:t>
            </a:r>
            <a:endParaRPr lang="en-US" sz="3733">
              <a:solidFill>
                <a:schemeClr val="accent6">
                  <a:lumMod val="50000"/>
                </a:schemeClr>
              </a:solidFill>
            </a:endParaRPr>
          </a:p>
        </p:txBody>
      </p:sp>
      <p:sp>
        <p:nvSpPr>
          <p:cNvPr id="4" name="Shape 3"/>
          <p:cNvSpPr/>
          <p:nvPr/>
        </p:nvSpPr>
        <p:spPr>
          <a:xfrm>
            <a:off x="561202" y="1267783"/>
            <a:ext cx="5475317" cy="2260508"/>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6" name="Text 6"/>
          <p:cNvSpPr/>
          <p:nvPr/>
        </p:nvSpPr>
        <p:spPr>
          <a:xfrm>
            <a:off x="698084" y="1533238"/>
            <a:ext cx="5201552" cy="1515133"/>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467"/>
              <a:t>By using PowerPoint, Riverdale Nursing Home has an integrated solution for managing training materials. This new approach provides staff access, meets regulatory compliance, encourages employee participation, and supports ongoing professional growth in a manner that allows for continued growth through continuous professional development.</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3401" y="1267783"/>
            <a:ext cx="5921000" cy="3963716"/>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7463" y="3947797"/>
            <a:ext cx="4365307" cy="2910204"/>
          </a:xfrm>
          <a:prstGeom prst="rect">
            <a:avLst/>
          </a:prstGeom>
        </p:spPr>
      </p:pic>
    </p:spTree>
    <p:extLst>
      <p:ext uri="{BB962C8B-B14F-4D97-AF65-F5344CB8AC3E}">
        <p14:creationId xmlns:p14="http://schemas.microsoft.com/office/powerpoint/2010/main" val="1288601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9">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3B1F5E"/>
          </a:solidFill>
          <a:ln w="12700">
            <a:solidFill>
              <a:srgbClr val="3B1F5E"/>
            </a:solidFill>
            <a:prstDash val="solid"/>
          </a:ln>
        </p:spPr>
      </p:sp>
      <p:sp>
        <p:nvSpPr>
          <p:cNvPr id="3" name="Text 1"/>
          <p:cNvSpPr/>
          <p:nvPr/>
        </p:nvSpPr>
        <p:spPr>
          <a:xfrm>
            <a:off x="609600" y="0"/>
            <a:ext cx="1036320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4000" b="1">
                <a:solidFill>
                  <a:srgbClr val="FFFFFF"/>
                </a:solidFill>
                <a:latin typeface="Arial Black" pitchFamily="34" charset="0"/>
                <a:ea typeface="Arial Black" pitchFamily="34" charset="-122"/>
                <a:cs typeface="Arial Black" pitchFamily="34" charset="-120"/>
              </a:rPr>
              <a:t>Reference List</a:t>
            </a:r>
            <a:endParaRPr lang="en-US" sz="4000"/>
          </a:p>
        </p:txBody>
      </p:sp>
      <p:sp>
        <p:nvSpPr>
          <p:cNvPr id="4" name="Shape 2"/>
          <p:cNvSpPr/>
          <p:nvPr/>
        </p:nvSpPr>
        <p:spPr>
          <a:xfrm>
            <a:off x="11582400" y="0"/>
            <a:ext cx="609600" cy="1341120"/>
          </a:xfrm>
          <a:prstGeom prst="rect">
            <a:avLst/>
          </a:prstGeom>
          <a:solidFill>
            <a:srgbClr val="3DB28C"/>
          </a:solidFill>
          <a:ln w="12700">
            <a:solidFill>
              <a:srgbClr val="3DB28C"/>
            </a:solidFill>
            <a:prstDash val="solid"/>
          </a:ln>
        </p:spPr>
      </p:sp>
      <p:sp>
        <p:nvSpPr>
          <p:cNvPr id="6" name="Text 4"/>
          <p:cNvSpPr/>
          <p:nvPr/>
        </p:nvSpPr>
        <p:spPr>
          <a:xfrm>
            <a:off x="609600" y="1402080"/>
            <a:ext cx="10972800" cy="46329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endParaRPr lang="en-US" sz="1333"/>
          </a:p>
        </p:txBody>
      </p:sp>
      <p:sp>
        <p:nvSpPr>
          <p:cNvPr id="7" name="Shape 5"/>
          <p:cNvSpPr/>
          <p:nvPr/>
        </p:nvSpPr>
        <p:spPr>
          <a:xfrm>
            <a:off x="426720" y="1604541"/>
            <a:ext cx="731520" cy="512064"/>
          </a:xfrm>
          <a:prstGeom prst="rect">
            <a:avLst/>
          </a:prstGeom>
          <a:solidFill>
            <a:srgbClr val="3DB28C"/>
          </a:solidFill>
          <a:ln w="12700">
            <a:solidFill>
              <a:srgbClr val="3DB28C"/>
            </a:solidFill>
            <a:prstDash val="solid"/>
          </a:ln>
        </p:spPr>
      </p:sp>
      <p:sp>
        <p:nvSpPr>
          <p:cNvPr id="8" name="Text 6"/>
          <p:cNvSpPr/>
          <p:nvPr/>
        </p:nvSpPr>
        <p:spPr>
          <a:xfrm>
            <a:off x="426720" y="1604541"/>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CQC</a:t>
            </a:r>
            <a:endParaRPr lang="en-US" sz="1000"/>
          </a:p>
        </p:txBody>
      </p:sp>
      <p:sp>
        <p:nvSpPr>
          <p:cNvPr id="9" name="Text 7"/>
          <p:cNvSpPr/>
          <p:nvPr/>
        </p:nvSpPr>
        <p:spPr>
          <a:xfrm>
            <a:off x="1280160" y="1531389"/>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chemeClr val="tx2">
                    <a:lumMod val="75000"/>
                  </a:schemeClr>
                </a:solidFill>
                <a:latin typeface="Calibri" pitchFamily="34" charset="0"/>
                <a:ea typeface="Calibri" pitchFamily="34" charset="-122"/>
                <a:cs typeface="Calibri" pitchFamily="34" charset="-120"/>
              </a:rPr>
              <a:t>Care Quality Commission (CQC) (2023) Regulation 18: Staffing. Available at: https://www.cqc.org.uk/guidance-regulation/providers/regulations-service-providers-and-managers/health-social-care-act/regulation-18  (Accessed: 4 June 2026).</a:t>
            </a:r>
            <a:endParaRPr lang="en-US" sz="1200">
              <a:solidFill>
                <a:schemeClr val="tx2">
                  <a:lumMod val="75000"/>
                </a:schemeClr>
              </a:solidFill>
            </a:endParaRPr>
          </a:p>
        </p:txBody>
      </p:sp>
      <p:sp>
        <p:nvSpPr>
          <p:cNvPr id="10" name="Shape 8"/>
          <p:cNvSpPr/>
          <p:nvPr/>
        </p:nvSpPr>
        <p:spPr>
          <a:xfrm>
            <a:off x="426720" y="2384829"/>
            <a:ext cx="731520" cy="512064"/>
          </a:xfrm>
          <a:prstGeom prst="rect">
            <a:avLst/>
          </a:prstGeom>
          <a:solidFill>
            <a:srgbClr val="3DB28C"/>
          </a:solidFill>
          <a:ln w="12700">
            <a:solidFill>
              <a:srgbClr val="3DB28C"/>
            </a:solidFill>
            <a:prstDash val="solid"/>
          </a:ln>
        </p:spPr>
      </p:sp>
      <p:sp>
        <p:nvSpPr>
          <p:cNvPr id="11" name="Text 9"/>
          <p:cNvSpPr/>
          <p:nvPr/>
        </p:nvSpPr>
        <p:spPr>
          <a:xfrm>
            <a:off x="426720" y="2384829"/>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GOV</a:t>
            </a:r>
            <a:endParaRPr lang="en-US" sz="1000"/>
          </a:p>
        </p:txBody>
      </p:sp>
      <p:sp>
        <p:nvSpPr>
          <p:cNvPr id="12" name="Text 10"/>
          <p:cNvSpPr/>
          <p:nvPr/>
        </p:nvSpPr>
        <p:spPr>
          <a:xfrm>
            <a:off x="1280160" y="2311677"/>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chemeClr val="tx2">
                    <a:lumMod val="75000"/>
                  </a:schemeClr>
                </a:solidFill>
                <a:latin typeface="Calibri" pitchFamily="34" charset="0"/>
                <a:ea typeface="Calibri" pitchFamily="34" charset="-122"/>
                <a:cs typeface="Calibri" pitchFamily="34" charset="-120"/>
              </a:rPr>
              <a:t>GOV.UK (2022) Equality Act 2010. Available at: https://www.legislation.gov.uk/ukpga/2010/15/contents (Accessed: 5 June 2026).</a:t>
            </a:r>
            <a:endParaRPr lang="en-US" sz="1200">
              <a:solidFill>
                <a:schemeClr val="tx2">
                  <a:lumMod val="75000"/>
                </a:schemeClr>
              </a:solidFill>
            </a:endParaRPr>
          </a:p>
        </p:txBody>
      </p:sp>
      <p:sp>
        <p:nvSpPr>
          <p:cNvPr id="13" name="Shape 11"/>
          <p:cNvSpPr/>
          <p:nvPr/>
        </p:nvSpPr>
        <p:spPr>
          <a:xfrm>
            <a:off x="426720" y="3165117"/>
            <a:ext cx="731520" cy="512064"/>
          </a:xfrm>
          <a:prstGeom prst="rect">
            <a:avLst/>
          </a:prstGeom>
          <a:solidFill>
            <a:srgbClr val="3DB28C"/>
          </a:solidFill>
          <a:ln w="12700">
            <a:solidFill>
              <a:srgbClr val="3DB28C"/>
            </a:solidFill>
            <a:prstDash val="solid"/>
          </a:ln>
        </p:spPr>
      </p:sp>
      <p:sp>
        <p:nvSpPr>
          <p:cNvPr id="14" name="Text 12"/>
          <p:cNvSpPr/>
          <p:nvPr/>
        </p:nvSpPr>
        <p:spPr>
          <a:xfrm>
            <a:off x="426720" y="3165117"/>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LOK</a:t>
            </a:r>
            <a:endParaRPr lang="en-US" sz="1000"/>
          </a:p>
        </p:txBody>
      </p:sp>
      <p:sp>
        <p:nvSpPr>
          <p:cNvPr id="15" name="Text 13"/>
          <p:cNvSpPr/>
          <p:nvPr/>
        </p:nvSpPr>
        <p:spPr>
          <a:xfrm>
            <a:off x="1280160" y="3091965"/>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err="1">
                <a:solidFill>
                  <a:schemeClr val="tx2">
                    <a:lumMod val="75000"/>
                  </a:schemeClr>
                </a:solidFill>
                <a:latin typeface="Calibri" pitchFamily="34" charset="0"/>
                <a:ea typeface="Calibri" pitchFamily="34" charset="-122"/>
                <a:cs typeface="Calibri" pitchFamily="34" charset="-120"/>
              </a:rPr>
              <a:t>Vesna</a:t>
            </a:r>
            <a:r>
              <a:rPr lang="en-US" sz="1200">
                <a:solidFill>
                  <a:schemeClr val="tx2">
                    <a:lumMod val="75000"/>
                  </a:schemeClr>
                </a:solidFill>
                <a:latin typeface="Calibri" pitchFamily="34" charset="0"/>
                <a:ea typeface="Calibri" pitchFamily="34" charset="-122"/>
                <a:cs typeface="Calibri" pitchFamily="34" charset="-120"/>
              </a:rPr>
              <a:t>, L., Dash, S., </a:t>
            </a:r>
            <a:r>
              <a:rPr lang="en-US" sz="1200" err="1">
                <a:solidFill>
                  <a:schemeClr val="tx2">
                    <a:lumMod val="75000"/>
                  </a:schemeClr>
                </a:solidFill>
                <a:latin typeface="Calibri" pitchFamily="34" charset="0"/>
                <a:ea typeface="Calibri" pitchFamily="34" charset="-122"/>
                <a:cs typeface="Calibri" pitchFamily="34" charset="-120"/>
              </a:rPr>
              <a:t>Verma</a:t>
            </a:r>
            <a:r>
              <a:rPr lang="en-US" sz="1200">
                <a:solidFill>
                  <a:schemeClr val="tx2">
                    <a:lumMod val="75000"/>
                  </a:schemeClr>
                </a:solidFill>
                <a:latin typeface="Calibri" pitchFamily="34" charset="0"/>
                <a:ea typeface="Calibri" pitchFamily="34" charset="-122"/>
                <a:cs typeface="Calibri" pitchFamily="34" charset="-120"/>
              </a:rPr>
              <a:t>, V. K., &amp; </a:t>
            </a:r>
            <a:r>
              <a:rPr lang="en-US" sz="1200" err="1">
                <a:solidFill>
                  <a:schemeClr val="tx2">
                    <a:lumMod val="75000"/>
                  </a:schemeClr>
                </a:solidFill>
                <a:latin typeface="Calibri" pitchFamily="34" charset="0"/>
                <a:ea typeface="Calibri" pitchFamily="34" charset="-122"/>
                <a:cs typeface="Calibri" pitchFamily="34" charset="-120"/>
              </a:rPr>
              <a:t>Verma</a:t>
            </a:r>
            <a:r>
              <a:rPr lang="en-US" sz="1200">
                <a:solidFill>
                  <a:schemeClr val="tx2">
                    <a:lumMod val="75000"/>
                  </a:schemeClr>
                </a:solidFill>
                <a:latin typeface="Calibri" pitchFamily="34" charset="0"/>
                <a:ea typeface="Calibri" pitchFamily="34" charset="-122"/>
                <a:cs typeface="Calibri" pitchFamily="34" charset="-120"/>
              </a:rPr>
              <a:t>, U. (2024) 'The Role of Digital Education Tools in Healthcare Training and Professional Development', Frontiers in Health Informatics 13(3):5982-5992</a:t>
            </a:r>
            <a:endParaRPr lang="en-US" sz="1200">
              <a:solidFill>
                <a:schemeClr val="tx2">
                  <a:lumMod val="75000"/>
                </a:schemeClr>
              </a:solidFill>
            </a:endParaRPr>
          </a:p>
          <a:p>
            <a:pPr marL="0" indent="0">
              <a:buNone/>
            </a:pPr>
            <a:endParaRPr lang="en-US" sz="1200">
              <a:solidFill>
                <a:schemeClr val="tx2">
                  <a:lumMod val="75000"/>
                </a:schemeClr>
              </a:solidFill>
            </a:endParaRPr>
          </a:p>
        </p:txBody>
      </p:sp>
      <p:sp>
        <p:nvSpPr>
          <p:cNvPr id="16" name="Shape 14"/>
          <p:cNvSpPr/>
          <p:nvPr/>
        </p:nvSpPr>
        <p:spPr>
          <a:xfrm>
            <a:off x="426720" y="3945405"/>
            <a:ext cx="731520" cy="512064"/>
          </a:xfrm>
          <a:prstGeom prst="rect">
            <a:avLst/>
          </a:prstGeom>
          <a:solidFill>
            <a:srgbClr val="3DB28C"/>
          </a:solidFill>
          <a:ln w="12700">
            <a:solidFill>
              <a:srgbClr val="3DB28C"/>
            </a:solidFill>
            <a:prstDash val="solid"/>
          </a:ln>
        </p:spPr>
      </p:sp>
      <p:sp>
        <p:nvSpPr>
          <p:cNvPr id="17" name="Text 15"/>
          <p:cNvSpPr/>
          <p:nvPr/>
        </p:nvSpPr>
        <p:spPr>
          <a:xfrm>
            <a:off x="426720" y="3945405"/>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MIC</a:t>
            </a:r>
            <a:endParaRPr lang="en-US" sz="1000"/>
          </a:p>
        </p:txBody>
      </p:sp>
      <p:sp>
        <p:nvSpPr>
          <p:cNvPr id="18" name="Text 16"/>
          <p:cNvSpPr/>
          <p:nvPr/>
        </p:nvSpPr>
        <p:spPr>
          <a:xfrm>
            <a:off x="1280160" y="3872253"/>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200">
                <a:solidFill>
                  <a:srgbClr val="2D1B4E"/>
                </a:solidFill>
                <a:latin typeface="Calibri" pitchFamily="34" charset="0"/>
                <a:ea typeface="Calibri" pitchFamily="34" charset="-122"/>
                <a:cs typeface="Calibri" pitchFamily="34" charset="-120"/>
              </a:rPr>
              <a:t>Microsoft (2024) Microsoft PowerPoint — Create and share presentations. Available at: https://www.microsoft.com/en-gb/microsoft-365/powerpoint (Accessed: 5 June 2026).</a:t>
            </a:r>
            <a:endParaRPr lang="en-US" sz="1200"/>
          </a:p>
        </p:txBody>
      </p:sp>
      <p:sp>
        <p:nvSpPr>
          <p:cNvPr id="19" name="Shape 17"/>
          <p:cNvSpPr/>
          <p:nvPr/>
        </p:nvSpPr>
        <p:spPr>
          <a:xfrm>
            <a:off x="426720" y="4725693"/>
            <a:ext cx="731520" cy="512064"/>
          </a:xfrm>
          <a:prstGeom prst="rect">
            <a:avLst/>
          </a:prstGeom>
          <a:solidFill>
            <a:srgbClr val="3DB28C"/>
          </a:solidFill>
          <a:ln w="12700">
            <a:solidFill>
              <a:srgbClr val="3DB28C"/>
            </a:solidFill>
            <a:prstDash val="solid"/>
          </a:ln>
        </p:spPr>
      </p:sp>
      <p:sp>
        <p:nvSpPr>
          <p:cNvPr id="20" name="Text 18"/>
          <p:cNvSpPr/>
          <p:nvPr/>
        </p:nvSpPr>
        <p:spPr>
          <a:xfrm>
            <a:off x="426720" y="4725693"/>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NHS</a:t>
            </a:r>
            <a:endParaRPr lang="en-US" sz="1000"/>
          </a:p>
        </p:txBody>
      </p:sp>
      <p:sp>
        <p:nvSpPr>
          <p:cNvPr id="21" name="Text 19"/>
          <p:cNvSpPr/>
          <p:nvPr/>
        </p:nvSpPr>
        <p:spPr>
          <a:xfrm>
            <a:off x="1280160" y="4652541"/>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chemeClr val="tx2">
                    <a:lumMod val="75000"/>
                  </a:schemeClr>
                </a:solidFill>
                <a:latin typeface="Calibri" pitchFamily="34" charset="0"/>
                <a:ea typeface="Calibri" pitchFamily="34" charset="-122"/>
                <a:cs typeface="Calibri" pitchFamily="34" charset="-120"/>
              </a:rPr>
              <a:t>NHS Digital (2023) Digital transformation. Available at: https://www.england.nhs.uk/digitaltechnology/ (Accessed: 5 June 2026).</a:t>
            </a:r>
            <a:endParaRPr lang="en-US" sz="1200">
              <a:solidFill>
                <a:schemeClr val="tx2">
                  <a:lumMod val="75000"/>
                </a:schemeClr>
              </a:solidFill>
            </a:endParaRPr>
          </a:p>
        </p:txBody>
      </p:sp>
      <p:sp>
        <p:nvSpPr>
          <p:cNvPr id="22" name="Shape 20"/>
          <p:cNvSpPr/>
          <p:nvPr/>
        </p:nvSpPr>
        <p:spPr>
          <a:xfrm>
            <a:off x="426720" y="5505981"/>
            <a:ext cx="731520" cy="512064"/>
          </a:xfrm>
          <a:prstGeom prst="rect">
            <a:avLst/>
          </a:prstGeom>
          <a:solidFill>
            <a:srgbClr val="3DB28C"/>
          </a:solidFill>
          <a:ln w="12700">
            <a:solidFill>
              <a:srgbClr val="3DB28C"/>
            </a:solidFill>
            <a:prstDash val="solid"/>
          </a:ln>
        </p:spPr>
      </p:sp>
      <p:sp>
        <p:nvSpPr>
          <p:cNvPr id="23" name="Text 21"/>
          <p:cNvSpPr/>
          <p:nvPr/>
        </p:nvSpPr>
        <p:spPr>
          <a:xfrm>
            <a:off x="426720" y="5505981"/>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POO</a:t>
            </a:r>
            <a:endParaRPr lang="en-US" sz="1000"/>
          </a:p>
        </p:txBody>
      </p:sp>
      <p:sp>
        <p:nvSpPr>
          <p:cNvPr id="24" name="Text 22"/>
          <p:cNvSpPr/>
          <p:nvPr/>
        </p:nvSpPr>
        <p:spPr>
          <a:xfrm>
            <a:off x="1280160" y="5430243"/>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err="1">
                <a:solidFill>
                  <a:schemeClr val="tx2">
                    <a:lumMod val="75000"/>
                  </a:schemeClr>
                </a:solidFill>
                <a:latin typeface="Calibri" pitchFamily="34" charset="0"/>
                <a:ea typeface="Calibri" pitchFamily="34" charset="-122"/>
                <a:cs typeface="Calibri" pitchFamily="34" charset="-120"/>
              </a:rPr>
              <a:t>Ogeyik</a:t>
            </a:r>
            <a:r>
              <a:rPr lang="en-US" sz="1200">
                <a:solidFill>
                  <a:schemeClr val="tx2">
                    <a:lumMod val="75000"/>
                  </a:schemeClr>
                </a:solidFill>
                <a:latin typeface="Calibri" pitchFamily="34" charset="0"/>
                <a:ea typeface="Calibri" pitchFamily="34" charset="-122"/>
                <a:cs typeface="Calibri" pitchFamily="34" charset="-120"/>
              </a:rPr>
              <a:t>, M. C.  (2016) 'The effectiveness of PowerPoint presentation and conventional lecture on pedagogical content knowledge attainment', Innovations in Education and Teaching International. 54(5):1-8</a:t>
            </a:r>
            <a:endParaRPr lang="en-US" sz="1200">
              <a:solidFill>
                <a:schemeClr val="tx2">
                  <a:lumMod val="75000"/>
                </a:schemeClr>
              </a:solidFill>
            </a:endParaRPr>
          </a:p>
          <a:p>
            <a:pPr marL="0" indent="0">
              <a:buNone/>
            </a:pPr>
            <a:endParaRPr lang="en-US" sz="1200"/>
          </a:p>
        </p:txBody>
      </p:sp>
      <p:sp>
        <p:nvSpPr>
          <p:cNvPr id="25" name="Shape 23"/>
          <p:cNvSpPr/>
          <p:nvPr/>
        </p:nvSpPr>
        <p:spPr>
          <a:xfrm>
            <a:off x="0" y="6559296"/>
            <a:ext cx="12192000" cy="298704"/>
          </a:xfrm>
          <a:prstGeom prst="rect">
            <a:avLst/>
          </a:prstGeom>
          <a:solidFill>
            <a:srgbClr val="3B1F5E"/>
          </a:solidFill>
          <a:ln w="12700">
            <a:solidFill>
              <a:srgbClr val="3B1F5E"/>
            </a:solidFill>
            <a:prstDash val="solid"/>
          </a:ln>
        </p:spPr>
      </p:sp>
      <p:sp>
        <p:nvSpPr>
          <p:cNvPr id="26" name="Text 24"/>
          <p:cNvSpPr/>
          <p:nvPr/>
        </p:nvSpPr>
        <p:spPr>
          <a:xfrm>
            <a:off x="243840" y="6559296"/>
            <a:ext cx="11704320" cy="2987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67" b="1">
                <a:solidFill>
                  <a:srgbClr val="3DB28C"/>
                </a:solidFill>
              </a:rPr>
              <a:t>LCHS4007 — Digital Skills &amp; Research Methods  |  Student: Adil  |  June 2026  |  UWTSD Harvard Referencing Style</a:t>
            </a:r>
            <a:endParaRPr lang="en-US" sz="1067"/>
          </a:p>
        </p:txBody>
      </p:sp>
    </p:spTree>
    <p:extLst>
      <p:ext uri="{BB962C8B-B14F-4D97-AF65-F5344CB8AC3E}">
        <p14:creationId xmlns:p14="http://schemas.microsoft.com/office/powerpoint/2010/main" val="3744268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BE13-6252-9ACE-7F26-BB3F2935B664}"/>
              </a:ext>
            </a:extLst>
          </p:cNvPr>
          <p:cNvSpPr>
            <a:spLocks noGrp="1"/>
          </p:cNvSpPr>
          <p:nvPr>
            <p:ph type="title"/>
          </p:nvPr>
        </p:nvSpPr>
        <p:spPr/>
        <p:txBody>
          <a:bodyPr/>
          <a:lstStyle/>
          <a:p>
            <a:r>
              <a:rPr lang="en-GB"/>
              <a:t>Task 4 - Zaria</a:t>
            </a:r>
          </a:p>
        </p:txBody>
      </p:sp>
      <p:sp>
        <p:nvSpPr>
          <p:cNvPr id="3" name="Content Placeholder 2">
            <a:extLst>
              <a:ext uri="{FF2B5EF4-FFF2-40B4-BE49-F238E27FC236}">
                <a16:creationId xmlns:a16="http://schemas.microsoft.com/office/drawing/2014/main" id="{3C495DD8-B055-0E3F-9BDF-F1FFBB52124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247581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9</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Component 1 Assessment</vt:lpstr>
      <vt:lpstr>Outline of the presentation</vt:lpstr>
      <vt:lpstr>Task 1 - Larisa</vt:lpstr>
      <vt:lpstr>Task 2 – Andreea (Secure file storage and Sharing)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4 - Zaria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2026-05-28T15:56:21Z</dcterms:created>
  <dcterms:modified xsi:type="dcterms:W3CDTF">2026-06-11T15:08:09Z</dcterms:modified>
</cp:coreProperties>
</file>