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7"/>
  </p:notesMasterIdLst>
  <p:sldIdLst>
    <p:sldId id="297" r:id="rId24"/>
    <p:sldId id="266" r:id="rId25"/>
    <p:sldId id="303" r:id="rId26"/>
    <p:sldId id="656" r:id="rId27"/>
    <p:sldId id="304" r:id="rId28"/>
    <p:sldId id="301" r:id="rId29"/>
    <p:sldId id="657" r:id="rId30"/>
    <p:sldId id="659" r:id="rId31"/>
    <p:sldId id="658" r:id="rId32"/>
    <p:sldId id="660" r:id="rId33"/>
    <p:sldId id="619" r:id="rId34"/>
    <p:sldId id="305" r:id="rId35"/>
    <p:sldId id="620" r:id="rId36"/>
    <p:sldId id="661" r:id="rId37"/>
    <p:sldId id="628" r:id="rId38"/>
    <p:sldId id="662" r:id="rId39"/>
    <p:sldId id="663" r:id="rId40"/>
    <p:sldId id="664" r:id="rId41"/>
    <p:sldId id="665" r:id="rId42"/>
    <p:sldId id="666" r:id="rId43"/>
    <p:sldId id="668" r:id="rId44"/>
    <p:sldId id="669" r:id="rId45"/>
    <p:sldId id="688" r:id="rId46"/>
    <p:sldId id="670" r:id="rId47"/>
    <p:sldId id="673" r:id="rId48"/>
    <p:sldId id="667" r:id="rId49"/>
    <p:sldId id="672" r:id="rId50"/>
    <p:sldId id="674" r:id="rId51"/>
    <p:sldId id="675" r:id="rId52"/>
    <p:sldId id="676" r:id="rId53"/>
    <p:sldId id="677" r:id="rId54"/>
    <p:sldId id="678" r:id="rId55"/>
    <p:sldId id="679" r:id="rId56"/>
    <p:sldId id="680" r:id="rId57"/>
    <p:sldId id="681" r:id="rId58"/>
    <p:sldId id="683" r:id="rId59"/>
    <p:sldId id="684" r:id="rId60"/>
    <p:sldId id="685" r:id="rId61"/>
    <p:sldId id="686" r:id="rId62"/>
    <p:sldId id="689" r:id="rId63"/>
    <p:sldId id="690" r:id="rId64"/>
    <p:sldId id="687" r:id="rId65"/>
    <p:sldId id="691"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75B34C-9E7F-1541-A44C-C1B81E5C7049}" v="7" dt="2022-08-25T10:12:28.4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59"/>
    <p:restoredTop sz="81839"/>
  </p:normalViewPr>
  <p:slideViewPr>
    <p:cSldViewPr snapToGrid="0">
      <p:cViewPr varScale="1">
        <p:scale>
          <a:sx n="76" d="100"/>
          <a:sy n="76" d="100"/>
        </p:scale>
        <p:origin x="4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9/27/22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velocity and distribution of fragments is affected by the point of initiation, the characteristics of the explosive, and by the geometry and mechanical properties of the case material. When an explosive detonates a shockwave of tens of GPa propagates within it over a period of microseconds and couples to the medium surrounding it (the case). The immense internal pressure causes an outward acceleration of the case material until it fails in tension and fragments. The shock transmitted through the material reflects at surfaces and causes local enhancement of the pressure. The velocity at which the case is driven outwards depends upon the explosive material used, and on the ratio of the mass of explosive to the mass of the case. The direction of motion tends to be normal to the surface, but modified by the direction of the incident detonation wave as indicated above.</a:t>
            </a:r>
          </a:p>
          <a:p>
            <a:endParaRPr lang="en-US" dirty="0"/>
          </a:p>
          <a:p>
            <a:r>
              <a:rPr lang="en-US" dirty="0"/>
              <a:t>The velocity of the departing fragments and their initial direction of travel may be readily estimated for simple geometries by the GURNEY and TAYLOR equations. They provide a good estimate from which more detailed computer design can progress.</a:t>
            </a:r>
          </a:p>
        </p:txBody>
      </p:sp>
      <p:sp>
        <p:nvSpPr>
          <p:cNvPr id="4" name="Slide Number Placeholder 3"/>
          <p:cNvSpPr>
            <a:spLocks noGrp="1"/>
          </p:cNvSpPr>
          <p:nvPr>
            <p:ph type="sldNum" sz="quarter" idx="5"/>
          </p:nvPr>
        </p:nvSpPr>
        <p:spPr/>
        <p:txBody>
          <a:bodyPr/>
          <a:lstStyle/>
          <a:p>
            <a:fld id="{CA0126CA-006B-2740-A5FB-370B23BF5F2D}" type="slidenum">
              <a:rPr lang="en-US" smtClean="0"/>
              <a:t>5</a:t>
            </a:fld>
            <a:endParaRPr lang="en-US" dirty="0"/>
          </a:p>
        </p:txBody>
      </p:sp>
    </p:spTree>
    <p:extLst>
      <p:ext uri="{BB962C8B-B14F-4D97-AF65-F5344CB8AC3E}">
        <p14:creationId xmlns:p14="http://schemas.microsoft.com/office/powerpoint/2010/main" val="122001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Gurney considered that the energy available from the explosive is partitioned between the KE of the detonation products and the KE of the fragments of the case. He considered several simple geometrical shapes such as cylinders and derived an equation for the initial static velocity.</a:t>
            </a:r>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dirty="0"/>
          </a:p>
        </p:txBody>
      </p:sp>
    </p:spTree>
    <p:extLst>
      <p:ext uri="{BB962C8B-B14F-4D97-AF65-F5344CB8AC3E}">
        <p14:creationId xmlns:p14="http://schemas.microsoft.com/office/powerpoint/2010/main" val="3998827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Around only 25% of the available energy released is used to fragment the case and impart KE to the fragments. The remainder creates a shock front and blast effects. The fragments are propelled at high velocity for a short distance and then pass through the decaying shock wave. The rate at which the velocity of the shock front decreases is much greater than the decrease in fragment velocity due to drag etc. Therefore the radius of fragmentation damage is much larger than the radius of blast damage.</a:t>
            </a:r>
          </a:p>
          <a:p>
            <a:endParaRPr lang="en-US" dirty="0"/>
          </a:p>
          <a:p>
            <a:r>
              <a:rPr lang="en-US" dirty="0"/>
              <a:t>It must be understood that the Gurney equation takes no account of mechanical properties of the case material and makes no judgment on the size of distribution of fragments. For example, a case breaking into two fragments has the same velocity as a case breaking in many pieces. There is obviously a huge difference in lethality here. Finally, Gurney doe not provide more than a single velocity where, in reality, there would be a variation in velocity along the length of the case.</a:t>
            </a:r>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dirty="0"/>
          </a:p>
        </p:txBody>
      </p:sp>
    </p:spTree>
    <p:extLst>
      <p:ext uri="{BB962C8B-B14F-4D97-AF65-F5344CB8AC3E}">
        <p14:creationId xmlns:p14="http://schemas.microsoft.com/office/powerpoint/2010/main" val="3631729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955FB2-38CA-F049-87B9-31FF63540FC9}" type="slidenum">
              <a:rPr lang="en-GB" altLang="en-US" smtClean="0"/>
              <a:pPr/>
              <a:t>11</a:t>
            </a:fld>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604556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468944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penetration of armour by KE ammunition is discussed separately. Although some effect may be simply by striking the target, it is considered that the fragment is only effective if it penetrates at least the outer structure of the target. It is necessary to consider the characteristics of a fragment which affects its ability to penetrate. The following examples equate the work necessary to remove target material by two simple mechanisms to the energy available, which is simply the KE of the impinging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dirty="0"/>
          </a:p>
        </p:txBody>
      </p:sp>
    </p:spTree>
    <p:extLst>
      <p:ext uri="{BB962C8B-B14F-4D97-AF65-F5344CB8AC3E}">
        <p14:creationId xmlns:p14="http://schemas.microsoft.com/office/powerpoint/2010/main" val="2229548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Bernoulli the force F acting on a body moving with velocity v through medium of density p is top equation. From newton F=ma and as such we iterate to the equation shown below</a:t>
            </a:r>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dirty="0"/>
          </a:p>
        </p:txBody>
      </p:sp>
    </p:spTree>
    <p:extLst>
      <p:ext uri="{BB962C8B-B14F-4D97-AF65-F5344CB8AC3E}">
        <p14:creationId xmlns:p14="http://schemas.microsoft.com/office/powerpoint/2010/main" val="3695079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21</a:t>
            </a:fld>
            <a:endParaRPr lang="en-US" dirty="0"/>
          </a:p>
        </p:txBody>
      </p:sp>
    </p:spTree>
    <p:extLst>
      <p:ext uri="{BB962C8B-B14F-4D97-AF65-F5344CB8AC3E}">
        <p14:creationId xmlns:p14="http://schemas.microsoft.com/office/powerpoint/2010/main" val="917925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dirty="0"/>
          </a:p>
        </p:txBody>
      </p:sp>
    </p:spTree>
    <p:extLst>
      <p:ext uri="{BB962C8B-B14F-4D97-AF65-F5344CB8AC3E}">
        <p14:creationId xmlns:p14="http://schemas.microsoft.com/office/powerpoint/2010/main" val="2814573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static velocity Vo combines vectorially with the forward motion of the warhead at the moment of detonation. Vm as indicated in the figure for the front and rear fragments of cylindrical warhead initiated at the rear. </a:t>
            </a:r>
          </a:p>
          <a:p>
            <a:endParaRPr lang="en-US" dirty="0"/>
          </a:p>
          <a:p>
            <a:r>
              <a:rPr lang="en-US" dirty="0"/>
              <a:t>The Gurney velocity of each fragment is Vo and the Taylor angles are 0 rear and theta0 front. The dynamic fragment velocity Vd and the dynamic ejection angle theatad may be calculated by simple vectoral addition of velocities. In the configuration illustrated the dynamic velocity of the front fragment is greater than the rear fragments.</a:t>
            </a:r>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dirty="0"/>
          </a:p>
        </p:txBody>
      </p:sp>
    </p:spTree>
    <p:extLst>
      <p:ext uri="{BB962C8B-B14F-4D97-AF65-F5344CB8AC3E}">
        <p14:creationId xmlns:p14="http://schemas.microsoft.com/office/powerpoint/2010/main" val="363103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graph shows fragment mass and the ratio of the cumulative mass of fragments for a 30mm HE shell. If the target is primarily people. then it will be seen that the number of fragments of mass 0.5 g or more is 100 and the ratio of the cumulative mass to the total shell by mass is only 33%. Against harder targets such as light armoured vehicles, the efficiency of the shell is low.</a:t>
            </a:r>
          </a:p>
        </p:txBody>
      </p:sp>
      <p:sp>
        <p:nvSpPr>
          <p:cNvPr id="4" name="Slide Number Placeholder 3"/>
          <p:cNvSpPr>
            <a:spLocks noGrp="1"/>
          </p:cNvSpPr>
          <p:nvPr>
            <p:ph type="sldNum" sz="quarter" idx="5"/>
          </p:nvPr>
        </p:nvSpPr>
        <p:spPr/>
        <p:txBody>
          <a:bodyPr/>
          <a:lstStyle/>
          <a:p>
            <a:fld id="{CA0126CA-006B-2740-A5FB-370B23BF5F2D}" type="slidenum">
              <a:rPr lang="en-US" smtClean="0"/>
              <a:t>31</a:t>
            </a:fld>
            <a:endParaRPr lang="en-US" dirty="0"/>
          </a:p>
        </p:txBody>
      </p:sp>
    </p:spTree>
    <p:extLst>
      <p:ext uri="{BB962C8B-B14F-4D97-AF65-F5344CB8AC3E}">
        <p14:creationId xmlns:p14="http://schemas.microsoft.com/office/powerpoint/2010/main" val="2507731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dirty="0"/>
          </a:p>
        </p:txBody>
      </p:sp>
    </p:spTree>
    <p:extLst>
      <p:ext uri="{BB962C8B-B14F-4D97-AF65-F5344CB8AC3E}">
        <p14:creationId xmlns:p14="http://schemas.microsoft.com/office/powerpoint/2010/main" val="1607676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33</a:t>
            </a:fld>
            <a:endParaRPr lang="en-US" dirty="0"/>
          </a:p>
        </p:txBody>
      </p:sp>
    </p:spTree>
    <p:extLst>
      <p:ext uri="{BB962C8B-B14F-4D97-AF65-F5344CB8AC3E}">
        <p14:creationId xmlns:p14="http://schemas.microsoft.com/office/powerpoint/2010/main" val="1869795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dirty="0"/>
          </a:p>
        </p:txBody>
      </p:sp>
    </p:spTree>
    <p:extLst>
      <p:ext uri="{BB962C8B-B14F-4D97-AF65-F5344CB8AC3E}">
        <p14:creationId xmlns:p14="http://schemas.microsoft.com/office/powerpoint/2010/main" val="38949781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Grooves in the explosive basically act as shaped charges to punch through the case wall. Zone embrittlement using chemicals or laser / electron beam process produce precise fragmentation patterns. Embrittlement can be 25-50% deep into the case from the outside and will generate radial cracking. This produces two fragment sizes from the inner (non-embrittled) and outer (embrittled) casing.</a:t>
            </a:r>
          </a:p>
        </p:txBody>
      </p:sp>
      <p:sp>
        <p:nvSpPr>
          <p:cNvPr id="4" name="Slide Number Placeholder 3"/>
          <p:cNvSpPr>
            <a:spLocks noGrp="1"/>
          </p:cNvSpPr>
          <p:nvPr>
            <p:ph type="sldNum" sz="quarter" idx="5"/>
          </p:nvPr>
        </p:nvSpPr>
        <p:spPr/>
        <p:txBody>
          <a:bodyPr/>
          <a:lstStyle/>
          <a:p>
            <a:fld id="{CA0126CA-006B-2740-A5FB-370B23BF5F2D}" type="slidenum">
              <a:rPr lang="en-US" smtClean="0"/>
              <a:t>35</a:t>
            </a:fld>
            <a:endParaRPr lang="en-US" dirty="0"/>
          </a:p>
        </p:txBody>
      </p:sp>
    </p:spTree>
    <p:extLst>
      <p:ext uri="{BB962C8B-B14F-4D97-AF65-F5344CB8AC3E}">
        <p14:creationId xmlns:p14="http://schemas.microsoft.com/office/powerpoint/2010/main" val="40717523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38</a:t>
            </a:fld>
            <a:endParaRPr lang="en-US" dirty="0"/>
          </a:p>
        </p:txBody>
      </p:sp>
    </p:spTree>
    <p:extLst>
      <p:ext uri="{BB962C8B-B14F-4D97-AF65-F5344CB8AC3E}">
        <p14:creationId xmlns:p14="http://schemas.microsoft.com/office/powerpoint/2010/main" val="12092872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42</a:t>
            </a:fld>
            <a:endParaRPr lang="en-US" dirty="0"/>
          </a:p>
        </p:txBody>
      </p:sp>
    </p:spTree>
    <p:extLst>
      <p:ext uri="{BB962C8B-B14F-4D97-AF65-F5344CB8AC3E}">
        <p14:creationId xmlns:p14="http://schemas.microsoft.com/office/powerpoint/2010/main" val="34337438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43</a:t>
            </a:fld>
            <a:endParaRPr lang="en-US" dirty="0"/>
          </a:p>
        </p:txBody>
      </p:sp>
    </p:spTree>
    <p:extLst>
      <p:ext uri="{BB962C8B-B14F-4D97-AF65-F5344CB8AC3E}">
        <p14:creationId xmlns:p14="http://schemas.microsoft.com/office/powerpoint/2010/main" val="1053413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20.png"/></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png"/><Relationship Id="rId1" Type="http://schemas.openxmlformats.org/officeDocument/2006/relationships/slideLayout" Target="../slideLayouts/slideLayout6.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3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4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lvl="0" algn="just">
              <a:spcBef>
                <a:spcPts val="1200"/>
              </a:spcBef>
            </a:pPr>
            <a:r>
              <a:rPr lang="en-GB" sz="2400" b="1" dirty="0">
                <a:effectLst/>
                <a:ea typeface="Times New Roman" panose="02020603050405020304" pitchFamily="18" charset="0"/>
              </a:rPr>
              <a:t>Aim: </a:t>
            </a:r>
            <a:r>
              <a:rPr lang="en-GB" sz="2400" dirty="0"/>
              <a:t>To describe the nature and formation of fragmentation and its effectiveness against targets of interest</a:t>
            </a:r>
            <a:r>
              <a:rPr lang="en-GB" sz="2400" dirty="0">
                <a:effectLst/>
                <a:ea typeface="Times New Roman" panose="02020603050405020304" pitchFamily="18" charset="0"/>
              </a:rPr>
              <a:t>.</a:t>
            </a:r>
            <a:endParaRPr lang="en-GB" sz="2400" dirty="0">
              <a:ea typeface="Times New Roman" panose="02020603050405020304" pitchFamily="18" charset="0"/>
            </a:endParaRPr>
          </a:p>
          <a:p>
            <a:pPr lvl="0" algn="just">
              <a:spcBef>
                <a:spcPts val="1200"/>
              </a:spcBef>
            </a:pPr>
            <a:endParaRPr lang="en-US" sz="24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t>Understand the application of scientific fragmentation theory in ordnance, munitions and explosive system design</a:t>
            </a:r>
            <a:r>
              <a:rPr lang="en-US" sz="2400" dirty="0"/>
              <a:t>; and</a:t>
            </a:r>
          </a:p>
          <a:p>
            <a:pPr marL="342900" lvl="0" indent="-342900" algn="just">
              <a:spcBef>
                <a:spcPts val="1200"/>
              </a:spcBef>
              <a:buFont typeface="Symbol" panose="05050102010706020507" pitchFamily="18" charset="2"/>
              <a:buChar char=""/>
            </a:pPr>
            <a:r>
              <a:rPr lang="en-US" sz="2400" dirty="0">
                <a:effectLst/>
                <a:ea typeface="Times New Roman" panose="02020603050405020304" pitchFamily="18" charset="0"/>
              </a:rPr>
              <a:t>Apply that design in a 3</a:t>
            </a:r>
            <a:r>
              <a:rPr lang="en-US" sz="2400" dirty="0">
                <a:ea typeface="Times New Roman" panose="02020603050405020304" pitchFamily="18" charset="0"/>
              </a:rPr>
              <a:t>-D setting to overmatch targets on land, sea and in the air.</a:t>
            </a:r>
            <a:endParaRPr lang="en-GB" sz="2400" dirty="0">
              <a:effectLst/>
              <a:ea typeface="Times New Roman" panose="02020603050405020304" pitchFamily="18" charset="0"/>
            </a:endParaRPr>
          </a:p>
          <a:p>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Theory of fragmentation</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ar parked on the side of the road&#10;&#10;Description automatically generated with low confidence">
            <a:extLst>
              <a:ext uri="{FF2B5EF4-FFF2-40B4-BE49-F238E27FC236}">
                <a16:creationId xmlns:a16="http://schemas.microsoft.com/office/drawing/2014/main" id="{1B18D064-EDAD-2648-61D6-3B68D6A1EC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Fragmentation theory</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The explosive fragmentation process</a:t>
            </a:r>
          </a:p>
          <a:p>
            <a:pPr marL="457200" indent="-228600">
              <a:buFont typeface="Arial" panose="020B0604020202020204" pitchFamily="34" charset="0"/>
              <a:buChar char="•"/>
            </a:pPr>
            <a:r>
              <a:rPr lang="en-US" sz="2000" dirty="0">
                <a:solidFill>
                  <a:schemeClr val="tx1"/>
                </a:solidFill>
              </a:rPr>
              <a:t>Fragmentation velocity (Gurney)</a:t>
            </a:r>
          </a:p>
          <a:p>
            <a:pPr marL="457200" indent="-228600">
              <a:buFont typeface="Arial" panose="020B0604020202020204" pitchFamily="34" charset="0"/>
              <a:buChar char="•"/>
            </a:pPr>
            <a:r>
              <a:rPr lang="en-US" sz="2000" dirty="0">
                <a:solidFill>
                  <a:schemeClr val="tx1"/>
                </a:solidFill>
              </a:rPr>
              <a:t>Fragmentation direction (Taylor)</a:t>
            </a:r>
          </a:p>
          <a:p>
            <a:pPr marL="457200" indent="-228600">
              <a:buFont typeface="Arial" panose="020B0604020202020204" pitchFamily="34" charset="0"/>
              <a:buChar char="•"/>
            </a:pPr>
            <a:r>
              <a:rPr lang="en-US" sz="2000" dirty="0">
                <a:solidFill>
                  <a:schemeClr val="tx1"/>
                </a:solidFill>
              </a:rPr>
              <a:t>The effectiveness of warheads</a:t>
            </a:r>
          </a:p>
          <a:p>
            <a:pPr marL="457200" indent="-228600">
              <a:buFont typeface="Arial" panose="020B0604020202020204" pitchFamily="34" charset="0"/>
              <a:buChar char="•"/>
            </a:pPr>
            <a:r>
              <a:rPr lang="en-US" sz="2000" dirty="0">
                <a:solidFill>
                  <a:schemeClr val="tx1"/>
                </a:solidFill>
              </a:rPr>
              <a:t>Fragmentation penetration</a:t>
            </a:r>
          </a:p>
          <a:p>
            <a:pPr marL="457200" indent="-228600">
              <a:buFont typeface="Arial" panose="020B0604020202020204" pitchFamily="34" charset="0"/>
              <a:buChar char="•"/>
            </a:pPr>
            <a:r>
              <a:rPr lang="en-US" sz="2000" dirty="0">
                <a:solidFill>
                  <a:schemeClr val="tx1"/>
                </a:solidFill>
              </a:rPr>
              <a:t>Examination of real systems</a:t>
            </a:r>
          </a:p>
          <a:p>
            <a:pPr marL="1143000" lvl="1"/>
            <a:r>
              <a:rPr lang="en-US" sz="2000" dirty="0"/>
              <a:t>Fragment size distribution</a:t>
            </a:r>
          </a:p>
          <a:p>
            <a:pPr marL="1143000" lvl="1"/>
            <a:r>
              <a:rPr lang="en-US" sz="2000" dirty="0"/>
              <a:t>Direction of fragmentation</a:t>
            </a:r>
            <a:endParaRPr lang="en-US" sz="2400" dirty="0">
              <a:solidFill>
                <a:schemeClr val="tx1"/>
              </a:solidFill>
            </a:endParaRPr>
          </a:p>
          <a:p>
            <a:pPr marL="457200" indent="-2286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3949797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Neville Mott proposed the scientific theory of fragmentation in 1943:</a:t>
            </a:r>
          </a:p>
          <a:p>
            <a:endParaRPr lang="en-US" dirty="0"/>
          </a:p>
          <a:p>
            <a:pPr marL="457200" indent="-457200">
              <a:buFont typeface="Wingdings" pitchFamily="2" charset="2"/>
              <a:buChar char="Ø"/>
            </a:pPr>
            <a:r>
              <a:rPr lang="en-US" dirty="0"/>
              <a:t>If small fragments are required, then the explosive charge / casing should approach unity (a thin walled case). The material should have limited ductility and the explosive of high energy (high brisance)</a:t>
            </a:r>
          </a:p>
          <a:p>
            <a:pPr marL="457200" indent="-457200">
              <a:buFont typeface="Wingdings" pitchFamily="2" charset="2"/>
              <a:buChar char="Ø"/>
            </a:pPr>
            <a:r>
              <a:rPr lang="en-US" dirty="0"/>
              <a:t>If large fragments are required then a thicker more ductile case is required, with lower energy (lower brisance) explosive.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Introduction</a:t>
            </a:r>
          </a:p>
        </p:txBody>
      </p:sp>
    </p:spTree>
    <p:extLst>
      <p:ext uri="{BB962C8B-B14F-4D97-AF65-F5344CB8AC3E}">
        <p14:creationId xmlns:p14="http://schemas.microsoft.com/office/powerpoint/2010/main" val="3646475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60" y="856180"/>
            <a:ext cx="4560584"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chemeClr val="tx1"/>
                </a:solidFill>
                <a:latin typeface="+mj-lt"/>
                <a:ea typeface="+mj-ea"/>
                <a:cs typeface="+mj-cs"/>
              </a:rPr>
              <a:t>Introduction</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59341" y="2263602"/>
            <a:ext cx="5526468" cy="3979585"/>
          </a:xfrm>
        </p:spPr>
        <p:txBody>
          <a:bodyPr vert="horz" wrap="square" lIns="91440" tIns="45720" rIns="91440" bIns="45720" rtlCol="0" anchor="ctr">
            <a:normAutofit fontScale="92500" lnSpcReduction="10000"/>
          </a:bodyPr>
          <a:lstStyle/>
          <a:p>
            <a:pPr indent="-228600">
              <a:buFont typeface="Arial" panose="020B0604020202020204" pitchFamily="34" charset="0"/>
              <a:buChar char="•"/>
            </a:pPr>
            <a:r>
              <a:rPr lang="en-US" sz="1600" dirty="0">
                <a:solidFill>
                  <a:schemeClr val="tx1"/>
                </a:solidFill>
              </a:rPr>
              <a:t>To predict characteristics of warheads such as:</a:t>
            </a:r>
          </a:p>
          <a:p>
            <a:pPr indent="-228600">
              <a:buFont typeface="Arial" panose="020B0604020202020204" pitchFamily="34" charset="0"/>
              <a:buChar char="•"/>
            </a:pPr>
            <a:endParaRPr lang="en-US" sz="1600" dirty="0">
              <a:solidFill>
                <a:schemeClr val="tx1"/>
              </a:solidFill>
            </a:endParaRPr>
          </a:p>
          <a:p>
            <a:pPr marL="1143000" lvl="1"/>
            <a:r>
              <a:rPr lang="en-US" sz="1600" dirty="0"/>
              <a:t>The mean mass of fragments</a:t>
            </a:r>
          </a:p>
          <a:p>
            <a:pPr marL="1143000" lvl="1"/>
            <a:r>
              <a:rPr lang="en-US" sz="1600" dirty="0"/>
              <a:t>The initial velocity of fragments</a:t>
            </a:r>
          </a:p>
          <a:p>
            <a:pPr marL="1143000" lvl="1"/>
            <a:r>
              <a:rPr lang="en-US" sz="1600" dirty="0"/>
              <a:t>The fragment mass distribution</a:t>
            </a:r>
          </a:p>
          <a:p>
            <a:pPr marL="1143000" lvl="1"/>
            <a:r>
              <a:rPr lang="en-US" sz="1600" dirty="0"/>
              <a:t>The fragment velocity distribution</a:t>
            </a:r>
          </a:p>
          <a:p>
            <a:pPr indent="-228600">
              <a:buFont typeface="Arial" panose="020B0604020202020204" pitchFamily="34" charset="0"/>
              <a:buChar char="•"/>
            </a:pPr>
            <a:endParaRPr lang="en-US" sz="1600" dirty="0">
              <a:solidFill>
                <a:schemeClr val="tx1"/>
              </a:solidFill>
            </a:endParaRPr>
          </a:p>
          <a:p>
            <a:pPr indent="-228600">
              <a:buFont typeface="Arial" panose="020B0604020202020204" pitchFamily="34" charset="0"/>
              <a:buChar char="•"/>
            </a:pPr>
            <a:r>
              <a:rPr lang="en-US" sz="1600" dirty="0">
                <a:solidFill>
                  <a:schemeClr val="tx1"/>
                </a:solidFill>
              </a:rPr>
              <a:t>As a function of parameters such as:</a:t>
            </a:r>
          </a:p>
          <a:p>
            <a:pPr indent="-228600">
              <a:buFont typeface="Arial" panose="020B0604020202020204" pitchFamily="34" charset="0"/>
              <a:buChar char="•"/>
            </a:pPr>
            <a:endParaRPr lang="en-US" sz="1600" dirty="0">
              <a:solidFill>
                <a:schemeClr val="tx1"/>
              </a:solidFill>
            </a:endParaRPr>
          </a:p>
          <a:p>
            <a:pPr marL="1143000" lvl="1"/>
            <a:r>
              <a:rPr lang="en-US" sz="1600" dirty="0"/>
              <a:t>Explosive type (TNT, RDX, HMX, AMATOL etc)</a:t>
            </a:r>
          </a:p>
          <a:p>
            <a:pPr marL="1143000" lvl="1"/>
            <a:r>
              <a:rPr lang="en-US" sz="1600" dirty="0"/>
              <a:t>Relative masses of the explosive and the warhead case</a:t>
            </a:r>
          </a:p>
          <a:p>
            <a:pPr marL="1143000" lvl="1"/>
            <a:r>
              <a:rPr lang="en-US" sz="1600" dirty="0"/>
              <a:t>The mechanical and physical properties of the case</a:t>
            </a:r>
          </a:p>
          <a:p>
            <a:pPr marL="1143000" lvl="1"/>
            <a:r>
              <a:rPr lang="en-US" sz="1600" dirty="0"/>
              <a:t>The case geometry</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arrow&#10;&#10;Description automatically generated">
            <a:extLst>
              <a:ext uri="{FF2B5EF4-FFF2-40B4-BE49-F238E27FC236}">
                <a16:creationId xmlns:a16="http://schemas.microsoft.com/office/drawing/2014/main" id="{8D45A999-D81A-6B07-AB17-B7AFF9F33AA4}"/>
              </a:ext>
            </a:extLst>
          </p:cNvPr>
          <p:cNvPicPr>
            <a:picLocks noChangeAspect="1"/>
          </p:cNvPicPr>
          <p:nvPr/>
        </p:nvPicPr>
        <p:blipFill rotWithShape="1">
          <a:blip r:embed="rId2"/>
          <a:srcRect l="7680" r="13145" b="-2"/>
          <a:stretch/>
        </p:blipFill>
        <p:spPr>
          <a:xfrm>
            <a:off x="5977788" y="799352"/>
            <a:ext cx="5425410" cy="5259296"/>
          </a:xfrm>
          <a:prstGeom prst="rect">
            <a:avLst/>
          </a:prstGeom>
        </p:spPr>
      </p:pic>
    </p:spTree>
    <p:extLst>
      <p:ext uri="{BB962C8B-B14F-4D97-AF65-F5344CB8AC3E}">
        <p14:creationId xmlns:p14="http://schemas.microsoft.com/office/powerpoint/2010/main" val="144466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kern="1200" dirty="0">
                <a:solidFill>
                  <a:schemeClr val="tx1"/>
                </a:solidFill>
                <a:latin typeface="+mj-lt"/>
                <a:ea typeface="+mj-ea"/>
                <a:cs typeface="+mj-cs"/>
              </a:rPr>
              <a:t>The explosive fragmentation process</a:t>
            </a:r>
          </a:p>
          <a:p>
            <a:pPr>
              <a:spcBef>
                <a:spcPct val="0"/>
              </a:spcBef>
              <a:spcAft>
                <a:spcPts val="600"/>
              </a:spcAft>
            </a:pPr>
            <a:r>
              <a:rPr lang="en-US" sz="2000" dirty="0">
                <a:solidFill>
                  <a:schemeClr val="tx1"/>
                </a:solidFill>
                <a:latin typeface="+mj-lt"/>
                <a:ea typeface="+mj-ea"/>
                <a:cs typeface="+mj-cs"/>
              </a:rPr>
              <a:t>(single point end initiation of a cylindrical charge)</a:t>
            </a:r>
            <a:endParaRPr lang="en-US" sz="2000" kern="1200" dirty="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Diagram, schematic&#10;&#10;Description automatically generated">
            <a:extLst>
              <a:ext uri="{FF2B5EF4-FFF2-40B4-BE49-F238E27FC236}">
                <a16:creationId xmlns:a16="http://schemas.microsoft.com/office/drawing/2014/main" id="{019AD1EF-E6EE-C5BD-95FD-D22A7EECC3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5238" y="1286601"/>
            <a:ext cx="7608304" cy="4355754"/>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74463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Calculation of fragment velocity – Gurney Equation</a:t>
            </a:r>
          </a:p>
        </p:txBody>
      </p:sp>
      <p:pic>
        <p:nvPicPr>
          <p:cNvPr id="6" name="Content Placeholder 5" descr="Text&#10;&#10;Description automatically generated">
            <a:extLst>
              <a:ext uri="{FF2B5EF4-FFF2-40B4-BE49-F238E27FC236}">
                <a16:creationId xmlns:a16="http://schemas.microsoft.com/office/drawing/2014/main" id="{CEFBA9CF-6D42-4808-7E40-24AFF604E9FE}"/>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11793" y="1342543"/>
            <a:ext cx="7229008" cy="4172913"/>
          </a:xfrm>
        </p:spPr>
      </p:pic>
    </p:spTree>
    <p:extLst>
      <p:ext uri="{BB962C8B-B14F-4D97-AF65-F5344CB8AC3E}">
        <p14:creationId xmlns:p14="http://schemas.microsoft.com/office/powerpoint/2010/main" val="3483321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D144D103-61CF-E33F-14F1-D2934065AF3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03451" y="1126067"/>
            <a:ext cx="7772400" cy="4605866"/>
          </a:xfrm>
          <a:prstGeom prst="rect">
            <a:avLst/>
          </a:prstGeom>
        </p:spPr>
      </p:pic>
      <p:sp>
        <p:nvSpPr>
          <p:cNvPr id="4" name="Content Placeholder 1">
            <a:extLst>
              <a:ext uri="{FF2B5EF4-FFF2-40B4-BE49-F238E27FC236}">
                <a16:creationId xmlns:a16="http://schemas.microsoft.com/office/drawing/2014/main" id="{32C8F98C-A954-B05C-EB56-2F7633A6CA74}"/>
              </a:ext>
            </a:extLst>
          </p:cNvPr>
          <p:cNvSpPr txBox="1">
            <a:spLocks/>
          </p:cNvSpPr>
          <p:nvPr/>
        </p:nvSpPr>
        <p:spPr>
          <a:xfrm>
            <a:off x="5189100" y="24264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Fragment velocity</a:t>
            </a:r>
          </a:p>
        </p:txBody>
      </p:sp>
    </p:spTree>
    <p:extLst>
      <p:ext uri="{BB962C8B-B14F-4D97-AF65-F5344CB8AC3E}">
        <p14:creationId xmlns:p14="http://schemas.microsoft.com/office/powerpoint/2010/main" val="7565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2C8F98C-A954-B05C-EB56-2F7633A6CA74}"/>
              </a:ext>
            </a:extLst>
          </p:cNvPr>
          <p:cNvSpPr txBox="1">
            <a:spLocks/>
          </p:cNvSpPr>
          <p:nvPr/>
        </p:nvSpPr>
        <p:spPr>
          <a:xfrm>
            <a:off x="5559804" y="3538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Derivation of Gurney Equation</a:t>
            </a:r>
          </a:p>
          <a:p>
            <a:pPr algn="ctr"/>
            <a:r>
              <a:rPr lang="en-GB" sz="2400" dirty="0"/>
              <a:t>(Cylinder)</a:t>
            </a:r>
          </a:p>
        </p:txBody>
      </p:sp>
      <p:pic>
        <p:nvPicPr>
          <p:cNvPr id="5" name="Picture 4" descr="A picture containing graphical user interface&#10;&#10;Description automatically generated">
            <a:extLst>
              <a:ext uri="{FF2B5EF4-FFF2-40B4-BE49-F238E27FC236}">
                <a16:creationId xmlns:a16="http://schemas.microsoft.com/office/drawing/2014/main" id="{2835F41A-35D8-F30F-C9F0-6BDAEE0DFEB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0960" y="1573967"/>
            <a:ext cx="7772400" cy="3242358"/>
          </a:xfrm>
          <a:prstGeom prst="rect">
            <a:avLst/>
          </a:prstGeom>
        </p:spPr>
      </p:pic>
      <p:pic>
        <p:nvPicPr>
          <p:cNvPr id="7" name="Picture 6" descr="Diagram&#10;&#10;Description automatically generated with low confidence">
            <a:extLst>
              <a:ext uri="{FF2B5EF4-FFF2-40B4-BE49-F238E27FC236}">
                <a16:creationId xmlns:a16="http://schemas.microsoft.com/office/drawing/2014/main" id="{856A4352-A343-9018-6DBE-87F6F6C58FB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36629" y="4900777"/>
            <a:ext cx="6855502" cy="1855128"/>
          </a:xfrm>
          <a:prstGeom prst="rect">
            <a:avLst/>
          </a:prstGeom>
        </p:spPr>
      </p:pic>
    </p:spTree>
    <p:extLst>
      <p:ext uri="{BB962C8B-B14F-4D97-AF65-F5344CB8AC3E}">
        <p14:creationId xmlns:p14="http://schemas.microsoft.com/office/powerpoint/2010/main" val="1358795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2C8F98C-A954-B05C-EB56-2F7633A6CA74}"/>
              </a:ext>
            </a:extLst>
          </p:cNvPr>
          <p:cNvSpPr txBox="1">
            <a:spLocks/>
          </p:cNvSpPr>
          <p:nvPr/>
        </p:nvSpPr>
        <p:spPr>
          <a:xfrm>
            <a:off x="5596873" y="1932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Characteristics of </a:t>
            </a:r>
          </a:p>
          <a:p>
            <a:pPr algn="ctr"/>
            <a:r>
              <a:rPr lang="en-GB" sz="4000" dirty="0"/>
              <a:t>commonly used explosives</a:t>
            </a:r>
          </a:p>
        </p:txBody>
      </p:sp>
      <p:pic>
        <p:nvPicPr>
          <p:cNvPr id="5" name="Picture 4" descr="Table&#10;&#10;Description automatically generated">
            <a:extLst>
              <a:ext uri="{FF2B5EF4-FFF2-40B4-BE49-F238E27FC236}">
                <a16:creationId xmlns:a16="http://schemas.microsoft.com/office/drawing/2014/main" id="{727DB2AD-2103-6FD9-259B-4574FAA0E50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0922" y="1469531"/>
            <a:ext cx="7772400" cy="4193803"/>
          </a:xfrm>
          <a:prstGeom prst="rect">
            <a:avLst/>
          </a:prstGeom>
        </p:spPr>
      </p:pic>
      <p:grpSp>
        <p:nvGrpSpPr>
          <p:cNvPr id="9" name="Group 8">
            <a:extLst>
              <a:ext uri="{FF2B5EF4-FFF2-40B4-BE49-F238E27FC236}">
                <a16:creationId xmlns:a16="http://schemas.microsoft.com/office/drawing/2014/main" id="{5AF5F829-3E97-5636-526A-1FDC460DBA9F}"/>
              </a:ext>
            </a:extLst>
          </p:cNvPr>
          <p:cNvGrpSpPr/>
          <p:nvPr/>
        </p:nvGrpSpPr>
        <p:grpSpPr>
          <a:xfrm>
            <a:off x="8752576" y="2248930"/>
            <a:ext cx="2938502" cy="2138526"/>
            <a:chOff x="8565249" y="2199503"/>
            <a:chExt cx="2938502" cy="2138526"/>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1349C2B2-CAA6-09DE-9DC7-3EB3A83B6CBC}"/>
                    </a:ext>
                  </a:extLst>
                </p:cNvPr>
                <p:cNvSpPr txBox="1"/>
                <p:nvPr/>
              </p:nvSpPr>
              <p:spPr>
                <a:xfrm>
                  <a:off x="8565639" y="3244677"/>
                  <a:ext cx="2938112" cy="64350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ad>
                          <m:radPr>
                            <m:degHide m:val="on"/>
                            <m:ctrlPr>
                              <a:rPr lang="en-US" sz="3200" i="1" smtClean="0">
                                <a:solidFill>
                                  <a:schemeClr val="bg1"/>
                                </a:solidFill>
                                <a:latin typeface="Cambria Math" panose="02040503050406030204" pitchFamily="18" charset="0"/>
                              </a:rPr>
                            </m:ctrlPr>
                          </m:radPr>
                          <m:deg/>
                          <m:e>
                            <m:r>
                              <a:rPr lang="en-GB" sz="3200" b="0" i="1" smtClean="0">
                                <a:solidFill>
                                  <a:schemeClr val="bg1"/>
                                </a:solidFill>
                                <a:latin typeface="Cambria Math" panose="02040503050406030204" pitchFamily="18" charset="0"/>
                              </a:rPr>
                              <m:t>2</m:t>
                            </m:r>
                            <m:r>
                              <a:rPr lang="en-GB" sz="3200" b="0" i="1" smtClean="0">
                                <a:solidFill>
                                  <a:schemeClr val="bg1"/>
                                </a:solidFill>
                                <a:latin typeface="Cambria Math" panose="02040503050406030204" pitchFamily="18" charset="0"/>
                              </a:rPr>
                              <m:t>𝐸</m:t>
                            </m:r>
                          </m:e>
                        </m:rad>
                        <m:r>
                          <a:rPr lang="en-GB" sz="3200" b="0" i="1" smtClean="0">
                            <a:solidFill>
                              <a:schemeClr val="bg1"/>
                            </a:solidFill>
                            <a:latin typeface="Cambria Math" panose="02040503050406030204" pitchFamily="18" charset="0"/>
                          </a:rPr>
                          <m:t>= </m:t>
                        </m:r>
                        <m:f>
                          <m:fPr>
                            <m:type m:val="skw"/>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2</m:t>
                            </m:r>
                            <m:r>
                              <a:rPr lang="en-GB" sz="3200" b="0" i="1" smtClean="0">
                                <a:solidFill>
                                  <a:schemeClr val="bg1"/>
                                </a:solidFill>
                                <a:latin typeface="Cambria Math" panose="02040503050406030204" pitchFamily="18" charset="0"/>
                              </a:rPr>
                              <m:t>𝐷</m:t>
                            </m:r>
                          </m:num>
                          <m:den>
                            <m:r>
                              <a:rPr lang="en-GB" sz="3200" b="0" i="1" smtClean="0">
                                <a:solidFill>
                                  <a:schemeClr val="bg1"/>
                                </a:solidFill>
                                <a:latin typeface="Cambria Math" panose="02040503050406030204" pitchFamily="18" charset="0"/>
                              </a:rPr>
                              <m:t>2.97</m:t>
                            </m:r>
                          </m:den>
                        </m:f>
                      </m:oMath>
                    </m:oMathPara>
                  </a14:m>
                  <a:endParaRPr lang="en-US" sz="3200" dirty="0">
                    <a:solidFill>
                      <a:schemeClr val="bg1"/>
                    </a:solidFill>
                  </a:endParaRPr>
                </a:p>
              </p:txBody>
            </p:sp>
          </mc:Choice>
          <mc:Fallback xmlns="">
            <p:sp>
              <p:nvSpPr>
                <p:cNvPr id="6" name="TextBox 5">
                  <a:extLst>
                    <a:ext uri="{FF2B5EF4-FFF2-40B4-BE49-F238E27FC236}">
                      <a16:creationId xmlns:a16="http://schemas.microsoft.com/office/drawing/2014/main" id="{1349C2B2-CAA6-09DE-9DC7-3EB3A83B6CBC}"/>
                    </a:ext>
                  </a:extLst>
                </p:cNvPr>
                <p:cNvSpPr txBox="1">
                  <a:spLocks noRot="1" noChangeAspect="1" noMove="1" noResize="1" noEditPoints="1" noAdjustHandles="1" noChangeArrowheads="1" noChangeShapeType="1" noTextEdit="1"/>
                </p:cNvSpPr>
                <p:nvPr/>
              </p:nvSpPr>
              <p:spPr>
                <a:xfrm>
                  <a:off x="8565639" y="3244677"/>
                  <a:ext cx="2938112" cy="643509"/>
                </a:xfrm>
                <a:prstGeom prst="rect">
                  <a:avLst/>
                </a:prstGeom>
                <a:blipFill>
                  <a:blip r:embed="rId4"/>
                  <a:stretch>
                    <a:fillRect t="-155769" r="-2586" b="-23076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13021176-B175-A5B4-B3E0-3F5A946AE938}"/>
                </a:ext>
              </a:extLst>
            </p:cNvPr>
            <p:cNvSpPr txBox="1"/>
            <p:nvPr/>
          </p:nvSpPr>
          <p:spPr>
            <a:xfrm>
              <a:off x="8599654" y="2199503"/>
              <a:ext cx="2870081" cy="646331"/>
            </a:xfrm>
            <a:prstGeom prst="rect">
              <a:avLst/>
            </a:prstGeom>
            <a:noFill/>
          </p:spPr>
          <p:txBody>
            <a:bodyPr wrap="none" rtlCol="0">
              <a:spAutoFit/>
            </a:bodyPr>
            <a:lstStyle/>
            <a:p>
              <a:r>
                <a:rPr lang="en-US" dirty="0">
                  <a:solidFill>
                    <a:schemeClr val="bg1"/>
                  </a:solidFill>
                </a:rPr>
                <a:t>Useful engineering estimate </a:t>
              </a:r>
            </a:p>
            <a:p>
              <a:r>
                <a:rPr lang="en-US" dirty="0">
                  <a:solidFill>
                    <a:schemeClr val="bg1"/>
                  </a:solidFill>
                </a:rPr>
                <a:t>(from Cooper)</a:t>
              </a:r>
            </a:p>
          </p:txBody>
        </p:sp>
        <p:sp>
          <p:nvSpPr>
            <p:cNvPr id="8" name="TextBox 7">
              <a:extLst>
                <a:ext uri="{FF2B5EF4-FFF2-40B4-BE49-F238E27FC236}">
                  <a16:creationId xmlns:a16="http://schemas.microsoft.com/office/drawing/2014/main" id="{D8D5A757-92A0-24D2-D8FC-9B45D7A576DD}"/>
                </a:ext>
              </a:extLst>
            </p:cNvPr>
            <p:cNvSpPr txBox="1"/>
            <p:nvPr/>
          </p:nvSpPr>
          <p:spPr>
            <a:xfrm>
              <a:off x="8565249" y="3968697"/>
              <a:ext cx="2400722" cy="369332"/>
            </a:xfrm>
            <a:prstGeom prst="rect">
              <a:avLst/>
            </a:prstGeom>
            <a:noFill/>
          </p:spPr>
          <p:txBody>
            <a:bodyPr wrap="none" rtlCol="0">
              <a:spAutoFit/>
            </a:bodyPr>
            <a:lstStyle/>
            <a:p>
              <a:r>
                <a:rPr lang="en-US" dirty="0">
                  <a:solidFill>
                    <a:schemeClr val="bg1"/>
                  </a:solidFill>
                </a:rPr>
                <a:t>Where D = V</a:t>
              </a:r>
              <a:r>
                <a:rPr lang="en-US" baseline="-25000" dirty="0">
                  <a:solidFill>
                    <a:schemeClr val="bg1"/>
                  </a:solidFill>
                </a:rPr>
                <a:t>d </a:t>
              </a:r>
              <a:r>
                <a:rPr lang="en-US" dirty="0">
                  <a:solidFill>
                    <a:schemeClr val="bg1"/>
                  </a:solidFill>
                </a:rPr>
                <a:t>explosive</a:t>
              </a:r>
            </a:p>
          </p:txBody>
        </p:sp>
      </p:grpSp>
    </p:spTree>
    <p:extLst>
      <p:ext uri="{BB962C8B-B14F-4D97-AF65-F5344CB8AC3E}">
        <p14:creationId xmlns:p14="http://schemas.microsoft.com/office/powerpoint/2010/main" val="442204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724F8AC0-5FB6-2CAB-2F16-35969B81ED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06553" y="643467"/>
            <a:ext cx="7378893"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0892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4264436" y="215900"/>
            <a:ext cx="604837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Fragment velocity (effect of case thickness and M/C)</a:t>
            </a:r>
          </a:p>
        </p:txBody>
      </p:sp>
      <p:pic>
        <p:nvPicPr>
          <p:cNvPr id="3" name="Picture 2" descr="Table&#10;&#10;Description automatically generated">
            <a:extLst>
              <a:ext uri="{FF2B5EF4-FFF2-40B4-BE49-F238E27FC236}">
                <a16:creationId xmlns:a16="http://schemas.microsoft.com/office/drawing/2014/main" id="{AA6CB53D-34FB-9E69-4BFB-056369A4C15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0181" y="1449452"/>
            <a:ext cx="9257883" cy="395909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660041" y="2767106"/>
            <a:ext cx="2880828"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Gurney Velocities for a Long Cylinder</a:t>
            </a:r>
          </a:p>
        </p:txBody>
      </p:sp>
      <p:pic>
        <p:nvPicPr>
          <p:cNvPr id="6" name="Content Placeholder 5" descr="Chart&#10;&#10;Description automatically generated">
            <a:extLst>
              <a:ext uri="{FF2B5EF4-FFF2-40B4-BE49-F238E27FC236}">
                <a16:creationId xmlns:a16="http://schemas.microsoft.com/office/drawing/2014/main" id="{4FCF18D8-59C4-8D08-F043-3E956FE68582}"/>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02428" y="1125794"/>
            <a:ext cx="7225748" cy="4606412"/>
          </a:xfrm>
          <a:prstGeom prst="rect">
            <a:avLst/>
          </a:prstGeom>
        </p:spPr>
      </p:pic>
    </p:spTree>
    <p:extLst>
      <p:ext uri="{BB962C8B-B14F-4D97-AF65-F5344CB8AC3E}">
        <p14:creationId xmlns:p14="http://schemas.microsoft.com/office/powerpoint/2010/main" val="3965291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Fragmentation Direction </a:t>
            </a:r>
            <a:endParaRPr lang="en-US" sz="4000" dirty="0">
              <a:solidFill>
                <a:srgbClr val="FFFFFF"/>
              </a:solidFill>
              <a:latin typeface="+mj-lt"/>
              <a:ea typeface="+mj-ea"/>
              <a:cs typeface="+mj-cs"/>
            </a:endParaRPr>
          </a:p>
          <a:p>
            <a:pPr>
              <a:spcBef>
                <a:spcPct val="0"/>
              </a:spcBef>
              <a:spcAft>
                <a:spcPts val="600"/>
              </a:spcAft>
            </a:pPr>
            <a:endParaRPr lang="en-US" sz="4000" kern="1200" dirty="0">
              <a:solidFill>
                <a:srgbClr val="FFFFFF"/>
              </a:solidFill>
              <a:latin typeface="+mj-lt"/>
              <a:ea typeface="+mj-ea"/>
              <a:cs typeface="+mj-cs"/>
            </a:endParaRPr>
          </a:p>
          <a:p>
            <a:pPr>
              <a:spcBef>
                <a:spcPct val="0"/>
              </a:spcBef>
              <a:spcAft>
                <a:spcPts val="600"/>
              </a:spcAft>
            </a:pPr>
            <a:r>
              <a:rPr lang="en-US" sz="4000" kern="1200" dirty="0">
                <a:solidFill>
                  <a:srgbClr val="FFFFFF"/>
                </a:solidFill>
                <a:latin typeface="+mj-lt"/>
                <a:ea typeface="+mj-ea"/>
                <a:cs typeface="+mj-cs"/>
              </a:rPr>
              <a:t>Taylor Equation</a:t>
            </a:r>
          </a:p>
        </p:txBody>
      </p:sp>
      <p:pic>
        <p:nvPicPr>
          <p:cNvPr id="7" name="Content Placeholder 6" descr="Diagram&#10;&#10;Description automatically generated">
            <a:extLst>
              <a:ext uri="{FF2B5EF4-FFF2-40B4-BE49-F238E27FC236}">
                <a16:creationId xmlns:a16="http://schemas.microsoft.com/office/drawing/2014/main" id="{5FC5709B-F0FD-F591-812A-9C37AC92A47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02428" y="1497244"/>
            <a:ext cx="7225748" cy="3829645"/>
          </a:xfrm>
          <a:prstGeom prst="rect">
            <a:avLst/>
          </a:prstGeom>
        </p:spPr>
      </p:pic>
    </p:spTree>
    <p:extLst>
      <p:ext uri="{BB962C8B-B14F-4D97-AF65-F5344CB8AC3E}">
        <p14:creationId xmlns:p14="http://schemas.microsoft.com/office/powerpoint/2010/main" val="411173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A142DA4-1272-030B-90A4-61DDECB879A8}"/>
              </a:ext>
            </a:extLst>
          </p:cNvPr>
          <p:cNvPicPr>
            <a:picLocks noChangeAspect="1"/>
          </p:cNvPicPr>
          <p:nvPr/>
        </p:nvPicPr>
        <p:blipFill>
          <a:blip r:embed="rId2"/>
          <a:stretch>
            <a:fillRect/>
          </a:stretch>
        </p:blipFill>
        <p:spPr>
          <a:xfrm>
            <a:off x="2381956" y="643467"/>
            <a:ext cx="7428088" cy="5571066"/>
          </a:xfrm>
          <a:prstGeom prst="rect">
            <a:avLst/>
          </a:prstGeom>
        </p:spPr>
      </p:pic>
      <p:sp>
        <p:nvSpPr>
          <p:cNvPr id="2" name="Oval 1">
            <a:extLst>
              <a:ext uri="{FF2B5EF4-FFF2-40B4-BE49-F238E27FC236}">
                <a16:creationId xmlns:a16="http://schemas.microsoft.com/office/drawing/2014/main" id="{638EAF98-2BA5-B382-DE8A-89572012D60D}"/>
              </a:ext>
            </a:extLst>
          </p:cNvPr>
          <p:cNvSpPr/>
          <p:nvPr/>
        </p:nvSpPr>
        <p:spPr>
          <a:xfrm>
            <a:off x="4262284" y="2064774"/>
            <a:ext cx="176981" cy="1769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4623966A-C356-F9D9-FCB0-3999E073C691}"/>
              </a:ext>
            </a:extLst>
          </p:cNvPr>
          <p:cNvSpPr/>
          <p:nvPr/>
        </p:nvSpPr>
        <p:spPr>
          <a:xfrm>
            <a:off x="3692016" y="2069694"/>
            <a:ext cx="176981" cy="1769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6AD420EA-7981-524F-03E3-42D65EEECD4A}"/>
              </a:ext>
            </a:extLst>
          </p:cNvPr>
          <p:cNvSpPr/>
          <p:nvPr/>
        </p:nvSpPr>
        <p:spPr>
          <a:xfrm>
            <a:off x="5260262" y="3429000"/>
            <a:ext cx="176981" cy="1769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F0B2789-5840-3EA7-775B-E4FD9348B69B}"/>
              </a:ext>
            </a:extLst>
          </p:cNvPr>
          <p:cNvSpPr/>
          <p:nvPr/>
        </p:nvSpPr>
        <p:spPr>
          <a:xfrm>
            <a:off x="9207911" y="3252019"/>
            <a:ext cx="176981" cy="1769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6079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E98E8F7D-1193-4584-4E29-C5B708733873}"/>
              </a:ext>
            </a:extLst>
          </p:cNvPr>
          <p:cNvSpPr txBox="1">
            <a:spLocks/>
          </p:cNvSpPr>
          <p:nvPr/>
        </p:nvSpPr>
        <p:spPr>
          <a:xfrm>
            <a:off x="638881" y="457200"/>
            <a:ext cx="10909640" cy="1368614"/>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5100" dirty="0">
                <a:solidFill>
                  <a:schemeClr val="tx1"/>
                </a:solidFill>
                <a:latin typeface="+mj-lt"/>
                <a:ea typeface="+mj-ea"/>
                <a:cs typeface="+mj-cs"/>
              </a:rPr>
              <a:t>Fragment Direction and Case Geometry</a:t>
            </a:r>
          </a:p>
        </p:txBody>
      </p:sp>
      <p:sp>
        <p:nvSpPr>
          <p:cNvPr id="2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 schematic&#10;&#10;Description automatically generated">
            <a:extLst>
              <a:ext uri="{FF2B5EF4-FFF2-40B4-BE49-F238E27FC236}">
                <a16:creationId xmlns:a16="http://schemas.microsoft.com/office/drawing/2014/main" id="{7CD0B6F9-D14E-1A56-A388-21B61D6F44C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0526" y="2642616"/>
            <a:ext cx="4713443" cy="3605784"/>
          </a:xfrm>
          <a:prstGeom prst="rect">
            <a:avLst/>
          </a:prstGeom>
        </p:spPr>
      </p:pic>
      <p:pic>
        <p:nvPicPr>
          <p:cNvPr id="6" name="Picture 5" descr="Diagram, shape&#10;&#10;Description automatically generated">
            <a:extLst>
              <a:ext uri="{FF2B5EF4-FFF2-40B4-BE49-F238E27FC236}">
                <a16:creationId xmlns:a16="http://schemas.microsoft.com/office/drawing/2014/main" id="{756E78A3-15E9-3F9F-317E-05B844A2CB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54496" y="2964706"/>
            <a:ext cx="5614416" cy="2961604"/>
          </a:xfrm>
          <a:prstGeom prst="rect">
            <a:avLst/>
          </a:prstGeom>
        </p:spPr>
      </p:pic>
    </p:spTree>
    <p:extLst>
      <p:ext uri="{BB962C8B-B14F-4D97-AF65-F5344CB8AC3E}">
        <p14:creationId xmlns:p14="http://schemas.microsoft.com/office/powerpoint/2010/main" val="2298532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sz="2400" dirty="0"/>
              <a:t>We can now estimate the effectiveness of a given warhead and the characteristics adequate to defeat a given target. Such analysis requires a knowledge of:</a:t>
            </a:r>
          </a:p>
          <a:p>
            <a:endParaRPr lang="en-US" sz="2400" dirty="0"/>
          </a:p>
          <a:p>
            <a:pPr marL="457200" indent="-457200">
              <a:buFont typeface="Wingdings" pitchFamily="2" charset="2"/>
              <a:buChar char="Ø"/>
            </a:pPr>
            <a:r>
              <a:rPr lang="en-US" sz="2400" dirty="0"/>
              <a:t>The fragment velocity relative to the warhead</a:t>
            </a:r>
          </a:p>
          <a:p>
            <a:pPr marL="457200" indent="-457200">
              <a:buFont typeface="Wingdings" pitchFamily="2" charset="2"/>
              <a:buChar char="Ø"/>
            </a:pPr>
            <a:r>
              <a:rPr lang="en-US" sz="2400" dirty="0"/>
              <a:t>The direction of fragments relative to the warhead</a:t>
            </a:r>
          </a:p>
          <a:p>
            <a:pPr marL="457200" indent="-457200">
              <a:buFont typeface="Wingdings" pitchFamily="2" charset="2"/>
              <a:buChar char="Ø"/>
            </a:pPr>
            <a:r>
              <a:rPr lang="en-US" sz="2400" dirty="0"/>
              <a:t>The penetration performance of the fragments (size, velocity)</a:t>
            </a:r>
          </a:p>
          <a:p>
            <a:pPr marL="457200" indent="-457200">
              <a:buFont typeface="Wingdings" pitchFamily="2" charset="2"/>
              <a:buChar char="Ø"/>
            </a:pPr>
            <a:r>
              <a:rPr lang="en-US" sz="2400" dirty="0"/>
              <a:t>The engagement kinematics (relationship of target to warhead)</a:t>
            </a:r>
          </a:p>
          <a:p>
            <a:pPr marL="457200" indent="-457200">
              <a:buFont typeface="Wingdings" pitchFamily="2" charset="2"/>
              <a:buChar char="Ø"/>
            </a:pPr>
            <a:r>
              <a:rPr lang="en-US" sz="2400" dirty="0"/>
              <a:t>The number of fragments likely to strike the target.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520503"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Effectiveness of warheads</a:t>
            </a:r>
          </a:p>
        </p:txBody>
      </p:sp>
    </p:spTree>
    <p:extLst>
      <p:ext uri="{BB962C8B-B14F-4D97-AF65-F5344CB8AC3E}">
        <p14:creationId xmlns:p14="http://schemas.microsoft.com/office/powerpoint/2010/main" val="2409634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81383" y="1198733"/>
            <a:ext cx="10803903" cy="3864989"/>
          </a:xfrm>
        </p:spPr>
        <p:txBody>
          <a:bodyPr wrap="square"/>
          <a:lstStyle/>
          <a:p>
            <a:r>
              <a:rPr lang="en-US" sz="2000" dirty="0"/>
              <a:t>For simplicity, we may consider this in stages:</a:t>
            </a:r>
          </a:p>
          <a:p>
            <a:endParaRPr lang="en-US" sz="2000" dirty="0"/>
          </a:p>
          <a:p>
            <a:pPr marL="457200" indent="-457200">
              <a:buFont typeface="Wingdings" pitchFamily="2" charset="2"/>
              <a:buChar char="Ø"/>
            </a:pPr>
            <a:r>
              <a:rPr lang="en-US" sz="2000" dirty="0"/>
              <a:t>Knowing the </a:t>
            </a:r>
            <a:r>
              <a:rPr lang="en-US" sz="2000" b="1" i="1" dirty="0"/>
              <a:t>energy density </a:t>
            </a:r>
            <a:r>
              <a:rPr lang="en-US" sz="2000" dirty="0"/>
              <a:t>required to defeat the target, calculate the minimum lethal velocity for a fragment of the shape and size judged to be formed by the warhead</a:t>
            </a:r>
          </a:p>
          <a:p>
            <a:pPr marL="457200" indent="-457200">
              <a:buFont typeface="Wingdings" pitchFamily="2" charset="2"/>
              <a:buChar char="Ø"/>
            </a:pPr>
            <a:r>
              <a:rPr lang="en-US" sz="2000" dirty="0"/>
              <a:t>Knowing the </a:t>
            </a:r>
            <a:r>
              <a:rPr lang="en-US" sz="2000" b="1" i="1" dirty="0"/>
              <a:t>relative velocities </a:t>
            </a:r>
            <a:r>
              <a:rPr lang="en-US" sz="2000" dirty="0"/>
              <a:t>of warhead and target, calculate the velocity of the missile relative to the target</a:t>
            </a:r>
          </a:p>
          <a:p>
            <a:pPr marL="457200" indent="-457200">
              <a:buFont typeface="Wingdings" pitchFamily="2" charset="2"/>
              <a:buChar char="Ø"/>
            </a:pPr>
            <a:r>
              <a:rPr lang="en-US" sz="2000" dirty="0"/>
              <a:t>Knowing the </a:t>
            </a:r>
            <a:r>
              <a:rPr lang="en-US" sz="2000" b="1" i="1" dirty="0"/>
              <a:t>initial velocity </a:t>
            </a:r>
            <a:r>
              <a:rPr lang="en-US" sz="2000" dirty="0"/>
              <a:t>(Gurney) and </a:t>
            </a:r>
            <a:r>
              <a:rPr lang="en-US" sz="2000" b="1" i="1" dirty="0"/>
              <a:t>direction of the fragments </a:t>
            </a:r>
            <a:r>
              <a:rPr lang="en-US" sz="2000" dirty="0"/>
              <a:t>(Taylor) relative to the warhead, calculate the initial fragment velocities relative to the target</a:t>
            </a:r>
          </a:p>
          <a:p>
            <a:pPr marL="457200" indent="-457200">
              <a:buFont typeface="Wingdings" pitchFamily="2" charset="2"/>
              <a:buChar char="Ø"/>
            </a:pPr>
            <a:r>
              <a:rPr lang="en-US" sz="2000" dirty="0"/>
              <a:t>Knowing the initial fragment velocities relative to the target, calculate the range which reduces velocities to the minimum lethal velocity (</a:t>
            </a:r>
            <a:r>
              <a:rPr lang="en-US" sz="2000" b="1" i="1" dirty="0"/>
              <a:t>lethal range</a:t>
            </a:r>
            <a:r>
              <a:rPr lang="en-US" sz="2000" dirty="0"/>
              <a:t>)</a:t>
            </a:r>
          </a:p>
          <a:p>
            <a:pPr marL="457200" indent="-457200">
              <a:buFont typeface="Wingdings" pitchFamily="2" charset="2"/>
              <a:buChar char="Ø"/>
            </a:pPr>
            <a:r>
              <a:rPr lang="en-US" sz="2000" dirty="0"/>
              <a:t>Knowing the lethal range and the number and direction of fragments produced by the warhead, calculate the number of fragments per unit area (</a:t>
            </a:r>
            <a:r>
              <a:rPr lang="en-US" sz="2000" b="1" i="1" dirty="0"/>
              <a:t>fragment density</a:t>
            </a:r>
            <a:r>
              <a:rPr lang="en-US" sz="2000" dirty="0"/>
              <a:t>) impacting the target</a:t>
            </a:r>
          </a:p>
          <a:p>
            <a:r>
              <a:rPr lang="en-US" sz="2000" dirty="0"/>
              <a:t>Note: the envelope of lethal velocities for all fragments defines </a:t>
            </a:r>
            <a:r>
              <a:rPr lang="en-US" sz="2000" b="1" i="1" dirty="0"/>
              <a:t>lethal volume</a:t>
            </a:r>
            <a:r>
              <a:rPr lang="en-US" sz="2000" dirty="0"/>
              <a:t>. </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520503"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Effectiveness of warheads</a:t>
            </a:r>
          </a:p>
        </p:txBody>
      </p:sp>
    </p:spTree>
    <p:extLst>
      <p:ext uri="{BB962C8B-B14F-4D97-AF65-F5344CB8AC3E}">
        <p14:creationId xmlns:p14="http://schemas.microsoft.com/office/powerpoint/2010/main" val="1075301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1"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46879" y="998002"/>
            <a:ext cx="3182940" cy="1471959"/>
          </a:xfrm>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2000" kern="1200" dirty="0">
                <a:solidFill>
                  <a:srgbClr val="FFFFFF"/>
                </a:solidFill>
                <a:latin typeface="+mj-lt"/>
                <a:ea typeface="+mj-ea"/>
                <a:cs typeface="+mj-cs"/>
              </a:rPr>
              <a:t>Fragment Penetration </a:t>
            </a:r>
          </a:p>
          <a:p>
            <a:pPr>
              <a:spcBef>
                <a:spcPct val="0"/>
              </a:spcBef>
              <a:spcAft>
                <a:spcPts val="600"/>
              </a:spcAft>
            </a:pPr>
            <a:endParaRPr lang="en-US" sz="2000" kern="1200" dirty="0">
              <a:solidFill>
                <a:srgbClr val="FFFFFF"/>
              </a:solidFill>
              <a:latin typeface="+mj-lt"/>
              <a:ea typeface="+mj-ea"/>
              <a:cs typeface="+mj-cs"/>
            </a:endParaRPr>
          </a:p>
          <a:p>
            <a:pPr>
              <a:spcBef>
                <a:spcPct val="0"/>
              </a:spcBef>
              <a:spcAft>
                <a:spcPts val="600"/>
              </a:spcAft>
            </a:pPr>
            <a:r>
              <a:rPr lang="en-US" sz="2000" kern="1200" dirty="0">
                <a:solidFill>
                  <a:srgbClr val="FFFFFF"/>
                </a:solidFill>
                <a:latin typeface="+mj-lt"/>
                <a:ea typeface="+mj-ea"/>
                <a:cs typeface="+mj-cs"/>
              </a:rPr>
              <a:t>The Milne-de-</a:t>
            </a:r>
            <a:r>
              <a:rPr lang="en-US" sz="2000" kern="1200" dirty="0" err="1">
                <a:solidFill>
                  <a:srgbClr val="FFFFFF"/>
                </a:solidFill>
                <a:latin typeface="+mj-lt"/>
                <a:ea typeface="+mj-ea"/>
                <a:cs typeface="+mj-cs"/>
              </a:rPr>
              <a:t>Marre</a:t>
            </a:r>
            <a:r>
              <a:rPr lang="en-US" sz="2000" kern="1200" dirty="0">
                <a:solidFill>
                  <a:srgbClr val="FFFFFF"/>
                </a:solidFill>
                <a:latin typeface="+mj-lt"/>
                <a:ea typeface="+mj-ea"/>
                <a:cs typeface="+mj-cs"/>
              </a:rPr>
              <a:t> Equation as a compromise to:</a:t>
            </a:r>
          </a:p>
        </p:txBody>
      </p:sp>
      <p:sp>
        <p:nvSpPr>
          <p:cNvPr id="10" name="Content Placeholder 9">
            <a:extLst>
              <a:ext uri="{FF2B5EF4-FFF2-40B4-BE49-F238E27FC236}">
                <a16:creationId xmlns:a16="http://schemas.microsoft.com/office/drawing/2014/main" id="{26673CDC-4829-CD55-8D20-5B6D6CB0044F}"/>
              </a:ext>
            </a:extLst>
          </p:cNvPr>
          <p:cNvSpPr>
            <a:spLocks noGrp="1"/>
          </p:cNvSpPr>
          <p:nvPr>
            <p:ph idx="1"/>
          </p:nvPr>
        </p:nvSpPr>
        <p:spPr>
          <a:xfrm>
            <a:off x="1139635" y="2546161"/>
            <a:ext cx="3200451" cy="2985929"/>
          </a:xfrm>
        </p:spPr>
        <p:txBody>
          <a:bodyPr vert="horz" lIns="91440" tIns="45720" rIns="91440" bIns="45720" rtlCol="0" anchor="t">
            <a:normAutofit/>
          </a:bodyPr>
          <a:lstStyle/>
          <a:p>
            <a:pPr indent="-228600">
              <a:buFont typeface="Arial" panose="020B0604020202020204" pitchFamily="34" charset="0"/>
              <a:buChar char="•"/>
            </a:pPr>
            <a:r>
              <a:rPr lang="en-US" sz="2400" dirty="0">
                <a:solidFill>
                  <a:srgbClr val="FEFFFF"/>
                </a:solidFill>
              </a:rPr>
              <a:t>Ductile failure</a:t>
            </a:r>
          </a:p>
          <a:p>
            <a:pPr indent="-228600">
              <a:buFont typeface="Arial" panose="020B0604020202020204" pitchFamily="34" charset="0"/>
              <a:buChar char="•"/>
            </a:pPr>
            <a:r>
              <a:rPr lang="en-US" sz="2400" dirty="0">
                <a:solidFill>
                  <a:srgbClr val="FEFFFF"/>
                </a:solidFill>
              </a:rPr>
              <a:t>Plug failure</a:t>
            </a:r>
          </a:p>
        </p:txBody>
      </p:sp>
      <p:pic>
        <p:nvPicPr>
          <p:cNvPr id="6" name="Content Placeholder 5" descr="Text&#10;&#10;Description automatically generated">
            <a:extLst>
              <a:ext uri="{FF2B5EF4-FFF2-40B4-BE49-F238E27FC236}">
                <a16:creationId xmlns:a16="http://schemas.microsoft.com/office/drawing/2014/main" id="{A29E14B8-C2EC-D7D0-0BF9-56BFCAB926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90191" y="643467"/>
            <a:ext cx="5755229" cy="5251646"/>
          </a:xfrm>
          <a:prstGeom prst="rect">
            <a:avLst/>
          </a:prstGeom>
        </p:spPr>
      </p:pic>
    </p:spTree>
    <p:extLst>
      <p:ext uri="{BB962C8B-B14F-4D97-AF65-F5344CB8AC3E}">
        <p14:creationId xmlns:p14="http://schemas.microsoft.com/office/powerpoint/2010/main" val="283127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Diagram&#10;&#10;Description automatically generated">
            <a:extLst>
              <a:ext uri="{FF2B5EF4-FFF2-40B4-BE49-F238E27FC236}">
                <a16:creationId xmlns:a16="http://schemas.microsoft.com/office/drawing/2014/main" id="{1FAAC037-69C3-21A6-392E-6A568A4D27CA}"/>
              </a:ext>
            </a:extLst>
          </p:cNvPr>
          <p:cNvPicPr>
            <a:picLocks noGrp="1" noChangeAspect="1"/>
          </p:cNvPicPr>
          <p:nvPr>
            <p:ph idx="1"/>
          </p:nvPr>
        </p:nvPicPr>
        <p:blipFill>
          <a:blip r:embed="rId2"/>
          <a:stretch>
            <a:fillRect/>
          </a:stretch>
        </p:blipFill>
        <p:spPr>
          <a:xfrm>
            <a:off x="209862" y="143448"/>
            <a:ext cx="5664200" cy="3048000"/>
          </a:xfrm>
        </p:spPr>
      </p:pic>
      <p:pic>
        <p:nvPicPr>
          <p:cNvPr id="15" name="Picture 14" descr="A picture containing text&#10;&#10;Description automatically generated">
            <a:extLst>
              <a:ext uri="{FF2B5EF4-FFF2-40B4-BE49-F238E27FC236}">
                <a16:creationId xmlns:a16="http://schemas.microsoft.com/office/drawing/2014/main" id="{FE6192C1-D0BC-8975-5562-CF969823AF0C}"/>
              </a:ext>
            </a:extLst>
          </p:cNvPr>
          <p:cNvPicPr>
            <a:picLocks noChangeAspect="1"/>
          </p:cNvPicPr>
          <p:nvPr/>
        </p:nvPicPr>
        <p:blipFill>
          <a:blip r:embed="rId3"/>
          <a:stretch>
            <a:fillRect/>
          </a:stretch>
        </p:blipFill>
        <p:spPr>
          <a:xfrm>
            <a:off x="209862" y="3372995"/>
            <a:ext cx="2590800" cy="1244600"/>
          </a:xfrm>
          <a:prstGeom prst="rect">
            <a:avLst/>
          </a:prstGeom>
        </p:spPr>
      </p:pic>
      <p:pic>
        <p:nvPicPr>
          <p:cNvPr id="17" name="Picture 16" descr="Text, whiteboard&#10;&#10;Description automatically generated">
            <a:extLst>
              <a:ext uri="{FF2B5EF4-FFF2-40B4-BE49-F238E27FC236}">
                <a16:creationId xmlns:a16="http://schemas.microsoft.com/office/drawing/2014/main" id="{8FFB6135-9C06-B21E-2BBD-C9BCC906BC66}"/>
              </a:ext>
            </a:extLst>
          </p:cNvPr>
          <p:cNvPicPr>
            <a:picLocks noChangeAspect="1"/>
          </p:cNvPicPr>
          <p:nvPr/>
        </p:nvPicPr>
        <p:blipFill>
          <a:blip r:embed="rId4"/>
          <a:stretch>
            <a:fillRect/>
          </a:stretch>
        </p:blipFill>
        <p:spPr>
          <a:xfrm>
            <a:off x="206531" y="4799142"/>
            <a:ext cx="2603500" cy="1727200"/>
          </a:xfrm>
          <a:prstGeom prst="rect">
            <a:avLst/>
          </a:prstGeom>
        </p:spPr>
      </p:pic>
      <p:pic>
        <p:nvPicPr>
          <p:cNvPr id="19" name="Picture 18" descr="Chart, waterfall chart&#10;&#10;Description automatically generated">
            <a:extLst>
              <a:ext uri="{FF2B5EF4-FFF2-40B4-BE49-F238E27FC236}">
                <a16:creationId xmlns:a16="http://schemas.microsoft.com/office/drawing/2014/main" id="{601D119C-CCDE-2E70-0C52-41B8EFD70E7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19460" y="170595"/>
            <a:ext cx="5491397" cy="3020853"/>
          </a:xfrm>
          <a:prstGeom prst="rect">
            <a:avLst/>
          </a:prstGeom>
        </p:spPr>
      </p:pic>
      <p:pic>
        <p:nvPicPr>
          <p:cNvPr id="21" name="Picture 20" descr="Text&#10;&#10;Description automatically generated">
            <a:extLst>
              <a:ext uri="{FF2B5EF4-FFF2-40B4-BE49-F238E27FC236}">
                <a16:creationId xmlns:a16="http://schemas.microsoft.com/office/drawing/2014/main" id="{FDC70D3A-9667-DEE2-3BBD-3DF784AAC1B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481071" y="3372995"/>
            <a:ext cx="2246026" cy="1433810"/>
          </a:xfrm>
          <a:prstGeom prst="rect">
            <a:avLst/>
          </a:prstGeom>
        </p:spPr>
      </p:pic>
      <p:pic>
        <p:nvPicPr>
          <p:cNvPr id="23" name="Picture 22" descr="A picture containing text&#10;&#10;Description automatically generated">
            <a:extLst>
              <a:ext uri="{FF2B5EF4-FFF2-40B4-BE49-F238E27FC236}">
                <a16:creationId xmlns:a16="http://schemas.microsoft.com/office/drawing/2014/main" id="{1E987DBC-8204-A882-BAC8-DA564615F0FD}"/>
              </a:ext>
            </a:extLst>
          </p:cNvPr>
          <p:cNvPicPr>
            <a:picLocks noChangeAspect="1"/>
          </p:cNvPicPr>
          <p:nvPr/>
        </p:nvPicPr>
        <p:blipFill>
          <a:blip r:embed="rId7"/>
          <a:stretch>
            <a:fillRect/>
          </a:stretch>
        </p:blipFill>
        <p:spPr>
          <a:xfrm>
            <a:off x="2926101" y="3372995"/>
            <a:ext cx="6438900" cy="1612900"/>
          </a:xfrm>
          <a:prstGeom prst="rect">
            <a:avLst/>
          </a:prstGeom>
        </p:spPr>
      </p:pic>
      <p:sp>
        <p:nvSpPr>
          <p:cNvPr id="24" name="Content Placeholder 1">
            <a:extLst>
              <a:ext uri="{FF2B5EF4-FFF2-40B4-BE49-F238E27FC236}">
                <a16:creationId xmlns:a16="http://schemas.microsoft.com/office/drawing/2014/main" id="{982E8414-7843-8148-F924-B80D085E99E7}"/>
              </a:ext>
            </a:extLst>
          </p:cNvPr>
          <p:cNvSpPr txBox="1">
            <a:spLocks/>
          </p:cNvSpPr>
          <p:nvPr/>
        </p:nvSpPr>
        <p:spPr>
          <a:xfrm>
            <a:off x="2926102" y="4985895"/>
            <a:ext cx="6554970"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This relationship works well for velocities up to 1000 ms</a:t>
            </a:r>
            <a:r>
              <a:rPr lang="en-GB" baseline="30000" dirty="0"/>
              <a:t>-1</a:t>
            </a:r>
            <a:r>
              <a:rPr lang="en-GB" dirty="0"/>
              <a:t> and 30</a:t>
            </a:r>
            <a:r>
              <a:rPr lang="en-GB" baseline="30000" dirty="0"/>
              <a:t>o</a:t>
            </a:r>
            <a:r>
              <a:rPr lang="en-GB" dirty="0"/>
              <a:t> obliquity</a:t>
            </a:r>
          </a:p>
        </p:txBody>
      </p:sp>
    </p:spTree>
    <p:extLst>
      <p:ext uri="{BB962C8B-B14F-4D97-AF65-F5344CB8AC3E}">
        <p14:creationId xmlns:p14="http://schemas.microsoft.com/office/powerpoint/2010/main" val="433424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4" name="Freeform: Shape 1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65051" y="662400"/>
            <a:ext cx="3384000" cy="1492132"/>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Fragment Slow-Down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765051" y="2286000"/>
            <a:ext cx="3384000" cy="3844800"/>
          </a:xfrm>
        </p:spPr>
        <p:txBody>
          <a:bodyPr vert="horz" wrap="square" lIns="91440" tIns="45720" rIns="91440" bIns="45720" rtlCol="0">
            <a:normAutofit/>
          </a:bodyPr>
          <a:lstStyle/>
          <a:p>
            <a:pPr indent="-228600">
              <a:buFont typeface="Arial" panose="020B0604020202020204" pitchFamily="34" charset="0"/>
              <a:buChar char="•"/>
            </a:pPr>
            <a:r>
              <a:rPr lang="en-US" sz="2000" dirty="0">
                <a:solidFill>
                  <a:schemeClr val="bg1">
                    <a:alpha val="60000"/>
                  </a:schemeClr>
                </a:solidFill>
              </a:rPr>
              <a:t>We have seen how the penetration (in the non-hydrodynamic region is affected by KE density, which depends upon fragment geometry and velocity. Fragments slow down as they pass through a medium and an initially lethal fragment becomes sub-lethal at a sufficient distance:</a:t>
            </a:r>
          </a:p>
          <a:p>
            <a:pPr indent="-228600">
              <a:buFont typeface="Arial" panose="020B0604020202020204" pitchFamily="34" charset="0"/>
              <a:buChar char="•"/>
            </a:pPr>
            <a:endParaRPr lang="en-US" sz="2000" dirty="0">
              <a:solidFill>
                <a:schemeClr val="bg1">
                  <a:alpha val="60000"/>
                </a:schemeClr>
              </a:solidFill>
            </a:endParaRPr>
          </a:p>
        </p:txBody>
      </p:sp>
      <p:pic>
        <p:nvPicPr>
          <p:cNvPr id="5" name="Picture 4" descr="Text, letter&#10;&#10;Description automatically generated">
            <a:extLst>
              <a:ext uri="{FF2B5EF4-FFF2-40B4-BE49-F238E27FC236}">
                <a16:creationId xmlns:a16="http://schemas.microsoft.com/office/drawing/2014/main" id="{4D16AB64-F083-E332-770B-8406A7A955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14102" y="277318"/>
            <a:ext cx="7079058" cy="4017364"/>
          </a:xfrm>
          <a:prstGeom prst="rect">
            <a:avLst/>
          </a:prstGeom>
        </p:spPr>
      </p:pic>
      <p:pic>
        <p:nvPicPr>
          <p:cNvPr id="7" name="Picture 6" descr="Diagram&#10;&#10;Description automatically generated">
            <a:extLst>
              <a:ext uri="{FF2B5EF4-FFF2-40B4-BE49-F238E27FC236}">
                <a16:creationId xmlns:a16="http://schemas.microsoft.com/office/drawing/2014/main" id="{4BE2FB2B-CF4F-BEC6-EB97-633F53B88C3B}"/>
              </a:ext>
            </a:extLst>
          </p:cNvPr>
          <p:cNvPicPr>
            <a:picLocks noChangeAspect="1"/>
          </p:cNvPicPr>
          <p:nvPr/>
        </p:nvPicPr>
        <p:blipFill>
          <a:blip r:embed="rId4"/>
          <a:stretch>
            <a:fillRect/>
          </a:stretch>
        </p:blipFill>
        <p:spPr>
          <a:xfrm>
            <a:off x="5603127" y="4572000"/>
            <a:ext cx="5622354" cy="1840043"/>
          </a:xfrm>
          <a:prstGeom prst="rect">
            <a:avLst/>
          </a:prstGeom>
        </p:spPr>
      </p:pic>
    </p:spTree>
    <p:extLst>
      <p:ext uri="{BB962C8B-B14F-4D97-AF65-F5344CB8AC3E}">
        <p14:creationId xmlns:p14="http://schemas.microsoft.com/office/powerpoint/2010/main" val="2344316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D767C71F-921C-A18A-77C7-949E536EF9CB}"/>
              </a:ext>
            </a:extLst>
          </p:cNvPr>
          <p:cNvPicPr>
            <a:picLocks noChangeAspect="1"/>
          </p:cNvPicPr>
          <p:nvPr/>
        </p:nvPicPr>
        <p:blipFill>
          <a:blip r:embed="rId3"/>
          <a:stretch>
            <a:fillRect/>
          </a:stretch>
        </p:blipFill>
        <p:spPr>
          <a:xfrm>
            <a:off x="643097" y="643467"/>
            <a:ext cx="7428088" cy="5571066"/>
          </a:xfrm>
          <a:prstGeom prst="rect">
            <a:avLst/>
          </a:prstGeom>
        </p:spPr>
      </p:pic>
      <p:graphicFrame>
        <p:nvGraphicFramePr>
          <p:cNvPr id="4" name="Table 4">
            <a:extLst>
              <a:ext uri="{FF2B5EF4-FFF2-40B4-BE49-F238E27FC236}">
                <a16:creationId xmlns:a16="http://schemas.microsoft.com/office/drawing/2014/main" id="{DD733D0A-8241-7145-BBE4-FD4590400817}"/>
              </a:ext>
            </a:extLst>
          </p:cNvPr>
          <p:cNvGraphicFramePr>
            <a:graphicFrameLocks noGrp="1"/>
          </p:cNvGraphicFramePr>
          <p:nvPr>
            <p:extLst>
              <p:ext uri="{D42A27DB-BD31-4B8C-83A1-F6EECF244321}">
                <p14:modId xmlns:p14="http://schemas.microsoft.com/office/powerpoint/2010/main" val="2849347905"/>
              </p:ext>
            </p:extLst>
          </p:nvPr>
        </p:nvGraphicFramePr>
        <p:xfrm>
          <a:off x="8402068" y="1508760"/>
          <a:ext cx="2982036" cy="3840480"/>
        </p:xfrm>
        <a:graphic>
          <a:graphicData uri="http://schemas.openxmlformats.org/drawingml/2006/table">
            <a:tbl>
              <a:tblPr firstRow="1" bandRow="1">
                <a:tableStyleId>{5C22544A-7EE6-4342-B048-85BDC9FD1C3A}</a:tableStyleId>
              </a:tblPr>
              <a:tblGrid>
                <a:gridCol w="1491018">
                  <a:extLst>
                    <a:ext uri="{9D8B030D-6E8A-4147-A177-3AD203B41FA5}">
                      <a16:colId xmlns:a16="http://schemas.microsoft.com/office/drawing/2014/main" val="2982580476"/>
                    </a:ext>
                  </a:extLst>
                </a:gridCol>
                <a:gridCol w="1491018">
                  <a:extLst>
                    <a:ext uri="{9D8B030D-6E8A-4147-A177-3AD203B41FA5}">
                      <a16:colId xmlns:a16="http://schemas.microsoft.com/office/drawing/2014/main" val="3047258824"/>
                    </a:ext>
                  </a:extLst>
                </a:gridCol>
              </a:tblGrid>
              <a:tr h="229660">
                <a:tc>
                  <a:txBody>
                    <a:bodyPr/>
                    <a:lstStyle/>
                    <a:p>
                      <a:r>
                        <a:rPr lang="en-US" dirty="0"/>
                        <a:t>Shape</a:t>
                      </a:r>
                    </a:p>
                  </a:txBody>
                  <a:tcPr/>
                </a:tc>
                <a:tc>
                  <a:txBody>
                    <a:bodyPr/>
                    <a:lstStyle/>
                    <a:p>
                      <a:r>
                        <a:rPr lang="en-US" dirty="0"/>
                        <a:t>Drag Coefficient (air)</a:t>
                      </a:r>
                    </a:p>
                  </a:txBody>
                  <a:tcPr/>
                </a:tc>
                <a:extLst>
                  <a:ext uri="{0D108BD9-81ED-4DB2-BD59-A6C34878D82A}">
                    <a16:rowId xmlns:a16="http://schemas.microsoft.com/office/drawing/2014/main" val="3212964656"/>
                  </a:ext>
                </a:extLst>
              </a:tr>
              <a:tr h="229660">
                <a:tc>
                  <a:txBody>
                    <a:bodyPr/>
                    <a:lstStyle/>
                    <a:p>
                      <a:r>
                        <a:rPr lang="en-US" dirty="0"/>
                        <a:t>Sphere</a:t>
                      </a:r>
                    </a:p>
                  </a:txBody>
                  <a:tcPr/>
                </a:tc>
                <a:tc>
                  <a:txBody>
                    <a:bodyPr/>
                    <a:lstStyle/>
                    <a:p>
                      <a:r>
                        <a:rPr lang="en-US" dirty="0"/>
                        <a:t>0.9</a:t>
                      </a:r>
                    </a:p>
                  </a:txBody>
                  <a:tcPr/>
                </a:tc>
                <a:extLst>
                  <a:ext uri="{0D108BD9-81ED-4DB2-BD59-A6C34878D82A}">
                    <a16:rowId xmlns:a16="http://schemas.microsoft.com/office/drawing/2014/main" val="3353898732"/>
                  </a:ext>
                </a:extLst>
              </a:tr>
              <a:tr h="229660">
                <a:tc>
                  <a:txBody>
                    <a:bodyPr/>
                    <a:lstStyle/>
                    <a:p>
                      <a:r>
                        <a:rPr lang="en-US" dirty="0"/>
                        <a:t>Cube (edge on, tumbling)</a:t>
                      </a:r>
                    </a:p>
                  </a:txBody>
                  <a:tcPr/>
                </a:tc>
                <a:tc>
                  <a:txBody>
                    <a:bodyPr/>
                    <a:lstStyle/>
                    <a:p>
                      <a:r>
                        <a:rPr lang="en-US" dirty="0"/>
                        <a:t>1.1</a:t>
                      </a:r>
                    </a:p>
                  </a:txBody>
                  <a:tcPr/>
                </a:tc>
                <a:extLst>
                  <a:ext uri="{0D108BD9-81ED-4DB2-BD59-A6C34878D82A}">
                    <a16:rowId xmlns:a16="http://schemas.microsoft.com/office/drawing/2014/main" val="2443473651"/>
                  </a:ext>
                </a:extLst>
              </a:tr>
              <a:tr h="317736">
                <a:tc>
                  <a:txBody>
                    <a:bodyPr/>
                    <a:lstStyle/>
                    <a:p>
                      <a:r>
                        <a:rPr lang="en-US" dirty="0"/>
                        <a:t>Cube (face-on, tumbling)</a:t>
                      </a:r>
                    </a:p>
                  </a:txBody>
                  <a:tcPr/>
                </a:tc>
                <a:tc>
                  <a:txBody>
                    <a:bodyPr/>
                    <a:lstStyle/>
                    <a:p>
                      <a:r>
                        <a:rPr lang="en-US" dirty="0"/>
                        <a:t>1.6</a:t>
                      </a:r>
                    </a:p>
                  </a:txBody>
                  <a:tcPr/>
                </a:tc>
                <a:extLst>
                  <a:ext uri="{0D108BD9-81ED-4DB2-BD59-A6C34878D82A}">
                    <a16:rowId xmlns:a16="http://schemas.microsoft.com/office/drawing/2014/main" val="3304321578"/>
                  </a:ext>
                </a:extLst>
              </a:tr>
              <a:tr h="229660">
                <a:tc>
                  <a:txBody>
                    <a:bodyPr/>
                    <a:lstStyle/>
                    <a:p>
                      <a:r>
                        <a:rPr lang="en-US" dirty="0"/>
                        <a:t>Cylinder (end-on)</a:t>
                      </a:r>
                    </a:p>
                  </a:txBody>
                  <a:tcPr/>
                </a:tc>
                <a:tc>
                  <a:txBody>
                    <a:bodyPr/>
                    <a:lstStyle/>
                    <a:p>
                      <a:r>
                        <a:rPr lang="en-US" dirty="0"/>
                        <a:t>1.7</a:t>
                      </a:r>
                    </a:p>
                  </a:txBody>
                  <a:tcPr/>
                </a:tc>
                <a:extLst>
                  <a:ext uri="{0D108BD9-81ED-4DB2-BD59-A6C34878D82A}">
                    <a16:rowId xmlns:a16="http://schemas.microsoft.com/office/drawing/2014/main" val="3612093462"/>
                  </a:ext>
                </a:extLst>
              </a:tr>
              <a:tr h="229660">
                <a:tc>
                  <a:txBody>
                    <a:bodyPr/>
                    <a:lstStyle/>
                    <a:p>
                      <a:r>
                        <a:rPr lang="en-US" dirty="0"/>
                        <a:t>(Cylinder (side-on)</a:t>
                      </a:r>
                    </a:p>
                  </a:txBody>
                  <a:tcPr/>
                </a:tc>
                <a:tc>
                  <a:txBody>
                    <a:bodyPr/>
                    <a:lstStyle/>
                    <a:p>
                      <a:r>
                        <a:rPr lang="en-US" dirty="0"/>
                        <a:t>1.2</a:t>
                      </a:r>
                    </a:p>
                  </a:txBody>
                  <a:tcPr/>
                </a:tc>
                <a:extLst>
                  <a:ext uri="{0D108BD9-81ED-4DB2-BD59-A6C34878D82A}">
                    <a16:rowId xmlns:a16="http://schemas.microsoft.com/office/drawing/2014/main" val="2048013172"/>
                  </a:ext>
                </a:extLst>
              </a:tr>
            </a:tbl>
          </a:graphicData>
        </a:graphic>
      </p:graphicFrame>
    </p:spTree>
    <p:extLst>
      <p:ext uri="{BB962C8B-B14F-4D97-AF65-F5344CB8AC3E}">
        <p14:creationId xmlns:p14="http://schemas.microsoft.com/office/powerpoint/2010/main" val="2726044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D6AAF58-ACE9-561D-4245-029A99FECF2A}"/>
              </a:ext>
            </a:extLst>
          </p:cNvPr>
          <p:cNvPicPr>
            <a:picLocks noChangeAspect="1"/>
          </p:cNvPicPr>
          <p:nvPr/>
        </p:nvPicPr>
        <p:blipFill>
          <a:blip r:embed="rId3"/>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4097405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line chart&#10;&#10;Description automatically generated">
            <a:extLst>
              <a:ext uri="{FF2B5EF4-FFF2-40B4-BE49-F238E27FC236}">
                <a16:creationId xmlns:a16="http://schemas.microsoft.com/office/drawing/2014/main" id="{6A398C58-908E-4DDD-3A2C-B1FBA9736DD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6452" y="239842"/>
            <a:ext cx="8223010" cy="6307319"/>
          </a:xfrm>
          <a:prstGeom prst="rect">
            <a:avLst/>
          </a:prstGeom>
        </p:spPr>
      </p:pic>
      <p:graphicFrame>
        <p:nvGraphicFramePr>
          <p:cNvPr id="5" name="Table 5">
            <a:extLst>
              <a:ext uri="{FF2B5EF4-FFF2-40B4-BE49-F238E27FC236}">
                <a16:creationId xmlns:a16="http://schemas.microsoft.com/office/drawing/2014/main" id="{7A255408-C574-DBED-E115-648C29B0BC97}"/>
              </a:ext>
            </a:extLst>
          </p:cNvPr>
          <p:cNvGraphicFramePr>
            <a:graphicFrameLocks noGrp="1"/>
          </p:cNvGraphicFramePr>
          <p:nvPr/>
        </p:nvGraphicFramePr>
        <p:xfrm>
          <a:off x="7578361" y="1855240"/>
          <a:ext cx="4064000" cy="45720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4099962971"/>
                    </a:ext>
                  </a:extLst>
                </a:gridCol>
                <a:gridCol w="2032000">
                  <a:extLst>
                    <a:ext uri="{9D8B030D-6E8A-4147-A177-3AD203B41FA5}">
                      <a16:colId xmlns:a16="http://schemas.microsoft.com/office/drawing/2014/main" val="465145550"/>
                    </a:ext>
                  </a:extLst>
                </a:gridCol>
              </a:tblGrid>
              <a:tr h="201873">
                <a:tc>
                  <a:txBody>
                    <a:bodyPr/>
                    <a:lstStyle/>
                    <a:p>
                      <a:r>
                        <a:rPr lang="en-US" dirty="0"/>
                        <a:t>Target</a:t>
                      </a:r>
                    </a:p>
                  </a:txBody>
                  <a:tcPr/>
                </a:tc>
                <a:tc>
                  <a:txBody>
                    <a:bodyPr/>
                    <a:lstStyle/>
                    <a:p>
                      <a:r>
                        <a:rPr lang="en-US" dirty="0"/>
                        <a:t>Energy Density Jmm</a:t>
                      </a:r>
                      <a:r>
                        <a:rPr lang="en-US" baseline="30000" dirty="0"/>
                        <a:t>-2</a:t>
                      </a:r>
                    </a:p>
                  </a:txBody>
                  <a:tcPr/>
                </a:tc>
                <a:extLst>
                  <a:ext uri="{0D108BD9-81ED-4DB2-BD59-A6C34878D82A}">
                    <a16:rowId xmlns:a16="http://schemas.microsoft.com/office/drawing/2014/main" val="115326089"/>
                  </a:ext>
                </a:extLst>
              </a:tr>
              <a:tr h="201873">
                <a:tc>
                  <a:txBody>
                    <a:bodyPr/>
                    <a:lstStyle/>
                    <a:p>
                      <a:r>
                        <a:rPr lang="en-US" dirty="0"/>
                        <a:t>Unprotected human</a:t>
                      </a:r>
                    </a:p>
                  </a:txBody>
                  <a:tcPr/>
                </a:tc>
                <a:tc>
                  <a:txBody>
                    <a:bodyPr/>
                    <a:lstStyle/>
                    <a:p>
                      <a:r>
                        <a:rPr lang="en-US" dirty="0"/>
                        <a:t>3</a:t>
                      </a:r>
                    </a:p>
                  </a:txBody>
                  <a:tcPr/>
                </a:tc>
                <a:extLst>
                  <a:ext uri="{0D108BD9-81ED-4DB2-BD59-A6C34878D82A}">
                    <a16:rowId xmlns:a16="http://schemas.microsoft.com/office/drawing/2014/main" val="3832500176"/>
                  </a:ext>
                </a:extLst>
              </a:tr>
              <a:tr h="201873">
                <a:tc>
                  <a:txBody>
                    <a:bodyPr/>
                    <a:lstStyle/>
                    <a:p>
                      <a:r>
                        <a:rPr lang="en-US" dirty="0"/>
                        <a:t>Protected human*</a:t>
                      </a:r>
                    </a:p>
                  </a:txBody>
                  <a:tcPr/>
                </a:tc>
                <a:tc>
                  <a:txBody>
                    <a:bodyPr/>
                    <a:lstStyle/>
                    <a:p>
                      <a:r>
                        <a:rPr lang="en-US" dirty="0"/>
                        <a:t>5</a:t>
                      </a:r>
                    </a:p>
                  </a:txBody>
                  <a:tcPr/>
                </a:tc>
                <a:extLst>
                  <a:ext uri="{0D108BD9-81ED-4DB2-BD59-A6C34878D82A}">
                    <a16:rowId xmlns:a16="http://schemas.microsoft.com/office/drawing/2014/main" val="3333475341"/>
                  </a:ext>
                </a:extLst>
              </a:tr>
              <a:tr h="201873">
                <a:tc>
                  <a:txBody>
                    <a:bodyPr/>
                    <a:lstStyle/>
                    <a:p>
                      <a:r>
                        <a:rPr lang="en-US" dirty="0"/>
                        <a:t>Soft-skin vehicle</a:t>
                      </a:r>
                    </a:p>
                  </a:txBody>
                  <a:tcPr/>
                </a:tc>
                <a:tc>
                  <a:txBody>
                    <a:bodyPr/>
                    <a:lstStyle/>
                    <a:p>
                      <a:r>
                        <a:rPr lang="en-US" dirty="0"/>
                        <a:t>6</a:t>
                      </a:r>
                    </a:p>
                  </a:txBody>
                  <a:tcPr/>
                </a:tc>
                <a:extLst>
                  <a:ext uri="{0D108BD9-81ED-4DB2-BD59-A6C34878D82A}">
                    <a16:rowId xmlns:a16="http://schemas.microsoft.com/office/drawing/2014/main" val="2940018577"/>
                  </a:ext>
                </a:extLst>
              </a:tr>
              <a:tr h="201873">
                <a:tc>
                  <a:txBody>
                    <a:bodyPr/>
                    <a:lstStyle/>
                    <a:p>
                      <a:r>
                        <a:rPr lang="en-US" dirty="0"/>
                        <a:t>Steel helmet</a:t>
                      </a:r>
                    </a:p>
                  </a:txBody>
                  <a:tcPr/>
                </a:tc>
                <a:tc>
                  <a:txBody>
                    <a:bodyPr/>
                    <a:lstStyle/>
                    <a:p>
                      <a:r>
                        <a:rPr lang="en-US" dirty="0"/>
                        <a:t>17</a:t>
                      </a:r>
                    </a:p>
                  </a:txBody>
                  <a:tcPr/>
                </a:tc>
                <a:extLst>
                  <a:ext uri="{0D108BD9-81ED-4DB2-BD59-A6C34878D82A}">
                    <a16:rowId xmlns:a16="http://schemas.microsoft.com/office/drawing/2014/main" val="2119997298"/>
                  </a:ext>
                </a:extLst>
              </a:tr>
              <a:tr h="201873">
                <a:tc>
                  <a:txBody>
                    <a:bodyPr/>
                    <a:lstStyle/>
                    <a:p>
                      <a:r>
                        <a:rPr lang="en-US" dirty="0"/>
                        <a:t>50mm concrete</a:t>
                      </a:r>
                    </a:p>
                  </a:txBody>
                  <a:tcPr/>
                </a:tc>
                <a:tc>
                  <a:txBody>
                    <a:bodyPr/>
                    <a:lstStyle/>
                    <a:p>
                      <a:r>
                        <a:rPr lang="en-US" dirty="0"/>
                        <a:t>40</a:t>
                      </a:r>
                    </a:p>
                  </a:txBody>
                  <a:tcPr/>
                </a:tc>
                <a:extLst>
                  <a:ext uri="{0D108BD9-81ED-4DB2-BD59-A6C34878D82A}">
                    <a16:rowId xmlns:a16="http://schemas.microsoft.com/office/drawing/2014/main" val="2882698659"/>
                  </a:ext>
                </a:extLst>
              </a:tr>
              <a:tr h="201873">
                <a:tc>
                  <a:txBody>
                    <a:bodyPr/>
                    <a:lstStyle/>
                    <a:p>
                      <a:r>
                        <a:rPr lang="en-US" dirty="0"/>
                        <a:t>120mm brick</a:t>
                      </a:r>
                    </a:p>
                  </a:txBody>
                  <a:tcPr/>
                </a:tc>
                <a:tc>
                  <a:txBody>
                    <a:bodyPr/>
                    <a:lstStyle/>
                    <a:p>
                      <a:r>
                        <a:rPr lang="en-US" dirty="0"/>
                        <a:t>90</a:t>
                      </a:r>
                    </a:p>
                  </a:txBody>
                  <a:tcPr/>
                </a:tc>
                <a:extLst>
                  <a:ext uri="{0D108BD9-81ED-4DB2-BD59-A6C34878D82A}">
                    <a16:rowId xmlns:a16="http://schemas.microsoft.com/office/drawing/2014/main" val="1393266926"/>
                  </a:ext>
                </a:extLst>
              </a:tr>
              <a:tr h="201873">
                <a:tc>
                  <a:txBody>
                    <a:bodyPr/>
                    <a:lstStyle/>
                    <a:p>
                      <a:r>
                        <a:rPr lang="en-US" dirty="0"/>
                        <a:t>10mm steel</a:t>
                      </a:r>
                    </a:p>
                  </a:txBody>
                  <a:tcPr/>
                </a:tc>
                <a:tc>
                  <a:txBody>
                    <a:bodyPr/>
                    <a:lstStyle/>
                    <a:p>
                      <a:r>
                        <a:rPr lang="en-US" dirty="0"/>
                        <a:t>100</a:t>
                      </a:r>
                    </a:p>
                  </a:txBody>
                  <a:tcPr/>
                </a:tc>
                <a:extLst>
                  <a:ext uri="{0D108BD9-81ED-4DB2-BD59-A6C34878D82A}">
                    <a16:rowId xmlns:a16="http://schemas.microsoft.com/office/drawing/2014/main" val="922575682"/>
                  </a:ext>
                </a:extLst>
              </a:tr>
              <a:tr h="201873">
                <a:tc>
                  <a:txBody>
                    <a:bodyPr/>
                    <a:lstStyle/>
                    <a:p>
                      <a:r>
                        <a:rPr lang="en-US" dirty="0"/>
                        <a:t>30mm steel</a:t>
                      </a:r>
                    </a:p>
                  </a:txBody>
                  <a:tcPr/>
                </a:tc>
                <a:tc>
                  <a:txBody>
                    <a:bodyPr/>
                    <a:lstStyle/>
                    <a:p>
                      <a:r>
                        <a:rPr lang="en-US" dirty="0"/>
                        <a:t>250</a:t>
                      </a:r>
                    </a:p>
                  </a:txBody>
                  <a:tcPr/>
                </a:tc>
                <a:extLst>
                  <a:ext uri="{0D108BD9-81ED-4DB2-BD59-A6C34878D82A}">
                    <a16:rowId xmlns:a16="http://schemas.microsoft.com/office/drawing/2014/main" val="2503925863"/>
                  </a:ext>
                </a:extLst>
              </a:tr>
              <a:tr h="201873">
                <a:tc>
                  <a:txBody>
                    <a:bodyPr/>
                    <a:lstStyle/>
                    <a:p>
                      <a:r>
                        <a:rPr lang="en-US" dirty="0"/>
                        <a:t>Tank armour</a:t>
                      </a:r>
                    </a:p>
                  </a:txBody>
                  <a:tcPr/>
                </a:tc>
                <a:tc>
                  <a:txBody>
                    <a:bodyPr/>
                    <a:lstStyle/>
                    <a:p>
                      <a:r>
                        <a:rPr lang="en-US" dirty="0"/>
                        <a:t>15000</a:t>
                      </a:r>
                    </a:p>
                  </a:txBody>
                  <a:tcPr/>
                </a:tc>
                <a:extLst>
                  <a:ext uri="{0D108BD9-81ED-4DB2-BD59-A6C34878D82A}">
                    <a16:rowId xmlns:a16="http://schemas.microsoft.com/office/drawing/2014/main" val="2595493339"/>
                  </a:ext>
                </a:extLst>
              </a:tr>
              <a:tr h="201873">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42340260"/>
                  </a:ext>
                </a:extLst>
              </a:tr>
            </a:tbl>
          </a:graphicData>
        </a:graphic>
      </p:graphicFrame>
      <p:sp>
        <p:nvSpPr>
          <p:cNvPr id="6" name="Content Placeholder 1">
            <a:extLst>
              <a:ext uri="{FF2B5EF4-FFF2-40B4-BE49-F238E27FC236}">
                <a16:creationId xmlns:a16="http://schemas.microsoft.com/office/drawing/2014/main" id="{91228918-6229-4A64-F599-936B794840CC}"/>
              </a:ext>
            </a:extLst>
          </p:cNvPr>
          <p:cNvSpPr txBox="1">
            <a:spLocks/>
          </p:cNvSpPr>
          <p:nvPr/>
        </p:nvSpPr>
        <p:spPr>
          <a:xfrm>
            <a:off x="8439462" y="605830"/>
            <a:ext cx="3139606"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Effect of drag on energy density</a:t>
            </a:r>
          </a:p>
        </p:txBody>
      </p:sp>
    </p:spTree>
    <p:extLst>
      <p:ext uri="{BB962C8B-B14F-4D97-AF65-F5344CB8AC3E}">
        <p14:creationId xmlns:p14="http://schemas.microsoft.com/office/powerpoint/2010/main" val="4272208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DCA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hart, line chart&#10;&#10;Description automatically generated">
            <a:extLst>
              <a:ext uri="{FF2B5EF4-FFF2-40B4-BE49-F238E27FC236}">
                <a16:creationId xmlns:a16="http://schemas.microsoft.com/office/drawing/2014/main" id="{8665C9D0-11A3-B431-A69E-0DE372A7574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14632" y="643467"/>
            <a:ext cx="8162735" cy="5571066"/>
          </a:xfrm>
          <a:prstGeom prst="rect">
            <a:avLst/>
          </a:prstGeom>
        </p:spPr>
      </p:pic>
    </p:spTree>
    <p:extLst>
      <p:ext uri="{BB962C8B-B14F-4D97-AF65-F5344CB8AC3E}">
        <p14:creationId xmlns:p14="http://schemas.microsoft.com/office/powerpoint/2010/main" val="1905706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4" name="Freeform: Shape 1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54809" y="228181"/>
            <a:ext cx="3384000" cy="1492132"/>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dirty="0">
                <a:latin typeface="+mj-lt"/>
                <a:ea typeface="+mj-ea"/>
                <a:cs typeface="+mj-cs"/>
              </a:rPr>
              <a:t>Effect on fragment of penetration </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 y="1246365"/>
            <a:ext cx="4454013" cy="4909506"/>
          </a:xfrm>
        </p:spPr>
        <p:txBody>
          <a:bodyPr vert="horz" wrap="square" lIns="91440" tIns="45720" rIns="91440" bIns="45720" rtlCol="0">
            <a:normAutofit lnSpcReduction="10000"/>
          </a:bodyPr>
          <a:lstStyle/>
          <a:p>
            <a:pPr indent="-228600">
              <a:buFont typeface="Arial" panose="020B0604020202020204" pitchFamily="34" charset="0"/>
              <a:buChar char="•"/>
            </a:pPr>
            <a:endParaRPr lang="en-US" sz="1800" dirty="0">
              <a:solidFill>
                <a:schemeClr val="bg1">
                  <a:alpha val="60000"/>
                </a:schemeClr>
              </a:solidFill>
            </a:endParaRPr>
          </a:p>
          <a:p>
            <a:pPr indent="-228600">
              <a:buFont typeface="Arial" panose="020B0604020202020204" pitchFamily="34" charset="0"/>
              <a:buChar char="•"/>
            </a:pPr>
            <a:endParaRPr lang="en-US" sz="1800" dirty="0">
              <a:solidFill>
                <a:schemeClr val="bg1">
                  <a:alpha val="60000"/>
                </a:schemeClr>
              </a:solidFill>
            </a:endParaRPr>
          </a:p>
          <a:p>
            <a:pPr marL="457200" indent="-228600">
              <a:buFont typeface="Arial" panose="020B0604020202020204" pitchFamily="34" charset="0"/>
              <a:buChar char="•"/>
            </a:pPr>
            <a:r>
              <a:rPr lang="en-US" sz="1800" dirty="0">
                <a:solidFill>
                  <a:schemeClr val="bg1">
                    <a:alpha val="60000"/>
                  </a:schemeClr>
                </a:solidFill>
              </a:rPr>
              <a:t>At very low velocities, say 250 - 800 ms-1, normal structural dynamics can determine the degree of deformation to the fragment and penetration achieved</a:t>
            </a:r>
          </a:p>
          <a:p>
            <a:pPr marL="457200" indent="-228600">
              <a:buFont typeface="Arial" panose="020B0604020202020204" pitchFamily="34" charset="0"/>
              <a:buChar char="•"/>
            </a:pPr>
            <a:r>
              <a:rPr lang="en-US" sz="1800" dirty="0">
                <a:solidFill>
                  <a:schemeClr val="bg1">
                    <a:alpha val="60000"/>
                  </a:schemeClr>
                </a:solidFill>
              </a:rPr>
              <a:t>As the velocity increases between 800 – 1200 ms-1, the response is dominated by the way in which the material behaves within the small zone of the impact area. </a:t>
            </a:r>
          </a:p>
          <a:p>
            <a:pPr marL="457200" indent="-228600">
              <a:buFont typeface="Arial" panose="020B0604020202020204" pitchFamily="34" charset="0"/>
              <a:buChar char="•"/>
            </a:pPr>
            <a:r>
              <a:rPr lang="en-US" sz="1800" dirty="0">
                <a:solidFill>
                  <a:schemeClr val="bg1">
                    <a:alpha val="60000"/>
                  </a:schemeClr>
                </a:solidFill>
              </a:rPr>
              <a:t>Localised plastic material flow and failure predominates as the impact velocities increase.</a:t>
            </a:r>
          </a:p>
          <a:p>
            <a:pPr marL="457200" indent="-228600">
              <a:buFont typeface="Arial" panose="020B0604020202020204" pitchFamily="34" charset="0"/>
              <a:buChar char="•"/>
            </a:pPr>
            <a:r>
              <a:rPr lang="en-US" sz="1800" dirty="0">
                <a:solidFill>
                  <a:schemeClr val="bg1">
                    <a:alpha val="60000"/>
                  </a:schemeClr>
                </a:solidFill>
              </a:rPr>
              <a:t>Increasing the impact velocity and energy density does not necessarily increase the depth of penetration</a:t>
            </a:r>
          </a:p>
          <a:p>
            <a:pPr marL="457200" indent="-228600">
              <a:buFont typeface="Arial" panose="020B0604020202020204" pitchFamily="34" charset="0"/>
              <a:buChar char="•"/>
            </a:pPr>
            <a:r>
              <a:rPr lang="en-US" sz="1800" dirty="0">
                <a:solidFill>
                  <a:schemeClr val="bg1">
                    <a:alpha val="60000"/>
                  </a:schemeClr>
                </a:solidFill>
              </a:rPr>
              <a:t>&gt; 1200 ms-1 hydrodynamic penetration</a:t>
            </a:r>
          </a:p>
        </p:txBody>
      </p:sp>
      <p:pic>
        <p:nvPicPr>
          <p:cNvPr id="5" name="Picture 4" descr="A picture containing text, white&#10;&#10;Description automatically generated">
            <a:extLst>
              <a:ext uri="{FF2B5EF4-FFF2-40B4-BE49-F238E27FC236}">
                <a16:creationId xmlns:a16="http://schemas.microsoft.com/office/drawing/2014/main" id="{840F34A9-5054-46C2-E21E-BC43B42629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11053" y="473529"/>
            <a:ext cx="6014185" cy="5682342"/>
          </a:xfrm>
          <a:prstGeom prst="rect">
            <a:avLst/>
          </a:prstGeom>
        </p:spPr>
      </p:pic>
    </p:spTree>
    <p:extLst>
      <p:ext uri="{BB962C8B-B14F-4D97-AF65-F5344CB8AC3E}">
        <p14:creationId xmlns:p14="http://schemas.microsoft.com/office/powerpoint/2010/main" val="3729206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scatter chart&#10;&#10;Description automatically generated">
            <a:extLst>
              <a:ext uri="{FF2B5EF4-FFF2-40B4-BE49-F238E27FC236}">
                <a16:creationId xmlns:a16="http://schemas.microsoft.com/office/drawing/2014/main" id="{A401AA2E-86BC-5438-24A5-F0C0173BCD33}"/>
              </a:ext>
            </a:extLst>
          </p:cNvPr>
          <p:cNvPicPr>
            <a:picLocks noChangeAspect="1"/>
          </p:cNvPicPr>
          <p:nvPr/>
        </p:nvPicPr>
        <p:blipFill>
          <a:blip r:embed="rId2"/>
          <a:stretch>
            <a:fillRect/>
          </a:stretch>
        </p:blipFill>
        <p:spPr>
          <a:xfrm>
            <a:off x="158938" y="204761"/>
            <a:ext cx="11874124" cy="4936865"/>
          </a:xfrm>
          <a:prstGeom prst="rect">
            <a:avLst/>
          </a:prstGeom>
        </p:spPr>
      </p:pic>
      <p:sp>
        <p:nvSpPr>
          <p:cNvPr id="4" name="Content Placeholder 1">
            <a:extLst>
              <a:ext uri="{FF2B5EF4-FFF2-40B4-BE49-F238E27FC236}">
                <a16:creationId xmlns:a16="http://schemas.microsoft.com/office/drawing/2014/main" id="{66C563DF-6549-6337-2F9F-D1F3607424A4}"/>
              </a:ext>
            </a:extLst>
          </p:cNvPr>
          <p:cNvSpPr txBox="1">
            <a:spLocks/>
          </p:cNvSpPr>
          <p:nvPr/>
        </p:nvSpPr>
        <p:spPr>
          <a:xfrm>
            <a:off x="317814" y="5270708"/>
            <a:ext cx="11715248"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Note: the graphs above (J.F.Lou et al 2014) show various velocities of the sub, transition and hydrodynamic penetration regions</a:t>
            </a:r>
          </a:p>
        </p:txBody>
      </p:sp>
    </p:spTree>
    <p:extLst>
      <p:ext uri="{BB962C8B-B14F-4D97-AF65-F5344CB8AC3E}">
        <p14:creationId xmlns:p14="http://schemas.microsoft.com/office/powerpoint/2010/main" val="23324365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81824" y="1572645"/>
            <a:ext cx="3320704" cy="3864989"/>
          </a:xfrm>
        </p:spPr>
        <p:txBody>
          <a:bodyPr wrap="square"/>
          <a:lstStyle/>
          <a:p>
            <a:r>
              <a:rPr lang="en-US" sz="2400" dirty="0"/>
              <a:t>The total angle which includes all the fragments from the warhead is called the </a:t>
            </a:r>
            <a:r>
              <a:rPr lang="en-US" sz="2400" b="1" i="1" dirty="0"/>
              <a:t>beam width</a:t>
            </a:r>
            <a:r>
              <a:rPr lang="en-US" sz="2400" dirty="0"/>
              <a:t> and is a useful characteristic for the analysis of the likely effectiveness of the warhead. For a simple cylinder, it is simply the </a:t>
            </a:r>
            <a:r>
              <a:rPr lang="en-US" sz="2400" b="1" i="1" dirty="0"/>
              <a:t>sum of the two extreme Taylor Angles</a:t>
            </a:r>
            <a:r>
              <a:rPr lang="en-US" sz="2400" dirty="0"/>
              <a:t>:</a:t>
            </a:r>
          </a:p>
          <a:p>
            <a:endParaRPr lang="en-US" sz="2400"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90326" y="1944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Warhead beam width and </a:t>
            </a:r>
          </a:p>
          <a:p>
            <a:pPr algn="ctr"/>
            <a:r>
              <a:rPr lang="en-GB" sz="4000" dirty="0"/>
              <a:t>Forward Velocity</a:t>
            </a:r>
          </a:p>
        </p:txBody>
      </p:sp>
      <p:pic>
        <p:nvPicPr>
          <p:cNvPr id="50" name="Picture 49" descr="Diagram&#10;&#10;Description automatically generated">
            <a:extLst>
              <a:ext uri="{FF2B5EF4-FFF2-40B4-BE49-F238E27FC236}">
                <a16:creationId xmlns:a16="http://schemas.microsoft.com/office/drawing/2014/main" id="{3F9F3E8E-C904-54EF-5EE9-2EA13742D5B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74282" y="1736151"/>
            <a:ext cx="7476135" cy="3636169"/>
          </a:xfrm>
          <a:prstGeom prst="rect">
            <a:avLst/>
          </a:prstGeom>
        </p:spPr>
      </p:pic>
    </p:spTree>
    <p:extLst>
      <p:ext uri="{BB962C8B-B14F-4D97-AF65-F5344CB8AC3E}">
        <p14:creationId xmlns:p14="http://schemas.microsoft.com/office/powerpoint/2010/main" val="40519795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68D8BB3-A95F-0622-BDAF-AF109D66DBE3}"/>
              </a:ext>
            </a:extLst>
          </p:cNvPr>
          <p:cNvGrpSpPr/>
          <p:nvPr/>
        </p:nvGrpSpPr>
        <p:grpSpPr>
          <a:xfrm>
            <a:off x="286656" y="2462337"/>
            <a:ext cx="6323654" cy="3256206"/>
            <a:chOff x="563335" y="2090058"/>
            <a:chExt cx="6323654" cy="3256206"/>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ED63DA96-4249-679D-853E-63717721842D}"/>
                    </a:ext>
                  </a:extLst>
                </p:cNvPr>
                <p:cNvSpPr txBox="1"/>
                <p:nvPr/>
              </p:nvSpPr>
              <p:spPr>
                <a:xfrm>
                  <a:off x="563335" y="2090058"/>
                  <a:ext cx="4514697" cy="75155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400" b="0" i="1" smtClean="0">
                            <a:solidFill>
                              <a:schemeClr val="bg1"/>
                            </a:solidFill>
                            <a:latin typeface="Cambria Math" panose="02040503050406030204" pitchFamily="18" charset="0"/>
                          </a:rPr>
                          <m:t>𝑅𝑒𝑎𝑟</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𝐹𝑟𝑎𝑔𝑚𝑒𝑛𝑡</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rad>
                          <m:radPr>
                            <m:degHide m:val="on"/>
                            <m:ctrlPr>
                              <a:rPr lang="en-GB" sz="2400" b="0" i="1" smtClean="0">
                                <a:solidFill>
                                  <a:schemeClr val="bg1"/>
                                </a:solidFill>
                                <a:latin typeface="Cambria Math" panose="02040503050406030204" pitchFamily="18" charset="0"/>
                              </a:rPr>
                            </m:ctrlPr>
                          </m:radPr>
                          <m:deg/>
                          <m:e>
                            <m:sSup>
                              <m:sSupPr>
                                <m:ctrlPr>
                                  <a:rPr lang="en-GB" sz="2400" b="0" i="1" smtClean="0">
                                    <a:solidFill>
                                      <a:schemeClr val="bg1"/>
                                    </a:solidFill>
                                    <a:latin typeface="Cambria Math" panose="02040503050406030204" pitchFamily="18" charset="0"/>
                                  </a:rPr>
                                </m:ctrlPr>
                              </m:sSupPr>
                              <m:e>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e>
                              <m:sup>
                                <m:r>
                                  <a:rPr lang="en-GB" sz="2400" b="0" i="1" smtClean="0">
                                    <a:solidFill>
                                      <a:schemeClr val="bg1"/>
                                    </a:solidFill>
                                    <a:latin typeface="Cambria Math" panose="02040503050406030204" pitchFamily="18" charset="0"/>
                                  </a:rPr>
                                  <m:t>2</m:t>
                                </m:r>
                              </m:sup>
                            </m:sSup>
                            <m:r>
                              <a:rPr lang="en-GB" sz="2400" b="0" i="1" smtClean="0">
                                <a:solidFill>
                                  <a:schemeClr val="bg1"/>
                                </a:solidFill>
                                <a:latin typeface="Cambria Math" panose="02040503050406030204" pitchFamily="18" charset="0"/>
                              </a:rPr>
                              <m:t>+</m:t>
                            </m:r>
                            <m:sSup>
                              <m:sSupPr>
                                <m:ctrlPr>
                                  <a:rPr lang="en-GB" sz="2400" b="0" i="1" smtClean="0">
                                    <a:solidFill>
                                      <a:schemeClr val="bg1"/>
                                    </a:solidFill>
                                    <a:latin typeface="Cambria Math" panose="02040503050406030204" pitchFamily="18" charset="0"/>
                                  </a:rPr>
                                </m:ctrlPr>
                              </m:sSupPr>
                              <m:e>
                                <m:sSubSup>
                                  <m:sSubSupPr>
                                    <m:ctrlPr>
                                      <a:rPr lang="en-GB" sz="2400" b="0" i="1" smtClean="0">
                                        <a:solidFill>
                                          <a:schemeClr val="bg1"/>
                                        </a:solidFill>
                                        <a:latin typeface="Cambria Math" panose="02040503050406030204" pitchFamily="18" charset="0"/>
                                      </a:rPr>
                                    </m:ctrlPr>
                                  </m:sSubSup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up>
                                    <m:r>
                                      <a:rPr lang="en-GB" sz="2400" b="0" i="1" smtClean="0">
                                        <a:solidFill>
                                          <a:schemeClr val="bg1"/>
                                        </a:solidFill>
                                        <a:latin typeface="Cambria Math" panose="02040503050406030204" pitchFamily="18" charset="0"/>
                                      </a:rPr>
                                      <m:t>2</m:t>
                                    </m:r>
                                  </m:sup>
                                </m:sSubSup>
                              </m:e>
                              <m:sup/>
                            </m:sSup>
                          </m:e>
                        </m:rad>
                      </m:oMath>
                    </m:oMathPara>
                  </a14:m>
                  <a:endParaRPr lang="en-US" sz="2400" dirty="0">
                    <a:solidFill>
                      <a:schemeClr val="bg1"/>
                    </a:solidFill>
                  </a:endParaRPr>
                </a:p>
              </p:txBody>
            </p:sp>
          </mc:Choice>
          <mc:Fallback xmlns="">
            <p:sp>
              <p:nvSpPr>
                <p:cNvPr id="3" name="TextBox 2">
                  <a:extLst>
                    <a:ext uri="{FF2B5EF4-FFF2-40B4-BE49-F238E27FC236}">
                      <a16:creationId xmlns:a16="http://schemas.microsoft.com/office/drawing/2014/main" id="{ED63DA96-4249-679D-853E-63717721842D}"/>
                    </a:ext>
                  </a:extLst>
                </p:cNvPr>
                <p:cNvSpPr txBox="1">
                  <a:spLocks noRot="1" noChangeAspect="1" noMove="1" noResize="1" noEditPoints="1" noAdjustHandles="1" noChangeArrowheads="1" noChangeShapeType="1" noTextEdit="1"/>
                </p:cNvSpPr>
                <p:nvPr/>
              </p:nvSpPr>
              <p:spPr>
                <a:xfrm>
                  <a:off x="563335" y="2090058"/>
                  <a:ext cx="4514697" cy="751552"/>
                </a:xfrm>
                <a:prstGeom prst="rect">
                  <a:avLst/>
                </a:prstGeom>
                <a:blipFill>
                  <a:blip r:embed="rId3"/>
                  <a:stretch>
                    <a:fillRect l="-1120" b="-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AF38E58E-C503-165C-E0B5-C86FA27AD1E7}"/>
                    </a:ext>
                  </a:extLst>
                </p:cNvPr>
                <p:cNvSpPr txBox="1"/>
                <p:nvPr/>
              </p:nvSpPr>
              <p:spPr>
                <a:xfrm>
                  <a:off x="567021" y="2865128"/>
                  <a:ext cx="2230354" cy="75418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400" i="1" smtClean="0">
                                <a:solidFill>
                                  <a:schemeClr val="bg1"/>
                                </a:solidFill>
                                <a:latin typeface="Cambria Math" panose="02040503050406030204" pitchFamily="18" charset="0"/>
                              </a:rPr>
                            </m:ctrlPr>
                          </m:sSubPr>
                          <m:e>
                            <m:r>
                              <a:rPr lang="en-US" sz="240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func>
                          <m:funcPr>
                            <m:ctrlPr>
                              <a:rPr lang="en-GB" sz="2400" b="0" i="1" smtClean="0">
                                <a:solidFill>
                                  <a:schemeClr val="bg1"/>
                                </a:solidFill>
                                <a:latin typeface="Cambria Math" panose="02040503050406030204" pitchFamily="18" charset="0"/>
                              </a:rPr>
                            </m:ctrlPr>
                          </m:funcPr>
                          <m:fName>
                            <m:sSup>
                              <m:sSupPr>
                                <m:ctrlPr>
                                  <a:rPr lang="en-GB" sz="2400" b="0" i="1" smtClean="0">
                                    <a:solidFill>
                                      <a:schemeClr val="bg1"/>
                                    </a:solidFill>
                                    <a:latin typeface="Cambria Math" panose="02040503050406030204" pitchFamily="18" charset="0"/>
                                  </a:rPr>
                                </m:ctrlPr>
                              </m:sSupPr>
                              <m:e>
                                <m:r>
                                  <m:rPr>
                                    <m:sty m:val="p"/>
                                  </m:rPr>
                                  <a:rPr lang="en-GB" sz="2400" b="0" i="0" smtClean="0">
                                    <a:solidFill>
                                      <a:schemeClr val="bg1"/>
                                    </a:solidFill>
                                    <a:latin typeface="Cambria Math" panose="02040503050406030204" pitchFamily="18" charset="0"/>
                                  </a:rPr>
                                  <m:t>tan</m:t>
                                </m:r>
                              </m:e>
                              <m:sup>
                                <m:r>
                                  <a:rPr lang="en-GB" sz="2400" b="0" i="1" smtClean="0">
                                    <a:solidFill>
                                      <a:schemeClr val="bg1"/>
                                    </a:solidFill>
                                    <a:latin typeface="Cambria Math" panose="02040503050406030204" pitchFamily="18" charset="0"/>
                                  </a:rPr>
                                  <m:t>−1</m:t>
                                </m:r>
                              </m:sup>
                            </m:sSup>
                          </m:fName>
                          <m:e>
                            <m:d>
                              <m:dPr>
                                <m:ctrlPr>
                                  <a:rPr lang="en-GB" sz="2400" b="0" i="1" smtClean="0">
                                    <a:solidFill>
                                      <a:schemeClr val="bg1"/>
                                    </a:solidFill>
                                    <a:latin typeface="Cambria Math" panose="02040503050406030204" pitchFamily="18" charset="0"/>
                                  </a:rPr>
                                </m:ctrlPr>
                              </m:dPr>
                              <m:e>
                                <m:f>
                                  <m:fPr>
                                    <m:ctrlPr>
                                      <a:rPr lang="en-GB" sz="2400" b="0" i="1" smtClean="0">
                                        <a:solidFill>
                                          <a:schemeClr val="bg1"/>
                                        </a:solidFill>
                                        <a:latin typeface="Cambria Math" panose="02040503050406030204" pitchFamily="18" charset="0"/>
                                      </a:rPr>
                                    </m:ctrlPr>
                                  </m:fPr>
                                  <m:num>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num>
                                  <m:den>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0</m:t>
                                        </m:r>
                                      </m:sub>
                                    </m:sSub>
                                  </m:den>
                                </m:f>
                              </m:e>
                            </m:d>
                          </m:e>
                        </m:func>
                      </m:oMath>
                    </m:oMathPara>
                  </a14:m>
                  <a:endParaRPr lang="en-US" sz="2400" dirty="0">
                    <a:solidFill>
                      <a:schemeClr val="bg1"/>
                    </a:solidFill>
                  </a:endParaRPr>
                </a:p>
              </p:txBody>
            </p:sp>
          </mc:Choice>
          <mc:Fallback xmlns="">
            <p:sp>
              <p:nvSpPr>
                <p:cNvPr id="5" name="TextBox 4">
                  <a:extLst>
                    <a:ext uri="{FF2B5EF4-FFF2-40B4-BE49-F238E27FC236}">
                      <a16:creationId xmlns:a16="http://schemas.microsoft.com/office/drawing/2014/main" id="{AF38E58E-C503-165C-E0B5-C86FA27AD1E7}"/>
                    </a:ext>
                  </a:extLst>
                </p:cNvPr>
                <p:cNvSpPr txBox="1">
                  <a:spLocks noRot="1" noChangeAspect="1" noMove="1" noResize="1" noEditPoints="1" noAdjustHandles="1" noChangeArrowheads="1" noChangeShapeType="1" noTextEdit="1"/>
                </p:cNvSpPr>
                <p:nvPr/>
              </p:nvSpPr>
              <p:spPr>
                <a:xfrm>
                  <a:off x="567021" y="2865128"/>
                  <a:ext cx="2230354" cy="754181"/>
                </a:xfrm>
                <a:prstGeom prst="rect">
                  <a:avLst/>
                </a:prstGeom>
                <a:blipFill>
                  <a:blip r:embed="rId4"/>
                  <a:stretch>
                    <a:fillRect l="-2841" b="-819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B93FEBB8-D756-E3DD-AF13-858CD746AB61}"/>
                    </a:ext>
                  </a:extLst>
                </p:cNvPr>
                <p:cNvSpPr txBox="1"/>
                <p:nvPr/>
              </p:nvSpPr>
              <p:spPr>
                <a:xfrm>
                  <a:off x="563335" y="3640583"/>
                  <a:ext cx="6323654" cy="751552"/>
                </a:xfrm>
                <a:prstGeom prst="rect">
                  <a:avLst/>
                </a:prstGeom>
                <a:noFill/>
              </p:spPr>
              <p:txBody>
                <a:bodyPr wrap="none" lIns="0" tIns="0" rIns="0" bIns="0" rtlCol="0">
                  <a:spAutoFit/>
                </a:bodyPr>
                <a:lstStyle/>
                <a:p>
                  <a:r>
                    <a:rPr lang="en-GB" sz="2400" b="0" dirty="0">
                      <a:solidFill>
                        <a:schemeClr val="bg1"/>
                      </a:solidFill>
                    </a:rPr>
                    <a:t>Front</a:t>
                  </a:r>
                  <a14:m>
                    <m:oMath xmlns:m="http://schemas.openxmlformats.org/officeDocument/2006/math">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𝐹𝑟𝑎𝑔𝑚𝑒𝑛𝑡</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rad>
                        <m:radPr>
                          <m:degHide m:val="on"/>
                          <m:ctrlPr>
                            <a:rPr lang="en-GB" sz="2400" b="0" i="1" smtClean="0">
                              <a:solidFill>
                                <a:schemeClr val="bg1"/>
                              </a:solidFill>
                              <a:latin typeface="Cambria Math" panose="02040503050406030204" pitchFamily="18" charset="0"/>
                            </a:rPr>
                          </m:ctrlPr>
                        </m:radPr>
                        <m:deg/>
                        <m:e>
                          <m:sSup>
                            <m:sSupPr>
                              <m:ctrlPr>
                                <a:rPr lang="en-GB" sz="2400" b="0" i="1" smtClean="0">
                                  <a:solidFill>
                                    <a:schemeClr val="bg1"/>
                                  </a:solidFill>
                                  <a:latin typeface="Cambria Math" panose="02040503050406030204" pitchFamily="18" charset="0"/>
                                </a:rPr>
                              </m:ctrlPr>
                            </m:sSupPr>
                            <m:e>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e>
                            <m:sup>
                              <m:r>
                                <a:rPr lang="en-GB" sz="2400" b="0" i="1" smtClean="0">
                                  <a:solidFill>
                                    <a:schemeClr val="bg1"/>
                                  </a:solidFill>
                                  <a:latin typeface="Cambria Math" panose="02040503050406030204" pitchFamily="18" charset="0"/>
                                </a:rPr>
                                <m:t>2</m:t>
                              </m:r>
                            </m:sup>
                          </m:sSup>
                          <m:r>
                            <a:rPr lang="en-GB" sz="2400" b="0" i="1" smtClean="0">
                              <a:solidFill>
                                <a:schemeClr val="bg1"/>
                              </a:solidFill>
                              <a:latin typeface="Cambria Math" panose="02040503050406030204" pitchFamily="18" charset="0"/>
                            </a:rPr>
                            <m:t>+</m:t>
                          </m:r>
                          <m:sSup>
                            <m:sSupPr>
                              <m:ctrlPr>
                                <a:rPr lang="en-GB" sz="2400" b="0" i="1" smtClean="0">
                                  <a:solidFill>
                                    <a:schemeClr val="bg1"/>
                                  </a:solidFill>
                                  <a:latin typeface="Cambria Math" panose="02040503050406030204" pitchFamily="18" charset="0"/>
                                </a:rPr>
                              </m:ctrlPr>
                            </m:sSupPr>
                            <m:e>
                              <m:sSubSup>
                                <m:sSubSupPr>
                                  <m:ctrlPr>
                                    <a:rPr lang="en-GB" sz="2400" b="0" i="1" smtClean="0">
                                      <a:solidFill>
                                        <a:schemeClr val="bg1"/>
                                      </a:solidFill>
                                      <a:latin typeface="Cambria Math" panose="02040503050406030204" pitchFamily="18" charset="0"/>
                                    </a:rPr>
                                  </m:ctrlPr>
                                </m:sSubSup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up>
                                  <m:r>
                                    <a:rPr lang="en-GB" sz="2400" b="0" i="1" smtClean="0">
                                      <a:solidFill>
                                        <a:schemeClr val="bg1"/>
                                      </a:solidFill>
                                      <a:latin typeface="Cambria Math" panose="02040503050406030204" pitchFamily="18" charset="0"/>
                                    </a:rPr>
                                    <m:t>2</m:t>
                                  </m:r>
                                </m:sup>
                              </m:sSubSup>
                            </m:e>
                            <m:sup/>
                          </m:sSup>
                          <m:r>
                            <a:rPr lang="en-GB" sz="2400" b="0" i="1" smtClean="0">
                              <a:solidFill>
                                <a:schemeClr val="bg1"/>
                              </a:solidFill>
                              <a:latin typeface="Cambria Math" panose="02040503050406030204" pitchFamily="18" charset="0"/>
                            </a:rPr>
                            <m:t>−2</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func>
                            <m:funcPr>
                              <m:ctrlPr>
                                <a:rPr lang="en-GB" sz="2400" b="0" i="1" smtClean="0">
                                  <a:solidFill>
                                    <a:schemeClr val="bg1"/>
                                  </a:solidFill>
                                  <a:latin typeface="Cambria Math" panose="02040503050406030204" pitchFamily="18" charset="0"/>
                                </a:rPr>
                              </m:ctrlPr>
                            </m:funcPr>
                            <m:fName>
                              <m:r>
                                <m:rPr>
                                  <m:sty m:val="p"/>
                                </m:rPr>
                                <a:rPr lang="en-GB" sz="2400" b="0" i="0" smtClean="0">
                                  <a:solidFill>
                                    <a:schemeClr val="bg1"/>
                                  </a:solidFill>
                                  <a:latin typeface="Cambria Math" panose="02040503050406030204" pitchFamily="18" charset="0"/>
                                </a:rPr>
                                <m:t>cos</m:t>
                              </m:r>
                            </m:fName>
                            <m:e>
                              <m:r>
                                <a:rPr lang="en-GB" sz="2400" b="0" i="1" smtClean="0">
                                  <a:solidFill>
                                    <a:schemeClr val="bg1"/>
                                  </a:solidFill>
                                  <a:latin typeface="Cambria Math" panose="02040503050406030204" pitchFamily="18" charset="0"/>
                                  <a:ea typeface="Cambria Math" panose="02040503050406030204" pitchFamily="18" charset="0"/>
                                </a:rPr>
                                <m:t>𝛼</m:t>
                              </m:r>
                            </m:e>
                          </m:func>
                        </m:e>
                      </m:rad>
                    </m:oMath>
                  </a14:m>
                  <a:endParaRPr lang="en-US" sz="2400" dirty="0">
                    <a:solidFill>
                      <a:schemeClr val="bg1"/>
                    </a:solidFill>
                  </a:endParaRPr>
                </a:p>
              </p:txBody>
            </p:sp>
          </mc:Choice>
          <mc:Fallback xmlns="">
            <p:sp>
              <p:nvSpPr>
                <p:cNvPr id="6" name="TextBox 5">
                  <a:extLst>
                    <a:ext uri="{FF2B5EF4-FFF2-40B4-BE49-F238E27FC236}">
                      <a16:creationId xmlns:a16="http://schemas.microsoft.com/office/drawing/2014/main" id="{B93FEBB8-D756-E3DD-AF13-858CD746AB61}"/>
                    </a:ext>
                  </a:extLst>
                </p:cNvPr>
                <p:cNvSpPr txBox="1">
                  <a:spLocks noRot="1" noChangeAspect="1" noMove="1" noResize="1" noEditPoints="1" noAdjustHandles="1" noChangeArrowheads="1" noChangeShapeType="1" noTextEdit="1"/>
                </p:cNvSpPr>
                <p:nvPr/>
              </p:nvSpPr>
              <p:spPr>
                <a:xfrm>
                  <a:off x="563335" y="3640583"/>
                  <a:ext cx="6323654" cy="751552"/>
                </a:xfrm>
                <a:prstGeom prst="rect">
                  <a:avLst/>
                </a:prstGeom>
                <a:blipFill>
                  <a:blip r:embed="rId5"/>
                  <a:stretch>
                    <a:fillRect l="-3006" b="-983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83177C87-962A-362A-BC44-1B46F3538E8E}"/>
                    </a:ext>
                  </a:extLst>
                </p:cNvPr>
                <p:cNvSpPr txBox="1"/>
                <p:nvPr/>
              </p:nvSpPr>
              <p:spPr>
                <a:xfrm>
                  <a:off x="567021" y="4592083"/>
                  <a:ext cx="5783571" cy="75418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400" i="1" smtClean="0">
                                <a:solidFill>
                                  <a:schemeClr val="bg1"/>
                                </a:solidFill>
                                <a:latin typeface="Cambria Math" panose="02040503050406030204" pitchFamily="18" charset="0"/>
                              </a:rPr>
                            </m:ctrlPr>
                          </m:sSubPr>
                          <m:e>
                            <m:r>
                              <a:rPr lang="en-US" sz="240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func>
                          <m:funcPr>
                            <m:ctrlPr>
                              <a:rPr lang="en-GB" sz="2400" b="0" i="1" smtClean="0">
                                <a:solidFill>
                                  <a:schemeClr val="bg1"/>
                                </a:solidFill>
                                <a:latin typeface="Cambria Math" panose="02040503050406030204" pitchFamily="18" charset="0"/>
                              </a:rPr>
                            </m:ctrlPr>
                          </m:funcPr>
                          <m:fName>
                            <m:sSup>
                              <m:sSupPr>
                                <m:ctrlPr>
                                  <a:rPr lang="en-GB" sz="2400" b="0" i="1" smtClean="0">
                                    <a:solidFill>
                                      <a:schemeClr val="bg1"/>
                                    </a:solidFill>
                                    <a:latin typeface="Cambria Math" panose="02040503050406030204" pitchFamily="18" charset="0"/>
                                  </a:rPr>
                                </m:ctrlPr>
                              </m:sSupPr>
                              <m:e>
                                <m:r>
                                  <m:rPr>
                                    <m:sty m:val="p"/>
                                  </m:rPr>
                                  <a:rPr lang="en-GB" sz="2400" b="0" i="0" smtClean="0">
                                    <a:solidFill>
                                      <a:schemeClr val="bg1"/>
                                    </a:solidFill>
                                    <a:latin typeface="Cambria Math" panose="02040503050406030204" pitchFamily="18" charset="0"/>
                                  </a:rPr>
                                  <m:t>sin</m:t>
                                </m:r>
                              </m:e>
                              <m:sup>
                                <m:r>
                                  <a:rPr lang="en-GB" sz="2400" b="0" i="1" smtClean="0">
                                    <a:solidFill>
                                      <a:schemeClr val="bg1"/>
                                    </a:solidFill>
                                    <a:latin typeface="Cambria Math" panose="02040503050406030204" pitchFamily="18" charset="0"/>
                                  </a:rPr>
                                  <m:t>−1</m:t>
                                </m:r>
                              </m:sup>
                            </m:sSup>
                          </m:fName>
                          <m:e>
                            <m:d>
                              <m:dPr>
                                <m:ctrlPr>
                                  <a:rPr lang="en-GB" sz="2400" b="0" i="1" smtClean="0">
                                    <a:solidFill>
                                      <a:schemeClr val="bg1"/>
                                    </a:solidFill>
                                    <a:latin typeface="Cambria Math" panose="02040503050406030204" pitchFamily="18" charset="0"/>
                                  </a:rPr>
                                </m:ctrlPr>
                              </m:dPr>
                              <m:e>
                                <m:f>
                                  <m:fPr>
                                    <m:ctrlPr>
                                      <a:rPr lang="en-GB" sz="2400" b="0" i="1" smtClean="0">
                                        <a:solidFill>
                                          <a:schemeClr val="bg1"/>
                                        </a:solidFill>
                                        <a:latin typeface="Cambria Math" panose="02040503050406030204" pitchFamily="18" charset="0"/>
                                      </a:rPr>
                                    </m:ctrlPr>
                                  </m:fPr>
                                  <m:num>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num>
                                  <m:den>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0</m:t>
                                        </m:r>
                                      </m:sub>
                                    </m:sSub>
                                  </m:den>
                                </m:f>
                                <m:func>
                                  <m:funcPr>
                                    <m:ctrlPr>
                                      <a:rPr lang="en-GB" sz="2400" b="0" i="1" smtClean="0">
                                        <a:solidFill>
                                          <a:schemeClr val="bg1"/>
                                        </a:solidFill>
                                        <a:latin typeface="Cambria Math" panose="02040503050406030204" pitchFamily="18" charset="0"/>
                                      </a:rPr>
                                    </m:ctrlPr>
                                  </m:funcPr>
                                  <m:fName>
                                    <m:r>
                                      <m:rPr>
                                        <m:sty m:val="p"/>
                                      </m:rPr>
                                      <a:rPr lang="en-GB" sz="2400" b="0" i="0" smtClean="0">
                                        <a:solidFill>
                                          <a:schemeClr val="bg1"/>
                                        </a:solidFill>
                                        <a:latin typeface="Cambria Math" panose="02040503050406030204" pitchFamily="18" charset="0"/>
                                      </a:rPr>
                                      <m:t>sin</m:t>
                                    </m:r>
                                  </m:fName>
                                  <m:e>
                                    <m:r>
                                      <a:rPr lang="en-GB" sz="2400" b="0" i="1" smtClean="0">
                                        <a:solidFill>
                                          <a:schemeClr val="bg1"/>
                                        </a:solidFill>
                                        <a:latin typeface="Cambria Math" panose="02040503050406030204" pitchFamily="18" charset="0"/>
                                        <a:ea typeface="Cambria Math" panose="02040503050406030204" pitchFamily="18" charset="0"/>
                                      </a:rPr>
                                      <m:t>𝛼</m:t>
                                    </m:r>
                                  </m:e>
                                </m:func>
                              </m:e>
                            </m:d>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𝑤h𝑒𝑟𝑒</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𝛼</m:t>
                            </m:r>
                            <m:r>
                              <a:rPr lang="en-GB" sz="2400" b="0" i="1" smtClean="0">
                                <a:solidFill>
                                  <a:schemeClr val="bg1"/>
                                </a:solidFill>
                                <a:latin typeface="Cambria Math" panose="02040503050406030204" pitchFamily="18" charset="0"/>
                                <a:ea typeface="Cambria Math" panose="02040503050406030204" pitchFamily="18" charset="0"/>
                              </a:rPr>
                              <m:t>=(90+</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ea typeface="Cambria Math" panose="02040503050406030204" pitchFamily="18" charset="0"/>
                                  </a:rPr>
                                  <m:t>𝑜</m:t>
                                </m:r>
                              </m:sub>
                            </m:sSub>
                            <m:r>
                              <a:rPr lang="en-GB" sz="2400" b="0" i="1" smtClean="0">
                                <a:solidFill>
                                  <a:schemeClr val="bg1"/>
                                </a:solidFill>
                                <a:latin typeface="Cambria Math" panose="02040503050406030204" pitchFamily="18" charset="0"/>
                                <a:ea typeface="Cambria Math" panose="02040503050406030204" pitchFamily="18" charset="0"/>
                              </a:rPr>
                              <m:t>)</m:t>
                            </m:r>
                          </m:e>
                        </m:func>
                      </m:oMath>
                    </m:oMathPara>
                  </a14:m>
                  <a:endParaRPr lang="en-US" sz="2400" dirty="0">
                    <a:solidFill>
                      <a:schemeClr val="bg1"/>
                    </a:solidFill>
                  </a:endParaRPr>
                </a:p>
              </p:txBody>
            </p:sp>
          </mc:Choice>
          <mc:Fallback xmlns="">
            <p:sp>
              <p:nvSpPr>
                <p:cNvPr id="7" name="TextBox 6">
                  <a:extLst>
                    <a:ext uri="{FF2B5EF4-FFF2-40B4-BE49-F238E27FC236}">
                      <a16:creationId xmlns:a16="http://schemas.microsoft.com/office/drawing/2014/main" id="{83177C87-962A-362A-BC44-1B46F3538E8E}"/>
                    </a:ext>
                  </a:extLst>
                </p:cNvPr>
                <p:cNvSpPr txBox="1">
                  <a:spLocks noRot="1" noChangeAspect="1" noMove="1" noResize="1" noEditPoints="1" noAdjustHandles="1" noChangeArrowheads="1" noChangeShapeType="1" noTextEdit="1"/>
                </p:cNvSpPr>
                <p:nvPr/>
              </p:nvSpPr>
              <p:spPr>
                <a:xfrm>
                  <a:off x="567021" y="4592083"/>
                  <a:ext cx="5783571" cy="754181"/>
                </a:xfrm>
                <a:prstGeom prst="rect">
                  <a:avLst/>
                </a:prstGeom>
                <a:blipFill>
                  <a:blip r:embed="rId6"/>
                  <a:stretch>
                    <a:fillRect l="-877" r="-1316" b="-8197"/>
                  </a:stretch>
                </a:blipFill>
              </p:spPr>
              <p:txBody>
                <a:bodyPr/>
                <a:lstStyle/>
                <a:p>
                  <a:r>
                    <a:rPr lang="en-US">
                      <a:noFill/>
                    </a:rPr>
                    <a:t> </a:t>
                  </a:r>
                </a:p>
              </p:txBody>
            </p:sp>
          </mc:Fallback>
        </mc:AlternateContent>
      </p:grpSp>
      <p:sp>
        <p:nvSpPr>
          <p:cNvPr id="35" name="Arc 34">
            <a:extLst>
              <a:ext uri="{FF2B5EF4-FFF2-40B4-BE49-F238E27FC236}">
                <a16:creationId xmlns:a16="http://schemas.microsoft.com/office/drawing/2014/main" id="{D278C535-01C4-1AF4-1C8E-B225C84FA6D8}"/>
              </a:ext>
            </a:extLst>
          </p:cNvPr>
          <p:cNvSpPr/>
          <p:nvPr/>
        </p:nvSpPr>
        <p:spPr>
          <a:xfrm>
            <a:off x="9107738" y="2421638"/>
            <a:ext cx="614178" cy="220213"/>
          </a:xfrm>
          <a:prstGeom prst="arc">
            <a:avLst/>
          </a:prstGeom>
          <a:ln>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8" name="Picture 37" descr="Diagram&#10;&#10;Description automatically generated">
            <a:extLst>
              <a:ext uri="{FF2B5EF4-FFF2-40B4-BE49-F238E27FC236}">
                <a16:creationId xmlns:a16="http://schemas.microsoft.com/office/drawing/2014/main" id="{6005031D-99C0-82BB-39ED-48C39F915DD1}"/>
              </a:ext>
            </a:extLst>
          </p:cNvPr>
          <p:cNvPicPr>
            <a:picLocks noChangeAspect="1"/>
          </p:cNvPicPr>
          <p:nvPr/>
        </p:nvPicPr>
        <p:blipFill>
          <a:blip r:embed="rId7"/>
          <a:stretch>
            <a:fillRect/>
          </a:stretch>
        </p:blipFill>
        <p:spPr>
          <a:xfrm>
            <a:off x="5176555" y="749730"/>
            <a:ext cx="6728789" cy="2900631"/>
          </a:xfrm>
          <a:prstGeom prst="rect">
            <a:avLst/>
          </a:prstGeom>
        </p:spPr>
      </p:pic>
      <p:pic>
        <p:nvPicPr>
          <p:cNvPr id="2" name="Content Placeholder 6" descr="Diagram&#10;&#10;Description automatically generated">
            <a:extLst>
              <a:ext uri="{FF2B5EF4-FFF2-40B4-BE49-F238E27FC236}">
                <a16:creationId xmlns:a16="http://schemas.microsoft.com/office/drawing/2014/main" id="{7418BC02-377E-C4E0-B988-C4ABEE317D2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427642" y="3911154"/>
            <a:ext cx="3974369" cy="2106415"/>
          </a:xfrm>
          <a:prstGeom prst="rect">
            <a:avLst/>
          </a:prstGeom>
        </p:spPr>
      </p:pic>
      <p:sp>
        <p:nvSpPr>
          <p:cNvPr id="4" name="Rectangle 3">
            <a:extLst>
              <a:ext uri="{FF2B5EF4-FFF2-40B4-BE49-F238E27FC236}">
                <a16:creationId xmlns:a16="http://schemas.microsoft.com/office/drawing/2014/main" id="{B2ECD4DD-A337-BD26-5FAD-AD92F9E704A7}"/>
              </a:ext>
            </a:extLst>
          </p:cNvPr>
          <p:cNvSpPr/>
          <p:nvPr/>
        </p:nvSpPr>
        <p:spPr>
          <a:xfrm>
            <a:off x="8803758" y="2549228"/>
            <a:ext cx="367775" cy="2202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1146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8DFF3C0-9A47-4CF8-A908-C79EE032F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252800" y="662399"/>
            <a:ext cx="5995987" cy="1494000"/>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Lethal Volume</a:t>
            </a:r>
          </a:p>
        </p:txBody>
      </p:sp>
      <p:grpSp>
        <p:nvGrpSpPr>
          <p:cNvPr id="14" name="Group 13">
            <a:extLst>
              <a:ext uri="{FF2B5EF4-FFF2-40B4-BE49-F238E27FC236}">
                <a16:creationId xmlns:a16="http://schemas.microsoft.com/office/drawing/2014/main" id="{D1CD191E-4E38-48B5-91B0-A538EEE36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610DAD19-A1E9-4929-B76E-E6605D2DB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6" name="Freeform 6">
              <a:extLst>
                <a:ext uri="{FF2B5EF4-FFF2-40B4-BE49-F238E27FC236}">
                  <a16:creationId xmlns:a16="http://schemas.microsoft.com/office/drawing/2014/main" id="{F7DBC290-0F34-425B-B724-341D9697A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099333" y="1806668"/>
            <a:ext cx="6015897" cy="3909600"/>
          </a:xfrm>
        </p:spPr>
        <p:txBody>
          <a:bodyPr vert="horz" wrap="square" lIns="91440" tIns="45720" rIns="91440" bIns="45720" rtlCol="0">
            <a:normAutofit lnSpcReduction="10000"/>
          </a:bodyPr>
          <a:lstStyle/>
          <a:p>
            <a:pPr indent="-228600">
              <a:buFont typeface="Arial" panose="020B0604020202020204" pitchFamily="34" charset="0"/>
              <a:buChar char="•"/>
            </a:pPr>
            <a:r>
              <a:rPr lang="en-US" sz="2400" dirty="0">
                <a:solidFill>
                  <a:schemeClr val="tx1">
                    <a:alpha val="60000"/>
                  </a:schemeClr>
                </a:solidFill>
              </a:rPr>
              <a:t>The </a:t>
            </a:r>
            <a:r>
              <a:rPr lang="en-US" sz="2400" b="1" i="1" dirty="0">
                <a:solidFill>
                  <a:schemeClr val="tx1">
                    <a:alpha val="60000"/>
                  </a:schemeClr>
                </a:solidFill>
              </a:rPr>
              <a:t>lethal volume</a:t>
            </a:r>
            <a:r>
              <a:rPr lang="en-US" sz="2400" dirty="0">
                <a:solidFill>
                  <a:schemeClr val="tx1">
                    <a:alpha val="60000"/>
                  </a:schemeClr>
                </a:solidFill>
              </a:rPr>
              <a:t> of a warhead is defined by the envelope of the lethal radii of the fragments formed on detonation. As we have seen, the dynamic velocity of fragments varies with warhead position and the velocity of the fragments relative to the incoming target depends on their relative velocities. It is now obvious that the actual shape of the lethal volume depends not only on the design characteristics of the warhead and on the vulnerability of the target, but also on the geometry and kinematics of the engagement.</a:t>
            </a:r>
          </a:p>
          <a:p>
            <a:pPr indent="-228600">
              <a:buFont typeface="Arial" panose="020B0604020202020204" pitchFamily="34" charset="0"/>
              <a:buChar char="•"/>
            </a:pPr>
            <a:endParaRPr lang="en-US" sz="2400" dirty="0">
              <a:solidFill>
                <a:schemeClr val="tx1">
                  <a:alpha val="60000"/>
                </a:schemeClr>
              </a:solidFill>
            </a:endParaRPr>
          </a:p>
        </p:txBody>
      </p:sp>
      <p:pic>
        <p:nvPicPr>
          <p:cNvPr id="5" name="Picture 4" descr="Diagram&#10;&#10;Description automatically generated with medium confidence">
            <a:extLst>
              <a:ext uri="{FF2B5EF4-FFF2-40B4-BE49-F238E27FC236}">
                <a16:creationId xmlns:a16="http://schemas.microsoft.com/office/drawing/2014/main" id="{F8588EE3-373E-6322-F05A-C825B5F295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35719" y="359630"/>
            <a:ext cx="3400401" cy="2932846"/>
          </a:xfrm>
          <a:prstGeom prst="rect">
            <a:avLst/>
          </a:prstGeom>
        </p:spPr>
      </p:pic>
      <p:pic>
        <p:nvPicPr>
          <p:cNvPr id="7" name="Picture 6" descr="Chart, diagram&#10;&#10;Description automatically generated">
            <a:extLst>
              <a:ext uri="{FF2B5EF4-FFF2-40B4-BE49-F238E27FC236}">
                <a16:creationId xmlns:a16="http://schemas.microsoft.com/office/drawing/2014/main" id="{18E77EBD-F770-E0D1-3323-5DDCFA34CBC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2072" y="3292476"/>
            <a:ext cx="3618645" cy="2922055"/>
          </a:xfrm>
          <a:prstGeom prst="rect">
            <a:avLst/>
          </a:prstGeom>
        </p:spPr>
      </p:pic>
    </p:spTree>
    <p:extLst>
      <p:ext uri="{BB962C8B-B14F-4D97-AF65-F5344CB8AC3E}">
        <p14:creationId xmlns:p14="http://schemas.microsoft.com/office/powerpoint/2010/main" val="204519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Fragment size distribution:</a:t>
            </a:r>
          </a:p>
          <a:p>
            <a:endParaRPr lang="en-US" dirty="0"/>
          </a:p>
          <a:p>
            <a:pPr marL="457200" indent="-457200">
              <a:buFont typeface="Wingdings" pitchFamily="2" charset="2"/>
              <a:buChar char="Ø"/>
            </a:pPr>
            <a:r>
              <a:rPr lang="en-US" dirty="0"/>
              <a:t>Natural fragments</a:t>
            </a:r>
          </a:p>
          <a:p>
            <a:pPr marL="457200" indent="-457200">
              <a:buFont typeface="Wingdings" pitchFamily="2" charset="2"/>
              <a:buChar char="Ø"/>
            </a:pPr>
            <a:r>
              <a:rPr lang="en-US" dirty="0"/>
              <a:t>Controlled fragments (or ‘fire-formed’ fragments)</a:t>
            </a:r>
          </a:p>
          <a:p>
            <a:pPr marL="457200" indent="-457200">
              <a:buFont typeface="Wingdings" pitchFamily="2" charset="2"/>
              <a:buChar char="Ø"/>
            </a:pPr>
            <a:r>
              <a:rPr lang="en-US" dirty="0"/>
              <a:t>Pre-formed fragments</a:t>
            </a:r>
          </a:p>
          <a:p>
            <a:pPr marL="457200" indent="-457200">
              <a:buFont typeface="Wingdings" pitchFamily="2" charset="2"/>
              <a:buChar char="Ø"/>
            </a:pPr>
            <a:r>
              <a:rPr lang="en-US" dirty="0"/>
              <a:t>Self-forged fragments</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Real Warheads</a:t>
            </a:r>
          </a:p>
        </p:txBody>
      </p:sp>
    </p:spTree>
    <p:extLst>
      <p:ext uri="{BB962C8B-B14F-4D97-AF65-F5344CB8AC3E}">
        <p14:creationId xmlns:p14="http://schemas.microsoft.com/office/powerpoint/2010/main" val="20677169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14482" y="1633867"/>
            <a:ext cx="3075776" cy="3864989"/>
          </a:xfrm>
        </p:spPr>
        <p:txBody>
          <a:bodyPr wrap="square"/>
          <a:lstStyle/>
          <a:p>
            <a:r>
              <a:rPr lang="en-US" dirty="0"/>
              <a:t>In a naturally fragmenting warhead, a spectrum of fragment sizes will be formed. Natural fragmentation is now rarely used outside infantry and common user.</a:t>
            </a:r>
          </a:p>
          <a:p>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Natural Fragmentation</a:t>
            </a:r>
          </a:p>
        </p:txBody>
      </p:sp>
      <p:pic>
        <p:nvPicPr>
          <p:cNvPr id="5" name="Picture 4" descr="Chart, line chart&#10;&#10;Description automatically generated">
            <a:extLst>
              <a:ext uri="{FF2B5EF4-FFF2-40B4-BE49-F238E27FC236}">
                <a16:creationId xmlns:a16="http://schemas.microsoft.com/office/drawing/2014/main" id="{315779AC-24C3-32D4-0A4E-B70CD62DCC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00500" y="1258366"/>
            <a:ext cx="7772400" cy="4341267"/>
          </a:xfrm>
          <a:prstGeom prst="rect">
            <a:avLst/>
          </a:prstGeom>
        </p:spPr>
      </p:pic>
      <p:cxnSp>
        <p:nvCxnSpPr>
          <p:cNvPr id="7" name="Straight Arrow Connector 6">
            <a:extLst>
              <a:ext uri="{FF2B5EF4-FFF2-40B4-BE49-F238E27FC236}">
                <a16:creationId xmlns:a16="http://schemas.microsoft.com/office/drawing/2014/main" id="{1E4B7083-4321-AFF2-8CC1-E3EBF1C58EA1}"/>
              </a:ext>
            </a:extLst>
          </p:cNvPr>
          <p:cNvCxnSpPr>
            <a:cxnSpLocks/>
          </p:cNvCxnSpPr>
          <p:nvPr/>
        </p:nvCxnSpPr>
        <p:spPr>
          <a:xfrm flipV="1">
            <a:off x="7135586" y="4555671"/>
            <a:ext cx="751114" cy="522515"/>
          </a:xfrm>
          <a:prstGeom prst="straightConnector1">
            <a:avLst/>
          </a:prstGeom>
          <a:ln w="412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02E8691-2D4C-249D-06E7-97700552ACFB}"/>
              </a:ext>
            </a:extLst>
          </p:cNvPr>
          <p:cNvCxnSpPr>
            <a:cxnSpLocks/>
          </p:cNvCxnSpPr>
          <p:nvPr/>
        </p:nvCxnSpPr>
        <p:spPr>
          <a:xfrm flipH="1" flipV="1">
            <a:off x="7886700" y="3772966"/>
            <a:ext cx="1698171" cy="261258"/>
          </a:xfrm>
          <a:prstGeom prst="straightConnector1">
            <a:avLst/>
          </a:prstGeom>
          <a:ln w="412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10971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6679" y="723898"/>
            <a:ext cx="6002110" cy="149542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Natural Fragmentation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836680" y="2405067"/>
            <a:ext cx="6002110" cy="3729034"/>
          </a:xfrm>
        </p:spPr>
        <p:txBody>
          <a:bodyPr vert="horz" wrap="square" lIns="91440" tIns="45720" rIns="91440" bIns="45720" rtlCol="0">
            <a:normAutofit/>
          </a:bodyPr>
          <a:lstStyle/>
          <a:p>
            <a:pPr indent="-228600">
              <a:buFont typeface="Arial" panose="020B0604020202020204" pitchFamily="34" charset="0"/>
              <a:buChar char="•"/>
            </a:pPr>
            <a:r>
              <a:rPr lang="en-US" sz="2000" dirty="0">
                <a:solidFill>
                  <a:schemeClr val="tx1"/>
                </a:solidFill>
              </a:rPr>
              <a:t>Flash radiographs showing the detonation of a 20mm HE shell:</a:t>
            </a:r>
          </a:p>
          <a:p>
            <a:pPr lvl="1"/>
            <a:r>
              <a:rPr lang="en-US" sz="1600" dirty="0">
                <a:solidFill>
                  <a:schemeClr val="tx1"/>
                </a:solidFill>
              </a:rPr>
              <a:t>A) at instant detonation from nose fuze, with detonation wave passing from nose to base. R</a:t>
            </a:r>
            <a:r>
              <a:rPr lang="en-US" sz="1600" dirty="0"/>
              <a:t>elative thick shell case starts to expand</a:t>
            </a:r>
            <a:r>
              <a:rPr lang="en-US" sz="1600" dirty="0">
                <a:solidFill>
                  <a:schemeClr val="tx1"/>
                </a:solidFill>
              </a:rPr>
              <a:t>.</a:t>
            </a:r>
          </a:p>
          <a:p>
            <a:pPr lvl="1"/>
            <a:r>
              <a:rPr lang="en-US" sz="1600" dirty="0"/>
              <a:t>B) approximately 16 microseconds after</a:t>
            </a:r>
          </a:p>
          <a:p>
            <a:pPr lvl="1"/>
            <a:r>
              <a:rPr lang="en-US" sz="1600" dirty="0">
                <a:solidFill>
                  <a:schemeClr val="tx1"/>
                </a:solidFill>
              </a:rPr>
              <a:t>C) approximately 25 microseconds after</a:t>
            </a:r>
          </a:p>
          <a:p>
            <a:pPr lvl="1"/>
            <a:r>
              <a:rPr lang="en-US" sz="1600" dirty="0"/>
              <a:t>D) approximately 54 microseconds after, with the dotted lines showing the position of the original shell.</a:t>
            </a:r>
            <a:r>
              <a:rPr lang="en-US" sz="1600" dirty="0">
                <a:solidFill>
                  <a:schemeClr val="tx1"/>
                </a:solidFill>
              </a:rPr>
              <a:t> </a:t>
            </a:r>
          </a:p>
          <a:p>
            <a:pPr indent="-228600">
              <a:buFont typeface="Arial" panose="020B0604020202020204" pitchFamily="34" charset="0"/>
              <a:buChar char="•"/>
            </a:pPr>
            <a:endParaRPr lang="en-US" sz="2000" dirty="0">
              <a:solidFill>
                <a:schemeClr val="tx1"/>
              </a:solidFill>
            </a:endParaRPr>
          </a:p>
        </p:txBody>
      </p:sp>
      <p:pic>
        <p:nvPicPr>
          <p:cNvPr id="6" name="Picture 5" descr="A black and white image of a person's face&#10;&#10;Description automatically generated with low confidence">
            <a:extLst>
              <a:ext uri="{FF2B5EF4-FFF2-40B4-BE49-F238E27FC236}">
                <a16:creationId xmlns:a16="http://schemas.microsoft.com/office/drawing/2014/main" id="{77BFF7AE-7499-3E4F-AF15-AB0DB354EE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199440" y="10"/>
            <a:ext cx="4992560" cy="6857990"/>
          </a:xfrm>
          <a:prstGeom prst="rect">
            <a:avLst/>
          </a:prstGeom>
          <a:effectLst/>
        </p:spPr>
      </p:pic>
      <p:pic>
        <p:nvPicPr>
          <p:cNvPr id="10" name="Picture 9" descr="Text&#10;&#10;Description automatically generated">
            <a:extLst>
              <a:ext uri="{FF2B5EF4-FFF2-40B4-BE49-F238E27FC236}">
                <a16:creationId xmlns:a16="http://schemas.microsoft.com/office/drawing/2014/main" id="{EFF2BFE9-A6A3-1EF2-7EF3-3AA28D2F3B7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17715" y="5923188"/>
            <a:ext cx="3145971" cy="685123"/>
          </a:xfrm>
          <a:prstGeom prst="rect">
            <a:avLst/>
          </a:prstGeom>
        </p:spPr>
      </p:pic>
    </p:spTree>
    <p:extLst>
      <p:ext uri="{BB962C8B-B14F-4D97-AF65-F5344CB8AC3E}">
        <p14:creationId xmlns:p14="http://schemas.microsoft.com/office/powerpoint/2010/main" val="699673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316563" y="1620285"/>
            <a:ext cx="4437822" cy="3864989"/>
          </a:xfrm>
        </p:spPr>
        <p:txBody>
          <a:bodyPr wrap="square"/>
          <a:lstStyle/>
          <a:p>
            <a:r>
              <a:rPr lang="en-US" sz="2400" dirty="0"/>
              <a:t>Scientific principles:</a:t>
            </a:r>
          </a:p>
          <a:p>
            <a:endParaRPr lang="en-US" sz="2400" dirty="0"/>
          </a:p>
          <a:p>
            <a:pPr marL="457200" indent="-457200">
              <a:buFont typeface="Wingdings" pitchFamily="2" charset="2"/>
              <a:buChar char="Ø"/>
            </a:pPr>
            <a:r>
              <a:rPr lang="en-US" sz="2400" dirty="0"/>
              <a:t>Single homogeneous case</a:t>
            </a:r>
          </a:p>
          <a:p>
            <a:pPr marL="457200" indent="-457200">
              <a:buFont typeface="Wingdings" pitchFamily="2" charset="2"/>
              <a:buChar char="Ø"/>
            </a:pPr>
            <a:r>
              <a:rPr lang="en-US" sz="2400" dirty="0"/>
              <a:t>Fragment size depends upon the geometry and material of the warhead case</a:t>
            </a:r>
          </a:p>
          <a:p>
            <a:pPr marL="457200" indent="-457200">
              <a:buFont typeface="Wingdings" pitchFamily="2" charset="2"/>
              <a:buChar char="Ø"/>
            </a:pPr>
            <a:r>
              <a:rPr lang="en-US" sz="2400" dirty="0"/>
              <a:t>Fragment distribution is not optimal</a:t>
            </a:r>
          </a:p>
          <a:p>
            <a:pPr marL="457200" indent="-457200">
              <a:buFont typeface="Wingdings" pitchFamily="2" charset="2"/>
              <a:buChar char="Ø"/>
            </a:pPr>
            <a:r>
              <a:rPr lang="en-US" sz="2400" dirty="0"/>
              <a:t>Fragment size cannot be controlled</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Natural fragmentation</a:t>
            </a:r>
          </a:p>
        </p:txBody>
      </p:sp>
      <p:pic>
        <p:nvPicPr>
          <p:cNvPr id="7" name="Picture 6" descr="Shape&#10;&#10;Description automatically generated">
            <a:extLst>
              <a:ext uri="{FF2B5EF4-FFF2-40B4-BE49-F238E27FC236}">
                <a16:creationId xmlns:a16="http://schemas.microsoft.com/office/drawing/2014/main" id="{CD51E94E-8DBB-CEF8-6C87-00C68B715F56}"/>
              </a:ext>
            </a:extLst>
          </p:cNvPr>
          <p:cNvPicPr>
            <a:picLocks noChangeAspect="1"/>
          </p:cNvPicPr>
          <p:nvPr/>
        </p:nvPicPr>
        <p:blipFill>
          <a:blip r:embed="rId3"/>
          <a:stretch>
            <a:fillRect/>
          </a:stretch>
        </p:blipFill>
        <p:spPr>
          <a:xfrm>
            <a:off x="5208814" y="1620285"/>
            <a:ext cx="6005120" cy="3746892"/>
          </a:xfrm>
          <a:prstGeom prst="rect">
            <a:avLst/>
          </a:prstGeom>
        </p:spPr>
      </p:pic>
    </p:spTree>
    <p:extLst>
      <p:ext uri="{BB962C8B-B14F-4D97-AF65-F5344CB8AC3E}">
        <p14:creationId xmlns:p14="http://schemas.microsoft.com/office/powerpoint/2010/main" val="3102299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496505"/>
            <a:ext cx="10803903" cy="3864989"/>
          </a:xfrm>
        </p:spPr>
        <p:txBody>
          <a:bodyPr wrap="square"/>
          <a:lstStyle/>
          <a:p>
            <a:r>
              <a:rPr lang="en-US" dirty="0"/>
              <a:t>Scientific principles:</a:t>
            </a:r>
          </a:p>
          <a:p>
            <a:endParaRPr lang="en-US" dirty="0"/>
          </a:p>
          <a:p>
            <a:pPr marL="457200" indent="-457200">
              <a:buFont typeface="Wingdings" pitchFamily="2" charset="2"/>
              <a:buChar char="Ø"/>
            </a:pPr>
            <a:r>
              <a:rPr lang="en-US" dirty="0"/>
              <a:t>To improve fragment efficiency, planes of weakness are introduced within the case. These influence the break up of the case into fragments of optimum mass (fire-formed).</a:t>
            </a:r>
          </a:p>
          <a:p>
            <a:pPr marL="457200" indent="-457200">
              <a:buFont typeface="Wingdings" pitchFamily="2" charset="2"/>
              <a:buChar char="Ø"/>
            </a:pPr>
            <a:r>
              <a:rPr lang="en-US" dirty="0"/>
              <a:t>Fragmentation dictated by shock reflections in the case such as notched rings, notched wire, explosive cutting or metal inserts</a:t>
            </a:r>
          </a:p>
          <a:p>
            <a:pPr marL="457200" indent="-457200">
              <a:buFont typeface="Wingdings" pitchFamily="2" charset="2"/>
              <a:buChar char="Ø"/>
            </a:pPr>
            <a:r>
              <a:rPr lang="en-US" dirty="0"/>
              <a:t>Fragment distribution is optimal if point of initiation chosen carefully</a:t>
            </a:r>
          </a:p>
          <a:p>
            <a:pPr marL="457200" indent="-457200">
              <a:buFont typeface="Wingdings" pitchFamily="2" charset="2"/>
              <a:buChar char="Ø"/>
            </a:pPr>
            <a:r>
              <a:rPr lang="en-US" dirty="0"/>
              <a:t>Fragment size can be controlled</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Controlled fragmentation</a:t>
            </a:r>
          </a:p>
        </p:txBody>
      </p:sp>
    </p:spTree>
    <p:extLst>
      <p:ext uri="{BB962C8B-B14F-4D97-AF65-F5344CB8AC3E}">
        <p14:creationId xmlns:p14="http://schemas.microsoft.com/office/powerpoint/2010/main" val="38897010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solidFill>
                  <a:srgbClr val="FFFFFF"/>
                </a:solidFill>
                <a:latin typeface="+mj-lt"/>
                <a:ea typeface="+mj-ea"/>
                <a:cs typeface="+mj-cs"/>
              </a:rPr>
              <a:t>Controlled fragmentation liner</a:t>
            </a:r>
          </a:p>
        </p:txBody>
      </p:sp>
      <p:pic>
        <p:nvPicPr>
          <p:cNvPr id="3" name="Picture 2" descr="Diagram&#10;&#10;Description automatically generated">
            <a:extLst>
              <a:ext uri="{FF2B5EF4-FFF2-40B4-BE49-F238E27FC236}">
                <a16:creationId xmlns:a16="http://schemas.microsoft.com/office/drawing/2014/main" id="{7E15C8D0-E5D8-07B9-6C11-4E6127B2501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3450"/>
          <a:stretch/>
        </p:blipFill>
        <p:spPr>
          <a:xfrm>
            <a:off x="4312191" y="3093336"/>
            <a:ext cx="6641868" cy="3707806"/>
          </a:xfrm>
          <a:prstGeom prst="rect">
            <a:avLst/>
          </a:prstGeom>
        </p:spPr>
      </p:pic>
      <p:pic>
        <p:nvPicPr>
          <p:cNvPr id="5" name="Picture 4" descr="Diagram&#10;&#10;Description automatically generated">
            <a:extLst>
              <a:ext uri="{FF2B5EF4-FFF2-40B4-BE49-F238E27FC236}">
                <a16:creationId xmlns:a16="http://schemas.microsoft.com/office/drawing/2014/main" id="{94CFDCAE-BB2B-54C8-7419-142B33EE32D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12191" y="92977"/>
            <a:ext cx="6641015" cy="3178356"/>
          </a:xfrm>
          <a:prstGeom prst="rect">
            <a:avLst/>
          </a:prstGeom>
        </p:spPr>
      </p:pic>
    </p:spTree>
    <p:extLst>
      <p:ext uri="{BB962C8B-B14F-4D97-AF65-F5344CB8AC3E}">
        <p14:creationId xmlns:p14="http://schemas.microsoft.com/office/powerpoint/2010/main" val="39203134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2600" dirty="0">
                <a:solidFill>
                  <a:srgbClr val="FFFFFF"/>
                </a:solidFill>
                <a:latin typeface="Calibri Light" panose="020F0302020204030204"/>
              </a:rPr>
              <a:t>Fire-formed fragmentation</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pic>
        <p:nvPicPr>
          <p:cNvPr id="2" name="Picture 1" descr="Diagram&#10;&#10;Description automatically generated">
            <a:extLst>
              <a:ext uri="{FF2B5EF4-FFF2-40B4-BE49-F238E27FC236}">
                <a16:creationId xmlns:a16="http://schemas.microsoft.com/office/drawing/2014/main" id="{17C9D715-5B6D-0FE8-E8F5-D66C397F33C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69872" y="1303903"/>
            <a:ext cx="7772400" cy="3854540"/>
          </a:xfrm>
          <a:prstGeom prst="rect">
            <a:avLst/>
          </a:prstGeom>
        </p:spPr>
      </p:pic>
    </p:spTree>
    <p:extLst>
      <p:ext uri="{BB962C8B-B14F-4D97-AF65-F5344CB8AC3E}">
        <p14:creationId xmlns:p14="http://schemas.microsoft.com/office/powerpoint/2010/main" val="19249701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2600" dirty="0">
                <a:solidFill>
                  <a:srgbClr val="FFFFFF"/>
                </a:solidFill>
                <a:latin typeface="Calibri Light" panose="020F0302020204030204"/>
              </a:rPr>
              <a:t>Shear-control</a:t>
            </a: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 fragmentation</a:t>
            </a:r>
          </a:p>
        </p:txBody>
      </p:sp>
      <p:pic>
        <p:nvPicPr>
          <p:cNvPr id="5" name="Picture 4" descr="Diagram&#10;&#10;Description automatically generated">
            <a:extLst>
              <a:ext uri="{FF2B5EF4-FFF2-40B4-BE49-F238E27FC236}">
                <a16:creationId xmlns:a16="http://schemas.microsoft.com/office/drawing/2014/main" id="{EA861A57-5999-960D-A262-620F93AB646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27113" y="809845"/>
            <a:ext cx="7772400" cy="5238310"/>
          </a:xfrm>
          <a:prstGeom prst="rect">
            <a:avLst/>
          </a:prstGeom>
        </p:spPr>
      </p:pic>
    </p:spTree>
    <p:extLst>
      <p:ext uri="{BB962C8B-B14F-4D97-AF65-F5344CB8AC3E}">
        <p14:creationId xmlns:p14="http://schemas.microsoft.com/office/powerpoint/2010/main" val="27836696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269623"/>
            <a:ext cx="10803903" cy="3864989"/>
          </a:xfrm>
        </p:spPr>
        <p:txBody>
          <a:bodyPr wrap="square"/>
          <a:lstStyle/>
          <a:p>
            <a:r>
              <a:rPr lang="en-US" sz="2400" dirty="0"/>
              <a:t>Scientific principles:</a:t>
            </a:r>
          </a:p>
          <a:p>
            <a:endParaRPr lang="en-US" sz="2400" dirty="0"/>
          </a:p>
          <a:p>
            <a:pPr marL="457200" indent="-457200">
              <a:buFont typeface="Wingdings" pitchFamily="2" charset="2"/>
              <a:buChar char="Ø"/>
            </a:pPr>
            <a:r>
              <a:rPr lang="en-US" sz="2400" dirty="0"/>
              <a:t>The fragment is manufactured as a distinct shape and mass before installation;</a:t>
            </a:r>
          </a:p>
          <a:p>
            <a:pPr marL="457200" indent="-457200">
              <a:buFont typeface="Wingdings" pitchFamily="2" charset="2"/>
              <a:buChar char="Ø"/>
            </a:pPr>
            <a:r>
              <a:rPr lang="en-US" sz="2400" dirty="0"/>
              <a:t>The mass of each fragment can be optimized to the target (or part of target);</a:t>
            </a:r>
          </a:p>
          <a:p>
            <a:pPr marL="457200" indent="-457200">
              <a:buFont typeface="Wingdings" pitchFamily="2" charset="2"/>
              <a:buChar char="Ø"/>
            </a:pPr>
            <a:r>
              <a:rPr lang="en-US" sz="2400" dirty="0"/>
              <a:t>The shape can be accurately controlled;</a:t>
            </a:r>
          </a:p>
          <a:p>
            <a:pPr marL="457200" indent="-457200">
              <a:buFont typeface="Wingdings" pitchFamily="2" charset="2"/>
              <a:buChar char="Ø"/>
            </a:pPr>
            <a:r>
              <a:rPr lang="en-US" sz="2400" dirty="0"/>
              <a:t>The density and nature of the material can be selected according to requirement, including use of pyrophoric materials etc;</a:t>
            </a:r>
          </a:p>
          <a:p>
            <a:pPr marL="457200" indent="-457200">
              <a:buFont typeface="Wingdings" pitchFamily="2" charset="2"/>
              <a:buChar char="Ø"/>
            </a:pPr>
            <a:r>
              <a:rPr lang="en-US" sz="2400" dirty="0"/>
              <a:t>Requires an additional structure to support the fragments (additional mass); and</a:t>
            </a:r>
          </a:p>
          <a:p>
            <a:pPr marL="457200" indent="-457200">
              <a:buFont typeface="Wingdings" pitchFamily="2" charset="2"/>
              <a:buChar char="Ø"/>
            </a:pPr>
            <a:r>
              <a:rPr lang="en-US" sz="2400" dirty="0"/>
              <a:t>Inter fragment leakage. Joints between fragments incur detonation pressure loss (around 10% fragment initial velocity)</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Pre-formed fragmentation</a:t>
            </a:r>
          </a:p>
        </p:txBody>
      </p:sp>
    </p:spTree>
    <p:extLst>
      <p:ext uri="{BB962C8B-B14F-4D97-AF65-F5344CB8AC3E}">
        <p14:creationId xmlns:p14="http://schemas.microsoft.com/office/powerpoint/2010/main" val="16532252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2600" dirty="0">
                <a:solidFill>
                  <a:srgbClr val="FFFFFF"/>
                </a:solidFill>
                <a:latin typeface="Calibri Light" panose="020F0302020204030204"/>
              </a:rPr>
              <a:t>Pre-formed fragment shapes</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pic>
        <p:nvPicPr>
          <p:cNvPr id="3" name="Picture 2" descr="A picture containing text, clock&#10;&#10;Description automatically generated">
            <a:extLst>
              <a:ext uri="{FF2B5EF4-FFF2-40B4-BE49-F238E27FC236}">
                <a16:creationId xmlns:a16="http://schemas.microsoft.com/office/drawing/2014/main" id="{06304CEF-C520-88F9-041D-4E05C14A0D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27113" y="955587"/>
            <a:ext cx="7772400" cy="4946826"/>
          </a:xfrm>
          <a:prstGeom prst="rect">
            <a:avLst/>
          </a:prstGeom>
        </p:spPr>
      </p:pic>
    </p:spTree>
    <p:extLst>
      <p:ext uri="{BB962C8B-B14F-4D97-AF65-F5344CB8AC3E}">
        <p14:creationId xmlns:p14="http://schemas.microsoft.com/office/powerpoint/2010/main" val="1529723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696563-03A6-F046-7CF6-E45E257672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602" t="9245" r="4482" b="20728"/>
          <a:stretch/>
        </p:blipFill>
        <p:spPr>
          <a:xfrm>
            <a:off x="2601686" y="1240971"/>
            <a:ext cx="6988628" cy="4082144"/>
          </a:xfrm>
          <a:prstGeom prst="rect">
            <a:avLst/>
          </a:prstGeom>
        </p:spPr>
      </p:pic>
    </p:spTree>
    <p:extLst>
      <p:ext uri="{BB962C8B-B14F-4D97-AF65-F5344CB8AC3E}">
        <p14:creationId xmlns:p14="http://schemas.microsoft.com/office/powerpoint/2010/main" val="21669869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0408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F88C9DF-A71C-0AEC-6D46-7A46D728BA2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2549" y="671805"/>
            <a:ext cx="3854945" cy="2418977"/>
          </a:xfrm>
          <a:prstGeom prst="rect">
            <a:avLst/>
          </a:prstGeom>
        </p:spPr>
      </p:pic>
      <p:sp>
        <p:nvSpPr>
          <p:cNvPr id="23" name="Rectangle 22">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0408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 text, letter&#10;&#10;Description automatically generated">
            <a:extLst>
              <a:ext uri="{FF2B5EF4-FFF2-40B4-BE49-F238E27FC236}">
                <a16:creationId xmlns:a16="http://schemas.microsoft.com/office/drawing/2014/main" id="{2CE2B467-F584-0A01-9098-CC4F459C85C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2549" y="3919081"/>
            <a:ext cx="3854945" cy="2129856"/>
          </a:xfrm>
          <a:prstGeom prst="rect">
            <a:avLst/>
          </a:prstGeom>
        </p:spPr>
      </p:pic>
      <p:sp>
        <p:nvSpPr>
          <p:cNvPr id="25" name="Rectangle 24">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writing implement&#10;&#10;Description automatically generated">
            <a:extLst>
              <a:ext uri="{FF2B5EF4-FFF2-40B4-BE49-F238E27FC236}">
                <a16:creationId xmlns:a16="http://schemas.microsoft.com/office/drawing/2014/main" id="{013C2C0D-BCAA-B82C-5724-6F197E9B5F0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81548" y="650497"/>
            <a:ext cx="4136515" cy="5571066"/>
          </a:xfrm>
          <a:prstGeom prst="rect">
            <a:avLst/>
          </a:prstGeom>
        </p:spPr>
      </p:pic>
    </p:spTree>
    <p:extLst>
      <p:ext uri="{BB962C8B-B14F-4D97-AF65-F5344CB8AC3E}">
        <p14:creationId xmlns:p14="http://schemas.microsoft.com/office/powerpoint/2010/main" val="21881688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Fragment size is governed by:</a:t>
            </a:r>
          </a:p>
          <a:p>
            <a:pPr marL="1143000" lvl="1" indent="-457200">
              <a:buFont typeface="Wingdings" pitchFamily="2" charset="2"/>
              <a:buChar char="§"/>
            </a:pPr>
            <a:r>
              <a:rPr lang="en-US" sz="2000" dirty="0">
                <a:solidFill>
                  <a:schemeClr val="bg1"/>
                </a:solidFill>
              </a:rPr>
              <a:t>Case material and geometry (more ductile, larger)</a:t>
            </a:r>
          </a:p>
          <a:p>
            <a:pPr marL="1143000" lvl="1" indent="-457200">
              <a:buFont typeface="Wingdings" pitchFamily="2" charset="2"/>
              <a:buChar char="§"/>
            </a:pPr>
            <a:r>
              <a:rPr lang="en-US" sz="2000" dirty="0">
                <a:solidFill>
                  <a:schemeClr val="bg1"/>
                </a:solidFill>
              </a:rPr>
              <a:t>Explosive choice (more brisant, smaller)</a:t>
            </a:r>
          </a:p>
          <a:p>
            <a:pPr marL="457200" indent="-457200">
              <a:buFont typeface="Wingdings" pitchFamily="2" charset="2"/>
              <a:buChar char="§"/>
            </a:pPr>
            <a:r>
              <a:rPr lang="en-US" sz="2400" dirty="0"/>
              <a:t>Fragment velocity depended upon</a:t>
            </a:r>
          </a:p>
          <a:p>
            <a:pPr marL="1143000" lvl="1" indent="-457200">
              <a:buFont typeface="Wingdings" pitchFamily="2" charset="2"/>
              <a:buChar char="§"/>
            </a:pPr>
            <a:r>
              <a:rPr lang="en-US" sz="2000" dirty="0">
                <a:solidFill>
                  <a:schemeClr val="bg1"/>
                </a:solidFill>
              </a:rPr>
              <a:t>Characteristics of the explosive (Gurney)</a:t>
            </a:r>
          </a:p>
          <a:p>
            <a:pPr marL="1143000" lvl="1" indent="-457200">
              <a:buFont typeface="Wingdings" pitchFamily="2" charset="2"/>
              <a:buChar char="§"/>
            </a:pPr>
            <a:r>
              <a:rPr lang="en-US" sz="2000" dirty="0">
                <a:solidFill>
                  <a:schemeClr val="bg1"/>
                </a:solidFill>
              </a:rPr>
              <a:t>Ratio of mass case / explosive (M/C)</a:t>
            </a:r>
          </a:p>
          <a:p>
            <a:pPr marL="457200" indent="-457200">
              <a:buFont typeface="Wingdings" pitchFamily="2" charset="2"/>
              <a:buChar char="§"/>
            </a:pPr>
            <a:r>
              <a:rPr lang="en-US" sz="2400" dirty="0"/>
              <a:t>Fragment Direction</a:t>
            </a:r>
          </a:p>
          <a:p>
            <a:pPr marL="1143000" lvl="1" indent="-457200">
              <a:buFont typeface="Wingdings" pitchFamily="2" charset="2"/>
              <a:buChar char="§"/>
            </a:pPr>
            <a:r>
              <a:rPr lang="en-US" sz="2000" dirty="0">
                <a:solidFill>
                  <a:schemeClr val="bg1"/>
                </a:solidFill>
              </a:rPr>
              <a:t>Largely normal to the surface</a:t>
            </a:r>
          </a:p>
          <a:p>
            <a:pPr marL="1143000" lvl="1" indent="-457200">
              <a:buFont typeface="Wingdings" pitchFamily="2" charset="2"/>
              <a:buChar char="§"/>
            </a:pPr>
            <a:r>
              <a:rPr lang="en-US" sz="2000" dirty="0">
                <a:solidFill>
                  <a:schemeClr val="bg1"/>
                </a:solidFill>
              </a:rPr>
              <a:t>Modified by Taylor equation</a:t>
            </a:r>
          </a:p>
          <a:p>
            <a:pPr marL="457200" indent="-457200">
              <a:buFont typeface="Wingdings" pitchFamily="2" charset="2"/>
              <a:buChar char="§"/>
            </a:pPr>
            <a:r>
              <a:rPr lang="en-US" sz="2400" dirty="0"/>
              <a:t>Fragment penetration (energy density)</a:t>
            </a:r>
          </a:p>
          <a:p>
            <a:pPr marL="457200" indent="-457200">
              <a:buFont typeface="Wingdings" pitchFamily="2" charset="2"/>
              <a:buChar char="§"/>
            </a:pPr>
            <a:endParaRPr lang="en-US" sz="2400" dirty="0"/>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400" dirty="0"/>
              <a:t>Fragment performance depends upon:</a:t>
            </a:r>
          </a:p>
          <a:p>
            <a:pPr marL="1143000" lvl="1" indent="-457200">
              <a:buFont typeface="Wingdings" pitchFamily="2" charset="2"/>
              <a:buChar char="§"/>
            </a:pPr>
            <a:r>
              <a:rPr lang="en-US" sz="2000" dirty="0">
                <a:solidFill>
                  <a:schemeClr val="bg1"/>
                </a:solidFill>
              </a:rPr>
              <a:t>Survival of fragment during penetration</a:t>
            </a:r>
          </a:p>
          <a:p>
            <a:pPr marL="1143000" lvl="1" indent="-457200">
              <a:buFont typeface="Wingdings" pitchFamily="2" charset="2"/>
              <a:buChar char="§"/>
            </a:pPr>
            <a:r>
              <a:rPr lang="en-US" sz="2000" dirty="0">
                <a:solidFill>
                  <a:schemeClr val="bg1"/>
                </a:solidFill>
              </a:rPr>
              <a:t>Adequate kinetic energy density for perforation</a:t>
            </a:r>
          </a:p>
          <a:p>
            <a:pPr marL="1143000" lvl="1" indent="-457200">
              <a:buFont typeface="Wingdings" pitchFamily="2" charset="2"/>
              <a:buChar char="§"/>
            </a:pPr>
            <a:r>
              <a:rPr lang="en-US" sz="2000" dirty="0">
                <a:solidFill>
                  <a:schemeClr val="bg1"/>
                </a:solidFill>
              </a:rPr>
              <a:t>Number of fragments at target</a:t>
            </a:r>
            <a:endParaRPr lang="en-US" sz="2400" dirty="0"/>
          </a:p>
          <a:p>
            <a:pPr marL="457200" indent="-457200">
              <a:buFont typeface="Wingdings" pitchFamily="2" charset="2"/>
              <a:buChar char="§"/>
            </a:pPr>
            <a:endParaRPr lang="en-US" sz="2400" dirty="0"/>
          </a:p>
        </p:txBody>
      </p:sp>
      <p:pic>
        <p:nvPicPr>
          <p:cNvPr id="8" name="Picture 7" descr="A picture containing plane, airplane, outdoor, aircraft&#10;&#10;Description automatically generated">
            <a:extLst>
              <a:ext uri="{FF2B5EF4-FFF2-40B4-BE49-F238E27FC236}">
                <a16:creationId xmlns:a16="http://schemas.microsoft.com/office/drawing/2014/main" id="{89246DA1-F37C-0F23-243F-DA4B1CB57CDF}"/>
              </a:ext>
            </a:extLst>
          </p:cNvPr>
          <p:cNvPicPr>
            <a:picLocks noChangeAspect="1"/>
          </p:cNvPicPr>
          <p:nvPr/>
        </p:nvPicPr>
        <p:blipFill>
          <a:blip r:embed="rId3"/>
          <a:stretch>
            <a:fillRect/>
          </a:stretch>
        </p:blipFill>
        <p:spPr>
          <a:xfrm>
            <a:off x="6002912" y="3017531"/>
            <a:ext cx="5600700" cy="3715675"/>
          </a:xfrm>
          <a:prstGeom prst="rect">
            <a:avLst/>
          </a:prstGeom>
        </p:spPr>
      </p:pic>
    </p:spTree>
    <p:extLst>
      <p:ext uri="{BB962C8B-B14F-4D97-AF65-F5344CB8AC3E}">
        <p14:creationId xmlns:p14="http://schemas.microsoft.com/office/powerpoint/2010/main" val="33600483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95F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solidFill>
                  <a:srgbClr val="FFFFFF"/>
                </a:solidFill>
                <a:latin typeface="+mj-lt"/>
                <a:ea typeface="+mj-ea"/>
                <a:cs typeface="+mj-cs"/>
              </a:rPr>
              <a:t>Fragment Lethality Calculator</a:t>
            </a:r>
          </a:p>
        </p:txBody>
      </p:sp>
      <p:pic>
        <p:nvPicPr>
          <p:cNvPr id="9" name="Picture 8" descr="Graphical user interface, application, table&#10;&#10;Description automatically generated">
            <a:extLst>
              <a:ext uri="{FF2B5EF4-FFF2-40B4-BE49-F238E27FC236}">
                <a16:creationId xmlns:a16="http://schemas.microsoft.com/office/drawing/2014/main" id="{B9F5A79F-0252-E335-3610-AD44F24001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72044" y="408214"/>
            <a:ext cx="8692907" cy="6041571"/>
          </a:xfrm>
          <a:prstGeom prst="rect">
            <a:avLst/>
          </a:prstGeom>
        </p:spPr>
      </p:pic>
    </p:spTree>
    <p:extLst>
      <p:ext uri="{BB962C8B-B14F-4D97-AF65-F5344CB8AC3E}">
        <p14:creationId xmlns:p14="http://schemas.microsoft.com/office/powerpoint/2010/main" val="291213151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1562</TotalTime>
  <Words>2276</Words>
  <Application>Microsoft Macintosh PowerPoint</Application>
  <PresentationFormat>Widescreen</PresentationFormat>
  <Paragraphs>220</Paragraphs>
  <Slides>43</Slides>
  <Notes>19</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43</vt:i4>
      </vt:variant>
    </vt:vector>
  </HeadingPairs>
  <TitlesOfParts>
    <vt:vector size="70" baseType="lpstr">
      <vt:lpstr>Arial</vt:lpstr>
      <vt:lpstr>Calibri</vt:lpstr>
      <vt:lpstr>Calibri Light</vt:lpstr>
      <vt:lpstr>Cambria Math</vt:lpstr>
      <vt:lpstr>Monotype Sorts</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58</cp:revision>
  <dcterms:created xsi:type="dcterms:W3CDTF">2021-03-09T15:35:42Z</dcterms:created>
  <dcterms:modified xsi:type="dcterms:W3CDTF">2022-09-27T15:19:38Z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