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4.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5.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 id="2147483696" r:id="rId2"/>
    <p:sldMasterId id="2147483714" r:id="rId3"/>
    <p:sldMasterId id="2147483750" r:id="rId4"/>
    <p:sldMasterId id="2147483768" r:id="rId5"/>
    <p:sldMasterId id="2147483780" r:id="rId6"/>
  </p:sldMasterIdLst>
  <p:notesMasterIdLst>
    <p:notesMasterId r:id="rId15"/>
  </p:notesMasterIdLst>
  <p:sldIdLst>
    <p:sldId id="256" r:id="rId7"/>
    <p:sldId id="257" r:id="rId8"/>
    <p:sldId id="258" r:id="rId9"/>
    <p:sldId id="259" r:id="rId10"/>
    <p:sldId id="260" r:id="rId11"/>
    <p:sldId id="261" r:id="rId12"/>
    <p:sldId id="263"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59" d="100"/>
          <a:sy n="59" d="100"/>
        </p:scale>
        <p:origin x="9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5" Type="http://schemas.openxmlformats.org/officeDocument/2006/relationships/slideMaster" Target="slideMasters/slideMaster5.xml"/><Relationship Id="rId15"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CBED48-B05B-4299-9C27-40FE38447AF3}" type="datetimeFigureOut">
              <a:rPr lang="en-GB" smtClean="0"/>
              <a:t>10/07/2022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ABDA30-F828-4A5E-8422-57399DEC8068}" type="slidenum">
              <a:rPr lang="en-GB" smtClean="0"/>
              <a:t>‹#›</a:t>
            </a:fld>
            <a:endParaRPr lang="en-GB"/>
          </a:p>
        </p:txBody>
      </p:sp>
    </p:spTree>
    <p:extLst>
      <p:ext uri="{BB962C8B-B14F-4D97-AF65-F5344CB8AC3E}">
        <p14:creationId xmlns:p14="http://schemas.microsoft.com/office/powerpoint/2010/main" val="2186954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pple-system"/>
              </a:rPr>
              <a:t>Charlesworth, A. 2021. The Health Foundation. 13th May. What action is required to make NHS workforce shortages a thing of the past?. [Online]. [8 July 2022]. Available from: https://www.health.org.uk/news-and-comment/blogs/what-action-is-required-to-make-nhs-workforce-shortages-a-thing-of-the-past </a:t>
            </a:r>
            <a:endParaRPr lang="en-GB" dirty="0"/>
          </a:p>
        </p:txBody>
      </p:sp>
      <p:sp>
        <p:nvSpPr>
          <p:cNvPr id="4" name="Slide Number Placeholder 3"/>
          <p:cNvSpPr>
            <a:spLocks noGrp="1"/>
          </p:cNvSpPr>
          <p:nvPr>
            <p:ph type="sldNum" sz="quarter" idx="5"/>
          </p:nvPr>
        </p:nvSpPr>
        <p:spPr/>
        <p:txBody>
          <a:bodyPr/>
          <a:lstStyle/>
          <a:p>
            <a:fld id="{19ABDA30-F828-4A5E-8422-57399DEC8068}" type="slidenum">
              <a:rPr lang="en-GB" smtClean="0"/>
              <a:t>3</a:t>
            </a:fld>
            <a:endParaRPr lang="en-GB"/>
          </a:p>
        </p:txBody>
      </p:sp>
    </p:spTree>
    <p:extLst>
      <p:ext uri="{BB962C8B-B14F-4D97-AF65-F5344CB8AC3E}">
        <p14:creationId xmlns:p14="http://schemas.microsoft.com/office/powerpoint/2010/main" val="1743133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30888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83080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32793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98322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43137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15848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80163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9999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2918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3143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4518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298698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76831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784935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80377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08048B-57AF-4F53-BC84-8E0A1033FBEC}" type="datetimeFigureOut">
              <a:rPr lang="en-US" smtClean="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82482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08048B-57AF-4F53-BC84-8E0A1033FBEC}"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369582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8048B-57AF-4F53-BC84-8E0A1033FBEC}" type="datetimeFigureOut">
              <a:rPr lang="en-US" smtClean="0"/>
              <a:t>7/10/2022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98987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765138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472163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1568654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227673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9034382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379285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1429377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9991679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464865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747844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857333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435283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849339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414941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08048B-57AF-4F53-BC84-8E0A1033FBEC}" type="datetimeFigureOut">
              <a:rPr lang="en-US" smtClean="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379701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451947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985383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4989699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170006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4906599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5932633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007936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3572773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2707040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94284308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9987193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891761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36601634"/>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695667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30287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0207784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08048B-57AF-4F53-BC84-8E0A1033FBEC}" type="datetimeFigureOut">
              <a:rPr lang="en-US" smtClean="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418457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08048B-57AF-4F53-BC84-8E0A1033FBEC}"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4022801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D208048B-57AF-4F53-BC84-8E0A1033FBEC}" type="datetimeFigureOut">
              <a:rPr lang="en-US" smtClean="0"/>
              <a:t>7/10/2022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45258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71102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9416668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39546801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4651913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4779287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0619212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53874464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924326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97486559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6915506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9305694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553604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BD8A8A1B-4E1E-43EF-8A39-7D4A3879B941}" type="slidenum">
              <a:rPr lang="en-US" smtClean="0"/>
              <a:t>‹#›</a:t>
            </a:fld>
            <a:endParaRPr lang="en-US"/>
          </a:p>
        </p:txBody>
      </p:sp>
    </p:spTree>
    <p:extLst>
      <p:ext uri="{BB962C8B-B14F-4D97-AF65-F5344CB8AC3E}">
        <p14:creationId xmlns:p14="http://schemas.microsoft.com/office/powerpoint/2010/main" val="1695462671"/>
      </p:ext>
    </p:extLst>
  </p:cSld>
  <p:clrMapOvr>
    <a:overrideClrMapping bg1="lt1" tx1="dk1" bg2="lt2" tx2="dk2" accent1="accent1" accent2="accent2" accent3="accent3" accent4="accent4" accent5="accent5" accent6="accent6" hlink="hlink" folHlink="folHlink"/>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2496070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08048B-57AF-4F53-BC84-8E0A1033FBEC}" type="datetimeFigureOut">
              <a:rPr lang="en-US" smtClean="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2236596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08048B-57AF-4F53-BC84-8E0A1033FBEC}"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5574928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8048B-57AF-4F53-BC84-8E0A1033FBEC}" type="datetimeFigureOut">
              <a:rPr lang="en-US" smtClean="0"/>
              <a:t>7/10/2022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5619652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839811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1559232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8808913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9674360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4620711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8457724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2579957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8919346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08048B-57AF-4F53-BC84-8E0A1033FBEC}" type="datetimeFigureOut">
              <a:rPr lang="en-US" smtClean="0"/>
              <a:t>7/10/2022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3014574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08048B-57AF-4F53-BC84-8E0A1033FBEC}" type="datetimeFigureOut">
              <a:rPr lang="en-US" smtClean="0"/>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5672636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8048B-57AF-4F53-BC84-8E0A1033FBEC}" type="datetimeFigureOut">
              <a:rPr lang="en-US" smtClean="0"/>
              <a:t>7/10/2022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830987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1942415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6515804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50137349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26148971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1673396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67070234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51500626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208048B-57AF-4F53-BC84-8E0A1033FBEC}" type="datetimeFigureOut">
              <a:rPr lang="en-US" smtClean="0"/>
              <a:pPr/>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52526652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7585442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08048B-57AF-4F53-BC84-8E0A1033FBEC}" type="datetimeFigureOut">
              <a:rPr lang="en-US" smtClean="0"/>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9368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theme" Target="../theme/theme3.xml"/><Relationship Id="rId3" Type="http://schemas.openxmlformats.org/officeDocument/2006/relationships/slideLayout" Target="../slideLayouts/slideLayout31.xml"/><Relationship Id="rId21" Type="http://schemas.openxmlformats.org/officeDocument/2006/relationships/image" Target="../media/image5.png"/><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20" Type="http://schemas.openxmlformats.org/officeDocument/2006/relationships/image" Target="../media/image4.png"/><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19" Type="http://schemas.openxmlformats.org/officeDocument/2006/relationships/image" Target="../media/image3.png"/><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 Id="rId22"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18" Type="http://schemas.openxmlformats.org/officeDocument/2006/relationships/theme" Target="../theme/theme4.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17" Type="http://schemas.openxmlformats.org/officeDocument/2006/relationships/slideLayout" Target="../slideLayouts/slideLayout62.xml"/><Relationship Id="rId2" Type="http://schemas.openxmlformats.org/officeDocument/2006/relationships/slideLayout" Target="../slideLayouts/slideLayout47.xml"/><Relationship Id="rId16" Type="http://schemas.openxmlformats.org/officeDocument/2006/relationships/slideLayout" Target="../slideLayouts/slideLayout61.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5.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1.xml"/><Relationship Id="rId13" Type="http://schemas.openxmlformats.org/officeDocument/2006/relationships/slideLayout" Target="../slideLayouts/slideLayout86.xml"/><Relationship Id="rId18" Type="http://schemas.openxmlformats.org/officeDocument/2006/relationships/theme" Target="../theme/theme6.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slideLayout" Target="../slideLayouts/slideLayout85.xml"/><Relationship Id="rId17" Type="http://schemas.openxmlformats.org/officeDocument/2006/relationships/slideLayout" Target="../slideLayouts/slideLayout90.xml"/><Relationship Id="rId2" Type="http://schemas.openxmlformats.org/officeDocument/2006/relationships/slideLayout" Target="../slideLayouts/slideLayout75.xml"/><Relationship Id="rId16" Type="http://schemas.openxmlformats.org/officeDocument/2006/relationships/slideLayout" Target="../slideLayouts/slideLayout89.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5" Type="http://schemas.openxmlformats.org/officeDocument/2006/relationships/slideLayout" Target="../slideLayouts/slideLayout88.xml"/><Relationship Id="rId10" Type="http://schemas.openxmlformats.org/officeDocument/2006/relationships/slideLayout" Target="../slideLayouts/slideLayout83.xml"/><Relationship Id="rId19" Type="http://schemas.openxmlformats.org/officeDocument/2006/relationships/image" Target="../media/image12.png"/><Relationship Id="rId4" Type="http://schemas.openxmlformats.org/officeDocument/2006/relationships/slideLayout" Target="../slideLayouts/slideLayout77.xml"/><Relationship Id="rId9" Type="http://schemas.openxmlformats.org/officeDocument/2006/relationships/slideLayout" Target="../slideLayouts/slideLayout82.xml"/><Relationship Id="rId14" Type="http://schemas.openxmlformats.org/officeDocument/2006/relationships/slideLayout" Target="../slideLayouts/slideLayout8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7/10/2022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663849771"/>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4" r:id="rId6"/>
    <p:sldLayoutId id="2147483689"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8072373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359714826"/>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688419612"/>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829265339"/>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208048B-57AF-4F53-BC84-8E0A1033FBEC}" type="datetimeFigureOut">
              <a:rPr lang="en-US" smtClean="0"/>
              <a:pPr/>
              <a:t>7/10/2022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020109608"/>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3" Type="http://schemas.openxmlformats.org/officeDocument/2006/relationships/hyperlink" Target="https://www.health.org.uk/news-and-comment/blogs/what-action-is-required-to-make-nhs-workforce-shortages-a-thing-of-the-past" TargetMode="External"/><Relationship Id="rId2" Type="http://schemas.openxmlformats.org/officeDocument/2006/relationships/hyperlink" Target="https://pestleanalysis.com/nhs-pestle-analysis/" TargetMode="External"/><Relationship Id="rId1" Type="http://schemas.openxmlformats.org/officeDocument/2006/relationships/slideLayout" Target="../slideLayouts/slideLayout7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06087813-B81F-42C4-A0EA-F9078FB61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C4B295A1-75D3-4C3B-82E7-C5CFD80A7E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4" name="Group 23">
            <a:extLst>
              <a:ext uri="{FF2B5EF4-FFF2-40B4-BE49-F238E27FC236}">
                <a16:creationId xmlns:a16="http://schemas.microsoft.com/office/drawing/2014/main" id="{ED38D1D7-BA30-4FF3-A0CC-9E90BB9662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0"/>
            <a:ext cx="5444327" cy="6734640"/>
            <a:chOff x="6744625" y="0"/>
            <a:chExt cx="5444327" cy="6734640"/>
          </a:xfrm>
        </p:grpSpPr>
        <p:sp>
          <p:nvSpPr>
            <p:cNvPr id="25" name="Graphic 9">
              <a:extLst>
                <a:ext uri="{FF2B5EF4-FFF2-40B4-BE49-F238E27FC236}">
                  <a16:creationId xmlns:a16="http://schemas.microsoft.com/office/drawing/2014/main" id="{A217CF63-2FBD-4FA2-838C-6287D9F54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6" name="Graphic 18">
              <a:extLst>
                <a:ext uri="{FF2B5EF4-FFF2-40B4-BE49-F238E27FC236}">
                  <a16:creationId xmlns:a16="http://schemas.microsoft.com/office/drawing/2014/main" id="{C8F9462C-D125-4450-B35D-6E680DD30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7" name="Oval 26">
              <a:extLst>
                <a:ext uri="{FF2B5EF4-FFF2-40B4-BE49-F238E27FC236}">
                  <a16:creationId xmlns:a16="http://schemas.microsoft.com/office/drawing/2014/main" id="{6FA1A088-C133-4278-93CD-B7F518F32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28" name="Freeform: Shape 27">
              <a:extLst>
                <a:ext uri="{FF2B5EF4-FFF2-40B4-BE49-F238E27FC236}">
                  <a16:creationId xmlns:a16="http://schemas.microsoft.com/office/drawing/2014/main" id="{5731790C-9903-4B27-9B13-F9FFD286D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52849" y="0"/>
              <a:ext cx="1303285" cy="962498"/>
            </a:xfrm>
            <a:custGeom>
              <a:avLst/>
              <a:gdLst>
                <a:gd name="connsiteX0" fmla="*/ 0 w 1303285"/>
                <a:gd name="connsiteY0" fmla="*/ 0 h 962498"/>
                <a:gd name="connsiteX1" fmla="*/ 1303285 w 1303285"/>
                <a:gd name="connsiteY1" fmla="*/ 0 h 962498"/>
                <a:gd name="connsiteX2" fmla="*/ 1298420 w 1303285"/>
                <a:gd name="connsiteY2" fmla="*/ 67508 h 962498"/>
                <a:gd name="connsiteX3" fmla="*/ 651642 w 1303285"/>
                <a:gd name="connsiteY3" fmla="*/ 962498 h 962498"/>
                <a:gd name="connsiteX4" fmla="*/ 4865 w 1303285"/>
                <a:gd name="connsiteY4" fmla="*/ 67508 h 962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03285" h="962498">
                  <a:moveTo>
                    <a:pt x="0" y="0"/>
                  </a:moveTo>
                  <a:lnTo>
                    <a:pt x="1303285" y="0"/>
                  </a:lnTo>
                  <a:lnTo>
                    <a:pt x="1298420" y="67508"/>
                  </a:lnTo>
                  <a:cubicBezTo>
                    <a:pt x="1226555" y="570204"/>
                    <a:pt x="651642" y="962498"/>
                    <a:pt x="651642" y="962498"/>
                  </a:cubicBezTo>
                  <a:cubicBezTo>
                    <a:pt x="651642" y="962498"/>
                    <a:pt x="76729" y="570204"/>
                    <a:pt x="4865" y="67508"/>
                  </a:cubicBezTo>
                  <a:close/>
                </a:path>
              </a:pathLst>
            </a:custGeom>
            <a:solidFill>
              <a:schemeClr val="bg2">
                <a:alpha val="34000"/>
              </a:schemeClr>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A25AE1A-8F17-40E6-A1BB-ED8F665B7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1" name="Texture">
            <a:extLst>
              <a:ext uri="{FF2B5EF4-FFF2-40B4-BE49-F238E27FC236}">
                <a16:creationId xmlns:a16="http://schemas.microsoft.com/office/drawing/2014/main" id="{E4B2AF95-7029-4856-9CE4-BBBE8CF80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5BF40C9-7B86-4967-AA90-36B175243E61}"/>
              </a:ext>
            </a:extLst>
          </p:cNvPr>
          <p:cNvSpPr>
            <a:spLocks noGrp="1"/>
          </p:cNvSpPr>
          <p:nvPr>
            <p:ph type="ctrTitle"/>
          </p:nvPr>
        </p:nvSpPr>
        <p:spPr>
          <a:xfrm>
            <a:off x="457199" y="676656"/>
            <a:ext cx="5996975" cy="3063240"/>
          </a:xfrm>
        </p:spPr>
        <p:txBody>
          <a:bodyPr>
            <a:normAutofit/>
          </a:bodyPr>
          <a:lstStyle/>
          <a:p>
            <a:r>
              <a:rPr lang="en-GB" dirty="0">
                <a:solidFill>
                  <a:schemeClr val="bg1"/>
                </a:solidFill>
              </a:rPr>
              <a:t>Addressing the problem of staff shortage in Proper Care, UK</a:t>
            </a:r>
          </a:p>
        </p:txBody>
      </p:sp>
      <p:sp>
        <p:nvSpPr>
          <p:cNvPr id="3" name="Subtitle 2">
            <a:extLst>
              <a:ext uri="{FF2B5EF4-FFF2-40B4-BE49-F238E27FC236}">
                <a16:creationId xmlns:a16="http://schemas.microsoft.com/office/drawing/2014/main" id="{E7AC000A-94BE-45D7-BB26-1B3CCB106F23}"/>
              </a:ext>
            </a:extLst>
          </p:cNvPr>
          <p:cNvSpPr>
            <a:spLocks noGrp="1"/>
          </p:cNvSpPr>
          <p:nvPr>
            <p:ph type="subTitle" idx="1"/>
          </p:nvPr>
        </p:nvSpPr>
        <p:spPr>
          <a:xfrm>
            <a:off x="457199" y="3840480"/>
            <a:ext cx="5996975" cy="2315845"/>
          </a:xfrm>
        </p:spPr>
        <p:txBody>
          <a:bodyPr>
            <a:normAutofit/>
          </a:bodyPr>
          <a:lstStyle/>
          <a:p>
            <a:r>
              <a:rPr lang="en-GB" dirty="0">
                <a:solidFill>
                  <a:schemeClr val="bg1"/>
                </a:solidFill>
              </a:rPr>
              <a:t>By </a:t>
            </a:r>
            <a:r>
              <a:rPr lang="en-GB" dirty="0" err="1">
                <a:solidFill>
                  <a:schemeClr val="bg1"/>
                </a:solidFill>
              </a:rPr>
              <a:t>Neli</a:t>
            </a:r>
            <a:r>
              <a:rPr lang="en-GB" dirty="0">
                <a:solidFill>
                  <a:schemeClr val="bg1"/>
                </a:solidFill>
              </a:rPr>
              <a:t> </a:t>
            </a:r>
            <a:r>
              <a:rPr lang="en-GB" dirty="0" err="1">
                <a:solidFill>
                  <a:schemeClr val="bg1"/>
                </a:solidFill>
              </a:rPr>
              <a:t>Aktar</a:t>
            </a:r>
            <a:r>
              <a:rPr lang="en-GB" dirty="0">
                <a:solidFill>
                  <a:schemeClr val="bg1"/>
                </a:solidFill>
              </a:rPr>
              <a:t> 2124110</a:t>
            </a:r>
          </a:p>
          <a:p>
            <a:r>
              <a:rPr lang="en-GB" dirty="0">
                <a:solidFill>
                  <a:schemeClr val="bg1"/>
                </a:solidFill>
              </a:rPr>
              <a:t>Module Code: BMSW 4004</a:t>
            </a:r>
          </a:p>
        </p:txBody>
      </p:sp>
      <p:pic>
        <p:nvPicPr>
          <p:cNvPr id="4" name="Picture 3">
            <a:extLst>
              <a:ext uri="{FF2B5EF4-FFF2-40B4-BE49-F238E27FC236}">
                <a16:creationId xmlns:a16="http://schemas.microsoft.com/office/drawing/2014/main" id="{EFF5C571-A565-7D83-3BD5-1287B35C093C}"/>
              </a:ext>
            </a:extLst>
          </p:cNvPr>
          <p:cNvPicPr>
            <a:picLocks noChangeAspect="1"/>
          </p:cNvPicPr>
          <p:nvPr/>
        </p:nvPicPr>
        <p:blipFill rotWithShape="1">
          <a:blip r:embed="rId3"/>
          <a:srcRect r="35751" b="1"/>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3513742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079C3-7465-49AA-ADE9-05F3EED1CF97}"/>
              </a:ext>
            </a:extLst>
          </p:cNvPr>
          <p:cNvSpPr>
            <a:spLocks noGrp="1"/>
          </p:cNvSpPr>
          <p:nvPr>
            <p:ph type="title"/>
          </p:nvPr>
        </p:nvSpPr>
        <p:spPr>
          <a:xfrm>
            <a:off x="1219200" y="852370"/>
            <a:ext cx="8761413" cy="976430"/>
          </a:xfrm>
        </p:spPr>
        <p:txBody>
          <a:bodyPr/>
          <a:lstStyle/>
          <a:p>
            <a:r>
              <a:rPr lang="en-GB" dirty="0">
                <a:solidFill>
                  <a:schemeClr val="bg1"/>
                </a:solidFill>
              </a:rPr>
              <a:t>What I will be addressing in this presentation</a:t>
            </a:r>
          </a:p>
        </p:txBody>
      </p:sp>
      <p:sp>
        <p:nvSpPr>
          <p:cNvPr id="3" name="Content Placeholder 2">
            <a:extLst>
              <a:ext uri="{FF2B5EF4-FFF2-40B4-BE49-F238E27FC236}">
                <a16:creationId xmlns:a16="http://schemas.microsoft.com/office/drawing/2014/main" id="{AC9D916F-9ED9-47E9-829B-E39CF2C07CFC}"/>
              </a:ext>
            </a:extLst>
          </p:cNvPr>
          <p:cNvSpPr>
            <a:spLocks noGrp="1"/>
          </p:cNvSpPr>
          <p:nvPr>
            <p:ph idx="1"/>
          </p:nvPr>
        </p:nvSpPr>
        <p:spPr>
          <a:xfrm>
            <a:off x="1090708" y="2388896"/>
            <a:ext cx="8825659" cy="3416300"/>
          </a:xfrm>
        </p:spPr>
        <p:txBody>
          <a:bodyPr/>
          <a:lstStyle/>
          <a:p>
            <a:r>
              <a:rPr lang="en-GB" dirty="0"/>
              <a:t>A research-informed discussion on the nature and impact of the complex problem on employees and their organisations.</a:t>
            </a:r>
          </a:p>
          <a:p>
            <a:r>
              <a:rPr lang="en-GB" dirty="0"/>
              <a:t>A PESTLE Analysis of the macro-environmental factors contributing to the complex problem.</a:t>
            </a:r>
          </a:p>
          <a:p>
            <a:r>
              <a:rPr lang="en-GB" dirty="0"/>
              <a:t>A research informed cause-and-effect analysis. Using the Fish Bone Diagram, of the complex problem.</a:t>
            </a:r>
          </a:p>
          <a:p>
            <a:r>
              <a:rPr lang="en-GB" dirty="0"/>
              <a:t>An evaluation of alternative solutions to absenteeism with an aim of choosing the most appropriate solution among these alternatives.</a:t>
            </a:r>
          </a:p>
        </p:txBody>
      </p:sp>
    </p:spTree>
    <p:extLst>
      <p:ext uri="{BB962C8B-B14F-4D97-AF65-F5344CB8AC3E}">
        <p14:creationId xmlns:p14="http://schemas.microsoft.com/office/powerpoint/2010/main" val="3603840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798CD-E6E0-4EBE-8AB4-E6A2EA8116E5}"/>
              </a:ext>
            </a:extLst>
          </p:cNvPr>
          <p:cNvSpPr>
            <a:spLocks noGrp="1"/>
          </p:cNvSpPr>
          <p:nvPr>
            <p:ph type="title"/>
          </p:nvPr>
        </p:nvSpPr>
        <p:spPr>
          <a:xfrm>
            <a:off x="646111" y="452718"/>
            <a:ext cx="10054546" cy="907996"/>
          </a:xfrm>
        </p:spPr>
        <p:txBody>
          <a:bodyPr/>
          <a:lstStyle/>
          <a:p>
            <a:r>
              <a:rPr lang="en-GB" sz="1600" b="1" i="1" u="sng" dirty="0">
                <a:solidFill>
                  <a:schemeClr val="tx1"/>
                </a:solidFill>
              </a:rPr>
              <a:t>A research-informed discussion on the nature and impact of the complex problem on employees and their organisations.</a:t>
            </a:r>
            <a:br>
              <a:rPr lang="en-GB"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9D1CE496-9737-4E73-83DA-66543AA1AC9A}"/>
              </a:ext>
            </a:extLst>
          </p:cNvPr>
          <p:cNvSpPr>
            <a:spLocks noGrp="1"/>
          </p:cNvSpPr>
          <p:nvPr>
            <p:ph idx="1"/>
          </p:nvPr>
        </p:nvSpPr>
        <p:spPr>
          <a:xfrm>
            <a:off x="722876" y="1696996"/>
            <a:ext cx="10718010" cy="4507861"/>
          </a:xfrm>
        </p:spPr>
        <p:txBody>
          <a:bodyPr>
            <a:normAutofit fontScale="62500" lnSpcReduction="20000"/>
          </a:bodyPr>
          <a:lstStyle/>
          <a:p>
            <a:r>
              <a:rPr lang="en-GB" sz="2500" dirty="0">
                <a:latin typeface="Arial" panose="020B0604020202020204" pitchFamily="34" charset="0"/>
                <a:cs typeface="Arial" panose="020B0604020202020204" pitchFamily="34" charset="0"/>
              </a:rPr>
              <a:t>A problem which is faced by many different employees within their organisations is a lack of self discipline. “Self-discipline could be seen as an art of self-control, self-reliance, self-determination and self-sufficiency, which stimulates an individual to sustain his/her decisions and drives the individual towards achieving the set goals.” </a:t>
            </a:r>
            <a:r>
              <a:rPr lang="en-GB" sz="2500" b="0" i="0" dirty="0" err="1">
                <a:effectLst/>
                <a:latin typeface="Arial" panose="020B0604020202020204" pitchFamily="34" charset="0"/>
              </a:rPr>
              <a:t>Adeyeye</a:t>
            </a:r>
            <a:r>
              <a:rPr lang="en-GB" sz="2500" b="0" i="0" dirty="0">
                <a:effectLst/>
                <a:latin typeface="Arial" panose="020B0604020202020204" pitchFamily="34" charset="0"/>
              </a:rPr>
              <a:t>, J., </a:t>
            </a:r>
            <a:r>
              <a:rPr lang="en-GB" sz="2500" b="0" i="0" dirty="0" err="1">
                <a:effectLst/>
                <a:latin typeface="Arial" panose="020B0604020202020204" pitchFamily="34" charset="0"/>
              </a:rPr>
              <a:t>Adeniji</a:t>
            </a:r>
            <a:r>
              <a:rPr lang="en-GB" sz="2500" b="0" i="0" dirty="0">
                <a:effectLst/>
                <a:latin typeface="Arial" panose="020B0604020202020204" pitchFamily="34" charset="0"/>
              </a:rPr>
              <a:t>, A.A., </a:t>
            </a:r>
            <a:r>
              <a:rPr lang="en-GB" sz="2500" b="0" i="0" dirty="0" err="1">
                <a:effectLst/>
                <a:latin typeface="Arial" panose="020B0604020202020204" pitchFamily="34" charset="0"/>
              </a:rPr>
              <a:t>Osinbanjo</a:t>
            </a:r>
            <a:r>
              <a:rPr lang="en-GB" sz="2500" b="0" i="0" dirty="0">
                <a:effectLst/>
                <a:latin typeface="Arial" panose="020B0604020202020204" pitchFamily="34" charset="0"/>
              </a:rPr>
              <a:t>, A.O. and </a:t>
            </a:r>
            <a:r>
              <a:rPr lang="en-GB" sz="2500" b="0" i="0" dirty="0" err="1">
                <a:effectLst/>
                <a:latin typeface="Arial" panose="020B0604020202020204" pitchFamily="34" charset="0"/>
              </a:rPr>
              <a:t>Oludayo</a:t>
            </a:r>
            <a:r>
              <a:rPr lang="en-GB" sz="2500" b="0" i="0" dirty="0">
                <a:effectLst/>
                <a:latin typeface="Arial" panose="020B0604020202020204" pitchFamily="34" charset="0"/>
              </a:rPr>
              <a:t>, O., (2015). Staff shortage has a link with self-discipline as some staff members may not be discipline enough to carry out the tougher jobs and instead leave for jobs that are a lot easier. The self-discipline is caused as well when theirs lack of motivation from staff members and everything around them.</a:t>
            </a:r>
          </a:p>
          <a:p>
            <a:r>
              <a:rPr lang="en-GB" sz="2500" dirty="0">
                <a:latin typeface="Arial" panose="020B0604020202020204" pitchFamily="34" charset="0"/>
                <a:cs typeface="Arial" panose="020B0604020202020204" pitchFamily="34" charset="0"/>
              </a:rPr>
              <a:t>Within the NHS Staff shortages are an issue as well as the problem occurring of not recruiting the right staff. According to studies with the occurrence of Brexit what this has lead to is staff shortages within may different sectors and the healthcare sector is an important sector which is missing staff.</a:t>
            </a:r>
          </a:p>
          <a:p>
            <a:r>
              <a:rPr lang="en-GB" sz="2500" dirty="0">
                <a:latin typeface="Arial" panose="020B0604020202020204" pitchFamily="34" charset="0"/>
                <a:cs typeface="Arial" panose="020B0604020202020204" pitchFamily="34" charset="0"/>
              </a:rPr>
              <a:t>Budget Cuts has been something effecting the NHS.</a:t>
            </a:r>
          </a:p>
          <a:p>
            <a:r>
              <a:rPr lang="en-GB" sz="2500" dirty="0">
                <a:latin typeface="Arial" panose="020B0604020202020204" pitchFamily="34" charset="0"/>
                <a:cs typeface="Arial" panose="020B0604020202020204" pitchFamily="34" charset="0"/>
              </a:rPr>
              <a:t>More waiting times.</a:t>
            </a:r>
          </a:p>
          <a:p>
            <a:r>
              <a:rPr lang="en-GB" sz="2500" dirty="0">
                <a:latin typeface="Arial" panose="020B0604020202020204" pitchFamily="34" charset="0"/>
                <a:cs typeface="Arial" panose="020B0604020202020204" pitchFamily="34" charset="0"/>
              </a:rPr>
              <a:t>Patients who have patience running thin. Partially also they have a fault as they are either turning late or missing appointments with nurses.</a:t>
            </a:r>
          </a:p>
          <a:p>
            <a:r>
              <a:rPr lang="en-GB" sz="2500" b="0" i="0" dirty="0">
                <a:effectLst/>
                <a:latin typeface="Arial" panose="020B0604020202020204" pitchFamily="34" charset="0"/>
                <a:cs typeface="Arial" panose="020B0604020202020204" pitchFamily="34" charset="0"/>
              </a:rPr>
              <a:t>A historical reliance on international recruitment may be part of the story. A bias in the UK to focus on the exchequer cost of training doctors and nurses (which is expensive), but not the cost associated with the failure to train enough staff is another factor. (Charlesworth, A. 2021)</a:t>
            </a:r>
          </a:p>
          <a:p>
            <a:pPr marL="0" indent="0">
              <a:buNone/>
            </a:pPr>
            <a:endParaRPr lang="en-GB" sz="2500" b="0" i="0" dirty="0">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257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C60D8-91B3-4660-BE59-C4F623B8DA06}"/>
              </a:ext>
            </a:extLst>
          </p:cNvPr>
          <p:cNvSpPr>
            <a:spLocks noGrp="1"/>
          </p:cNvSpPr>
          <p:nvPr>
            <p:ph type="title"/>
          </p:nvPr>
        </p:nvSpPr>
        <p:spPr>
          <a:xfrm>
            <a:off x="4597326" y="410773"/>
            <a:ext cx="2382315" cy="914688"/>
          </a:xfrm>
        </p:spPr>
        <p:txBody>
          <a:bodyPr/>
          <a:lstStyle/>
          <a:p>
            <a:r>
              <a:rPr lang="en-GB" dirty="0"/>
              <a:t>PESTLE</a:t>
            </a:r>
          </a:p>
        </p:txBody>
      </p:sp>
      <p:sp>
        <p:nvSpPr>
          <p:cNvPr id="3" name="Content Placeholder 2">
            <a:extLst>
              <a:ext uri="{FF2B5EF4-FFF2-40B4-BE49-F238E27FC236}">
                <a16:creationId xmlns:a16="http://schemas.microsoft.com/office/drawing/2014/main" id="{EC64A01F-1DCD-4C59-9909-D159F9E2F2AB}"/>
              </a:ext>
            </a:extLst>
          </p:cNvPr>
          <p:cNvSpPr>
            <a:spLocks noGrp="1"/>
          </p:cNvSpPr>
          <p:nvPr>
            <p:ph idx="1"/>
          </p:nvPr>
        </p:nvSpPr>
        <p:spPr>
          <a:xfrm>
            <a:off x="293616" y="1568742"/>
            <a:ext cx="11291580" cy="4679658"/>
          </a:xfrm>
        </p:spPr>
        <p:txBody>
          <a:bodyPr>
            <a:noAutofit/>
          </a:bodyPr>
          <a:lstStyle/>
          <a:p>
            <a:r>
              <a:rPr lang="en-GB" sz="1400" dirty="0">
                <a:latin typeface="Arial" panose="020B0604020202020204" pitchFamily="34" charset="0"/>
                <a:cs typeface="Arial" panose="020B0604020202020204" pitchFamily="34" charset="0"/>
              </a:rPr>
              <a:t>Political factors effecting social care and the NHS; Change of government and Brexit why this is a factor is because due to Brexit many staff within the NHS. The change of Government and potentially prime minister is an effect within social care this is due to the uncertainties that come within. Are the NHS going to be given enough funding to what’s required? Due to Brexit with staff from other originalities it would be a problem. </a:t>
            </a:r>
          </a:p>
          <a:p>
            <a:r>
              <a:rPr lang="en-GB" sz="1400" dirty="0">
                <a:latin typeface="Arial" panose="020B0604020202020204" pitchFamily="34" charset="0"/>
                <a:cs typeface="Arial" panose="020B0604020202020204" pitchFamily="34" charset="0"/>
              </a:rPr>
              <a:t>Economical: Economical factors that are effecting the NHS are budget cuts and potentially funding from the government which would reduce and meaning the NHS would have to cut jobs in order to save money and from going bankrupt. A Financial crisis is another issue of the 5000 nurses vacancies and what this leads to having issues with recruiting the right staff.</a:t>
            </a:r>
          </a:p>
          <a:p>
            <a:r>
              <a:rPr lang="en-GB" sz="1400" dirty="0">
                <a:latin typeface="Arial" panose="020B0604020202020204" pitchFamily="34" charset="0"/>
                <a:cs typeface="Arial" panose="020B0604020202020204" pitchFamily="34" charset="0"/>
              </a:rPr>
              <a:t>Social: A Social factor effecting the NHS and staff shortage within Proper Care is the life expectancy in the UK increasing, as people are living longer they are using the NHS more often than your average adult. Another social factor effecting the NHS. Another social factor effecting the staff shortage is lifestyle factors some staff may have children and to work around where they can spend time with their loved ones and their children. </a:t>
            </a:r>
          </a:p>
          <a:p>
            <a:r>
              <a:rPr lang="en-GB" sz="1400" dirty="0">
                <a:latin typeface="Arial" panose="020B0604020202020204" pitchFamily="34" charset="0"/>
                <a:cs typeface="Arial" panose="020B0604020202020204" pitchFamily="34" charset="0"/>
              </a:rPr>
              <a:t>Technological: </a:t>
            </a:r>
            <a:r>
              <a:rPr lang="en-GB" sz="1400" b="0" i="0" dirty="0">
                <a:effectLst/>
                <a:latin typeface="Arial" panose="020B0604020202020204" pitchFamily="34" charset="0"/>
                <a:cs typeface="Arial" panose="020B0604020202020204" pitchFamily="34" charset="0"/>
              </a:rPr>
              <a:t>With new technologies being developed left, right, and centre,</a:t>
            </a:r>
            <a:r>
              <a:rPr lang="en-GB" sz="1400" i="0" dirty="0">
                <a:effectLst/>
                <a:latin typeface="Arial" panose="020B0604020202020204" pitchFamily="34" charset="0"/>
                <a:cs typeface="Arial" panose="020B0604020202020204" pitchFamily="34" charset="0"/>
              </a:rPr>
              <a:t> health care is slowly being improved. </a:t>
            </a:r>
            <a:r>
              <a:rPr lang="en-GB" sz="1400" b="0" i="0" dirty="0">
                <a:effectLst/>
                <a:latin typeface="Arial" panose="020B0604020202020204" pitchFamily="34" charset="0"/>
                <a:cs typeface="Arial" panose="020B0604020202020204" pitchFamily="34" charset="0"/>
              </a:rPr>
              <a:t>Scanning tools are more affordable than ever, making them a staple of hospitals and clinics. Various pumps and tools for treating or managing conditions are being developed, decreasing morbidity. Overall, these technological improvements in the healthcare space are a positive for all parties involved. Not only do patients receive a higher standard of care, but government organizations like the NHS are able to speed up and automate more clinical tasks.</a:t>
            </a:r>
          </a:p>
          <a:p>
            <a:r>
              <a:rPr lang="en-GB" sz="1400" dirty="0">
                <a:latin typeface="Arial" panose="020B0604020202020204" pitchFamily="34" charset="0"/>
                <a:cs typeface="Arial" panose="020B0604020202020204" pitchFamily="34" charset="0"/>
              </a:rPr>
              <a:t>Legal: </a:t>
            </a:r>
            <a:r>
              <a:rPr lang="en-GB" sz="1400" b="0" i="0" dirty="0">
                <a:effectLst/>
                <a:latin typeface="Arial" panose="020B0604020202020204" pitchFamily="34" charset="0"/>
                <a:cs typeface="Arial" panose="020B0604020202020204" pitchFamily="34" charset="0"/>
              </a:rPr>
              <a:t>Patients who are unhappy with the level of care by the NHS are now taking their grievances on legal platforms. In many cases, it is the patient’s family member who takes the legal recourse as they believe the medical system has been unjust towards the patient. The NHS has also faced many such litigation cases from unhappy patients. </a:t>
            </a:r>
          </a:p>
          <a:p>
            <a:r>
              <a:rPr lang="en-GB" sz="1400" dirty="0">
                <a:latin typeface="Arial" panose="020B0604020202020204" pitchFamily="34" charset="0"/>
                <a:cs typeface="Arial" panose="020B0604020202020204" pitchFamily="34" charset="0"/>
              </a:rPr>
              <a:t>Environment: The toxic waste from medication that has been used which leads to protests from activists groups worldwide.</a:t>
            </a:r>
          </a:p>
        </p:txBody>
      </p:sp>
    </p:spTree>
    <p:extLst>
      <p:ext uri="{BB962C8B-B14F-4D97-AF65-F5344CB8AC3E}">
        <p14:creationId xmlns:p14="http://schemas.microsoft.com/office/powerpoint/2010/main" val="1718863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F5CE7-A1DC-4022-ACC1-EAF115C195DA}"/>
              </a:ext>
            </a:extLst>
          </p:cNvPr>
          <p:cNvSpPr>
            <a:spLocks noGrp="1"/>
          </p:cNvSpPr>
          <p:nvPr>
            <p:ph type="title"/>
          </p:nvPr>
        </p:nvSpPr>
        <p:spPr>
          <a:xfrm>
            <a:off x="2206465" y="335272"/>
            <a:ext cx="7080150" cy="881132"/>
          </a:xfrm>
        </p:spPr>
        <p:txBody>
          <a:bodyPr/>
          <a:lstStyle/>
          <a:p>
            <a:r>
              <a:rPr lang="en-GB" dirty="0"/>
              <a:t>Cause and effect analysis</a:t>
            </a:r>
          </a:p>
        </p:txBody>
      </p:sp>
      <p:pic>
        <p:nvPicPr>
          <p:cNvPr id="4" name="Picture 3">
            <a:extLst>
              <a:ext uri="{FF2B5EF4-FFF2-40B4-BE49-F238E27FC236}">
                <a16:creationId xmlns:a16="http://schemas.microsoft.com/office/drawing/2014/main" id="{EBC2067D-E044-47FA-AC07-19BD19829D19}"/>
              </a:ext>
            </a:extLst>
          </p:cNvPr>
          <p:cNvPicPr/>
          <p:nvPr/>
        </p:nvPicPr>
        <p:blipFill rotWithShape="1">
          <a:blip r:embed="rId2"/>
          <a:srcRect l="22103" t="32500" r="22889" b="23774"/>
          <a:stretch/>
        </p:blipFill>
        <p:spPr bwMode="auto">
          <a:xfrm>
            <a:off x="1754155" y="1885949"/>
            <a:ext cx="8108302" cy="352580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57228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9D41617E-1088-4714-B21A-E655B68A5AA8}"/>
              </a:ext>
            </a:extLst>
          </p:cNvPr>
          <p:cNvSpPr>
            <a:spLocks noGrp="1"/>
          </p:cNvSpPr>
          <p:nvPr>
            <p:ph type="title"/>
          </p:nvPr>
        </p:nvSpPr>
        <p:spPr>
          <a:xfrm>
            <a:off x="1141413" y="1082673"/>
            <a:ext cx="2869416" cy="4708528"/>
          </a:xfrm>
        </p:spPr>
        <p:txBody>
          <a:bodyPr>
            <a:normAutofit/>
          </a:bodyPr>
          <a:lstStyle/>
          <a:p>
            <a:pPr algn="r"/>
            <a:r>
              <a:rPr lang="en-GB" sz="4000" dirty="0"/>
              <a:t>Evaluation of alternative solutions.</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9663FF-5434-4F11-914E-6539296499B3}"/>
              </a:ext>
            </a:extLst>
          </p:cNvPr>
          <p:cNvSpPr>
            <a:spLocks noGrp="1"/>
          </p:cNvSpPr>
          <p:nvPr>
            <p:ph idx="1"/>
          </p:nvPr>
        </p:nvSpPr>
        <p:spPr>
          <a:xfrm>
            <a:off x="5286649" y="1801813"/>
            <a:ext cx="5751237" cy="4697413"/>
          </a:xfrm>
        </p:spPr>
        <p:txBody>
          <a:bodyPr anchor="ctr">
            <a:normAutofit fontScale="92500" lnSpcReduction="20000"/>
          </a:bodyPr>
          <a:lstStyle/>
          <a:p>
            <a:pPr>
              <a:lnSpc>
                <a:spcPct val="110000"/>
              </a:lnSpc>
            </a:pPr>
            <a:r>
              <a:rPr lang="en-GB" sz="1400" dirty="0">
                <a:latin typeface="Arial" panose="020B0604020202020204" pitchFamily="34" charset="0"/>
                <a:cs typeface="Arial" panose="020B0604020202020204" pitchFamily="34" charset="0"/>
              </a:rPr>
              <a:t>Better recruitment; Advantages: Hire better staff, Hire top quality staff, Get the right people in. Disadvantages: Finding the right person may end up being time consuming, Fill up the position rather than finding the right person.</a:t>
            </a:r>
          </a:p>
          <a:p>
            <a:pPr>
              <a:lnSpc>
                <a:spcPct val="110000"/>
              </a:lnSpc>
            </a:pPr>
            <a:r>
              <a:rPr lang="en-GB" sz="1400" dirty="0">
                <a:latin typeface="Arial" panose="020B0604020202020204" pitchFamily="34" charset="0"/>
                <a:cs typeface="Arial" panose="020B0604020202020204" pitchFamily="34" charset="0"/>
              </a:rPr>
              <a:t>Create a union: Advantages: Staff can strike together, Pay can be disputed, Government will have to respond. Disadvantages: Drives up costs and prevents individuality.</a:t>
            </a:r>
          </a:p>
          <a:p>
            <a:pPr>
              <a:lnSpc>
                <a:spcPct val="110000"/>
              </a:lnSpc>
            </a:pPr>
            <a:r>
              <a:rPr lang="en-GB" sz="1400" dirty="0">
                <a:latin typeface="Arial" panose="020B0604020202020204" pitchFamily="34" charset="0"/>
                <a:cs typeface="Arial" panose="020B0604020202020204" pitchFamily="34" charset="0"/>
              </a:rPr>
              <a:t>Use staffing/recruitment agencies: Advantages: Helps fill the role quicker and it helps with staffing issues. Disadvantages: It costs a lot to use agencies and they could hire anybody who might not be experienced/qualified.</a:t>
            </a:r>
          </a:p>
          <a:p>
            <a:pPr>
              <a:lnSpc>
                <a:spcPct val="110000"/>
              </a:lnSpc>
            </a:pPr>
            <a:r>
              <a:rPr lang="en-GB" sz="1400" dirty="0">
                <a:latin typeface="Arial" panose="020B0604020202020204" pitchFamily="34" charset="0"/>
                <a:cs typeface="Arial" panose="020B0604020202020204" pitchFamily="34" charset="0"/>
              </a:rPr>
              <a:t>Work on communication skills: Advantages: Improves communication, improves ways of connected and improves ways to work. Disadvantage: Not everyone knows how to communicate effectively and most people are limited on how they communicate.</a:t>
            </a:r>
          </a:p>
          <a:p>
            <a:pPr>
              <a:lnSpc>
                <a:spcPct val="110000"/>
              </a:lnSpc>
            </a:pPr>
            <a:r>
              <a:rPr lang="en-GB" sz="1400" dirty="0">
                <a:latin typeface="Arial" panose="020B0604020202020204" pitchFamily="34" charset="0"/>
                <a:cs typeface="Arial" panose="020B0604020202020204" pitchFamily="34" charset="0"/>
              </a:rPr>
              <a:t>Offer more hours to current employees: Advantages: Employees likely to stay and Employees will feel they are part of something. Disadvantages: Some people may not want to work extra hours or need it.</a:t>
            </a:r>
          </a:p>
          <a:p>
            <a:pPr>
              <a:lnSpc>
                <a:spcPct val="110000"/>
              </a:lnSpc>
            </a:pPr>
            <a:r>
              <a:rPr lang="en-GB" sz="1400" dirty="0">
                <a:latin typeface="Arial" panose="020B0604020202020204" pitchFamily="34" charset="0"/>
                <a:cs typeface="Arial" panose="020B0604020202020204" pitchFamily="34" charset="0"/>
              </a:rPr>
              <a:t>Include more benefits with the job role: Advantages: More people will apply for the roles, more people will view it as an incentive. Disadvantages: Some staff may work the bare minimum and not everyone will view it as a benefit or an incentive.</a:t>
            </a: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endParaRPr lang="en-GB" sz="1300" dirty="0">
              <a:latin typeface="Arial" panose="020B0604020202020204" pitchFamily="34" charset="0"/>
              <a:cs typeface="Arial" panose="020B0604020202020204" pitchFamily="34" charset="0"/>
            </a:endParaRPr>
          </a:p>
          <a:p>
            <a:pPr marL="0" indent="0">
              <a:lnSpc>
                <a:spcPct val="110000"/>
              </a:lnSpc>
              <a:buNone/>
            </a:pPr>
            <a:endParaRPr lang="en-GB" sz="1300" dirty="0">
              <a:latin typeface="Arial" panose="020B0604020202020204" pitchFamily="34" charset="0"/>
              <a:cs typeface="Arial" panose="020B0604020202020204" pitchFamily="34" charset="0"/>
            </a:endParaRPr>
          </a:p>
          <a:p>
            <a:pPr marL="0" indent="0">
              <a:lnSpc>
                <a:spcPct val="110000"/>
              </a:lnSpc>
              <a:buNone/>
            </a:pPr>
            <a:endParaRPr lang="en-GB" sz="1300" dirty="0">
              <a:latin typeface="Arial" panose="020B0604020202020204" pitchFamily="34" charset="0"/>
              <a:cs typeface="Arial" panose="020B0604020202020204" pitchFamily="34" charset="0"/>
            </a:endParaRPr>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3606279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B9884-21D5-4358-8162-5295CB391483}"/>
              </a:ext>
            </a:extLst>
          </p:cNvPr>
          <p:cNvSpPr>
            <a:spLocks noGrp="1"/>
          </p:cNvSpPr>
          <p:nvPr>
            <p:ph type="title"/>
          </p:nvPr>
        </p:nvSpPr>
        <p:spPr>
          <a:xfrm>
            <a:off x="4435029" y="0"/>
            <a:ext cx="2889049" cy="1478570"/>
          </a:xfrm>
        </p:spPr>
        <p:txBody>
          <a:bodyPr/>
          <a:lstStyle/>
          <a:p>
            <a:r>
              <a:rPr lang="en-GB" b="1" i="1" dirty="0"/>
              <a:t>References.</a:t>
            </a:r>
          </a:p>
        </p:txBody>
      </p:sp>
      <p:sp>
        <p:nvSpPr>
          <p:cNvPr id="3" name="Content Placeholder 2">
            <a:extLst>
              <a:ext uri="{FF2B5EF4-FFF2-40B4-BE49-F238E27FC236}">
                <a16:creationId xmlns:a16="http://schemas.microsoft.com/office/drawing/2014/main" id="{C98D3C63-D5C1-4C1F-BE8B-65E21B0E47D5}"/>
              </a:ext>
            </a:extLst>
          </p:cNvPr>
          <p:cNvSpPr>
            <a:spLocks noGrp="1"/>
          </p:cNvSpPr>
          <p:nvPr>
            <p:ph idx="1"/>
          </p:nvPr>
        </p:nvSpPr>
        <p:spPr>
          <a:xfrm>
            <a:off x="186432" y="1154097"/>
            <a:ext cx="11762912" cy="5486400"/>
          </a:xfrm>
        </p:spPr>
        <p:txBody>
          <a:bodyPr>
            <a:normAutofit/>
          </a:bodyPr>
          <a:lstStyle/>
          <a:p>
            <a:r>
              <a:rPr lang="en-GB" sz="1600" b="1" dirty="0" err="1">
                <a:effectLst/>
                <a:latin typeface="Arial" panose="020B0604020202020204" pitchFamily="34" charset="0"/>
                <a:cs typeface="Arial" panose="020B0604020202020204" pitchFamily="34" charset="0"/>
              </a:rPr>
              <a:t>Adeyeye</a:t>
            </a:r>
            <a:r>
              <a:rPr lang="en-GB" sz="1600" b="1" dirty="0">
                <a:effectLst/>
                <a:latin typeface="Arial" panose="020B0604020202020204" pitchFamily="34" charset="0"/>
                <a:cs typeface="Arial" panose="020B0604020202020204" pitchFamily="34" charset="0"/>
              </a:rPr>
              <a:t>, J., </a:t>
            </a:r>
            <a:r>
              <a:rPr lang="en-GB" sz="1600" b="1" dirty="0" err="1">
                <a:effectLst/>
                <a:latin typeface="Arial" panose="020B0604020202020204" pitchFamily="34" charset="0"/>
                <a:cs typeface="Arial" panose="020B0604020202020204" pitchFamily="34" charset="0"/>
              </a:rPr>
              <a:t>Adeniji</a:t>
            </a:r>
            <a:r>
              <a:rPr lang="en-GB" sz="1600" b="1" dirty="0">
                <a:effectLst/>
                <a:latin typeface="Arial" panose="020B0604020202020204" pitchFamily="34" charset="0"/>
                <a:cs typeface="Arial" panose="020B0604020202020204" pitchFamily="34" charset="0"/>
              </a:rPr>
              <a:t>, A.A., </a:t>
            </a:r>
            <a:r>
              <a:rPr lang="en-GB" sz="1600" b="1" dirty="0" err="1">
                <a:effectLst/>
                <a:latin typeface="Arial" panose="020B0604020202020204" pitchFamily="34" charset="0"/>
                <a:cs typeface="Arial" panose="020B0604020202020204" pitchFamily="34" charset="0"/>
              </a:rPr>
              <a:t>Osinbanjo</a:t>
            </a:r>
            <a:r>
              <a:rPr lang="en-GB" sz="1600" b="1" dirty="0">
                <a:effectLst/>
                <a:latin typeface="Arial" panose="020B0604020202020204" pitchFamily="34" charset="0"/>
                <a:cs typeface="Arial" panose="020B0604020202020204" pitchFamily="34" charset="0"/>
              </a:rPr>
              <a:t>, A.O. and </a:t>
            </a:r>
            <a:r>
              <a:rPr lang="en-GB" sz="1600" b="1" dirty="0" err="1">
                <a:effectLst/>
                <a:latin typeface="Arial" panose="020B0604020202020204" pitchFamily="34" charset="0"/>
                <a:cs typeface="Arial" panose="020B0604020202020204" pitchFamily="34" charset="0"/>
              </a:rPr>
              <a:t>Oludayo</a:t>
            </a:r>
            <a:r>
              <a:rPr lang="en-GB" sz="1600" b="1" dirty="0">
                <a:effectLst/>
                <a:latin typeface="Arial" panose="020B0604020202020204" pitchFamily="34" charset="0"/>
                <a:cs typeface="Arial" panose="020B0604020202020204" pitchFamily="34" charset="0"/>
              </a:rPr>
              <a:t>, O., 2015. Effects of workplace ethics on employees and organisational productivity in Nigeria. In International Conference on African Development Issues (</a:t>
            </a:r>
            <a:r>
              <a:rPr lang="en-GB" sz="1600" b="1" dirty="0" err="1">
                <a:effectLst/>
                <a:latin typeface="Arial" panose="020B0604020202020204" pitchFamily="34" charset="0"/>
                <a:cs typeface="Arial" panose="020B0604020202020204" pitchFamily="34" charset="0"/>
              </a:rPr>
              <a:t>págs</a:t>
            </a:r>
            <a:r>
              <a:rPr lang="en-GB" sz="1600" b="1" dirty="0">
                <a:effectLst/>
                <a:latin typeface="Arial" panose="020B0604020202020204" pitchFamily="34" charset="0"/>
                <a:cs typeface="Arial" panose="020B0604020202020204" pitchFamily="34" charset="0"/>
              </a:rPr>
              <a:t>. 267-273). Tokyo: OSAA.</a:t>
            </a:r>
          </a:p>
          <a:p>
            <a:r>
              <a:rPr lang="en-GB" sz="1600" b="1" i="0" dirty="0">
                <a:effectLst/>
                <a:latin typeface="Arial" panose="020B0604020202020204" pitchFamily="34" charset="0"/>
                <a:cs typeface="Arial" panose="020B0604020202020204" pitchFamily="34" charset="0"/>
              </a:rPr>
              <a:t>Bush, T. 2019. PESTLE Analysis of NHS. 29 October. PESTLE ANALYSIS. [Online]. [10 July 2022]. Available from: </a:t>
            </a:r>
            <a:r>
              <a:rPr lang="en-GB" sz="1600" b="1"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https://pestleanalysis.com/nhs-pestle-analysis/</a:t>
            </a:r>
            <a:r>
              <a:rPr lang="en-GB" sz="1600" b="1" i="0" dirty="0">
                <a:effectLst/>
                <a:latin typeface="Arial" panose="020B0604020202020204" pitchFamily="34" charset="0"/>
                <a:cs typeface="Arial" panose="020B0604020202020204" pitchFamily="34" charset="0"/>
              </a:rPr>
              <a:t> </a:t>
            </a:r>
            <a:endParaRPr lang="en-GB" sz="1600" b="1" dirty="0">
              <a:effectLst/>
              <a:latin typeface="Arial" panose="020B0604020202020204" pitchFamily="34" charset="0"/>
              <a:cs typeface="Arial" panose="020B0604020202020204" pitchFamily="34" charset="0"/>
            </a:endParaRPr>
          </a:p>
          <a:p>
            <a:r>
              <a:rPr lang="en-GB" sz="1600" b="1" i="0" dirty="0">
                <a:effectLst/>
                <a:latin typeface="Arial" panose="020B0604020202020204" pitchFamily="34" charset="0"/>
                <a:cs typeface="Arial" panose="020B0604020202020204" pitchFamily="34" charset="0"/>
              </a:rPr>
              <a:t>Charlesworth, A. 2021. The Health Foundation. 13th May. What action is required to make NHS workforce shortages a thing of the past?. [Online]. [8 July 2022]. Available from: </a:t>
            </a:r>
            <a:r>
              <a:rPr lang="en-GB" sz="1600" b="1"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https://www.health.org.uk/news-and-comment/blogs/what-action-is-required-to-make-nhs-workforce-shortages-a-thing-of-the-past</a:t>
            </a:r>
            <a:r>
              <a:rPr lang="en-GB" sz="1600" b="1" i="0" dirty="0">
                <a:effectLst/>
                <a:latin typeface="Arial" panose="020B0604020202020204" pitchFamily="34" charset="0"/>
                <a:cs typeface="Arial" panose="020B0604020202020204" pitchFamily="34" charset="0"/>
              </a:rPr>
              <a:t>   </a:t>
            </a:r>
          </a:p>
          <a:p>
            <a:r>
              <a:rPr lang="en-GB" sz="1600" b="1" i="0" dirty="0" err="1">
                <a:effectLst/>
                <a:latin typeface="Arial" panose="020B0604020202020204" pitchFamily="34" charset="0"/>
                <a:cs typeface="Arial" panose="020B0604020202020204" pitchFamily="34" charset="0"/>
              </a:rPr>
              <a:t>Cleanlink</a:t>
            </a:r>
            <a:r>
              <a:rPr lang="en-GB" sz="1600" b="1" i="0" dirty="0">
                <a:effectLst/>
                <a:latin typeface="Arial" panose="020B0604020202020204" pitchFamily="34" charset="0"/>
                <a:cs typeface="Arial" panose="020B0604020202020204" pitchFamily="34" charset="0"/>
              </a:rPr>
              <a:t>. 2022. 10 Solutions To Staff Shortages. [Online]. [10 July 2022]. Available from: https://www.cleanlink.com/news/article/10-Solutions-To-Staff-Shortages--28045</a:t>
            </a:r>
            <a:endParaRPr lang="en-GB" sz="16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7326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A56D-81AC-4BF0-9712-684BB02B69BC}"/>
              </a:ext>
            </a:extLst>
          </p:cNvPr>
          <p:cNvSpPr>
            <a:spLocks noGrp="1"/>
          </p:cNvSpPr>
          <p:nvPr>
            <p:ph type="title"/>
          </p:nvPr>
        </p:nvSpPr>
        <p:spPr/>
        <p:txBody>
          <a:bodyPr/>
          <a:lstStyle/>
          <a:p>
            <a:r>
              <a:rPr lang="en-GB" dirty="0"/>
              <a:t>Thank YOU FOR LISTENING TO MY PRESENTATION</a:t>
            </a:r>
          </a:p>
        </p:txBody>
      </p:sp>
      <p:sp>
        <p:nvSpPr>
          <p:cNvPr id="3" name="Content Placeholder 2">
            <a:extLst>
              <a:ext uri="{FF2B5EF4-FFF2-40B4-BE49-F238E27FC236}">
                <a16:creationId xmlns:a16="http://schemas.microsoft.com/office/drawing/2014/main" id="{B3C010DE-3C7E-4195-B200-C917C3E6E1A1}"/>
              </a:ext>
            </a:extLst>
          </p:cNvPr>
          <p:cNvSpPr>
            <a:spLocks noGrp="1"/>
          </p:cNvSpPr>
          <p:nvPr>
            <p:ph idx="1"/>
          </p:nvPr>
        </p:nvSpPr>
        <p:spPr/>
        <p:txBody>
          <a:bodyPr/>
          <a:lstStyle/>
          <a:p>
            <a:r>
              <a:rPr lang="en-GB" dirty="0"/>
              <a:t>If you have any questions feel free to ask them.</a:t>
            </a:r>
          </a:p>
          <a:p>
            <a:endParaRPr lang="en-GB" dirty="0"/>
          </a:p>
        </p:txBody>
      </p:sp>
    </p:spTree>
    <p:extLst>
      <p:ext uri="{BB962C8B-B14F-4D97-AF65-F5344CB8AC3E}">
        <p14:creationId xmlns:p14="http://schemas.microsoft.com/office/powerpoint/2010/main" val="163001458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7.jpeg"/></Relationships>
</file>

<file path=ppt/theme/_rels/theme5.xml.rels><?xml version="1.0" encoding="UTF-8" standalone="yes"?>
<Relationships xmlns="http://schemas.openxmlformats.org/package/2006/relationships"><Relationship Id="rId1" Type="http://schemas.openxmlformats.org/officeDocument/2006/relationships/image" Target="../media/image10.jpeg"/></Relationships>
</file>

<file path=ppt/theme/_rels/theme6.xml.rels><?xml version="1.0" encoding="UTF-8" standalone="yes"?>
<Relationships xmlns="http://schemas.openxmlformats.org/package/2006/relationships"><Relationship Id="rId1" Type="http://schemas.openxmlformats.org/officeDocument/2006/relationships/image" Target="../media/image11.jpeg"/></Relationships>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5.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6.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1954</TotalTime>
  <Words>1308</Words>
  <Application>Microsoft Office PowerPoint</Application>
  <PresentationFormat>Widescreen</PresentationFormat>
  <Paragraphs>42</Paragraphs>
  <Slides>8</Slides>
  <Notes>1</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8</vt:i4>
      </vt:variant>
    </vt:vector>
  </HeadingPairs>
  <TitlesOfParts>
    <vt:vector size="24" baseType="lpstr">
      <vt:lpstr>-apple-system</vt:lpstr>
      <vt:lpstr>Arial</vt:lpstr>
      <vt:lpstr>Calibri</vt:lpstr>
      <vt:lpstr>Calibri Light</vt:lpstr>
      <vt:lpstr>Century Gothic</vt:lpstr>
      <vt:lpstr>Corbel</vt:lpstr>
      <vt:lpstr>Gill Sans Nova</vt:lpstr>
      <vt:lpstr>Tw Cen MT</vt:lpstr>
      <vt:lpstr>Wingdings</vt:lpstr>
      <vt:lpstr>Wingdings 3</vt:lpstr>
      <vt:lpstr>TropicVTI</vt:lpstr>
      <vt:lpstr>Ion Boardroom</vt:lpstr>
      <vt:lpstr>Ion</vt:lpstr>
      <vt:lpstr>Celestial</vt:lpstr>
      <vt:lpstr>Banded</vt:lpstr>
      <vt:lpstr>Circuit</vt:lpstr>
      <vt:lpstr>Addressing the problem of staff shortage in Proper Care, UK</vt:lpstr>
      <vt:lpstr>What I will be addressing in this presentation</vt:lpstr>
      <vt:lpstr>A research-informed discussion on the nature and impact of the complex problem on employees and their organisations. </vt:lpstr>
      <vt:lpstr>PESTLE</vt:lpstr>
      <vt:lpstr>Cause and effect analysis</vt:lpstr>
      <vt:lpstr>Evaluation of alternative solutions.</vt:lpstr>
      <vt:lpstr>References.</vt:lpstr>
      <vt:lpstr>Thank YOU FOR LISTENING TO MY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problem of staff shortage in Proper Care, UK</dc:title>
  <dc:creator>Sam Uddin</dc:creator>
  <cp:lastModifiedBy>Nazia</cp:lastModifiedBy>
  <cp:revision>5</cp:revision>
  <dcterms:created xsi:type="dcterms:W3CDTF">2022-07-05T23:41:52Z</dcterms:created>
  <dcterms:modified xsi:type="dcterms:W3CDTF">2022-07-10T13:31:33Z</dcterms:modified>
</cp:coreProperties>
</file>