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73" r:id="rId4"/>
    <p:sldId id="274" r:id="rId5"/>
    <p:sldId id="275" r:id="rId6"/>
    <p:sldId id="304" r:id="rId7"/>
    <p:sldId id="277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8" r:id="rId27"/>
    <p:sldId id="299" r:id="rId28"/>
    <p:sldId id="300" r:id="rId29"/>
    <p:sldId id="301" r:id="rId30"/>
    <p:sldId id="302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DF0C7D8-5F09-48DB-852D-BCA701DEA389}" type="datetimeFigureOut">
              <a:rPr lang="en-US"/>
              <a:pPr>
                <a:defRPr/>
              </a:pPr>
              <a:t>3/6/2017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F806D6A-CC6A-402E-AE7E-D6A8810A96C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5206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00B5481-25DE-44AD-AE58-B6037B0D0DB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dirty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dirty="0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464D33-4692-48A3-A183-AA4566782D80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4DBDF-C2BF-4303-A822-6626F8ECAA9F}" type="datetimeFigureOut">
              <a:rPr lang="en-US"/>
              <a:pPr>
                <a:defRPr/>
              </a:pPr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3D5BC-5E78-4109-95EF-A7F10FFFEED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91DC7-BD20-4989-B19F-D86DD3745A77}" type="datetimeFigureOut">
              <a:rPr lang="en-US"/>
              <a:pPr>
                <a:defRPr/>
              </a:pPr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15D2E-B371-44EA-AEC1-9AE17EC0C38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B37A5-A9A6-4CD9-B091-EA2A70F24344}" type="datetimeFigureOut">
              <a:rPr lang="en-US"/>
              <a:pPr>
                <a:defRPr/>
              </a:pPr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DD679-A168-4BE7-B239-1675C106F5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F1D84-877E-4D5D-9B5C-27E389D92286}" type="datetimeFigureOut">
              <a:rPr lang="en-US"/>
              <a:pPr>
                <a:defRPr/>
              </a:pPr>
              <a:t>3/6/2017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886AE-4DA0-47E8-9909-42D64459B77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4C420-8749-42D8-BD84-51707D55309F}" type="datetimeFigureOut">
              <a:rPr lang="en-US"/>
              <a:pPr>
                <a:defRPr/>
              </a:pPr>
              <a:t>3/6/2017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A1F48-0852-4A44-BBAC-BE7A47C74D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814CB-7EBD-4242-A983-960FAA0EED24}" type="datetimeFigureOut">
              <a:rPr lang="en-US"/>
              <a:pPr>
                <a:defRPr/>
              </a:pPr>
              <a:t>3/6/2017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B7972-6106-4C0C-A7A1-B1FAFB7E1A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E7AA4-8EB8-4EC6-85CD-13A55C2382AC}" type="datetimeFigureOut">
              <a:rPr lang="en-US"/>
              <a:pPr>
                <a:defRPr/>
              </a:pPr>
              <a:t>3/6/2017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DA0AB-3FA1-4379-9382-0539DC064F7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BAED7-0136-4242-A512-F0D72492C271}" type="datetimeFigureOut">
              <a:rPr lang="en-US"/>
              <a:pPr>
                <a:defRPr/>
              </a:pPr>
              <a:t>3/6/2017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C3061-D5D5-49F6-8B6A-F91C92BC84D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95908-90C2-44FC-BF7C-23B61E1FA74B}" type="datetimeFigureOut">
              <a:rPr lang="en-US"/>
              <a:pPr>
                <a:defRPr/>
              </a:pPr>
              <a:t>3/6/2017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AB782-001B-405A-9DEC-944779AF9C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E87B0-61A7-496D-BA4C-67FF3885AF46}" type="datetimeFigureOut">
              <a:rPr lang="en-US"/>
              <a:pPr>
                <a:defRPr/>
              </a:pPr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669BC-93F4-4E87-98CB-FBE2D25693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EC8FB-E1CF-4694-9F83-B05EA345AD90}" type="datetimeFigureOut">
              <a:rPr lang="en-US"/>
              <a:pPr>
                <a:defRPr/>
              </a:pPr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1A4E5-F052-49B7-AB00-20E854DC0D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73049-70C6-477C-B250-7E41660B067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E9E21-F6FD-4C6F-B6AA-80070D89FD1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41BEB-8C9F-4A0A-8B9A-48424CC84C1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6085CD-2AFE-4E78-9970-7EADAB8517E4}" type="datetimeFigureOut">
              <a:rPr lang="en-US"/>
              <a:pPr>
                <a:defRPr/>
              </a:pPr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5A5F2E6-3AD2-4450-9998-B936A33B16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apps.who.int/bmi/index.jsp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Obesity - Introduction</a:t>
            </a:r>
            <a:endParaRPr lang="en-GB" dirty="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3886200"/>
            <a:ext cx="74676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/>
              <a:t>Session 6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introduce Obesity as a chronic disease </a:t>
            </a:r>
          </a:p>
          <a:p>
            <a:r>
              <a:rPr lang="en-GB" dirty="0" smtClean="0"/>
              <a:t>To discuss factors contributing to the development of the disease </a:t>
            </a:r>
          </a:p>
          <a:p>
            <a:r>
              <a:rPr lang="en-GB" dirty="0" smtClean="0"/>
              <a:t>To evaluate ways in which lifestyle modifications can be made to prevent or treat the disease</a:t>
            </a:r>
          </a:p>
          <a:p>
            <a:r>
              <a:rPr lang="en-GB" dirty="0" smtClean="0"/>
              <a:t>To evaluate the role that exercise can play in prevention and/or treatment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Overweight and Obesity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458200" cy="4530725"/>
          </a:xfrm>
        </p:spPr>
        <p:txBody>
          <a:bodyPr rtlCol="0">
            <a:normAutofit fontScale="92500"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i="1" dirty="0" smtClean="0"/>
              <a:t>Overweight:</a:t>
            </a:r>
            <a:r>
              <a:rPr lang="en-US" dirty="0" smtClean="0"/>
              <a:t> a body weight that exceeds some average for stature, and perhaps age.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i="1" dirty="0" smtClean="0"/>
              <a:t>Overfat:</a:t>
            </a:r>
            <a:r>
              <a:rPr lang="en-US" dirty="0" smtClean="0"/>
              <a:t>  condition whereby body fat exceeds an age- and/or gender appropriate average by some predetermined amount.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i="1" dirty="0" smtClean="0"/>
              <a:t>Obesity:</a:t>
            </a:r>
            <a:r>
              <a:rPr lang="en-US" dirty="0" smtClean="0"/>
              <a:t>  Heavy accumulation of body fat to the extent that it may adversely effect health and can lead to reduced life expectancy and the development of additional diseases/health problems.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i="1" dirty="0" smtClean="0"/>
              <a:t>BMI greater than 30.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Obesity</a:t>
            </a:r>
          </a:p>
        </p:txBody>
      </p:sp>
      <p:sp>
        <p:nvSpPr>
          <p:cNvPr id="8195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00200"/>
            <a:ext cx="4038600" cy="4800600"/>
          </a:xfrm>
        </p:spPr>
        <p:txBody>
          <a:bodyPr/>
          <a:lstStyle/>
          <a:p>
            <a:r>
              <a:rPr lang="en-US" sz="2400" dirty="0" smtClean="0"/>
              <a:t>Glucose intolerance</a:t>
            </a:r>
          </a:p>
          <a:p>
            <a:r>
              <a:rPr lang="en-US" sz="2400" dirty="0" smtClean="0"/>
              <a:t>Insulin resistance</a:t>
            </a:r>
          </a:p>
          <a:p>
            <a:r>
              <a:rPr lang="en-US" sz="2400" dirty="0" smtClean="0"/>
              <a:t>Dyslipidemia</a:t>
            </a:r>
          </a:p>
          <a:p>
            <a:r>
              <a:rPr lang="en-US" sz="2400" dirty="0" smtClean="0"/>
              <a:t>Type 2 diabetes</a:t>
            </a:r>
          </a:p>
          <a:p>
            <a:r>
              <a:rPr lang="en-US" sz="2400" dirty="0" smtClean="0"/>
              <a:t>Hypertension</a:t>
            </a:r>
            <a:endParaRPr lang="en-US" sz="2400" dirty="0" smtClean="0"/>
          </a:p>
          <a:p>
            <a:r>
              <a:rPr lang="en-US" sz="2400" dirty="0" smtClean="0"/>
              <a:t>Elevated plasma leptin concentration</a:t>
            </a:r>
          </a:p>
          <a:p>
            <a:r>
              <a:rPr lang="en-US" sz="2400" dirty="0" smtClean="0"/>
              <a:t>Increased visceral adipose tissue</a:t>
            </a:r>
          </a:p>
          <a:p>
            <a:r>
              <a:rPr lang="en-US" sz="2400" dirty="0" smtClean="0"/>
              <a:t>Increased risk of CHD &amp; some cancers</a:t>
            </a:r>
          </a:p>
        </p:txBody>
      </p:sp>
      <p:pic>
        <p:nvPicPr>
          <p:cNvPr id="8196" name="Picture 7" descr="obeserisk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0850" y="1447800"/>
            <a:ext cx="3598863" cy="5181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152400"/>
            <a:ext cx="3124200" cy="1143000"/>
          </a:xfrm>
        </p:spPr>
        <p:txBody>
          <a:bodyPr/>
          <a:lstStyle/>
          <a:p>
            <a:r>
              <a:rPr lang="en-US" dirty="0" smtClean="0"/>
              <a:t>In the UK</a:t>
            </a:r>
          </a:p>
        </p:txBody>
      </p:sp>
      <p:sp>
        <p:nvSpPr>
          <p:cNvPr id="10650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295400"/>
            <a:ext cx="2438400" cy="533400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Nearly 1 in 4 adults with obesity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In children (2-15 yrs old) 1 in 6 boys and 1 in 7 girls with obesity (NHS, 2008)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UK Obesity ‘fat map’, 2008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400" dirty="0" smtClean="0"/>
          </a:p>
        </p:txBody>
      </p:sp>
      <p:pic>
        <p:nvPicPr>
          <p:cNvPr id="9220" name="Picture 2" descr="http://www.independent.co.uk/multimedia/archive/00049/fat-map_49088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08325" y="0"/>
            <a:ext cx="6035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– Rates of Obesity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apps.who.int/bmi/index.jsp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3670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 of Obesity</a:t>
            </a:r>
          </a:p>
        </p:txBody>
      </p:sp>
      <p:sp>
        <p:nvSpPr>
          <p:cNvPr id="1126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44958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 smtClean="0"/>
              <a:t>Obesity is a long term process.</a:t>
            </a:r>
          </a:p>
          <a:p>
            <a:pPr>
              <a:lnSpc>
                <a:spcPct val="90000"/>
              </a:lnSpc>
            </a:pPr>
            <a:r>
              <a:rPr lang="en-US" sz="2800" dirty="0" smtClean="0"/>
              <a:t>Obesity frequently begins in childhood.  Obese parents likely have overweight children.</a:t>
            </a:r>
          </a:p>
          <a:p>
            <a:pPr>
              <a:lnSpc>
                <a:spcPct val="90000"/>
              </a:lnSpc>
            </a:pPr>
            <a:r>
              <a:rPr lang="en-US" sz="2800" dirty="0" smtClean="0"/>
              <a:t>Regardless of final body weight as adults, overweight children exhibit more illnesses as adults than normal children.</a:t>
            </a:r>
          </a:p>
        </p:txBody>
      </p:sp>
      <p:pic>
        <p:nvPicPr>
          <p:cNvPr id="11268" name="Picture 7" descr="you gonna finish that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67250" y="2451100"/>
            <a:ext cx="4000500" cy="28289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 of Obesity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US" dirty="0" smtClean="0"/>
              <a:t>Not necessarily overeating.</a:t>
            </a:r>
          </a:p>
          <a:p>
            <a:r>
              <a:rPr lang="en-US" dirty="0" smtClean="0"/>
              <a:t>Factors that predispose a person to gain excessive weight gain.</a:t>
            </a:r>
          </a:p>
          <a:p>
            <a:pPr lvl="1"/>
            <a:r>
              <a:rPr lang="en-US" dirty="0" smtClean="0"/>
              <a:t>Eating patterns	Eating environment</a:t>
            </a:r>
          </a:p>
          <a:p>
            <a:pPr lvl="1"/>
            <a:r>
              <a:rPr lang="en-US" dirty="0" smtClean="0"/>
              <a:t>Food packaging	Food availability</a:t>
            </a:r>
          </a:p>
          <a:p>
            <a:pPr lvl="1"/>
            <a:r>
              <a:rPr lang="en-US" dirty="0" smtClean="0"/>
              <a:t>Body image		Physical inactivity</a:t>
            </a:r>
          </a:p>
          <a:p>
            <a:pPr lvl="1"/>
            <a:r>
              <a:rPr lang="en-US" dirty="0" smtClean="0"/>
              <a:t>Basal body temp	Dietary thermogenesis</a:t>
            </a:r>
          </a:p>
          <a:p>
            <a:pPr lvl="1"/>
            <a:r>
              <a:rPr lang="en-US" dirty="0" smtClean="0"/>
              <a:t>Fidgeting		Biochemical differences</a:t>
            </a:r>
          </a:p>
          <a:p>
            <a:pPr lvl="1"/>
            <a:r>
              <a:rPr lang="en-US" dirty="0" smtClean="0"/>
              <a:t>Quantity &amp; sensitivity to satiety hormones</a:t>
            </a:r>
          </a:p>
          <a:p>
            <a:pPr lvl="1">
              <a:buFont typeface="Wingdings" pitchFamily="2" charset="2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 of Obesity</a:t>
            </a:r>
          </a:p>
        </p:txBody>
      </p:sp>
      <p:sp>
        <p:nvSpPr>
          <p:cNvPr id="13315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 dirty="0" smtClean="0"/>
              <a:t>Characteristics of fast food linked to increased adiposity:</a:t>
            </a:r>
          </a:p>
          <a:p>
            <a:pPr lvl="1"/>
            <a:r>
              <a:rPr lang="en-US" sz="2400" dirty="0" smtClean="0"/>
              <a:t>Higher energy density</a:t>
            </a:r>
          </a:p>
          <a:p>
            <a:pPr lvl="1"/>
            <a:r>
              <a:rPr lang="en-US" sz="2400" dirty="0" smtClean="0"/>
              <a:t>Greater saturated fat</a:t>
            </a:r>
          </a:p>
          <a:p>
            <a:pPr lvl="1"/>
            <a:r>
              <a:rPr lang="en-US" sz="2400" dirty="0" smtClean="0"/>
              <a:t>Reduced complex carbohydrates &amp; fiber</a:t>
            </a:r>
          </a:p>
          <a:p>
            <a:pPr lvl="1"/>
            <a:r>
              <a:rPr lang="en-US" sz="2400" dirty="0" smtClean="0"/>
              <a:t>Reduced fruits and vegetables.</a:t>
            </a:r>
          </a:p>
        </p:txBody>
      </p:sp>
      <p:pic>
        <p:nvPicPr>
          <p:cNvPr id="13316" name="Picture 2" descr="http://www.everydayminimalist.com/wp-content/uploads/2009/12/fast-food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00588" y="2389188"/>
            <a:ext cx="3933825" cy="295275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 of Obesity – genetics?</a:t>
            </a:r>
          </a:p>
        </p:txBody>
      </p:sp>
      <p:sp>
        <p:nvSpPr>
          <p:cNvPr id="1433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4191000" cy="4530725"/>
          </a:xfrm>
        </p:spPr>
        <p:txBody>
          <a:bodyPr/>
          <a:lstStyle/>
          <a:p>
            <a:r>
              <a:rPr lang="en-US" sz="2800" dirty="0" smtClean="0"/>
              <a:t>Genetics plays a role.</a:t>
            </a:r>
          </a:p>
          <a:p>
            <a:pPr lvl="1"/>
            <a:r>
              <a:rPr lang="en-US" sz="2600" dirty="0" smtClean="0"/>
              <a:t>How much variation in weight gain among individuals can be accounted for by genetic factors?</a:t>
            </a:r>
          </a:p>
          <a:p>
            <a:pPr lvl="1"/>
            <a:r>
              <a:rPr lang="en-US" sz="2600" dirty="0" smtClean="0"/>
              <a:t>Cultural factors play an even bigger role</a:t>
            </a:r>
          </a:p>
        </p:txBody>
      </p:sp>
      <p:pic>
        <p:nvPicPr>
          <p:cNvPr id="14340" name="Picture 7" descr="fatransm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1755775"/>
            <a:ext cx="4267200" cy="47974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 of Obesity – genetics?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Mutant Gene?</a:t>
            </a:r>
          </a:p>
          <a:p>
            <a:r>
              <a:rPr lang="en-US" dirty="0" smtClean="0"/>
              <a:t>What is </a:t>
            </a:r>
            <a:r>
              <a:rPr lang="en-US" i="1" dirty="0" smtClean="0">
                <a:solidFill>
                  <a:schemeClr val="hlink"/>
                </a:solidFill>
              </a:rPr>
              <a:t>leptin</a:t>
            </a:r>
            <a:r>
              <a:rPr lang="en-US" i="1" dirty="0" smtClean="0"/>
              <a:t>?</a:t>
            </a:r>
            <a:endParaRPr lang="en-US" dirty="0" smtClean="0"/>
          </a:p>
          <a:p>
            <a:pPr lvl="1"/>
            <a:r>
              <a:rPr lang="en-US" sz="3200" dirty="0" smtClean="0"/>
              <a:t>A satiety hormone that influences the appetite control in the hypothalamus.</a:t>
            </a:r>
          </a:p>
          <a:p>
            <a:pPr lvl="1"/>
            <a:r>
              <a:rPr lang="en-US" sz="3200" dirty="0" smtClean="0"/>
              <a:t>Describe the role of the mutant “obese” gene in obesity development.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017587"/>
          </a:xfrm>
        </p:spPr>
        <p:txBody>
          <a:bodyPr/>
          <a:lstStyle/>
          <a:p>
            <a:r>
              <a:rPr lang="en-US" dirty="0" smtClean="0"/>
              <a:t>Causes of Obesity – genetics?</a:t>
            </a:r>
          </a:p>
        </p:txBody>
      </p:sp>
      <p:pic>
        <p:nvPicPr>
          <p:cNvPr id="16387" name="Picture 6" descr="leptin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76400" y="1371600"/>
            <a:ext cx="6019800" cy="5486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 of Obesity – genetics?</a:t>
            </a:r>
          </a:p>
        </p:txBody>
      </p:sp>
      <p:sp>
        <p:nvSpPr>
          <p:cNvPr id="17411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19200"/>
            <a:ext cx="8305800" cy="4525963"/>
          </a:xfrm>
        </p:spPr>
        <p:txBody>
          <a:bodyPr/>
          <a:lstStyle/>
          <a:p>
            <a:r>
              <a:rPr lang="en-US" dirty="0" smtClean="0"/>
              <a:t>A defective </a:t>
            </a:r>
            <a:r>
              <a:rPr lang="en-US" dirty="0" smtClean="0"/>
              <a:t>ob</a:t>
            </a:r>
            <a:r>
              <a:rPr lang="en-US" dirty="0" smtClean="0"/>
              <a:t> gene causes inadequate leptin production. Thus, the brain receives an under assessment of body’s adipose stores and urge to eat.</a:t>
            </a:r>
          </a:p>
          <a:p>
            <a:r>
              <a:rPr lang="en-US" dirty="0" smtClean="0"/>
              <a:t>In addition to deficient leptin production, scientists also propose the possibility of defective receptor action (via a leptin receptor molecule on brain cells), which increases a person’s resistance to satiety.</a:t>
            </a:r>
          </a:p>
          <a:p>
            <a:r>
              <a:rPr lang="en-US" dirty="0" smtClean="0"/>
              <a:t>See also the theory of the “Thrifty Gene”.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017587"/>
          </a:xfrm>
        </p:spPr>
        <p:txBody>
          <a:bodyPr/>
          <a:lstStyle/>
          <a:p>
            <a:r>
              <a:rPr lang="en-US" dirty="0" smtClean="0"/>
              <a:t>Causes of Obesity</a:t>
            </a:r>
          </a:p>
        </p:txBody>
      </p:sp>
      <p:sp>
        <p:nvSpPr>
          <p:cNvPr id="18435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600200"/>
            <a:ext cx="7772400" cy="4800600"/>
          </a:xfrm>
        </p:spPr>
        <p:txBody>
          <a:bodyPr/>
          <a:lstStyle/>
          <a:p>
            <a:r>
              <a:rPr lang="en-US" sz="2800" dirty="0" smtClean="0"/>
              <a:t>Physical Activity: an important component</a:t>
            </a:r>
          </a:p>
          <a:p>
            <a:r>
              <a:rPr lang="en-US" sz="2800" dirty="0" smtClean="0"/>
              <a:t>For young &amp; middle aged men, physical activity relates inversely to body fat levels.</a:t>
            </a:r>
          </a:p>
          <a:p>
            <a:r>
              <a:rPr lang="en-US" sz="2800" dirty="0" smtClean="0"/>
              <a:t>No relationship between caloric intake and body fat levels.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Obesity</a:t>
            </a:r>
          </a:p>
        </p:txBody>
      </p:sp>
      <p:sp>
        <p:nvSpPr>
          <p:cNvPr id="19459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4495800" cy="5029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 smtClean="0"/>
              <a:t>Health Risks of Obesity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Primary risk factor for coronary heart disease.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Associated with HTN, DM, dyslipidemia, &amp; cerebrovascular disease.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Estimated cost of obesity in 2007 was £4.2billion, and it is predicted to rise to £6.3billion by 2015</a:t>
            </a:r>
          </a:p>
        </p:txBody>
      </p:sp>
      <p:pic>
        <p:nvPicPr>
          <p:cNvPr id="19460" name="Picture 6" descr="BMImortal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800600" y="1828800"/>
            <a:ext cx="43434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Obesity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How Much Fat is TOO Much?</a:t>
            </a:r>
          </a:p>
          <a:p>
            <a:r>
              <a:rPr lang="en-US" dirty="0" smtClean="0"/>
              <a:t>Three criteria for evaluating a person’s level of ‘fatness’.</a:t>
            </a:r>
          </a:p>
          <a:p>
            <a:pPr lvl="1"/>
            <a:r>
              <a:rPr lang="en-US" dirty="0" smtClean="0"/>
              <a:t>% Body Fat</a:t>
            </a:r>
          </a:p>
          <a:p>
            <a:pPr lvl="1"/>
            <a:r>
              <a:rPr lang="en-US" dirty="0" smtClean="0"/>
              <a:t>Fat Patterning</a:t>
            </a:r>
          </a:p>
          <a:p>
            <a:pPr lvl="1"/>
            <a:r>
              <a:rPr lang="en-US" dirty="0" smtClean="0"/>
              <a:t>Fat Cell Size and Number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Percent Body Fat</a:t>
            </a:r>
          </a:p>
        </p:txBody>
      </p:sp>
      <p:pic>
        <p:nvPicPr>
          <p:cNvPr id="21507" name="Picture 2" descr="http://schools-wikipedia.org/images/894/8942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295400"/>
            <a:ext cx="6248400" cy="520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Fat Patterning</a:t>
            </a:r>
          </a:p>
        </p:txBody>
      </p:sp>
      <p:sp>
        <p:nvSpPr>
          <p:cNvPr id="22531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800" dirty="0" smtClean="0"/>
              <a:t>Adipocytes from some locations efficiently capture excess nutrients from the blood-stream for storage, while others accumulate TGs but readily release them for use by other tissues.</a:t>
            </a:r>
          </a:p>
        </p:txBody>
      </p:sp>
      <p:pic>
        <p:nvPicPr>
          <p:cNvPr id="22532" name="Picture 6" descr="fatcell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28600" y="1600200"/>
            <a:ext cx="4267200" cy="4953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Fat Patterning</a:t>
            </a:r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 dirty="0" smtClean="0"/>
              <a:t>Visceral (intra-abdominal) adipose tissue (VAT) relates to an altered metabolic profile.</a:t>
            </a:r>
          </a:p>
          <a:p>
            <a:r>
              <a:rPr lang="en-US" sz="2800" dirty="0" smtClean="0"/>
              <a:t>Abdominal fat described as android has higher health risk than </a:t>
            </a:r>
            <a:r>
              <a:rPr lang="en-US" sz="2800" dirty="0" smtClean="0"/>
              <a:t>visceral </a:t>
            </a:r>
            <a:r>
              <a:rPr lang="en-US" sz="2800" dirty="0" smtClean="0"/>
              <a:t>obesity.</a:t>
            </a:r>
          </a:p>
        </p:txBody>
      </p:sp>
      <p:pic>
        <p:nvPicPr>
          <p:cNvPr id="23556" name="Picture 6" descr="fatpatrn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953000" y="1828800"/>
            <a:ext cx="4191000" cy="396240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Fat Patterning</a:t>
            </a:r>
          </a:p>
        </p:txBody>
      </p:sp>
      <p:sp>
        <p:nvSpPr>
          <p:cNvPr id="24579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4114800" cy="4530725"/>
          </a:xfrm>
        </p:spPr>
        <p:txBody>
          <a:bodyPr/>
          <a:lstStyle/>
          <a:p>
            <a:r>
              <a:rPr lang="en-US" sz="2800" dirty="0" smtClean="0"/>
              <a:t>An objective standard for establishing male- and female-pattern obesity.</a:t>
            </a:r>
          </a:p>
          <a:p>
            <a:pPr lvl="1"/>
            <a:r>
              <a:rPr lang="en-US" sz="2400" dirty="0" smtClean="0"/>
              <a:t>Male &gt; .95 W:H ratio</a:t>
            </a:r>
          </a:p>
          <a:p>
            <a:pPr lvl="1"/>
            <a:r>
              <a:rPr lang="en-US" sz="2400" dirty="0" smtClean="0"/>
              <a:t>Female &gt; .80 W:H</a:t>
            </a:r>
          </a:p>
        </p:txBody>
      </p:sp>
      <p:pic>
        <p:nvPicPr>
          <p:cNvPr id="24580" name="Picture 12" descr="waisthi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33925" y="1600200"/>
            <a:ext cx="3865563" cy="4530725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Fat Cell Number and Size</a:t>
            </a:r>
          </a:p>
        </p:txBody>
      </p:sp>
      <p:sp>
        <p:nvSpPr>
          <p:cNvPr id="25603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marL="533400" indent="-533400"/>
            <a:r>
              <a:rPr lang="en-US" sz="2800" dirty="0" smtClean="0"/>
              <a:t>Increases in adipose tissue occurs in two ways: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 sz="2800" dirty="0" smtClean="0"/>
              <a:t>Fat cell hypertrophy (increase in size)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 sz="2800" dirty="0" smtClean="0"/>
              <a:t>Fat cell hyperplasia (increase in number)</a:t>
            </a:r>
          </a:p>
        </p:txBody>
      </p:sp>
      <p:pic>
        <p:nvPicPr>
          <p:cNvPr id="25604" name="Picture 6" descr="fatsiz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1600200"/>
            <a:ext cx="4495800" cy="47244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Fat Cell Number and Size</a:t>
            </a:r>
          </a:p>
        </p:txBody>
      </p:sp>
      <p:sp>
        <p:nvSpPr>
          <p:cNvPr id="26627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 dirty="0" smtClean="0"/>
              <a:t>After reaching a biological upper limit for fat cell size, cell number becomes a key factor that determines obesity.</a:t>
            </a:r>
          </a:p>
        </p:txBody>
      </p:sp>
      <p:pic>
        <p:nvPicPr>
          <p:cNvPr id="26628" name="Picture 6" descr="fat#siz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81200" y="3095625"/>
            <a:ext cx="5334000" cy="37719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Weight Control</a:t>
            </a:r>
          </a:p>
        </p:txBody>
      </p:sp>
      <p:sp>
        <p:nvSpPr>
          <p:cNvPr id="27651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 dirty="0" smtClean="0"/>
              <a:t>What is the prognosis for long term weight control?</a:t>
            </a:r>
          </a:p>
          <a:p>
            <a:r>
              <a:rPr lang="en-US" sz="2800" dirty="0" smtClean="0"/>
              <a:t>Participants who remain in supervised weight loss program regain almost </a:t>
            </a:r>
            <a:r>
              <a:rPr lang="en-US" sz="2800" smtClean="0"/>
              <a:t>all </a:t>
            </a:r>
            <a:r>
              <a:rPr lang="en-US" sz="2800" smtClean="0"/>
              <a:t>within </a:t>
            </a:r>
            <a:r>
              <a:rPr lang="en-US" sz="2800" dirty="0" smtClean="0"/>
              <a:t>5 years.</a:t>
            </a:r>
          </a:p>
        </p:txBody>
      </p:sp>
      <p:pic>
        <p:nvPicPr>
          <p:cNvPr id="27652" name="Picture 9" descr="thinmaint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76400" y="3581400"/>
            <a:ext cx="5943600" cy="3276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Weight Control</a:t>
            </a:r>
          </a:p>
        </p:txBody>
      </p:sp>
      <p:sp>
        <p:nvSpPr>
          <p:cNvPr id="28675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343400" y="1600200"/>
            <a:ext cx="4800600" cy="4530725"/>
          </a:xfrm>
        </p:spPr>
        <p:txBody>
          <a:bodyPr/>
          <a:lstStyle/>
          <a:p>
            <a:pPr marL="533400" indent="-533400">
              <a:buFont typeface="Wingdings" pitchFamily="2" charset="2"/>
              <a:buNone/>
            </a:pPr>
            <a:r>
              <a:rPr lang="en-US" sz="2800" dirty="0" smtClean="0"/>
              <a:t>The Energy Balance Equation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 sz="2800" dirty="0" smtClean="0"/>
              <a:t>Reduce kcal intake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 sz="2800" dirty="0" smtClean="0"/>
              <a:t>Increase kcal output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 sz="2800" dirty="0" smtClean="0"/>
              <a:t>Reduce intake &amp; increase output</a:t>
            </a:r>
          </a:p>
          <a:p>
            <a:pPr marL="533400" indent="-533400"/>
            <a:endParaRPr lang="en-US" sz="2800" dirty="0" smtClean="0"/>
          </a:p>
        </p:txBody>
      </p:sp>
      <p:pic>
        <p:nvPicPr>
          <p:cNvPr id="28676" name="Picture 7" descr="engybalnc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600200"/>
            <a:ext cx="4038600" cy="4919663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Dieting to Tip the Balance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Total energy intake (not mixture of macronutrients) determines effectiveness of weight loss with diet.</a:t>
            </a:r>
          </a:p>
          <a:p>
            <a:r>
              <a:rPr lang="en-US" dirty="0" smtClean="0"/>
              <a:t>Why does 1</a:t>
            </a:r>
            <a:r>
              <a:rPr lang="en-US" baseline="30000" dirty="0" smtClean="0"/>
              <a:t>st</a:t>
            </a:r>
            <a:r>
              <a:rPr lang="en-US" dirty="0" smtClean="0"/>
              <a:t> week of caloric restriction result in large weight loss, but small decrease in body fat?</a:t>
            </a:r>
          </a:p>
          <a:p>
            <a:pPr lvl="1"/>
            <a:r>
              <a:rPr lang="en-US" dirty="0" smtClean="0">
                <a:solidFill>
                  <a:schemeClr val="hlink"/>
                </a:solidFill>
              </a:rPr>
              <a:t>Comes mainly from body water loss </a:t>
            </a:r>
            <a:r>
              <a:rPr lang="en-US" b="1" dirty="0" smtClean="0">
                <a:solidFill>
                  <a:srgbClr val="FF0000"/>
                </a:solidFill>
              </a:rPr>
              <a:t>and</a:t>
            </a:r>
            <a:r>
              <a:rPr lang="en-US" dirty="0" smtClean="0">
                <a:solidFill>
                  <a:schemeClr val="hlink"/>
                </a:solidFill>
              </a:rPr>
              <a:t> glycogen depletion.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Fat Cells After Weight Loss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95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What happens to fat cell size  and fat cell number when adults lose weight?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Fat cells shrink to a size smaller than adipocytes of non-obese people, number remains same.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The large no. of relatively small adipocytes may relate to appetite control; person craves food, overeats &amp; gains lost weight.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Total number of fat cells increases during 3 general periods: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US" dirty="0" smtClean="0"/>
              <a:t>Last trimester pregnancy, 1</a:t>
            </a:r>
            <a:r>
              <a:rPr lang="en-US" baseline="30000" dirty="0" smtClean="0"/>
              <a:t>st</a:t>
            </a:r>
            <a:r>
              <a:rPr lang="en-US" dirty="0" smtClean="0"/>
              <a:t> year life, adolescence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Fat Cells After Weight Gain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 non-obese subjects with moderate weight gain, adipocyte size increased substantially with no change in cell number.</a:t>
            </a:r>
          </a:p>
          <a:p>
            <a:r>
              <a:rPr lang="en-US" dirty="0" smtClean="0"/>
              <a:t>Weight gain among severely obese, new adipocytes develop in addition to hypertrophy of existing cells.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Dieting to Tip the Balance</a:t>
            </a:r>
          </a:p>
        </p:txBody>
      </p:sp>
      <p:sp>
        <p:nvSpPr>
          <p:cNvPr id="3277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00200"/>
            <a:ext cx="4038600" cy="4953000"/>
          </a:xfrm>
        </p:spPr>
        <p:txBody>
          <a:bodyPr/>
          <a:lstStyle/>
          <a:p>
            <a:r>
              <a:rPr lang="en-US" sz="2800" dirty="0" smtClean="0"/>
              <a:t>Dieting for weight loss can be effective if done in prudent manner.</a:t>
            </a:r>
          </a:p>
          <a:p>
            <a:r>
              <a:rPr lang="en-US" sz="2800" dirty="0" smtClean="0"/>
              <a:t>Disadvantages of </a:t>
            </a:r>
            <a:r>
              <a:rPr lang="en-US" sz="2800" dirty="0" smtClean="0"/>
              <a:t>semi starvation </a:t>
            </a:r>
            <a:r>
              <a:rPr lang="en-US" sz="2800" dirty="0" smtClean="0"/>
              <a:t>include loss of lean body tissue, lethargy, possible malnutrition, decrease basal energy expenditure.</a:t>
            </a:r>
          </a:p>
        </p:txBody>
      </p:sp>
      <p:pic>
        <p:nvPicPr>
          <p:cNvPr id="32772" name="Picture 6" descr="Diet&amp;Ex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8600" y="1676400"/>
            <a:ext cx="4191000" cy="4495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Exercising to Tip the Balance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82000" cy="4800600"/>
          </a:xfrm>
        </p:spPr>
        <p:txBody>
          <a:bodyPr/>
          <a:lstStyle/>
          <a:p>
            <a:r>
              <a:rPr lang="en-US" dirty="0" smtClean="0"/>
              <a:t>Increased physical activity combined with dietary restraint maintains weight loss more effectively than long term diet alone.</a:t>
            </a:r>
          </a:p>
          <a:p>
            <a:r>
              <a:rPr lang="en-US" dirty="0" smtClean="0"/>
              <a:t>For previously sedentary, overweight individual, moderate increase in physical activity doesn’t necessarily increase intake.</a:t>
            </a:r>
          </a:p>
          <a:p>
            <a:r>
              <a:rPr lang="en-US" dirty="0" smtClean="0"/>
              <a:t>Recommend minimum of </a:t>
            </a:r>
            <a:r>
              <a:rPr lang="en-US" dirty="0" smtClean="0">
                <a:solidFill>
                  <a:schemeClr val="hlink"/>
                </a:solidFill>
              </a:rPr>
              <a:t>30 mins of exercise/physical activity 5 times per week for adults, and 5 x 60 mins for children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Diet Plus Exercise</a:t>
            </a:r>
          </a:p>
        </p:txBody>
      </p:sp>
      <p:sp>
        <p:nvSpPr>
          <p:cNvPr id="3481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00200"/>
            <a:ext cx="4038600" cy="51054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 smtClean="0"/>
              <a:t>The Ideal Combination</a:t>
            </a:r>
          </a:p>
          <a:p>
            <a:pPr>
              <a:lnSpc>
                <a:spcPct val="90000"/>
              </a:lnSpc>
            </a:pPr>
            <a:r>
              <a:rPr lang="en-US" sz="2800" dirty="0" smtClean="0"/>
              <a:t>Combining exercise &amp; diet offers a flexible yet effective approach to weight control.</a:t>
            </a:r>
          </a:p>
          <a:p>
            <a:pPr>
              <a:lnSpc>
                <a:spcPct val="90000"/>
              </a:lnSpc>
            </a:pPr>
            <a:r>
              <a:rPr lang="en-US" sz="2800" dirty="0" smtClean="0"/>
              <a:t>Exercise enhances fat mobilization from adipose depots &amp; fat catabolism.</a:t>
            </a:r>
          </a:p>
          <a:p>
            <a:pPr>
              <a:lnSpc>
                <a:spcPct val="90000"/>
              </a:lnSpc>
            </a:pPr>
            <a:r>
              <a:rPr lang="en-US" sz="2800" dirty="0" smtClean="0"/>
              <a:t>Protects against protein loss; improves insulin sensitivity.</a:t>
            </a:r>
          </a:p>
        </p:txBody>
      </p:sp>
      <p:pic>
        <p:nvPicPr>
          <p:cNvPr id="34820" name="Picture 6" descr="Ex&amp;Diet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2400" y="1676400"/>
            <a:ext cx="4495800" cy="4343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1058</Words>
  <Application>Microsoft Office PowerPoint</Application>
  <PresentationFormat>On-screen Show (4:3)</PresentationFormat>
  <Paragraphs>126</Paragraphs>
  <Slides>30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Obesity - Introduction</vt:lpstr>
      <vt:lpstr>Aims</vt:lpstr>
      <vt:lpstr>Overweight and Obesity</vt:lpstr>
      <vt:lpstr>Obesity</vt:lpstr>
      <vt:lpstr>In the UK</vt:lpstr>
      <vt:lpstr>WHO – Rates of Obesity</vt:lpstr>
      <vt:lpstr>Causes of Obesity</vt:lpstr>
      <vt:lpstr>Causes of Obesity</vt:lpstr>
      <vt:lpstr>Causes of Obesity</vt:lpstr>
      <vt:lpstr>Causes of Obesity – genetics?</vt:lpstr>
      <vt:lpstr>Causes of Obesity – genetics?</vt:lpstr>
      <vt:lpstr>Causes of Obesity – genetics?</vt:lpstr>
      <vt:lpstr>Causes of Obesity – genetics?</vt:lpstr>
      <vt:lpstr>Causes of Obesity</vt:lpstr>
      <vt:lpstr>Obesity</vt:lpstr>
      <vt:lpstr>Obesity</vt:lpstr>
      <vt:lpstr>Percent Body Fat</vt:lpstr>
      <vt:lpstr>Fat Patterning</vt:lpstr>
      <vt:lpstr>Fat Patterning</vt:lpstr>
      <vt:lpstr>Fat Patterning</vt:lpstr>
      <vt:lpstr>Fat Cell Number and Size</vt:lpstr>
      <vt:lpstr>Fat Cell Number and Size</vt:lpstr>
      <vt:lpstr>Weight Control</vt:lpstr>
      <vt:lpstr>Weight Control</vt:lpstr>
      <vt:lpstr>Dieting to Tip the Balance</vt:lpstr>
      <vt:lpstr>Fat Cells After Weight Loss</vt:lpstr>
      <vt:lpstr>Fat Cells After Weight Gain</vt:lpstr>
      <vt:lpstr>Dieting to Tip the Balance</vt:lpstr>
      <vt:lpstr>Exercising to Tip the Balance</vt:lpstr>
      <vt:lpstr>Diet Plus Exercise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Obesity and Diabetes</dc:title>
  <dc:creator>Chris Cashin</dc:creator>
  <cp:lastModifiedBy>Administrator</cp:lastModifiedBy>
  <cp:revision>35</cp:revision>
  <dcterms:created xsi:type="dcterms:W3CDTF">2006-08-16T00:00:00Z</dcterms:created>
  <dcterms:modified xsi:type="dcterms:W3CDTF">2017-03-06T14:29:25Z</dcterms:modified>
</cp:coreProperties>
</file>