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392" r:id="rId2"/>
    <p:sldId id="395" r:id="rId3"/>
    <p:sldId id="393" r:id="rId4"/>
    <p:sldId id="295" r:id="rId5"/>
    <p:sldId id="394" r:id="rId6"/>
    <p:sldId id="296" r:id="rId7"/>
    <p:sldId id="298" r:id="rId8"/>
    <p:sldId id="299" r:id="rId9"/>
    <p:sldId id="312" r:id="rId10"/>
    <p:sldId id="297" r:id="rId11"/>
    <p:sldId id="300" r:id="rId12"/>
    <p:sldId id="311" r:id="rId13"/>
    <p:sldId id="301" r:id="rId14"/>
    <p:sldId id="302" r:id="rId15"/>
    <p:sldId id="303" r:id="rId16"/>
    <p:sldId id="304" r:id="rId17"/>
    <p:sldId id="305" r:id="rId18"/>
    <p:sldId id="268" r:id="rId19"/>
    <p:sldId id="309" r:id="rId20"/>
    <p:sldId id="310" r:id="rId21"/>
    <p:sldId id="276" r:id="rId22"/>
    <p:sldId id="277" r:id="rId23"/>
    <p:sldId id="278" r:id="rId24"/>
    <p:sldId id="307" r:id="rId25"/>
    <p:sldId id="396" r:id="rId26"/>
    <p:sldId id="270" r:id="rId27"/>
    <p:sldId id="273" r:id="rId28"/>
    <p:sldId id="274" r:id="rId29"/>
    <p:sldId id="397" r:id="rId30"/>
    <p:sldId id="398" r:id="rId31"/>
    <p:sldId id="306" r:id="rId32"/>
    <p:sldId id="391" r:id="rId33"/>
    <p:sldId id="369" r:id="rId3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0A6996-2962-4D8D-A157-21BF49E76AD4}" v="10" dt="2023-04-15T09:30:10.0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90856" autoAdjust="0"/>
  </p:normalViewPr>
  <p:slideViewPr>
    <p:cSldViewPr>
      <p:cViewPr varScale="1">
        <p:scale>
          <a:sx n="93" d="100"/>
          <a:sy n="93" d="100"/>
        </p:scale>
        <p:origin x="88" y="12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560A6996-2962-4D8D-A157-21BF49E76AD4}"/>
    <pc:docChg chg="custSel addSld delSld modSld sldOrd">
      <pc:chgData name="Mohamed Asim" userId="463e8671-0eec-4074-8616-21d10d9d1eab" providerId="ADAL" clId="{560A6996-2962-4D8D-A157-21BF49E76AD4}" dt="2023-04-15T09:32:59.288" v="604"/>
      <pc:docMkLst>
        <pc:docMk/>
      </pc:docMkLst>
      <pc:sldChg chg="add">
        <pc:chgData name="Mohamed Asim" userId="463e8671-0eec-4074-8616-21d10d9d1eab" providerId="ADAL" clId="{560A6996-2962-4D8D-A157-21BF49E76AD4}" dt="2023-04-15T09:28:28.036" v="488"/>
        <pc:sldMkLst>
          <pc:docMk/>
          <pc:sldMk cId="66786030" sldId="270"/>
        </pc:sldMkLst>
      </pc:sldChg>
      <pc:sldChg chg="add">
        <pc:chgData name="Mohamed Asim" userId="463e8671-0eec-4074-8616-21d10d9d1eab" providerId="ADAL" clId="{560A6996-2962-4D8D-A157-21BF49E76AD4}" dt="2023-04-15T09:28:46.136" v="489"/>
        <pc:sldMkLst>
          <pc:docMk/>
          <pc:sldMk cId="2138150083" sldId="273"/>
        </pc:sldMkLst>
      </pc:sldChg>
      <pc:sldChg chg="add">
        <pc:chgData name="Mohamed Asim" userId="463e8671-0eec-4074-8616-21d10d9d1eab" providerId="ADAL" clId="{560A6996-2962-4D8D-A157-21BF49E76AD4}" dt="2023-04-15T09:29:06.170" v="490"/>
        <pc:sldMkLst>
          <pc:docMk/>
          <pc:sldMk cId="1598657603" sldId="274"/>
        </pc:sldMkLst>
      </pc:sldChg>
      <pc:sldChg chg="modSp add mod">
        <pc:chgData name="Mohamed Asim" userId="463e8671-0eec-4074-8616-21d10d9d1eab" providerId="ADAL" clId="{560A6996-2962-4D8D-A157-21BF49E76AD4}" dt="2023-04-15T09:32:43.905" v="602" actId="13926"/>
        <pc:sldMkLst>
          <pc:docMk/>
          <pc:sldMk cId="3743112291" sldId="306"/>
        </pc:sldMkLst>
        <pc:spChg chg="mod">
          <ac:chgData name="Mohamed Asim" userId="463e8671-0eec-4074-8616-21d10d9d1eab" providerId="ADAL" clId="{560A6996-2962-4D8D-A157-21BF49E76AD4}" dt="2023-04-15T09:32:43.905" v="602" actId="13926"/>
          <ac:spMkLst>
            <pc:docMk/>
            <pc:sldMk cId="3743112291" sldId="306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560A6996-2962-4D8D-A157-21BF49E76AD4}" dt="2023-04-15T09:27:14.007" v="478" actId="20577"/>
        <pc:sldMkLst>
          <pc:docMk/>
          <pc:sldMk cId="1417769693" sldId="307"/>
        </pc:sldMkLst>
        <pc:spChg chg="mod">
          <ac:chgData name="Mohamed Asim" userId="463e8671-0eec-4074-8616-21d10d9d1eab" providerId="ADAL" clId="{560A6996-2962-4D8D-A157-21BF49E76AD4}" dt="2023-04-15T09:25:44.552" v="350" actId="20577"/>
          <ac:spMkLst>
            <pc:docMk/>
            <pc:sldMk cId="1417769693" sldId="307"/>
            <ac:spMk id="2" creationId="{00000000-0000-0000-0000-000000000000}"/>
          </ac:spMkLst>
        </pc:spChg>
        <pc:spChg chg="mod">
          <ac:chgData name="Mohamed Asim" userId="463e8671-0eec-4074-8616-21d10d9d1eab" providerId="ADAL" clId="{560A6996-2962-4D8D-A157-21BF49E76AD4}" dt="2023-04-15T09:27:14.007" v="478" actId="20577"/>
          <ac:spMkLst>
            <pc:docMk/>
            <pc:sldMk cId="1417769693" sldId="307"/>
            <ac:spMk id="3" creationId="{00000000-0000-0000-0000-000000000000}"/>
          </ac:spMkLst>
        </pc:spChg>
      </pc:sldChg>
      <pc:sldChg chg="del ord">
        <pc:chgData name="Mohamed Asim" userId="463e8671-0eec-4074-8616-21d10d9d1eab" providerId="ADAL" clId="{560A6996-2962-4D8D-A157-21BF49E76AD4}" dt="2023-04-15T09:23:57.767" v="304" actId="47"/>
        <pc:sldMkLst>
          <pc:docMk/>
          <pc:sldMk cId="1155342996" sldId="308"/>
        </pc:sldMkLst>
      </pc:sldChg>
      <pc:sldChg chg="ord">
        <pc:chgData name="Mohamed Asim" userId="463e8671-0eec-4074-8616-21d10d9d1eab" providerId="ADAL" clId="{560A6996-2962-4D8D-A157-21BF49E76AD4}" dt="2023-04-15T09:32:59.288" v="604"/>
        <pc:sldMkLst>
          <pc:docMk/>
          <pc:sldMk cId="2539968842" sldId="369"/>
        </pc:sldMkLst>
      </pc:sldChg>
      <pc:sldChg chg="modSp mod">
        <pc:chgData name="Mohamed Asim" userId="463e8671-0eec-4074-8616-21d10d9d1eab" providerId="ADAL" clId="{560A6996-2962-4D8D-A157-21BF49E76AD4}" dt="2023-04-15T09:19:32.748" v="17" actId="20577"/>
        <pc:sldMkLst>
          <pc:docMk/>
          <pc:sldMk cId="3067330885" sldId="392"/>
        </pc:sldMkLst>
        <pc:spChg chg="mod">
          <ac:chgData name="Mohamed Asim" userId="463e8671-0eec-4074-8616-21d10d9d1eab" providerId="ADAL" clId="{560A6996-2962-4D8D-A157-21BF49E76AD4}" dt="2023-04-15T09:19:32.748" v="17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modSp new mod">
        <pc:chgData name="Mohamed Asim" userId="463e8671-0eec-4074-8616-21d10d9d1eab" providerId="ADAL" clId="{560A6996-2962-4D8D-A157-21BF49E76AD4}" dt="2023-04-15T09:22:58.602" v="301" actId="207"/>
        <pc:sldMkLst>
          <pc:docMk/>
          <pc:sldMk cId="4089873727" sldId="395"/>
        </pc:sldMkLst>
        <pc:spChg chg="mod">
          <ac:chgData name="Mohamed Asim" userId="463e8671-0eec-4074-8616-21d10d9d1eab" providerId="ADAL" clId="{560A6996-2962-4D8D-A157-21BF49E76AD4}" dt="2023-04-15T09:22:58.602" v="301" actId="207"/>
          <ac:spMkLst>
            <pc:docMk/>
            <pc:sldMk cId="4089873727" sldId="395"/>
            <ac:spMk id="2" creationId="{78C88019-2173-A863-21BF-421125DF8D95}"/>
          </ac:spMkLst>
        </pc:spChg>
        <pc:spChg chg="mod">
          <ac:chgData name="Mohamed Asim" userId="463e8671-0eec-4074-8616-21d10d9d1eab" providerId="ADAL" clId="{560A6996-2962-4D8D-A157-21BF49E76AD4}" dt="2023-04-15T09:22:37.205" v="298" actId="1076"/>
          <ac:spMkLst>
            <pc:docMk/>
            <pc:sldMk cId="4089873727" sldId="395"/>
            <ac:spMk id="3" creationId="{1EA9C0F4-3ED9-ACD5-29F5-D6519F66131A}"/>
          </ac:spMkLst>
        </pc:spChg>
      </pc:sldChg>
      <pc:sldChg chg="modSp add mod">
        <pc:chgData name="Mohamed Asim" userId="463e8671-0eec-4074-8616-21d10d9d1eab" providerId="ADAL" clId="{560A6996-2962-4D8D-A157-21BF49E76AD4}" dt="2023-04-15T09:27:53.683" v="487" actId="20577"/>
        <pc:sldMkLst>
          <pc:docMk/>
          <pc:sldMk cId="1573395506" sldId="396"/>
        </pc:sldMkLst>
        <pc:spChg chg="mod">
          <ac:chgData name="Mohamed Asim" userId="463e8671-0eec-4074-8616-21d10d9d1eab" providerId="ADAL" clId="{560A6996-2962-4D8D-A157-21BF49E76AD4}" dt="2023-04-15T09:27:53.683" v="487" actId="20577"/>
          <ac:spMkLst>
            <pc:docMk/>
            <pc:sldMk cId="1573395506" sldId="396"/>
            <ac:spMk id="2" creationId="{00000000-0000-0000-0000-000000000000}"/>
          </ac:spMkLst>
        </pc:spChg>
      </pc:sldChg>
      <pc:sldChg chg="add">
        <pc:chgData name="Mohamed Asim" userId="463e8671-0eec-4074-8616-21d10d9d1eab" providerId="ADAL" clId="{560A6996-2962-4D8D-A157-21BF49E76AD4}" dt="2023-04-15T09:29:37.080" v="491"/>
        <pc:sldMkLst>
          <pc:docMk/>
          <pc:sldMk cId="889844350" sldId="397"/>
        </pc:sldMkLst>
      </pc:sldChg>
      <pc:sldChg chg="add">
        <pc:chgData name="Mohamed Asim" userId="463e8671-0eec-4074-8616-21d10d9d1eab" providerId="ADAL" clId="{560A6996-2962-4D8D-A157-21BF49E76AD4}" dt="2023-04-15T09:29:50.973" v="492"/>
        <pc:sldMkLst>
          <pc:docMk/>
          <pc:sldMk cId="2946953216" sldId="39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524331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160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28608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39525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15/04/2023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skG0JyK1uA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skG0JyK1uA?feature=oembed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-PFH9mfANA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-PFH9mfANA?feature=oembed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uFa0hBPqOY?list=PL8F686A9E4054C87F" TargetMode="External"/><Relationship Id="rId5" Type="http://schemas.openxmlformats.org/officeDocument/2006/relationships/hyperlink" Target="https://www.youtube.com/watch?v=4uFa0hBPqOY&amp;list=PL8F686A9E4054C87F" TargetMode="External"/><Relationship Id="rId4" Type="http://schemas.openxmlformats.org/officeDocument/2006/relationships/image" Target="../media/image5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ofstede-insights.com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623392" y="4028216"/>
            <a:ext cx="11089232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9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Employee Incentives and Benefits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Global HR Issues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88019-2173-A863-21BF-421125DF8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2251"/>
            <a:ext cx="10972800" cy="114300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9C0F4-3ED9-ACD5-29F5-D6519F661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268760"/>
            <a:ext cx="10972800" cy="3917032"/>
          </a:xfrm>
        </p:spPr>
        <p:txBody>
          <a:bodyPr/>
          <a:lstStyle/>
          <a:p>
            <a:r>
              <a:rPr lang="en-GB" dirty="0"/>
              <a:t>Incentives, pay and recognition</a:t>
            </a:r>
          </a:p>
          <a:p>
            <a:r>
              <a:rPr lang="en-GB" dirty="0"/>
              <a:t>Statutory benefits</a:t>
            </a:r>
          </a:p>
          <a:p>
            <a:r>
              <a:rPr lang="en-GB" dirty="0"/>
              <a:t>Workers compensations</a:t>
            </a:r>
          </a:p>
          <a:p>
            <a:r>
              <a:rPr lang="en-GB" dirty="0"/>
              <a:t>Family medical</a:t>
            </a:r>
          </a:p>
          <a:p>
            <a:r>
              <a:rPr lang="en-GB" dirty="0"/>
              <a:t>Employee insurance</a:t>
            </a:r>
          </a:p>
          <a:p>
            <a:r>
              <a:rPr lang="en-GB" dirty="0"/>
              <a:t>Is HR management different in global companies?</a:t>
            </a:r>
          </a:p>
          <a:p>
            <a:r>
              <a:rPr lang="en-GB" dirty="0"/>
              <a:t>Hofstede’s model of culture</a:t>
            </a:r>
          </a:p>
        </p:txBody>
      </p:sp>
    </p:spTree>
    <p:extLst>
      <p:ext uri="{BB962C8B-B14F-4D97-AF65-F5344CB8AC3E}">
        <p14:creationId xmlns:p14="http://schemas.microsoft.com/office/powerpoint/2010/main" val="4089873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930" y="136524"/>
            <a:ext cx="11204140" cy="62456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Types of Incentives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438C57-BBAD-4594-ADDA-3930D0031E47}"/>
              </a:ext>
            </a:extLst>
          </p:cNvPr>
          <p:cNvSpPr txBox="1"/>
          <p:nvPr/>
        </p:nvSpPr>
        <p:spPr>
          <a:xfrm>
            <a:off x="3048762" y="5445224"/>
            <a:ext cx="609447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hlinkClick r:id="rId3"/>
              </a:rPr>
              <a:t>https://www.youtube.com/watch?v=9skG0JyK1uA</a:t>
            </a:r>
            <a:endParaRPr lang="en-GB" sz="1100" dirty="0"/>
          </a:p>
          <a:p>
            <a:pPr algn="ctr"/>
            <a:endParaRPr lang="en-GB" sz="1100" dirty="0"/>
          </a:p>
        </p:txBody>
      </p:sp>
      <p:pic>
        <p:nvPicPr>
          <p:cNvPr id="9" name="Online Media 8" title="Benefits of Compensation Management">
            <a:hlinkClick r:id="" action="ppaction://media"/>
            <a:extLst>
              <a:ext uri="{FF2B5EF4-FFF2-40B4-BE49-F238E27FC236}">
                <a16:creationId xmlns:a16="http://schemas.microsoft.com/office/drawing/2014/main" id="{32FE4E1E-5F94-4B1B-9D11-CC636AD06C4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43572" y="981889"/>
            <a:ext cx="7704856" cy="4353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10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189585"/>
            <a:ext cx="10210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Individual Incentives, or Variable Pay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 Individual Incentives </a:t>
            </a:r>
          </a:p>
          <a:p>
            <a:pPr lvl="1"/>
            <a:r>
              <a:rPr lang="en-US" dirty="0"/>
              <a:t> Reinforce performance with rewards that are significant to a person.</a:t>
            </a:r>
          </a:p>
          <a:p>
            <a:r>
              <a:rPr lang="en-US" dirty="0"/>
              <a:t>Options</a:t>
            </a:r>
          </a:p>
          <a:p>
            <a:pPr lvl="1"/>
            <a:r>
              <a:rPr lang="en-US" dirty="0"/>
              <a:t>Bonuses</a:t>
            </a:r>
          </a:p>
          <a:p>
            <a:pPr lvl="1"/>
            <a:r>
              <a:rPr lang="en-US" dirty="0"/>
              <a:t>Commissions</a:t>
            </a:r>
          </a:p>
          <a:p>
            <a:pPr lvl="1"/>
            <a:r>
              <a:rPr lang="en-US" dirty="0"/>
              <a:t>Merit pay</a:t>
            </a:r>
          </a:p>
          <a:p>
            <a:pPr lvl="1"/>
            <a:r>
              <a:rPr lang="en-US" dirty="0"/>
              <a:t>Piecework plans</a:t>
            </a:r>
          </a:p>
          <a:p>
            <a:pPr lvl="1"/>
            <a:r>
              <a:rPr lang="en-US" dirty="0"/>
              <a:t>Standard hour plans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178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189585"/>
            <a:ext cx="10210800" cy="761526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3399"/>
                </a:solidFill>
              </a:rPr>
              <a:t>Employee Recognition</a:t>
            </a:r>
            <a:endParaRPr lang="en-US" sz="4000" b="1" dirty="0">
              <a:solidFill>
                <a:srgbClr val="00339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6ACE70-8D41-475F-A29B-1AC567A97FFB}"/>
              </a:ext>
            </a:extLst>
          </p:cNvPr>
          <p:cNvSpPr txBox="1"/>
          <p:nvPr/>
        </p:nvSpPr>
        <p:spPr>
          <a:xfrm>
            <a:off x="3048762" y="5445224"/>
            <a:ext cx="609447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hlinkClick r:id="rId3"/>
              </a:rPr>
              <a:t>https://www.youtube.com/watch?v=c-PFH9mfANA</a:t>
            </a:r>
            <a:endParaRPr lang="en-GB" sz="1100" dirty="0"/>
          </a:p>
          <a:p>
            <a:pPr algn="ctr"/>
            <a:endParaRPr lang="en-GB" sz="1100" dirty="0"/>
          </a:p>
        </p:txBody>
      </p:sp>
      <p:pic>
        <p:nvPicPr>
          <p:cNvPr id="9" name="Online Media 8" title="Employee Recognition - Author Chester Elton">
            <a:hlinkClick r:id="" action="ppaction://media"/>
            <a:extLst>
              <a:ext uri="{FF2B5EF4-FFF2-40B4-BE49-F238E27FC236}">
                <a16:creationId xmlns:a16="http://schemas.microsoft.com/office/drawing/2014/main" id="{E49DB49E-35A9-47CE-A863-CE6A59177C4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84636" y="1033367"/>
            <a:ext cx="7822728" cy="4419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57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68" y="188340"/>
            <a:ext cx="11377264" cy="1143000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3399"/>
                </a:solidFill>
              </a:rPr>
              <a:t>Individual Incentive Plan Advantages and Disadvantages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01000" y="635635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1B0F74-09A5-489A-9583-6307195A64A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990600" y="6356350"/>
            <a:ext cx="67955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Fundamentals of Human Resource Management, 2e. © SAGE Publishing, 2020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0263268"/>
              </p:ext>
            </p:extLst>
          </p:nvPr>
        </p:nvGraphicFramePr>
        <p:xfrm>
          <a:off x="695400" y="1196752"/>
          <a:ext cx="10873208" cy="4464497"/>
        </p:xfrm>
        <a:graphic>
          <a:graphicData uri="http://schemas.openxmlformats.org/drawingml/2006/table">
            <a:tbl>
              <a:tblPr/>
              <a:tblGrid>
                <a:gridCol w="5436604">
                  <a:extLst>
                    <a:ext uri="{9D8B030D-6E8A-4147-A177-3AD203B41FA5}">
                      <a16:colId xmlns:a16="http://schemas.microsoft.com/office/drawing/2014/main" val="2150298792"/>
                    </a:ext>
                  </a:extLst>
                </a:gridCol>
                <a:gridCol w="5436604">
                  <a:extLst>
                    <a:ext uri="{9D8B030D-6E8A-4147-A177-3AD203B41FA5}">
                      <a16:colId xmlns:a16="http://schemas.microsoft.com/office/drawing/2014/main" val="1668522019"/>
                    </a:ext>
                  </a:extLst>
                </a:gridCol>
              </a:tblGrid>
              <a:tr h="6657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Advantages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Disadvantages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0093468"/>
                  </a:ext>
                </a:extLst>
              </a:tr>
              <a:tr h="94968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Promotes the link between performance and results; pay is based on performance.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Many jobs have no direct output; measuring performance to reward is difficult.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6054118"/>
                  </a:ext>
                </a:extLst>
              </a:tr>
              <a:tr h="94968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Offers the ability to match rewards to employee desires; individuals want different rewards.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 motivate undesirable employee behaviors; individuals can use unethical behavior to achieve rewards.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6991793"/>
                  </a:ext>
                </a:extLst>
              </a:tr>
              <a:tr h="94968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Makes it easy to evaluate individual employees; individuals perform at different levels.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Record-keeping burden is high; it takes more time to evaluate and record individual performance than group performance.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719820"/>
                  </a:ext>
                </a:extLst>
              </a:tr>
              <a:tr h="94968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 motivate less productive employees to work harder; individuals may perform at higher levels to get rewards.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 not fit organizational culture; incentives can hurt team effort of collaboration.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95614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7536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7133" y="136524"/>
            <a:ext cx="8991600" cy="1279527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Individual Incentive Options </a:t>
            </a:r>
            <a:r>
              <a:rPr lang="en-US" sz="2000" b="1" dirty="0">
                <a:solidFill>
                  <a:srgbClr val="003399"/>
                </a:solidFill>
              </a:rPr>
              <a:t>(1 of 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20000"/>
              </a:lnSpc>
            </a:pPr>
            <a:r>
              <a:rPr lang="en-US" b="1" dirty="0"/>
              <a:t>Bonus--</a:t>
            </a:r>
            <a:r>
              <a:rPr lang="en-US" dirty="0"/>
              <a:t>A lump-sum payment given to employees at end of a period; most effective after employees reach a specific goal</a:t>
            </a:r>
          </a:p>
          <a:p>
            <a:pPr algn="just">
              <a:lnSpc>
                <a:spcPct val="120000"/>
              </a:lnSpc>
            </a:pPr>
            <a:r>
              <a:rPr lang="en-US" b="1" dirty="0"/>
              <a:t>Commission--</a:t>
            </a:r>
            <a:r>
              <a:rPr lang="en-US" dirty="0"/>
              <a:t>Payment for selling an item, usually calculated as a percentage of item’s price; most effective when it provides a return; also a disincentive to make a “quick sale”</a:t>
            </a:r>
          </a:p>
          <a:p>
            <a:pPr algn="just">
              <a:lnSpc>
                <a:spcPct val="120000"/>
              </a:lnSpc>
            </a:pPr>
            <a:r>
              <a:rPr lang="en-US" b="1" dirty="0"/>
              <a:t>Merit Pay--</a:t>
            </a:r>
            <a:r>
              <a:rPr lang="en-US" dirty="0"/>
              <a:t>Rewards top performers with increases in annual wage that carry over years; most effective when employees understand benefits of incentive and when top performers are rewarded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213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136526"/>
            <a:ext cx="8686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Individual Incentive Options </a:t>
            </a:r>
            <a:r>
              <a:rPr lang="en-US" sz="2000" b="1" dirty="0">
                <a:solidFill>
                  <a:srgbClr val="003399"/>
                </a:solidFill>
              </a:rPr>
              <a:t>(2 of 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b="1" dirty="0"/>
              <a:t>Piecework Plans--</a:t>
            </a:r>
            <a:r>
              <a:rPr lang="en-US" dirty="0"/>
              <a:t>The more employees get done, the more they are paid; most effective when managers set performance standards and offer feedback</a:t>
            </a:r>
          </a:p>
          <a:p>
            <a:pPr algn="just"/>
            <a:r>
              <a:rPr lang="en-US" b="1" dirty="0"/>
              <a:t>Standard Hour Plans--</a:t>
            </a:r>
            <a:r>
              <a:rPr lang="en-US" dirty="0"/>
              <a:t>Each task is assigned a “standard” amount of work time for completion; most effective if employees must redo substandard work for no additional pay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979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4183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Group Incentives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Group Incentives </a:t>
            </a:r>
          </a:p>
          <a:p>
            <a:pPr lvl="1"/>
            <a:r>
              <a:rPr lang="en-US" dirty="0"/>
              <a:t> Provide reinforcement for actions of more than one individual within organization.</a:t>
            </a:r>
          </a:p>
          <a:p>
            <a:r>
              <a:rPr lang="en-US" dirty="0"/>
              <a:t>Options</a:t>
            </a:r>
          </a:p>
          <a:p>
            <a:pPr lvl="1"/>
            <a:r>
              <a:rPr lang="en-US" dirty="0"/>
              <a:t>Profit sharing</a:t>
            </a:r>
          </a:p>
          <a:p>
            <a:pPr lvl="1"/>
            <a:r>
              <a:rPr lang="en-US" dirty="0"/>
              <a:t>Gainsharing plans</a:t>
            </a:r>
          </a:p>
          <a:p>
            <a:pPr lvl="1"/>
            <a:r>
              <a:rPr lang="en-US" dirty="0"/>
              <a:t>Employee stock plans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421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>
          <a:xfrm>
            <a:off x="227348" y="121700"/>
            <a:ext cx="1173730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b="1" kern="1200">
                <a:solidFill>
                  <a:srgbClr val="25406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rgbClr val="003399"/>
                </a:solidFill>
              </a:rPr>
              <a:t>Group Incentive Plan Advantages and Disadvantages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126429"/>
              </p:ext>
            </p:extLst>
          </p:nvPr>
        </p:nvGraphicFramePr>
        <p:xfrm>
          <a:off x="983432" y="1172382"/>
          <a:ext cx="10225136" cy="4513235"/>
        </p:xfrm>
        <a:graphic>
          <a:graphicData uri="http://schemas.openxmlformats.org/drawingml/2006/table">
            <a:tbl>
              <a:tblPr/>
              <a:tblGrid>
                <a:gridCol w="5112568">
                  <a:extLst>
                    <a:ext uri="{9D8B030D-6E8A-4147-A177-3AD203B41FA5}">
                      <a16:colId xmlns:a16="http://schemas.microsoft.com/office/drawing/2014/main" val="625449773"/>
                    </a:ext>
                  </a:extLst>
                </a:gridCol>
                <a:gridCol w="5112568">
                  <a:extLst>
                    <a:ext uri="{9D8B030D-6E8A-4147-A177-3AD203B41FA5}">
                      <a16:colId xmlns:a16="http://schemas.microsoft.com/office/drawing/2014/main" val="3478533745"/>
                    </a:ext>
                  </a:extLst>
                </a:gridCol>
              </a:tblGrid>
              <a:tr h="58033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Advantages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Disadvantages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6469332"/>
                  </a:ext>
                </a:extLst>
              </a:tr>
              <a:tr h="99916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Promotes better teamwork; it promotes collaboration to work together to achieve the goal.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Social loafing can occur; </a:t>
                      </a:r>
                      <a:r>
                        <a:rPr lang="en-US" sz="16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social loafers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avoid providing their maximum effort because it is difficult to pick out individual performance.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7641532"/>
                  </a:ext>
                </a:extLst>
              </a:tr>
              <a:tr h="98718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Broadens individual outlook; employee better understands the relationship among jobs and departments.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Individual output may be discounted; Some individuals may feel as if they are providing most of the group’s effort and are not equitably rewarded for it.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4218759"/>
                  </a:ext>
                </a:extLst>
              </a:tr>
              <a:tr h="92049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Requires less supervision; the members will enforce accepted standards of behavior and performance.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Outstanding performers may slacken efforts; faster employees may hold back performance to lower group standard level.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573602"/>
                  </a:ext>
                </a:extLst>
              </a:tr>
              <a:tr h="102605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Is easier to develop than individual incentive programs; one incentive for a department of 20 is easier than 20 individual incentives.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Group infighting may arise; conflict can hurt group results.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8400" marB="6840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9034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1312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Group Incentive Options </a:t>
            </a:r>
            <a:r>
              <a:rPr lang="en-US" sz="2000" b="1" dirty="0">
                <a:solidFill>
                  <a:srgbClr val="003399"/>
                </a:solidFill>
              </a:rPr>
              <a:t>(1 of 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b="1" dirty="0"/>
              <a:t>Profit Sharing Plans--</a:t>
            </a:r>
            <a:r>
              <a:rPr lang="en-US" dirty="0"/>
              <a:t>Portion of company proceeds paid over time (usually quarterly or annually) through bonus payment; most effective when management doesn’t minimize profits and posts records of revenues and profits; also when employees are trained to increase revenues/decrease costs.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115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2852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Group Incentive Options </a:t>
            </a:r>
            <a:r>
              <a:rPr lang="en-US" sz="2000" b="1" dirty="0">
                <a:solidFill>
                  <a:srgbClr val="003399"/>
                </a:solidFill>
              </a:rPr>
              <a:t>(2 of 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b="1" dirty="0"/>
              <a:t>Gainsharing Plans--</a:t>
            </a:r>
            <a:r>
              <a:rPr lang="en-US" dirty="0"/>
              <a:t>Accomplished through factors that cost company money; can be analyzed and modified for performance improvement; more effective than profit sharing because options are difficult to manipulate and employees feel they have more control over results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165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Group Incentive Options </a:t>
            </a:r>
            <a:r>
              <a:rPr lang="en-US" sz="2000" b="1" dirty="0">
                <a:solidFill>
                  <a:srgbClr val="003399"/>
                </a:solidFill>
              </a:rPr>
              <a:t>(3 of 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279524"/>
            <a:ext cx="10972800" cy="452574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b="1" dirty="0"/>
              <a:t>Employee Stock Ownership Plan </a:t>
            </a:r>
            <a:r>
              <a:rPr lang="en-US" dirty="0"/>
              <a:t>(ESOP)--Company stock given to employees over time; offers tax advantages to firm and employees; motivates employees to feel/act more like owners of firm</a:t>
            </a:r>
          </a:p>
          <a:p>
            <a:pPr algn="just">
              <a:lnSpc>
                <a:spcPct val="120000"/>
              </a:lnSpc>
            </a:pPr>
            <a:r>
              <a:rPr lang="en-US" b="1" dirty="0"/>
              <a:t>Stock Options--</a:t>
            </a:r>
            <a:r>
              <a:rPr lang="en-US" dirty="0"/>
              <a:t>Employees may buy X shares of company stock in future at a preset price; motivates employees to improve value of firm</a:t>
            </a:r>
          </a:p>
          <a:p>
            <a:pPr algn="just">
              <a:lnSpc>
                <a:spcPct val="120000"/>
              </a:lnSpc>
            </a:pPr>
            <a:r>
              <a:rPr lang="en-US" b="1" dirty="0"/>
              <a:t>Stock Purchasing Plans--</a:t>
            </a:r>
            <a:r>
              <a:rPr lang="en-US" dirty="0"/>
              <a:t>Ability to purchase company stock anytime, usually at discount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253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4183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Executive Compensation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 Excesses in Executive Pay</a:t>
            </a:r>
          </a:p>
          <a:p>
            <a:pPr lvl="1" algn="just"/>
            <a:r>
              <a:rPr lang="en-US" dirty="0"/>
              <a:t>Questions about ethics and social responsibility arise when, for example, the CEO’s pay increases while employees take pay cuts and are laid off. </a:t>
            </a:r>
          </a:p>
          <a:p>
            <a:pPr lvl="1" algn="just"/>
            <a:r>
              <a:rPr lang="en-US" dirty="0"/>
              <a:t>It harms stakeholders (including employees and shareholders) to reward relatively few executives. </a:t>
            </a:r>
          </a:p>
          <a:p>
            <a:pPr lvl="1" algn="just"/>
            <a:r>
              <a:rPr lang="en-US" dirty="0"/>
              <a:t>It affects market value of firms and results in Dodd-Frank Wall Street Reform and Consumer Protection Act.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233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364" y="188640"/>
            <a:ext cx="11449272" cy="1143000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3399"/>
                </a:solidFill>
              </a:rPr>
              <a:t> Dodd-Frank Wall Street Reform and Consumer Protection Act of 2010 </a:t>
            </a:r>
            <a:r>
              <a:rPr lang="en-US" sz="1800" b="1" dirty="0">
                <a:solidFill>
                  <a:srgbClr val="003399"/>
                </a:solidFill>
              </a:rPr>
              <a:t>(1 of 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19828" y="1605619"/>
            <a:ext cx="10962572" cy="4451349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Limits executive pay in public corporations and adds requirements for reporting compensation and shareholder involvement with executive compensation </a:t>
            </a:r>
          </a:p>
          <a:p>
            <a:pPr algn="just"/>
            <a:r>
              <a:rPr lang="en-US" dirty="0"/>
              <a:t>Intent is to create a sound economic foundation to grow jobs, protect consumers, rein in Wall Street and big bonuses, end bailouts, and prevent another financial crisis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9957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488" y="189585"/>
            <a:ext cx="11103024" cy="1143000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3399"/>
                </a:solidFill>
              </a:rPr>
              <a:t> Dodd-Frank Wall Street Reform and Consumer Protection Act of 2010 </a:t>
            </a:r>
            <a:r>
              <a:rPr lang="en-US" sz="1800" b="1" dirty="0">
                <a:solidFill>
                  <a:srgbClr val="003399"/>
                </a:solidFill>
              </a:rPr>
              <a:t>(2 of 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Significant Provisions</a:t>
            </a:r>
          </a:p>
          <a:p>
            <a:pPr lvl="1"/>
            <a:r>
              <a:rPr lang="en-US" dirty="0"/>
              <a:t>Shareholders can vote on executives’ compensation packages (“say on pay”) and “golden parachutes.”</a:t>
            </a:r>
          </a:p>
          <a:p>
            <a:pPr lvl="1"/>
            <a:r>
              <a:rPr lang="en-US" dirty="0"/>
              <a:t>Public companies must disclose CEO’s total  compensation and total median compensation of employees and ratio.</a:t>
            </a:r>
          </a:p>
          <a:p>
            <a:pPr lvl="1"/>
            <a:r>
              <a:rPr lang="en-US" dirty="0"/>
              <a:t>Public firms must provide annual information on relationship between executive compensation and total shareholder return.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0491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Executive Incentives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Should be designed to motivate executives to make decisions that benefit the organization in the short term and the long term. </a:t>
            </a:r>
          </a:p>
          <a:p>
            <a:pPr lvl="1"/>
            <a:r>
              <a:rPr lang="en-US" sz="3200" dirty="0"/>
              <a:t> Perquisites</a:t>
            </a:r>
          </a:p>
          <a:p>
            <a:pPr lvl="1"/>
            <a:r>
              <a:rPr lang="en-US" sz="3200" dirty="0"/>
              <a:t> Short-term bonuses</a:t>
            </a:r>
          </a:p>
          <a:p>
            <a:pPr lvl="1"/>
            <a:r>
              <a:rPr lang="en-US" sz="3200" dirty="0"/>
              <a:t> Long-term stock awards or options</a:t>
            </a:r>
          </a:p>
          <a:p>
            <a:endParaRPr lang="en-US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725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2852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Statutory Benefits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Social Security</a:t>
            </a:r>
            <a:r>
              <a:rPr lang="en-US" dirty="0"/>
              <a:t>: Old age, survivors, and disability insurance (OASDI) programs</a:t>
            </a:r>
          </a:p>
          <a:p>
            <a:r>
              <a:rPr lang="en-US" b="1" dirty="0"/>
              <a:t>Retirement</a:t>
            </a:r>
          </a:p>
          <a:p>
            <a:r>
              <a:rPr lang="en-US" b="1" dirty="0"/>
              <a:t>Disability and Survivor Benefits</a:t>
            </a:r>
          </a:p>
          <a:p>
            <a:r>
              <a:rPr lang="en-US" b="1" dirty="0"/>
              <a:t>Medicare</a:t>
            </a:r>
            <a:r>
              <a:rPr lang="en-US" dirty="0"/>
              <a:t>: National health-care program for elderly or disabled  </a:t>
            </a:r>
          </a:p>
          <a:p>
            <a:endParaRPr lang="en-US" b="1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432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1996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Workers’ Compensation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Provides medical treatment and temporary payments to employees who are injured on job or become ill because of job</a:t>
            </a:r>
          </a:p>
          <a:p>
            <a:r>
              <a:rPr lang="en-US" dirty="0"/>
              <a:t>Paid for by employers</a:t>
            </a:r>
          </a:p>
          <a:p>
            <a:r>
              <a:rPr lang="en-US" dirty="0"/>
              <a:t>Rates are primarily determined by three factors:</a:t>
            </a:r>
          </a:p>
          <a:p>
            <a:pPr lvl="1"/>
            <a:r>
              <a:rPr lang="en-US" dirty="0"/>
              <a:t>Occupations</a:t>
            </a:r>
          </a:p>
          <a:p>
            <a:pPr lvl="1"/>
            <a:r>
              <a:rPr lang="en-US" dirty="0"/>
              <a:t>Experience ratings </a:t>
            </a:r>
          </a:p>
          <a:p>
            <a:pPr lvl="1"/>
            <a:r>
              <a:rPr lang="en-US" dirty="0"/>
              <a:t>Level of benefits payable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6292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120" y="164183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Family Medical Leave 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marL="0" indent="0" algn="just">
              <a:buNone/>
            </a:pPr>
            <a:r>
              <a:rPr lang="en-US" dirty="0"/>
              <a:t>Employers must provide unpaid leave to eligible employees when they or immediate family members have medical issues. In 2007, SHRM found 63% of employers reported abuse of intermittent FMLA leave by employees.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1094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Employee Insurance Coverage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/>
          </a:bodyPr>
          <a:lstStyle/>
          <a:p>
            <a:r>
              <a:rPr lang="en-US" dirty="0"/>
              <a:t>Life Insurance</a:t>
            </a:r>
          </a:p>
          <a:p>
            <a:r>
              <a:rPr lang="en-US" dirty="0"/>
              <a:t>Disability Insurance--Short-term and/or long-term protection</a:t>
            </a:r>
          </a:p>
          <a:p>
            <a:r>
              <a:rPr lang="en-US" dirty="0"/>
              <a:t>Life and Health Insurance </a:t>
            </a:r>
          </a:p>
          <a:p>
            <a:r>
              <a:rPr lang="en-US" dirty="0"/>
              <a:t>Employer-Sponsored Insurance--Automobile, identity theft</a:t>
            </a:r>
          </a:p>
          <a:p>
            <a:r>
              <a:rPr lang="en-US" dirty="0"/>
              <a:t>Homeowners and renters, and pet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0908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00" y="133133"/>
            <a:ext cx="8610600" cy="86836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003399"/>
                </a:solidFill>
              </a:rPr>
              <a:t>Employee Benefits</a:t>
            </a:r>
            <a:endParaRPr lang="en-US" dirty="0">
              <a:solidFill>
                <a:srgbClr val="00339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01000" y="635635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1B0F74-09A5-489A-9583-6307195A64A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990600" y="6356350"/>
            <a:ext cx="67955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Fundamentals of Human Resource Management, 2e. © SAGE Publishing, 2020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0094820"/>
              </p:ext>
            </p:extLst>
          </p:nvPr>
        </p:nvGraphicFramePr>
        <p:xfrm>
          <a:off x="695400" y="1001495"/>
          <a:ext cx="10801200" cy="4691211"/>
        </p:xfrm>
        <a:graphic>
          <a:graphicData uri="http://schemas.openxmlformats.org/drawingml/2006/table">
            <a:tbl>
              <a:tblPr/>
              <a:tblGrid>
                <a:gridCol w="5400600">
                  <a:extLst>
                    <a:ext uri="{9D8B030D-6E8A-4147-A177-3AD203B41FA5}">
                      <a16:colId xmlns:a16="http://schemas.microsoft.com/office/drawing/2014/main" val="3511319161"/>
                    </a:ext>
                  </a:extLst>
                </a:gridCol>
                <a:gridCol w="5400600">
                  <a:extLst>
                    <a:ext uri="{9D8B030D-6E8A-4147-A177-3AD203B41FA5}">
                      <a16:colId xmlns:a16="http://schemas.microsoft.com/office/drawing/2014/main" val="2463277139"/>
                    </a:ext>
                  </a:extLst>
                </a:gridCol>
              </a:tblGrid>
              <a:tr h="39489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Statutory Benefits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98" marR="58898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Voluntary Benefits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98" marR="58898" marT="0" marB="0" anchor="ctr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6659126"/>
                  </a:ext>
                </a:extLst>
              </a:tr>
              <a:tr h="250038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Social Security and Medicare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98" marR="58898" marT="0" marB="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Paid time off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98" marR="58898" marT="0" marB="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1474747"/>
                  </a:ext>
                </a:extLst>
              </a:tr>
              <a:tr h="401481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Workers’ compensation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Unemployment Insurance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Family and Medical Leave Act (FMLA)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Patient Protection and Affordable Care Act (ACA)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Statutory requirements when providing certain voluntary benefits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Consolidated Omnibus Budget Reconciliation Act (COBRA)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Health Insurance Portability and Accountability Act (HIPAA)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Employee Retirement Income Security Act (ERISA)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98" marR="58898" marT="0" marB="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Group health insurance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Retirement benefits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Employee insurance coverage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Employee services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Educational (or tuition) assistance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On-site child care or child care vouchers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Elder care assistance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Company-provided fitness facilities or vouchers for memberships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Organization-sponsored sports teams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Services to mitigate commuting costs, including work shuttles, company-provided or paid parking, “green” vehicle allowances, public or private transportation vouchers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Free or low-cost meals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98" marR="58898" marT="0" marB="0">
                    <a:lnL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2CD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33896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82212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Flexible Benefit (Cafeteria) Plans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Employees choose from multiple options.</a:t>
            </a:r>
          </a:p>
          <a:p>
            <a:r>
              <a:rPr lang="en-US" b="1" dirty="0"/>
              <a:t>Modular Plans--</a:t>
            </a:r>
            <a:r>
              <a:rPr lang="en-US" dirty="0"/>
              <a:t>Employees choose benefits from modules, each with a different mix of insurance, employee services, and retirement options; these plans are easiest for HR to manage.</a:t>
            </a:r>
          </a:p>
          <a:p>
            <a:r>
              <a:rPr lang="en-US" b="1" dirty="0"/>
              <a:t>Core Plus Plans--</a:t>
            </a:r>
            <a:r>
              <a:rPr lang="en-US" dirty="0"/>
              <a:t>Core benefits available to all; employees choose from remaining benefits.</a:t>
            </a:r>
          </a:p>
          <a:p>
            <a:r>
              <a:rPr lang="en-US" b="1" dirty="0"/>
              <a:t>Full Choice Plans--</a:t>
            </a:r>
            <a:r>
              <a:rPr lang="en-US" dirty="0"/>
              <a:t>Employees have complete flexibility.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5154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8572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Global Issues in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Is HRM different in global firms?</a:t>
            </a:r>
          </a:p>
          <a:p>
            <a:pPr lvl="1"/>
            <a:r>
              <a:rPr lang="en-US" dirty="0">
                <a:highlight>
                  <a:srgbClr val="FFFF00"/>
                </a:highlight>
              </a:rPr>
              <a:t>Take a minute to delve on this point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7696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136524"/>
            <a:ext cx="10210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Is HRM Different in Global Firms? </a:t>
            </a:r>
            <a:endParaRPr lang="en-US" sz="2000" b="1" dirty="0">
              <a:solidFill>
                <a:srgbClr val="003399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484784"/>
            <a:ext cx="11125200" cy="4032449"/>
          </a:xfrm>
        </p:spPr>
        <p:txBody>
          <a:bodyPr>
            <a:normAutofit lnSpcReduction="10000"/>
          </a:bodyPr>
          <a:lstStyle/>
          <a:p>
            <a:pPr lvl="1" algn="just"/>
            <a:r>
              <a:rPr lang="en-US" sz="3200" dirty="0"/>
              <a:t>Training--Orientation, culture and religion, language assimilation, and management infrastructure need training modifications. </a:t>
            </a:r>
          </a:p>
          <a:p>
            <a:pPr lvl="1" algn="just"/>
            <a:r>
              <a:rPr lang="en-US" sz="3200" dirty="0"/>
              <a:t>Employee and Labor Relations--Differing country labor laws require HR to be aware of the variations.  </a:t>
            </a:r>
          </a:p>
          <a:p>
            <a:pPr lvl="1" algn="just"/>
            <a:r>
              <a:rPr lang="en-US" sz="3200" dirty="0"/>
              <a:t>Compensation--Local wage trends and currency valuations require scrutiny standards of pay equity and fair distribution of benefits and pay incentives</a:t>
            </a:r>
            <a:r>
              <a:rPr lang="en-US" dirty="0"/>
              <a:t>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US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Lussier, </a:t>
            </a:r>
            <a:r>
              <a:rPr lang="en-GB" i="1"/>
              <a:t>Fundamentals of Human Resource Management, 2e</a:t>
            </a:r>
            <a:r>
              <a:rPr lang="en-GB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3955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2933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Legal, Ethical, and Cultural Issues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dirty="0"/>
              <a:t>Legal, ethical, and especially cultural issues also have to be examined by companies considering global operations.</a:t>
            </a:r>
          </a:p>
          <a:p>
            <a:pPr algn="just"/>
            <a:r>
              <a:rPr lang="en-US" dirty="0"/>
              <a:t>International Labor Laws</a:t>
            </a:r>
          </a:p>
          <a:p>
            <a:pPr lvl="1" algn="just"/>
            <a:r>
              <a:rPr lang="x-none" dirty="0"/>
              <a:t>Employment and labor law</a:t>
            </a:r>
            <a:r>
              <a:rPr lang="en-US" dirty="0"/>
              <a:t>s</a:t>
            </a:r>
            <a:r>
              <a:rPr lang="x-none" dirty="0"/>
              <a:t> in different countries </a:t>
            </a:r>
            <a:r>
              <a:rPr lang="en-US" dirty="0"/>
              <a:t>are </a:t>
            </a:r>
            <a:r>
              <a:rPr lang="x-none" dirty="0"/>
              <a:t>highly</a:t>
            </a:r>
            <a:r>
              <a:rPr lang="en-US" dirty="0"/>
              <a:t> </a:t>
            </a:r>
            <a:r>
              <a:rPr lang="x-none" dirty="0"/>
              <a:t>complex. </a:t>
            </a:r>
            <a:endParaRPr lang="en-US" dirty="0"/>
          </a:p>
          <a:p>
            <a:pPr lvl="1" algn="just"/>
            <a:r>
              <a:rPr lang="en-US" dirty="0"/>
              <a:t>An </a:t>
            </a:r>
            <a:r>
              <a:rPr lang="x-none" dirty="0"/>
              <a:t>organization will need to do significant research</a:t>
            </a:r>
            <a:r>
              <a:rPr lang="en-US" dirty="0"/>
              <a:t> </a:t>
            </a:r>
            <a:r>
              <a:rPr lang="x-none" dirty="0"/>
              <a:t>before moving </a:t>
            </a:r>
            <a:r>
              <a:rPr lang="en-US" dirty="0"/>
              <a:t>any </a:t>
            </a:r>
            <a:r>
              <a:rPr lang="x-none" dirty="0"/>
              <a:t>operations into another country to </a:t>
            </a:r>
            <a:r>
              <a:rPr lang="en-US" dirty="0"/>
              <a:t>a</a:t>
            </a:r>
            <a:r>
              <a:rPr lang="x-none" dirty="0"/>
              <a:t>void violating that country’s labor laws.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US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Lussier, </a:t>
            </a:r>
            <a:r>
              <a:rPr lang="en-GB" i="1"/>
              <a:t>Fundamentals of Human Resource Management, 2e</a:t>
            </a:r>
            <a:r>
              <a:rPr lang="en-GB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860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356" y="117457"/>
            <a:ext cx="11593288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Corruption and Bribery in Foreign Countries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US" dirty="0"/>
              <a:t>Many foreign countries accept corruption and bribery as common business practices.</a:t>
            </a:r>
          </a:p>
          <a:p>
            <a:pPr lvl="0" algn="just"/>
            <a:r>
              <a:rPr lang="en-US" dirty="0"/>
              <a:t>To comply with U.S. business practices, the 1977 Foreign Corrupt Practices Act was instituted to bar United States</a:t>
            </a:r>
            <a:r>
              <a:rPr lang="en-GB" dirty="0"/>
              <a:t>–</a:t>
            </a:r>
            <a:r>
              <a:rPr lang="en-US" dirty="0"/>
              <a:t>based or United States</a:t>
            </a:r>
            <a:r>
              <a:rPr lang="en-GB" dirty="0"/>
              <a:t>–</a:t>
            </a:r>
            <a:r>
              <a:rPr lang="en-US" dirty="0"/>
              <a:t>listed companies from bribing foreign officials in exchange for business.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US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Lussier, </a:t>
            </a:r>
            <a:r>
              <a:rPr lang="en-GB" i="1"/>
              <a:t>Fundamentals of Human Resource Management, 2e</a:t>
            </a:r>
            <a:r>
              <a:rPr lang="en-GB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1500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216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National Culture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algn="just"/>
            <a:r>
              <a:rPr lang="en-US" sz="3200" dirty="0"/>
              <a:t>Parochialism: Narrow-minded worldview with an inability to recognize individual differences.</a:t>
            </a:r>
          </a:p>
          <a:p>
            <a:pPr lvl="1" algn="just"/>
            <a:r>
              <a:rPr lang="en-US" sz="3200" dirty="0"/>
              <a:t>People who have lived in only one culture may not realize there are alternative options as it relates to values, beliefs, and culture.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US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Lussier, </a:t>
            </a:r>
            <a:r>
              <a:rPr lang="en-GB" i="1"/>
              <a:t>Fundamentals of Human Resource Management, 2e</a:t>
            </a:r>
            <a:r>
              <a:rPr lang="en-GB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6576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136524"/>
            <a:ext cx="11521280" cy="916212"/>
          </a:xfrm>
        </p:spPr>
        <p:txBody>
          <a:bodyPr/>
          <a:lstStyle/>
          <a:p>
            <a:r>
              <a:rPr lang="en-US" sz="4000" b="1" dirty="0">
                <a:solidFill>
                  <a:srgbClr val="003399"/>
                </a:solidFill>
              </a:rPr>
              <a:t>Culturally Speaking: Individualism-Collectivism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US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Lussier, </a:t>
            </a:r>
            <a:r>
              <a:rPr lang="en-GB" i="1"/>
              <a:t>Fundamentals of Human Resource Management, 2e</a:t>
            </a:r>
            <a:r>
              <a:rPr lang="en-GB"/>
              <a:t>. © SAGE Publishing, 2020</a:t>
            </a:r>
            <a:endParaRPr lang="en-US" dirty="0"/>
          </a:p>
        </p:txBody>
      </p:sp>
      <p:pic>
        <p:nvPicPr>
          <p:cNvPr id="6" name="Online Media 5" title="Culturally Speaking: Individualism-Collectivism">
            <a:hlinkClick r:id="" action="ppaction://media"/>
            <a:extLst>
              <a:ext uri="{FF2B5EF4-FFF2-40B4-BE49-F238E27FC236}">
                <a16:creationId xmlns:a16="http://schemas.microsoft.com/office/drawing/2014/main" id="{17AF41DC-FAA0-47CC-AC51-85A1FCCD69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01534" y="959498"/>
            <a:ext cx="8388932" cy="455605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7BC5018-80E4-48AF-88D3-93CE70EDC925}"/>
              </a:ext>
            </a:extLst>
          </p:cNvPr>
          <p:cNvSpPr txBox="1"/>
          <p:nvPr/>
        </p:nvSpPr>
        <p:spPr>
          <a:xfrm>
            <a:off x="3575720" y="5478782"/>
            <a:ext cx="60222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hlinkClick r:id="rId5"/>
              </a:rPr>
              <a:t>https://www.youtube.com/watch?v=4uFa0hBPqOY&amp;list=PL8F686A9E4054C87F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8984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268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Hofstede’s Model of Culture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dirty="0"/>
              <a:t>Geert Hofstede was an HR executive for IBM in the 1960s. As a trained psychologist, he developed a model of culture that addresses five primary dimensions widely used today.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US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Lussier, </a:t>
            </a:r>
            <a:r>
              <a:rPr lang="en-GB" i="1"/>
              <a:t>Fundamentals of Human Resource Management, 2e</a:t>
            </a:r>
            <a:r>
              <a:rPr lang="en-GB"/>
              <a:t>. © SAGE Publishing, 2020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A902C0-8C47-4957-8712-A0DE95DF9208}"/>
              </a:ext>
            </a:extLst>
          </p:cNvPr>
          <p:cNvSpPr txBox="1"/>
          <p:nvPr/>
        </p:nvSpPr>
        <p:spPr>
          <a:xfrm>
            <a:off x="2927648" y="4221088"/>
            <a:ext cx="609797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https://www.hofstede-insights.com/</a:t>
            </a:r>
            <a:endParaRPr lang="en-GB" sz="2800" dirty="0"/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469532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312" y="136524"/>
            <a:ext cx="9299376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Hofstede’s Dimensions of  Culture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ACTIVITY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Explore Hofstede’s model of culture and application in your own countries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US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Lussier, </a:t>
            </a:r>
            <a:r>
              <a:rPr lang="en-GB" i="1"/>
              <a:t>Fundamentals of Human Resource Management, 2e</a:t>
            </a:r>
            <a:r>
              <a:rPr lang="en-GB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1122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2014.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Armstrong’s handbook of human resource management practice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13</a:t>
            </a:r>
            <a:r>
              <a:rPr lang="en-GB" sz="180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London,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Lussier, R. N. &amp; Hendon, J. R., 2019.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Fundamentals of Human Resource Management: Functions, Applications, and Skill Development. 2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London: SAGE Publications, Inc.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2020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11 ed. Harlow:  Pearson Education.</a:t>
            </a:r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2224</Words>
  <Application>Microsoft Office PowerPoint</Application>
  <PresentationFormat>Widescreen</PresentationFormat>
  <Paragraphs>241</Paragraphs>
  <Slides>33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Myriad Pro</vt:lpstr>
      <vt:lpstr>Aharoni</vt:lpstr>
      <vt:lpstr>Arial</vt:lpstr>
      <vt:lpstr>Candara</vt:lpstr>
      <vt:lpstr>Symbol</vt:lpstr>
      <vt:lpstr>Times New Roman</vt:lpstr>
      <vt:lpstr>Verdana</vt:lpstr>
      <vt:lpstr>20140311PresentationUWTSDTemplate</vt:lpstr>
      <vt:lpstr>LCMB7000</vt:lpstr>
      <vt:lpstr>Topics</vt:lpstr>
      <vt:lpstr>Types of Incentives</vt:lpstr>
      <vt:lpstr>Individual Incentives, or Variable Pay </vt:lpstr>
      <vt:lpstr>Employee Recognition</vt:lpstr>
      <vt:lpstr>Individual Incentive Plan Advantages and Disadvantages</vt:lpstr>
      <vt:lpstr>Individual Incentive Options (1 of 2)</vt:lpstr>
      <vt:lpstr>Individual Incentive Options (2 of 2)</vt:lpstr>
      <vt:lpstr>Group Incentives</vt:lpstr>
      <vt:lpstr>PowerPoint Presentation</vt:lpstr>
      <vt:lpstr>Group Incentive Options (1 of 3)</vt:lpstr>
      <vt:lpstr>Group Incentive Options (2 of 3)</vt:lpstr>
      <vt:lpstr>Group Incentive Options (3 of 3)</vt:lpstr>
      <vt:lpstr>Executive Compensation</vt:lpstr>
      <vt:lpstr> Dodd-Frank Wall Street Reform and Consumer Protection Act of 2010 (1 of 2)</vt:lpstr>
      <vt:lpstr> Dodd-Frank Wall Street Reform and Consumer Protection Act of 2010 (2 of 2)</vt:lpstr>
      <vt:lpstr>Executive Incentives</vt:lpstr>
      <vt:lpstr>Statutory Benefits </vt:lpstr>
      <vt:lpstr>Workers’ Compensation</vt:lpstr>
      <vt:lpstr>Family Medical Leave Act</vt:lpstr>
      <vt:lpstr>Employee Insurance Coverage </vt:lpstr>
      <vt:lpstr>Employee Benefits</vt:lpstr>
      <vt:lpstr>Flexible Benefit (Cafeteria) Plans</vt:lpstr>
      <vt:lpstr>Global Issues in HRM</vt:lpstr>
      <vt:lpstr>Is HRM Different in Global Firms? </vt:lpstr>
      <vt:lpstr>Legal, Ethical, and Cultural Issues</vt:lpstr>
      <vt:lpstr>Corruption and Bribery in Foreign Countries</vt:lpstr>
      <vt:lpstr>National Culture</vt:lpstr>
      <vt:lpstr>Culturally Speaking: Individualism-Collectivism</vt:lpstr>
      <vt:lpstr>Hofstede’s Model of Culture </vt:lpstr>
      <vt:lpstr>Hofstede’s Dimensions of  Culture </vt:lpstr>
      <vt:lpstr>Sources: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70</cp:revision>
  <dcterms:created xsi:type="dcterms:W3CDTF">2020-09-30T03:06:41Z</dcterms:created>
  <dcterms:modified xsi:type="dcterms:W3CDTF">2023-04-15T09:33:06Z</dcterms:modified>
</cp:coreProperties>
</file>