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theme/themeOverride3.xml" ContentType="application/vnd.openxmlformats-officedocument.themeOverride+xml"/>
  <Override PartName="/ppt/tags/tag2.xml" ContentType="application/vnd.openxmlformats-officedocument.presentationml.tags+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theme/themeOverride4.xml" ContentType="application/vnd.openxmlformats-officedocument.themeOverr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theme/themeOverride2.xml" ContentType="application/vnd.openxmlformats-officedocument.themeOverride+xml"/>
  <Override PartName="/ppt/tags/tag1.xml" ContentType="application/vnd.openxmlformats-officedocument.presentationml.tags+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handoutMasterIdLst>
    <p:handoutMasterId r:id="rId44"/>
  </p:handoutMasterIdLst>
  <p:sldIdLst>
    <p:sldId id="256" r:id="rId2"/>
    <p:sldId id="308" r:id="rId3"/>
    <p:sldId id="265" r:id="rId4"/>
    <p:sldId id="297" r:id="rId5"/>
    <p:sldId id="298" r:id="rId6"/>
    <p:sldId id="266" r:id="rId7"/>
    <p:sldId id="299" r:id="rId8"/>
    <p:sldId id="300" r:id="rId9"/>
    <p:sldId id="267" r:id="rId10"/>
    <p:sldId id="268" r:id="rId11"/>
    <p:sldId id="301" r:id="rId12"/>
    <p:sldId id="302" r:id="rId13"/>
    <p:sldId id="303" r:id="rId14"/>
    <p:sldId id="304" r:id="rId15"/>
    <p:sldId id="305" r:id="rId16"/>
    <p:sldId id="306" r:id="rId17"/>
    <p:sldId id="269" r:id="rId18"/>
    <p:sldId id="317" r:id="rId19"/>
    <p:sldId id="307" r:id="rId20"/>
    <p:sldId id="271" r:id="rId21"/>
    <p:sldId id="314" r:id="rId22"/>
    <p:sldId id="309" r:id="rId23"/>
    <p:sldId id="274" r:id="rId24"/>
    <p:sldId id="295" r:id="rId25"/>
    <p:sldId id="310" r:id="rId26"/>
    <p:sldId id="296" r:id="rId27"/>
    <p:sldId id="278" r:id="rId28"/>
    <p:sldId id="279" r:id="rId29"/>
    <p:sldId id="280" r:id="rId30"/>
    <p:sldId id="311" r:id="rId31"/>
    <p:sldId id="318" r:id="rId32"/>
    <p:sldId id="319" r:id="rId33"/>
    <p:sldId id="320" r:id="rId34"/>
    <p:sldId id="312" r:id="rId35"/>
    <p:sldId id="282" r:id="rId36"/>
    <p:sldId id="315" r:id="rId37"/>
    <p:sldId id="288" r:id="rId38"/>
    <p:sldId id="283" r:id="rId39"/>
    <p:sldId id="284" r:id="rId40"/>
    <p:sldId id="316" r:id="rId41"/>
    <p:sldId id="291" r:id="rId42"/>
    <p:sldId id="313" r:id="rId43"/>
  </p:sldIdLst>
  <p:sldSz cx="9144000" cy="6858000" type="screen4x3"/>
  <p:notesSz cx="6797675" cy="9928225"/>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7" autoAdjust="0"/>
    <p:restoredTop sz="94643" autoAdjust="0"/>
  </p:normalViewPr>
  <p:slideViewPr>
    <p:cSldViewPr>
      <p:cViewPr>
        <p:scale>
          <a:sx n="76" d="100"/>
          <a:sy n="76" d="100"/>
        </p:scale>
        <p:origin x="-1036" y="3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4128"/>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614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61444" name="Rectangle 4"/>
          <p:cNvSpPr>
            <a:spLocks noGrp="1" noChangeArrowheads="1"/>
          </p:cNvSpPr>
          <p:nvPr>
            <p:ph type="ftr" sz="quarter" idx="2"/>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61445" name="Rectangle 5"/>
          <p:cNvSpPr>
            <a:spLocks noGrp="1" noChangeArrowheads="1"/>
          </p:cNvSpPr>
          <p:nvPr>
            <p:ph type="sldNum" sz="quarter" idx="3"/>
          </p:nvPr>
        </p:nvSpPr>
        <p:spPr bwMode="auto">
          <a:xfrm>
            <a:off x="3849688"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6FD84CB-3CDF-45D3-B19D-F7872773DC96}"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Freeform 18"/>
            <p:cNvSpPr>
              <a:spLocks/>
            </p:cNvSpPr>
            <p:nvPr/>
          </p:nvSpPr>
          <p:spPr bwMode="auto">
            <a:xfrm>
              <a:off x="35926" y="5135025"/>
              <a:ext cx="9108074" cy="838869"/>
            </a:xfrm>
            <a:custGeom>
              <a:avLst/>
              <a:gdLst>
                <a:gd name="T0" fmla="*/ 0 w 5760"/>
                <a:gd name="T1" fmla="*/ 0 h 528"/>
                <a:gd name="T2" fmla="*/ 5760 w 5760"/>
                <a:gd name="T3" fmla="*/ 0 h 528"/>
                <a:gd name="T4" fmla="*/ 5760 w 5760"/>
                <a:gd name="T5" fmla="*/ 528 h 528"/>
                <a:gd name="T6" fmla="*/ 48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7479B6C4-FC25-4462-9A47-3EBCD7BC10A9}"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4CABE77B-0996-426E-A865-898E07393FE8}"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extLst/>
          </a:lstStyle>
          <a:p>
            <a:pPr>
              <a:defRPr/>
            </a:pPr>
            <a:fld id="{CB4F4247-A7B4-44A8-94C9-855937EBC914}"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481ABDB5-9AD6-4C80-AB86-D0305C823EDE}"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extLst/>
          </a:lstStyle>
          <a:p>
            <a:pPr>
              <a:defRPr/>
            </a:pPr>
            <a:fld id="{FF30B58E-C91C-4E90-AA23-B965163E4F07}"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extLst/>
          </a:lstStyle>
          <a:p>
            <a:pPr>
              <a:defRPr/>
            </a:pPr>
            <a:fld id="{3C2DDA9B-8C9A-4BD9-B6EA-D40A4DD65EF3}"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B985978C-70B2-4BDD-B8C8-DECC65B601B6}"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1A85058A-3C87-496F-9F6D-A4B9AB28C3AD}"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6" name="Freeform 15"/>
          <p:cNvSpPr>
            <a:spLocks/>
          </p:cNvSpPr>
          <p:nvPr/>
        </p:nvSpPr>
        <p:spPr bwMode="auto">
          <a:xfrm>
            <a:off x="485775" y="5938838"/>
            <a:ext cx="3690938" cy="933450"/>
          </a:xfrm>
          <a:custGeom>
            <a:avLst/>
            <a:gdLst>
              <a:gd name="T0" fmla="*/ 0 w 5591"/>
              <a:gd name="T1" fmla="*/ 0 h 588"/>
              <a:gd name="T2" fmla="*/ 5760 w 5591"/>
              <a:gd name="T3" fmla="*/ 0 h 588"/>
              <a:gd name="T4" fmla="*/ 5760 w 5591"/>
              <a:gd name="T5" fmla="*/ 528 h 588"/>
              <a:gd name="T6" fmla="*/ 4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6548F616-567F-49DB-9142-AAE4673207FB}"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0B35B7A7-E1A3-4457-B6FF-DF184102D872}"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0C67E4AD-03EA-41C4-BC70-91186E1592A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027" name="Freeform 11"/>
          <p:cNvSpPr>
            <a:spLocks/>
          </p:cNvSpPr>
          <p:nvPr/>
        </p:nvSpPr>
        <p:spPr bwMode="auto">
          <a:xfrm>
            <a:off x="485775" y="5938838"/>
            <a:ext cx="3690938" cy="933450"/>
          </a:xfrm>
          <a:custGeom>
            <a:avLst/>
            <a:gdLst>
              <a:gd name="T0" fmla="*/ 0 w 5591"/>
              <a:gd name="T1" fmla="*/ 0 h 588"/>
              <a:gd name="T2" fmla="*/ 5760 w 5591"/>
              <a:gd name="T3" fmla="*/ 0 h 588"/>
              <a:gd name="T4" fmla="*/ 5760 w 5591"/>
              <a:gd name="T5" fmla="*/ 528 h 588"/>
              <a:gd name="T6" fmla="*/ 4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29121022-4D67-4464-9A7A-725D84EF98C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56" r:id="rId1"/>
    <p:sldLayoutId id="2147483752" r:id="rId2"/>
    <p:sldLayoutId id="2147483757" r:id="rId3"/>
    <p:sldLayoutId id="2147483758" r:id="rId4"/>
    <p:sldLayoutId id="2147483759" r:id="rId5"/>
    <p:sldLayoutId id="2147483760" r:id="rId6"/>
    <p:sldLayoutId id="2147483753" r:id="rId7"/>
    <p:sldLayoutId id="2147483761" r:id="rId8"/>
    <p:sldLayoutId id="2147483762" r:id="rId9"/>
    <p:sldLayoutId id="2147483754" r:id="rId10"/>
    <p:sldLayoutId id="2147483755"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tki.org/nz" TargetMode="External"/><Relationship Id="rId2" Type="http://schemas.openxmlformats.org/officeDocument/2006/relationships/slideLayout" Target="../slideLayouts/slideLayout2.xml"/><Relationship Id="rId1" Type="http://schemas.openxmlformats.org/officeDocument/2006/relationships/tags" Target="../tags/tag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fontAlgn="auto" hangingPunct="1">
              <a:spcAft>
                <a:spcPts val="0"/>
              </a:spcAft>
              <a:defRPr/>
            </a:pPr>
            <a:r>
              <a:rPr lang="en-GB" sz="4600" smtClean="0"/>
              <a:t>Curriculum Matters – Different Approaches</a:t>
            </a:r>
            <a:endParaRPr lang="en-US" sz="4600" smtClean="0"/>
          </a:p>
        </p:txBody>
      </p:sp>
      <p:sp>
        <p:nvSpPr>
          <p:cNvPr id="9219" name="Rectangle 3"/>
          <p:cNvSpPr>
            <a:spLocks noGrp="1" noChangeArrowheads="1"/>
          </p:cNvSpPr>
          <p:nvPr>
            <p:ph type="subTitle" idx="1"/>
          </p:nvPr>
        </p:nvSpPr>
        <p:spPr>
          <a:xfrm>
            <a:off x="685800" y="3611563"/>
            <a:ext cx="7772400" cy="1200150"/>
          </a:xfrm>
        </p:spPr>
        <p:txBody>
          <a:bodyPr/>
          <a:lstStyle/>
          <a:p>
            <a:pPr marR="0" algn="ctr" eaLnBrk="1" hangingPunct="1">
              <a:lnSpc>
                <a:spcPct val="60000"/>
              </a:lnSpc>
            </a:pPr>
            <a:r>
              <a:rPr lang="en-GB" altLang="en-US" sz="2600" smtClean="0"/>
              <a:t>Te Whariki, Reggio Emilia, </a:t>
            </a:r>
          </a:p>
          <a:p>
            <a:pPr marR="0" algn="ctr" eaLnBrk="1" hangingPunct="1">
              <a:lnSpc>
                <a:spcPct val="60000"/>
              </a:lnSpc>
            </a:pPr>
            <a:r>
              <a:rPr lang="en-GB" altLang="en-US" sz="2600" smtClean="0"/>
              <a:t>High Scope</a:t>
            </a:r>
          </a:p>
          <a:p>
            <a:pPr marR="0" eaLnBrk="1" hangingPunct="1">
              <a:lnSpc>
                <a:spcPct val="60000"/>
              </a:lnSpc>
            </a:pPr>
            <a:endParaRPr lang="en-GB" altLang="en-US" sz="2600" smtClean="0"/>
          </a:p>
          <a:p>
            <a:pPr marR="0" eaLnBrk="1" hangingPunct="1">
              <a:lnSpc>
                <a:spcPct val="60000"/>
              </a:lnSpc>
            </a:pPr>
            <a:r>
              <a:rPr lang="en-GB" altLang="en-US" sz="1900" smtClean="0"/>
              <a:t>                               </a:t>
            </a:r>
            <a:endParaRPr lang="en-US" altLang="en-US" sz="2200" smtClean="0"/>
          </a:p>
        </p:txBody>
      </p:sp>
    </p:spTree>
    <p:custDataLst>
      <p:tags r:id="rId1"/>
    </p:custData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852936"/>
            <a:ext cx="8229600" cy="1156990"/>
          </a:xfrm>
        </p:spPr>
        <p:txBody>
          <a:bodyPr/>
          <a:lstStyle/>
          <a:p>
            <a:pPr algn="ctr" eaLnBrk="1" fontAlgn="auto" hangingPunct="1">
              <a:spcAft>
                <a:spcPts val="0"/>
              </a:spcAft>
              <a:defRPr/>
            </a:pPr>
            <a:r>
              <a:rPr lang="en-GB" sz="4400" dirty="0" smtClean="0"/>
              <a:t>Te </a:t>
            </a:r>
            <a:r>
              <a:rPr lang="en-GB" sz="4400" dirty="0" err="1" smtClean="0"/>
              <a:t>Whariki</a:t>
            </a:r>
            <a:endParaRPr lang="en-GB" dirty="0"/>
          </a:p>
        </p:txBody>
      </p:sp>
      <p:pic>
        <p:nvPicPr>
          <p:cNvPr id="10243" name="Picture 6" descr="whariki-002"/>
          <p:cNvPicPr>
            <a:picLocks noChangeAspect="1" noChangeArrowheads="1"/>
          </p:cNvPicPr>
          <p:nvPr/>
        </p:nvPicPr>
        <p:blipFill>
          <a:blip r:embed="rId2" cstate="print"/>
          <a:srcRect/>
          <a:stretch>
            <a:fillRect/>
          </a:stretch>
        </p:blipFill>
        <p:spPr bwMode="auto">
          <a:xfrm>
            <a:off x="179388" y="260350"/>
            <a:ext cx="3241675" cy="2492375"/>
          </a:xfrm>
          <a:prstGeom prst="rect">
            <a:avLst/>
          </a:prstGeom>
          <a:noFill/>
          <a:ln w="9525">
            <a:noFill/>
            <a:miter lim="800000"/>
            <a:headEnd/>
            <a:tailEnd/>
          </a:ln>
        </p:spPr>
      </p:pic>
      <p:pic>
        <p:nvPicPr>
          <p:cNvPr id="10244" name="Picture 5" descr="logo"/>
          <p:cNvPicPr>
            <a:picLocks noChangeAspect="1" noChangeArrowheads="1"/>
          </p:cNvPicPr>
          <p:nvPr/>
        </p:nvPicPr>
        <p:blipFill>
          <a:blip r:embed="rId3" cstate="print"/>
          <a:srcRect/>
          <a:stretch>
            <a:fillRect/>
          </a:stretch>
        </p:blipFill>
        <p:spPr bwMode="auto">
          <a:xfrm>
            <a:off x="6948488" y="5157788"/>
            <a:ext cx="1943100" cy="1409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57200" y="1341438"/>
            <a:ext cx="8229600" cy="5111750"/>
          </a:xfrm>
        </p:spPr>
        <p:txBody>
          <a:bodyPr/>
          <a:lstStyle/>
          <a:p>
            <a:pPr eaLnBrk="1" hangingPunct="1">
              <a:lnSpc>
                <a:spcPct val="90000"/>
              </a:lnSpc>
            </a:pPr>
            <a:endParaRPr lang="en-GB" altLang="en-US" sz="2800" smtClean="0"/>
          </a:p>
          <a:p>
            <a:pPr eaLnBrk="1" hangingPunct="1">
              <a:lnSpc>
                <a:spcPct val="90000"/>
              </a:lnSpc>
            </a:pPr>
            <a:endParaRPr lang="en-GB" altLang="en-US" sz="2400" smtClean="0"/>
          </a:p>
          <a:p>
            <a:pPr eaLnBrk="1" hangingPunct="1">
              <a:lnSpc>
                <a:spcPct val="90000"/>
              </a:lnSpc>
            </a:pPr>
            <a:r>
              <a:rPr lang="en-GB" altLang="en-US" sz="2400" smtClean="0"/>
              <a:t>National curriculum framework developed for early childhood in New Zealand, published in 1996.</a:t>
            </a:r>
          </a:p>
          <a:p>
            <a:pPr eaLnBrk="1" hangingPunct="1">
              <a:lnSpc>
                <a:spcPct val="90000"/>
              </a:lnSpc>
            </a:pPr>
            <a:r>
              <a:rPr lang="en-GB" altLang="en-US" sz="2400" smtClean="0"/>
              <a:t>Developed throughout the 1980s by early childhood specialists and practitioners working with the government to develop a unified approach to early childhood care and education.</a:t>
            </a:r>
          </a:p>
          <a:p>
            <a:pPr eaLnBrk="1" hangingPunct="1">
              <a:lnSpc>
                <a:spcPct val="90000"/>
              </a:lnSpc>
            </a:pPr>
            <a:r>
              <a:rPr lang="en-GB" altLang="en-US" sz="2400" smtClean="0"/>
              <a:t>Margaret Carr and Helen May were responsible for co-ordinating the development of this early childhood curriculum which could be agreed and shared by all.</a:t>
            </a:r>
            <a:endParaRPr lang="en-US" altLang="en-US" sz="2400" smtClean="0"/>
          </a:p>
        </p:txBody>
      </p:sp>
      <p:sp>
        <p:nvSpPr>
          <p:cNvPr id="4098" name="Rectangle 2"/>
          <p:cNvSpPr>
            <a:spLocks noGrp="1" noChangeArrowheads="1"/>
          </p:cNvSpPr>
          <p:nvPr>
            <p:ph type="title"/>
          </p:nvPr>
        </p:nvSpPr>
        <p:spPr>
          <a:xfrm>
            <a:off x="457200" y="457200"/>
            <a:ext cx="8229600" cy="811213"/>
          </a:xfrm>
        </p:spPr>
        <p:txBody>
          <a:bodyPr/>
          <a:lstStyle/>
          <a:p>
            <a:pPr eaLnBrk="1" fontAlgn="auto" hangingPunct="1">
              <a:spcAft>
                <a:spcPts val="0"/>
              </a:spcAft>
              <a:defRPr/>
            </a:pPr>
            <a:r>
              <a:rPr lang="en-GB" sz="3600" dirty="0" smtClean="0"/>
              <a:t>Te </a:t>
            </a:r>
            <a:r>
              <a:rPr lang="en-GB" sz="3600" dirty="0" err="1" smtClean="0"/>
              <a:t>Whariki</a:t>
            </a:r>
            <a:endParaRPr lang="en-US" sz="3600" dirty="0" smtClean="0"/>
          </a:p>
        </p:txBody>
      </p:sp>
      <p:pic>
        <p:nvPicPr>
          <p:cNvPr id="11268" name="Picture 5" descr="logo"/>
          <p:cNvPicPr>
            <a:picLocks noChangeAspect="1" noChangeArrowheads="1"/>
          </p:cNvPicPr>
          <p:nvPr/>
        </p:nvPicPr>
        <p:blipFill>
          <a:blip r:embed="rId2" cstate="print"/>
          <a:srcRect/>
          <a:stretch>
            <a:fillRect/>
          </a:stretch>
        </p:blipFill>
        <p:spPr bwMode="auto">
          <a:xfrm>
            <a:off x="6156325" y="333375"/>
            <a:ext cx="1943100" cy="1409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idx="1"/>
          </p:nvPr>
        </p:nvSpPr>
        <p:spPr/>
        <p:txBody>
          <a:bodyPr/>
          <a:lstStyle/>
          <a:p>
            <a:pPr eaLnBrk="1" hangingPunct="1">
              <a:lnSpc>
                <a:spcPct val="90000"/>
              </a:lnSpc>
            </a:pPr>
            <a:r>
              <a:rPr lang="en-GB" altLang="en-US" sz="2400" smtClean="0"/>
              <a:t>The curriculum framework implemented a bicultural perspective from the two dominant cultures, Maori and Western.</a:t>
            </a:r>
          </a:p>
          <a:p>
            <a:pPr eaLnBrk="1" hangingPunct="1">
              <a:lnSpc>
                <a:spcPct val="90000"/>
              </a:lnSpc>
            </a:pPr>
            <a:r>
              <a:rPr lang="en-GB" altLang="en-US" sz="2400" smtClean="0"/>
              <a:t>The aim was to produce a curriculum which could be shared by all, whilst recognising the diverse provision.</a:t>
            </a:r>
          </a:p>
          <a:p>
            <a:pPr eaLnBrk="1" hangingPunct="1">
              <a:lnSpc>
                <a:spcPct val="90000"/>
              </a:lnSpc>
            </a:pPr>
            <a:r>
              <a:rPr lang="en-GB" altLang="en-US" sz="2400" smtClean="0"/>
              <a:t>As well as having settings that are either Maori or English speaking, New Zealand has many Pacific islands, which could have their own language and culture.</a:t>
            </a:r>
          </a:p>
          <a:p>
            <a:pPr eaLnBrk="1" hangingPunct="1">
              <a:lnSpc>
                <a:spcPct val="90000"/>
              </a:lnSpc>
            </a:pPr>
            <a:r>
              <a:rPr lang="en-GB" altLang="en-US" sz="2400" smtClean="0"/>
              <a:t>Te Whariki encourages an anti-racist approach and fosters positive relationships between Western and Maori communities.</a:t>
            </a:r>
          </a:p>
          <a:p>
            <a:pPr eaLnBrk="1" hangingPunct="1"/>
            <a:endParaRPr lang="en-GB" altLang="en-US" smtClean="0"/>
          </a:p>
        </p:txBody>
      </p:sp>
      <p:sp>
        <p:nvSpPr>
          <p:cNvPr id="2" name="Title 1"/>
          <p:cNvSpPr>
            <a:spLocks noGrp="1"/>
          </p:cNvSpPr>
          <p:nvPr>
            <p:ph type="title"/>
          </p:nvPr>
        </p:nvSpPr>
        <p:spPr/>
        <p:txBody>
          <a:bodyPr/>
          <a:lstStyle/>
          <a:p>
            <a:pPr eaLnBrk="1" fontAlgn="auto" hangingPunct="1">
              <a:spcAft>
                <a:spcPts val="0"/>
              </a:spcAft>
              <a:defRPr/>
            </a:pPr>
            <a:r>
              <a:rPr lang="en-GB" dirty="0" smtClean="0"/>
              <a:t>Te </a:t>
            </a:r>
            <a:r>
              <a:rPr lang="en-GB" dirty="0" err="1" smtClean="0"/>
              <a:t>Whariki</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p:txBody>
          <a:bodyPr/>
          <a:lstStyle/>
          <a:p>
            <a:pPr eaLnBrk="1" hangingPunct="1"/>
            <a:r>
              <a:rPr lang="en-GB" altLang="en-US" sz="2400" smtClean="0"/>
              <a:t>Consideration also had to be given to urban and rural communities and their differing levels of community involvement, as well as the availability of resources and varying patterns of children’s attendance and age ranges.</a:t>
            </a:r>
          </a:p>
          <a:p>
            <a:pPr eaLnBrk="1" hangingPunct="1"/>
            <a:r>
              <a:rPr lang="en-GB" altLang="en-US" sz="2400" smtClean="0"/>
              <a:t>The curriculum in some settings was underpinned by Montessori or Steiner approaches. </a:t>
            </a:r>
          </a:p>
          <a:p>
            <a:pPr eaLnBrk="1" hangingPunct="1"/>
            <a:r>
              <a:rPr lang="en-GB" altLang="en-US" sz="2400" smtClean="0"/>
              <a:t>Different settings may have different emphasis e.g. music or storytelling.</a:t>
            </a:r>
          </a:p>
          <a:p>
            <a:pPr eaLnBrk="1" hangingPunct="1"/>
            <a:r>
              <a:rPr lang="en-GB" altLang="en-US" sz="2400" smtClean="0"/>
              <a:t>Similar to early childhood curriculum in Wales due to similar links to early years curriculum.</a:t>
            </a:r>
          </a:p>
          <a:p>
            <a:pPr eaLnBrk="1" hangingPunct="1"/>
            <a:endParaRPr lang="en-GB" altLang="en-US" smtClean="0"/>
          </a:p>
        </p:txBody>
      </p:sp>
      <p:sp>
        <p:nvSpPr>
          <p:cNvPr id="2" name="Title 1"/>
          <p:cNvSpPr>
            <a:spLocks noGrp="1"/>
          </p:cNvSpPr>
          <p:nvPr>
            <p:ph type="title"/>
          </p:nvPr>
        </p:nvSpPr>
        <p:spPr/>
        <p:txBody>
          <a:bodyPr/>
          <a:lstStyle/>
          <a:p>
            <a:pPr eaLnBrk="1" fontAlgn="auto" hangingPunct="1">
              <a:spcAft>
                <a:spcPts val="0"/>
              </a:spcAft>
              <a:defRPr/>
            </a:pPr>
            <a:r>
              <a:rPr lang="en-GB" dirty="0" smtClean="0"/>
              <a:t>Te </a:t>
            </a:r>
            <a:r>
              <a:rPr lang="en-GB" dirty="0" err="1" smtClean="0"/>
              <a:t>Whariki</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468313" y="2492375"/>
            <a:ext cx="8229600" cy="3600450"/>
          </a:xfrm>
        </p:spPr>
        <p:txBody>
          <a:bodyPr/>
          <a:lstStyle/>
          <a:p>
            <a:pPr eaLnBrk="1" hangingPunct="1">
              <a:lnSpc>
                <a:spcPct val="90000"/>
              </a:lnSpc>
              <a:buFont typeface="Wingdings 3" pitchFamily="18" charset="2"/>
              <a:buNone/>
            </a:pPr>
            <a:endParaRPr lang="en-GB" altLang="en-US" smtClean="0"/>
          </a:p>
          <a:p>
            <a:pPr eaLnBrk="1" hangingPunct="1">
              <a:lnSpc>
                <a:spcPct val="90000"/>
              </a:lnSpc>
            </a:pPr>
            <a:r>
              <a:rPr lang="en-GB" altLang="en-US" smtClean="0"/>
              <a:t>A woven mat on which everyone can stand.</a:t>
            </a:r>
          </a:p>
          <a:p>
            <a:pPr eaLnBrk="1" hangingPunct="1">
              <a:lnSpc>
                <a:spcPct val="90000"/>
              </a:lnSpc>
            </a:pPr>
            <a:r>
              <a:rPr lang="en-GB" altLang="en-US" smtClean="0"/>
              <a:t>The curriculum is woven from principles, aims, goals and appropriate practice.</a:t>
            </a:r>
          </a:p>
          <a:p>
            <a:pPr eaLnBrk="1" hangingPunct="1">
              <a:lnSpc>
                <a:spcPct val="90000"/>
              </a:lnSpc>
            </a:pPr>
            <a:r>
              <a:rPr lang="en-GB" altLang="en-US" smtClean="0"/>
              <a:t>Curriculum covers ages 0 to 5 years.</a:t>
            </a:r>
          </a:p>
          <a:p>
            <a:pPr eaLnBrk="1" hangingPunct="1">
              <a:lnSpc>
                <a:spcPct val="90000"/>
              </a:lnSpc>
            </a:pPr>
            <a:r>
              <a:rPr lang="en-GB" altLang="en-US" smtClean="0"/>
              <a:t>3 age groups: infants, toddlers and the young child.</a:t>
            </a:r>
            <a:endParaRPr lang="en-US" altLang="en-US" smtClean="0"/>
          </a:p>
        </p:txBody>
      </p:sp>
      <p:sp>
        <p:nvSpPr>
          <p:cNvPr id="5122" name="Rectangle 2"/>
          <p:cNvSpPr>
            <a:spLocks noGrp="1" noChangeArrowheads="1"/>
          </p:cNvSpPr>
          <p:nvPr>
            <p:ph type="title"/>
          </p:nvPr>
        </p:nvSpPr>
        <p:spPr>
          <a:xfrm>
            <a:off x="457200" y="457200"/>
            <a:ext cx="8229600" cy="955675"/>
          </a:xfrm>
        </p:spPr>
        <p:txBody>
          <a:bodyPr/>
          <a:lstStyle/>
          <a:p>
            <a:pPr eaLnBrk="1" fontAlgn="auto" hangingPunct="1">
              <a:spcAft>
                <a:spcPts val="0"/>
              </a:spcAft>
              <a:defRPr/>
            </a:pPr>
            <a:r>
              <a:rPr lang="en-GB" sz="3600" smtClean="0"/>
              <a:t>        Te Whariki</a:t>
            </a:r>
            <a:endParaRPr lang="en-US" sz="3600" smtClean="0"/>
          </a:p>
        </p:txBody>
      </p:sp>
      <p:sp>
        <p:nvSpPr>
          <p:cNvPr id="14340" name="Rectangle 4"/>
          <p:cNvSpPr>
            <a:spLocks noChangeArrowheads="1"/>
          </p:cNvSpPr>
          <p:nvPr/>
        </p:nvSpPr>
        <p:spPr bwMode="auto">
          <a:xfrm>
            <a:off x="0" y="0"/>
            <a:ext cx="9144000" cy="0"/>
          </a:xfrm>
          <a:prstGeom prst="rect">
            <a:avLst/>
          </a:prstGeom>
          <a:noFill/>
          <a:ln w="9525">
            <a:noFill/>
            <a:miter lim="800000"/>
            <a:headEnd/>
            <a:tailEnd/>
          </a:ln>
        </p:spPr>
        <p:txBody>
          <a:bodyPr anchor="ctr">
            <a:spAutoFit/>
          </a:bodyPr>
          <a:lstStyle/>
          <a:p>
            <a:endParaRPr lang="en-GB" altLang="en-US"/>
          </a:p>
        </p:txBody>
      </p:sp>
      <p:pic>
        <p:nvPicPr>
          <p:cNvPr id="14341" name="Picture 6" descr="whariki-002"/>
          <p:cNvPicPr>
            <a:picLocks noChangeAspect="1" noChangeArrowheads="1"/>
          </p:cNvPicPr>
          <p:nvPr/>
        </p:nvPicPr>
        <p:blipFill>
          <a:blip r:embed="rId2" cstate="print"/>
          <a:srcRect/>
          <a:stretch>
            <a:fillRect/>
          </a:stretch>
        </p:blipFill>
        <p:spPr bwMode="auto">
          <a:xfrm>
            <a:off x="5651500" y="0"/>
            <a:ext cx="3241675" cy="2492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457200" y="2349500"/>
            <a:ext cx="8229600" cy="3657600"/>
          </a:xfrm>
        </p:spPr>
        <p:txBody>
          <a:bodyPr/>
          <a:lstStyle/>
          <a:p>
            <a:pPr eaLnBrk="1" hangingPunct="1">
              <a:buFont typeface="Wingdings 3" pitchFamily="18" charset="2"/>
              <a:buNone/>
            </a:pPr>
            <a:r>
              <a:rPr lang="en-GB" altLang="en-US" smtClean="0"/>
              <a:t>	Children ‘grow up as competent learners and communicators, healthy in mind, body and spirit, secure in their sense of belonging and in the knowledge that they make a valued contribution to society’</a:t>
            </a:r>
          </a:p>
          <a:p>
            <a:pPr eaLnBrk="1" hangingPunct="1">
              <a:buFont typeface="Wingdings 3" pitchFamily="18" charset="2"/>
              <a:buNone/>
            </a:pPr>
            <a:endParaRPr lang="en-GB" altLang="en-US" smtClean="0"/>
          </a:p>
          <a:p>
            <a:pPr algn="r" eaLnBrk="1" hangingPunct="1">
              <a:buFont typeface="Wingdings 3" pitchFamily="18" charset="2"/>
              <a:buNone/>
            </a:pPr>
            <a:r>
              <a:rPr lang="en-GB" altLang="en-US" sz="2400" smtClean="0"/>
              <a:t>(www.tki.org.nz)</a:t>
            </a:r>
          </a:p>
        </p:txBody>
      </p:sp>
      <p:sp>
        <p:nvSpPr>
          <p:cNvPr id="2" name="Title 1"/>
          <p:cNvSpPr>
            <a:spLocks noGrp="1"/>
          </p:cNvSpPr>
          <p:nvPr>
            <p:ph type="title"/>
          </p:nvPr>
        </p:nvSpPr>
        <p:spPr/>
        <p:txBody>
          <a:bodyPr/>
          <a:lstStyle/>
          <a:p>
            <a:pPr eaLnBrk="1" fontAlgn="auto" hangingPunct="1">
              <a:spcAft>
                <a:spcPts val="0"/>
              </a:spcAft>
              <a:defRPr/>
            </a:pPr>
            <a:r>
              <a:rPr lang="en-GB" dirty="0" smtClean="0"/>
              <a:t>Te </a:t>
            </a:r>
            <a:r>
              <a:rPr lang="en-GB" dirty="0" err="1" smtClean="0"/>
              <a:t>Whariki’s</a:t>
            </a:r>
            <a:r>
              <a:rPr lang="en-GB" dirty="0" smtClean="0"/>
              <a:t> Aspirations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a:xfrm>
            <a:off x="457200" y="2060575"/>
            <a:ext cx="8229600" cy="3946525"/>
          </a:xfrm>
        </p:spPr>
        <p:txBody>
          <a:bodyPr/>
          <a:lstStyle/>
          <a:p>
            <a:pPr eaLnBrk="1" hangingPunct="1"/>
            <a:r>
              <a:rPr lang="en-GB" altLang="en-US" smtClean="0"/>
              <a:t>Curriculum is not based on traditional subject areas.</a:t>
            </a:r>
          </a:p>
          <a:p>
            <a:pPr eaLnBrk="1" hangingPunct="1"/>
            <a:r>
              <a:rPr lang="en-GB" altLang="en-US" smtClean="0"/>
              <a:t>Concerned with children as they are now. Not aimed at preparing them for the next stage of schooling.</a:t>
            </a:r>
          </a:p>
          <a:p>
            <a:pPr eaLnBrk="1" hangingPunct="1"/>
            <a:r>
              <a:rPr lang="en-GB" altLang="en-US" smtClean="0"/>
              <a:t>Teaching and learning should be based entirely on children’s own interests.</a:t>
            </a:r>
          </a:p>
        </p:txBody>
      </p:sp>
      <p:sp>
        <p:nvSpPr>
          <p:cNvPr id="2" name="Title 1"/>
          <p:cNvSpPr>
            <a:spLocks noGrp="1"/>
          </p:cNvSpPr>
          <p:nvPr>
            <p:ph type="title"/>
          </p:nvPr>
        </p:nvSpPr>
        <p:spPr/>
        <p:txBody>
          <a:bodyPr/>
          <a:lstStyle/>
          <a:p>
            <a:pPr eaLnBrk="1" fontAlgn="auto" hangingPunct="1">
              <a:spcAft>
                <a:spcPts val="0"/>
              </a:spcAft>
              <a:defRPr/>
            </a:pPr>
            <a:r>
              <a:rPr lang="en-GB" dirty="0" smtClean="0"/>
              <a:t>Te </a:t>
            </a:r>
            <a:r>
              <a:rPr lang="en-GB" dirty="0" err="1" smtClean="0"/>
              <a:t>Whariki</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457200" y="1557338"/>
            <a:ext cx="8229600" cy="4310062"/>
          </a:xfrm>
        </p:spPr>
        <p:txBody>
          <a:bodyPr/>
          <a:lstStyle/>
          <a:p>
            <a:pPr eaLnBrk="1" hangingPunct="1">
              <a:lnSpc>
                <a:spcPct val="80000"/>
              </a:lnSpc>
            </a:pPr>
            <a:r>
              <a:rPr lang="en-GB" altLang="en-US" sz="2400" smtClean="0"/>
              <a:t>Empowerment – for children to learn and grow.</a:t>
            </a:r>
          </a:p>
          <a:p>
            <a:pPr eaLnBrk="1" hangingPunct="1">
              <a:lnSpc>
                <a:spcPct val="80000"/>
              </a:lnSpc>
              <a:buFont typeface="Wingdings" pitchFamily="2" charset="2"/>
              <a:buNone/>
            </a:pPr>
            <a:endParaRPr lang="en-GB" altLang="en-US" sz="2400" smtClean="0"/>
          </a:p>
          <a:p>
            <a:pPr eaLnBrk="1" hangingPunct="1">
              <a:lnSpc>
                <a:spcPct val="80000"/>
              </a:lnSpc>
            </a:pPr>
            <a:r>
              <a:rPr lang="en-GB" altLang="en-US" sz="2400" smtClean="0"/>
              <a:t>Holistic Development – reflects the way children learn and grow.</a:t>
            </a:r>
          </a:p>
          <a:p>
            <a:pPr eaLnBrk="1" hangingPunct="1">
              <a:lnSpc>
                <a:spcPct val="80000"/>
              </a:lnSpc>
              <a:buFont typeface="Wingdings" pitchFamily="2" charset="2"/>
              <a:buNone/>
            </a:pPr>
            <a:endParaRPr lang="en-GB" altLang="en-US" sz="2400" smtClean="0"/>
          </a:p>
          <a:p>
            <a:pPr eaLnBrk="1" hangingPunct="1">
              <a:lnSpc>
                <a:spcPct val="80000"/>
              </a:lnSpc>
            </a:pPr>
            <a:r>
              <a:rPr lang="en-GB" altLang="en-US" sz="2400" smtClean="0"/>
              <a:t>Family and Community – an integral part of the curriculum.</a:t>
            </a:r>
          </a:p>
          <a:p>
            <a:pPr eaLnBrk="1" hangingPunct="1">
              <a:lnSpc>
                <a:spcPct val="80000"/>
              </a:lnSpc>
              <a:buFont typeface="Wingdings" pitchFamily="2" charset="2"/>
              <a:buNone/>
            </a:pPr>
            <a:endParaRPr lang="en-GB" altLang="en-US" sz="2400" smtClean="0"/>
          </a:p>
          <a:p>
            <a:pPr eaLnBrk="1" hangingPunct="1">
              <a:lnSpc>
                <a:spcPct val="80000"/>
              </a:lnSpc>
            </a:pPr>
            <a:r>
              <a:rPr lang="en-GB" altLang="en-US" sz="2400" smtClean="0"/>
              <a:t>Relationships – learning through responsive relationships with people, places and things.</a:t>
            </a:r>
          </a:p>
          <a:p>
            <a:pPr eaLnBrk="1" hangingPunct="1">
              <a:lnSpc>
                <a:spcPct val="80000"/>
              </a:lnSpc>
              <a:buFont typeface="Wingdings 3" pitchFamily="18" charset="2"/>
              <a:buNone/>
            </a:pPr>
            <a:endParaRPr lang="en-GB" altLang="en-US" sz="2400" smtClean="0"/>
          </a:p>
          <a:p>
            <a:pPr eaLnBrk="1" hangingPunct="1">
              <a:lnSpc>
                <a:spcPct val="80000"/>
              </a:lnSpc>
            </a:pPr>
            <a:r>
              <a:rPr lang="en-GB" altLang="en-US" sz="2400" smtClean="0"/>
              <a:t>Each principle has 5 strands</a:t>
            </a:r>
            <a:endParaRPr lang="en-US" altLang="en-US" sz="2400" smtClean="0"/>
          </a:p>
        </p:txBody>
      </p:sp>
      <p:sp>
        <p:nvSpPr>
          <p:cNvPr id="6146" name="Rectangle 2"/>
          <p:cNvSpPr>
            <a:spLocks noGrp="1" noChangeArrowheads="1"/>
          </p:cNvSpPr>
          <p:nvPr>
            <p:ph type="title"/>
          </p:nvPr>
        </p:nvSpPr>
        <p:spPr>
          <a:xfrm>
            <a:off x="457200" y="457200"/>
            <a:ext cx="8229600" cy="884238"/>
          </a:xfrm>
        </p:spPr>
        <p:txBody>
          <a:bodyPr/>
          <a:lstStyle/>
          <a:p>
            <a:pPr eaLnBrk="1" fontAlgn="auto" hangingPunct="1">
              <a:spcAft>
                <a:spcPts val="0"/>
              </a:spcAft>
              <a:defRPr/>
            </a:pPr>
            <a:r>
              <a:rPr lang="en-GB" sz="3600" dirty="0" smtClean="0"/>
              <a:t>Te </a:t>
            </a:r>
            <a:r>
              <a:rPr lang="en-GB" sz="3600" dirty="0" err="1" smtClean="0"/>
              <a:t>Whariki</a:t>
            </a:r>
            <a:r>
              <a:rPr lang="en-GB" sz="3600" dirty="0" smtClean="0"/>
              <a:t> – 4 Broad Principles</a:t>
            </a:r>
            <a:endParaRPr lang="en-US" sz="36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457200" y="1557338"/>
            <a:ext cx="8229600" cy="4751387"/>
          </a:xfrm>
        </p:spPr>
        <p:txBody>
          <a:bodyPr/>
          <a:lstStyle/>
          <a:p>
            <a:pPr eaLnBrk="1" hangingPunct="1"/>
            <a:r>
              <a:rPr lang="en-GB" altLang="en-US" sz="2400" smtClean="0">
                <a:solidFill>
                  <a:schemeClr val="accent1"/>
                </a:solidFill>
              </a:rPr>
              <a:t>Well Being</a:t>
            </a:r>
            <a:r>
              <a:rPr lang="en-GB" altLang="en-US" sz="2400" smtClean="0"/>
              <a:t> (</a:t>
            </a:r>
            <a:r>
              <a:rPr lang="en-GB" altLang="en-US" sz="2400" i="1" smtClean="0"/>
              <a:t>Mana Atua</a:t>
            </a:r>
            <a:r>
              <a:rPr lang="en-GB" altLang="en-US" sz="2400" smtClean="0"/>
              <a:t>)– goals relating to health and safety.</a:t>
            </a:r>
          </a:p>
          <a:p>
            <a:pPr eaLnBrk="1" hangingPunct="1"/>
            <a:r>
              <a:rPr lang="en-GB" altLang="en-US" sz="2400" smtClean="0">
                <a:solidFill>
                  <a:schemeClr val="accent1"/>
                </a:solidFill>
              </a:rPr>
              <a:t>Belonging </a:t>
            </a:r>
            <a:r>
              <a:rPr lang="en-GB" altLang="en-US" sz="2400" smtClean="0"/>
              <a:t>(</a:t>
            </a:r>
            <a:r>
              <a:rPr lang="en-GB" altLang="en-US" sz="2400" i="1" smtClean="0"/>
              <a:t>Mana Whenua</a:t>
            </a:r>
            <a:r>
              <a:rPr lang="en-GB" altLang="en-US" sz="2400" smtClean="0"/>
              <a:t>) – links to family and community – a sense of place, routines, customs and behaviour.</a:t>
            </a:r>
          </a:p>
          <a:p>
            <a:pPr eaLnBrk="1" hangingPunct="1"/>
            <a:r>
              <a:rPr lang="en-GB" altLang="en-US" sz="2400" smtClean="0">
                <a:solidFill>
                  <a:schemeClr val="accent1"/>
                </a:solidFill>
              </a:rPr>
              <a:t>Contribution </a:t>
            </a:r>
            <a:r>
              <a:rPr lang="en-GB" altLang="en-US" sz="2400" smtClean="0"/>
              <a:t>(</a:t>
            </a:r>
            <a:r>
              <a:rPr lang="en-GB" altLang="en-US" sz="2400" i="1" smtClean="0"/>
              <a:t>Mana Tangata</a:t>
            </a:r>
            <a:r>
              <a:rPr lang="en-GB" altLang="en-US" sz="2400" smtClean="0"/>
              <a:t>) – opportunities for learning and a sense of self.</a:t>
            </a:r>
          </a:p>
          <a:p>
            <a:pPr eaLnBrk="1" hangingPunct="1"/>
            <a:r>
              <a:rPr lang="en-GB" altLang="en-US" sz="2400" smtClean="0">
                <a:solidFill>
                  <a:schemeClr val="accent1"/>
                </a:solidFill>
              </a:rPr>
              <a:t>Communication </a:t>
            </a:r>
            <a:r>
              <a:rPr lang="en-GB" altLang="en-US" sz="2400" smtClean="0"/>
              <a:t>(</a:t>
            </a:r>
            <a:r>
              <a:rPr lang="en-GB" altLang="en-US" sz="2400" i="1" smtClean="0"/>
              <a:t>Mana Reo</a:t>
            </a:r>
            <a:r>
              <a:rPr lang="en-GB" altLang="en-US" sz="2400" smtClean="0"/>
              <a:t>)</a:t>
            </a:r>
            <a:r>
              <a:rPr lang="en-GB" altLang="en-US" sz="2400" smtClean="0">
                <a:solidFill>
                  <a:schemeClr val="accent1"/>
                </a:solidFill>
              </a:rPr>
              <a:t> </a:t>
            </a:r>
            <a:r>
              <a:rPr lang="en-GB" altLang="en-US" sz="2400" smtClean="0"/>
              <a:t>– protection of language symbols of own and other cultures.</a:t>
            </a:r>
          </a:p>
          <a:p>
            <a:pPr eaLnBrk="1" hangingPunct="1"/>
            <a:r>
              <a:rPr lang="en-GB" altLang="en-US" sz="2400" smtClean="0">
                <a:solidFill>
                  <a:schemeClr val="accent1"/>
                </a:solidFill>
              </a:rPr>
              <a:t>Exploration</a:t>
            </a:r>
            <a:r>
              <a:rPr lang="en-GB" altLang="en-US" sz="2400" smtClean="0"/>
              <a:t> (</a:t>
            </a:r>
            <a:r>
              <a:rPr lang="en-GB" altLang="en-US" sz="2400" i="1" smtClean="0"/>
              <a:t>Mana Aoturoa</a:t>
            </a:r>
            <a:r>
              <a:rPr lang="en-GB" altLang="en-US" sz="2400" smtClean="0"/>
              <a:t>)– play and active exploration of the environment.</a:t>
            </a:r>
            <a:endParaRPr lang="en-US" altLang="en-US" sz="2400" smtClean="0"/>
          </a:p>
        </p:txBody>
      </p:sp>
      <p:sp>
        <p:nvSpPr>
          <p:cNvPr id="7170" name="Rectangle 2"/>
          <p:cNvSpPr>
            <a:spLocks noGrp="1" noChangeArrowheads="1"/>
          </p:cNvSpPr>
          <p:nvPr>
            <p:ph type="title"/>
          </p:nvPr>
        </p:nvSpPr>
        <p:spPr>
          <a:xfrm>
            <a:off x="457200" y="457200"/>
            <a:ext cx="8229600" cy="955675"/>
          </a:xfrm>
        </p:spPr>
        <p:txBody>
          <a:bodyPr/>
          <a:lstStyle/>
          <a:p>
            <a:pPr eaLnBrk="1" fontAlgn="auto" hangingPunct="1">
              <a:spcAft>
                <a:spcPts val="0"/>
              </a:spcAft>
              <a:defRPr/>
            </a:pPr>
            <a:r>
              <a:rPr lang="en-GB" sz="3600" smtClean="0"/>
              <a:t>5 Strands Underpinned by Goals</a:t>
            </a:r>
            <a:endParaRPr lang="en-US" sz="360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p:cNvSpPr>
            <a:spLocks noGrp="1"/>
          </p:cNvSpPr>
          <p:nvPr>
            <p:ph idx="1"/>
          </p:nvPr>
        </p:nvSpPr>
        <p:spPr/>
        <p:txBody>
          <a:bodyPr/>
          <a:lstStyle/>
          <a:p>
            <a:pPr eaLnBrk="1" hangingPunct="1">
              <a:buFont typeface="Wingdings 3" pitchFamily="18" charset="2"/>
              <a:buNone/>
            </a:pPr>
            <a:r>
              <a:rPr lang="en-GB" altLang="en-US" sz="2800" smtClean="0"/>
              <a:t>Children experience the environment where:</a:t>
            </a:r>
          </a:p>
          <a:p>
            <a:pPr eaLnBrk="1" hangingPunct="1">
              <a:buFont typeface="Wingdings 3" pitchFamily="18" charset="2"/>
              <a:buNone/>
            </a:pPr>
            <a:endParaRPr lang="en-GB" altLang="en-US" sz="2800" smtClean="0"/>
          </a:p>
          <a:p>
            <a:pPr eaLnBrk="1" hangingPunct="1"/>
            <a:r>
              <a:rPr lang="en-GB" altLang="en-US" sz="2800" smtClean="0"/>
              <a:t>Their health is promoted.</a:t>
            </a:r>
          </a:p>
          <a:p>
            <a:pPr eaLnBrk="1" hangingPunct="1"/>
            <a:r>
              <a:rPr lang="en-GB" altLang="en-US" sz="2800" smtClean="0"/>
              <a:t>Their well-being is nurtured.</a:t>
            </a:r>
          </a:p>
          <a:p>
            <a:pPr eaLnBrk="1" hangingPunct="1"/>
            <a:r>
              <a:rPr lang="en-GB" altLang="en-US" sz="2800" smtClean="0"/>
              <a:t>They are kept safe from harm.</a:t>
            </a:r>
          </a:p>
        </p:txBody>
      </p:sp>
      <p:sp>
        <p:nvSpPr>
          <p:cNvPr id="2" name="Title 1"/>
          <p:cNvSpPr>
            <a:spLocks noGrp="1"/>
          </p:cNvSpPr>
          <p:nvPr>
            <p:ph type="title"/>
          </p:nvPr>
        </p:nvSpPr>
        <p:spPr/>
        <p:txBody>
          <a:bodyPr/>
          <a:lstStyle/>
          <a:p>
            <a:pPr eaLnBrk="1" fontAlgn="auto" hangingPunct="1">
              <a:spcAft>
                <a:spcPts val="0"/>
              </a:spcAft>
              <a:defRPr/>
            </a:pPr>
            <a:r>
              <a:rPr lang="en-GB" dirty="0" smtClean="0"/>
              <a:t>Strand 1 - Well being</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p:cNvSpPr>
            <a:spLocks noGrp="1"/>
          </p:cNvSpPr>
          <p:nvPr>
            <p:ph idx="1"/>
          </p:nvPr>
        </p:nvSpPr>
        <p:spPr>
          <a:xfrm>
            <a:off x="250825" y="1773238"/>
            <a:ext cx="8713788" cy="4094162"/>
          </a:xfrm>
        </p:spPr>
        <p:txBody>
          <a:bodyPr/>
          <a:lstStyle/>
          <a:p>
            <a:pPr eaLnBrk="1" hangingPunct="1">
              <a:buFont typeface="Wingdings 3" pitchFamily="18" charset="2"/>
              <a:buNone/>
            </a:pPr>
            <a:r>
              <a:rPr lang="en-GB" altLang="en-US" sz="2400" smtClean="0"/>
              <a:t>Children and families experience an environment where:</a:t>
            </a:r>
          </a:p>
          <a:p>
            <a:pPr eaLnBrk="1" hangingPunct="1">
              <a:buFont typeface="Wingdings 3" pitchFamily="18" charset="2"/>
              <a:buNone/>
            </a:pPr>
            <a:endParaRPr lang="en-GB" altLang="en-US" sz="2400" smtClean="0"/>
          </a:p>
          <a:p>
            <a:pPr eaLnBrk="1" hangingPunct="1"/>
            <a:r>
              <a:rPr lang="en-GB" altLang="en-US" sz="2400" smtClean="0"/>
              <a:t>Connecting links with the family and the wider world are affirmed and extended.</a:t>
            </a:r>
          </a:p>
          <a:p>
            <a:pPr eaLnBrk="1" hangingPunct="1"/>
            <a:r>
              <a:rPr lang="en-GB" altLang="en-US" sz="2400" smtClean="0"/>
              <a:t>They know they have a place.</a:t>
            </a:r>
          </a:p>
          <a:p>
            <a:pPr eaLnBrk="1" hangingPunct="1"/>
            <a:r>
              <a:rPr lang="en-GB" altLang="en-US" sz="2400" smtClean="0"/>
              <a:t>They feel comfortable with the routines, customs and regular events,</a:t>
            </a:r>
          </a:p>
          <a:p>
            <a:pPr eaLnBrk="1" hangingPunct="1"/>
            <a:r>
              <a:rPr lang="en-GB" altLang="en-US" sz="2400" smtClean="0"/>
              <a:t>They know the limits and boundaries of acceptable behaviour.</a:t>
            </a:r>
          </a:p>
        </p:txBody>
      </p:sp>
      <p:sp>
        <p:nvSpPr>
          <p:cNvPr id="2" name="Title 1"/>
          <p:cNvSpPr>
            <a:spLocks noGrp="1"/>
          </p:cNvSpPr>
          <p:nvPr>
            <p:ph type="title"/>
          </p:nvPr>
        </p:nvSpPr>
        <p:spPr/>
        <p:txBody>
          <a:bodyPr/>
          <a:lstStyle/>
          <a:p>
            <a:pPr eaLnBrk="1" fontAlgn="auto" hangingPunct="1">
              <a:spcAft>
                <a:spcPts val="0"/>
              </a:spcAft>
              <a:defRPr/>
            </a:pPr>
            <a:r>
              <a:rPr lang="en-GB" dirty="0" smtClean="0"/>
              <a:t>Strand 2 - Belonging</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p:cNvSpPr>
            <a:spLocks noGrp="1"/>
          </p:cNvSpPr>
          <p:nvPr>
            <p:ph idx="1"/>
          </p:nvPr>
        </p:nvSpPr>
        <p:spPr/>
        <p:txBody>
          <a:bodyPr/>
          <a:lstStyle/>
          <a:p>
            <a:pPr eaLnBrk="1" hangingPunct="1">
              <a:buFont typeface="Wingdings 3" pitchFamily="18" charset="2"/>
              <a:buNone/>
            </a:pPr>
            <a:r>
              <a:rPr lang="en-GB" altLang="en-US" sz="2800" smtClean="0"/>
              <a:t>Children experience an environment where:</a:t>
            </a:r>
          </a:p>
          <a:p>
            <a:pPr eaLnBrk="1" hangingPunct="1">
              <a:buFont typeface="Wingdings 3" pitchFamily="18" charset="2"/>
              <a:buNone/>
            </a:pPr>
            <a:endParaRPr lang="en-GB" altLang="en-US" sz="2800" smtClean="0"/>
          </a:p>
          <a:p>
            <a:pPr eaLnBrk="1" hangingPunct="1"/>
            <a:r>
              <a:rPr lang="en-GB" altLang="en-US" sz="2800" smtClean="0"/>
              <a:t>There are equal opportunities for learning, irrespective of gender, ability, age, ethnicity or background.</a:t>
            </a:r>
          </a:p>
          <a:p>
            <a:pPr eaLnBrk="1" hangingPunct="1"/>
            <a:r>
              <a:rPr lang="en-GB" altLang="en-US" sz="2800" smtClean="0"/>
              <a:t>They are affirmed as individuals.</a:t>
            </a:r>
          </a:p>
          <a:p>
            <a:pPr eaLnBrk="1" hangingPunct="1"/>
            <a:r>
              <a:rPr lang="en-GB" altLang="en-US" sz="2800" smtClean="0"/>
              <a:t>They are encouraged to learn with, and alongside others.</a:t>
            </a:r>
          </a:p>
        </p:txBody>
      </p:sp>
      <p:sp>
        <p:nvSpPr>
          <p:cNvPr id="2" name="Title 1"/>
          <p:cNvSpPr>
            <a:spLocks noGrp="1"/>
          </p:cNvSpPr>
          <p:nvPr>
            <p:ph type="title"/>
          </p:nvPr>
        </p:nvSpPr>
        <p:spPr/>
        <p:txBody>
          <a:bodyPr/>
          <a:lstStyle/>
          <a:p>
            <a:pPr eaLnBrk="1" fontAlgn="auto" hangingPunct="1">
              <a:spcAft>
                <a:spcPts val="0"/>
              </a:spcAft>
              <a:defRPr/>
            </a:pPr>
            <a:r>
              <a:rPr lang="en-GB" dirty="0" smtClean="0"/>
              <a:t>Strand 3 - Contribution</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3"/>
          <p:cNvSpPr>
            <a:spLocks noGrp="1"/>
          </p:cNvSpPr>
          <p:nvPr>
            <p:ph idx="1"/>
          </p:nvPr>
        </p:nvSpPr>
        <p:spPr/>
        <p:txBody>
          <a:bodyPr/>
          <a:lstStyle/>
          <a:p>
            <a:pPr eaLnBrk="1" hangingPunct="1">
              <a:buFont typeface="Wingdings 3" pitchFamily="18" charset="2"/>
              <a:buNone/>
            </a:pPr>
            <a:r>
              <a:rPr lang="en-GB" altLang="en-US" sz="2800" smtClean="0"/>
              <a:t>Children experience an environment where:</a:t>
            </a:r>
          </a:p>
          <a:p>
            <a:pPr eaLnBrk="1" hangingPunct="1">
              <a:buFont typeface="Wingdings 3" pitchFamily="18" charset="2"/>
              <a:buNone/>
            </a:pPr>
            <a:endParaRPr lang="en-GB" altLang="en-US" sz="2800" smtClean="0"/>
          </a:p>
          <a:p>
            <a:pPr eaLnBrk="1" hangingPunct="1"/>
            <a:r>
              <a:rPr lang="en-GB" altLang="en-US" sz="2800" smtClean="0"/>
              <a:t>They develop verbal and non-verbal communication skills for a range of purposes.</a:t>
            </a:r>
          </a:p>
          <a:p>
            <a:pPr eaLnBrk="1" hangingPunct="1"/>
            <a:r>
              <a:rPr lang="en-GB" altLang="en-US" sz="2800" smtClean="0"/>
              <a:t>They experience stories and symbols of their own and other cultures.</a:t>
            </a:r>
          </a:p>
          <a:p>
            <a:pPr eaLnBrk="1" hangingPunct="1"/>
            <a:r>
              <a:rPr lang="en-GB" altLang="en-US" sz="2800" smtClean="0"/>
              <a:t>They discover and develop different ways to be creative and expressive.</a:t>
            </a:r>
          </a:p>
        </p:txBody>
      </p:sp>
      <p:sp>
        <p:nvSpPr>
          <p:cNvPr id="2" name="Title 1"/>
          <p:cNvSpPr>
            <a:spLocks noGrp="1"/>
          </p:cNvSpPr>
          <p:nvPr>
            <p:ph type="title"/>
          </p:nvPr>
        </p:nvSpPr>
        <p:spPr/>
        <p:txBody>
          <a:bodyPr/>
          <a:lstStyle/>
          <a:p>
            <a:pPr eaLnBrk="1" fontAlgn="auto" hangingPunct="1">
              <a:spcAft>
                <a:spcPts val="0"/>
              </a:spcAft>
              <a:defRPr/>
            </a:pPr>
            <a:r>
              <a:rPr lang="en-GB" dirty="0" smtClean="0"/>
              <a:t>Strand 4 - Communication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p:txBody>
          <a:bodyPr/>
          <a:lstStyle/>
          <a:p>
            <a:pPr eaLnBrk="1" hangingPunct="1">
              <a:buFont typeface="Wingdings 3" pitchFamily="18" charset="2"/>
              <a:buNone/>
            </a:pPr>
            <a:r>
              <a:rPr lang="en-GB" altLang="en-US" sz="2400" smtClean="0"/>
              <a:t>Children experience an environment where:</a:t>
            </a:r>
          </a:p>
          <a:p>
            <a:pPr eaLnBrk="1" hangingPunct="1">
              <a:buFont typeface="Wingdings 3" pitchFamily="18" charset="2"/>
              <a:buNone/>
            </a:pPr>
            <a:endParaRPr lang="en-GB" altLang="en-US" sz="2400" smtClean="0"/>
          </a:p>
          <a:p>
            <a:pPr eaLnBrk="1" hangingPunct="1"/>
            <a:r>
              <a:rPr lang="en-GB" altLang="en-US" sz="2400" smtClean="0"/>
              <a:t>Their play is valued as meaningful learning and the importance of spontaneous play is recognised.</a:t>
            </a:r>
          </a:p>
          <a:p>
            <a:pPr eaLnBrk="1" hangingPunct="1"/>
            <a:r>
              <a:rPr lang="en-GB" altLang="en-US" sz="2400" smtClean="0"/>
              <a:t>They learn strategies for active exploration, thinking and reasoning.</a:t>
            </a:r>
          </a:p>
          <a:p>
            <a:pPr eaLnBrk="1" hangingPunct="1"/>
            <a:r>
              <a:rPr lang="en-GB" altLang="en-US" sz="2400" smtClean="0"/>
              <a:t>They develop working theories for making sense of the natural, social, physical and material world.</a:t>
            </a:r>
          </a:p>
          <a:p>
            <a:pPr eaLnBrk="1" hangingPunct="1">
              <a:buFont typeface="Wingdings 3" pitchFamily="18" charset="2"/>
              <a:buNone/>
            </a:pPr>
            <a:endParaRPr lang="en-GB" altLang="en-US" sz="2400" smtClean="0"/>
          </a:p>
          <a:p>
            <a:pPr algn="r" eaLnBrk="1" hangingPunct="1">
              <a:buFont typeface="Wingdings 3" pitchFamily="18" charset="2"/>
              <a:buNone/>
            </a:pPr>
            <a:r>
              <a:rPr lang="en-GB" altLang="en-US" sz="2000" smtClean="0"/>
              <a:t>(Ridall-Leech, 2010)</a:t>
            </a:r>
          </a:p>
        </p:txBody>
      </p:sp>
      <p:sp>
        <p:nvSpPr>
          <p:cNvPr id="2" name="Title 1"/>
          <p:cNvSpPr>
            <a:spLocks noGrp="1"/>
          </p:cNvSpPr>
          <p:nvPr>
            <p:ph type="title"/>
          </p:nvPr>
        </p:nvSpPr>
        <p:spPr/>
        <p:txBody>
          <a:bodyPr/>
          <a:lstStyle/>
          <a:p>
            <a:pPr eaLnBrk="1" fontAlgn="auto" hangingPunct="1">
              <a:spcAft>
                <a:spcPts val="0"/>
              </a:spcAft>
              <a:defRPr/>
            </a:pPr>
            <a:r>
              <a:rPr lang="en-GB" dirty="0" smtClean="0"/>
              <a:t>Strand 5 - Exploration</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Placeholder 5"/>
          <p:cNvSpPr>
            <a:spLocks noGrp="1"/>
          </p:cNvSpPr>
          <p:nvPr>
            <p:ph type="body" idx="2"/>
          </p:nvPr>
        </p:nvSpPr>
        <p:spPr>
          <a:xfrm>
            <a:off x="684213" y="1196975"/>
            <a:ext cx="3290887" cy="4679950"/>
          </a:xfrm>
        </p:spPr>
        <p:txBody>
          <a:bodyPr/>
          <a:lstStyle/>
          <a:p>
            <a:pPr eaLnBrk="1" hangingPunct="1"/>
            <a:endParaRPr lang="en-GB" altLang="en-US" sz="2800" smtClean="0"/>
          </a:p>
          <a:p>
            <a:pPr eaLnBrk="1" hangingPunct="1"/>
            <a:endParaRPr lang="en-GB" altLang="en-US" sz="2800" smtClean="0"/>
          </a:p>
          <a:p>
            <a:pPr algn="l" eaLnBrk="1" hangingPunct="1"/>
            <a:r>
              <a:rPr lang="en-GB" altLang="en-US" sz="2800" smtClean="0"/>
              <a:t>Young children enjoying and learning through exploring their environment.</a:t>
            </a:r>
          </a:p>
        </p:txBody>
      </p:sp>
      <p:pic>
        <p:nvPicPr>
          <p:cNvPr id="24579" name="Picture 2" descr="F:\Tutor Resource Pack\FSCOMMAND\photos\15\Te Whariki Image 2.JPG"/>
          <p:cNvPicPr>
            <a:picLocks noGrp="1" noChangeAspect="1" noChangeArrowheads="1"/>
          </p:cNvPicPr>
          <p:nvPr>
            <p:ph sz="half" idx="1"/>
          </p:nvPr>
        </p:nvPicPr>
        <p:blipFill>
          <a:blip r:embed="rId2" cstate="print"/>
          <a:srcRect/>
          <a:stretch>
            <a:fillRect/>
          </a:stretch>
        </p:blipFill>
        <p:spPr>
          <a:xfrm>
            <a:off x="4067175" y="765175"/>
            <a:ext cx="3795713" cy="5691188"/>
          </a:xfr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457200" y="1557338"/>
            <a:ext cx="8229600" cy="4895850"/>
          </a:xfrm>
        </p:spPr>
        <p:txBody>
          <a:bodyPr/>
          <a:lstStyle/>
          <a:p>
            <a:pPr eaLnBrk="1" hangingPunct="1">
              <a:lnSpc>
                <a:spcPct val="90000"/>
              </a:lnSpc>
            </a:pPr>
            <a:r>
              <a:rPr lang="en-GB" altLang="en-US" sz="2400" smtClean="0"/>
              <a:t>Mandatory in all government funded early childhood programmes.</a:t>
            </a:r>
          </a:p>
          <a:p>
            <a:pPr eaLnBrk="1" hangingPunct="1">
              <a:lnSpc>
                <a:spcPct val="90000"/>
              </a:lnSpc>
            </a:pPr>
            <a:r>
              <a:rPr lang="en-GB" altLang="en-US" sz="2400" smtClean="0"/>
              <a:t>Cannot be imported into other countries as it stands.</a:t>
            </a:r>
          </a:p>
          <a:p>
            <a:pPr eaLnBrk="1" hangingPunct="1">
              <a:lnSpc>
                <a:spcPct val="90000"/>
              </a:lnSpc>
            </a:pPr>
            <a:r>
              <a:rPr lang="en-GB" altLang="en-US" sz="2400" smtClean="0"/>
              <a:t>Specific to bicultural and community values of New Zealand.</a:t>
            </a:r>
          </a:p>
          <a:p>
            <a:pPr eaLnBrk="1" hangingPunct="1">
              <a:lnSpc>
                <a:spcPct val="90000"/>
              </a:lnSpc>
            </a:pPr>
            <a:r>
              <a:rPr lang="en-GB" altLang="en-US" sz="2800" b="1" u="sng" smtClean="0"/>
              <a:t>Role of the Adult</a:t>
            </a:r>
          </a:p>
          <a:p>
            <a:pPr eaLnBrk="1" hangingPunct="1">
              <a:lnSpc>
                <a:spcPct val="90000"/>
              </a:lnSpc>
            </a:pPr>
            <a:r>
              <a:rPr lang="en-GB" altLang="en-US" sz="2400" smtClean="0"/>
              <a:t>Draws on Vygotsky’s socio-cultural theory. </a:t>
            </a:r>
          </a:p>
          <a:p>
            <a:pPr eaLnBrk="1" hangingPunct="1">
              <a:lnSpc>
                <a:spcPct val="90000"/>
              </a:lnSpc>
            </a:pPr>
            <a:r>
              <a:rPr lang="en-GB" altLang="en-US" sz="2400" smtClean="0"/>
              <a:t>Teachers and practitioners interact to ‘scaffold’ the child’s learning</a:t>
            </a:r>
          </a:p>
          <a:p>
            <a:pPr eaLnBrk="1" hangingPunct="1">
              <a:lnSpc>
                <a:spcPct val="90000"/>
              </a:lnSpc>
            </a:pPr>
            <a:r>
              <a:rPr lang="en-GB" altLang="en-US" sz="2400" smtClean="0"/>
              <a:t>Relationships are highly important.</a:t>
            </a:r>
          </a:p>
          <a:p>
            <a:pPr eaLnBrk="1" hangingPunct="1">
              <a:lnSpc>
                <a:spcPct val="90000"/>
              </a:lnSpc>
            </a:pPr>
            <a:r>
              <a:rPr lang="en-GB" altLang="en-US" sz="2400" smtClean="0"/>
              <a:t>Children take an active role in their own learning.</a:t>
            </a:r>
            <a:endParaRPr lang="en-US" altLang="en-US" sz="2400" smtClean="0"/>
          </a:p>
          <a:p>
            <a:pPr eaLnBrk="1" hangingPunct="1">
              <a:lnSpc>
                <a:spcPct val="90000"/>
              </a:lnSpc>
            </a:pPr>
            <a:endParaRPr lang="en-GB" altLang="en-US" sz="2000" smtClean="0"/>
          </a:p>
          <a:p>
            <a:pPr eaLnBrk="1" hangingPunct="1">
              <a:lnSpc>
                <a:spcPct val="90000"/>
              </a:lnSpc>
            </a:pPr>
            <a:endParaRPr lang="en-US" altLang="en-US" sz="2000" smtClean="0"/>
          </a:p>
        </p:txBody>
      </p:sp>
      <p:sp>
        <p:nvSpPr>
          <p:cNvPr id="8194" name="Rectangle 2"/>
          <p:cNvSpPr>
            <a:spLocks noGrp="1" noChangeArrowheads="1"/>
          </p:cNvSpPr>
          <p:nvPr>
            <p:ph type="title"/>
          </p:nvPr>
        </p:nvSpPr>
        <p:spPr>
          <a:xfrm>
            <a:off x="457200" y="457200"/>
            <a:ext cx="8229600" cy="884238"/>
          </a:xfrm>
        </p:spPr>
        <p:txBody>
          <a:bodyPr/>
          <a:lstStyle/>
          <a:p>
            <a:pPr eaLnBrk="1" fontAlgn="auto" hangingPunct="1">
              <a:spcAft>
                <a:spcPts val="0"/>
              </a:spcAft>
              <a:defRPr/>
            </a:pPr>
            <a:r>
              <a:rPr lang="en-GB" sz="3600" smtClean="0"/>
              <a:t>Te Whariki</a:t>
            </a:r>
            <a:endParaRPr lang="en-US" sz="36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Te </a:t>
            </a:r>
            <a:r>
              <a:rPr lang="en-GB" dirty="0" err="1" smtClean="0"/>
              <a:t>Whariki</a:t>
            </a:r>
            <a:r>
              <a:rPr lang="en-GB" dirty="0" smtClean="0"/>
              <a:t> reflects a holistic, bicultural </a:t>
            </a:r>
            <a:r>
              <a:rPr lang="en-GB" dirty="0" err="1" smtClean="0"/>
              <a:t>soci</a:t>
            </a:r>
            <a:r>
              <a:rPr lang="en-GB" dirty="0" smtClean="0"/>
              <a:t>-culturally framed vision of early childhood education.</a:t>
            </a:r>
          </a:p>
          <a:p>
            <a:r>
              <a:rPr lang="en-GB" dirty="0" smtClean="0"/>
              <a:t>What do these terms mean?</a:t>
            </a:r>
          </a:p>
          <a:p>
            <a:r>
              <a:rPr lang="en-GB" dirty="0" smtClean="0"/>
              <a:t>In what ways are these reflected in the early years curriculum in Wales?</a:t>
            </a:r>
            <a:endParaRPr lang="en-GB" dirty="0"/>
          </a:p>
        </p:txBody>
      </p:sp>
      <p:sp>
        <p:nvSpPr>
          <p:cNvPr id="3" name="Title 2"/>
          <p:cNvSpPr>
            <a:spLocks noGrp="1"/>
          </p:cNvSpPr>
          <p:nvPr>
            <p:ph type="title"/>
          </p:nvPr>
        </p:nvSpPr>
        <p:spPr/>
        <p:txBody>
          <a:bodyPr/>
          <a:lstStyle/>
          <a:p>
            <a:r>
              <a:rPr lang="en-GB" dirty="0" smtClean="0"/>
              <a:t>Discussion</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204864"/>
            <a:ext cx="8229600" cy="1143000"/>
          </a:xfrm>
        </p:spPr>
        <p:txBody>
          <a:bodyPr/>
          <a:lstStyle/>
          <a:p>
            <a:pPr eaLnBrk="1" fontAlgn="auto" hangingPunct="1">
              <a:spcAft>
                <a:spcPts val="0"/>
              </a:spcAft>
              <a:defRPr/>
            </a:pPr>
            <a:r>
              <a:rPr lang="en-GB" sz="4400" dirty="0" smtClean="0"/>
              <a:t>Reggio Emilia</a:t>
            </a:r>
            <a:endParaRPr lang="en-GB" dirty="0"/>
          </a:p>
        </p:txBody>
      </p:sp>
      <p:pic>
        <p:nvPicPr>
          <p:cNvPr id="26627" name="Picture 2"/>
          <p:cNvPicPr>
            <a:picLocks noChangeAspect="1" noChangeArrowheads="1"/>
          </p:cNvPicPr>
          <p:nvPr/>
        </p:nvPicPr>
        <p:blipFill>
          <a:blip r:embed="rId2" cstate="print"/>
          <a:srcRect/>
          <a:stretch>
            <a:fillRect/>
          </a:stretch>
        </p:blipFill>
        <p:spPr bwMode="auto">
          <a:xfrm>
            <a:off x="6227763" y="3068638"/>
            <a:ext cx="2592387" cy="32289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Grp="1" noChangeArrowheads="1"/>
          </p:cNvSpPr>
          <p:nvPr>
            <p:ph idx="1"/>
          </p:nvPr>
        </p:nvSpPr>
        <p:spPr>
          <a:xfrm>
            <a:off x="457200" y="1773238"/>
            <a:ext cx="8229600" cy="4535487"/>
          </a:xfrm>
        </p:spPr>
        <p:txBody>
          <a:bodyPr/>
          <a:lstStyle/>
          <a:p>
            <a:pPr eaLnBrk="1" hangingPunct="1">
              <a:lnSpc>
                <a:spcPct val="90000"/>
              </a:lnSpc>
            </a:pPr>
            <a:r>
              <a:rPr lang="en-GB" altLang="en-US" sz="2400" smtClean="0"/>
              <a:t>Community supported system of early childhood education, situated in Reggio Emilia near Parma in Northern Italy.  </a:t>
            </a:r>
          </a:p>
          <a:p>
            <a:pPr eaLnBrk="1" hangingPunct="1">
              <a:lnSpc>
                <a:spcPct val="90000"/>
              </a:lnSpc>
            </a:pPr>
            <a:r>
              <a:rPr lang="en-GB" altLang="en-US" sz="2400" smtClean="0"/>
              <a:t>Loris Malaguzzi – teacher who developed the philosophy.</a:t>
            </a:r>
          </a:p>
          <a:p>
            <a:pPr eaLnBrk="1" hangingPunct="1">
              <a:lnSpc>
                <a:spcPct val="90000"/>
              </a:lnSpc>
            </a:pPr>
            <a:r>
              <a:rPr lang="en-GB" altLang="en-US" sz="2400" smtClean="0"/>
              <a:t>No written curriculum -  child is the starting point for the ‘emergent curriculum’.</a:t>
            </a:r>
          </a:p>
          <a:p>
            <a:pPr eaLnBrk="1" hangingPunct="1">
              <a:lnSpc>
                <a:spcPct val="90000"/>
              </a:lnSpc>
            </a:pPr>
            <a:r>
              <a:rPr lang="en-GB" altLang="en-US" sz="2400" smtClean="0"/>
              <a:t>Based on the image of children as ‘rich, strong and powerful’.</a:t>
            </a:r>
          </a:p>
          <a:p>
            <a:pPr eaLnBrk="1" hangingPunct="1">
              <a:lnSpc>
                <a:spcPct val="90000"/>
              </a:lnSpc>
            </a:pPr>
            <a:r>
              <a:rPr lang="en-GB" altLang="en-US" sz="2400" smtClean="0"/>
              <a:t>Children are unique subjects with rights rather than simply needs.</a:t>
            </a:r>
          </a:p>
          <a:p>
            <a:pPr eaLnBrk="1" hangingPunct="1">
              <a:lnSpc>
                <a:spcPct val="90000"/>
              </a:lnSpc>
            </a:pPr>
            <a:endParaRPr lang="en-GB" altLang="en-US" sz="2400" smtClean="0"/>
          </a:p>
          <a:p>
            <a:pPr eaLnBrk="1" hangingPunct="1">
              <a:lnSpc>
                <a:spcPct val="90000"/>
              </a:lnSpc>
            </a:pPr>
            <a:endParaRPr lang="en-US" altLang="en-US" sz="2400" smtClean="0"/>
          </a:p>
        </p:txBody>
      </p:sp>
      <p:sp>
        <p:nvSpPr>
          <p:cNvPr id="9218" name="Rectangle 2"/>
          <p:cNvSpPr>
            <a:spLocks noGrp="1" noChangeArrowheads="1"/>
          </p:cNvSpPr>
          <p:nvPr>
            <p:ph type="title"/>
          </p:nvPr>
        </p:nvSpPr>
        <p:spPr>
          <a:xfrm>
            <a:off x="457200" y="457200"/>
            <a:ext cx="8229600" cy="955675"/>
          </a:xfrm>
        </p:spPr>
        <p:txBody>
          <a:bodyPr/>
          <a:lstStyle/>
          <a:p>
            <a:pPr eaLnBrk="1" fontAlgn="auto" hangingPunct="1">
              <a:spcAft>
                <a:spcPts val="0"/>
              </a:spcAft>
              <a:defRPr/>
            </a:pPr>
            <a:r>
              <a:rPr lang="en-GB" sz="4000" dirty="0" smtClean="0"/>
              <a:t>Reggio Emilia</a:t>
            </a:r>
            <a:endParaRPr lang="en-US" sz="4000" dirty="0" smtClean="0"/>
          </a:p>
        </p:txBody>
      </p:sp>
      <p:pic>
        <p:nvPicPr>
          <p:cNvPr id="27652" name="Picture 5" descr="It is only natural that ..."/>
          <p:cNvPicPr>
            <a:picLocks noChangeAspect="1" noChangeArrowheads="1"/>
          </p:cNvPicPr>
          <p:nvPr/>
        </p:nvPicPr>
        <p:blipFill>
          <a:blip r:embed="rId2" cstate="print"/>
          <a:srcRect/>
          <a:stretch>
            <a:fillRect/>
          </a:stretch>
        </p:blipFill>
        <p:spPr bwMode="auto">
          <a:xfrm>
            <a:off x="6659563" y="188913"/>
            <a:ext cx="1655762" cy="1655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365760" indent="-256032" eaLnBrk="1" fontAlgn="auto" hangingPunct="1">
              <a:spcAft>
                <a:spcPts val="0"/>
              </a:spcAft>
              <a:buFont typeface="Wingdings 3"/>
              <a:buChar char=""/>
              <a:defRPr/>
            </a:pPr>
            <a:r>
              <a:rPr lang="en-GB" sz="2800" dirty="0" smtClean="0"/>
              <a:t>Adult is urged to listen to the many languages through which children communicate.</a:t>
            </a:r>
            <a:endParaRPr lang="en-GB" dirty="0" smtClean="0"/>
          </a:p>
          <a:p>
            <a:pPr marL="365760" indent="-256032" eaLnBrk="1" fontAlgn="auto" hangingPunct="1">
              <a:spcAft>
                <a:spcPts val="0"/>
              </a:spcAft>
              <a:buFont typeface="Wingdings 3"/>
              <a:buChar char=""/>
              <a:defRPr/>
            </a:pPr>
            <a:r>
              <a:rPr lang="en-GB" dirty="0" smtClean="0"/>
              <a:t>Projects stem from children’s ideas, experiences and interests, which serves as the framework for teaching and learning.</a:t>
            </a:r>
          </a:p>
          <a:p>
            <a:pPr marL="365760" indent="-256032" eaLnBrk="1" fontAlgn="auto" hangingPunct="1">
              <a:spcAft>
                <a:spcPts val="0"/>
              </a:spcAft>
              <a:buFont typeface="Wingdings 3"/>
              <a:buChar char=""/>
              <a:defRPr/>
            </a:pPr>
            <a:r>
              <a:rPr lang="en-GB" dirty="0" smtClean="0"/>
              <a:t>Relationships between the adult and child are central to Reggio Emilia.</a:t>
            </a:r>
          </a:p>
          <a:p>
            <a:pPr marL="365760" indent="-256032" eaLnBrk="1" fontAlgn="auto" hangingPunct="1">
              <a:spcAft>
                <a:spcPts val="0"/>
              </a:spcAft>
              <a:buFont typeface="Wingdings 3"/>
              <a:buChar char=""/>
              <a:defRPr/>
            </a:pPr>
            <a:r>
              <a:rPr lang="en-GB" dirty="0" smtClean="0"/>
              <a:t>Knowledge is constructed by the child and adult finding meanings together.</a:t>
            </a:r>
          </a:p>
          <a:p>
            <a:pPr marL="365760" indent="-256032" eaLnBrk="1" fontAlgn="auto" hangingPunct="1">
              <a:spcAft>
                <a:spcPts val="0"/>
              </a:spcAft>
              <a:buFont typeface="Wingdings 3"/>
              <a:buChar char=""/>
              <a:defRPr/>
            </a:pPr>
            <a:r>
              <a:rPr lang="en-GB" dirty="0" smtClean="0"/>
              <a:t>Listening to the child’s views and ideas is key to the learning partnership.</a:t>
            </a:r>
          </a:p>
          <a:p>
            <a:pPr marL="365760" indent="-256032" algn="r" eaLnBrk="1" fontAlgn="auto" hangingPunct="1">
              <a:spcAft>
                <a:spcPts val="0"/>
              </a:spcAft>
              <a:buFont typeface="Wingdings 3"/>
              <a:buNone/>
              <a:defRPr/>
            </a:pPr>
            <a:r>
              <a:rPr lang="en-GB" sz="2200" dirty="0" smtClean="0"/>
              <a:t>(Miller &amp; Pound, 2001)</a:t>
            </a:r>
            <a:endParaRPr lang="en-GB" sz="2200" dirty="0"/>
          </a:p>
        </p:txBody>
      </p:sp>
      <p:sp>
        <p:nvSpPr>
          <p:cNvPr id="3" name="Title 2"/>
          <p:cNvSpPr>
            <a:spLocks noGrp="1"/>
          </p:cNvSpPr>
          <p:nvPr>
            <p:ph type="title"/>
          </p:nvPr>
        </p:nvSpPr>
        <p:spPr/>
        <p:txBody>
          <a:bodyPr/>
          <a:lstStyle/>
          <a:p>
            <a:pPr eaLnBrk="1" fontAlgn="auto" hangingPunct="1">
              <a:spcAft>
                <a:spcPts val="0"/>
              </a:spcAft>
              <a:defRPr/>
            </a:pPr>
            <a:r>
              <a:rPr lang="en-GB" sz="4400" dirty="0" smtClean="0"/>
              <a:t>Reggio Emilia</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pPr eaLnBrk="1" hangingPunct="1">
              <a:lnSpc>
                <a:spcPct val="90000"/>
              </a:lnSpc>
            </a:pPr>
            <a:r>
              <a:rPr lang="en-GB" altLang="en-US" sz="2800" smtClean="0"/>
              <a:t>First nurseries opened in 1945, started and run by parents following end of World War 2.</a:t>
            </a:r>
          </a:p>
          <a:p>
            <a:pPr eaLnBrk="1" hangingPunct="1">
              <a:lnSpc>
                <a:spcPct val="90000"/>
              </a:lnSpc>
            </a:pPr>
            <a:r>
              <a:rPr lang="en-GB" altLang="en-US" sz="2800" smtClean="0"/>
              <a:t>Now has 13 toddler/infant centres (under 3), 22 pre- schools (3-6). </a:t>
            </a:r>
          </a:p>
          <a:p>
            <a:pPr eaLnBrk="1" hangingPunct="1">
              <a:lnSpc>
                <a:spcPct val="90000"/>
              </a:lnSpc>
            </a:pPr>
            <a:r>
              <a:rPr lang="en-GB" altLang="en-US" sz="2800" smtClean="0"/>
              <a:t>Internationally known for provision for children under 6 years and influenced  practitioners all over the world.</a:t>
            </a:r>
          </a:p>
          <a:p>
            <a:pPr eaLnBrk="1" hangingPunct="1">
              <a:lnSpc>
                <a:spcPct val="90000"/>
              </a:lnSpc>
            </a:pPr>
            <a:r>
              <a:rPr lang="en-GB" altLang="en-US" sz="2800" smtClean="0"/>
              <a:t>Operates network of early childhood services alongside publicly funded pre-schools.</a:t>
            </a:r>
          </a:p>
          <a:p>
            <a:pPr eaLnBrk="1" hangingPunct="1"/>
            <a:endParaRPr lang="en-GB" altLang="en-US" smtClean="0"/>
          </a:p>
        </p:txBody>
      </p:sp>
      <p:sp>
        <p:nvSpPr>
          <p:cNvPr id="3" name="Title 2"/>
          <p:cNvSpPr>
            <a:spLocks noGrp="1"/>
          </p:cNvSpPr>
          <p:nvPr>
            <p:ph type="title"/>
          </p:nvPr>
        </p:nvSpPr>
        <p:spPr/>
        <p:txBody>
          <a:bodyPr/>
          <a:lstStyle/>
          <a:p>
            <a:pPr eaLnBrk="1" fontAlgn="auto" hangingPunct="1">
              <a:spcAft>
                <a:spcPts val="0"/>
              </a:spcAft>
              <a:defRPr/>
            </a:pPr>
            <a:r>
              <a:rPr lang="en-GB" sz="4000" dirty="0" smtClean="0"/>
              <a:t>Reggio Emilia</a:t>
            </a:r>
            <a:endParaRPr lang="en-GB" sz="40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a:xfrm>
            <a:off x="457200" y="1484313"/>
            <a:ext cx="8229600" cy="4897437"/>
          </a:xfrm>
        </p:spPr>
        <p:txBody>
          <a:bodyPr/>
          <a:lstStyle/>
          <a:p>
            <a:pPr eaLnBrk="1" hangingPunct="1"/>
            <a:r>
              <a:rPr lang="en-GB" altLang="en-US" sz="2800" smtClean="0"/>
              <a:t>Based on the work of Dewey, Piaget, Vygotsky and Erikson.</a:t>
            </a:r>
            <a:endParaRPr lang="en-US" altLang="en-US" sz="2800" smtClean="0"/>
          </a:p>
          <a:p>
            <a:pPr eaLnBrk="1" hangingPunct="1"/>
            <a:r>
              <a:rPr lang="en-US" altLang="en-US" sz="2800" smtClean="0"/>
              <a:t>Believes in the importance of discovery, stimulating learning environments and children reflecting on their own learning.</a:t>
            </a:r>
          </a:p>
          <a:p>
            <a:pPr eaLnBrk="1" hangingPunct="1"/>
            <a:r>
              <a:rPr lang="en-US" altLang="en-US" sz="2800" smtClean="0"/>
              <a:t>Adults seen as facilitators and partners.</a:t>
            </a:r>
          </a:p>
          <a:p>
            <a:pPr eaLnBrk="1" hangingPunct="1"/>
            <a:r>
              <a:rPr lang="en-US" altLang="en-US" sz="2800" smtClean="0"/>
              <a:t>Children are initiators, communicators and all have potential.</a:t>
            </a:r>
          </a:p>
          <a:p>
            <a:pPr eaLnBrk="1" hangingPunct="1"/>
            <a:r>
              <a:rPr lang="en-US" altLang="en-US" sz="2800" smtClean="0"/>
              <a:t>Education for all children, including those with disabilities is explored and developed.</a:t>
            </a:r>
          </a:p>
          <a:p>
            <a:pPr eaLnBrk="1" hangingPunct="1"/>
            <a:endParaRPr lang="en-US" altLang="en-US" sz="2800" smtClean="0"/>
          </a:p>
        </p:txBody>
      </p:sp>
      <p:sp>
        <p:nvSpPr>
          <p:cNvPr id="10242" name="Rectangle 2"/>
          <p:cNvSpPr>
            <a:spLocks noGrp="1" noChangeArrowheads="1"/>
          </p:cNvSpPr>
          <p:nvPr>
            <p:ph type="title"/>
          </p:nvPr>
        </p:nvSpPr>
        <p:spPr>
          <a:xfrm>
            <a:off x="457200" y="457200"/>
            <a:ext cx="8229600" cy="811213"/>
          </a:xfrm>
        </p:spPr>
        <p:txBody>
          <a:bodyPr/>
          <a:lstStyle/>
          <a:p>
            <a:pPr algn="ctr" eaLnBrk="1" fontAlgn="auto" hangingPunct="1">
              <a:spcAft>
                <a:spcPts val="0"/>
              </a:spcAft>
              <a:defRPr/>
            </a:pPr>
            <a:r>
              <a:rPr lang="en-GB" sz="3600" smtClean="0"/>
              <a:t>Malaguzzi’s Theory</a:t>
            </a:r>
            <a:r>
              <a:rPr lang="en-GB" sz="3200" smtClean="0"/>
              <a:t> </a:t>
            </a:r>
            <a:endParaRPr lang="en-US" sz="32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395288" y="1628775"/>
            <a:ext cx="8229600" cy="4321175"/>
          </a:xfrm>
        </p:spPr>
        <p:txBody>
          <a:bodyPr/>
          <a:lstStyle/>
          <a:p>
            <a:pPr eaLnBrk="1" hangingPunct="1">
              <a:lnSpc>
                <a:spcPct val="80000"/>
              </a:lnSpc>
            </a:pPr>
            <a:r>
              <a:rPr lang="en-GB" altLang="en-US" sz="2800" smtClean="0"/>
              <a:t>Creative thinking, children represent their experiences, ideas, thoughts and feelings.</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Exploration and discovery.</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Free play.</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Following children’s interests.</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Valuing and encouraging all the ways children express themselves.</a:t>
            </a:r>
          </a:p>
        </p:txBody>
      </p:sp>
      <p:sp>
        <p:nvSpPr>
          <p:cNvPr id="11266" name="Rectangle 2"/>
          <p:cNvSpPr>
            <a:spLocks noGrp="1" noChangeArrowheads="1"/>
          </p:cNvSpPr>
          <p:nvPr>
            <p:ph type="title"/>
          </p:nvPr>
        </p:nvSpPr>
        <p:spPr/>
        <p:txBody>
          <a:bodyPr>
            <a:noAutofit/>
          </a:bodyPr>
          <a:lstStyle/>
          <a:p>
            <a:pPr eaLnBrk="1" fontAlgn="auto" hangingPunct="1">
              <a:spcAft>
                <a:spcPts val="0"/>
              </a:spcAft>
              <a:defRPr/>
            </a:pPr>
            <a:r>
              <a:rPr lang="en-GB" sz="4000" dirty="0" smtClean="0"/>
              <a:t/>
            </a:r>
            <a:br>
              <a:rPr lang="en-GB" sz="4000" dirty="0" smtClean="0"/>
            </a:br>
            <a:r>
              <a:rPr lang="en-GB" sz="4000" dirty="0" smtClean="0"/>
              <a:t>Reggio Theory into Practice</a:t>
            </a:r>
            <a:br>
              <a:rPr lang="en-GB" sz="4000" dirty="0" smtClean="0"/>
            </a:br>
            <a:endParaRPr lang="en-GB" sz="4000"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a:xfrm>
            <a:off x="468313" y="1989138"/>
            <a:ext cx="8229600" cy="4525962"/>
          </a:xfrm>
        </p:spPr>
        <p:txBody>
          <a:bodyPr/>
          <a:lstStyle/>
          <a:p>
            <a:pPr eaLnBrk="1" hangingPunct="1">
              <a:lnSpc>
                <a:spcPct val="80000"/>
              </a:lnSpc>
            </a:pPr>
            <a:r>
              <a:rPr lang="en-GB" altLang="en-US" sz="2800" smtClean="0"/>
              <a:t>Asking children to talk about their ideas.</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Asking children to re-visit their ideas.</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Every nursery has an atelierista (artist in residence) to promote the visual, aesthetic and creative work of children – use of stimulating materials.</a:t>
            </a:r>
          </a:p>
          <a:p>
            <a:pPr eaLnBrk="1" hangingPunct="1">
              <a:lnSpc>
                <a:spcPct val="80000"/>
              </a:lnSpc>
              <a:buFont typeface="Wingdings 3" pitchFamily="18" charset="2"/>
              <a:buNone/>
            </a:pPr>
            <a:endParaRPr lang="en-GB" altLang="en-US" sz="2800" smtClean="0"/>
          </a:p>
          <a:p>
            <a:pPr eaLnBrk="1" hangingPunct="1">
              <a:lnSpc>
                <a:spcPct val="80000"/>
              </a:lnSpc>
            </a:pPr>
            <a:r>
              <a:rPr lang="en-GB" altLang="en-US" sz="2800" smtClean="0"/>
              <a:t>Use of light, glass and mirrors.</a:t>
            </a:r>
          </a:p>
          <a:p>
            <a:pPr eaLnBrk="1" hangingPunct="1"/>
            <a:endParaRPr lang="en-GB" altLang="en-US" smtClean="0"/>
          </a:p>
        </p:txBody>
      </p:sp>
      <p:sp>
        <p:nvSpPr>
          <p:cNvPr id="3" name="Title 2"/>
          <p:cNvSpPr>
            <a:spLocks noGrp="1"/>
          </p:cNvSpPr>
          <p:nvPr>
            <p:ph type="title"/>
          </p:nvPr>
        </p:nvSpPr>
        <p:spPr/>
        <p:txBody>
          <a:bodyPr/>
          <a:lstStyle/>
          <a:p>
            <a:pPr eaLnBrk="1" fontAlgn="auto" hangingPunct="1">
              <a:spcAft>
                <a:spcPts val="0"/>
              </a:spcAft>
              <a:defRPr/>
            </a:pPr>
            <a:r>
              <a:rPr lang="en-GB" sz="4000" dirty="0" smtClean="0"/>
              <a:t>Reggio Theory into Practice</a:t>
            </a:r>
            <a:endParaRPr lang="en-GB" sz="4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lnSpc>
                <a:spcPct val="90000"/>
              </a:lnSpc>
              <a:buFont typeface="Wingdings 3" pitchFamily="18" charset="2"/>
              <a:buNone/>
            </a:pPr>
            <a:r>
              <a:rPr lang="en-GB" altLang="en-US" sz="2400" smtClean="0"/>
              <a:t>Children’s memories, thoughts and ideas are </a:t>
            </a:r>
          </a:p>
          <a:p>
            <a:pPr eaLnBrk="1" hangingPunct="1">
              <a:lnSpc>
                <a:spcPct val="90000"/>
              </a:lnSpc>
              <a:buFont typeface="Wingdings 3" pitchFamily="18" charset="2"/>
              <a:buNone/>
            </a:pPr>
            <a:r>
              <a:rPr lang="en-GB" altLang="en-US" sz="2400" smtClean="0"/>
              <a:t>recorded in different ways:</a:t>
            </a:r>
          </a:p>
          <a:p>
            <a:pPr eaLnBrk="1" hangingPunct="1">
              <a:lnSpc>
                <a:spcPct val="90000"/>
              </a:lnSpc>
              <a:buFont typeface="Wingdings 3" pitchFamily="18" charset="2"/>
              <a:buNone/>
            </a:pPr>
            <a:endParaRPr lang="en-GB" altLang="en-US" sz="2400" smtClean="0"/>
          </a:p>
          <a:p>
            <a:pPr eaLnBrk="1" hangingPunct="1">
              <a:lnSpc>
                <a:spcPct val="90000"/>
              </a:lnSpc>
              <a:buFont typeface="Wingdings" pitchFamily="2" charset="2"/>
              <a:buChar char="ü"/>
            </a:pPr>
            <a:r>
              <a:rPr lang="en-GB" altLang="en-US" sz="2400" smtClean="0"/>
              <a:t>Samples of work at different stages, drawings, models, paintings.</a:t>
            </a:r>
          </a:p>
          <a:p>
            <a:pPr eaLnBrk="1" hangingPunct="1">
              <a:lnSpc>
                <a:spcPct val="90000"/>
              </a:lnSpc>
              <a:buFont typeface="Wingdings" pitchFamily="2" charset="2"/>
              <a:buChar char="ü"/>
            </a:pPr>
            <a:r>
              <a:rPr lang="en-GB" altLang="en-US" sz="2400" smtClean="0"/>
              <a:t>Children’s responses recorded in photos, videos, written observations and transcripts. </a:t>
            </a:r>
          </a:p>
          <a:p>
            <a:pPr eaLnBrk="1" hangingPunct="1">
              <a:lnSpc>
                <a:spcPct val="90000"/>
              </a:lnSpc>
              <a:buFont typeface="Wingdings" pitchFamily="2" charset="2"/>
              <a:buChar char="ü"/>
            </a:pPr>
            <a:r>
              <a:rPr lang="en-GB" altLang="en-US" sz="2400" smtClean="0"/>
              <a:t>Comments by adults working with children.</a:t>
            </a:r>
          </a:p>
          <a:p>
            <a:pPr eaLnBrk="1" hangingPunct="1">
              <a:lnSpc>
                <a:spcPct val="90000"/>
              </a:lnSpc>
              <a:buFont typeface="Wingdings" pitchFamily="2" charset="2"/>
              <a:buChar char="ü"/>
            </a:pPr>
            <a:r>
              <a:rPr lang="en-GB" altLang="en-US" sz="2400" smtClean="0"/>
              <a:t>Transcripts of children’s discussions. </a:t>
            </a:r>
          </a:p>
          <a:p>
            <a:pPr eaLnBrk="1" hangingPunct="1">
              <a:lnSpc>
                <a:spcPct val="90000"/>
              </a:lnSpc>
              <a:buFont typeface="Wingdings" pitchFamily="2" charset="2"/>
              <a:buChar char="ü"/>
            </a:pPr>
            <a:r>
              <a:rPr lang="en-GB" altLang="en-US" sz="2400" smtClean="0"/>
              <a:t>Formal assessment only necessary if learning is not taking place.</a:t>
            </a:r>
          </a:p>
        </p:txBody>
      </p:sp>
      <p:sp>
        <p:nvSpPr>
          <p:cNvPr id="12291" name="Rectangle 4"/>
          <p:cNvSpPr>
            <a:spLocks noGrp="1" noChangeArrowheads="1"/>
          </p:cNvSpPr>
          <p:nvPr>
            <p:ph type="title"/>
          </p:nvPr>
        </p:nvSpPr>
        <p:spPr/>
        <p:txBody>
          <a:bodyPr/>
          <a:lstStyle/>
          <a:p>
            <a:pPr eaLnBrk="1" fontAlgn="auto" hangingPunct="1">
              <a:spcAft>
                <a:spcPts val="0"/>
              </a:spcAft>
              <a:defRPr/>
            </a:pPr>
            <a:r>
              <a:rPr lang="en-GB" smtClean="0"/>
              <a:t>Learning is a journey</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a:xfrm>
            <a:off x="323850" y="1412875"/>
            <a:ext cx="8229600" cy="4895850"/>
          </a:xfrm>
        </p:spPr>
        <p:txBody>
          <a:bodyPr/>
          <a:lstStyle/>
          <a:p>
            <a:pPr eaLnBrk="1" hangingPunct="1">
              <a:lnSpc>
                <a:spcPct val="90000"/>
              </a:lnSpc>
            </a:pPr>
            <a:r>
              <a:rPr lang="en-GB" altLang="en-US" smtClean="0"/>
              <a:t>Parents central to the programme and closely involved.</a:t>
            </a:r>
          </a:p>
          <a:p>
            <a:pPr eaLnBrk="1" hangingPunct="1">
              <a:lnSpc>
                <a:spcPct val="90000"/>
              </a:lnSpc>
            </a:pPr>
            <a:r>
              <a:rPr lang="en-GB" altLang="en-US" smtClean="0"/>
              <a:t>Information provided by the parents about child, is fed back into activities and experiences.</a:t>
            </a:r>
          </a:p>
          <a:p>
            <a:pPr eaLnBrk="1" hangingPunct="1">
              <a:lnSpc>
                <a:spcPct val="90000"/>
              </a:lnSpc>
            </a:pPr>
            <a:r>
              <a:rPr lang="en-GB" altLang="en-US" smtClean="0"/>
              <a:t>Learning is child centered.</a:t>
            </a:r>
          </a:p>
          <a:p>
            <a:pPr eaLnBrk="1" hangingPunct="1">
              <a:lnSpc>
                <a:spcPct val="90000"/>
              </a:lnSpc>
            </a:pPr>
            <a:r>
              <a:rPr lang="en-GB" altLang="en-US" smtClean="0"/>
              <a:t>Group work is an important form of social learning.</a:t>
            </a:r>
          </a:p>
          <a:p>
            <a:pPr eaLnBrk="1" hangingPunct="1">
              <a:lnSpc>
                <a:spcPct val="90000"/>
              </a:lnSpc>
            </a:pPr>
            <a:r>
              <a:rPr lang="en-GB" altLang="en-US" smtClean="0"/>
              <a:t>Groups of children have the same teacher for 3 years for stability.</a:t>
            </a:r>
          </a:p>
        </p:txBody>
      </p:sp>
      <p:sp>
        <p:nvSpPr>
          <p:cNvPr id="13314" name="Rectangle 2"/>
          <p:cNvSpPr>
            <a:spLocks noGrp="1" noChangeArrowheads="1"/>
          </p:cNvSpPr>
          <p:nvPr>
            <p:ph type="title"/>
          </p:nvPr>
        </p:nvSpPr>
        <p:spPr>
          <a:xfrm>
            <a:off x="457200" y="457200"/>
            <a:ext cx="8229600" cy="884238"/>
          </a:xfrm>
        </p:spPr>
        <p:txBody>
          <a:bodyPr/>
          <a:lstStyle/>
          <a:p>
            <a:pPr eaLnBrk="1" fontAlgn="auto" hangingPunct="1">
              <a:spcAft>
                <a:spcPts val="0"/>
              </a:spcAft>
              <a:defRPr/>
            </a:pPr>
            <a:r>
              <a:rPr lang="en-GB" sz="3600" smtClean="0"/>
              <a:t>Role of Adults</a:t>
            </a:r>
            <a:endParaRPr lang="en-US" sz="360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idx="1"/>
          </p:nvPr>
        </p:nvSpPr>
        <p:spPr>
          <a:xfrm>
            <a:off x="468313" y="1962150"/>
            <a:ext cx="8229600" cy="3914775"/>
          </a:xfrm>
        </p:spPr>
        <p:txBody>
          <a:bodyPr/>
          <a:lstStyle/>
          <a:p>
            <a:pPr eaLnBrk="1" hangingPunct="1">
              <a:lnSpc>
                <a:spcPct val="90000"/>
              </a:lnSpc>
            </a:pPr>
            <a:r>
              <a:rPr lang="en-GB" altLang="en-US" smtClean="0"/>
              <a:t>Adult facilitates children’s learning, helping children to explore ideas, determine problems and arouse their interest.</a:t>
            </a:r>
          </a:p>
          <a:p>
            <a:pPr eaLnBrk="1" hangingPunct="1">
              <a:lnSpc>
                <a:spcPct val="90000"/>
              </a:lnSpc>
              <a:buFont typeface="Wingdings 3" pitchFamily="18" charset="2"/>
              <a:buNone/>
            </a:pPr>
            <a:endParaRPr lang="en-GB" altLang="en-US" smtClean="0"/>
          </a:p>
          <a:p>
            <a:pPr eaLnBrk="1" hangingPunct="1">
              <a:lnSpc>
                <a:spcPct val="90000"/>
              </a:lnSpc>
            </a:pPr>
            <a:r>
              <a:rPr lang="en-GB" altLang="en-US" smtClean="0"/>
              <a:t>Specified adult works with parents and teachers towards aims and goals. </a:t>
            </a:r>
          </a:p>
          <a:p>
            <a:pPr eaLnBrk="1" hangingPunct="1">
              <a:lnSpc>
                <a:spcPct val="90000"/>
              </a:lnSpc>
              <a:buFont typeface="Wingdings 3" pitchFamily="18" charset="2"/>
              <a:buNone/>
            </a:pPr>
            <a:endParaRPr lang="en-GB" altLang="en-US" smtClean="0"/>
          </a:p>
          <a:p>
            <a:pPr eaLnBrk="1" hangingPunct="1">
              <a:lnSpc>
                <a:spcPct val="90000"/>
              </a:lnSpc>
            </a:pPr>
            <a:r>
              <a:rPr lang="en-GB" altLang="en-US" smtClean="0"/>
              <a:t>Low adult to child ratios.</a:t>
            </a:r>
            <a:endParaRPr lang="en-US" altLang="en-US" smtClean="0"/>
          </a:p>
        </p:txBody>
      </p:sp>
      <p:sp>
        <p:nvSpPr>
          <p:cNvPr id="14338" name="Rectangle 2"/>
          <p:cNvSpPr>
            <a:spLocks noGrp="1" noChangeArrowheads="1"/>
          </p:cNvSpPr>
          <p:nvPr>
            <p:ph type="title"/>
          </p:nvPr>
        </p:nvSpPr>
        <p:spPr>
          <a:xfrm>
            <a:off x="457200" y="457200"/>
            <a:ext cx="8229600" cy="884238"/>
          </a:xfrm>
        </p:spPr>
        <p:txBody>
          <a:bodyPr/>
          <a:lstStyle/>
          <a:p>
            <a:pPr eaLnBrk="1" fontAlgn="auto" hangingPunct="1">
              <a:spcAft>
                <a:spcPts val="0"/>
              </a:spcAft>
              <a:defRPr/>
            </a:pPr>
            <a:r>
              <a:rPr lang="en-GB" sz="3600" smtClean="0"/>
              <a:t>Role of Adults</a:t>
            </a:r>
            <a:endParaRPr lang="en-US" sz="360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idx="1"/>
          </p:nvPr>
        </p:nvSpPr>
        <p:spPr>
          <a:xfrm>
            <a:off x="457200" y="1916113"/>
            <a:ext cx="8229600" cy="4537075"/>
          </a:xfrm>
        </p:spPr>
        <p:txBody>
          <a:bodyPr/>
          <a:lstStyle/>
          <a:p>
            <a:pPr eaLnBrk="1" hangingPunct="1">
              <a:lnSpc>
                <a:spcPct val="90000"/>
              </a:lnSpc>
            </a:pPr>
            <a:r>
              <a:rPr lang="en-GB" altLang="en-US" sz="2400" smtClean="0"/>
              <a:t>Bruner, Lilian Katz and Howard Gardner interested in the approach.</a:t>
            </a:r>
          </a:p>
          <a:p>
            <a:pPr eaLnBrk="1" hangingPunct="1">
              <a:lnSpc>
                <a:spcPct val="90000"/>
              </a:lnSpc>
              <a:buFont typeface="Wingdings 3" pitchFamily="18" charset="2"/>
              <a:buNone/>
            </a:pPr>
            <a:endParaRPr lang="en-GB" altLang="en-US" sz="2400" smtClean="0"/>
          </a:p>
          <a:p>
            <a:pPr eaLnBrk="1" hangingPunct="1">
              <a:lnSpc>
                <a:spcPct val="90000"/>
              </a:lnSpc>
            </a:pPr>
            <a:r>
              <a:rPr lang="en-GB" altLang="en-US" sz="2400" smtClean="0"/>
              <a:t>Appealing Reggio centres have influenced some settings in UK by including the use of light and shade, mirrors, reflective surfaces, spaciousness.</a:t>
            </a:r>
          </a:p>
          <a:p>
            <a:pPr eaLnBrk="1" hangingPunct="1">
              <a:lnSpc>
                <a:spcPct val="90000"/>
              </a:lnSpc>
              <a:buFont typeface="Wingdings 3" pitchFamily="18" charset="2"/>
              <a:buNone/>
            </a:pPr>
            <a:endParaRPr lang="en-GB" altLang="en-US" sz="2400" smtClean="0"/>
          </a:p>
          <a:p>
            <a:pPr eaLnBrk="1" hangingPunct="1">
              <a:lnSpc>
                <a:spcPct val="90000"/>
              </a:lnSpc>
            </a:pPr>
            <a:r>
              <a:rPr lang="en-GB" altLang="en-US" sz="2400" smtClean="0"/>
              <a:t>Centres have large windows, white walls and mirrored surfaces –places with mirrors inside where children can sit and see themselves from many angles.</a:t>
            </a:r>
          </a:p>
        </p:txBody>
      </p:sp>
      <p:sp>
        <p:nvSpPr>
          <p:cNvPr id="15362" name="Rectangle 2"/>
          <p:cNvSpPr>
            <a:spLocks noGrp="1" noChangeArrowheads="1"/>
          </p:cNvSpPr>
          <p:nvPr>
            <p:ph type="title"/>
          </p:nvPr>
        </p:nvSpPr>
        <p:spPr>
          <a:xfrm>
            <a:off x="457200" y="457200"/>
            <a:ext cx="8229600" cy="739775"/>
          </a:xfrm>
        </p:spPr>
        <p:txBody>
          <a:bodyPr/>
          <a:lstStyle/>
          <a:p>
            <a:pPr eaLnBrk="1" fontAlgn="auto" hangingPunct="1">
              <a:spcAft>
                <a:spcPts val="0"/>
              </a:spcAft>
              <a:defRPr/>
            </a:pPr>
            <a:r>
              <a:rPr lang="en-US" sz="3600" dirty="0" smtClean="0"/>
              <a:t>Influence of Reggio Emilia</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p:cNvSpPr>
            <a:spLocks noGrp="1"/>
          </p:cNvSpPr>
          <p:nvPr>
            <p:ph idx="1"/>
          </p:nvPr>
        </p:nvSpPr>
        <p:spPr>
          <a:xfrm>
            <a:off x="395288" y="2060575"/>
            <a:ext cx="8229600" cy="4525963"/>
          </a:xfrm>
        </p:spPr>
        <p:txBody>
          <a:bodyPr/>
          <a:lstStyle/>
          <a:p>
            <a:pPr eaLnBrk="1" hangingPunct="1">
              <a:lnSpc>
                <a:spcPct val="90000"/>
              </a:lnSpc>
            </a:pPr>
            <a:r>
              <a:rPr lang="en-GB" altLang="en-US" sz="2800" smtClean="0"/>
              <a:t>Children’s work on display which demonstrates a range of creative projects.</a:t>
            </a:r>
          </a:p>
          <a:p>
            <a:pPr eaLnBrk="1" hangingPunct="1">
              <a:lnSpc>
                <a:spcPct val="90000"/>
              </a:lnSpc>
              <a:buFont typeface="Wingdings 3" pitchFamily="18" charset="2"/>
              <a:buNone/>
            </a:pPr>
            <a:endParaRPr lang="en-GB" altLang="en-US" sz="2800" smtClean="0"/>
          </a:p>
          <a:p>
            <a:pPr eaLnBrk="1" hangingPunct="1">
              <a:lnSpc>
                <a:spcPct val="90000"/>
              </a:lnSpc>
            </a:pPr>
            <a:r>
              <a:rPr lang="en-GB" altLang="en-US" sz="2800" smtClean="0"/>
              <a:t>This society has not had to deal with the challenge of cultural diversity, gender issues, so there are some criticisms of this approach if introduced into other countries.</a:t>
            </a:r>
          </a:p>
          <a:p>
            <a:pPr eaLnBrk="1" hangingPunct="1"/>
            <a:endParaRPr lang="en-GB" altLang="en-US" smtClean="0"/>
          </a:p>
        </p:txBody>
      </p:sp>
      <p:sp>
        <p:nvSpPr>
          <p:cNvPr id="3" name="Title 2"/>
          <p:cNvSpPr>
            <a:spLocks noGrp="1"/>
          </p:cNvSpPr>
          <p:nvPr>
            <p:ph type="title"/>
          </p:nvPr>
        </p:nvSpPr>
        <p:spPr/>
        <p:txBody>
          <a:bodyPr/>
          <a:lstStyle/>
          <a:p>
            <a:pPr eaLnBrk="1" fontAlgn="auto" hangingPunct="1">
              <a:spcAft>
                <a:spcPts val="0"/>
              </a:spcAft>
              <a:defRPr/>
            </a:pPr>
            <a:r>
              <a:rPr lang="en-US" sz="4000" dirty="0" smtClean="0"/>
              <a:t>Influence of Reggio Emilia</a:t>
            </a:r>
            <a:endParaRPr lang="en-GB" sz="40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eggio 1.jpg"/>
          <p:cNvPicPr>
            <a:picLocks noGrp="1" noChangeAspect="1"/>
          </p:cNvPicPr>
          <p:nvPr>
            <p:ph idx="1"/>
          </p:nvPr>
        </p:nvPicPr>
        <p:blipFill>
          <a:blip r:embed="rId2" cstate="print"/>
          <a:stretch>
            <a:fillRect/>
          </a:stretch>
        </p:blipFill>
        <p:spPr>
          <a:xfrm>
            <a:off x="323528" y="980728"/>
            <a:ext cx="2592288" cy="2436751"/>
          </a:xfrm>
        </p:spPr>
      </p:pic>
      <p:sp>
        <p:nvSpPr>
          <p:cNvPr id="3" name="Title 2"/>
          <p:cNvSpPr>
            <a:spLocks noGrp="1"/>
          </p:cNvSpPr>
          <p:nvPr>
            <p:ph type="title"/>
          </p:nvPr>
        </p:nvSpPr>
        <p:spPr>
          <a:xfrm>
            <a:off x="457200" y="274638"/>
            <a:ext cx="8229600" cy="706090"/>
          </a:xfrm>
        </p:spPr>
        <p:txBody>
          <a:bodyPr>
            <a:normAutofit/>
          </a:bodyPr>
          <a:lstStyle/>
          <a:p>
            <a:pPr algn="ctr"/>
            <a:r>
              <a:rPr lang="en-GB" sz="3200" dirty="0" smtClean="0"/>
              <a:t>Images of Reggio Classrooms</a:t>
            </a:r>
            <a:endParaRPr lang="en-GB" sz="3200" dirty="0"/>
          </a:p>
        </p:txBody>
      </p:sp>
      <p:pic>
        <p:nvPicPr>
          <p:cNvPr id="5" name="Picture 4" descr="Reggio 2.JPG"/>
          <p:cNvPicPr>
            <a:picLocks noChangeAspect="1"/>
          </p:cNvPicPr>
          <p:nvPr/>
        </p:nvPicPr>
        <p:blipFill>
          <a:blip r:embed="rId3" cstate="print"/>
          <a:stretch>
            <a:fillRect/>
          </a:stretch>
        </p:blipFill>
        <p:spPr>
          <a:xfrm>
            <a:off x="5292080" y="1052736"/>
            <a:ext cx="3168352" cy="2376264"/>
          </a:xfrm>
          <a:prstGeom prst="rect">
            <a:avLst/>
          </a:prstGeom>
        </p:spPr>
      </p:pic>
      <p:pic>
        <p:nvPicPr>
          <p:cNvPr id="6" name="Picture 5" descr="Reggio 3.jpg"/>
          <p:cNvPicPr>
            <a:picLocks noChangeAspect="1"/>
          </p:cNvPicPr>
          <p:nvPr/>
        </p:nvPicPr>
        <p:blipFill>
          <a:blip r:embed="rId4" cstate="print"/>
          <a:stretch>
            <a:fillRect/>
          </a:stretch>
        </p:blipFill>
        <p:spPr>
          <a:xfrm>
            <a:off x="3275856" y="980728"/>
            <a:ext cx="1872208" cy="2490989"/>
          </a:xfrm>
          <a:prstGeom prst="rect">
            <a:avLst/>
          </a:prstGeom>
        </p:spPr>
      </p:pic>
      <p:pic>
        <p:nvPicPr>
          <p:cNvPr id="7" name="Picture 6" descr="Reggio 4.jpg"/>
          <p:cNvPicPr>
            <a:picLocks noChangeAspect="1"/>
          </p:cNvPicPr>
          <p:nvPr/>
        </p:nvPicPr>
        <p:blipFill>
          <a:blip r:embed="rId5" cstate="print"/>
          <a:stretch>
            <a:fillRect/>
          </a:stretch>
        </p:blipFill>
        <p:spPr>
          <a:xfrm>
            <a:off x="3995936" y="3501008"/>
            <a:ext cx="4596301" cy="2664296"/>
          </a:xfrm>
          <a:prstGeom prst="rect">
            <a:avLst/>
          </a:prstGeom>
        </p:spPr>
      </p:pic>
      <p:pic>
        <p:nvPicPr>
          <p:cNvPr id="8" name="Picture 7" descr="reggio work.JPG"/>
          <p:cNvPicPr>
            <a:picLocks noChangeAspect="1"/>
          </p:cNvPicPr>
          <p:nvPr/>
        </p:nvPicPr>
        <p:blipFill>
          <a:blip r:embed="rId6" cstate="print"/>
          <a:stretch>
            <a:fillRect/>
          </a:stretch>
        </p:blipFill>
        <p:spPr>
          <a:xfrm>
            <a:off x="251521" y="3540432"/>
            <a:ext cx="3456384" cy="267437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eggio nature.jpg"/>
          <p:cNvPicPr>
            <a:picLocks noGrp="1" noChangeAspect="1"/>
          </p:cNvPicPr>
          <p:nvPr>
            <p:ph idx="1"/>
          </p:nvPr>
        </p:nvPicPr>
        <p:blipFill>
          <a:blip r:embed="rId2" cstate="print"/>
          <a:stretch>
            <a:fillRect/>
          </a:stretch>
        </p:blipFill>
        <p:spPr>
          <a:xfrm>
            <a:off x="539552" y="548680"/>
            <a:ext cx="3015422" cy="4525962"/>
          </a:xfrm>
        </p:spPr>
      </p:pic>
      <p:pic>
        <p:nvPicPr>
          <p:cNvPr id="5" name="Picture 4" descr="reggio shells.jpg"/>
          <p:cNvPicPr>
            <a:picLocks noChangeAspect="1"/>
          </p:cNvPicPr>
          <p:nvPr/>
        </p:nvPicPr>
        <p:blipFill>
          <a:blip r:embed="rId3" cstate="print"/>
          <a:stretch>
            <a:fillRect/>
          </a:stretch>
        </p:blipFill>
        <p:spPr>
          <a:xfrm>
            <a:off x="3997856" y="548680"/>
            <a:ext cx="4404970" cy="4464496"/>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have early </a:t>
            </a:r>
            <a:r>
              <a:rPr lang="en-GB" dirty="0" smtClean="0"/>
              <a:t>y</a:t>
            </a:r>
            <a:r>
              <a:rPr lang="en-GB" dirty="0" smtClean="0"/>
              <a:t>ears settings in Wales in the 21</a:t>
            </a:r>
            <a:r>
              <a:rPr lang="en-GB" baseline="30000" dirty="0" smtClean="0"/>
              <a:t>st</a:t>
            </a:r>
            <a:r>
              <a:rPr lang="en-GB" dirty="0" smtClean="0"/>
              <a:t> Century been influenced by Reggio Emilia?</a:t>
            </a:r>
          </a:p>
          <a:p>
            <a:endParaRPr lang="en-GB" dirty="0" smtClean="0"/>
          </a:p>
          <a:p>
            <a:r>
              <a:rPr lang="en-GB" dirty="0" smtClean="0"/>
              <a:t>What do you consider are the strengths and/or weaknesses of this?</a:t>
            </a:r>
            <a:endParaRPr lang="en-GB" dirty="0"/>
          </a:p>
        </p:txBody>
      </p:sp>
      <p:sp>
        <p:nvSpPr>
          <p:cNvPr id="3" name="Title 2"/>
          <p:cNvSpPr>
            <a:spLocks noGrp="1"/>
          </p:cNvSpPr>
          <p:nvPr>
            <p:ph type="title"/>
          </p:nvPr>
        </p:nvSpPr>
        <p:spPr/>
        <p:txBody>
          <a:bodyPr/>
          <a:lstStyle/>
          <a:p>
            <a:r>
              <a:rPr lang="en-GB" dirty="0" smtClean="0"/>
              <a:t>Discussion</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780928"/>
            <a:ext cx="8229600" cy="1143000"/>
          </a:xfrm>
        </p:spPr>
        <p:txBody>
          <a:bodyPr/>
          <a:lstStyle/>
          <a:p>
            <a:pPr algn="ctr" eaLnBrk="1" fontAlgn="auto" hangingPunct="1">
              <a:spcAft>
                <a:spcPts val="0"/>
              </a:spcAft>
              <a:defRPr/>
            </a:pPr>
            <a:r>
              <a:rPr lang="en-GB" dirty="0" smtClean="0"/>
              <a:t>High Scope</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468313" y="1916113"/>
            <a:ext cx="8229600" cy="4394200"/>
          </a:xfrm>
        </p:spPr>
        <p:txBody>
          <a:bodyPr>
            <a:normAutofit fontScale="92500"/>
          </a:bodyPr>
          <a:lstStyle/>
          <a:p>
            <a:pPr marL="365760" indent="-256032" eaLnBrk="1" fontAlgn="auto" hangingPunct="1">
              <a:lnSpc>
                <a:spcPct val="80000"/>
              </a:lnSpc>
              <a:spcAft>
                <a:spcPts val="0"/>
              </a:spcAft>
              <a:buFont typeface="Wingdings 3"/>
              <a:buChar char=""/>
              <a:defRPr/>
            </a:pPr>
            <a:endParaRPr lang="en-US" sz="2400" dirty="0" smtClean="0"/>
          </a:p>
          <a:p>
            <a:pPr marL="365760" indent="-256032" eaLnBrk="1" fontAlgn="auto" hangingPunct="1">
              <a:lnSpc>
                <a:spcPct val="80000"/>
              </a:lnSpc>
              <a:spcAft>
                <a:spcPts val="0"/>
              </a:spcAft>
              <a:buFont typeface="Wingdings 3"/>
              <a:buChar char=""/>
              <a:defRPr/>
            </a:pPr>
            <a:r>
              <a:rPr lang="en-US" sz="2200" dirty="0" smtClean="0"/>
              <a:t>Developed by Dr David </a:t>
            </a:r>
            <a:r>
              <a:rPr lang="en-US" sz="2200" dirty="0" err="1" smtClean="0"/>
              <a:t>Welkart</a:t>
            </a:r>
            <a:r>
              <a:rPr lang="en-US" sz="2200" dirty="0" smtClean="0"/>
              <a:t> to serve children at risk of school failure in Ypsilanti, Michigan, USA.</a:t>
            </a:r>
          </a:p>
          <a:p>
            <a:pPr marL="365760" indent="-256032" eaLnBrk="1" fontAlgn="auto" hangingPunct="1">
              <a:lnSpc>
                <a:spcPct val="80000"/>
              </a:lnSpc>
              <a:spcAft>
                <a:spcPts val="0"/>
              </a:spcAft>
              <a:buFont typeface="Wingdings 3"/>
              <a:buChar char=""/>
              <a:defRPr/>
            </a:pPr>
            <a:endParaRPr lang="en-US" sz="2200" dirty="0" smtClean="0"/>
          </a:p>
          <a:p>
            <a:pPr marL="365760" indent="-256032" eaLnBrk="1" fontAlgn="auto" hangingPunct="1">
              <a:lnSpc>
                <a:spcPct val="80000"/>
              </a:lnSpc>
              <a:spcAft>
                <a:spcPts val="0"/>
              </a:spcAft>
              <a:buFont typeface="Wingdings 3"/>
              <a:buChar char=""/>
              <a:defRPr/>
            </a:pPr>
            <a:r>
              <a:rPr lang="en-US" sz="2200" dirty="0" smtClean="0"/>
              <a:t>High Scope – ‘high aspirations and breadth of vision’</a:t>
            </a:r>
          </a:p>
          <a:p>
            <a:pPr marL="365760" indent="-256032" eaLnBrk="1" fontAlgn="auto" hangingPunct="1">
              <a:lnSpc>
                <a:spcPct val="80000"/>
              </a:lnSpc>
              <a:spcAft>
                <a:spcPts val="0"/>
              </a:spcAft>
              <a:buFont typeface="Wingdings 3"/>
              <a:buChar char=""/>
              <a:defRPr/>
            </a:pPr>
            <a:endParaRPr lang="en-US" sz="2200" dirty="0" smtClean="0"/>
          </a:p>
          <a:p>
            <a:pPr marL="365760" indent="-256032" eaLnBrk="1" fontAlgn="auto" hangingPunct="1">
              <a:lnSpc>
                <a:spcPct val="80000"/>
              </a:lnSpc>
              <a:spcAft>
                <a:spcPts val="0"/>
              </a:spcAft>
              <a:buFont typeface="Wingdings 3"/>
              <a:buChar char=""/>
              <a:defRPr/>
            </a:pPr>
            <a:r>
              <a:rPr lang="en-US" sz="2200" dirty="0" smtClean="0"/>
              <a:t>High Scope is a long-established educational approach which is used in early years care settings in over twenty countries.</a:t>
            </a:r>
          </a:p>
          <a:p>
            <a:pPr marL="365760" indent="-256032" eaLnBrk="1" fontAlgn="auto" hangingPunct="1">
              <a:lnSpc>
                <a:spcPct val="80000"/>
              </a:lnSpc>
              <a:spcAft>
                <a:spcPts val="0"/>
              </a:spcAft>
              <a:buFont typeface="Wingdings 3"/>
              <a:buNone/>
              <a:defRPr/>
            </a:pPr>
            <a:endParaRPr lang="en-US" sz="2600" dirty="0" smtClean="0"/>
          </a:p>
          <a:p>
            <a:pPr marL="365760" indent="-256032" eaLnBrk="1" fontAlgn="auto" hangingPunct="1">
              <a:lnSpc>
                <a:spcPct val="80000"/>
              </a:lnSpc>
              <a:spcAft>
                <a:spcPts val="0"/>
              </a:spcAft>
              <a:buFont typeface="Wingdings 3"/>
              <a:buChar char=""/>
              <a:defRPr/>
            </a:pPr>
            <a:r>
              <a:rPr lang="en-US" sz="2400" dirty="0" smtClean="0"/>
              <a:t>Based on 40 years of longitudinal research and practice.</a:t>
            </a:r>
          </a:p>
          <a:p>
            <a:pPr marL="365760" indent="-256032" eaLnBrk="1" fontAlgn="auto" hangingPunct="1">
              <a:lnSpc>
                <a:spcPct val="80000"/>
              </a:lnSpc>
              <a:spcAft>
                <a:spcPts val="0"/>
              </a:spcAft>
              <a:buFont typeface="Wingdings 3"/>
              <a:buNone/>
              <a:defRPr/>
            </a:pPr>
            <a:endParaRPr lang="en-US" sz="2600" dirty="0" smtClean="0"/>
          </a:p>
          <a:p>
            <a:pPr marL="365760" indent="-256032" eaLnBrk="1" fontAlgn="auto" hangingPunct="1">
              <a:lnSpc>
                <a:spcPct val="80000"/>
              </a:lnSpc>
              <a:spcAft>
                <a:spcPts val="0"/>
              </a:spcAft>
              <a:buFont typeface="Wingdings 3"/>
              <a:buChar char=""/>
              <a:defRPr/>
            </a:pPr>
            <a:endParaRPr lang="en-US" sz="2600" dirty="0" smtClean="0"/>
          </a:p>
          <a:p>
            <a:pPr marL="365760" indent="-256032" eaLnBrk="1" fontAlgn="auto" hangingPunct="1">
              <a:lnSpc>
                <a:spcPct val="80000"/>
              </a:lnSpc>
              <a:spcAft>
                <a:spcPts val="0"/>
              </a:spcAft>
              <a:buFont typeface="Wingdings 3"/>
              <a:buNone/>
              <a:defRPr/>
            </a:pPr>
            <a:r>
              <a:rPr lang="en-US" sz="2600" dirty="0" smtClean="0"/>
              <a:t/>
            </a:r>
            <a:br>
              <a:rPr lang="en-US" sz="2600" dirty="0" smtClean="0"/>
            </a:br>
            <a:endParaRPr lang="en-US" sz="2600" dirty="0" smtClean="0"/>
          </a:p>
        </p:txBody>
      </p:sp>
      <p:sp>
        <p:nvSpPr>
          <p:cNvPr id="16386" name="Rectangle 2"/>
          <p:cNvSpPr>
            <a:spLocks noGrp="1" noChangeArrowheads="1"/>
          </p:cNvSpPr>
          <p:nvPr>
            <p:ph type="title"/>
          </p:nvPr>
        </p:nvSpPr>
        <p:spPr>
          <a:xfrm>
            <a:off x="468313" y="404813"/>
            <a:ext cx="8229600" cy="863600"/>
          </a:xfrm>
        </p:spPr>
        <p:txBody>
          <a:bodyPr/>
          <a:lstStyle/>
          <a:p>
            <a:pPr eaLnBrk="1" fontAlgn="auto" hangingPunct="1">
              <a:spcAft>
                <a:spcPts val="0"/>
              </a:spcAft>
              <a:defRPr/>
            </a:pPr>
            <a:r>
              <a:rPr lang="en-GB" sz="3600" dirty="0" smtClean="0"/>
              <a:t>High Scope</a:t>
            </a:r>
            <a:endParaRPr lang="en-US" sz="3600" dirty="0" smtClean="0"/>
          </a:p>
        </p:txBody>
      </p:sp>
      <p:pic>
        <p:nvPicPr>
          <p:cNvPr id="39940" name="Picture 5" descr="the high scope approach ..."/>
          <p:cNvPicPr>
            <a:picLocks noChangeAspect="1" noChangeArrowheads="1"/>
          </p:cNvPicPr>
          <p:nvPr/>
        </p:nvPicPr>
        <p:blipFill>
          <a:blip r:embed="rId2" cstate="print"/>
          <a:srcRect/>
          <a:stretch>
            <a:fillRect/>
          </a:stretch>
        </p:blipFill>
        <p:spPr bwMode="auto">
          <a:xfrm>
            <a:off x="6372225" y="188913"/>
            <a:ext cx="1524000" cy="1409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p:cNvSpPr>
            <a:spLocks noGrp="1"/>
          </p:cNvSpPr>
          <p:nvPr>
            <p:ph idx="1"/>
          </p:nvPr>
        </p:nvSpPr>
        <p:spPr>
          <a:xfrm>
            <a:off x="468313" y="1412875"/>
            <a:ext cx="8229600" cy="4525963"/>
          </a:xfrm>
        </p:spPr>
        <p:txBody>
          <a:bodyPr/>
          <a:lstStyle/>
          <a:p>
            <a:pPr eaLnBrk="1" hangingPunct="1">
              <a:lnSpc>
                <a:spcPct val="80000"/>
              </a:lnSpc>
            </a:pPr>
            <a:r>
              <a:rPr lang="en-US" altLang="en-US" sz="2000" dirty="0" smtClean="0"/>
              <a:t>The High Scope Approach is an educational process and philosophy which requires no special equipment, materials or environment.</a:t>
            </a:r>
          </a:p>
          <a:p>
            <a:pPr eaLnBrk="1" hangingPunct="1">
              <a:lnSpc>
                <a:spcPct val="80000"/>
              </a:lnSpc>
              <a:buFont typeface="Wingdings 3" pitchFamily="18" charset="2"/>
              <a:buNone/>
            </a:pPr>
            <a:endParaRPr lang="en-US" altLang="en-US" sz="2000" dirty="0" smtClean="0"/>
          </a:p>
          <a:p>
            <a:pPr eaLnBrk="1" hangingPunct="1">
              <a:lnSpc>
                <a:spcPct val="80000"/>
              </a:lnSpc>
            </a:pPr>
            <a:r>
              <a:rPr lang="en-GB" altLang="en-US" sz="2000" dirty="0" smtClean="0"/>
              <a:t>High Scope Approach is influenced by Piaget’s theory of active learning.</a:t>
            </a:r>
          </a:p>
          <a:p>
            <a:pPr eaLnBrk="1" hangingPunct="1">
              <a:lnSpc>
                <a:spcPct val="80000"/>
              </a:lnSpc>
              <a:buFont typeface="Wingdings 3" pitchFamily="18" charset="2"/>
              <a:buNone/>
            </a:pPr>
            <a:r>
              <a:rPr lang="en-US" altLang="en-US" sz="2000" dirty="0" smtClean="0"/>
              <a:t> </a:t>
            </a:r>
          </a:p>
          <a:p>
            <a:pPr eaLnBrk="1" hangingPunct="1">
              <a:lnSpc>
                <a:spcPct val="80000"/>
              </a:lnSpc>
            </a:pPr>
            <a:r>
              <a:rPr lang="en-US" altLang="en-US" sz="2000" dirty="0" err="1" smtClean="0"/>
              <a:t>Centres</a:t>
            </a:r>
            <a:r>
              <a:rPr lang="en-US" altLang="en-US" sz="2000" dirty="0" smtClean="0"/>
              <a:t> on </a:t>
            </a:r>
            <a:r>
              <a:rPr lang="en-US" altLang="en-US" sz="2000" dirty="0" err="1" smtClean="0"/>
              <a:t>recognising</a:t>
            </a:r>
            <a:r>
              <a:rPr lang="en-US" altLang="en-US" sz="2000" dirty="0" smtClean="0"/>
              <a:t> and supporting the unique differences in children aged between 2-6 years and developing their self-confidence by building on what they can do.</a:t>
            </a:r>
            <a:br>
              <a:rPr lang="en-US" altLang="en-US" sz="2000" dirty="0" smtClean="0"/>
            </a:br>
            <a:endParaRPr lang="en-US" altLang="en-US" sz="2000" dirty="0" smtClean="0"/>
          </a:p>
          <a:p>
            <a:pPr eaLnBrk="1" hangingPunct="1">
              <a:lnSpc>
                <a:spcPct val="80000"/>
              </a:lnSpc>
            </a:pPr>
            <a:r>
              <a:rPr lang="en-US" altLang="en-US" sz="2000" dirty="0" smtClean="0"/>
              <a:t>The Approach also encourages managers to place more value on training and empowers parents, </a:t>
            </a:r>
            <a:r>
              <a:rPr lang="en-US" altLang="en-US" sz="2000" dirty="0" err="1" smtClean="0"/>
              <a:t>carers</a:t>
            </a:r>
            <a:r>
              <a:rPr lang="en-US" altLang="en-US" sz="2000" dirty="0" smtClean="0"/>
              <a:t> and teachers to extend their expectations for children and themselves.</a:t>
            </a:r>
            <a:endParaRPr lang="en-GB" altLang="en-US" sz="2000" dirty="0" smtClean="0"/>
          </a:p>
        </p:txBody>
      </p:sp>
      <p:sp>
        <p:nvSpPr>
          <p:cNvPr id="3" name="Title 2"/>
          <p:cNvSpPr>
            <a:spLocks noGrp="1"/>
          </p:cNvSpPr>
          <p:nvPr>
            <p:ph type="title"/>
          </p:nvPr>
        </p:nvSpPr>
        <p:spPr/>
        <p:txBody>
          <a:bodyPr/>
          <a:lstStyle/>
          <a:p>
            <a:pPr eaLnBrk="1" fontAlgn="auto" hangingPunct="1">
              <a:spcAft>
                <a:spcPts val="0"/>
              </a:spcAft>
              <a:defRPr/>
            </a:pPr>
            <a:r>
              <a:rPr lang="en-GB" sz="4000" dirty="0" smtClean="0"/>
              <a:t>High Scope</a:t>
            </a:r>
            <a:endParaRPr lang="en-GB" sz="40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p:cNvSpPr>
            <a:spLocks noGrp="1" noChangeArrowheads="1"/>
          </p:cNvSpPr>
          <p:nvPr>
            <p:ph idx="1"/>
          </p:nvPr>
        </p:nvSpPr>
        <p:spPr>
          <a:xfrm>
            <a:off x="395288" y="1557338"/>
            <a:ext cx="8229600" cy="4967287"/>
          </a:xfrm>
        </p:spPr>
        <p:txBody>
          <a:bodyPr/>
          <a:lstStyle/>
          <a:p>
            <a:pPr eaLnBrk="1" hangingPunct="1">
              <a:lnSpc>
                <a:spcPct val="80000"/>
              </a:lnSpc>
            </a:pPr>
            <a:r>
              <a:rPr lang="en-US" altLang="en-US" sz="2400" smtClean="0"/>
              <a:t>In using the High Scope Approach staff in care settings encourage children to become decision makers and problem solvers. </a:t>
            </a:r>
          </a:p>
          <a:p>
            <a:pPr eaLnBrk="1" hangingPunct="1">
              <a:lnSpc>
                <a:spcPct val="80000"/>
              </a:lnSpc>
              <a:buFont typeface="Wingdings" pitchFamily="2" charset="2"/>
              <a:buNone/>
            </a:pPr>
            <a:endParaRPr lang="en-US" altLang="en-US" sz="2400" smtClean="0"/>
          </a:p>
          <a:p>
            <a:pPr eaLnBrk="1" hangingPunct="1">
              <a:lnSpc>
                <a:spcPct val="80000"/>
              </a:lnSpc>
              <a:buFont typeface="Wingdings 3" pitchFamily="18" charset="2"/>
              <a:buNone/>
            </a:pPr>
            <a:r>
              <a:rPr lang="en-US" altLang="en-US" sz="2400" smtClean="0"/>
              <a:t>Children can:</a:t>
            </a:r>
          </a:p>
          <a:p>
            <a:pPr eaLnBrk="1" hangingPunct="1">
              <a:lnSpc>
                <a:spcPct val="80000"/>
              </a:lnSpc>
              <a:buFont typeface="Wingdings 3" pitchFamily="18" charset="2"/>
              <a:buNone/>
            </a:pPr>
            <a:endParaRPr lang="en-US" altLang="en-US" sz="2400" smtClean="0"/>
          </a:p>
          <a:p>
            <a:pPr eaLnBrk="1" hangingPunct="1">
              <a:lnSpc>
                <a:spcPct val="80000"/>
              </a:lnSpc>
            </a:pPr>
            <a:r>
              <a:rPr lang="en-US" altLang="en-US" sz="2400" smtClean="0"/>
              <a:t>plan, initiate and reflect on work chosen by themselves. </a:t>
            </a:r>
          </a:p>
          <a:p>
            <a:pPr eaLnBrk="1" hangingPunct="1">
              <a:lnSpc>
                <a:spcPct val="80000"/>
              </a:lnSpc>
            </a:pPr>
            <a:r>
              <a:rPr lang="en-US" altLang="en-US" sz="2400" smtClean="0"/>
              <a:t>work effectively and individually, with other children and with adults. </a:t>
            </a:r>
          </a:p>
          <a:p>
            <a:pPr eaLnBrk="1" hangingPunct="1">
              <a:lnSpc>
                <a:spcPct val="80000"/>
              </a:lnSpc>
            </a:pPr>
            <a:r>
              <a:rPr lang="en-US" altLang="en-US" sz="2400" smtClean="0"/>
              <a:t>develop skills and traits which enable them to become successful students in later educational experiences. </a:t>
            </a:r>
            <a:endParaRPr lang="en-US" altLang="en-US" sz="1800" smtClean="0"/>
          </a:p>
        </p:txBody>
      </p:sp>
      <p:sp>
        <p:nvSpPr>
          <p:cNvPr id="17410" name="Rectangle 2"/>
          <p:cNvSpPr>
            <a:spLocks noGrp="1" noChangeArrowheads="1"/>
          </p:cNvSpPr>
          <p:nvPr>
            <p:ph type="title"/>
          </p:nvPr>
        </p:nvSpPr>
        <p:spPr>
          <a:xfrm>
            <a:off x="457200" y="457200"/>
            <a:ext cx="8229600" cy="739775"/>
          </a:xfrm>
        </p:spPr>
        <p:txBody>
          <a:bodyPr/>
          <a:lstStyle/>
          <a:p>
            <a:pPr eaLnBrk="1" fontAlgn="auto" hangingPunct="1">
              <a:spcAft>
                <a:spcPts val="0"/>
              </a:spcAft>
              <a:defRPr/>
            </a:pPr>
            <a:r>
              <a:rPr lang="en-GB" sz="3600" smtClean="0"/>
              <a:t>High Scope</a:t>
            </a:r>
            <a:endParaRPr lang="en-US" sz="360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457200" y="1341438"/>
            <a:ext cx="8229600" cy="5111750"/>
          </a:xfrm>
        </p:spPr>
        <p:txBody>
          <a:bodyPr>
            <a:normAutofit fontScale="92500" lnSpcReduction="10000"/>
          </a:bodyPr>
          <a:lstStyle/>
          <a:p>
            <a:pPr marL="365760" indent="-256032" eaLnBrk="1" fontAlgn="auto" hangingPunct="1">
              <a:lnSpc>
                <a:spcPct val="80000"/>
              </a:lnSpc>
              <a:spcAft>
                <a:spcPts val="0"/>
              </a:spcAft>
              <a:buFont typeface="Wingdings 3"/>
              <a:buChar char=""/>
              <a:defRPr/>
            </a:pPr>
            <a:r>
              <a:rPr lang="en-US" sz="2400" dirty="0" smtClean="0"/>
              <a:t>The skills developed from the High Scope Approach are easily transferred and this has been clearly demonstrated. </a:t>
            </a:r>
          </a:p>
          <a:p>
            <a:pPr marL="365760" indent="-256032" eaLnBrk="1" fontAlgn="auto" hangingPunct="1">
              <a:lnSpc>
                <a:spcPct val="80000"/>
              </a:lnSpc>
              <a:spcAft>
                <a:spcPts val="0"/>
              </a:spcAft>
              <a:buFont typeface="Wingdings 3"/>
              <a:buChar char=""/>
              <a:defRPr/>
            </a:pPr>
            <a:endParaRPr lang="en-US" sz="2400" dirty="0" smtClean="0"/>
          </a:p>
          <a:p>
            <a:pPr marL="365760" indent="-256032" eaLnBrk="1" fontAlgn="auto" hangingPunct="1">
              <a:lnSpc>
                <a:spcPct val="80000"/>
              </a:lnSpc>
              <a:spcAft>
                <a:spcPts val="0"/>
              </a:spcAft>
              <a:buFont typeface="Wingdings 3"/>
              <a:buChar char=""/>
              <a:defRPr/>
            </a:pPr>
            <a:r>
              <a:rPr lang="en-US" sz="2400" dirty="0" smtClean="0"/>
              <a:t>Its curriculum model is used extensively in over twenty other countries and training initiatives have been successfully implemented through official High Scope Institutes operating in the U.K., Mexico, Finland, Singapore and the Netherlands. </a:t>
            </a:r>
          </a:p>
          <a:p>
            <a:pPr marL="365760" indent="-256032" eaLnBrk="1" fontAlgn="auto" hangingPunct="1">
              <a:lnSpc>
                <a:spcPct val="80000"/>
              </a:lnSpc>
              <a:spcAft>
                <a:spcPts val="0"/>
              </a:spcAft>
              <a:buFont typeface="Wingdings 3"/>
              <a:buChar char=""/>
              <a:defRPr/>
            </a:pPr>
            <a:endParaRPr lang="en-US" sz="2400" dirty="0" smtClean="0"/>
          </a:p>
          <a:p>
            <a:pPr marL="365760" indent="-256032" eaLnBrk="1" fontAlgn="auto" hangingPunct="1">
              <a:lnSpc>
                <a:spcPct val="80000"/>
              </a:lnSpc>
              <a:spcAft>
                <a:spcPts val="0"/>
              </a:spcAft>
              <a:buFont typeface="Wingdings 3"/>
              <a:buChar char=""/>
              <a:defRPr/>
            </a:pPr>
            <a:r>
              <a:rPr lang="en-US" sz="2400" dirty="0" smtClean="0"/>
              <a:t>High Scope materials have been translated into Arabic, Chinese, Portuguese, Spanish, Dutch, Finnish and Norwegian. </a:t>
            </a:r>
          </a:p>
          <a:p>
            <a:pPr marL="365760" indent="-256032" eaLnBrk="1" fontAlgn="auto" hangingPunct="1">
              <a:lnSpc>
                <a:spcPct val="80000"/>
              </a:lnSpc>
              <a:spcAft>
                <a:spcPts val="0"/>
              </a:spcAft>
              <a:buFont typeface="Wingdings 3"/>
              <a:buChar char=""/>
              <a:defRPr/>
            </a:pPr>
            <a:endParaRPr lang="en-US" sz="2400" dirty="0" smtClean="0"/>
          </a:p>
          <a:p>
            <a:pPr marL="365760" indent="-256032" eaLnBrk="1" fontAlgn="auto" hangingPunct="1">
              <a:lnSpc>
                <a:spcPct val="80000"/>
              </a:lnSpc>
              <a:spcAft>
                <a:spcPts val="0"/>
              </a:spcAft>
              <a:buFont typeface="Wingdings 3"/>
              <a:buChar char=""/>
              <a:defRPr/>
            </a:pPr>
            <a:r>
              <a:rPr lang="en-US" sz="2400" dirty="0" smtClean="0"/>
              <a:t>The Approach is therefore seen to be relevant across cultures and economic backgrounds - be they international or within one specific country.</a:t>
            </a:r>
            <a:br>
              <a:rPr lang="en-US" sz="2400" dirty="0" smtClean="0"/>
            </a:br>
            <a:r>
              <a:rPr lang="en-US" sz="2400" dirty="0" smtClean="0"/>
              <a:t/>
            </a:r>
            <a:br>
              <a:rPr lang="en-US" sz="2400" dirty="0" smtClean="0"/>
            </a:br>
            <a:endParaRPr lang="en-US" sz="2400" dirty="0" smtClean="0"/>
          </a:p>
        </p:txBody>
      </p:sp>
      <p:sp>
        <p:nvSpPr>
          <p:cNvPr id="18434" name="Rectangle 2"/>
          <p:cNvSpPr>
            <a:spLocks noGrp="1" noChangeArrowheads="1"/>
          </p:cNvSpPr>
          <p:nvPr>
            <p:ph type="title"/>
          </p:nvPr>
        </p:nvSpPr>
        <p:spPr>
          <a:xfrm>
            <a:off x="457200" y="457200"/>
            <a:ext cx="8229600" cy="811213"/>
          </a:xfrm>
        </p:spPr>
        <p:txBody>
          <a:bodyPr/>
          <a:lstStyle/>
          <a:p>
            <a:pPr eaLnBrk="1" fontAlgn="auto" hangingPunct="1">
              <a:spcAft>
                <a:spcPts val="0"/>
              </a:spcAft>
              <a:defRPr/>
            </a:pPr>
            <a:r>
              <a:rPr lang="en-GB" sz="3600" smtClean="0"/>
              <a:t>High Scope</a:t>
            </a:r>
            <a:endParaRPr lang="en-US" sz="360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0" y="404813"/>
            <a:ext cx="8229600" cy="792162"/>
          </a:xfrm>
        </p:spPr>
        <p:txBody>
          <a:bodyPr/>
          <a:lstStyle/>
          <a:p>
            <a:pPr eaLnBrk="1" fontAlgn="auto" hangingPunct="1">
              <a:spcAft>
                <a:spcPts val="0"/>
              </a:spcAft>
              <a:defRPr/>
            </a:pPr>
            <a:r>
              <a:rPr lang="en-US" sz="3200" dirty="0" smtClean="0"/>
              <a:t>The High Scope Wheel</a:t>
            </a:r>
          </a:p>
        </p:txBody>
      </p:sp>
      <p:sp>
        <p:nvSpPr>
          <p:cNvPr id="44035" name="Rectangle 3"/>
          <p:cNvSpPr>
            <a:spLocks noGrp="1" noChangeArrowheads="1"/>
          </p:cNvSpPr>
          <p:nvPr>
            <p:ph type="body" idx="4294967295"/>
          </p:nvPr>
        </p:nvSpPr>
        <p:spPr>
          <a:xfrm>
            <a:off x="0" y="1981200"/>
            <a:ext cx="8964613" cy="4876800"/>
          </a:xfrm>
        </p:spPr>
        <p:txBody>
          <a:bodyPr/>
          <a:lstStyle/>
          <a:p>
            <a:pPr eaLnBrk="1" hangingPunct="1">
              <a:lnSpc>
                <a:spcPct val="80000"/>
              </a:lnSpc>
              <a:buFont typeface="Wingdings" pitchFamily="2" charset="2"/>
              <a:buNone/>
            </a:pPr>
            <a:r>
              <a:rPr lang="en-US" altLang="en-US" sz="2400" smtClean="0"/>
              <a:t/>
            </a:r>
            <a:br>
              <a:rPr lang="en-US" altLang="en-US" sz="2400" smtClean="0"/>
            </a:br>
            <a:endParaRPr lang="en-US" altLang="en-US" sz="2400" smtClean="0"/>
          </a:p>
          <a:p>
            <a:pPr eaLnBrk="1" hangingPunct="1">
              <a:lnSpc>
                <a:spcPct val="80000"/>
              </a:lnSpc>
              <a:buFont typeface="Wingdings" pitchFamily="2" charset="2"/>
              <a:buNone/>
            </a:pPr>
            <a:endParaRPr lang="en-US" altLang="en-US" sz="2400" smtClean="0"/>
          </a:p>
          <a:p>
            <a:pPr eaLnBrk="1" hangingPunct="1">
              <a:lnSpc>
                <a:spcPct val="80000"/>
              </a:lnSpc>
              <a:buFont typeface="Wingdings" pitchFamily="2" charset="2"/>
              <a:buNone/>
            </a:pPr>
            <a:r>
              <a:rPr lang="en-US" altLang="en-US" sz="2400" smtClean="0"/>
              <a:t/>
            </a:r>
            <a:br>
              <a:rPr lang="en-US" altLang="en-US" sz="2400" smtClean="0"/>
            </a:br>
            <a:endParaRPr lang="en-US" altLang="en-US" sz="2400" smtClean="0"/>
          </a:p>
          <a:p>
            <a:pPr eaLnBrk="1" hangingPunct="1">
              <a:lnSpc>
                <a:spcPct val="80000"/>
              </a:lnSpc>
            </a:pPr>
            <a:endParaRPr lang="en-US" altLang="en-US" sz="2400" smtClean="0"/>
          </a:p>
          <a:p>
            <a:pPr eaLnBrk="1" hangingPunct="1">
              <a:lnSpc>
                <a:spcPct val="80000"/>
              </a:lnSpc>
            </a:pPr>
            <a:endParaRPr lang="en-US" altLang="en-US" sz="2400" smtClean="0"/>
          </a:p>
          <a:p>
            <a:pPr eaLnBrk="1" hangingPunct="1">
              <a:lnSpc>
                <a:spcPct val="80000"/>
              </a:lnSpc>
            </a:pPr>
            <a:endParaRPr lang="en-US" altLang="en-US" sz="2400" smtClean="0"/>
          </a:p>
          <a:p>
            <a:pPr algn="r" eaLnBrk="1" hangingPunct="1">
              <a:lnSpc>
                <a:spcPct val="80000"/>
              </a:lnSpc>
              <a:buFont typeface="Wingdings" pitchFamily="2" charset="2"/>
              <a:buNone/>
            </a:pPr>
            <a:r>
              <a:rPr lang="en-US" altLang="en-US" sz="2400" smtClean="0"/>
              <a:t> </a:t>
            </a:r>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endParaRPr lang="en-US" altLang="en-US" sz="1400" smtClean="0"/>
          </a:p>
          <a:p>
            <a:pPr algn="r" eaLnBrk="1" hangingPunct="1">
              <a:lnSpc>
                <a:spcPct val="80000"/>
              </a:lnSpc>
              <a:buFont typeface="Wingdings" pitchFamily="2" charset="2"/>
              <a:buNone/>
            </a:pPr>
            <a:r>
              <a:rPr lang="en-US" altLang="en-US" sz="1400" smtClean="0"/>
              <a:t>© 1996 High/Scope Educational Research Foundation.</a:t>
            </a:r>
            <a:endParaRPr lang="en-US" altLang="en-US" sz="2400" smtClean="0"/>
          </a:p>
        </p:txBody>
      </p:sp>
      <p:pic>
        <p:nvPicPr>
          <p:cNvPr id="44036" name="Picture 5" descr="hs_approach"/>
          <p:cNvPicPr>
            <a:picLocks noChangeAspect="1" noChangeArrowheads="1"/>
          </p:cNvPicPr>
          <p:nvPr/>
        </p:nvPicPr>
        <p:blipFill>
          <a:blip r:embed="rId2" cstate="print"/>
          <a:srcRect/>
          <a:stretch>
            <a:fillRect/>
          </a:stretch>
        </p:blipFill>
        <p:spPr bwMode="auto">
          <a:xfrm>
            <a:off x="1692275" y="1125538"/>
            <a:ext cx="4970463" cy="49704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Central Principles</a:t>
            </a:r>
            <a:endParaRPr lang="en-GB" dirty="0"/>
          </a:p>
        </p:txBody>
      </p:sp>
      <p:sp>
        <p:nvSpPr>
          <p:cNvPr id="45059" name="Content Placeholder 2"/>
          <p:cNvSpPr>
            <a:spLocks noGrp="1"/>
          </p:cNvSpPr>
          <p:nvPr>
            <p:ph idx="1"/>
          </p:nvPr>
        </p:nvSpPr>
        <p:spPr/>
        <p:txBody>
          <a:bodyPr/>
          <a:lstStyle/>
          <a:p>
            <a:pPr eaLnBrk="1" hangingPunct="1"/>
            <a:r>
              <a:rPr lang="en-GB" altLang="en-US" smtClean="0"/>
              <a:t>The wheel of learning.</a:t>
            </a:r>
          </a:p>
          <a:p>
            <a:pPr eaLnBrk="1" hangingPunct="1">
              <a:buFont typeface="Wingdings 3" pitchFamily="18" charset="2"/>
              <a:buNone/>
            </a:pPr>
            <a:endParaRPr lang="en-GB" altLang="en-US" smtClean="0"/>
          </a:p>
          <a:p>
            <a:pPr eaLnBrk="1" hangingPunct="1"/>
            <a:r>
              <a:rPr lang="en-GB" altLang="en-US" smtClean="0"/>
              <a:t>Centre is the child – the active learner.</a:t>
            </a:r>
          </a:p>
          <a:p>
            <a:pPr eaLnBrk="1" hangingPunct="1">
              <a:buFont typeface="Wingdings 3" pitchFamily="18" charset="2"/>
              <a:buNone/>
            </a:pPr>
            <a:endParaRPr lang="en-GB" altLang="en-US" smtClean="0"/>
          </a:p>
          <a:p>
            <a:pPr eaLnBrk="1" hangingPunct="1"/>
            <a:r>
              <a:rPr lang="en-GB" altLang="en-US" smtClean="0"/>
              <a:t>Surrounding sections support the child to be an active learner and play an equal role.</a:t>
            </a:r>
          </a:p>
          <a:p>
            <a:pPr eaLnBrk="1" hangingPunct="1">
              <a:buFont typeface="Wingdings 3" pitchFamily="18" charset="2"/>
              <a:buNone/>
            </a:pPr>
            <a:endParaRPr lang="en-GB" altLang="en-US" smtClean="0"/>
          </a:p>
          <a:p>
            <a:pPr eaLnBrk="1" hangingPunct="1"/>
            <a:r>
              <a:rPr lang="en-GB" altLang="en-US" smtClean="0"/>
              <a:t>These principle guide the work of High Scope practitioners.</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p:cNvSpPr>
            <a:spLocks noGrp="1" noChangeArrowheads="1"/>
          </p:cNvSpPr>
          <p:nvPr>
            <p:ph idx="1"/>
          </p:nvPr>
        </p:nvSpPr>
        <p:spPr>
          <a:xfrm>
            <a:off x="457200" y="1628775"/>
            <a:ext cx="8229600" cy="4679950"/>
          </a:xfrm>
        </p:spPr>
        <p:txBody>
          <a:bodyPr/>
          <a:lstStyle/>
          <a:p>
            <a:pPr eaLnBrk="1" hangingPunct="1">
              <a:lnSpc>
                <a:spcPct val="80000"/>
              </a:lnSpc>
            </a:pPr>
            <a:r>
              <a:rPr lang="en-US" altLang="en-US" sz="2400" smtClean="0"/>
              <a:t>An important part of the High Scope approach is the plan-do-review sequence. </a:t>
            </a:r>
          </a:p>
          <a:p>
            <a:pPr eaLnBrk="1" hangingPunct="1">
              <a:lnSpc>
                <a:spcPct val="80000"/>
              </a:lnSpc>
              <a:buFont typeface="Wingdings 3" pitchFamily="18" charset="2"/>
              <a:buNone/>
            </a:pPr>
            <a:endParaRPr lang="en-US" altLang="en-US" sz="2400" smtClean="0"/>
          </a:p>
          <a:p>
            <a:pPr eaLnBrk="1" hangingPunct="1">
              <a:lnSpc>
                <a:spcPct val="80000"/>
              </a:lnSpc>
            </a:pPr>
            <a:r>
              <a:rPr lang="en-US" altLang="en-US" sz="2400" smtClean="0"/>
              <a:t>Children first plan what they want to play with and how they want to play (this can be done informally in small groups).</a:t>
            </a:r>
          </a:p>
          <a:p>
            <a:pPr eaLnBrk="1" hangingPunct="1">
              <a:lnSpc>
                <a:spcPct val="80000"/>
              </a:lnSpc>
              <a:buFont typeface="Wingdings 3" pitchFamily="18" charset="2"/>
              <a:buNone/>
            </a:pPr>
            <a:endParaRPr lang="en-US" altLang="en-US" sz="2400" smtClean="0"/>
          </a:p>
          <a:p>
            <a:pPr eaLnBrk="1" hangingPunct="1">
              <a:lnSpc>
                <a:spcPct val="80000"/>
              </a:lnSpc>
            </a:pPr>
            <a:r>
              <a:rPr lang="en-US" altLang="en-US" sz="2400" smtClean="0"/>
              <a:t>Only once they have made a plan, however vague, of what they want to do, can they go and play.</a:t>
            </a:r>
          </a:p>
          <a:p>
            <a:pPr eaLnBrk="1" hangingPunct="1">
              <a:lnSpc>
                <a:spcPct val="80000"/>
              </a:lnSpc>
              <a:buFont typeface="Wingdings 3" pitchFamily="18" charset="2"/>
              <a:buNone/>
            </a:pPr>
            <a:r>
              <a:rPr lang="en-US" altLang="en-US" sz="2400" smtClean="0"/>
              <a:t> </a:t>
            </a:r>
          </a:p>
          <a:p>
            <a:pPr eaLnBrk="1" hangingPunct="1">
              <a:lnSpc>
                <a:spcPct val="80000"/>
              </a:lnSpc>
            </a:pPr>
            <a:r>
              <a:rPr lang="en-US" altLang="en-US" sz="2400" smtClean="0"/>
              <a:t>Then, after playtime, the children form small groups again and with an adult discuss what they have been doing and whether it was successful.</a:t>
            </a:r>
          </a:p>
          <a:p>
            <a:pPr eaLnBrk="1" hangingPunct="1">
              <a:lnSpc>
                <a:spcPct val="80000"/>
              </a:lnSpc>
            </a:pPr>
            <a:endParaRPr lang="en-US" altLang="en-US" sz="2800" smtClean="0"/>
          </a:p>
        </p:txBody>
      </p:sp>
      <p:sp>
        <p:nvSpPr>
          <p:cNvPr id="20482" name="Rectangle 2"/>
          <p:cNvSpPr>
            <a:spLocks noGrp="1" noChangeArrowheads="1"/>
          </p:cNvSpPr>
          <p:nvPr>
            <p:ph type="title"/>
          </p:nvPr>
        </p:nvSpPr>
        <p:spPr>
          <a:xfrm>
            <a:off x="468313" y="476250"/>
            <a:ext cx="8229600" cy="1008063"/>
          </a:xfrm>
        </p:spPr>
        <p:txBody>
          <a:bodyPr/>
          <a:lstStyle/>
          <a:p>
            <a:pPr eaLnBrk="1" fontAlgn="auto" hangingPunct="1">
              <a:spcAft>
                <a:spcPts val="0"/>
              </a:spcAft>
              <a:defRPr/>
            </a:pPr>
            <a:r>
              <a:rPr lang="en-GB" sz="3600" smtClean="0"/>
              <a:t>High/Scope Approach</a:t>
            </a:r>
            <a:endParaRPr lang="en-US" sz="360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1"/>
          <p:cNvSpPr>
            <a:spLocks noGrp="1"/>
          </p:cNvSpPr>
          <p:nvPr>
            <p:ph idx="1"/>
          </p:nvPr>
        </p:nvSpPr>
        <p:spPr>
          <a:xfrm>
            <a:off x="468313" y="1341438"/>
            <a:ext cx="8229600" cy="4751387"/>
          </a:xfrm>
        </p:spPr>
        <p:txBody>
          <a:bodyPr/>
          <a:lstStyle/>
          <a:p>
            <a:pPr eaLnBrk="1" hangingPunct="1"/>
            <a:r>
              <a:rPr lang="en-GB" altLang="en-US" sz="2000" smtClean="0"/>
              <a:t>Community Playthings (nd) Reggio Emilia: An innovative approach to education [Online] Available at: http://www.communityplaythings.co.uk/resources/articles/reggio-emilia.html Accessed 4th February 2011</a:t>
            </a:r>
          </a:p>
          <a:p>
            <a:pPr eaLnBrk="1" hangingPunct="1"/>
            <a:r>
              <a:rPr lang="en-GB" altLang="en-US" sz="2000" smtClean="0"/>
              <a:t>Devereaux, J &amp; Miller, L. (Eds) (2003) </a:t>
            </a:r>
            <a:r>
              <a:rPr lang="en-GB" altLang="en-US" sz="2000" i="1" smtClean="0"/>
              <a:t>Working With Children in the Early Years, </a:t>
            </a:r>
            <a:r>
              <a:rPr lang="en-GB" altLang="en-US" sz="2000" smtClean="0"/>
              <a:t>London: David Fulton Publishers</a:t>
            </a:r>
          </a:p>
          <a:p>
            <a:pPr eaLnBrk="1" hangingPunct="1"/>
            <a:r>
              <a:rPr lang="en-GB" altLang="en-US" sz="2000" smtClean="0"/>
              <a:t>Pound, L. (2008) </a:t>
            </a:r>
            <a:r>
              <a:rPr lang="en-GB" altLang="en-US" sz="2000" i="1" smtClean="0"/>
              <a:t>How Children Learn</a:t>
            </a:r>
            <a:r>
              <a:rPr lang="en-GB" altLang="en-US" sz="2000" smtClean="0"/>
              <a:t>, London: Step Forward Publishing</a:t>
            </a:r>
          </a:p>
          <a:p>
            <a:pPr eaLnBrk="1" hangingPunct="1"/>
            <a:r>
              <a:rPr lang="en-GB" altLang="en-US" sz="2000" smtClean="0"/>
              <a:t>Pound, L. &amp; Miller, L. (2011) </a:t>
            </a:r>
            <a:r>
              <a:rPr lang="en-GB" altLang="en-US" sz="2000" i="1" smtClean="0"/>
              <a:t>Theories and Approaches to Learning in the Early Years, </a:t>
            </a:r>
            <a:r>
              <a:rPr lang="en-GB" altLang="en-US" sz="2000" smtClean="0"/>
              <a:t>London: Sage</a:t>
            </a:r>
          </a:p>
          <a:p>
            <a:pPr eaLnBrk="1" hangingPunct="1"/>
            <a:r>
              <a:rPr lang="en-GB" altLang="en-US" sz="2000" smtClean="0"/>
              <a:t>Riddall – Leech, S. (2010) </a:t>
            </a:r>
            <a:r>
              <a:rPr lang="en-GB" altLang="en-US" sz="2000" i="1" smtClean="0"/>
              <a:t>How Children Learn: Tutor Resource Pack</a:t>
            </a:r>
            <a:r>
              <a:rPr lang="en-GB" altLang="en-US" sz="2000" smtClean="0"/>
              <a:t>, London: Practical Pre-school books</a:t>
            </a:r>
          </a:p>
          <a:p>
            <a:pPr eaLnBrk="1" hangingPunct="1"/>
            <a:r>
              <a:rPr lang="en-GB" altLang="en-US" sz="2000" smtClean="0"/>
              <a:t>TKI (2010) </a:t>
            </a:r>
            <a:r>
              <a:rPr lang="en-GB" altLang="en-US" sz="2000" i="1" smtClean="0"/>
              <a:t>Te Kete Ipurangi: Homepage </a:t>
            </a:r>
            <a:r>
              <a:rPr lang="en-GB" altLang="en-US" sz="2000" smtClean="0"/>
              <a:t>[Online] Available at </a:t>
            </a:r>
            <a:r>
              <a:rPr lang="en-GB" altLang="en-US" sz="2000" smtClean="0">
                <a:hlinkClick r:id="rId3"/>
              </a:rPr>
              <a:t>www.tki.org/nz</a:t>
            </a:r>
            <a:r>
              <a:rPr lang="en-GB" altLang="en-US" sz="2000" smtClean="0"/>
              <a:t> Accessed 4th February 2011</a:t>
            </a:r>
          </a:p>
          <a:p>
            <a:pPr eaLnBrk="1" hangingPunct="1"/>
            <a:endParaRPr lang="en-GB" altLang="en-US" smtClean="0"/>
          </a:p>
        </p:txBody>
      </p:sp>
      <p:sp>
        <p:nvSpPr>
          <p:cNvPr id="3" name="Title 2"/>
          <p:cNvSpPr>
            <a:spLocks noGrp="1"/>
          </p:cNvSpPr>
          <p:nvPr>
            <p:ph type="title"/>
          </p:nvPr>
        </p:nvSpPr>
        <p:spPr/>
        <p:txBody>
          <a:bodyPr>
            <a:normAutofit fontScale="90000"/>
          </a:bodyPr>
          <a:lstStyle/>
          <a:p>
            <a:pPr eaLnBrk="1" fontAlgn="auto" hangingPunct="1">
              <a:spcAft>
                <a:spcPts val="0"/>
              </a:spcAft>
              <a:defRPr/>
            </a:pPr>
            <a:r>
              <a:rPr lang="en-GB" smtClean="0"/>
              <a:t>References </a:t>
            </a:r>
            <a:r>
              <a:rPr lang="en-GB" dirty="0" smtClean="0"/>
              <a:t>and Further Reading</a:t>
            </a:r>
            <a:endParaRPr lang="en-GB" dirty="0"/>
          </a:p>
        </p:txBody>
      </p:sp>
    </p:spTree>
    <p:custDataLst>
      <p:tags r:id="rId1"/>
    </p:custData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1040</TotalTime>
  <Words>2072</Words>
  <Application>Microsoft Office PowerPoint</Application>
  <PresentationFormat>On-screen Show (4:3)</PresentationFormat>
  <Paragraphs>254</Paragraphs>
  <Slides>42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Lucida Sans Unicode</vt:lpstr>
      <vt:lpstr>Wingdings 3</vt:lpstr>
      <vt:lpstr>Verdana</vt:lpstr>
      <vt:lpstr>Wingdings 2</vt:lpstr>
      <vt:lpstr>Calibri</vt:lpstr>
      <vt:lpstr>Wingdings</vt:lpstr>
      <vt:lpstr>Concourse</vt:lpstr>
      <vt:lpstr>Curriculum Matters – Different Approaches</vt:lpstr>
      <vt:lpstr>Te Whariki</vt:lpstr>
      <vt:lpstr>Te Whariki</vt:lpstr>
      <vt:lpstr>Te Whariki</vt:lpstr>
      <vt:lpstr>Te Whariki</vt:lpstr>
      <vt:lpstr>        Te Whariki</vt:lpstr>
      <vt:lpstr>Te Whariki’s Aspirations</vt:lpstr>
      <vt:lpstr>Te Whariki</vt:lpstr>
      <vt:lpstr>Te Whariki – 4 Broad Principles</vt:lpstr>
      <vt:lpstr>5 Strands Underpinned by Goals</vt:lpstr>
      <vt:lpstr>Strand 1 - Well being</vt:lpstr>
      <vt:lpstr>Strand 2 - Belonging</vt:lpstr>
      <vt:lpstr>Strand 3 - Contribution</vt:lpstr>
      <vt:lpstr>Strand 4 - Communication</vt:lpstr>
      <vt:lpstr>Strand 5 - Exploration</vt:lpstr>
      <vt:lpstr>Slide 16</vt:lpstr>
      <vt:lpstr>Te Whariki</vt:lpstr>
      <vt:lpstr>Discussion</vt:lpstr>
      <vt:lpstr>Reggio Emilia</vt:lpstr>
      <vt:lpstr>Reggio Emilia</vt:lpstr>
      <vt:lpstr>Reggio Emilia</vt:lpstr>
      <vt:lpstr>Reggio Emilia</vt:lpstr>
      <vt:lpstr>Malaguzzi’s Theory </vt:lpstr>
      <vt:lpstr> Reggio Theory into Practice </vt:lpstr>
      <vt:lpstr>Reggio Theory into Practice</vt:lpstr>
      <vt:lpstr>Learning is a journey</vt:lpstr>
      <vt:lpstr>Role of Adults</vt:lpstr>
      <vt:lpstr>Role of Adults</vt:lpstr>
      <vt:lpstr>Influence of Reggio Emilia</vt:lpstr>
      <vt:lpstr>Influence of Reggio Emilia</vt:lpstr>
      <vt:lpstr>Images of Reggio Classrooms</vt:lpstr>
      <vt:lpstr>Slide 32</vt:lpstr>
      <vt:lpstr>Discussion</vt:lpstr>
      <vt:lpstr>High Scope</vt:lpstr>
      <vt:lpstr>High Scope</vt:lpstr>
      <vt:lpstr>High Scope</vt:lpstr>
      <vt:lpstr>High Scope</vt:lpstr>
      <vt:lpstr>High Scope</vt:lpstr>
      <vt:lpstr>The High Scope Wheel</vt:lpstr>
      <vt:lpstr>Central Principles</vt:lpstr>
      <vt:lpstr>High/Scope Approach</vt:lpstr>
      <vt:lpstr>References and Further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Matters</dc:title>
  <dc:creator>Karen Hudson</dc:creator>
  <cp:lastModifiedBy>Karen</cp:lastModifiedBy>
  <cp:revision>50</cp:revision>
  <dcterms:created xsi:type="dcterms:W3CDTF">2007-01-02T10:50:26Z</dcterms:created>
  <dcterms:modified xsi:type="dcterms:W3CDTF">2016-04-17T08:39:43Z</dcterms:modified>
</cp:coreProperties>
</file>