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D7B52C-628B-4591-9624-AC41CE322EE1}" v="24" dt="2026-07-03T16:49:55.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82" d="100"/>
          <a:sy n="82" d="100"/>
        </p:scale>
        <p:origin x="5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wel zaman" userId="1252b7f0bf9a6d0a" providerId="LiveId" clId="{D06FD00F-2CCF-4605-9099-5543DDA25632}"/>
    <pc:docChg chg="undo custSel modSld">
      <pc:chgData name="jewel zaman" userId="1252b7f0bf9a6d0a" providerId="LiveId" clId="{D06FD00F-2CCF-4605-9099-5543DDA25632}" dt="2026-07-04T12:39:03.180" v="885" actId="20577"/>
      <pc:docMkLst>
        <pc:docMk/>
      </pc:docMkLst>
      <pc:sldChg chg="modSp mod">
        <pc:chgData name="jewel zaman" userId="1252b7f0bf9a6d0a" providerId="LiveId" clId="{D06FD00F-2CCF-4605-9099-5543DDA25632}" dt="2026-07-04T12:39:03.180" v="885" actId="20577"/>
        <pc:sldMkLst>
          <pc:docMk/>
          <pc:sldMk cId="2563627717" sldId="256"/>
        </pc:sldMkLst>
        <pc:spChg chg="mod">
          <ac:chgData name="jewel zaman" userId="1252b7f0bf9a6d0a" providerId="LiveId" clId="{D06FD00F-2CCF-4605-9099-5543DDA25632}" dt="2026-07-04T12:39:03.180" v="885" actId="20577"/>
          <ac:spMkLst>
            <pc:docMk/>
            <pc:sldMk cId="2563627717" sldId="256"/>
            <ac:spMk id="2" creationId="{13877589-7B87-1810-7D1A-B5A2048E3490}"/>
          </ac:spMkLst>
        </pc:spChg>
      </pc:sldChg>
      <pc:sldChg chg="modSp mod">
        <pc:chgData name="jewel zaman" userId="1252b7f0bf9a6d0a" providerId="LiveId" clId="{D06FD00F-2CCF-4605-9099-5543DDA25632}" dt="2026-07-03T16:56:36.152" v="864" actId="20577"/>
        <pc:sldMkLst>
          <pc:docMk/>
          <pc:sldMk cId="2897957523" sldId="258"/>
        </pc:sldMkLst>
        <pc:spChg chg="mod">
          <ac:chgData name="jewel zaman" userId="1252b7f0bf9a6d0a" providerId="LiveId" clId="{D06FD00F-2CCF-4605-9099-5543DDA25632}" dt="2026-07-03T16:56:36.152" v="864" actId="20577"/>
          <ac:spMkLst>
            <pc:docMk/>
            <pc:sldMk cId="2897957523" sldId="258"/>
            <ac:spMk id="3" creationId="{028A8359-438A-7EDF-F235-AE5BAE7FB208}"/>
          </ac:spMkLst>
        </pc:spChg>
      </pc:sldChg>
      <pc:sldChg chg="modSp mod">
        <pc:chgData name="jewel zaman" userId="1252b7f0bf9a6d0a" providerId="LiveId" clId="{D06FD00F-2CCF-4605-9099-5543DDA25632}" dt="2026-07-03T16:58:26.230" v="870" actId="113"/>
        <pc:sldMkLst>
          <pc:docMk/>
          <pc:sldMk cId="1748499028" sldId="259"/>
        </pc:sldMkLst>
        <pc:spChg chg="mod">
          <ac:chgData name="jewel zaman" userId="1252b7f0bf9a6d0a" providerId="LiveId" clId="{D06FD00F-2CCF-4605-9099-5543DDA25632}" dt="2026-07-03T16:58:26.230" v="870" actId="113"/>
          <ac:spMkLst>
            <pc:docMk/>
            <pc:sldMk cId="1748499028" sldId="259"/>
            <ac:spMk id="3" creationId="{F9C1CCB3-874D-5E4A-629C-E7AA4A8AB46C}"/>
          </ac:spMkLst>
        </pc:spChg>
      </pc:sldChg>
      <pc:sldChg chg="modSp mod">
        <pc:chgData name="jewel zaman" userId="1252b7f0bf9a6d0a" providerId="LiveId" clId="{D06FD00F-2CCF-4605-9099-5543DDA25632}" dt="2026-07-03T16:57:07.679" v="868" actId="20577"/>
        <pc:sldMkLst>
          <pc:docMk/>
          <pc:sldMk cId="1424087263" sldId="260"/>
        </pc:sldMkLst>
        <pc:spChg chg="mod">
          <ac:chgData name="jewel zaman" userId="1252b7f0bf9a6d0a" providerId="LiveId" clId="{D06FD00F-2CCF-4605-9099-5543DDA25632}" dt="2026-07-03T16:57:07.679" v="868" actId="20577"/>
          <ac:spMkLst>
            <pc:docMk/>
            <pc:sldMk cId="1424087263" sldId="260"/>
            <ac:spMk id="3" creationId="{E73EC453-8E6E-AAA5-639A-7F2EB8FCDBC5}"/>
          </ac:spMkLst>
        </pc:spChg>
      </pc:sldChg>
      <pc:sldChg chg="modSp mod">
        <pc:chgData name="jewel zaman" userId="1252b7f0bf9a6d0a" providerId="LiveId" clId="{D06FD00F-2CCF-4605-9099-5543DDA25632}" dt="2026-07-03T16:40:09.754" v="618" actId="27636"/>
        <pc:sldMkLst>
          <pc:docMk/>
          <pc:sldMk cId="1382716628" sldId="262"/>
        </pc:sldMkLst>
        <pc:spChg chg="mod">
          <ac:chgData name="jewel zaman" userId="1252b7f0bf9a6d0a" providerId="LiveId" clId="{D06FD00F-2CCF-4605-9099-5543DDA25632}" dt="2026-07-03T16:40:09.754" v="618" actId="27636"/>
          <ac:spMkLst>
            <pc:docMk/>
            <pc:sldMk cId="1382716628" sldId="262"/>
            <ac:spMk id="3" creationId="{87B96C4E-C633-AD44-2B5D-616D8D99EE4D}"/>
          </ac:spMkLst>
        </pc:spChg>
      </pc:sldChg>
      <pc:sldChg chg="modSp mod">
        <pc:chgData name="jewel zaman" userId="1252b7f0bf9a6d0a" providerId="LiveId" clId="{D06FD00F-2CCF-4605-9099-5543DDA25632}" dt="2026-07-03T16:53:37.469" v="793" actId="20577"/>
        <pc:sldMkLst>
          <pc:docMk/>
          <pc:sldMk cId="3970473306" sldId="264"/>
        </pc:sldMkLst>
        <pc:spChg chg="mod">
          <ac:chgData name="jewel zaman" userId="1252b7f0bf9a6d0a" providerId="LiveId" clId="{D06FD00F-2CCF-4605-9099-5543DDA25632}" dt="2026-07-03T16:53:37.469" v="793" actId="20577"/>
          <ac:spMkLst>
            <pc:docMk/>
            <pc:sldMk cId="3970473306" sldId="264"/>
            <ac:spMk id="2" creationId="{42D99987-98D1-706D-2E63-5B8DDBF317C6}"/>
          </ac:spMkLst>
        </pc:spChg>
        <pc:spChg chg="mod">
          <ac:chgData name="jewel zaman" userId="1252b7f0bf9a6d0a" providerId="LiveId" clId="{D06FD00F-2CCF-4605-9099-5543DDA25632}" dt="2026-07-03T16:45:00.985" v="709" actId="27636"/>
          <ac:spMkLst>
            <pc:docMk/>
            <pc:sldMk cId="3970473306" sldId="264"/>
            <ac:spMk id="3" creationId="{4A53051C-8483-F6FD-7AB5-FC885653EC99}"/>
          </ac:spMkLst>
        </pc:spChg>
      </pc:sldChg>
      <pc:sldChg chg="modSp mod">
        <pc:chgData name="jewel zaman" userId="1252b7f0bf9a6d0a" providerId="LiveId" clId="{D06FD00F-2CCF-4605-9099-5543DDA25632}" dt="2026-07-03T16:53:23.716" v="778" actId="20577"/>
        <pc:sldMkLst>
          <pc:docMk/>
          <pc:sldMk cId="359125969" sldId="265"/>
        </pc:sldMkLst>
        <pc:spChg chg="mod">
          <ac:chgData name="jewel zaman" userId="1252b7f0bf9a6d0a" providerId="LiveId" clId="{D06FD00F-2CCF-4605-9099-5543DDA25632}" dt="2026-07-03T16:53:23.716" v="778" actId="20577"/>
          <ac:spMkLst>
            <pc:docMk/>
            <pc:sldMk cId="359125969" sldId="265"/>
            <ac:spMk id="2" creationId="{E07B30E9-9073-E60E-A7A9-048C6F3D6925}"/>
          </ac:spMkLst>
        </pc:spChg>
        <pc:spChg chg="mod">
          <ac:chgData name="jewel zaman" userId="1252b7f0bf9a6d0a" providerId="LiveId" clId="{D06FD00F-2CCF-4605-9099-5543DDA25632}" dt="2026-07-03T16:53:01.482" v="768" actId="20577"/>
          <ac:spMkLst>
            <pc:docMk/>
            <pc:sldMk cId="359125969" sldId="265"/>
            <ac:spMk id="3" creationId="{5F8D0C3B-0DFC-3E5A-28D7-AC7CD95B6A10}"/>
          </ac:spMkLst>
        </pc:spChg>
      </pc:sldChg>
      <pc:sldChg chg="modSp mod">
        <pc:chgData name="jewel zaman" userId="1252b7f0bf9a6d0a" providerId="LiveId" clId="{D06FD00F-2CCF-4605-9099-5543DDA25632}" dt="2026-07-03T16:42:35.020" v="706"/>
        <pc:sldMkLst>
          <pc:docMk/>
          <pc:sldMk cId="1917974163" sldId="267"/>
        </pc:sldMkLst>
        <pc:spChg chg="mod">
          <ac:chgData name="jewel zaman" userId="1252b7f0bf9a6d0a" providerId="LiveId" clId="{D06FD00F-2CCF-4605-9099-5543DDA25632}" dt="2026-07-03T16:42:35.020" v="706"/>
          <ac:spMkLst>
            <pc:docMk/>
            <pc:sldMk cId="1917974163" sldId="267"/>
            <ac:spMk id="3" creationId="{C71705AF-A114-46D3-808C-4A69D3AE5A69}"/>
          </ac:spMkLst>
        </pc:spChg>
      </pc:sldChg>
      <pc:sldChg chg="modSp">
        <pc:chgData name="jewel zaman" userId="1252b7f0bf9a6d0a" providerId="LiveId" clId="{D06FD00F-2CCF-4605-9099-5543DDA25632}" dt="2026-07-03T16:43:54.102" v="707"/>
        <pc:sldMkLst>
          <pc:docMk/>
          <pc:sldMk cId="3645478630" sldId="268"/>
        </pc:sldMkLst>
        <pc:spChg chg="mod">
          <ac:chgData name="jewel zaman" userId="1252b7f0bf9a6d0a" providerId="LiveId" clId="{D06FD00F-2CCF-4605-9099-5543DDA25632}" dt="2026-07-03T16:43:54.102" v="707"/>
          <ac:spMkLst>
            <pc:docMk/>
            <pc:sldMk cId="3645478630" sldId="268"/>
            <ac:spMk id="3" creationId="{6ED3E622-CB09-1362-15C9-BF616871B4C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04/07/2026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04/07/2026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04/07/2026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04/07/2026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www.mindtools.com/"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Problem solving and decision making</a:t>
            </a:r>
            <a:br>
              <a:rPr lang="en-GB" sz="3200" dirty="0">
                <a:latin typeface="A"/>
              </a:rPr>
            </a:br>
            <a:r>
              <a:rPr lang="en-GB" sz="3200" dirty="0"/>
              <a:t>LCLM4004 </a:t>
            </a:r>
            <a:br>
              <a:rPr lang="en-GB" sz="3200" dirty="0">
                <a:latin typeface="A"/>
              </a:rPr>
            </a:br>
            <a:r>
              <a:rPr lang="en-GB" sz="3200" dirty="0">
                <a:latin typeface="A"/>
              </a:rPr>
              <a:t>Mohammed </a:t>
            </a:r>
            <a:r>
              <a:rPr lang="en-GB" sz="3200" dirty="0" err="1">
                <a:latin typeface="A"/>
              </a:rPr>
              <a:t>Kamruz</a:t>
            </a:r>
            <a:r>
              <a:rPr lang="en-GB" sz="3200" dirty="0">
                <a:latin typeface="A"/>
              </a:rPr>
              <a:t> Zaman</a:t>
            </a:r>
            <a:br>
              <a:rPr lang="en-GB" sz="3200" dirty="0">
                <a:latin typeface="A"/>
              </a:rPr>
            </a:br>
            <a:r>
              <a:rPr lang="en-GB" sz="3200" dirty="0">
                <a:latin typeface="A"/>
              </a:rPr>
              <a:t>2533983</a:t>
            </a:r>
            <a:br>
              <a:rPr lang="en-GB" sz="3200" dirty="0">
                <a:latin typeface="A"/>
              </a:rPr>
            </a:br>
            <a:r>
              <a:rPr lang="en-GB" sz="3200" dirty="0">
                <a:latin typeface="A"/>
              </a:rPr>
              <a:t>LECTURER Charles </a:t>
            </a:r>
            <a:r>
              <a:rPr lang="en-GB" sz="3200">
                <a:latin typeface="A"/>
              </a:rPr>
              <a:t>Obinwa</a:t>
            </a:r>
            <a:br>
              <a:rPr lang="en-GB" sz="3200" dirty="0">
                <a:latin typeface="A"/>
              </a:rPr>
            </a:br>
            <a:r>
              <a:rPr lang="en-GB" sz="3200" dirty="0"/>
              <a:t>Individual Presentation Basil’s Bakery</a:t>
            </a:r>
            <a:endParaRPr lang="en-GB" sz="3200" dirty="0">
              <a:latin typeface="A"/>
            </a:endParaRP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endParaRPr lang="en-GB" dirty="0"/>
          </a:p>
          <a:p>
            <a:r>
              <a:rPr lang="en-GB" dirty="0"/>
              <a:t>Basil’s Bakery is a small independent artisan bakery located within a retail park in Coventry. Since opening in 2015, the business </a:t>
            </a:r>
            <a:r>
              <a:rPr lang="en-GB" dirty="0" err="1"/>
              <a:t>consistentally</a:t>
            </a:r>
            <a:r>
              <a:rPr lang="en-GB" dirty="0"/>
              <a:t> growth and increasing sales for high-quality organic cakes, pastries and breads. However, following the COVID-19 pandemic, customer footfall and sales declined significantly. Although some recovery occurred ,sales have remained approximately 25% below their 2019 levels.</a:t>
            </a:r>
            <a:endParaRPr lang="en-GB" b="1" dirty="0">
              <a:solidFill>
                <a:srgbClr val="FF0000"/>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a:bodyPr>
          <a:lstStyle/>
          <a:p>
            <a:r>
              <a:rPr lang="en-GB" sz="2400" dirty="0"/>
              <a:t>Basil’s Bakery opened in 2015 located in Coventry ,UK</a:t>
            </a:r>
          </a:p>
          <a:p>
            <a:endParaRPr lang="en-GB" sz="2400" dirty="0"/>
          </a:p>
          <a:p>
            <a:r>
              <a:rPr lang="en-GB" sz="2400" dirty="0"/>
              <a:t>The business experienced steady growth until COVID-19 pandemic in 2020</a:t>
            </a:r>
          </a:p>
          <a:p>
            <a:endParaRPr lang="en-GB" sz="2400" dirty="0"/>
          </a:p>
          <a:p>
            <a:r>
              <a:rPr lang="en-GB" sz="2400" dirty="0"/>
              <a:t>Basil has faced rising operating cost, reduced customer footfall and shop closures with the retail park.</a:t>
            </a:r>
          </a:p>
          <a:p>
            <a:endParaRPr lang="en-GB" b="1" dirty="0"/>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800" b="1" dirty="0">
                <a:solidFill>
                  <a:srgbClr val="FF0000"/>
                </a:solidFill>
              </a:rPr>
              <a:t>5W2H</a:t>
            </a:r>
          </a:p>
          <a:p>
            <a:r>
              <a:rPr lang="en-GB" sz="1800" dirty="0"/>
              <a:t>The 5W2H framework identify the key issues affecting Basil's Bakery. </a:t>
            </a:r>
          </a:p>
          <a:p>
            <a:r>
              <a:rPr lang="en-GB" sz="1800" b="1" dirty="0"/>
              <a:t>Who</a:t>
            </a:r>
            <a:r>
              <a:rPr lang="en-GB" sz="1800" dirty="0"/>
              <a:t> is affected includes Basil</a:t>
            </a:r>
            <a:r>
              <a:rPr lang="en-GB" sz="1800"/>
              <a:t>, existing </a:t>
            </a:r>
            <a:r>
              <a:rPr lang="en-GB" sz="1800" dirty="0"/>
              <a:t>customers, former retail workers, and office employees. </a:t>
            </a:r>
            <a:r>
              <a:rPr lang="en-GB" sz="1800" b="1" dirty="0"/>
              <a:t>What</a:t>
            </a:r>
            <a:r>
              <a:rPr lang="en-GB" sz="1800" dirty="0"/>
              <a:t> is happening is that sales have remained around 25% below pre-pandemic levels. </a:t>
            </a:r>
            <a:r>
              <a:rPr lang="en-GB" sz="1800" b="1" dirty="0"/>
              <a:t>Where</a:t>
            </a:r>
            <a:r>
              <a:rPr lang="en-GB" sz="1800" dirty="0"/>
              <a:t> the issue occurs is at the Coventry retail park, which has experienced declining customer footfall. </a:t>
            </a:r>
            <a:r>
              <a:rPr lang="en-GB" sz="1800" b="1" dirty="0"/>
              <a:t>When</a:t>
            </a:r>
            <a:r>
              <a:rPr lang="en-GB" sz="1800" dirty="0"/>
              <a:t> the problem began was during the COVID-19 pandemic, and sales have remained stagnant since 2023. </a:t>
            </a:r>
            <a:r>
              <a:rPr lang="en-GB" sz="1800" b="1" dirty="0"/>
              <a:t>Why</a:t>
            </a:r>
            <a:r>
              <a:rPr lang="en-GB" sz="1800" dirty="0"/>
              <a:t> this has happened is due to reduced visitor numbers, hybrid working patterns, shop closures, and the lack of convenient services such as delivery and online pre-ordering. </a:t>
            </a:r>
            <a:r>
              <a:rPr lang="en-GB" sz="1800" b="1" dirty="0"/>
              <a:t>How</a:t>
            </a:r>
            <a:r>
              <a:rPr lang="en-GB" sz="1800" dirty="0"/>
              <a:t> these issues affect the business is by reducing customer visits and increasing operational pressure. Finally, </a:t>
            </a:r>
            <a:r>
              <a:rPr lang="en-GB" sz="1800" b="1" dirty="0"/>
              <a:t>How Much</a:t>
            </a:r>
            <a:r>
              <a:rPr lang="en-GB" sz="1800" dirty="0"/>
              <a:t> highlights the financial impact, with sales down by approximately 25% while operating costs continue to rise.</a:t>
            </a:r>
            <a:endParaRPr lang="en-GB" sz="1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92500"/>
          </a:bodyPr>
          <a:lstStyle/>
          <a:p>
            <a:r>
              <a:rPr lang="en-GB" b="1" dirty="0"/>
              <a:t>POLITICAL</a:t>
            </a:r>
          </a:p>
          <a:p>
            <a:r>
              <a:rPr lang="en-GB" b="1" dirty="0">
                <a:solidFill>
                  <a:srgbClr val="FF0000"/>
                </a:solidFill>
              </a:rPr>
              <a:t>2 ideas for each factor</a:t>
            </a:r>
          </a:p>
          <a:p>
            <a:endParaRPr lang="en-GB" b="1" dirty="0"/>
          </a:p>
          <a:p>
            <a:r>
              <a:rPr lang="en-GB" b="1" dirty="0"/>
              <a:t>Economic : </a:t>
            </a:r>
            <a:r>
              <a:rPr lang="en-GB" dirty="0"/>
              <a:t>Economic conditions have had the greatest impact on the bakery. Inflation has increased the prices of utilities, rent, insurance, and raw materials. At the same time, customers are experiencing a cost-of-living crisis, making them more cautious about spending on premium artisan bakery products.</a:t>
            </a:r>
            <a:endParaRPr lang="en-GB" b="1" dirty="0"/>
          </a:p>
          <a:p>
            <a:endParaRPr lang="en-GB" b="1" dirty="0"/>
          </a:p>
          <a:p>
            <a:endParaRPr lang="en-GB" b="1" dirty="0"/>
          </a:p>
          <a:p>
            <a:r>
              <a:rPr lang="en-GB" b="1" dirty="0"/>
              <a:t>Social</a:t>
            </a:r>
            <a:r>
              <a:rPr lang="en-GB" dirty="0"/>
              <a:t> Consumer behaviour has changed significantly since the pandemic. Many office workers now work from home several days a week, reducing lunchtime customers. Shop closures within the retail park have also resulted in fewer employees and visitors, reducing overall footfall. </a:t>
            </a:r>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a:bodyPr>
          <a:lstStyle/>
          <a:p>
            <a:pPr marL="0" indent="0">
              <a:buNone/>
            </a:pPr>
            <a:r>
              <a:rPr lang="en-GB" b="1" dirty="0"/>
              <a:t>Technological : </a:t>
            </a:r>
            <a:r>
              <a:rPr lang="en-GB" dirty="0"/>
              <a:t>Today's customers expect convenient digital services, including online ordering, click-and-collect, and home delivery. Basil currently relies mainly on in-store sales and telephone orders, making it difficult to meet these expectations and compete with businesses that use digital technology.</a:t>
            </a:r>
            <a:endParaRPr lang="en-GB" b="1" dirty="0"/>
          </a:p>
          <a:p>
            <a:pPr marL="0" indent="0">
              <a:buNone/>
            </a:pPr>
            <a:r>
              <a:rPr lang="en-GB" b="1" dirty="0"/>
              <a:t>Legal : </a:t>
            </a:r>
            <a:r>
              <a:rPr lang="en-GB" dirty="0"/>
              <a:t>Basil must comply with food hygiene regulations, health and safety requirements, employment legislation, and minimum wage laws. While these regulations protect customers and employees, they also increase operating expenses.</a:t>
            </a:r>
          </a:p>
          <a:p>
            <a:pPr marL="0" indent="0">
              <a:buNone/>
            </a:pPr>
            <a:r>
              <a:rPr lang="en-GB" b="1" dirty="0" err="1"/>
              <a:t>Environmetal</a:t>
            </a:r>
            <a:r>
              <a:rPr lang="en-GB" b="1" dirty="0"/>
              <a:t> : </a:t>
            </a:r>
            <a:r>
              <a:rPr lang="en-GB" dirty="0"/>
              <a:t>Basil's commitment to using high-quality organic ingredients supports environmentally responsible business practices and appeals to health-conscious consumers. However, organic farming is more vulnerable to poor weather and crop failures, making ingredient prices unpredictable and increasing supply chain risks.</a:t>
            </a:r>
            <a:endParaRPr lang="en-GB" b="1" dirty="0"/>
          </a:p>
          <a:p>
            <a:endParaRPr lang="en-GB" b="1" dirty="0"/>
          </a:p>
          <a:p>
            <a:endParaRPr lang="en-GB" b="1" dirty="0"/>
          </a:p>
          <a:p>
            <a:endParaRPr lang="en-GB" b="1" dirty="0"/>
          </a:p>
          <a:p>
            <a:pPr marL="0" indent="0">
              <a:buNone/>
            </a:pPr>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r>
              <a:rPr lang="en-GB" dirty="0"/>
              <a:t>The Fishbone Diagram demonstrates that Basil's sales stagnation is caused by </a:t>
            </a:r>
            <a:r>
              <a:rPr lang="en-GB" b="1" dirty="0"/>
              <a:t>multiple interconnected factors</a:t>
            </a:r>
            <a:r>
              <a:rPr lang="en-GB" dirty="0"/>
              <a:t> rather than a single problem. The most significant root causes are changing customer behaviour, declining retail park footfall, rising operating costs, and limited use of technology. Addressing these issues will be essential for improving sales and ensuring the long-term sustainability of the business.</a:t>
            </a:r>
            <a:endParaRPr lang="en-US" dirty="0"/>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               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normAutofit lnSpcReduction="10000"/>
          </a:bodyPr>
          <a:lstStyle/>
          <a:p>
            <a:r>
              <a:rPr lang="en-GB" dirty="0"/>
              <a:t>In conclusion, the research shows that Basil’s Bakery’s stagnant sales are the result of a combination of external and internal factors. External influences, such as reduced retail park footfall, shop closures, hybrid working, and rising inflation, have significantly reduced customer demand. At the same time, internal challenges, including the lack of online ordering, delivery services, and long waiting times, have limited the bakery’s ability to meet changing customer expectations.</a:t>
            </a:r>
          </a:p>
          <a:p>
            <a:r>
              <a:rPr lang="en-GB" dirty="0"/>
              <a:t>The 5W2H, PESTLE, and Fishbone analyses demonstrate that adapting the business model is essential for future success. By investing in digital ordering, introducing delivery or click-and-collect services, improving operational efficiency, and continuing to promote its high-quality organic products, Basil’s Bakery can improve customer satisfaction, increase sales, and strengthen its long-term sustainability.</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          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92500" lnSpcReduction="20000"/>
          </a:bodyPr>
          <a:lstStyle/>
          <a:p>
            <a:r>
              <a:rPr lang="en-GB" dirty="0"/>
              <a:t>Kotler, P. and Keller, K.L. (2022) </a:t>
            </a:r>
            <a:r>
              <a:rPr lang="en-GB" i="1" dirty="0"/>
              <a:t>Marketing Management</a:t>
            </a:r>
            <a:r>
              <a:rPr lang="en-GB" dirty="0"/>
              <a:t>. 16th </a:t>
            </a:r>
            <a:r>
              <a:rPr lang="en-GB" dirty="0" err="1"/>
              <a:t>edn</a:t>
            </a:r>
            <a:r>
              <a:rPr lang="en-GB" dirty="0"/>
              <a:t>. Harlow: Pearson.</a:t>
            </a:r>
          </a:p>
          <a:p>
            <a:r>
              <a:rPr lang="en-GB" dirty="0"/>
              <a:t>This source is appropriate for supporting topics such as Marketing strategy , Basel bakery consumer behaviour, customer value , Business performance ,market analysis and competitive advantage</a:t>
            </a:r>
          </a:p>
          <a:p>
            <a:endParaRPr lang="en-GB" dirty="0"/>
          </a:p>
          <a:p>
            <a:r>
              <a:rPr lang="en-GB" dirty="0"/>
              <a:t>Saunders, M., Lewis, P. and Thornhill, A. (2023) </a:t>
            </a:r>
            <a:r>
              <a:rPr lang="en-GB" i="1" dirty="0"/>
              <a:t>Research Methods for Business Students</a:t>
            </a:r>
            <a:r>
              <a:rPr lang="en-GB" dirty="0"/>
              <a:t>. 9th </a:t>
            </a:r>
            <a:r>
              <a:rPr lang="en-GB" dirty="0" err="1"/>
              <a:t>edn</a:t>
            </a:r>
            <a:r>
              <a:rPr lang="en-GB" dirty="0"/>
              <a:t>. Harlow: Pearson.</a:t>
            </a:r>
          </a:p>
          <a:p>
            <a:r>
              <a:rPr lang="en-GB" dirty="0"/>
              <a:t>Johnson, G., Scholes, K. and Whittington, R. (2020) </a:t>
            </a:r>
            <a:r>
              <a:rPr lang="en-GB" i="1" dirty="0"/>
              <a:t>Exploring Strategy: Text and Cases</a:t>
            </a:r>
            <a:r>
              <a:rPr lang="en-GB" dirty="0"/>
              <a:t>. 12th </a:t>
            </a:r>
            <a:r>
              <a:rPr lang="en-GB" dirty="0" err="1"/>
              <a:t>edn</a:t>
            </a:r>
            <a:r>
              <a:rPr lang="en-GB" dirty="0"/>
              <a:t>. Harlow: Pearson Education.</a:t>
            </a:r>
          </a:p>
          <a:p>
            <a:r>
              <a:rPr lang="en-GB" dirty="0"/>
              <a:t>Mind Tools (2024) </a:t>
            </a:r>
            <a:r>
              <a:rPr lang="en-GB" i="1" dirty="0"/>
              <a:t>PESTLE Analysis: Understanding the external environment</a:t>
            </a:r>
            <a:r>
              <a:rPr lang="en-GB" dirty="0"/>
              <a:t>. Available at: </a:t>
            </a:r>
            <a:r>
              <a:rPr lang="en-GB" dirty="0">
                <a:hlinkClick r:id="rId2"/>
              </a:rPr>
              <a:t>https://www.mindtools.com</a:t>
            </a:r>
            <a:r>
              <a:rPr lang="en-GB" dirty="0"/>
              <a:t> (Accessed: 3 July 2026).</a:t>
            </a:r>
          </a:p>
          <a:p>
            <a:r>
              <a:rPr lang="en-GB" dirty="0"/>
              <a:t>Mind Tools (2024) </a:t>
            </a:r>
            <a:r>
              <a:rPr lang="en-GB" i="1" dirty="0"/>
              <a:t>Cause and Effect (Fishbone) Diagram</a:t>
            </a:r>
            <a:r>
              <a:rPr lang="en-GB" dirty="0"/>
              <a:t>. Available at: </a:t>
            </a:r>
            <a:r>
              <a:rPr lang="en-GB" dirty="0">
                <a:hlinkClick r:id="rId2"/>
              </a:rPr>
              <a:t>https://www.mindtools.com</a:t>
            </a:r>
            <a:r>
              <a:rPr lang="en-GB" dirty="0"/>
              <a:t> (Accessed: 3 July 2026).</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293</TotalTime>
  <Words>949</Words>
  <Application>Microsoft Office PowerPoint</Application>
  <PresentationFormat>Widescreen</PresentationFormat>
  <Paragraphs>51</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Problem solving and decision making LCLM4004  Mohammed Kamruz Zaman 2533983 LECTURER Charles Obinwa Individual Presentation Basil’s Bakery</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               Conclusion</vt:lpstr>
      <vt:lpstr>          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jewel zaman</cp:lastModifiedBy>
  <cp:revision>92</cp:revision>
  <dcterms:created xsi:type="dcterms:W3CDTF">2024-10-08T15:58:04Z</dcterms:created>
  <dcterms:modified xsi:type="dcterms:W3CDTF">2026-07-04T12:39:08Z</dcterms:modified>
</cp:coreProperties>
</file>