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5" r:id="rId1"/>
  </p:sldMasterIdLst>
  <p:notesMasterIdLst>
    <p:notesMasterId r:id="rId13"/>
  </p:notesMasterIdLst>
  <p:sldIdLst>
    <p:sldId id="26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450A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544" autoAdjust="0"/>
    <p:restoredTop sz="94660"/>
  </p:normalViewPr>
  <p:slideViewPr>
    <p:cSldViewPr snapToGrid="0">
      <p:cViewPr>
        <p:scale>
          <a:sx n="53" d="100"/>
          <a:sy n="53" d="100"/>
        </p:scale>
        <p:origin x="1764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2" d="100"/>
        <a:sy n="102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A01902-D4C9-44A1-B6C9-6BDF09BA5BF0}" type="datetimeFigureOut">
              <a:rPr lang="en-GB" smtClean="0"/>
              <a:t>30/04/2019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AB82C6-B71B-4832-8157-7D7CB226EB4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04617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The exact quantity of food waste produced by tourism and hospitality through hotels and restaurant is unknown.</a:t>
            </a:r>
          </a:p>
          <a:p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According to the food balance sheet statistics in Mauritius, 5281 tons of foods are wasted annually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AB82C6-B71B-4832-8157-7D7CB226EB40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86014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Tread Lightly ( Earth &amp; Dance, desalination of water, oil Recycle ) innovative projects of LUX Resort and Hotels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Re use left over smartly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Suitable ways to track wasteful practices, use data collected to make operational changes.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AB82C6-B71B-4832-8157-7D7CB226EB40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229147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Kitchen outlets include, Palmcourt, Breach Rouge, Bodrum Blue, Creole Smoke House, Bayan Burger shack and Inti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Focus groups include, executive sous chef, sous chef and chef de partie.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dirty="0"/>
              <a:t>Survey questionnaires were kept securely in chef office’s locker.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AB82C6-B71B-4832-8157-7D7CB226EB40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481625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AB82C6-B71B-4832-8157-7D7CB226EB40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605687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AB82C6-B71B-4832-8157-7D7CB226EB40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880952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AB82C6-B71B-4832-8157-7D7CB226EB40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7570146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AB82C6-B71B-4832-8157-7D7CB226EB40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4438976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AB82C6-B71B-4832-8157-7D7CB226EB40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510069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DAB82C6-B71B-4832-8157-7D7CB226EB40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296001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5194" y="4352544"/>
            <a:ext cx="6801612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81A-96C0-4DB4-B7DB-ECBE5D90682A}" type="datetimeFigureOut">
              <a:rPr lang="en-GB" smtClean="0"/>
              <a:t>30/04/2019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D9CBA-5C38-4425-A402-8661857B16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05000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81A-96C0-4DB4-B7DB-ECBE5D90682A}" type="datetimeFigureOut">
              <a:rPr lang="en-GB" smtClean="0"/>
              <a:t>30/04/2019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D9CBA-5C38-4425-A402-8661857B16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908399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2386744"/>
            <a:ext cx="89916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38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695194" y="4352465"/>
            <a:ext cx="6801612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81A-96C0-4DB4-B7DB-ECBE5D90682A}" type="datetimeFigureOut">
              <a:rPr lang="en-GB" smtClean="0"/>
              <a:t>30/04/2019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D9CBA-5C38-4425-A402-8661857B16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00079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81912" y="2638044"/>
            <a:ext cx="4271771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38315" y="2638044"/>
            <a:ext cx="4270247" cy="310198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81A-96C0-4DB4-B7DB-ECBE5D90682A}" type="datetimeFigureOut">
              <a:rPr lang="en-GB" smtClean="0"/>
              <a:t>30/04/2019</a:t>
            </a:fld>
            <a:endParaRPr lang="en-GB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D9CBA-5C38-4425-A402-8661857B16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33223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8343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83436" y="3143250"/>
            <a:ext cx="4270248" cy="25967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8316" y="3143250"/>
            <a:ext cx="4253484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6338316" y="2313433"/>
            <a:ext cx="4270248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900" b="0" cap="all" spc="100" baseline="0">
                <a:solidFill>
                  <a:schemeClr val="accent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81A-96C0-4DB4-B7DB-ECBE5D90682A}" type="datetimeFigureOut">
              <a:rPr lang="en-GB" smtClean="0"/>
              <a:t>30/04/2019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D9CBA-5C38-4425-A402-8661857B16D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417729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81A-96C0-4DB4-B7DB-ECBE5D90682A}" type="datetimeFigureOut">
              <a:rPr lang="en-GB" smtClean="0"/>
              <a:t>30/04/2019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D9CBA-5C38-4425-A402-8661857B16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22308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81A-96C0-4DB4-B7DB-ECBE5D90682A}" type="datetimeFigureOut">
              <a:rPr lang="en-GB" smtClean="0"/>
              <a:t>30/04/2019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D9CBA-5C38-4425-A402-8661857B16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4605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4672" y="2243828"/>
            <a:ext cx="4486656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36080" y="804672"/>
            <a:ext cx="4815840" cy="5248656"/>
          </a:xfrm>
        </p:spPr>
        <p:txBody>
          <a:bodyPr>
            <a:normAutofit/>
          </a:bodyPr>
          <a:lstStyle>
            <a:lvl1pPr>
              <a:defRPr sz="1900">
                <a:solidFill>
                  <a:schemeClr val="tx1"/>
                </a:solidFill>
              </a:defRPr>
            </a:lvl1pPr>
            <a:lvl2pPr>
              <a:defRPr sz="1600">
                <a:solidFill>
                  <a:schemeClr val="tx1"/>
                </a:solidFill>
              </a:defRPr>
            </a:lvl2pPr>
            <a:lvl3pPr>
              <a:defRPr sz="1600">
                <a:solidFill>
                  <a:schemeClr val="tx1"/>
                </a:solidFill>
              </a:defRPr>
            </a:lvl3pPr>
            <a:lvl4pPr>
              <a:defRPr sz="1600">
                <a:solidFill>
                  <a:schemeClr val="tx1"/>
                </a:solidFill>
              </a:defRPr>
            </a:lvl4pPr>
            <a:lvl5pPr>
              <a:defRPr sz="1600">
                <a:solidFill>
                  <a:schemeClr val="tx1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81A-96C0-4DB4-B7DB-ECBE5D90682A}" type="datetimeFigureOut">
              <a:rPr lang="en-GB" smtClean="0"/>
              <a:t>30/04/2019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4672" y="6236208"/>
            <a:ext cx="5167503" cy="320040"/>
          </a:xfrm>
        </p:spPr>
        <p:txBody>
          <a:bodyPr/>
          <a:lstStyle>
            <a:lvl1pPr>
              <a:defRPr>
                <a:solidFill>
                  <a:srgbClr val="FFFFFF">
                    <a:alpha val="69804"/>
                  </a:srgb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D9CBA-5C38-4425-A402-8661857B16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803689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0" y="0"/>
            <a:ext cx="6095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08523" y="2243828"/>
            <a:ext cx="4494998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2200">
                <a:solidFill>
                  <a:srgbClr val="262626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9" y="0"/>
            <a:ext cx="6102097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5568" y="3549918"/>
            <a:ext cx="379476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90000"/>
                  </a:srgbClr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fld id="{09CBE81A-96C0-4DB4-B7DB-ECBE5D90682A}" type="datetimeFigureOut">
              <a:rPr lang="en-GB" smtClean="0"/>
              <a:t>30/04/2019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808523" y="6236208"/>
            <a:ext cx="5103729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D9CBA-5C38-4425-A402-8661857B16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266651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81A-96C0-4DB4-B7DB-ECBE5D90682A}" type="datetimeFigureOut">
              <a:rPr lang="en-GB" smtClean="0"/>
              <a:t>30/04/2019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D9CBA-5C38-4425-A402-8661857B16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23758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53112" y="937260"/>
            <a:ext cx="1298608" cy="498348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31136" y="937260"/>
            <a:ext cx="6198489" cy="498348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CBE81A-96C0-4DB4-B7DB-ECBE5D90682A}" type="datetimeFigureOut">
              <a:rPr lang="en-GB" smtClean="0"/>
              <a:t>30/04/2019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FD9CBA-5C38-4425-A402-8661857B16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981573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31136" y="964692"/>
            <a:ext cx="7729728" cy="1188720"/>
          </a:xfrm>
          <a:prstGeom prst="rect">
            <a:avLst/>
          </a:prstGeom>
          <a:solidFill>
            <a:schemeClr val="bg1"/>
          </a:solidFill>
          <a:ln w="31750" cap="sq">
            <a:solidFill>
              <a:schemeClr val="tx1">
                <a:lumMod val="75000"/>
                <a:lumOff val="25000"/>
              </a:schemeClr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31136" y="2638044"/>
            <a:ext cx="7729728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821429" y="6238816"/>
            <a:ext cx="2753746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fld id="{09CBE81A-96C0-4DB4-B7DB-ECBE5D90682A}" type="datetimeFigureOut">
              <a:rPr lang="en-GB" smtClean="0"/>
              <a:t>30/04/2019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00200" y="6236208"/>
            <a:ext cx="5901189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58922" y="6217920"/>
            <a:ext cx="36576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1100" spc="0" baseline="0">
                <a:solidFill>
                  <a:srgbClr val="FFFFFF"/>
                </a:solidFill>
              </a:defRPr>
            </a:lvl1pPr>
          </a:lstStyle>
          <a:p>
            <a:fld id="{E6FD9CBA-5C38-4425-A402-8661857B16D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9527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6" r:id="rId1"/>
    <p:sldLayoutId id="2147483797" r:id="rId2"/>
    <p:sldLayoutId id="2147483798" r:id="rId3"/>
    <p:sldLayoutId id="2147483799" r:id="rId4"/>
    <p:sldLayoutId id="2147483800" r:id="rId5"/>
    <p:sldLayoutId id="2147483801" r:id="rId6"/>
    <p:sldLayoutId id="2147483802" r:id="rId7"/>
    <p:sldLayoutId id="2147483803" r:id="rId8"/>
    <p:sldLayoutId id="2147483804" r:id="rId9"/>
    <p:sldLayoutId id="2147483805" r:id="rId10"/>
    <p:sldLayoutId id="2147483806" r:id="rId11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2800" kern="1200" cap="all" spc="200" baseline="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31286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484313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657350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882775" indent="-228600" algn="l" defTabSz="914400" rtl="0" eaLnBrk="1" latinLnBrk="0" hangingPunct="1">
        <a:lnSpc>
          <a:spcPct val="100000"/>
        </a:lnSpc>
        <a:spcBef>
          <a:spcPts val="1000"/>
        </a:spcBef>
        <a:buClr>
          <a:schemeClr val="accent2"/>
        </a:buClr>
        <a:buFont typeface="Arial" panose="020B0604020202020204" pitchFamily="34" charset="0"/>
        <a:buChar char="•"/>
        <a:defRPr sz="16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6F2C5B-24EE-4F3D-8270-83B6E28852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9250" y="964692"/>
            <a:ext cx="9391650" cy="1188720"/>
          </a:xfrm>
        </p:spPr>
        <p:txBody>
          <a:bodyPr/>
          <a:lstStyle/>
          <a:p>
            <a:r>
              <a:rPr lang="en-GB" dirty="0"/>
              <a:t>Project presentation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BA9F826-F8D3-427B-B4B9-186B114C27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619250" y="2638044"/>
            <a:ext cx="9391650" cy="3903433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sz="2800" cap="all" spc="200" dirty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Ramen Tesigen</a:t>
            </a:r>
          </a:p>
          <a:p>
            <a:pPr marL="0" indent="0" algn="ctr">
              <a:buNone/>
            </a:pPr>
            <a:r>
              <a:rPr lang="en-GB" sz="2800" cap="all" spc="200" dirty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Module name: work-based learning project</a:t>
            </a:r>
          </a:p>
          <a:p>
            <a:pPr marL="0" indent="0" algn="ctr">
              <a:buNone/>
            </a:pPr>
            <a:r>
              <a:rPr lang="en-US" sz="2800" cap="all" spc="200" dirty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Module: BMPF4008</a:t>
            </a:r>
            <a:endParaRPr lang="en-GB" sz="2800" cap="all" spc="200" dirty="0">
              <a:solidFill>
                <a:srgbClr val="262626"/>
              </a:solidFill>
              <a:latin typeface="+mj-lt"/>
              <a:ea typeface="+mj-ea"/>
              <a:cs typeface="+mj-cs"/>
            </a:endParaRPr>
          </a:p>
          <a:p>
            <a:pPr marL="0" indent="0" algn="ctr">
              <a:buNone/>
            </a:pPr>
            <a:r>
              <a:rPr lang="en-US" sz="2800" cap="all" spc="200" dirty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Submission date: 30.04.2019</a:t>
            </a:r>
            <a:endParaRPr lang="en-GB" sz="2800" cap="all" spc="200" dirty="0">
              <a:solidFill>
                <a:srgbClr val="262626"/>
              </a:solidFill>
              <a:latin typeface="+mj-lt"/>
              <a:ea typeface="+mj-ea"/>
              <a:cs typeface="+mj-cs"/>
            </a:endParaRPr>
          </a:p>
          <a:p>
            <a:pPr marL="0" indent="0" algn="ctr">
              <a:buNone/>
            </a:pPr>
            <a:r>
              <a:rPr lang="en-US" sz="2800" cap="all" spc="200" dirty="0">
                <a:solidFill>
                  <a:srgbClr val="262626"/>
                </a:solidFill>
                <a:latin typeface="+mj-lt"/>
                <a:ea typeface="+mj-ea"/>
                <a:cs typeface="+mj-cs"/>
              </a:rPr>
              <a:t>student ID: 1715716</a:t>
            </a:r>
            <a:endParaRPr lang="en-GB" sz="2800" cap="all" spc="200" dirty="0">
              <a:solidFill>
                <a:srgbClr val="262626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4020480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8FCB8-2332-4A12-8E19-BE51A2B9FF4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reducing food waste at LUX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GB" dirty="0"/>
              <a:t> Grand Gaube Hotel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A2FFA3-2927-4BA9-8C16-8A004096BB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As per World Hunger News in 2016, a third of the world 's food is wasted.</a:t>
            </a:r>
          </a:p>
          <a:p>
            <a:r>
              <a:rPr lang="en-US" dirty="0"/>
              <a:t>Source (World Hunger News, 2016)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6235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946C78-7C6B-4FF2-82B1-596DD359D7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29610" y="429065"/>
            <a:ext cx="7729728" cy="1244990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/>
              <a:t>Background, justification, aims and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0B11FB-FDA1-4F7B-BD4C-8F942E5298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011680"/>
            <a:ext cx="7729728" cy="4417255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b="1" u="sng" dirty="0"/>
              <a:t>Background and justification</a:t>
            </a:r>
          </a:p>
          <a:p>
            <a:r>
              <a:rPr lang="en-GB" sz="2000" dirty="0"/>
              <a:t>The insider researcher as a chef</a:t>
            </a:r>
          </a:p>
          <a:p>
            <a:r>
              <a:rPr lang="en-GB" sz="2000" dirty="0"/>
              <a:t>The main focus is how to reduce food waste and over production in daily operations</a:t>
            </a:r>
          </a:p>
          <a:p>
            <a:r>
              <a:rPr lang="en-GB" sz="2100" dirty="0"/>
              <a:t>To maintain a targeted food cost in line with the company budget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b="1" u="sng" dirty="0"/>
              <a:t>Aims and objectives</a:t>
            </a:r>
          </a:p>
          <a:p>
            <a:r>
              <a:rPr lang="en-GB" sz="2000" dirty="0"/>
              <a:t>To identify different ways to be more sustainable </a:t>
            </a:r>
            <a:r>
              <a:rPr lang="en-GB" sz="2000" dirty="0">
                <a:solidFill>
                  <a:schemeClr val="tx1"/>
                </a:solidFill>
              </a:rPr>
              <a:t>through</a:t>
            </a:r>
            <a:r>
              <a:rPr lang="en-GB" sz="2000" dirty="0"/>
              <a:t> recycling and composting</a:t>
            </a:r>
          </a:p>
          <a:p>
            <a:r>
              <a:rPr lang="en-GB" sz="2000" dirty="0"/>
              <a:t>To create awareness and training to team members</a:t>
            </a:r>
          </a:p>
          <a:p>
            <a:r>
              <a:rPr lang="en-GB" sz="2000" dirty="0"/>
              <a:t>To identify strategies to reduce food waste</a:t>
            </a:r>
          </a:p>
          <a:p>
            <a:pPr marL="0" indent="0">
              <a:buNone/>
            </a:pPr>
            <a:endParaRPr lang="en-GB" sz="2000" b="1" u="sng" dirty="0"/>
          </a:p>
        </p:txBody>
      </p:sp>
    </p:spTree>
    <p:extLst>
      <p:ext uri="{BB962C8B-B14F-4D97-AF65-F5344CB8AC3E}">
        <p14:creationId xmlns:p14="http://schemas.microsoft.com/office/powerpoint/2010/main" val="23107248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BC2DFE-1114-4F82-B040-8A3360EF63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42535" y="964692"/>
            <a:ext cx="9018329" cy="860932"/>
          </a:xfrm>
        </p:spPr>
        <p:txBody>
          <a:bodyPr/>
          <a:lstStyle/>
          <a:p>
            <a:pPr algn="ctr"/>
            <a:r>
              <a:rPr lang="en-GB" b="1" u="sng" dirty="0"/>
              <a:t>Methods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BCDF15-E267-46B1-B2D0-1449BC648A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42534" y="2039815"/>
            <a:ext cx="9018329" cy="4079631"/>
          </a:xfrm>
        </p:spPr>
        <p:txBody>
          <a:bodyPr>
            <a:normAutofit/>
          </a:bodyPr>
          <a:lstStyle/>
          <a:p>
            <a:r>
              <a:rPr lang="en-GB" sz="2000" dirty="0"/>
              <a:t>Two methods were used by the researcher</a:t>
            </a:r>
          </a:p>
          <a:p>
            <a:r>
              <a:rPr lang="en-GB" sz="2000" dirty="0"/>
              <a:t>Quantitative (survey) and qualitative data (focus groups) on team members opinion</a:t>
            </a:r>
          </a:p>
          <a:p>
            <a:r>
              <a:rPr lang="en-GB" sz="2000" dirty="0"/>
              <a:t>Survey (questionnaires) 70 participants in all kitchen outlets</a:t>
            </a:r>
          </a:p>
          <a:p>
            <a:r>
              <a:rPr lang="en-GB" sz="2000" dirty="0"/>
              <a:t>Focus groups discussions among supervisory level, a total of 24 participants</a:t>
            </a:r>
          </a:p>
          <a:p>
            <a:r>
              <a:rPr lang="en-GB" sz="2000" dirty="0"/>
              <a:t>100% participations in both survey questionnaires and focus group discussions 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b="1" u="sng" dirty="0"/>
              <a:t>Ethical considerations</a:t>
            </a:r>
          </a:p>
          <a:p>
            <a:r>
              <a:rPr lang="en-GB" sz="2000" dirty="0"/>
              <a:t>All information was treated confidentially and anonymously</a:t>
            </a:r>
          </a:p>
          <a:p>
            <a:r>
              <a:rPr lang="en-GB" sz="2000" dirty="0"/>
              <a:t>All respondents were informed that participation was voluntary</a:t>
            </a:r>
          </a:p>
          <a:p>
            <a:endParaRPr lang="en-GB" sz="2400" dirty="0"/>
          </a:p>
          <a:p>
            <a:pPr marL="0" indent="0">
              <a:buNone/>
            </a:pPr>
            <a:endParaRPr lang="en-GB" sz="2400" dirty="0"/>
          </a:p>
          <a:p>
            <a:pPr marL="0" indent="0">
              <a:lnSpc>
                <a:spcPct val="60000"/>
              </a:lnSpc>
              <a:buNone/>
            </a:pPr>
            <a:endParaRPr lang="en-GB" dirty="0"/>
          </a:p>
          <a:p>
            <a:pPr marL="0" indent="0">
              <a:lnSpc>
                <a:spcPct val="60000"/>
              </a:lnSpc>
              <a:buNone/>
            </a:pPr>
            <a:endParaRPr lang="en-GB" sz="8600" dirty="0"/>
          </a:p>
          <a:p>
            <a:pPr marL="0" indent="0">
              <a:lnSpc>
                <a:spcPct val="60000"/>
              </a:lnSpc>
              <a:buNone/>
            </a:pP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65903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1F5C92-2CEC-4F14-8D72-EF42B9A8AD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30629"/>
          </a:xfrm>
        </p:spPr>
        <p:txBody>
          <a:bodyPr/>
          <a:lstStyle/>
          <a:p>
            <a:pPr algn="ctr"/>
            <a:r>
              <a:rPr lang="en-GB" b="1" u="sng" dirty="0"/>
              <a:t>Findings (survey questionnaires)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7E8B5DA-73EE-4A4A-843B-F0C4504E79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2703"/>
            <a:ext cx="10515600" cy="530351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en-GB" sz="8000" dirty="0">
                <a:solidFill>
                  <a:schemeClr val="accent1"/>
                </a:solidFill>
              </a:rPr>
              <a:t>What do you think food waste should be defined as?</a:t>
            </a:r>
          </a:p>
          <a:p>
            <a:r>
              <a:rPr lang="en-GB" sz="8000" dirty="0">
                <a:solidFill>
                  <a:schemeClr val="tx1"/>
                </a:solidFill>
              </a:rPr>
              <a:t>46%</a:t>
            </a:r>
            <a:r>
              <a:rPr lang="en-GB" sz="8000" dirty="0">
                <a:solidFill>
                  <a:schemeClr val="accent1"/>
                </a:solidFill>
              </a:rPr>
              <a:t>		</a:t>
            </a:r>
            <a:r>
              <a:rPr lang="en-GB" sz="8000" dirty="0">
                <a:solidFill>
                  <a:srgbClr val="FF0000"/>
                </a:solidFill>
              </a:rPr>
              <a:t>→	</a:t>
            </a:r>
            <a:r>
              <a:rPr lang="en-GB" sz="8000" dirty="0">
                <a:solidFill>
                  <a:schemeClr val="accent1"/>
                </a:solidFill>
              </a:rPr>
              <a:t> </a:t>
            </a:r>
            <a:r>
              <a:rPr lang="en-GB" sz="8000" dirty="0">
                <a:solidFill>
                  <a:schemeClr val="tx1"/>
                </a:solidFill>
              </a:rPr>
              <a:t>Uneaten and discarded food</a:t>
            </a:r>
          </a:p>
          <a:p>
            <a:r>
              <a:rPr lang="en-GB" sz="8000" dirty="0">
                <a:solidFill>
                  <a:schemeClr val="tx1"/>
                </a:solidFill>
              </a:rPr>
              <a:t>38%	</a:t>
            </a:r>
            <a:r>
              <a:rPr lang="en-GB" sz="8000" dirty="0">
                <a:solidFill>
                  <a:schemeClr val="accent1"/>
                </a:solidFill>
              </a:rPr>
              <a:t>	</a:t>
            </a:r>
            <a:r>
              <a:rPr lang="en-GB" sz="8000" dirty="0">
                <a:solidFill>
                  <a:srgbClr val="FF0000"/>
                </a:solidFill>
              </a:rPr>
              <a:t>→	 </a:t>
            </a:r>
            <a:r>
              <a:rPr lang="en-GB" sz="8000" dirty="0">
                <a:solidFill>
                  <a:schemeClr val="tx1"/>
                </a:solidFill>
              </a:rPr>
              <a:t>Wastage of money, time and energy</a:t>
            </a:r>
          </a:p>
          <a:p>
            <a:pPr marL="0" indent="0">
              <a:buNone/>
            </a:pPr>
            <a:endParaRPr lang="en-GB" sz="80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r>
              <a:rPr lang="en-GB" sz="8000" dirty="0">
                <a:solidFill>
                  <a:schemeClr val="accent1"/>
                </a:solidFill>
              </a:rPr>
              <a:t>When do you handle food waste daily?</a:t>
            </a:r>
          </a:p>
          <a:p>
            <a:r>
              <a:rPr lang="en-GB" sz="8000" dirty="0">
                <a:solidFill>
                  <a:schemeClr val="tx1"/>
                </a:solidFill>
              </a:rPr>
              <a:t>49%</a:t>
            </a:r>
            <a:r>
              <a:rPr lang="en-GB" sz="8000" dirty="0">
                <a:solidFill>
                  <a:schemeClr val="accent1"/>
                </a:solidFill>
              </a:rPr>
              <a:t>		</a:t>
            </a:r>
            <a:r>
              <a:rPr lang="en-GB" sz="8000" dirty="0">
                <a:solidFill>
                  <a:srgbClr val="FF0000"/>
                </a:solidFill>
              </a:rPr>
              <a:t>→	</a:t>
            </a:r>
            <a:r>
              <a:rPr lang="en-GB" sz="8000" dirty="0">
                <a:solidFill>
                  <a:schemeClr val="accent1"/>
                </a:solidFill>
              </a:rPr>
              <a:t> </a:t>
            </a:r>
            <a:r>
              <a:rPr lang="en-GB" sz="8000" dirty="0">
                <a:solidFill>
                  <a:schemeClr val="tx1"/>
                </a:solidFill>
              </a:rPr>
              <a:t>Mostly during breakfast, where guest eat much. </a:t>
            </a:r>
          </a:p>
          <a:p>
            <a:pPr marL="0" indent="0">
              <a:buNone/>
            </a:pPr>
            <a:r>
              <a:rPr lang="en-GB" sz="8000" dirty="0">
                <a:solidFill>
                  <a:schemeClr val="tx1"/>
                </a:solidFill>
              </a:rPr>
              <a:t>			 As stated by (Juvan,2017) in the literature review</a:t>
            </a:r>
          </a:p>
          <a:p>
            <a:r>
              <a:rPr lang="en-GB" sz="8000" dirty="0">
                <a:solidFill>
                  <a:schemeClr val="tx1"/>
                </a:solidFill>
              </a:rPr>
              <a:t>39%</a:t>
            </a:r>
            <a:r>
              <a:rPr lang="en-GB" sz="8000" dirty="0">
                <a:solidFill>
                  <a:schemeClr val="accent1"/>
                </a:solidFill>
              </a:rPr>
              <a:t>		</a:t>
            </a:r>
            <a:r>
              <a:rPr lang="en-GB" sz="8000" dirty="0">
                <a:solidFill>
                  <a:srgbClr val="FF0000"/>
                </a:solidFill>
              </a:rPr>
              <a:t>→	</a:t>
            </a:r>
            <a:r>
              <a:rPr lang="en-GB" sz="8000" dirty="0">
                <a:solidFill>
                  <a:schemeClr val="accent1"/>
                </a:solidFill>
              </a:rPr>
              <a:t> </a:t>
            </a:r>
            <a:r>
              <a:rPr lang="en-GB" sz="8000" dirty="0">
                <a:solidFill>
                  <a:schemeClr val="tx1"/>
                </a:solidFill>
              </a:rPr>
              <a:t>During cooking process</a:t>
            </a:r>
          </a:p>
          <a:p>
            <a:pPr marL="0" indent="0">
              <a:buNone/>
            </a:pPr>
            <a:r>
              <a:rPr lang="en-GB" sz="8000" dirty="0">
                <a:solidFill>
                  <a:schemeClr val="tx1"/>
                </a:solidFill>
              </a:rPr>
              <a:t>			</a:t>
            </a:r>
            <a:r>
              <a:rPr lang="en-GB" sz="8000" dirty="0">
                <a:solidFill>
                  <a:srgbClr val="7030A0"/>
                </a:solidFill>
              </a:rPr>
              <a:t>My recommendation will be guest awareness through flyers and posters</a:t>
            </a:r>
          </a:p>
          <a:p>
            <a:pPr marL="0" indent="0">
              <a:buNone/>
            </a:pPr>
            <a:endParaRPr lang="en-GB" sz="8000" dirty="0">
              <a:solidFill>
                <a:srgbClr val="7030A0"/>
              </a:solidFill>
            </a:endParaRPr>
          </a:p>
          <a:p>
            <a:pPr marL="0" indent="0">
              <a:buNone/>
            </a:pPr>
            <a:r>
              <a:rPr lang="en-GB" sz="8000" dirty="0">
                <a:solidFill>
                  <a:schemeClr val="accent1"/>
                </a:solidFill>
              </a:rPr>
              <a:t>Roughly how much food waste the organisation generates daily?</a:t>
            </a:r>
          </a:p>
          <a:p>
            <a:r>
              <a:rPr lang="en-GB" sz="8000" dirty="0">
                <a:solidFill>
                  <a:schemeClr val="tx1"/>
                </a:solidFill>
              </a:rPr>
              <a:t>36%</a:t>
            </a:r>
            <a:r>
              <a:rPr lang="en-GB" sz="8000" dirty="0">
                <a:solidFill>
                  <a:schemeClr val="accent1"/>
                </a:solidFill>
              </a:rPr>
              <a:t>		</a:t>
            </a:r>
            <a:r>
              <a:rPr lang="en-GB" sz="8000" dirty="0">
                <a:solidFill>
                  <a:srgbClr val="FF0000"/>
                </a:solidFill>
              </a:rPr>
              <a:t>→	</a:t>
            </a:r>
            <a:r>
              <a:rPr lang="en-GB" sz="8000" dirty="0">
                <a:solidFill>
                  <a:schemeClr val="tx1"/>
                </a:solidFill>
              </a:rPr>
              <a:t>50-100kg</a:t>
            </a:r>
          </a:p>
          <a:p>
            <a:r>
              <a:rPr lang="en-GB" sz="8000" dirty="0">
                <a:solidFill>
                  <a:schemeClr val="tx1"/>
                </a:solidFill>
              </a:rPr>
              <a:t>20%	</a:t>
            </a:r>
            <a:r>
              <a:rPr lang="en-GB" sz="8000" dirty="0">
                <a:solidFill>
                  <a:schemeClr val="accent1"/>
                </a:solidFill>
              </a:rPr>
              <a:t>	</a:t>
            </a:r>
            <a:r>
              <a:rPr lang="en-GB" sz="8000" dirty="0">
                <a:solidFill>
                  <a:srgbClr val="FF0000"/>
                </a:solidFill>
              </a:rPr>
              <a:t>→	</a:t>
            </a:r>
            <a:r>
              <a:rPr lang="en-GB" sz="8000" dirty="0">
                <a:solidFill>
                  <a:schemeClr val="tx1"/>
                </a:solidFill>
              </a:rPr>
              <a:t>100-200kg </a:t>
            </a:r>
          </a:p>
          <a:p>
            <a:pPr marL="1654175" lvl="8" indent="0">
              <a:buNone/>
            </a:pPr>
            <a:r>
              <a:rPr lang="en-GB" sz="8000" dirty="0"/>
              <a:t>                </a:t>
            </a:r>
            <a:r>
              <a:rPr lang="en-GB" sz="8000" dirty="0">
                <a:solidFill>
                  <a:srgbClr val="7030A0"/>
                </a:solidFill>
              </a:rPr>
              <a:t>Recycling and composting is recommended</a:t>
            </a:r>
          </a:p>
          <a:p>
            <a:endParaRPr lang="en-GB" sz="5000" dirty="0">
              <a:solidFill>
                <a:schemeClr val="accent5">
                  <a:lumMod val="75000"/>
                </a:schemeClr>
              </a:solidFill>
            </a:endParaRPr>
          </a:p>
          <a:p>
            <a:pPr marL="0" indent="0">
              <a:buNone/>
            </a:pPr>
            <a:r>
              <a:rPr lang="en-GB" sz="5000" dirty="0">
                <a:solidFill>
                  <a:schemeClr val="accent5">
                    <a:lumMod val="75000"/>
                  </a:schemeClr>
                </a:solidFill>
              </a:rPr>
              <a:t> 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109541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3B3C8-BF01-495F-8C32-B4499C95F1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94048"/>
          </a:xfrm>
        </p:spPr>
        <p:txBody>
          <a:bodyPr>
            <a:normAutofit/>
          </a:bodyPr>
          <a:lstStyle/>
          <a:p>
            <a:pPr algn="ctr">
              <a:lnSpc>
                <a:spcPct val="100000"/>
              </a:lnSpc>
            </a:pPr>
            <a:r>
              <a:rPr lang="en-GB" b="1" u="sng" dirty="0"/>
              <a:t>Findings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8612EF-9E8C-42B3-A979-1315F4E8F1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76419"/>
            <a:ext cx="10515600" cy="5181581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200" dirty="0">
                <a:solidFill>
                  <a:schemeClr val="accent1"/>
                </a:solidFill>
              </a:rPr>
              <a:t>The actual causes of food waste?</a:t>
            </a:r>
          </a:p>
          <a:p>
            <a:r>
              <a:rPr lang="en-GB" sz="2200" dirty="0">
                <a:solidFill>
                  <a:schemeClr val="tx1"/>
                </a:solidFill>
              </a:rPr>
              <a:t>45%</a:t>
            </a:r>
            <a:r>
              <a:rPr lang="en-GB" sz="2200" dirty="0">
                <a:solidFill>
                  <a:schemeClr val="accent1"/>
                </a:solidFill>
              </a:rPr>
              <a:t>		</a:t>
            </a:r>
            <a:r>
              <a:rPr lang="en-GB" sz="2200" dirty="0">
                <a:solidFill>
                  <a:srgbClr val="FF0000"/>
                </a:solidFill>
              </a:rPr>
              <a:t>→	</a:t>
            </a:r>
            <a:r>
              <a:rPr lang="en-GB" sz="2200" dirty="0">
                <a:solidFill>
                  <a:schemeClr val="tx1"/>
                </a:solidFill>
              </a:rPr>
              <a:t>Bad w</a:t>
            </a:r>
            <a:r>
              <a:rPr lang="en-GB" sz="2200" dirty="0"/>
              <a:t>orking habits</a:t>
            </a:r>
          </a:p>
          <a:p>
            <a:r>
              <a:rPr lang="en-GB" sz="2200" dirty="0">
                <a:solidFill>
                  <a:schemeClr val="tx1"/>
                </a:solidFill>
              </a:rPr>
              <a:t>28%</a:t>
            </a:r>
            <a:r>
              <a:rPr lang="en-GB" sz="2200" dirty="0">
                <a:solidFill>
                  <a:schemeClr val="accent1"/>
                </a:solidFill>
              </a:rPr>
              <a:t>		</a:t>
            </a:r>
            <a:r>
              <a:rPr lang="en-GB" sz="2200" dirty="0">
                <a:solidFill>
                  <a:srgbClr val="FF0000"/>
                </a:solidFill>
              </a:rPr>
              <a:t>→	</a:t>
            </a:r>
            <a:r>
              <a:rPr lang="en-GB" sz="2200" dirty="0">
                <a:solidFill>
                  <a:schemeClr val="tx1"/>
                </a:solidFill>
              </a:rPr>
              <a:t>Not enough training and awareness</a:t>
            </a:r>
          </a:p>
          <a:p>
            <a:pPr marL="0" indent="0">
              <a:buNone/>
            </a:pPr>
            <a:r>
              <a:rPr lang="en-US" sz="2200" i="1" dirty="0"/>
              <a:t>		</a:t>
            </a:r>
            <a:r>
              <a:rPr lang="en-US" sz="2200" dirty="0"/>
              <a:t>	As stated by (Mirosa, 2018) in the literature review</a:t>
            </a:r>
            <a:endParaRPr lang="en-GB" sz="2200" dirty="0"/>
          </a:p>
          <a:p>
            <a:pPr marL="0" indent="0">
              <a:buNone/>
            </a:pPr>
            <a:r>
              <a:rPr lang="en-GB" sz="2200" dirty="0"/>
              <a:t>			</a:t>
            </a:r>
            <a:r>
              <a:rPr lang="en-GB" sz="2200" dirty="0">
                <a:solidFill>
                  <a:srgbClr val="7030A0"/>
                </a:solidFill>
              </a:rPr>
              <a:t>Training is highly recommended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accent1"/>
                </a:solidFill>
              </a:rPr>
              <a:t>When does the food goes to waste?</a:t>
            </a:r>
          </a:p>
          <a:p>
            <a:r>
              <a:rPr lang="en-GB" sz="2200" dirty="0"/>
              <a:t>39% 		</a:t>
            </a:r>
            <a:r>
              <a:rPr lang="en-GB" sz="2200" dirty="0">
                <a:solidFill>
                  <a:srgbClr val="FF0000"/>
                </a:solidFill>
              </a:rPr>
              <a:t>→	</a:t>
            </a:r>
            <a:r>
              <a:rPr lang="en-GB" sz="2200" dirty="0">
                <a:solidFill>
                  <a:schemeClr val="tx1"/>
                </a:solidFill>
              </a:rPr>
              <a:t>when there is left </a:t>
            </a:r>
            <a:r>
              <a:rPr lang="en-GB" sz="2200" dirty="0"/>
              <a:t>over food on guest plate</a:t>
            </a:r>
          </a:p>
          <a:p>
            <a:r>
              <a:rPr lang="en-GB" sz="2200" dirty="0"/>
              <a:t>36%</a:t>
            </a:r>
            <a:r>
              <a:rPr lang="en-GB" sz="2200" dirty="0">
                <a:solidFill>
                  <a:srgbClr val="FF0000"/>
                </a:solidFill>
              </a:rPr>
              <a:t> 		→	</a:t>
            </a:r>
            <a:r>
              <a:rPr lang="en-GB" sz="2200" dirty="0">
                <a:solidFill>
                  <a:schemeClr val="tx1"/>
                </a:solidFill>
              </a:rPr>
              <a:t>When i</a:t>
            </a:r>
            <a:r>
              <a:rPr lang="en-GB" sz="2200" dirty="0"/>
              <a:t>ts not recycled </a:t>
            </a:r>
          </a:p>
          <a:p>
            <a:pPr marL="0" indent="0">
              <a:buNone/>
            </a:pPr>
            <a:r>
              <a:rPr lang="en-GB" sz="2200" dirty="0">
                <a:solidFill>
                  <a:schemeClr val="accent1"/>
                </a:solidFill>
              </a:rPr>
              <a:t>Food waste repercussion?</a:t>
            </a:r>
          </a:p>
          <a:p>
            <a:r>
              <a:rPr lang="en-GB" sz="2200" dirty="0"/>
              <a:t>40%		</a:t>
            </a:r>
            <a:r>
              <a:rPr lang="en-GB" sz="2200" dirty="0">
                <a:solidFill>
                  <a:srgbClr val="FF0000"/>
                </a:solidFill>
              </a:rPr>
              <a:t>→	</a:t>
            </a:r>
            <a:r>
              <a:rPr lang="en-GB" sz="2200" dirty="0"/>
              <a:t>Important increase on food cost</a:t>
            </a:r>
          </a:p>
          <a:p>
            <a:r>
              <a:rPr lang="en-GB" sz="2200" dirty="0"/>
              <a:t>38%		</a:t>
            </a:r>
            <a:r>
              <a:rPr lang="en-GB" sz="2200" dirty="0">
                <a:solidFill>
                  <a:srgbClr val="FF0000"/>
                </a:solidFill>
              </a:rPr>
              <a:t>→	</a:t>
            </a:r>
            <a:r>
              <a:rPr lang="en-GB" sz="2200" dirty="0"/>
              <a:t>Negative impact on Environment</a:t>
            </a:r>
          </a:p>
          <a:p>
            <a:pPr marL="0" indent="0">
              <a:buNone/>
            </a:pPr>
            <a:r>
              <a:rPr lang="en-GB" sz="2200" dirty="0"/>
              <a:t>			As stated by (Juvan, 2017) in the literature review</a:t>
            </a:r>
          </a:p>
          <a:p>
            <a:pPr marL="0" indent="0">
              <a:buNone/>
            </a:pPr>
            <a:r>
              <a:rPr lang="en-GB" sz="2200" dirty="0"/>
              <a:t>			</a:t>
            </a:r>
            <a:r>
              <a:rPr lang="en-GB" sz="2200" dirty="0">
                <a:solidFill>
                  <a:srgbClr val="7030A0"/>
                </a:solidFill>
              </a:rPr>
              <a:t>My recommendation will be training and awareness</a:t>
            </a:r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endParaRPr lang="en-GB" sz="2200" dirty="0"/>
          </a:p>
          <a:p>
            <a:pPr marL="0" indent="0">
              <a:buNone/>
            </a:pPr>
            <a:endParaRPr lang="en-GB" sz="22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15901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CE1C9C-38CB-4D2F-9844-A6618F8C5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59137"/>
          </a:xfrm>
        </p:spPr>
        <p:txBody>
          <a:bodyPr>
            <a:normAutofit/>
          </a:bodyPr>
          <a:lstStyle/>
          <a:p>
            <a:pPr algn="ctr"/>
            <a:r>
              <a:rPr lang="en-GB" b="1" u="sng" dirty="0"/>
              <a:t>Findings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2AA4E8-5CA0-4271-99B0-E032F3A1E1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93074"/>
            <a:ext cx="10515600" cy="498111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000" dirty="0">
                <a:solidFill>
                  <a:schemeClr val="accent1"/>
                </a:solidFill>
              </a:rPr>
              <a:t>Strategies for reducing food waste? </a:t>
            </a:r>
          </a:p>
          <a:p>
            <a:r>
              <a:rPr lang="en-GB" sz="2000" dirty="0"/>
              <a:t>44%		</a:t>
            </a:r>
            <a:r>
              <a:rPr lang="en-GB" sz="2000" dirty="0">
                <a:solidFill>
                  <a:srgbClr val="FF0000"/>
                </a:solidFill>
              </a:rPr>
              <a:t>→	</a:t>
            </a:r>
            <a:r>
              <a:rPr lang="en-GB" sz="2000" dirty="0"/>
              <a:t>Supervision during food production</a:t>
            </a:r>
          </a:p>
          <a:p>
            <a:r>
              <a:rPr lang="en-GB" sz="2000" dirty="0"/>
              <a:t>42%		</a:t>
            </a:r>
            <a:r>
              <a:rPr lang="en-GB" sz="2000" dirty="0">
                <a:solidFill>
                  <a:srgbClr val="FF0000"/>
                </a:solidFill>
              </a:rPr>
              <a:t>→	</a:t>
            </a:r>
            <a:r>
              <a:rPr lang="en-GB" sz="2000" dirty="0"/>
              <a:t>communication and change of mindset</a:t>
            </a:r>
          </a:p>
          <a:p>
            <a:pPr marL="0" indent="0">
              <a:buNone/>
            </a:pPr>
            <a:r>
              <a:rPr lang="en-GB" sz="2000" dirty="0"/>
              <a:t>			</a:t>
            </a:r>
            <a:r>
              <a:rPr lang="en-GB" sz="2000" dirty="0">
                <a:solidFill>
                  <a:srgbClr val="7030A0"/>
                </a:solidFill>
              </a:rPr>
              <a:t>Team members training is highly recommended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accent1"/>
                </a:solidFill>
              </a:rPr>
              <a:t>Methods recommended?</a:t>
            </a:r>
          </a:p>
          <a:p>
            <a:r>
              <a:rPr lang="en-GB" sz="2000" dirty="0"/>
              <a:t>36%		</a:t>
            </a:r>
            <a:r>
              <a:rPr lang="en-GB" sz="2000" dirty="0">
                <a:solidFill>
                  <a:srgbClr val="FF0000"/>
                </a:solidFill>
              </a:rPr>
              <a:t>→	</a:t>
            </a:r>
            <a:r>
              <a:rPr lang="en-GB" sz="2000" dirty="0">
                <a:solidFill>
                  <a:schemeClr val="tx1"/>
                </a:solidFill>
              </a:rPr>
              <a:t>Using </a:t>
            </a:r>
            <a:r>
              <a:rPr lang="en-GB" sz="2000" dirty="0"/>
              <a:t>smaller dinner plates</a:t>
            </a:r>
          </a:p>
          <a:p>
            <a:r>
              <a:rPr lang="en-GB" sz="2000" dirty="0"/>
              <a:t>30% 		</a:t>
            </a:r>
            <a:r>
              <a:rPr lang="en-GB" sz="2000" dirty="0">
                <a:solidFill>
                  <a:srgbClr val="FF0000"/>
                </a:solidFill>
              </a:rPr>
              <a:t>→	</a:t>
            </a:r>
            <a:r>
              <a:rPr lang="en-GB" sz="2000" dirty="0">
                <a:solidFill>
                  <a:schemeClr val="tx1"/>
                </a:solidFill>
              </a:rPr>
              <a:t>Through </a:t>
            </a:r>
            <a:r>
              <a:rPr lang="en-GB" sz="2000" dirty="0"/>
              <a:t>recycling, composting and distribution to Non Government 				Organisation </a:t>
            </a:r>
          </a:p>
          <a:p>
            <a:pPr marL="0" indent="0">
              <a:buNone/>
            </a:pPr>
            <a:r>
              <a:rPr lang="en-US" sz="2000" dirty="0"/>
              <a:t>			As stated by (Jeremie De Fombelle, 2019) in the literature review</a:t>
            </a:r>
            <a:endParaRPr lang="en-GB" sz="2000" dirty="0"/>
          </a:p>
          <a:p>
            <a:pPr marL="0" indent="0">
              <a:buNone/>
            </a:pPr>
            <a:r>
              <a:rPr lang="en-GB" sz="2000" dirty="0"/>
              <a:t>			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accent1"/>
                </a:solidFill>
              </a:rPr>
              <a:t>Who should be directly engaged to reduced food waste?</a:t>
            </a:r>
          </a:p>
          <a:p>
            <a:r>
              <a:rPr lang="en-GB" sz="2000" dirty="0"/>
              <a:t>82%		</a:t>
            </a:r>
            <a:r>
              <a:rPr lang="en-GB" sz="2000" dirty="0">
                <a:solidFill>
                  <a:srgbClr val="FF0000"/>
                </a:solidFill>
              </a:rPr>
              <a:t>→</a:t>
            </a:r>
            <a:r>
              <a:rPr lang="en-GB" sz="2000" dirty="0"/>
              <a:t> 	All hotel employees and guests.</a:t>
            </a:r>
          </a:p>
          <a:p>
            <a:pPr marL="0" indent="0">
              <a:buNone/>
            </a:pPr>
            <a:endParaRPr lang="en-GB" sz="2000" dirty="0">
              <a:solidFill>
                <a:schemeClr val="accent1"/>
              </a:solidFill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60175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6D295D-91BA-42F1-895A-CC0165B44B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057275"/>
          </a:xfrm>
        </p:spPr>
        <p:txBody>
          <a:bodyPr>
            <a:normAutofit fontScale="90000"/>
          </a:bodyPr>
          <a:lstStyle/>
          <a:p>
            <a:pPr algn="ctr"/>
            <a:r>
              <a:rPr lang="en-GB" b="1" u="sng" dirty="0"/>
              <a:t>Findings (supervisors focus groups discussions)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42BD50-343E-446F-810B-960570B0C8B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45920"/>
            <a:ext cx="10515600" cy="52120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000" dirty="0">
                <a:solidFill>
                  <a:schemeClr val="accent1"/>
                </a:solidFill>
              </a:rPr>
              <a:t>When do you handle food waste daily?</a:t>
            </a:r>
          </a:p>
          <a:p>
            <a:r>
              <a:rPr lang="en-GB" sz="2000" i="1" dirty="0"/>
              <a:t>Palmcourt buffet should look full and fresh looking all time</a:t>
            </a:r>
            <a:r>
              <a:rPr lang="en-US" sz="2000" i="1" dirty="0"/>
              <a:t> with six live cooking stations where we should ensure that all foods are well displayed.</a:t>
            </a:r>
            <a:endParaRPr lang="en-GB" sz="2000" i="1" dirty="0"/>
          </a:p>
          <a:p>
            <a:pPr marL="0" indent="0">
              <a:buNone/>
            </a:pPr>
            <a:r>
              <a:rPr lang="en-GB" sz="2000" dirty="0">
                <a:solidFill>
                  <a:schemeClr val="accent1"/>
                </a:solidFill>
              </a:rPr>
              <a:t>Causes of food waste?</a:t>
            </a:r>
          </a:p>
          <a:p>
            <a:r>
              <a:rPr lang="en-GB" sz="2000" i="1" dirty="0"/>
              <a:t>Guest forecast , a la carte lunch services in different outlets and unsold foods sometimes goes to waste</a:t>
            </a:r>
            <a:endParaRPr lang="en-GB" sz="2000" dirty="0"/>
          </a:p>
          <a:p>
            <a:pPr marL="0" indent="0">
              <a:buNone/>
            </a:pPr>
            <a:r>
              <a:rPr lang="en-GB" sz="2000" dirty="0">
                <a:solidFill>
                  <a:schemeClr val="accent1"/>
                </a:solidFill>
              </a:rPr>
              <a:t>Repercussions on food wastage?</a:t>
            </a:r>
          </a:p>
          <a:p>
            <a:r>
              <a:rPr lang="en-GB" sz="2000" i="1" dirty="0"/>
              <a:t>Less money for new purchase and conflicts with our cost controller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accent1"/>
                </a:solidFill>
              </a:rPr>
              <a:t>Methods recommended to reduce food waste?</a:t>
            </a:r>
          </a:p>
          <a:p>
            <a:r>
              <a:rPr lang="en-GB" sz="2000" i="1" dirty="0"/>
              <a:t>Uses of separate bins to canalize different waste </a:t>
            </a:r>
          </a:p>
          <a:p>
            <a:pPr marL="0" indent="0">
              <a:buNone/>
            </a:pPr>
            <a:r>
              <a:rPr lang="en-GB" sz="2000" dirty="0">
                <a:solidFill>
                  <a:schemeClr val="accent1"/>
                </a:solidFill>
              </a:rPr>
              <a:t>Strategies to reduce food waste?</a:t>
            </a:r>
          </a:p>
          <a:p>
            <a:r>
              <a:rPr lang="en-GB" sz="2000" i="1" dirty="0"/>
              <a:t>Communication between front liners and kitchen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718233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740F84-D507-498D-9753-1354FB99FB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GB" b="1" u="sng" dirty="0"/>
              <a:t>Conclusion and recommendations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CB52B96-84FC-4E2A-9D4A-9A0043981DD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504050"/>
            <a:ext cx="7729728" cy="4164036"/>
          </a:xfrm>
        </p:spPr>
        <p:txBody>
          <a:bodyPr>
            <a:noAutofit/>
          </a:bodyPr>
          <a:lstStyle/>
          <a:p>
            <a:r>
              <a:rPr lang="en-GB" sz="2000" dirty="0"/>
              <a:t>Each and everyone should take personal responsibility</a:t>
            </a:r>
          </a:p>
          <a:p>
            <a:r>
              <a:rPr lang="en-GB" sz="2000" dirty="0"/>
              <a:t>Team member training</a:t>
            </a:r>
          </a:p>
          <a:p>
            <a:r>
              <a:rPr lang="en-GB" sz="2000" dirty="0"/>
              <a:t>Recycling, composting and using left overs smartly</a:t>
            </a:r>
          </a:p>
          <a:p>
            <a:r>
              <a:rPr lang="en-GB" sz="2000" dirty="0"/>
              <a:t>Guest awareness through posters and flyers</a:t>
            </a:r>
          </a:p>
          <a:p>
            <a:r>
              <a:rPr lang="en-GB" sz="2000" dirty="0"/>
              <a:t>Avoid overproduction during cooking process and food preparation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US" sz="2000" dirty="0"/>
              <a:t>The initial project aim was to analyze how food waste can de reduced at LUX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*</a:t>
            </a:r>
            <a:r>
              <a:rPr lang="en-US" sz="2000" dirty="0"/>
              <a:t> Grand Gaube Hotel through the recommendations of the researcher.</a:t>
            </a:r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38476424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C35878-DB61-4DD3-B6A9-48859A4949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u="sng" dirty="0"/>
              <a:t>Personal and professional learning outcomes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BB58CD-F80C-4A71-A432-FFEFE2857A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1136" y="2743200"/>
            <a:ext cx="7729728" cy="3657600"/>
          </a:xfrm>
        </p:spPr>
        <p:txBody>
          <a:bodyPr>
            <a:normAutofit fontScale="92500" lnSpcReduction="20000"/>
          </a:bodyPr>
          <a:lstStyle/>
          <a:p>
            <a:r>
              <a:rPr lang="en-GB" sz="2000" dirty="0"/>
              <a:t>First experience as a researcher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100" dirty="0"/>
              <a:t>The difficulties faced</a:t>
            </a:r>
            <a:r>
              <a:rPr lang="en-US" sz="2100" dirty="0"/>
              <a:t>, to make a balance between professional work planning, research and learning activities and not to forget personal life </a:t>
            </a:r>
            <a:endParaRPr lang="en-GB" sz="2100" dirty="0"/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Lots of Motivation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GB" sz="2000" dirty="0"/>
              <a:t>Acquire lots of knowledge</a:t>
            </a:r>
          </a:p>
          <a:p>
            <a:pPr marL="0" indent="0">
              <a:buNone/>
            </a:pPr>
            <a:endParaRPr lang="en-GB" sz="2000" dirty="0"/>
          </a:p>
          <a:p>
            <a:r>
              <a:rPr lang="en-US" sz="2000" dirty="0">
                <a:solidFill>
                  <a:schemeClr val="tx1"/>
                </a:solidFill>
              </a:rPr>
              <a:t>The researcher manage to find several prevention strategies how to reduce food waste</a:t>
            </a:r>
            <a:endParaRPr lang="en-GB" sz="2000" dirty="0">
              <a:solidFill>
                <a:schemeClr val="tx1"/>
              </a:solidFill>
            </a:endParaRPr>
          </a:p>
          <a:p>
            <a:endParaRPr lang="en-GB" sz="2000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0138981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6D03C-A497-4452-BF44-A7DC320F32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32100" y="964692"/>
            <a:ext cx="6159500" cy="1188720"/>
          </a:xfrm>
        </p:spPr>
        <p:txBody>
          <a:bodyPr/>
          <a:lstStyle/>
          <a:p>
            <a:r>
              <a:rPr lang="en-GB" dirty="0"/>
              <a:t>Quote from Pope Francis</a:t>
            </a:r>
            <a:br>
              <a:rPr lang="en-GB" dirty="0"/>
            </a:br>
            <a:r>
              <a:rPr lang="en-GB" sz="500" dirty="0"/>
              <a:t>source from AZ quotes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325B9B6-5B9B-48B6-8318-A8F5E2BA19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101" y="2746851"/>
            <a:ext cx="6159500" cy="2993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1610454"/>
      </p:ext>
    </p:extLst>
  </p:cSld>
  <p:clrMapOvr>
    <a:masterClrMapping/>
  </p:clrMapOvr>
</p:sld>
</file>

<file path=ppt/theme/theme1.xml><?xml version="1.0" encoding="utf-8"?>
<a:theme xmlns:a="http://schemas.openxmlformats.org/drawingml/2006/main" name="Parcel">
  <a:themeElements>
    <a:clrScheme name="Parcel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A6B727"/>
      </a:accent1>
      <a:accent2>
        <a:srgbClr val="418AB3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A425FB89-E954-4A2A-81DC-D90804A94DB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Parcel</Template>
  <TotalTime>766</TotalTime>
  <Words>595</Words>
  <Application>Microsoft Office PowerPoint</Application>
  <PresentationFormat>Widescreen</PresentationFormat>
  <Paragraphs>128</Paragraphs>
  <Slides>11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Arial</vt:lpstr>
      <vt:lpstr>Calibri</vt:lpstr>
      <vt:lpstr>Gill Sans MT</vt:lpstr>
      <vt:lpstr>Parcel</vt:lpstr>
      <vt:lpstr>Project presentation</vt:lpstr>
      <vt:lpstr>reducing food waste at LUX* Grand Gaube Hotel</vt:lpstr>
      <vt:lpstr>Background, justification, aims and objectives</vt:lpstr>
      <vt:lpstr>Methods</vt:lpstr>
      <vt:lpstr>Findings (survey questionnaires)</vt:lpstr>
      <vt:lpstr>Findings </vt:lpstr>
      <vt:lpstr>Findings </vt:lpstr>
      <vt:lpstr>Findings (supervisors focus groups discussions)</vt:lpstr>
      <vt:lpstr>Conclusion and recommendations</vt:lpstr>
      <vt:lpstr>Personal and professional learning outcomes</vt:lpstr>
      <vt:lpstr>Quote from Pope Francis source from AZ quotes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How to reduce food waste at LUX* Grand Gaube Hotel</dc:title>
  <dc:creator>tesigen kessen</dc:creator>
  <cp:lastModifiedBy>tesigen kessen</cp:lastModifiedBy>
  <cp:revision>62</cp:revision>
  <dcterms:created xsi:type="dcterms:W3CDTF">2019-03-25T12:34:53Z</dcterms:created>
  <dcterms:modified xsi:type="dcterms:W3CDTF">2019-04-30T04:32:41Z</dcterms:modified>
</cp:coreProperties>
</file>