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1AF6E-DCAB-EE4C-B2A0-7CA40DCFAB98}" type="datetimeFigureOut">
              <a:rPr lang="en-US"/>
              <a:t>3/10/2023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2EE32-6F86-F540-945A-F8F44650A849}" type="slidenum">
              <a:rPr lang="en-US"/>
              <a:t>‹#›</a:t>
            </a:fld>
            <a:endParaRPr lang="en-US"/>
          </a:p>
        </p:txBody>
      </p:sp>
    </p:spTree>
    <p:extLst>
      <p:ext uri="{BB962C8B-B14F-4D97-AF65-F5344CB8AC3E}">
        <p14:creationId xmlns:p14="http://schemas.microsoft.com/office/powerpoint/2010/main" val="622111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C752EE32-6F86-F540-945A-F8F44650A849}" type="slidenum">
              <a:rPr lang="en-US"/>
              <a:t>1</a:t>
            </a:fld>
            <a:endParaRPr lang="en-US"/>
          </a:p>
        </p:txBody>
      </p:sp>
    </p:spTree>
    <p:extLst>
      <p:ext uri="{BB962C8B-B14F-4D97-AF65-F5344CB8AC3E}">
        <p14:creationId xmlns:p14="http://schemas.microsoft.com/office/powerpoint/2010/main" val="998269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Ysgol Bae Baglan Community School would be the ideal location to host this event once a week. It has loads of sporting facilities such as A large multipurpose Sports hall,</a:t>
            </a:r>
          </a:p>
          <a:p>
            <a:r>
              <a:rPr lang="en-US"/>
              <a:t>Gymnasium,</a:t>
            </a:r>
          </a:p>
          <a:p>
            <a:r>
              <a:rPr lang="en-US"/>
              <a:t>Fitness studio,</a:t>
            </a:r>
          </a:p>
          <a:p>
            <a:r>
              <a:rPr lang="en-US"/>
              <a:t>PE lecture theatre,</a:t>
            </a:r>
          </a:p>
          <a:p>
            <a:r>
              <a:rPr lang="en-US"/>
              <a:t>Floodlit 4G and Astro Turf all weather pitches,</a:t>
            </a:r>
          </a:p>
          <a:p>
            <a:r>
              <a:rPr lang="en-US"/>
              <a:t>A high spec football pitch,</a:t>
            </a:r>
          </a:p>
          <a:p>
            <a:r>
              <a:rPr lang="en-US"/>
              <a:t>3 additional grass pitches,</a:t>
            </a:r>
          </a:p>
          <a:p>
            <a:r>
              <a:rPr lang="en-US"/>
              <a:t>Sprint track,</a:t>
            </a:r>
          </a:p>
          <a:p>
            <a:r>
              <a:rPr lang="en-US"/>
              <a:t>Jump pit and jog track as well as a multi-use games area.</a:t>
            </a:r>
            <a:endParaRPr lang="en-US" b="0" i="0" baseline="-25000">
              <a:solidFill>
                <a:srgbClr val="6B6B6B"/>
              </a:solidFill>
              <a:effectLst/>
              <a:latin typeface="Open Sans" panose="02000000000000000000" pitchFamily="2" charset="0"/>
            </a:endParaRPr>
          </a:p>
          <a:p>
            <a:endParaRPr lang="en-US"/>
          </a:p>
        </p:txBody>
      </p:sp>
      <p:sp>
        <p:nvSpPr>
          <p:cNvPr id="4" name="Slide Number Placeholder 3"/>
          <p:cNvSpPr>
            <a:spLocks noGrp="1"/>
          </p:cNvSpPr>
          <p:nvPr>
            <p:ph type="sldNum" sz="quarter" idx="5"/>
          </p:nvPr>
        </p:nvSpPr>
        <p:spPr/>
        <p:txBody>
          <a:bodyPr/>
          <a:lstStyle/>
          <a:p>
            <a:fld id="{C752EE32-6F86-F540-945A-F8F44650A849}" type="slidenum">
              <a:rPr lang="en-US"/>
              <a:t>2</a:t>
            </a:fld>
            <a:endParaRPr lang="en-US"/>
          </a:p>
        </p:txBody>
      </p:sp>
    </p:spTree>
    <p:extLst>
      <p:ext uri="{BB962C8B-B14F-4D97-AF65-F5344CB8AC3E}">
        <p14:creationId xmlns:p14="http://schemas.microsoft.com/office/powerpoint/2010/main" val="1868684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venue would cost around £60-80 a week, also I would need an initial £50 in order to buy the equipment. Also the children in need fund would help fund this project because it will be non profit and will be for the whole community.</a:t>
            </a:r>
          </a:p>
        </p:txBody>
      </p:sp>
      <p:sp>
        <p:nvSpPr>
          <p:cNvPr id="4" name="Slide Number Placeholder 3"/>
          <p:cNvSpPr>
            <a:spLocks noGrp="1"/>
          </p:cNvSpPr>
          <p:nvPr>
            <p:ph type="sldNum" sz="quarter" idx="5"/>
          </p:nvPr>
        </p:nvSpPr>
        <p:spPr/>
        <p:txBody>
          <a:bodyPr/>
          <a:lstStyle/>
          <a:p>
            <a:fld id="{C752EE32-6F86-F540-945A-F8F44650A849}" type="slidenum">
              <a:rPr lang="en-US"/>
              <a:t>3</a:t>
            </a:fld>
            <a:endParaRPr lang="en-US"/>
          </a:p>
        </p:txBody>
      </p:sp>
    </p:spTree>
    <p:extLst>
      <p:ext uri="{BB962C8B-B14F-4D97-AF65-F5344CB8AC3E}">
        <p14:creationId xmlns:p14="http://schemas.microsoft.com/office/powerpoint/2010/main" val="1634845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 this slide I will talk about softball in general, I will talk about how it’s a fun sport will loads of pro’s such as how it is good exercise and also a good way for children to blow off a bit of steam. Kids who play softball will improve their hand eye coordination and also their cardio vascular health.</a:t>
            </a:r>
          </a:p>
        </p:txBody>
      </p:sp>
      <p:sp>
        <p:nvSpPr>
          <p:cNvPr id="4" name="Slide Number Placeholder 3"/>
          <p:cNvSpPr>
            <a:spLocks noGrp="1"/>
          </p:cNvSpPr>
          <p:nvPr>
            <p:ph type="sldNum" sz="quarter" idx="5"/>
          </p:nvPr>
        </p:nvSpPr>
        <p:spPr/>
        <p:txBody>
          <a:bodyPr/>
          <a:lstStyle/>
          <a:p>
            <a:fld id="{C752EE32-6F86-F540-945A-F8F44650A849}" type="slidenum">
              <a:rPr lang="en-US"/>
              <a:t>4</a:t>
            </a:fld>
            <a:endParaRPr lang="en-US"/>
          </a:p>
        </p:txBody>
      </p:sp>
    </p:spTree>
    <p:extLst>
      <p:ext uri="{BB962C8B-B14F-4D97-AF65-F5344CB8AC3E}">
        <p14:creationId xmlns:p14="http://schemas.microsoft.com/office/powerpoint/2010/main" val="1426958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reach out to the swansea green sox I will email the head coach of the team and see if I can arrange a phone call to discuss the potential of the team coming to the school to host a taster session into softball. </a:t>
            </a:r>
          </a:p>
        </p:txBody>
      </p:sp>
      <p:sp>
        <p:nvSpPr>
          <p:cNvPr id="4" name="Slide Number Placeholder 3"/>
          <p:cNvSpPr>
            <a:spLocks noGrp="1"/>
          </p:cNvSpPr>
          <p:nvPr>
            <p:ph type="sldNum" sz="quarter" idx="5"/>
          </p:nvPr>
        </p:nvSpPr>
        <p:spPr/>
        <p:txBody>
          <a:bodyPr/>
          <a:lstStyle/>
          <a:p>
            <a:fld id="{C752EE32-6F86-F540-945A-F8F44650A849}" type="slidenum">
              <a:rPr lang="en-US"/>
              <a:t>5</a:t>
            </a:fld>
            <a:endParaRPr lang="en-US"/>
          </a:p>
        </p:txBody>
      </p:sp>
    </p:spTree>
    <p:extLst>
      <p:ext uri="{BB962C8B-B14F-4D97-AF65-F5344CB8AC3E}">
        <p14:creationId xmlns:p14="http://schemas.microsoft.com/office/powerpoint/2010/main" val="3924322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this activity session obviously the only way to reach out to the children would be to attend schools in the area and promote this event. We will also have posters around the school so that people in the community are aware. The other way to reach out would be to speak to the parents on social media such as facebook, instagram and twitter. We will post in group forums for parents in the area and post as often as possible to make sure people know its free. </a:t>
            </a:r>
          </a:p>
        </p:txBody>
      </p:sp>
      <p:sp>
        <p:nvSpPr>
          <p:cNvPr id="4" name="Slide Number Placeholder 3"/>
          <p:cNvSpPr>
            <a:spLocks noGrp="1"/>
          </p:cNvSpPr>
          <p:nvPr>
            <p:ph type="sldNum" sz="quarter" idx="5"/>
          </p:nvPr>
        </p:nvSpPr>
        <p:spPr/>
        <p:txBody>
          <a:bodyPr/>
          <a:lstStyle/>
          <a:p>
            <a:fld id="{C752EE32-6F86-F540-945A-F8F44650A849}" type="slidenum">
              <a:rPr lang="en-US"/>
              <a:t>6</a:t>
            </a:fld>
            <a:endParaRPr lang="en-US"/>
          </a:p>
        </p:txBody>
      </p:sp>
    </p:spTree>
    <p:extLst>
      <p:ext uri="{BB962C8B-B14F-4D97-AF65-F5344CB8AC3E}">
        <p14:creationId xmlns:p14="http://schemas.microsoft.com/office/powerpoint/2010/main" val="4213364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3/10/2023</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3/10/2023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3/10/2023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3/10/2023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3/10/2023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3/10/2023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jp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3/10/2023</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image" Target="../media/image10.jpeg" /><Relationship Id="rId5" Type="http://schemas.openxmlformats.org/officeDocument/2006/relationships/image" Target="../media/image9.jpeg" /><Relationship Id="rId4" Type="http://schemas.openxmlformats.org/officeDocument/2006/relationships/image" Target="../media/image8.jpe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2040-5E4C-534E-B246-561CB8A4A57F}"/>
              </a:ext>
            </a:extLst>
          </p:cNvPr>
          <p:cNvSpPr>
            <a:spLocks noGrp="1"/>
          </p:cNvSpPr>
          <p:nvPr>
            <p:ph type="ctrTitle"/>
          </p:nvPr>
        </p:nvSpPr>
        <p:spPr/>
        <p:txBody>
          <a:bodyPr/>
          <a:lstStyle/>
          <a:p>
            <a:r>
              <a:rPr lang="en-US"/>
              <a:t>Softball </a:t>
            </a:r>
          </a:p>
        </p:txBody>
      </p:sp>
      <p:pic>
        <p:nvPicPr>
          <p:cNvPr id="4" name="Picture 4">
            <a:extLst>
              <a:ext uri="{FF2B5EF4-FFF2-40B4-BE49-F238E27FC236}">
                <a16:creationId xmlns:a16="http://schemas.microsoft.com/office/drawing/2014/main" id="{B8D31835-29EE-B14C-AEDE-EA5CB807DC30}"/>
              </a:ext>
            </a:extLst>
          </p:cNvPr>
          <p:cNvPicPr>
            <a:picLocks noChangeAspect="1"/>
          </p:cNvPicPr>
          <p:nvPr/>
        </p:nvPicPr>
        <p:blipFill>
          <a:blip r:embed="rId3"/>
          <a:stretch>
            <a:fillRect/>
          </a:stretch>
        </p:blipFill>
        <p:spPr>
          <a:xfrm rot="21289859">
            <a:off x="1479902" y="776664"/>
            <a:ext cx="4838700" cy="3533775"/>
          </a:xfrm>
          <a:prstGeom prst="rect">
            <a:avLst/>
          </a:prstGeom>
          <a:ln>
            <a:noFill/>
          </a:ln>
          <a:effectLst>
            <a:softEdge rad="112500"/>
          </a:effectLst>
        </p:spPr>
      </p:pic>
      <p:sp>
        <p:nvSpPr>
          <p:cNvPr id="3" name="Subtitle 2">
            <a:extLst>
              <a:ext uri="{FF2B5EF4-FFF2-40B4-BE49-F238E27FC236}">
                <a16:creationId xmlns:a16="http://schemas.microsoft.com/office/drawing/2014/main" id="{D7DD84A5-F3AC-7B47-8B9E-AE66EDEF97D1}"/>
              </a:ext>
            </a:extLst>
          </p:cNvPr>
          <p:cNvSpPr>
            <a:spLocks noGrp="1"/>
          </p:cNvSpPr>
          <p:nvPr>
            <p:ph type="subTitle" idx="1"/>
          </p:nvPr>
        </p:nvSpPr>
        <p:spPr/>
        <p:txBody>
          <a:bodyPr/>
          <a:lstStyle/>
          <a:p>
            <a:r>
              <a:rPr lang="en-US"/>
              <a:t>Ages 7-11 </a:t>
            </a:r>
          </a:p>
          <a:p>
            <a:r>
              <a:rPr lang="en-US"/>
              <a:t>Boys and girls wecome</a:t>
            </a:r>
          </a:p>
        </p:txBody>
      </p:sp>
    </p:spTree>
    <p:extLst>
      <p:ext uri="{BB962C8B-B14F-4D97-AF65-F5344CB8AC3E}">
        <p14:creationId xmlns:p14="http://schemas.microsoft.com/office/powerpoint/2010/main" val="21957488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F5BA8-8D7B-924D-A8D9-C2DFD5F91877}"/>
              </a:ext>
            </a:extLst>
          </p:cNvPr>
          <p:cNvSpPr>
            <a:spLocks noGrp="1"/>
          </p:cNvSpPr>
          <p:nvPr>
            <p:ph type="title"/>
          </p:nvPr>
        </p:nvSpPr>
        <p:spPr/>
        <p:txBody>
          <a:bodyPr>
            <a:normAutofit fontScale="90000"/>
          </a:bodyPr>
          <a:lstStyle/>
          <a:p>
            <a:r>
              <a:rPr lang="en-US" u="sng"/>
              <a:t>Ysgol Bae Baglan Community school</a:t>
            </a:r>
          </a:p>
        </p:txBody>
      </p:sp>
      <p:sp>
        <p:nvSpPr>
          <p:cNvPr id="3" name="Content Placeholder 2">
            <a:extLst>
              <a:ext uri="{FF2B5EF4-FFF2-40B4-BE49-F238E27FC236}">
                <a16:creationId xmlns:a16="http://schemas.microsoft.com/office/drawing/2014/main" id="{D03D5286-CE95-0048-99AF-BB4382CE177E}"/>
              </a:ext>
            </a:extLst>
          </p:cNvPr>
          <p:cNvSpPr>
            <a:spLocks noGrp="1"/>
          </p:cNvSpPr>
          <p:nvPr>
            <p:ph sz="quarter" idx="13"/>
          </p:nvPr>
        </p:nvSpPr>
        <p:spPr/>
        <p:txBody>
          <a:bodyPr/>
          <a:lstStyle/>
          <a:p>
            <a:pPr marL="0" indent="0">
              <a:buNone/>
            </a:pPr>
            <a:r>
              <a:rPr lang="en-US"/>
              <a:t>Ysgol bae baglan community school has loads of sporting facilities to host this event once a week. There is a Large gymnasium, a fitness studio, a large multi purpose sports hall and also floodlit 4g and astroturf all weather pitches. </a:t>
            </a:r>
          </a:p>
          <a:p>
            <a:pPr marL="0" indent="0">
              <a:buNone/>
            </a:pPr>
            <a:endParaRPr lang="en-US"/>
          </a:p>
          <a:p>
            <a:pPr marL="0" indent="0">
              <a:buNone/>
            </a:pPr>
            <a:r>
              <a:rPr lang="en-US"/>
              <a:t>For this softball I would want to hire the large sportshall during the winter months and then could vacate outside onto the 4g pitches in the summer. </a:t>
            </a:r>
          </a:p>
        </p:txBody>
      </p:sp>
    </p:spTree>
    <p:extLst>
      <p:ext uri="{BB962C8B-B14F-4D97-AF65-F5344CB8AC3E}">
        <p14:creationId xmlns:p14="http://schemas.microsoft.com/office/powerpoint/2010/main" val="327648009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77E8F-361C-3E41-897B-A04CAA69F910}"/>
              </a:ext>
            </a:extLst>
          </p:cNvPr>
          <p:cNvSpPr>
            <a:spLocks noGrp="1"/>
          </p:cNvSpPr>
          <p:nvPr>
            <p:ph type="title"/>
          </p:nvPr>
        </p:nvSpPr>
        <p:spPr/>
        <p:txBody>
          <a:bodyPr/>
          <a:lstStyle/>
          <a:p>
            <a:r>
              <a:rPr lang="en-US" u="sng"/>
              <a:t>funding</a:t>
            </a:r>
            <a:r>
              <a:rPr lang="en-US"/>
              <a:t> </a:t>
            </a:r>
          </a:p>
        </p:txBody>
      </p:sp>
      <p:sp>
        <p:nvSpPr>
          <p:cNvPr id="3" name="Content Placeholder 2">
            <a:extLst>
              <a:ext uri="{FF2B5EF4-FFF2-40B4-BE49-F238E27FC236}">
                <a16:creationId xmlns:a16="http://schemas.microsoft.com/office/drawing/2014/main" id="{38CEF418-91CF-C04B-910B-553D5113C917}"/>
              </a:ext>
            </a:extLst>
          </p:cNvPr>
          <p:cNvSpPr>
            <a:spLocks noGrp="1"/>
          </p:cNvSpPr>
          <p:nvPr>
            <p:ph sz="quarter" idx="13"/>
          </p:nvPr>
        </p:nvSpPr>
        <p:spPr/>
        <p:txBody>
          <a:bodyPr/>
          <a:lstStyle/>
          <a:p>
            <a:pPr marL="0" indent="0">
              <a:buNone/>
            </a:pPr>
            <a:r>
              <a:rPr lang="en-US"/>
              <a:t>This activity has to be after school. We will make it free to attend so that there is no strain on the parents and we will also provide free tea and coffee and water. My esitimation is that every week this would cost around £100-£120, because this is a non-profit activity I will apply for certain grants to pay for the facility. There are a few grants that I could use such as the welsh government grant, sport wales granting fund or be active wales fund. </a:t>
            </a:r>
          </a:p>
        </p:txBody>
      </p:sp>
      <p:pic>
        <p:nvPicPr>
          <p:cNvPr id="4" name="Picture 4">
            <a:extLst>
              <a:ext uri="{FF2B5EF4-FFF2-40B4-BE49-F238E27FC236}">
                <a16:creationId xmlns:a16="http://schemas.microsoft.com/office/drawing/2014/main" id="{207768B8-9E64-0C46-914B-FFC595FBF7A5}"/>
              </a:ext>
            </a:extLst>
          </p:cNvPr>
          <p:cNvPicPr>
            <a:picLocks noChangeAspect="1"/>
          </p:cNvPicPr>
          <p:nvPr/>
        </p:nvPicPr>
        <p:blipFill>
          <a:blip r:embed="rId3"/>
          <a:stretch>
            <a:fillRect/>
          </a:stretch>
        </p:blipFill>
        <p:spPr>
          <a:xfrm>
            <a:off x="8906973" y="164569"/>
            <a:ext cx="2397327" cy="2637692"/>
          </a:xfrm>
          <a:prstGeom prst="rect">
            <a:avLst/>
          </a:prstGeom>
          <a:ln>
            <a:noFill/>
          </a:ln>
          <a:effectLst>
            <a:softEdge rad="112500"/>
          </a:effectLst>
        </p:spPr>
      </p:pic>
      <p:pic>
        <p:nvPicPr>
          <p:cNvPr id="5" name="Picture 5">
            <a:extLst>
              <a:ext uri="{FF2B5EF4-FFF2-40B4-BE49-F238E27FC236}">
                <a16:creationId xmlns:a16="http://schemas.microsoft.com/office/drawing/2014/main" id="{31218D91-8A28-5F41-B0FD-5E1D2B3D9583}"/>
              </a:ext>
            </a:extLst>
          </p:cNvPr>
          <p:cNvPicPr>
            <a:picLocks noChangeAspect="1"/>
          </p:cNvPicPr>
          <p:nvPr/>
        </p:nvPicPr>
        <p:blipFill>
          <a:blip r:embed="rId4"/>
          <a:stretch>
            <a:fillRect/>
          </a:stretch>
        </p:blipFill>
        <p:spPr>
          <a:xfrm>
            <a:off x="4148137" y="396521"/>
            <a:ext cx="3895725" cy="1666875"/>
          </a:xfrm>
          <a:prstGeom prst="rect">
            <a:avLst/>
          </a:prstGeom>
          <a:ln>
            <a:noFill/>
          </a:ln>
          <a:effectLst>
            <a:softEdge rad="112500"/>
          </a:effectLst>
        </p:spPr>
      </p:pic>
    </p:spTree>
    <p:extLst>
      <p:ext uri="{BB962C8B-B14F-4D97-AF65-F5344CB8AC3E}">
        <p14:creationId xmlns:p14="http://schemas.microsoft.com/office/powerpoint/2010/main" val="133903764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1000" fill="hold"/>
                                        <p:tgtEl>
                                          <p:spTgt spid="4"/>
                                        </p:tgtEl>
                                        <p:attrNameLst>
                                          <p:attrName>ppt_w</p:attrName>
                                        </p:attrNameLst>
                                      </p:cBhvr>
                                      <p:tavLst>
                                        <p:tav tm="0">
                                          <p:val>
                                            <p:strVal val="#ppt_w*0.70"/>
                                          </p:val>
                                        </p:tav>
                                        <p:tav tm="100000">
                                          <p:val>
                                            <p:strVal val="#ppt_w"/>
                                          </p:val>
                                        </p:tav>
                                      </p:tavLst>
                                    </p:anim>
                                    <p:anim calcmode="lin" valueType="num">
                                      <p:cBhvr>
                                        <p:cTn id="21" dur="1000" fill="hold"/>
                                        <p:tgtEl>
                                          <p:spTgt spid="4"/>
                                        </p:tgtEl>
                                        <p:attrNameLst>
                                          <p:attrName>ppt_h</p:attrName>
                                        </p:attrNameLst>
                                      </p:cBhvr>
                                      <p:tavLst>
                                        <p:tav tm="0">
                                          <p:val>
                                            <p:strVal val="#ppt_h"/>
                                          </p:val>
                                        </p:tav>
                                        <p:tav tm="100000">
                                          <p:val>
                                            <p:strVal val="#ppt_h"/>
                                          </p:val>
                                        </p:tav>
                                      </p:tavLst>
                                    </p:anim>
                                    <p:animEffect transition="in" filter="fade">
                                      <p:cBhvr>
                                        <p:cTn id="2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BDE8-B085-864C-A799-A379A5600709}"/>
              </a:ext>
            </a:extLst>
          </p:cNvPr>
          <p:cNvSpPr>
            <a:spLocks noGrp="1"/>
          </p:cNvSpPr>
          <p:nvPr>
            <p:ph type="title"/>
          </p:nvPr>
        </p:nvSpPr>
        <p:spPr/>
        <p:txBody>
          <a:bodyPr/>
          <a:lstStyle/>
          <a:p>
            <a:r>
              <a:rPr lang="en-US"/>
              <a:t>Softball</a:t>
            </a:r>
          </a:p>
        </p:txBody>
      </p:sp>
      <p:sp>
        <p:nvSpPr>
          <p:cNvPr id="3" name="Content Placeholder 2">
            <a:extLst>
              <a:ext uri="{FF2B5EF4-FFF2-40B4-BE49-F238E27FC236}">
                <a16:creationId xmlns:a16="http://schemas.microsoft.com/office/drawing/2014/main" id="{56C69DA5-8817-2446-8956-05A911C9E4DA}"/>
              </a:ext>
            </a:extLst>
          </p:cNvPr>
          <p:cNvSpPr>
            <a:spLocks noGrp="1"/>
          </p:cNvSpPr>
          <p:nvPr>
            <p:ph sz="quarter" idx="13"/>
          </p:nvPr>
        </p:nvSpPr>
        <p:spPr/>
        <p:txBody>
          <a:bodyPr/>
          <a:lstStyle/>
          <a:p>
            <a:pPr marL="0" indent="0">
              <a:buNone/>
            </a:pPr>
            <a:r>
              <a:rPr lang="en-US"/>
              <a:t>Softball is a very good sport for kids in particular, it is fun as well as competitive and good for children to blow of a bit of steam everytime they hit the ball. Kids who play softball will improve their hand-eye coordination and also their cardio vascular health. </a:t>
            </a:r>
          </a:p>
          <a:p>
            <a:pPr marL="0" indent="0">
              <a:buNone/>
            </a:pPr>
            <a:r>
              <a:rPr lang="en-US"/>
              <a:t>The children who play will have all different abilities and skills, for this I will develop the session accordingly, for instance, I will make the teams a mixture of all ages and genders and find ways to make the warm up and main game as enjoyable as possible. </a:t>
            </a:r>
          </a:p>
        </p:txBody>
      </p:sp>
    </p:spTree>
    <p:extLst>
      <p:ext uri="{BB962C8B-B14F-4D97-AF65-F5344CB8AC3E}">
        <p14:creationId xmlns:p14="http://schemas.microsoft.com/office/powerpoint/2010/main" val="424032053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E97A8-7329-E240-8E2A-DEF616AB99E6}"/>
              </a:ext>
            </a:extLst>
          </p:cNvPr>
          <p:cNvSpPr>
            <a:spLocks noGrp="1"/>
          </p:cNvSpPr>
          <p:nvPr>
            <p:ph type="title"/>
          </p:nvPr>
        </p:nvSpPr>
        <p:spPr/>
        <p:txBody>
          <a:bodyPr/>
          <a:lstStyle/>
          <a:p>
            <a:r>
              <a:rPr lang="en-US"/>
              <a:t>Swansea Green sox</a:t>
            </a:r>
          </a:p>
        </p:txBody>
      </p:sp>
      <p:sp>
        <p:nvSpPr>
          <p:cNvPr id="3" name="Content Placeholder 2">
            <a:extLst>
              <a:ext uri="{FF2B5EF4-FFF2-40B4-BE49-F238E27FC236}">
                <a16:creationId xmlns:a16="http://schemas.microsoft.com/office/drawing/2014/main" id="{C4D8CBF0-4610-A547-9866-5C4B189A361F}"/>
              </a:ext>
            </a:extLst>
          </p:cNvPr>
          <p:cNvSpPr>
            <a:spLocks noGrp="1"/>
          </p:cNvSpPr>
          <p:nvPr>
            <p:ph sz="quarter" idx="13"/>
          </p:nvPr>
        </p:nvSpPr>
        <p:spPr/>
        <p:txBody>
          <a:bodyPr/>
          <a:lstStyle/>
          <a:p>
            <a:pPr marL="0" indent="0">
              <a:buNone/>
            </a:pPr>
            <a:r>
              <a:rPr lang="en-US"/>
              <a:t>For the first session I will be hoping to get into contact with the swansea green sox (swansea’s softball team) and ask if they would come down and teach the kids a few things about softball and some basics about throwing and catching. This would be enjoyable for both the kids and the players of the team.</a:t>
            </a:r>
          </a:p>
        </p:txBody>
      </p:sp>
    </p:spTree>
    <p:extLst>
      <p:ext uri="{BB962C8B-B14F-4D97-AF65-F5344CB8AC3E}">
        <p14:creationId xmlns:p14="http://schemas.microsoft.com/office/powerpoint/2010/main" val="31831804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F27C-8348-5B4E-89AB-20DE65204034}"/>
              </a:ext>
            </a:extLst>
          </p:cNvPr>
          <p:cNvSpPr>
            <a:spLocks noGrp="1"/>
          </p:cNvSpPr>
          <p:nvPr>
            <p:ph type="title"/>
          </p:nvPr>
        </p:nvSpPr>
        <p:spPr/>
        <p:txBody>
          <a:bodyPr/>
          <a:lstStyle/>
          <a:p>
            <a:r>
              <a:rPr lang="en-US"/>
              <a:t>Advertising</a:t>
            </a:r>
          </a:p>
        </p:txBody>
      </p:sp>
      <p:sp>
        <p:nvSpPr>
          <p:cNvPr id="3" name="Content Placeholder 2">
            <a:extLst>
              <a:ext uri="{FF2B5EF4-FFF2-40B4-BE49-F238E27FC236}">
                <a16:creationId xmlns:a16="http://schemas.microsoft.com/office/drawing/2014/main" id="{7B76439D-E7E1-A246-BCE9-2B378DBBBF93}"/>
              </a:ext>
            </a:extLst>
          </p:cNvPr>
          <p:cNvSpPr>
            <a:spLocks noGrp="1"/>
          </p:cNvSpPr>
          <p:nvPr>
            <p:ph sz="quarter" idx="13"/>
          </p:nvPr>
        </p:nvSpPr>
        <p:spPr/>
        <p:txBody>
          <a:bodyPr/>
          <a:lstStyle/>
          <a:p>
            <a:pPr marL="0" indent="0">
              <a:buNone/>
            </a:pPr>
            <a:endParaRPr lang="en-US"/>
          </a:p>
          <a:p>
            <a:r>
              <a:rPr lang="en-US"/>
              <a:t>Posters</a:t>
            </a:r>
          </a:p>
          <a:p>
            <a:r>
              <a:rPr lang="en-US"/>
              <a:t>Social media</a:t>
            </a:r>
          </a:p>
          <a:p>
            <a:r>
              <a:rPr lang="en-US"/>
              <a:t>Local newspaper</a:t>
            </a:r>
          </a:p>
          <a:p>
            <a:endParaRPr lang="en-US"/>
          </a:p>
        </p:txBody>
      </p:sp>
      <p:pic>
        <p:nvPicPr>
          <p:cNvPr id="4" name="Picture 4">
            <a:extLst>
              <a:ext uri="{FF2B5EF4-FFF2-40B4-BE49-F238E27FC236}">
                <a16:creationId xmlns:a16="http://schemas.microsoft.com/office/drawing/2014/main" id="{5D54FD9E-5679-6247-98AD-944CEAE0FCAB}"/>
              </a:ext>
            </a:extLst>
          </p:cNvPr>
          <p:cNvPicPr>
            <a:picLocks noChangeAspect="1"/>
          </p:cNvPicPr>
          <p:nvPr/>
        </p:nvPicPr>
        <p:blipFill>
          <a:blip r:embed="rId3"/>
          <a:stretch>
            <a:fillRect/>
          </a:stretch>
        </p:blipFill>
        <p:spPr>
          <a:xfrm>
            <a:off x="7852516" y="3718990"/>
            <a:ext cx="3653684" cy="1837281"/>
          </a:xfrm>
          <a:prstGeom prst="rect">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5" name="Picture 5">
            <a:extLst>
              <a:ext uri="{FF2B5EF4-FFF2-40B4-BE49-F238E27FC236}">
                <a16:creationId xmlns:a16="http://schemas.microsoft.com/office/drawing/2014/main" id="{01CD1D5A-B1BE-924F-9D8D-46B4486001FD}"/>
              </a:ext>
            </a:extLst>
          </p:cNvPr>
          <p:cNvPicPr>
            <a:picLocks noChangeAspect="1"/>
          </p:cNvPicPr>
          <p:nvPr/>
        </p:nvPicPr>
        <p:blipFill>
          <a:blip r:embed="rId4"/>
          <a:stretch>
            <a:fillRect/>
          </a:stretch>
        </p:blipFill>
        <p:spPr>
          <a:xfrm>
            <a:off x="5155590" y="67908"/>
            <a:ext cx="2185988" cy="1995488"/>
          </a:xfrm>
          <a:prstGeom prst="ellipse">
            <a:avLst/>
          </a:prstGeom>
          <a:ln>
            <a:noFill/>
          </a:ln>
          <a:effectLst>
            <a:softEdge rad="112500"/>
          </a:effectLst>
        </p:spPr>
      </p:pic>
      <p:pic>
        <p:nvPicPr>
          <p:cNvPr id="6" name="Picture 6">
            <a:extLst>
              <a:ext uri="{FF2B5EF4-FFF2-40B4-BE49-F238E27FC236}">
                <a16:creationId xmlns:a16="http://schemas.microsoft.com/office/drawing/2014/main" id="{8DAEEC90-B1CD-AD43-A75A-C1F804E6C28E}"/>
              </a:ext>
            </a:extLst>
          </p:cNvPr>
          <p:cNvPicPr>
            <a:picLocks noChangeAspect="1"/>
          </p:cNvPicPr>
          <p:nvPr/>
        </p:nvPicPr>
        <p:blipFill>
          <a:blip r:embed="rId5"/>
          <a:stretch>
            <a:fillRect/>
          </a:stretch>
        </p:blipFill>
        <p:spPr>
          <a:xfrm>
            <a:off x="7341579" y="167564"/>
            <a:ext cx="2002616" cy="1995489"/>
          </a:xfrm>
          <a:prstGeom prst="rect">
            <a:avLst/>
          </a:prstGeom>
          <a:ln>
            <a:noFill/>
          </a:ln>
          <a:effectLst>
            <a:softEdge rad="112500"/>
          </a:effectLst>
        </p:spPr>
      </p:pic>
      <p:pic>
        <p:nvPicPr>
          <p:cNvPr id="7" name="Picture 7">
            <a:extLst>
              <a:ext uri="{FF2B5EF4-FFF2-40B4-BE49-F238E27FC236}">
                <a16:creationId xmlns:a16="http://schemas.microsoft.com/office/drawing/2014/main" id="{777BC65A-9444-6B4D-B9F2-EBBF609CC1C3}"/>
              </a:ext>
            </a:extLst>
          </p:cNvPr>
          <p:cNvPicPr>
            <a:picLocks noChangeAspect="1"/>
          </p:cNvPicPr>
          <p:nvPr/>
        </p:nvPicPr>
        <p:blipFill>
          <a:blip r:embed="rId6"/>
          <a:stretch>
            <a:fillRect/>
          </a:stretch>
        </p:blipFill>
        <p:spPr>
          <a:xfrm>
            <a:off x="9344195" y="167564"/>
            <a:ext cx="2472670" cy="1995488"/>
          </a:xfrm>
          <a:prstGeom prst="rect">
            <a:avLst/>
          </a:prstGeom>
          <a:ln>
            <a:noFill/>
          </a:ln>
          <a:effectLst>
            <a:softEdge rad="112500"/>
          </a:effectLst>
        </p:spPr>
      </p:pic>
    </p:spTree>
    <p:extLst>
      <p:ext uri="{BB962C8B-B14F-4D97-AF65-F5344CB8AC3E}">
        <p14:creationId xmlns:p14="http://schemas.microsoft.com/office/powerpoint/2010/main" val="296577380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800" decel="100000"/>
                                        <p:tgtEl>
                                          <p:spTgt spid="5"/>
                                        </p:tgtEl>
                                      </p:cBhvr>
                                    </p:animEffect>
                                    <p:anim calcmode="lin" valueType="num">
                                      <p:cBhvr>
                                        <p:cTn id="23" dur="800" decel="100000" fill="hold"/>
                                        <p:tgtEl>
                                          <p:spTgt spid="5"/>
                                        </p:tgtEl>
                                        <p:attrNameLst>
                                          <p:attrName>style.rotation</p:attrName>
                                        </p:attrNameLst>
                                      </p:cBhvr>
                                      <p:tavLst>
                                        <p:tav tm="0">
                                          <p:val>
                                            <p:fltVal val="-90"/>
                                          </p:val>
                                        </p:tav>
                                        <p:tav tm="100000">
                                          <p:val>
                                            <p:fltVal val="0"/>
                                          </p:val>
                                        </p:tav>
                                      </p:tavLst>
                                    </p:anim>
                                    <p:anim calcmode="lin" valueType="num">
                                      <p:cBhvr>
                                        <p:cTn id="24" dur="800" decel="100000" fill="hold"/>
                                        <p:tgtEl>
                                          <p:spTgt spid="5"/>
                                        </p:tgtEl>
                                        <p:attrNameLst>
                                          <p:attrName>ppt_x</p:attrName>
                                        </p:attrNameLst>
                                      </p:cBhvr>
                                      <p:tavLst>
                                        <p:tav tm="0">
                                          <p:val>
                                            <p:strVal val="#ppt_x+0.4"/>
                                          </p:val>
                                        </p:tav>
                                        <p:tav tm="100000">
                                          <p:val>
                                            <p:strVal val="#ppt_x-0.05"/>
                                          </p:val>
                                        </p:tav>
                                      </p:tavLst>
                                    </p:anim>
                                    <p:anim calcmode="lin" valueType="num">
                                      <p:cBhvr>
                                        <p:cTn id="25" dur="800" decel="100000" fill="hold"/>
                                        <p:tgtEl>
                                          <p:spTgt spid="5"/>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52"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Scale>
                                      <p:cBhvr>
                                        <p:cTn id="32"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3" dur="1000" decel="50000" fill="hold">
                                          <p:stCondLst>
                                            <p:cond delay="0"/>
                                          </p:stCondLst>
                                        </p:cTn>
                                        <p:tgtEl>
                                          <p:spTgt spid="6"/>
                                        </p:tgtEl>
                                        <p:attrNameLst>
                                          <p:attrName>ppt_x</p:attrName>
                                          <p:attrName>ppt_y</p:attrName>
                                        </p:attrNameLst>
                                      </p:cBhvr>
                                    </p:animMotion>
                                    <p:animEffect transition="in" filter="fade">
                                      <p:cBhvr>
                                        <p:cTn id="34" dur="10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17" presetClass="entr" presetSubtype="1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 calcmode="lin" valueType="num">
                                      <p:cBhvr>
                                        <p:cTn id="39" dur="500" fill="hold"/>
                                        <p:tgtEl>
                                          <p:spTgt spid="7"/>
                                        </p:tgtEl>
                                        <p:attrNameLst>
                                          <p:attrName>ppt_w</p:attrName>
                                        </p:attrNameLst>
                                      </p:cBhvr>
                                      <p:tavLst>
                                        <p:tav tm="0">
                                          <p:val>
                                            <p:fltVal val="0"/>
                                          </p:val>
                                        </p:tav>
                                        <p:tav tm="100000">
                                          <p:val>
                                            <p:strVal val="#ppt_w"/>
                                          </p:val>
                                        </p:tav>
                                      </p:tavLst>
                                    </p:anim>
                                    <p:anim calcmode="lin" valueType="num">
                                      <p:cBhvr>
                                        <p:cTn id="40"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wipe(down)">
                                      <p:cBhvr>
                                        <p:cTn id="4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6606-3DAF-FF4B-8A6F-A0454FFFF4EC}"/>
              </a:ext>
            </a:extLst>
          </p:cNvPr>
          <p:cNvSpPr>
            <a:spLocks noGrp="1"/>
          </p:cNvSpPr>
          <p:nvPr>
            <p:ph type="title"/>
          </p:nvPr>
        </p:nvSpPr>
        <p:spPr>
          <a:xfrm>
            <a:off x="897558" y="715108"/>
            <a:ext cx="10396882" cy="1151965"/>
          </a:xfrm>
        </p:spPr>
        <p:txBody>
          <a:bodyPr/>
          <a:lstStyle/>
          <a:p>
            <a:pPr algn="ctr"/>
            <a:r>
              <a:rPr lang="en-US"/>
              <a:t>Thank you for listening. </a:t>
            </a:r>
          </a:p>
        </p:txBody>
      </p:sp>
      <p:sp>
        <p:nvSpPr>
          <p:cNvPr id="3" name="Content Placeholder 2">
            <a:extLst>
              <a:ext uri="{FF2B5EF4-FFF2-40B4-BE49-F238E27FC236}">
                <a16:creationId xmlns:a16="http://schemas.microsoft.com/office/drawing/2014/main" id="{DDFB9AA7-FFCA-9C47-BD42-AE8E9AC2EE99}"/>
              </a:ext>
            </a:extLst>
          </p:cNvPr>
          <p:cNvSpPr>
            <a:spLocks noGrp="1"/>
          </p:cNvSpPr>
          <p:nvPr>
            <p:ph sz="quarter" idx="13"/>
          </p:nvPr>
        </p:nvSpPr>
        <p:spPr>
          <a:xfrm>
            <a:off x="4394688" y="3174245"/>
            <a:ext cx="3402623" cy="1007740"/>
          </a:xfrm>
        </p:spPr>
        <p:txBody>
          <a:bodyPr>
            <a:normAutofit/>
          </a:bodyPr>
          <a:lstStyle/>
          <a:p>
            <a:pPr marL="0" indent="0">
              <a:buNone/>
            </a:pPr>
            <a:r>
              <a:rPr lang="en-US" sz="3600"/>
              <a:t>Any questions?</a:t>
            </a:r>
          </a:p>
        </p:txBody>
      </p:sp>
    </p:spTree>
    <p:extLst>
      <p:ext uri="{BB962C8B-B14F-4D97-AF65-F5344CB8AC3E}">
        <p14:creationId xmlns:p14="http://schemas.microsoft.com/office/powerpoint/2010/main" val="18280918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Main Event</vt:lpstr>
      <vt:lpstr>Softball </vt:lpstr>
      <vt:lpstr>Ysgol Bae Baglan Community school</vt:lpstr>
      <vt:lpstr>funding </vt:lpstr>
      <vt:lpstr>Softball</vt:lpstr>
      <vt:lpstr>Swansea Green sox</vt:lpstr>
      <vt:lpstr>Advertising</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Softball </dc:title>
  <dc:creator>Dan Allen (2116392)</dc:creator>
  <cp:lastModifiedBy>Dan Allen</cp:lastModifiedBy>
  <cp:revision>3</cp:revision>
  <dcterms:created xsi:type="dcterms:W3CDTF">2023-03-10T19:22:15Z</dcterms:created>
  <dcterms:modified xsi:type="dcterms:W3CDTF">2023-03-10T22:21:33Z</dcterms:modified>
</cp:coreProperties>
</file>