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4" r:id="rId8"/>
    <p:sldId id="261" r:id="rId9"/>
    <p:sldId id="262" r:id="rId10"/>
    <p:sldId id="263" r:id="rId11"/>
    <p:sldId id="265" r:id="rId12"/>
    <p:sldId id="267" r:id="rId13"/>
    <p:sldId id="266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ollie Gibbins" initials="HG" lastIdx="1" clrIdx="0">
    <p:extLst>
      <p:ext uri="{19B8F6BF-5375-455C-9EA6-DF929625EA0E}">
        <p15:presenceInfo xmlns:p15="http://schemas.microsoft.com/office/powerpoint/2012/main" userId="aab0e887dabd0f7d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47" autoAdjust="0"/>
    <p:restoredTop sz="75984" autoAdjust="0"/>
  </p:normalViewPr>
  <p:slideViewPr>
    <p:cSldViewPr snapToGrid="0">
      <p:cViewPr varScale="1">
        <p:scale>
          <a:sx n="40" d="100"/>
          <a:sy n="40" d="100"/>
        </p:scale>
        <p:origin x="44" y="62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B0272-651A-4BC9-ABF1-5E3E15D2AA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51458C-715C-432B-9774-33A304BBF9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B85340-466B-4CAA-9969-F3F4828325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07EDA-68AF-4454-8A07-97F8CF2B1B5C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C07617-0E75-4C86-88DB-14B9A9E1F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10BEE-C93E-4662-86A6-B53562EEF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81708-977C-4374-8A5C-F0D7B94262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165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6A2E5-69BD-45CD-8B95-601D24998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08302-4315-47FC-A3AF-48CFCFEBC3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94F572-8821-460F-8618-A25BA5759D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07EDA-68AF-4454-8A07-97F8CF2B1B5C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89402-C36D-48F3-996F-387731D263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BBA39D-95E2-4931-98B0-F0DAE1294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81708-977C-4374-8A5C-F0D7B94262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629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DD232-A4D7-4FB0-BC08-91F6FBFFA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AF07AA-B2EE-4020-9427-FBBD247920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76120B-6816-4437-80D8-5627E5A711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07EDA-68AF-4454-8A07-97F8CF2B1B5C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83B718-07E7-49F7-8331-1EAD0E62A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FFBFA5-6178-48C6-881B-147B1DB8B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81708-977C-4374-8A5C-F0D7B94262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1540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CA095-F7A7-4B89-B6DC-46ED9CA70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ADC4E-1D7C-4F2E-A7F4-F5A10DBA47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06D30D-DEE5-4528-9DB1-DA96181FB8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3E5C78-4679-4389-8DC3-9C6FB3585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07EDA-68AF-4454-8A07-97F8CF2B1B5C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67B63A-1A43-4AEC-8C92-3EB4E5F567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43E516-0C51-46B0-AD3A-53222FCFF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81708-977C-4374-8A5C-F0D7B94262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6479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660E3-4124-4D48-B149-2D4445B88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FC23F1-4EF8-4F9C-8753-93DD2DB5D5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393845-9C4C-4142-971C-8982B93E4A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844771-843B-4640-AFD7-EA0EDE6681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E213FA-87A5-4EB3-8788-8AD1894947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ADF12E-32D8-4A2F-A8E0-85863862A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07EDA-68AF-4454-8A07-97F8CF2B1B5C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15C9946-2D54-49C8-974D-1D93BBF639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C58484-E6C8-4974-B320-FB773995A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81708-977C-4374-8A5C-F0D7B94262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518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5B240-1A4E-4891-8D79-8851F2075B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6E8551-4F4E-4D99-AA5B-B5DB34F60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07EDA-68AF-4454-8A07-97F8CF2B1B5C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0506FD-2337-4FEF-8570-2300F7AA1A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45E4AE-DC30-4E36-91F6-99931B68A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81708-977C-4374-8A5C-F0D7B94262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3260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DCD2AF-ABCE-4BB5-9E5F-B0BA1C2827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07EDA-68AF-4454-8A07-97F8CF2B1B5C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08DED8-D706-4D75-BAB4-878F2CB887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1AFE85-52BD-4AB5-8EE5-A98E6B0F87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81708-977C-4374-8A5C-F0D7B94262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185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02244-5C9B-434A-83CB-4CFAD7F1C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40354-3A41-4D0C-9232-B78FEBFF6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D88422-93F1-45E0-ABCE-244B257152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945F4-C813-4C40-9E0F-072072FF9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07EDA-68AF-4454-8A07-97F8CF2B1B5C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98A1E6-B07D-4C4A-9D9B-3D473EAF77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4AA30D-7512-40B6-BD99-7318F9DDE2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81708-977C-4374-8A5C-F0D7B94262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5444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01C9E-B5B8-4A02-A0B1-D3EA9A968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1A8238-9C14-4A1B-8463-ADCC63B7F3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9C3A72-B64A-452C-9639-133F6ABDD6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43C878-BFE0-47E9-8F48-5109DAF94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07EDA-68AF-4454-8A07-97F8CF2B1B5C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92D4D4-23D6-4D4B-ABCE-0932B68509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5E3E58-AD90-48E9-9B94-EE51D107D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81708-977C-4374-8A5C-F0D7B94262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411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58B73-4E3C-45C7-B12C-F104942832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B2E43F-88C2-4225-96D7-6A9388CD7A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85FB93-D801-4DD1-9A15-29460FFEB6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07EDA-68AF-4454-8A07-97F8CF2B1B5C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676316-8180-4CA8-834F-4C2F6C4F0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D89072-3D70-4E44-8063-96D92B954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81708-977C-4374-8A5C-F0D7B94262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6606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7F8819-2C8C-4466-A6FE-30290FB3893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516ADB-1ED0-4AEF-88CA-DFD1AF1858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4D84CD-0C65-4052-AE40-EDA892D56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07EDA-68AF-4454-8A07-97F8CF2B1B5C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60FBF1-C1EB-4DF8-890F-A98C0AA5E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8DDC6-8EF6-477A-990C-CB9F7DB3A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881708-977C-4374-8A5C-F0D7B94262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2125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3BCD654-E7B2-4598-9007-BDAD87CBAA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E57B85-9D9D-46A5-85A1-CE0A72C3A1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30917C-B837-4666-AEA0-F52DE2A5FB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507EDA-68AF-4454-8A07-97F8CF2B1B5C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0217AC-ACC5-4530-ACAC-93B4AAF39A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43867F-C9B4-4B2E-9637-691460CCB2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881708-977C-4374-8A5C-F0D7B94262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4318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playtherapy.org.uk/ChildrensEmotionalWellBeing/AboutPlayTherapy/MainPrinciples/PlayTherapyDefinition" TargetMode="External"/><Relationship Id="rId3" Type="http://schemas.openxmlformats.org/officeDocument/2006/relationships/hyperlink" Target="https://dictionary.cambridge.org/dictionary/english/values" TargetMode="External"/><Relationship Id="rId7" Type="http://schemas.openxmlformats.org/officeDocument/2006/relationships/hyperlink" Target="https://www.mind.org.uk/information-support/drugs-and-treatments/mindfulness/#.XidSf252vRN" TargetMode="External"/><Relationship Id="rId2" Type="http://schemas.openxmlformats.org/officeDocument/2006/relationships/hyperlink" Target="https://www.bapt.info/play-therapy/info-parent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eepyourchildsafe.org/therapy/child-play-therapy.html" TargetMode="External"/><Relationship Id="rId5" Type="http://schemas.openxmlformats.org/officeDocument/2006/relationships/hyperlink" Target="https://www.goodtherapy.org/learn-about-therapy/types/play-therapy" TargetMode="External"/><Relationship Id="rId4" Type="http://schemas.openxmlformats.org/officeDocument/2006/relationships/hyperlink" Target="http://www.theccfblog.org/childrens-therapy-pros-and-cons/" TargetMode="External"/><Relationship Id="rId9" Type="http://schemas.openxmlformats.org/officeDocument/2006/relationships/hyperlink" Target="https://downloads.unicef.org.uk/wp-content/uploads/2010/05/UNCRC_united_nations_convention_on_the_rights_of_the_child.pdf?_ga=2.88454610.859900884.1576023456-1191920052.1547593948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tmmarketplace.com/articles/its-time-to-rethink-how-we-manage-the-cost-of-cash/" TargetMode="External"/><Relationship Id="rId13" Type="http://schemas.openxmlformats.org/officeDocument/2006/relationships/hyperlink" Target="https://www.shutterstock.com/search/play+therapy" TargetMode="External"/><Relationship Id="rId3" Type="http://schemas.openxmlformats.org/officeDocument/2006/relationships/hyperlink" Target="https://www.wallquotes.com/vinyl-wall-quotes/kids-nursery/play-work-childhood-wall-quotes-decal" TargetMode="External"/><Relationship Id="rId7" Type="http://schemas.openxmlformats.org/officeDocument/2006/relationships/hyperlink" Target="https://www.teachearlyyears.com/a-unique-child/view/therapeutic-play" TargetMode="External"/><Relationship Id="rId12" Type="http://schemas.openxmlformats.org/officeDocument/2006/relationships/hyperlink" Target="http://www.prawny.me.uk/media.details.php?mediaID=Nzc4YzdkMzVkYmJlYg==" TargetMode="External"/><Relationship Id="rId17" Type="http://schemas.openxmlformats.org/officeDocument/2006/relationships/hyperlink" Target="https://www.southwales.ac.uk/courses/msc-play-therapy/2132/a-guide-to-studying-play-therapy/" TargetMode="External"/><Relationship Id="rId2" Type="http://schemas.openxmlformats.org/officeDocument/2006/relationships/hyperlink" Target="http://badgersbridge.co.uk/early-years-foundation-stage/" TargetMode="External"/><Relationship Id="rId16" Type="http://schemas.openxmlformats.org/officeDocument/2006/relationships/hyperlink" Target="https://www.thepropertyvoice.net/soundbite-episode-values-different-kind-propert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eminisminindia.com/2018/05/11/play-therapy-trauma-therapy-kids/" TargetMode="External"/><Relationship Id="rId11" Type="http://schemas.openxmlformats.org/officeDocument/2006/relationships/hyperlink" Target="https://www.playtherapyhelston.co.uk/what-play-therapy" TargetMode="External"/><Relationship Id="rId5" Type="http://schemas.openxmlformats.org/officeDocument/2006/relationships/hyperlink" Target="https://www.etsy.com/uk/listing/249926394/children-feelings-faces-and-labels-clip" TargetMode="External"/><Relationship Id="rId15" Type="http://schemas.openxmlformats.org/officeDocument/2006/relationships/hyperlink" Target="https://thisgloriouslife.co.uk/my-3-favourite-quotes-about-play/" TargetMode="External"/><Relationship Id="rId10" Type="http://schemas.openxmlformats.org/officeDocument/2006/relationships/hyperlink" Target="https://www.pinterest.co.uk/pin/323062973265409995/?lp=true" TargetMode="External"/><Relationship Id="rId4" Type="http://schemas.openxmlformats.org/officeDocument/2006/relationships/hyperlink" Target="https://www.dreamstime.com/illustration/play-learn-grow-together.html" TargetMode="External"/><Relationship Id="rId9" Type="http://schemas.openxmlformats.org/officeDocument/2006/relationships/hyperlink" Target="https://www.pictologue.co.uk/blogs/news/what-is-play-therapy" TargetMode="External"/><Relationship Id="rId14" Type="http://schemas.openxmlformats.org/officeDocument/2006/relationships/hyperlink" Target="http://smartdoh.com/play-therapy-with-smart-doh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hildrensrights.wales/index.php/right/file" TargetMode="External"/><Relationship Id="rId2" Type="http://schemas.openxmlformats.org/officeDocument/2006/relationships/hyperlink" Target="https://pdfs.semanticscholar.org/f6fa/9b46088af2b973bbea92f9981ab84163b347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A740BC-A0AA-45E0-B899-2AE9C6FE1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874EF51-C858-4BB9-97C3-D17755787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3661" y="2316480"/>
            <a:ext cx="82296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63348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98BE7C-5164-422A-B07C-C0EAD22084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840037"/>
          </a:xfrm>
        </p:spPr>
        <p:txBody>
          <a:bodyPr>
            <a:normAutofit/>
          </a:bodyPr>
          <a:lstStyle/>
          <a:p>
            <a:r>
              <a:rPr lang="en-GB" sz="8000" dirty="0"/>
              <a:t>Play Therapy…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050204-CE77-4451-91EC-33D8620FF1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56436"/>
            <a:ext cx="9144000" cy="16008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Hollie Gibbins – 1601641</a:t>
            </a:r>
          </a:p>
          <a:p>
            <a:r>
              <a:rPr lang="en-GB" dirty="0"/>
              <a:t>Contemporary Discourses in Professional Practice (ECCH7001)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5000665-DFC7-417E-8FD7-516A0F15C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82450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F610F-470D-4D59-9D80-8B3D18D5C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6628" y="1783959"/>
            <a:ext cx="4645250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/>
              <a:t>Introduction…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icture containing indoor, person, table, sitting&#10;&#10;Description automatically generated">
            <a:extLst>
              <a:ext uri="{FF2B5EF4-FFF2-40B4-BE49-F238E27FC236}">
                <a16:creationId xmlns:a16="http://schemas.microsoft.com/office/drawing/2014/main" id="{C4AC2854-87C0-45B3-8B4B-D80A9889524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69" r="32920"/>
          <a:stretch/>
        </p:blipFill>
        <p:spPr>
          <a:xfrm>
            <a:off x="-64148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9E9EBE87-866D-4055-9F80-9B179B20E2D5}"/>
              </a:ext>
            </a:extLst>
          </p:cNvPr>
          <p:cNvSpPr/>
          <p:nvPr/>
        </p:nvSpPr>
        <p:spPr>
          <a:xfrm>
            <a:off x="-64148" y="6435749"/>
            <a:ext cx="246285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solidFill>
                  <a:schemeClr val="bg1"/>
                </a:solidFill>
                <a:ea typeface="Calibri" panose="020F0502020204030204" pitchFamily="34" charset="0"/>
              </a:rPr>
              <a:t>(University of South Wales, No Date)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67231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28AE7-E77C-4EEC-9746-2E8206A30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8" y="1396289"/>
            <a:ext cx="6387102" cy="1325563"/>
          </a:xfrm>
        </p:spPr>
        <p:txBody>
          <a:bodyPr>
            <a:normAutofit/>
          </a:bodyPr>
          <a:lstStyle/>
          <a:p>
            <a:r>
              <a:rPr lang="en-GB"/>
              <a:t>What is Play therapy…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958EA-D1B5-4C04-B08C-7351C30E35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2" y="2871982"/>
            <a:ext cx="6382657" cy="3181684"/>
          </a:xfrm>
        </p:spPr>
        <p:txBody>
          <a:bodyPr anchor="t">
            <a:normAutofit/>
          </a:bodyPr>
          <a:lstStyle/>
          <a:p>
            <a:r>
              <a:rPr lang="en-GB" sz="1800" dirty="0"/>
              <a:t>Different techniques uses to improve an individuals state of mind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Help’s gather information about what is troubling the individual 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71% of children who attend play therapy feel as though it has had a positive impact on their life (Play Therapy International, 2018).</a:t>
            </a:r>
          </a:p>
        </p:txBody>
      </p:sp>
      <p:sp>
        <p:nvSpPr>
          <p:cNvPr id="1032" name="Rectangle 191">
            <a:extLst>
              <a:ext uri="{FF2B5EF4-FFF2-40B4-BE49-F238E27FC236}">
                <a16:creationId xmlns:a16="http://schemas.microsoft.com/office/drawing/2014/main" id="{61445B8C-D724-4F73-AB77-3CCE4E822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20963"/>
            <a:ext cx="4657345" cy="6816065"/>
          </a:xfrm>
          <a:prstGeom prst="rect">
            <a:avLst/>
          </a:prstGeom>
          <a:solidFill>
            <a:schemeClr val="bg1">
              <a:lumMod val="95000"/>
              <a:lumOff val="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8" name="Picture 4" descr="Image result for play therapy">
            <a:extLst>
              <a:ext uri="{FF2B5EF4-FFF2-40B4-BE49-F238E27FC236}">
                <a16:creationId xmlns:a16="http://schemas.microsoft.com/office/drawing/2014/main" id="{1D32B740-85BB-4F18-BE94-9EE8157216D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014"/>
          <a:stretch/>
        </p:blipFill>
        <p:spPr bwMode="auto">
          <a:xfrm>
            <a:off x="7914417" y="342697"/>
            <a:ext cx="3915316" cy="2529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93" name="Straight Connector 192">
            <a:extLst>
              <a:ext uri="{FF2B5EF4-FFF2-40B4-BE49-F238E27FC236}">
                <a16:creationId xmlns:a16="http://schemas.microsoft.com/office/drawing/2014/main" id="{99905336-A7CD-4C75-9E77-C704674F40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73347" y="3429000"/>
            <a:ext cx="1597456" cy="0"/>
          </a:xfrm>
          <a:prstGeom prst="line">
            <a:avLst/>
          </a:prstGeom>
          <a:ln w="50800">
            <a:solidFill>
              <a:schemeClr val="bg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E3B3C45A-A2F6-418F-83FC-29B3D9E77A61}"/>
              </a:ext>
            </a:extLst>
          </p:cNvPr>
          <p:cNvSpPr txBox="1"/>
          <p:nvPr/>
        </p:nvSpPr>
        <p:spPr>
          <a:xfrm>
            <a:off x="9102353" y="3005607"/>
            <a:ext cx="31369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Shuttershock</a:t>
            </a:r>
            <a:r>
              <a:rPr lang="en-GB" sz="1200" dirty="0"/>
              <a:t>, 2020)</a:t>
            </a:r>
          </a:p>
        </p:txBody>
      </p:sp>
      <p:pic>
        <p:nvPicPr>
          <p:cNvPr id="7" name="Picture 6" descr="A picture containing toy, indoor, small, grass&#10;&#10;Description automatically generated">
            <a:extLst>
              <a:ext uri="{FF2B5EF4-FFF2-40B4-BE49-F238E27FC236}">
                <a16:creationId xmlns:a16="http://schemas.microsoft.com/office/drawing/2014/main" id="{09BF75F2-EBA8-4427-9404-FAE08134FA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0833" y="3945447"/>
            <a:ext cx="3894031" cy="2036254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FC92E02-D6DB-4AF3-8C92-DB81FB974306}"/>
              </a:ext>
            </a:extLst>
          </p:cNvPr>
          <p:cNvSpPr/>
          <p:nvPr/>
        </p:nvSpPr>
        <p:spPr>
          <a:xfrm>
            <a:off x="9201062" y="6053666"/>
            <a:ext cx="132453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ea typeface="Calibri" panose="020F0502020204030204" pitchFamily="34" charset="0"/>
              </a:rPr>
              <a:t>(</a:t>
            </a:r>
            <a:r>
              <a:rPr lang="en-GB" sz="1200" dirty="0" err="1">
                <a:ea typeface="Calibri" panose="020F0502020204030204" pitchFamily="34" charset="0"/>
              </a:rPr>
              <a:t>Pictologue</a:t>
            </a:r>
            <a:r>
              <a:rPr lang="en-GB" sz="1200" dirty="0">
                <a:ea typeface="Calibri" panose="020F0502020204030204" pitchFamily="34" charset="0"/>
              </a:rPr>
              <a:t>, 2020)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4681032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B1CB4-5EC4-4410-8739-6592B6498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8" y="1396289"/>
            <a:ext cx="6387102" cy="1325563"/>
          </a:xfrm>
        </p:spPr>
        <p:txBody>
          <a:bodyPr>
            <a:normAutofit/>
          </a:bodyPr>
          <a:lstStyle/>
          <a:p>
            <a:r>
              <a:rPr lang="en-GB" dirty="0"/>
              <a:t>The Role of a Play Therapist…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37CDB-F7B7-4CEA-AE01-B379217356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2" y="2871982"/>
            <a:ext cx="6382657" cy="3181684"/>
          </a:xfrm>
        </p:spPr>
        <p:txBody>
          <a:bodyPr anchor="t">
            <a:normAutofit/>
          </a:bodyPr>
          <a:lstStyle/>
          <a:p>
            <a:r>
              <a:rPr lang="en-GB" sz="1800"/>
              <a:t>Create a welcoming environment </a:t>
            </a:r>
          </a:p>
          <a:p>
            <a:r>
              <a:rPr lang="en-GB" sz="1800"/>
              <a:t>Get to know the child and those surrounding them </a:t>
            </a:r>
          </a:p>
          <a:p>
            <a:r>
              <a:rPr lang="en-GB" sz="1800"/>
              <a:t>Provide activities and opportunities for children and young people to express themselves </a:t>
            </a:r>
          </a:p>
          <a:p>
            <a:r>
              <a:rPr lang="en-GB" sz="1800"/>
              <a:t>Improve an individual’s health and well-being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1445B8C-D724-4F73-AB77-3CCE4E822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20963"/>
            <a:ext cx="4657345" cy="6816065"/>
          </a:xfrm>
          <a:prstGeom prst="rect">
            <a:avLst/>
          </a:prstGeom>
          <a:solidFill>
            <a:schemeClr val="bg1">
              <a:lumMod val="95000"/>
              <a:lumOff val="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 descr="A picture containing person, indoor, child, young&#10;&#10;Description automatically generated">
            <a:extLst>
              <a:ext uri="{FF2B5EF4-FFF2-40B4-BE49-F238E27FC236}">
                <a16:creationId xmlns:a16="http://schemas.microsoft.com/office/drawing/2014/main" id="{1E279103-1410-41A6-99BD-4B0D9BD9C2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8826" y="520760"/>
            <a:ext cx="3706498" cy="2474087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9905336-A7CD-4C75-9E77-C704674F40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73347" y="3429000"/>
            <a:ext cx="1597456" cy="0"/>
          </a:xfrm>
          <a:prstGeom prst="line">
            <a:avLst/>
          </a:prstGeom>
          <a:ln w="50800">
            <a:solidFill>
              <a:schemeClr val="bg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picture containing person, toy, sitting, teddy&#10;&#10;Description automatically generated">
            <a:extLst>
              <a:ext uri="{FF2B5EF4-FFF2-40B4-BE49-F238E27FC236}">
                <a16:creationId xmlns:a16="http://schemas.microsoft.com/office/drawing/2014/main" id="{EC5E9D36-0E87-449D-BC9F-EA8E141C68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8826" y="3735414"/>
            <a:ext cx="3706498" cy="277987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3E0EC45-AE90-410B-8BDD-B141880F7679}"/>
              </a:ext>
            </a:extLst>
          </p:cNvPr>
          <p:cNvSpPr/>
          <p:nvPr/>
        </p:nvSpPr>
        <p:spPr>
          <a:xfrm>
            <a:off x="8849380" y="6515288"/>
            <a:ext cx="226677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ea typeface="Calibri" panose="020F0502020204030204" pitchFamily="34" charset="0"/>
              </a:rPr>
              <a:t>(Feminisminindia.com, No Date)</a:t>
            </a:r>
            <a:endParaRPr lang="en-GB" sz="12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9C7816E-6F1A-4071-8394-DAE77487ADB1}"/>
              </a:ext>
            </a:extLst>
          </p:cNvPr>
          <p:cNvSpPr/>
          <p:nvPr/>
        </p:nvSpPr>
        <p:spPr>
          <a:xfrm>
            <a:off x="8751340" y="3073424"/>
            <a:ext cx="246285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ea typeface="Calibri" panose="020F0502020204030204" pitchFamily="34" charset="0"/>
              </a:rPr>
              <a:t>(University of South Wales, No Date)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2296534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9">
            <a:extLst>
              <a:ext uri="{FF2B5EF4-FFF2-40B4-BE49-F238E27FC236}">
                <a16:creationId xmlns:a16="http://schemas.microsoft.com/office/drawing/2014/main" id="{EE1FC7B4-E4A7-4452-B413-1A623E3A7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bg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E0709AF0-24F0-4486-B189-BE6386BD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FBE3B62F-5853-4A3C-B050-6186351A7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DE671-9CEB-4483-ACEB-90E744E86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448253"/>
            <a:ext cx="10520702" cy="1325563"/>
          </a:xfrm>
        </p:spPr>
        <p:txBody>
          <a:bodyPr>
            <a:normAutofit/>
          </a:bodyPr>
          <a:lstStyle/>
          <a:p>
            <a:r>
              <a:rPr lang="en-GB" dirty="0"/>
              <a:t>Key Values of a Play Therapist…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5ECD4-33F6-44D5-B143-6BF7FC48DE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160" y="1635760"/>
            <a:ext cx="6757998" cy="4683759"/>
          </a:xfrm>
        </p:spPr>
        <p:txBody>
          <a:bodyPr>
            <a:normAutofit fontScale="92500" lnSpcReduction="20000"/>
          </a:bodyPr>
          <a:lstStyle/>
          <a:p>
            <a:pPr lvl="0" fontAlgn="base"/>
            <a:r>
              <a:rPr lang="en-GB" sz="1800" dirty="0"/>
              <a:t>Respecting human rights and dignity </a:t>
            </a:r>
          </a:p>
          <a:p>
            <a:pPr lvl="0" fontAlgn="base"/>
            <a:r>
              <a:rPr lang="en-GB" sz="1800" dirty="0"/>
              <a:t>Ensuring the integrity of practitioner-client relationships </a:t>
            </a:r>
          </a:p>
          <a:p>
            <a:pPr lvl="0" fontAlgn="base"/>
            <a:r>
              <a:rPr lang="en-GB" sz="1800" dirty="0"/>
              <a:t>Enhancing the quality of professional knowledge and its application </a:t>
            </a:r>
          </a:p>
          <a:p>
            <a:pPr lvl="0" fontAlgn="base"/>
            <a:r>
              <a:rPr lang="en-GB" sz="1800" dirty="0"/>
              <a:t>Enabling children to develop emotionally, socially and academically to their full potential</a:t>
            </a:r>
          </a:p>
          <a:p>
            <a:pPr lvl="0" fontAlgn="base"/>
            <a:r>
              <a:rPr lang="en-GB" sz="1800" dirty="0"/>
              <a:t>Alleviating personal distress and suffering</a:t>
            </a:r>
          </a:p>
          <a:p>
            <a:pPr lvl="0" fontAlgn="base"/>
            <a:r>
              <a:rPr lang="en-GB" sz="1800" dirty="0"/>
              <a:t>Fostering a sense of self that is meaningful to the person(s) concerned</a:t>
            </a:r>
          </a:p>
          <a:p>
            <a:pPr lvl="0" fontAlgn="base"/>
            <a:r>
              <a:rPr lang="en-GB" sz="1800" dirty="0"/>
              <a:t>Increasing personal effectiveness</a:t>
            </a:r>
          </a:p>
          <a:p>
            <a:pPr lvl="0" fontAlgn="base"/>
            <a:r>
              <a:rPr lang="en-GB" sz="1800" dirty="0"/>
              <a:t>Enhancing the quality of relationships between children and children and adults</a:t>
            </a:r>
          </a:p>
          <a:p>
            <a:pPr lvl="0" fontAlgn="base"/>
            <a:r>
              <a:rPr lang="en-GB" sz="1800" dirty="0"/>
              <a:t>Appreciating the variety of human experience and culture</a:t>
            </a:r>
          </a:p>
          <a:p>
            <a:pPr lvl="0" fontAlgn="base"/>
            <a:r>
              <a:rPr lang="en-GB" sz="1800" dirty="0"/>
              <a:t>Promoting the need for the equitable and adequate provision of therapeutic Play Therapy and Filial Play for children</a:t>
            </a:r>
          </a:p>
          <a:p>
            <a:pPr lvl="0" fontAlgn="base"/>
            <a:r>
              <a:rPr lang="en-GB" sz="1800" dirty="0"/>
              <a:t>Consciously applying quality management and clinical governance principles in all therapeutic work</a:t>
            </a:r>
          </a:p>
          <a:p>
            <a:pPr marL="0" lvl="0" indent="0" fontAlgn="base">
              <a:buNone/>
            </a:pPr>
            <a:r>
              <a:rPr lang="en-GB" sz="1800" dirty="0"/>
              <a:t>(Play Therapy International, 2018).</a:t>
            </a:r>
          </a:p>
          <a:p>
            <a:endParaRPr lang="en-GB" sz="11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2A7594-6118-4824-B034-C184F64B59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0307" y="3505200"/>
            <a:ext cx="4364757" cy="2904547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AB8603-A699-48A8-B660-9DC933834314}"/>
              </a:ext>
            </a:extLst>
          </p:cNvPr>
          <p:cNvSpPr/>
          <p:nvPr/>
        </p:nvSpPr>
        <p:spPr>
          <a:xfrm>
            <a:off x="8700342" y="6495374"/>
            <a:ext cx="185082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ea typeface="Calibri" panose="020F0502020204030204" pitchFamily="34" charset="0"/>
              </a:rPr>
              <a:t>(The Property Voice, 2020)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937635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379C9-3BF0-4D97-8C9C-D3412C121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3578"/>
            <a:ext cx="4595071" cy="1645501"/>
          </a:xfrm>
        </p:spPr>
        <p:txBody>
          <a:bodyPr>
            <a:normAutofit/>
          </a:bodyPr>
          <a:lstStyle/>
          <a:p>
            <a:r>
              <a:rPr lang="en-GB"/>
              <a:t>Play Therapy Techniques…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2C4A1-739A-4E64-857B-6128A17CEE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48467"/>
            <a:ext cx="4595071" cy="3628495"/>
          </a:xfrm>
        </p:spPr>
        <p:txBody>
          <a:bodyPr>
            <a:normAutofit/>
          </a:bodyPr>
          <a:lstStyle/>
          <a:p>
            <a:pPr lvl="0"/>
            <a:r>
              <a:rPr lang="en-GB" sz="1700"/>
              <a:t>Creative visualisation </a:t>
            </a:r>
          </a:p>
          <a:p>
            <a:pPr lvl="0"/>
            <a:r>
              <a:rPr lang="en-GB" sz="1700"/>
              <a:t>Therapeutic story telling</a:t>
            </a:r>
          </a:p>
          <a:p>
            <a:pPr lvl="0"/>
            <a:r>
              <a:rPr lang="en-GB" sz="1700"/>
              <a:t>Drama – role play, </a:t>
            </a:r>
          </a:p>
          <a:p>
            <a:pPr lvl="0"/>
            <a:r>
              <a:rPr lang="en-GB" sz="1700"/>
              <a:t>Puppets &amp; masks</a:t>
            </a:r>
          </a:p>
          <a:p>
            <a:pPr lvl="0"/>
            <a:r>
              <a:rPr lang="en-GB" sz="1700"/>
              <a:t>Sand tray / sand worlds</a:t>
            </a:r>
          </a:p>
          <a:p>
            <a:pPr lvl="0"/>
            <a:r>
              <a:rPr lang="en-GB" sz="1700"/>
              <a:t>Art – drawing, painting</a:t>
            </a:r>
          </a:p>
          <a:p>
            <a:pPr lvl="0"/>
            <a:r>
              <a:rPr lang="en-GB" sz="1700"/>
              <a:t>Music – singing, instruments </a:t>
            </a:r>
          </a:p>
          <a:p>
            <a:pPr lvl="0"/>
            <a:r>
              <a:rPr lang="en-GB" sz="1700"/>
              <a:t>Dance &amp; movement</a:t>
            </a:r>
          </a:p>
          <a:p>
            <a:pPr lvl="0"/>
            <a:r>
              <a:rPr lang="en-GB" sz="1700"/>
              <a:t>Clay</a:t>
            </a:r>
          </a:p>
          <a:p>
            <a:pPr marL="0" lvl="0" indent="0">
              <a:buNone/>
            </a:pPr>
            <a:r>
              <a:rPr lang="en-GB" sz="1700"/>
              <a:t>(Play Therapy UK, 2017)</a:t>
            </a:r>
          </a:p>
          <a:p>
            <a:pPr marL="0" indent="0">
              <a:buNone/>
            </a:pPr>
            <a:endParaRPr lang="en-GB" sz="170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03713C1-2FB2-413B-BF91-3AE41726F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0991" y="3474720"/>
            <a:ext cx="6100914" cy="33832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0795B4D-5022-4A7F-A01D-8D880B7CD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9584" y="0"/>
            <a:ext cx="6192415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FD19018-DE7C-4796-ADF2-AD2EB0FC0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3002281" cy="33832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group of teddy bears sitting on top of a stuffed toy&#10;&#10;Description automatically generated">
            <a:extLst>
              <a:ext uri="{FF2B5EF4-FFF2-40B4-BE49-F238E27FC236}">
                <a16:creationId xmlns:a16="http://schemas.microsoft.com/office/drawing/2014/main" id="{29662E48-ED9A-40B9-9703-CA92963FD1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8654" y="321734"/>
            <a:ext cx="1828825" cy="2739814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B1A0A2C2-4F85-44AF-8708-8DCA4B550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9624" y="0"/>
            <a:ext cx="3002281" cy="33832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icture containing girl, woman, holding, table&#10;&#10;Description automatically generated">
            <a:extLst>
              <a:ext uri="{FF2B5EF4-FFF2-40B4-BE49-F238E27FC236}">
                <a16:creationId xmlns:a16="http://schemas.microsoft.com/office/drawing/2014/main" id="{9A7847D8-8D6E-491E-BF09-F4EAB0CF0F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2775" y="819799"/>
            <a:ext cx="2364317" cy="1743683"/>
          </a:xfrm>
          <a:prstGeom prst="rect">
            <a:avLst/>
          </a:prstGeom>
        </p:spPr>
      </p:pic>
      <p:pic>
        <p:nvPicPr>
          <p:cNvPr id="9" name="Picture 8" descr="A picture containing indoor, small, toothbrush, spacecraft&#10;&#10;Description automatically generated">
            <a:extLst>
              <a:ext uri="{FF2B5EF4-FFF2-40B4-BE49-F238E27FC236}">
                <a16:creationId xmlns:a16="http://schemas.microsoft.com/office/drawing/2014/main" id="{D247697C-22EE-41D5-881D-3AEE4FD4F8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0579" y="3796452"/>
            <a:ext cx="3846841" cy="255989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4871F576-7912-4FAD-A582-7B5CD95D7B9B}"/>
              </a:ext>
            </a:extLst>
          </p:cNvPr>
          <p:cNvSpPr/>
          <p:nvPr/>
        </p:nvSpPr>
        <p:spPr>
          <a:xfrm>
            <a:off x="6443614" y="3083914"/>
            <a:ext cx="246285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solidFill>
                  <a:schemeClr val="bg1"/>
                </a:solidFill>
                <a:ea typeface="Calibri" panose="020F0502020204030204" pitchFamily="34" charset="0"/>
              </a:rPr>
              <a:t>(University of South Wales, No Date)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ADB170A-423E-448D-A6EC-7E918DAB97C2}"/>
              </a:ext>
            </a:extLst>
          </p:cNvPr>
          <p:cNvSpPr/>
          <p:nvPr/>
        </p:nvSpPr>
        <p:spPr>
          <a:xfrm>
            <a:off x="10027835" y="3036855"/>
            <a:ext cx="147322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solidFill>
                  <a:schemeClr val="bg1"/>
                </a:solidFill>
                <a:ea typeface="Calibri" panose="020F0502020204030204" pitchFamily="34" charset="0"/>
              </a:rPr>
              <a:t>(Maze Media, 2020)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AC2AE3B-63DD-4583-8BED-83CECDB6DD50}"/>
              </a:ext>
            </a:extLst>
          </p:cNvPr>
          <p:cNvSpPr/>
          <p:nvPr/>
        </p:nvSpPr>
        <p:spPr>
          <a:xfrm>
            <a:off x="7958197" y="6444827"/>
            <a:ext cx="217053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solidFill>
                  <a:schemeClr val="bg1"/>
                </a:solidFill>
                <a:ea typeface="Calibri" panose="020F0502020204030204" pitchFamily="34" charset="0"/>
              </a:rPr>
              <a:t>(Play Therapy Helston, No Date)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61380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E1FC7B4-E4A7-4452-B413-1A623E3A7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bg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 13">
            <a:extLst>
              <a:ext uri="{FF2B5EF4-FFF2-40B4-BE49-F238E27FC236}">
                <a16:creationId xmlns:a16="http://schemas.microsoft.com/office/drawing/2014/main" id="{E0709AF0-24F0-4486-B189-BE6386BD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Freeform 11">
            <a:extLst>
              <a:ext uri="{FF2B5EF4-FFF2-40B4-BE49-F238E27FC236}">
                <a16:creationId xmlns:a16="http://schemas.microsoft.com/office/drawing/2014/main" id="{FBE3B62F-5853-4A3C-B050-6186351A7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1F7071-84A2-4E90-B386-6A6BFE29F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448253"/>
            <a:ext cx="10520702" cy="1325563"/>
          </a:xfrm>
        </p:spPr>
        <p:txBody>
          <a:bodyPr>
            <a:normAutofit/>
          </a:bodyPr>
          <a:lstStyle/>
          <a:p>
            <a:r>
              <a:rPr lang="en-GB" dirty="0"/>
              <a:t>What Play Therapy Can Be Used For…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F6B9ED-5E55-46B9-8F9B-0F335E9F1E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91807"/>
            <a:ext cx="4936067" cy="3985155"/>
          </a:xfrm>
        </p:spPr>
        <p:txBody>
          <a:bodyPr>
            <a:normAutofit/>
          </a:bodyPr>
          <a:lstStyle/>
          <a:p>
            <a:r>
              <a:rPr lang="en-GB" sz="2000"/>
              <a:t>Child development and growth</a:t>
            </a:r>
          </a:p>
          <a:p>
            <a:r>
              <a:rPr lang="en-GB" sz="2000"/>
              <a:t>Engaging with children and young people</a:t>
            </a:r>
          </a:p>
          <a:p>
            <a:r>
              <a:rPr lang="en-GB" sz="2000"/>
              <a:t>Meeting a child’s or young person’s needs</a:t>
            </a:r>
          </a:p>
          <a:p>
            <a:r>
              <a:rPr lang="en-GB" sz="2000"/>
              <a:t>Developing empathy and understanding</a:t>
            </a:r>
          </a:p>
          <a:p>
            <a:r>
              <a:rPr lang="en-GB" sz="2000"/>
              <a:t>Stimulating body senses</a:t>
            </a:r>
          </a:p>
          <a:p>
            <a:r>
              <a:rPr lang="en-GB" sz="2000"/>
              <a:t>Addresses and resolving issues or problems </a:t>
            </a:r>
          </a:p>
          <a:p>
            <a:pPr marL="0" indent="0">
              <a:buNone/>
            </a:pPr>
            <a:r>
              <a:rPr lang="en-GB" sz="2000"/>
              <a:t>(Jernberg and Booth, 1999., p.p. 32)</a:t>
            </a:r>
            <a:endParaRPr lang="en-GB" sz="2000" dirty="0"/>
          </a:p>
        </p:txBody>
      </p:sp>
      <p:pic>
        <p:nvPicPr>
          <p:cNvPr id="2050" name="Picture 2" descr="Image result for children">
            <a:extLst>
              <a:ext uri="{FF2B5EF4-FFF2-40B4-BE49-F238E27FC236}">
                <a16:creationId xmlns:a16="http://schemas.microsoft.com/office/drawing/2014/main" id="{C0D95B89-AAF1-4986-B4D7-2EDEC10FB2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47276" y="2191807"/>
            <a:ext cx="4076885" cy="398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9D878B2-6D6F-45E5-B54E-9F618C08DFC7}"/>
              </a:ext>
            </a:extLst>
          </p:cNvPr>
          <p:cNvSpPr/>
          <p:nvPr/>
        </p:nvSpPr>
        <p:spPr>
          <a:xfrm>
            <a:off x="1674129" y="5569337"/>
            <a:ext cx="111402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ea typeface="Calibri" panose="020F0502020204030204" pitchFamily="34" charset="0"/>
              </a:rPr>
              <a:t>(Prawny, 2020)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179410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0FCEE-2645-469F-B010-5D389A5F6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3578"/>
            <a:ext cx="4595071" cy="1645501"/>
          </a:xfrm>
        </p:spPr>
        <p:txBody>
          <a:bodyPr>
            <a:normAutofit/>
          </a:bodyPr>
          <a:lstStyle/>
          <a:p>
            <a:r>
              <a:rPr lang="en-GB"/>
              <a:t>Advantages…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316CD-FA93-448E-BADB-C9FA87A822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48467"/>
            <a:ext cx="4595071" cy="3628495"/>
          </a:xfrm>
        </p:spPr>
        <p:txBody>
          <a:bodyPr>
            <a:normAutofit/>
          </a:bodyPr>
          <a:lstStyle/>
          <a:p>
            <a:pPr lvl="0"/>
            <a:r>
              <a:rPr lang="en-GB" sz="1400" dirty="0"/>
              <a:t>No Medication </a:t>
            </a:r>
          </a:p>
          <a:p>
            <a:pPr lvl="0"/>
            <a:r>
              <a:rPr lang="en-GB" sz="1400" dirty="0"/>
              <a:t>Relaxed setting</a:t>
            </a:r>
          </a:p>
          <a:p>
            <a:pPr lvl="0"/>
            <a:r>
              <a:rPr lang="en-GB" sz="1400" dirty="0"/>
              <a:t>Allows natural healing</a:t>
            </a:r>
          </a:p>
          <a:p>
            <a:pPr lvl="0"/>
            <a:r>
              <a:rPr lang="en-GB" sz="1400" dirty="0"/>
              <a:t>Promotes health and well-being</a:t>
            </a:r>
          </a:p>
          <a:p>
            <a:pPr lvl="0"/>
            <a:r>
              <a:rPr lang="en-GB" sz="1400" dirty="0"/>
              <a:t>Encourages positive mental health</a:t>
            </a:r>
          </a:p>
          <a:p>
            <a:pPr lvl="0"/>
            <a:r>
              <a:rPr lang="en-GB" sz="1400" dirty="0"/>
              <a:t>Session’s can be individual or in groups </a:t>
            </a:r>
          </a:p>
          <a:p>
            <a:pPr lvl="0"/>
            <a:r>
              <a:rPr lang="en-GB" sz="1400" dirty="0"/>
              <a:t>An intimate and trusting bond can be formed between the child and the therapist</a:t>
            </a:r>
          </a:p>
          <a:p>
            <a:pPr lvl="0"/>
            <a:r>
              <a:rPr lang="en-GB" sz="1400" dirty="0"/>
              <a:t>Helps improve individual’s communication skills </a:t>
            </a:r>
          </a:p>
          <a:p>
            <a:endParaRPr lang="en-GB" sz="1400" dirty="0"/>
          </a:p>
          <a:p>
            <a:pPr marL="0" indent="0">
              <a:buNone/>
            </a:pPr>
            <a:r>
              <a:rPr lang="en-GB" sz="1400" dirty="0"/>
              <a:t>(Children’s Healthcare Knowledge, 2017)</a:t>
            </a:r>
          </a:p>
        </p:txBody>
      </p:sp>
      <p:sp>
        <p:nvSpPr>
          <p:cNvPr id="14" name="Rectangle 16">
            <a:extLst>
              <a:ext uri="{FF2B5EF4-FFF2-40B4-BE49-F238E27FC236}">
                <a16:creationId xmlns:a16="http://schemas.microsoft.com/office/drawing/2014/main" id="{003713C1-2FB2-413B-BF91-3AE41726F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0991" y="3474720"/>
            <a:ext cx="6100914" cy="33832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0795B4D-5022-4A7F-A01D-8D880B7CD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9584" y="0"/>
            <a:ext cx="6192415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FD19018-DE7C-4796-ADF2-AD2EB0FC0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3002281" cy="33832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11" descr="A picture containing room&#10;&#10;Description automatically generated">
            <a:extLst>
              <a:ext uri="{FF2B5EF4-FFF2-40B4-BE49-F238E27FC236}">
                <a16:creationId xmlns:a16="http://schemas.microsoft.com/office/drawing/2014/main" id="{8B6696D3-8105-4929-AD52-1E20DA71BB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0908" y="509482"/>
            <a:ext cx="2364317" cy="2364317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B1A0A2C2-4F85-44AF-8708-8DCA4B550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9624" y="0"/>
            <a:ext cx="3002281" cy="33832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 descr="A picture containing toothbrush, toy, cup, colorful&#10;&#10;Description automatically generated">
            <a:extLst>
              <a:ext uri="{FF2B5EF4-FFF2-40B4-BE49-F238E27FC236}">
                <a16:creationId xmlns:a16="http://schemas.microsoft.com/office/drawing/2014/main" id="{ED858465-CD8F-43C9-9459-9EFD9B8044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2775" y="929149"/>
            <a:ext cx="2364317" cy="1524984"/>
          </a:xfrm>
          <a:prstGeom prst="rect">
            <a:avLst/>
          </a:prstGeom>
        </p:spPr>
      </p:pic>
      <p:pic>
        <p:nvPicPr>
          <p:cNvPr id="10" name="Picture 9" descr="A person sitting at a table with a birthday cake&#10;&#10;Description automatically generated">
            <a:extLst>
              <a:ext uri="{FF2B5EF4-FFF2-40B4-BE49-F238E27FC236}">
                <a16:creationId xmlns:a16="http://schemas.microsoft.com/office/drawing/2014/main" id="{C5210D05-0202-4D4E-A49B-76F057584A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6082" y="3796452"/>
            <a:ext cx="4095836" cy="2559898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D097F871-E297-43D5-8E59-E624EEEFCEA6}"/>
              </a:ext>
            </a:extLst>
          </p:cNvPr>
          <p:cNvSpPr/>
          <p:nvPr/>
        </p:nvSpPr>
        <p:spPr>
          <a:xfrm>
            <a:off x="6443614" y="3057031"/>
            <a:ext cx="173932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solidFill>
                  <a:schemeClr val="bg1"/>
                </a:solidFill>
                <a:ea typeface="Calibri" panose="020F0502020204030204" pitchFamily="34" charset="0"/>
              </a:rPr>
              <a:t>(Dreamstime.com, 2020)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EC740A7-94FC-4A6E-BF3D-27FA456E995D}"/>
              </a:ext>
            </a:extLst>
          </p:cNvPr>
          <p:cNvSpPr/>
          <p:nvPr/>
        </p:nvSpPr>
        <p:spPr>
          <a:xfrm>
            <a:off x="9502775" y="2972576"/>
            <a:ext cx="230139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solidFill>
                  <a:schemeClr val="bg1"/>
                </a:solidFill>
                <a:ea typeface="Calibri" panose="020F0502020204030204" pitchFamily="34" charset="0"/>
              </a:rPr>
              <a:t>(Badgers Bridge Pre-School, 2018)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F4D9659-05B6-4E5E-B0FC-30744E52C9EE}"/>
              </a:ext>
            </a:extLst>
          </p:cNvPr>
          <p:cNvSpPr/>
          <p:nvPr/>
        </p:nvSpPr>
        <p:spPr>
          <a:xfrm>
            <a:off x="8615314" y="6581001"/>
            <a:ext cx="129394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solidFill>
                  <a:schemeClr val="bg1"/>
                </a:solidFill>
                <a:ea typeface="Calibri" panose="020F0502020204030204" pitchFamily="34" charset="0"/>
              </a:rPr>
              <a:t>(</a:t>
            </a:r>
            <a:r>
              <a:rPr lang="en-GB" sz="1200" dirty="0" err="1">
                <a:solidFill>
                  <a:schemeClr val="bg1"/>
                </a:solidFill>
                <a:ea typeface="Calibri" panose="020F0502020204030204" pitchFamily="34" charset="0"/>
              </a:rPr>
              <a:t>SmartDoh</a:t>
            </a:r>
            <a:r>
              <a:rPr lang="en-GB" sz="1200" dirty="0">
                <a:solidFill>
                  <a:schemeClr val="bg1"/>
                </a:solidFill>
                <a:ea typeface="Calibri" panose="020F0502020204030204" pitchFamily="34" charset="0"/>
              </a:rPr>
              <a:t>, 2020)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3083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E1FC7B4-E4A7-4452-B413-1A623E3A7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bg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E0709AF0-24F0-4486-B189-BE6386BD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FBE3B62F-5853-4A3C-B050-6186351A7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5440D2-E573-440E-AE28-E0AB5B31A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448253"/>
            <a:ext cx="10520702" cy="1325563"/>
          </a:xfrm>
        </p:spPr>
        <p:txBody>
          <a:bodyPr>
            <a:normAutofit/>
          </a:bodyPr>
          <a:lstStyle/>
          <a:p>
            <a:r>
              <a:rPr lang="en-GB" dirty="0"/>
              <a:t>Disadvantages…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FCB3A-16B1-452D-B836-520CCDE43D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91807"/>
            <a:ext cx="4936067" cy="3985155"/>
          </a:xfrm>
        </p:spPr>
        <p:txBody>
          <a:bodyPr>
            <a:normAutofit/>
          </a:bodyPr>
          <a:lstStyle/>
          <a:p>
            <a:r>
              <a:rPr lang="en-GB" sz="2000" dirty="0"/>
              <a:t>Cost</a:t>
            </a:r>
          </a:p>
          <a:p>
            <a:r>
              <a:rPr lang="en-GB" sz="2000" dirty="0"/>
              <a:t>Time Consuming</a:t>
            </a:r>
          </a:p>
        </p:txBody>
      </p:sp>
      <p:pic>
        <p:nvPicPr>
          <p:cNvPr id="5" name="Picture 4" descr="A picture containing clock, drawing&#10;&#10;Description automatically generated">
            <a:extLst>
              <a:ext uri="{FF2B5EF4-FFF2-40B4-BE49-F238E27FC236}">
                <a16:creationId xmlns:a16="http://schemas.microsoft.com/office/drawing/2014/main" id="{FA4C2554-52DC-4A94-A01E-57B54518B9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7734" y="2796143"/>
            <a:ext cx="4935970" cy="277648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94B1240-4AE8-4D3A-84E2-2625C6A8CDB4}"/>
              </a:ext>
            </a:extLst>
          </p:cNvPr>
          <p:cNvSpPr/>
          <p:nvPr/>
        </p:nvSpPr>
        <p:spPr>
          <a:xfrm>
            <a:off x="7862046" y="5572626"/>
            <a:ext cx="210993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ea typeface="Calibri" panose="020F0502020204030204" pitchFamily="34" charset="0"/>
              </a:rPr>
              <a:t>(</a:t>
            </a:r>
            <a:r>
              <a:rPr lang="en-GB" sz="1200" dirty="0" err="1">
                <a:ea typeface="Calibri" panose="020F0502020204030204" pitchFamily="34" charset="0"/>
              </a:rPr>
              <a:t>Networld</a:t>
            </a:r>
            <a:r>
              <a:rPr lang="en-GB" sz="1200" dirty="0">
                <a:ea typeface="Calibri" panose="020F0502020204030204" pitchFamily="34" charset="0"/>
              </a:rPr>
              <a:t> Media Group, 2020)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2398841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9AE2756-0FC4-4155-83E7-58AAAB63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689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247AB924-1B87-43FC-B7C7-B112D5C51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3163A6-64A9-462D-98E9-1A2B5350A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Demonstration…</a:t>
            </a:r>
          </a:p>
        </p:txBody>
      </p:sp>
      <p:pic>
        <p:nvPicPr>
          <p:cNvPr id="5" name="Picture 4" descr="A picture containing doll, toy, drawing&#10;&#10;Description automatically generated">
            <a:extLst>
              <a:ext uri="{FF2B5EF4-FFF2-40B4-BE49-F238E27FC236}">
                <a16:creationId xmlns:a16="http://schemas.microsoft.com/office/drawing/2014/main" id="{08CCD129-2A48-4E5B-99F5-A9B175B293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" y="593745"/>
            <a:ext cx="3425609" cy="3425609"/>
          </a:xfrm>
          <a:prstGeom prst="rect">
            <a:avLst/>
          </a:prstGeom>
        </p:spPr>
      </p:pic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9F43DE41-428C-4CBB-BD3E-72F2A243DFD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58"/>
          <a:stretch/>
        </p:blipFill>
        <p:spPr>
          <a:xfrm>
            <a:off x="4385729" y="659550"/>
            <a:ext cx="3433324" cy="3293999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18DC98F-4057-4645-B948-F604F39A9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534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5E0921BC-5BAE-4988-AA9D-81D81C98E3E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811"/>
          <a:stretch/>
        </p:blipFill>
        <p:spPr>
          <a:xfrm>
            <a:off x="8722534" y="330046"/>
            <a:ext cx="2878298" cy="3805304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AD2B705-4A9B-408D-AA80-4F41045E0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E79E7D31-90C9-40A9-A46C-D3B2791C18C3}"/>
              </a:ext>
            </a:extLst>
          </p:cNvPr>
          <p:cNvSpPr/>
          <p:nvPr/>
        </p:nvSpPr>
        <p:spPr>
          <a:xfrm>
            <a:off x="855614" y="4186718"/>
            <a:ext cx="122456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ea typeface="Calibri" panose="020F0502020204030204" pitchFamily="34" charset="0"/>
              </a:rPr>
              <a:t>(Pinterest, 2020)</a:t>
            </a:r>
            <a:endParaRPr lang="en-GB" sz="12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74B30DF-F964-4DB3-939D-A0C07F33E4C6}"/>
              </a:ext>
            </a:extLst>
          </p:cNvPr>
          <p:cNvSpPr/>
          <p:nvPr/>
        </p:nvSpPr>
        <p:spPr>
          <a:xfrm>
            <a:off x="5649126" y="4174747"/>
            <a:ext cx="90653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ea typeface="Calibri" panose="020F0502020204030204" pitchFamily="34" charset="0"/>
              </a:rPr>
              <a:t>(Etsy, 2020)</a:t>
            </a:r>
            <a:endParaRPr lang="en-GB" sz="12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313F629-5816-4F4A-9676-06D8865F54FC}"/>
              </a:ext>
            </a:extLst>
          </p:cNvPr>
          <p:cNvSpPr/>
          <p:nvPr/>
        </p:nvSpPr>
        <p:spPr>
          <a:xfrm>
            <a:off x="9601913" y="4196122"/>
            <a:ext cx="135017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ea typeface="Calibri" panose="020F0502020204030204" pitchFamily="34" charset="0"/>
              </a:rPr>
              <a:t>(</a:t>
            </a:r>
            <a:r>
              <a:rPr lang="en-GB" sz="1200" dirty="0" err="1">
                <a:ea typeface="Calibri" panose="020F0502020204030204" pitchFamily="34" charset="0"/>
              </a:rPr>
              <a:t>Brownjohn</a:t>
            </a:r>
            <a:r>
              <a:rPr lang="en-GB" sz="1200" dirty="0">
                <a:ea typeface="Calibri" panose="020F0502020204030204" pitchFamily="34" charset="0"/>
              </a:rPr>
              <a:t>, 2003)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5019898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BC8687-751F-4B6C-A2D8-BBFC01125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To Conclude…</a:t>
            </a:r>
          </a:p>
        </p:txBody>
      </p:sp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A3DE3E0A-9FC0-4BB9-A293-12E307D0DE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36" b="18865"/>
          <a:stretch/>
        </p:blipFill>
        <p:spPr>
          <a:xfrm>
            <a:off x="320040" y="545868"/>
            <a:ext cx="5455917" cy="352136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D629534-F153-458D-B402-91DF29D8823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185" b="9630"/>
          <a:stretch/>
        </p:blipFill>
        <p:spPr>
          <a:xfrm>
            <a:off x="6416043" y="543131"/>
            <a:ext cx="5455917" cy="3526837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C307A51C-9969-4F78-9752-6F78027C6DE8}"/>
              </a:ext>
            </a:extLst>
          </p:cNvPr>
          <p:cNvSpPr/>
          <p:nvPr/>
        </p:nvSpPr>
        <p:spPr>
          <a:xfrm>
            <a:off x="8287356" y="4162523"/>
            <a:ext cx="171329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ea typeface="Calibri" panose="020F0502020204030204" pitchFamily="34" charset="0"/>
              </a:rPr>
              <a:t>(The Glorious Life, 2020)</a:t>
            </a:r>
            <a:endParaRPr lang="en-GB" sz="12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B75F8D5-2400-4DF7-ADFD-1D6E073C15A2}"/>
              </a:ext>
            </a:extLst>
          </p:cNvPr>
          <p:cNvSpPr/>
          <p:nvPr/>
        </p:nvSpPr>
        <p:spPr>
          <a:xfrm>
            <a:off x="1959861" y="4156731"/>
            <a:ext cx="184505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ea typeface="Calibri" panose="020F0502020204030204" pitchFamily="34" charset="0"/>
              </a:rPr>
              <a:t>(Belvedere Designs, 2020)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5147766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A740BC-A0AA-45E0-B899-2AE9C6FE1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994A28-8279-49F6-A0E6-1EDF9DAE4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9013052" cy="1623312"/>
          </a:xfrm>
        </p:spPr>
        <p:txBody>
          <a:bodyPr anchor="b">
            <a:normAutofit/>
          </a:bodyPr>
          <a:lstStyle/>
          <a:p>
            <a:r>
              <a:rPr lang="en-GB" sz="4000"/>
              <a:t>References…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874EF51-C858-4BB9-97C3-D17755787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3661" y="2316480"/>
            <a:ext cx="82296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E7610-4AF1-4EA2-9005-34222BC54C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2644518"/>
            <a:ext cx="9291320" cy="3848355"/>
          </a:xfrm>
        </p:spPr>
        <p:txBody>
          <a:bodyPr>
            <a:normAutofit fontScale="92500"/>
          </a:bodyPr>
          <a:lstStyle/>
          <a:p>
            <a:r>
              <a:rPr lang="en-GB" sz="1200" dirty="0"/>
              <a:t>British Association of Play Therapists (BAPT)., (2014). </a:t>
            </a:r>
            <a:r>
              <a:rPr lang="en-GB" sz="1200" i="1" dirty="0"/>
              <a:t>Play Therapy: Infor for parents. </a:t>
            </a:r>
            <a:r>
              <a:rPr lang="en-GB" sz="1200" dirty="0"/>
              <a:t>Available at: [WWW] </a:t>
            </a:r>
            <a:r>
              <a:rPr lang="en-GB" sz="1200" u="sng" dirty="0">
                <a:hlinkClick r:id="rId2"/>
              </a:rPr>
              <a:t>https://www.bapt.info/play-therapy/info-parents/</a:t>
            </a:r>
            <a:r>
              <a:rPr lang="en-GB" sz="1200" dirty="0"/>
              <a:t>. (Accessed 18</a:t>
            </a:r>
            <a:r>
              <a:rPr lang="en-GB" sz="1200" baseline="30000" dirty="0"/>
              <a:t>th</a:t>
            </a:r>
            <a:r>
              <a:rPr lang="en-GB" sz="1200" dirty="0"/>
              <a:t> December 2019). </a:t>
            </a:r>
          </a:p>
          <a:p>
            <a:r>
              <a:rPr lang="en-GB" sz="1200" dirty="0"/>
              <a:t>Cambridge University Press., (2020). </a:t>
            </a:r>
            <a:r>
              <a:rPr lang="en-GB" sz="1200" i="1" dirty="0"/>
              <a:t>Values. </a:t>
            </a:r>
            <a:r>
              <a:rPr lang="en-GB" sz="1200" dirty="0"/>
              <a:t>Available at: [WWW] </a:t>
            </a:r>
            <a:r>
              <a:rPr lang="en-GB" sz="1200" u="sng" dirty="0">
                <a:hlinkClick r:id="rId3"/>
              </a:rPr>
              <a:t>https://dictionary.cambridge.org/dictionary/english/values</a:t>
            </a:r>
            <a:r>
              <a:rPr lang="en-GB" sz="1200" dirty="0"/>
              <a:t>. (Accessed 10</a:t>
            </a:r>
            <a:r>
              <a:rPr lang="en-GB" sz="1200" baseline="30000" dirty="0"/>
              <a:t>th</a:t>
            </a:r>
            <a:r>
              <a:rPr lang="en-GB" sz="1200" dirty="0"/>
              <a:t> January 2020).</a:t>
            </a:r>
          </a:p>
          <a:p>
            <a:r>
              <a:rPr lang="en-GB" sz="1200" dirty="0"/>
              <a:t>Children’s Healthcare Knowledge., (2017). </a:t>
            </a:r>
            <a:r>
              <a:rPr lang="en-GB" sz="1200" i="1" dirty="0"/>
              <a:t>Children’s Therapy: Pros and Cons. </a:t>
            </a:r>
            <a:r>
              <a:rPr lang="en-GB" sz="1200" dirty="0"/>
              <a:t>Available at: [WWW] </a:t>
            </a:r>
            <a:r>
              <a:rPr lang="en-GB" sz="1200" u="sng" dirty="0">
                <a:hlinkClick r:id="rId4"/>
              </a:rPr>
              <a:t>http://www.theccfblog.org/childrens-therapy-pros-and-cons/</a:t>
            </a:r>
            <a:r>
              <a:rPr lang="en-GB" sz="1200" dirty="0"/>
              <a:t>. (Accessed 14</a:t>
            </a:r>
            <a:r>
              <a:rPr lang="en-GB" sz="1200" baseline="30000" dirty="0"/>
              <a:t>th</a:t>
            </a:r>
            <a:r>
              <a:rPr lang="en-GB" sz="1200" dirty="0"/>
              <a:t> January 2020).</a:t>
            </a:r>
          </a:p>
          <a:p>
            <a:r>
              <a:rPr lang="en-GB" sz="1200" dirty="0"/>
              <a:t> </a:t>
            </a:r>
            <a:r>
              <a:rPr lang="en-GB" sz="1200" dirty="0" err="1"/>
              <a:t>GoodTherapy</a:t>
            </a:r>
            <a:r>
              <a:rPr lang="en-GB" sz="1200" dirty="0"/>
              <a:t>., (2020). </a:t>
            </a:r>
            <a:r>
              <a:rPr lang="en-GB" sz="1200" i="1" dirty="0"/>
              <a:t>Play Therapy. </a:t>
            </a:r>
            <a:r>
              <a:rPr lang="en-GB" sz="1200" dirty="0"/>
              <a:t>Available at: [WWW] </a:t>
            </a:r>
            <a:r>
              <a:rPr lang="en-GB" sz="1200" u="sng" dirty="0">
                <a:hlinkClick r:id="rId5"/>
              </a:rPr>
              <a:t>https://www.goodtherapy.org/learn-about-therapy/types/play-therapy</a:t>
            </a:r>
            <a:r>
              <a:rPr lang="en-GB" sz="1200" dirty="0"/>
              <a:t>. (Accessed 2</a:t>
            </a:r>
            <a:r>
              <a:rPr lang="en-GB" sz="1200" baseline="30000" dirty="0"/>
              <a:t>nd</a:t>
            </a:r>
            <a:r>
              <a:rPr lang="en-GB" sz="1200" dirty="0"/>
              <a:t> January 2020). </a:t>
            </a:r>
          </a:p>
          <a:p>
            <a:r>
              <a:rPr lang="en-GB" sz="1200" dirty="0" err="1"/>
              <a:t>Jernber</a:t>
            </a:r>
            <a:r>
              <a:rPr lang="en-GB" sz="1200" dirty="0"/>
              <a:t>, A.M., and Booth, P.B. (1999). </a:t>
            </a:r>
            <a:r>
              <a:rPr lang="en-GB" sz="1200" i="1" dirty="0" err="1"/>
              <a:t>Theraplay</a:t>
            </a:r>
            <a:r>
              <a:rPr lang="en-GB" sz="1200" i="1" dirty="0"/>
              <a:t>. </a:t>
            </a:r>
            <a:r>
              <a:rPr lang="en-GB" sz="1200" dirty="0"/>
              <a:t>(2</a:t>
            </a:r>
            <a:r>
              <a:rPr lang="en-GB" sz="1200" baseline="30000" dirty="0"/>
              <a:t>nd</a:t>
            </a:r>
            <a:r>
              <a:rPr lang="en-GB" sz="1200" dirty="0"/>
              <a:t> Ed., p. 32). San Francisco: Jossey-Bass.</a:t>
            </a:r>
          </a:p>
          <a:p>
            <a:r>
              <a:rPr lang="en-GB" sz="1200" dirty="0"/>
              <a:t>Keepyourchildsafe.org., (No Date). </a:t>
            </a:r>
            <a:r>
              <a:rPr lang="en-GB" sz="1200" i="1" dirty="0"/>
              <a:t>Play Therapy for Children. </a:t>
            </a:r>
            <a:r>
              <a:rPr lang="en-GB" sz="1200" dirty="0"/>
              <a:t>Available at: [WWW] </a:t>
            </a:r>
            <a:r>
              <a:rPr lang="en-GB" sz="1200" u="sng" dirty="0">
                <a:hlinkClick r:id="rId6"/>
              </a:rPr>
              <a:t>www.keepyourchildsafe.org/therapy/child-play-therapy.html</a:t>
            </a:r>
            <a:r>
              <a:rPr lang="en-GB" sz="1200" dirty="0"/>
              <a:t>. Accessed 12</a:t>
            </a:r>
            <a:r>
              <a:rPr lang="en-GB" sz="1200" baseline="30000" dirty="0"/>
              <a:t>th</a:t>
            </a:r>
            <a:r>
              <a:rPr lang="en-GB" sz="1200" dirty="0"/>
              <a:t> December 2019).</a:t>
            </a:r>
          </a:p>
          <a:p>
            <a:r>
              <a:rPr lang="en-GB" sz="1200" dirty="0"/>
              <a:t>MIND., (2020). </a:t>
            </a:r>
            <a:r>
              <a:rPr lang="en-GB" sz="1200" i="1" dirty="0"/>
              <a:t>Mindfulness. </a:t>
            </a:r>
            <a:r>
              <a:rPr lang="en-GB" sz="1200" dirty="0"/>
              <a:t>Available at: [WWW] </a:t>
            </a:r>
            <a:r>
              <a:rPr lang="en-GB" sz="1200" u="sng" dirty="0">
                <a:hlinkClick r:id="rId7"/>
              </a:rPr>
              <a:t>https://www.mind.org.uk/information-support/drugs-and-treatments/mindfulness/#.XidSf252vRN</a:t>
            </a:r>
            <a:r>
              <a:rPr lang="en-GB" sz="1200" dirty="0"/>
              <a:t>. (7</a:t>
            </a:r>
            <a:r>
              <a:rPr lang="en-GB" sz="1200" baseline="30000" dirty="0"/>
              <a:t>th</a:t>
            </a:r>
            <a:r>
              <a:rPr lang="en-GB" sz="1200" dirty="0"/>
              <a:t> January 2020).</a:t>
            </a:r>
          </a:p>
          <a:p>
            <a:r>
              <a:rPr lang="en-GB" sz="1200" dirty="0"/>
              <a:t>Play Therapy UK., (2017). </a:t>
            </a:r>
            <a:r>
              <a:rPr lang="en-GB" sz="1200" i="1" dirty="0"/>
              <a:t>Play Therapy. </a:t>
            </a:r>
            <a:r>
              <a:rPr lang="en-GB" sz="1200" dirty="0"/>
              <a:t>Available at: [WWW] </a:t>
            </a:r>
            <a:r>
              <a:rPr lang="en-GB" sz="1200" u="sng" dirty="0">
                <a:hlinkClick r:id="rId8"/>
              </a:rPr>
              <a:t>https://playtherapy.org.uk/ChildrensEmotionalWellBeing/AboutPlayTherapy/MainPrinciples/PlayTherapyDefinition</a:t>
            </a:r>
            <a:r>
              <a:rPr lang="en-GB" sz="1200" u="sng" dirty="0"/>
              <a:t>. (Accessed 22</a:t>
            </a:r>
            <a:r>
              <a:rPr lang="en-GB" sz="1200" u="sng" baseline="30000" dirty="0"/>
              <a:t>nd</a:t>
            </a:r>
            <a:r>
              <a:rPr lang="en-GB" sz="1200" u="sng" dirty="0"/>
              <a:t> December 2019).</a:t>
            </a:r>
            <a:endParaRPr lang="en-GB" sz="1200" dirty="0"/>
          </a:p>
          <a:p>
            <a:r>
              <a:rPr lang="en-GB" sz="1200" dirty="0" err="1"/>
              <a:t>UNICEF.Org</a:t>
            </a:r>
            <a:r>
              <a:rPr lang="en-GB" sz="1200" dirty="0"/>
              <a:t>, (No Date). </a:t>
            </a:r>
            <a:r>
              <a:rPr lang="en-GB" sz="1200" i="1" dirty="0"/>
              <a:t>The United Nations Convention on the Rights of the Child. </a:t>
            </a:r>
            <a:r>
              <a:rPr lang="en-GB" sz="1200" dirty="0"/>
              <a:t>[WWW] Available at: </a:t>
            </a:r>
            <a:r>
              <a:rPr lang="en-GB" sz="1200" u="sng" dirty="0">
                <a:hlinkClick r:id="rId9"/>
              </a:rPr>
              <a:t>https://downloads.unicef.org.uk/wp-content/uploads/2010/05/UNCRC_united_nations_convention_on_the_rights_of_the_child.pdf?_ga=2.88454610.859900884.1576023456-1191920052.1547593948</a:t>
            </a:r>
            <a:r>
              <a:rPr lang="en-GB" sz="1200" dirty="0"/>
              <a:t>. (Accessed 6</a:t>
            </a:r>
            <a:r>
              <a:rPr lang="en-GB" sz="1200" baseline="30000" dirty="0"/>
              <a:t>th</a:t>
            </a:r>
            <a:r>
              <a:rPr lang="en-GB" sz="1200" dirty="0"/>
              <a:t> November 2019).</a:t>
            </a:r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1538211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A740BC-A0AA-45E0-B899-2AE9C6FE1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3DCC0D-28D4-4D86-A4B6-6D58D4A487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9013052" cy="1623312"/>
          </a:xfrm>
        </p:spPr>
        <p:txBody>
          <a:bodyPr anchor="b">
            <a:normAutofit/>
          </a:bodyPr>
          <a:lstStyle/>
          <a:p>
            <a:r>
              <a:rPr lang="en-GB" sz="4000"/>
              <a:t>Image References… 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874EF51-C858-4BB9-97C3-D17755787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3661" y="2316480"/>
            <a:ext cx="82296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9E855-7135-4FC9-805E-F4E647A098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2644518"/>
            <a:ext cx="9453880" cy="3848353"/>
          </a:xfrm>
        </p:spPr>
        <p:txBody>
          <a:bodyPr>
            <a:normAutofit fontScale="25000" lnSpcReduction="20000"/>
          </a:bodyPr>
          <a:lstStyle/>
          <a:p>
            <a:r>
              <a:rPr lang="en-GB" sz="3200" dirty="0"/>
              <a:t>Badgers Bridge Pre-School., (2018) </a:t>
            </a:r>
            <a:r>
              <a:rPr lang="en-GB" sz="3200" i="1" dirty="0"/>
              <a:t>Free Early Education (FEE). </a:t>
            </a:r>
            <a:r>
              <a:rPr lang="en-GB" sz="3200" dirty="0"/>
              <a:t>Available at: [WWW] </a:t>
            </a:r>
            <a:r>
              <a:rPr lang="en-GB" sz="3200" u="sng" dirty="0">
                <a:hlinkClick r:id="rId2"/>
              </a:rPr>
              <a:t>http://badgersbridge.co.uk/early-years-foundation-stage/</a:t>
            </a:r>
            <a:r>
              <a:rPr lang="en-GB" sz="3200" dirty="0"/>
              <a:t>. (Accessed 15</a:t>
            </a:r>
            <a:r>
              <a:rPr lang="en-GB" sz="3200" baseline="30000" dirty="0"/>
              <a:t>th</a:t>
            </a:r>
            <a:r>
              <a:rPr lang="en-GB" sz="3200" dirty="0"/>
              <a:t> January 2020).</a:t>
            </a:r>
          </a:p>
          <a:p>
            <a:r>
              <a:rPr lang="en-GB" sz="3200" dirty="0"/>
              <a:t>Belvedere Designs., (2020). </a:t>
            </a:r>
            <a:r>
              <a:rPr lang="en-GB" sz="3200" i="1" dirty="0"/>
              <a:t>Play is the Work of Childhood - wall quotes. </a:t>
            </a:r>
            <a:r>
              <a:rPr lang="en-GB" sz="3200" dirty="0"/>
              <a:t>Available at: [WWW] </a:t>
            </a:r>
            <a:r>
              <a:rPr lang="en-GB" sz="3200" u="sng" dirty="0">
                <a:hlinkClick r:id="rId3"/>
              </a:rPr>
              <a:t>https://www.wallquotes.com/vinyl-wall-quotes/kids-nursery/play-work-childhood-wall-quotes-decal</a:t>
            </a:r>
            <a:r>
              <a:rPr lang="en-GB" sz="3200" dirty="0"/>
              <a:t>. (Accessed 15</a:t>
            </a:r>
            <a:r>
              <a:rPr lang="en-GB" sz="3200" baseline="30000" dirty="0"/>
              <a:t>th</a:t>
            </a:r>
            <a:r>
              <a:rPr lang="en-GB" sz="3200" dirty="0"/>
              <a:t> January 2020).</a:t>
            </a:r>
          </a:p>
          <a:p>
            <a:r>
              <a:rPr lang="en-GB" sz="3200" dirty="0" err="1"/>
              <a:t>Brownjohn</a:t>
            </a:r>
            <a:r>
              <a:rPr lang="en-GB" sz="3200" dirty="0"/>
              <a:t>, E. (2003) </a:t>
            </a:r>
            <a:r>
              <a:rPr lang="en-GB" sz="3200" i="1" dirty="0"/>
              <a:t>All Kind of Feelings.</a:t>
            </a:r>
            <a:r>
              <a:rPr lang="en-GB" sz="3200" dirty="0"/>
              <a:t> Thailand: </a:t>
            </a:r>
            <a:r>
              <a:rPr lang="en-GB" sz="3200" dirty="0" err="1"/>
              <a:t>Tangobooks</a:t>
            </a:r>
            <a:endParaRPr lang="en-GB" sz="3200" dirty="0"/>
          </a:p>
          <a:p>
            <a:r>
              <a:rPr lang="en-GB" sz="3200" dirty="0"/>
              <a:t>Dreamstime.com., (2020). </a:t>
            </a:r>
            <a:r>
              <a:rPr lang="en-GB" sz="3200" i="1" dirty="0"/>
              <a:t>Play Learn Grow Together Illustrations &amp; Vectors. </a:t>
            </a:r>
            <a:r>
              <a:rPr lang="en-GB" sz="3200" dirty="0"/>
              <a:t>Available at: [WWW] </a:t>
            </a:r>
            <a:r>
              <a:rPr lang="en-GB" sz="3200" u="sng" dirty="0">
                <a:hlinkClick r:id="rId4"/>
              </a:rPr>
              <a:t>https://www.dreamstime.com/illustration/play-learn-grow-together.html</a:t>
            </a:r>
            <a:r>
              <a:rPr lang="en-GB" sz="3200" dirty="0"/>
              <a:t>. (Accessed 15</a:t>
            </a:r>
            <a:r>
              <a:rPr lang="en-GB" sz="3200" baseline="30000" dirty="0"/>
              <a:t>th</a:t>
            </a:r>
            <a:r>
              <a:rPr lang="en-GB" sz="3200" dirty="0"/>
              <a:t> January 2020).</a:t>
            </a:r>
          </a:p>
          <a:p>
            <a:r>
              <a:rPr lang="en-GB" sz="3200" dirty="0"/>
              <a:t>Etsy., (2020). </a:t>
            </a:r>
            <a:r>
              <a:rPr lang="en-GB" sz="3200" i="1" dirty="0"/>
              <a:t>Kid’s Feelings. </a:t>
            </a:r>
            <a:r>
              <a:rPr lang="en-GB" sz="3200" dirty="0"/>
              <a:t>Available at: [WWW] </a:t>
            </a:r>
            <a:r>
              <a:rPr lang="en-GB" sz="3200" u="sng" dirty="0">
                <a:hlinkClick r:id="rId5"/>
              </a:rPr>
              <a:t>https://www.etsy.com/uk/listing/249926394/children-feelings-faces-and-labels-clip</a:t>
            </a:r>
            <a:r>
              <a:rPr lang="en-GB" sz="3200" dirty="0"/>
              <a:t>. (Accessed 15</a:t>
            </a:r>
            <a:r>
              <a:rPr lang="en-GB" sz="3200" baseline="30000" dirty="0"/>
              <a:t>th</a:t>
            </a:r>
            <a:r>
              <a:rPr lang="en-GB" sz="3200" dirty="0"/>
              <a:t> January 2020). </a:t>
            </a:r>
          </a:p>
          <a:p>
            <a:r>
              <a:rPr lang="en-GB" sz="3200" dirty="0"/>
              <a:t>Feminisminindia.com., (No Date). </a:t>
            </a:r>
            <a:r>
              <a:rPr lang="en-GB" sz="3200" i="1" dirty="0"/>
              <a:t>Play Therapy: Trauma Therapy For Kids Needs To Be Fun. </a:t>
            </a:r>
            <a:r>
              <a:rPr lang="en-GB" sz="3200" dirty="0"/>
              <a:t>Available at: [WWW] </a:t>
            </a:r>
            <a:r>
              <a:rPr lang="en-GB" sz="3200" u="sng" dirty="0">
                <a:hlinkClick r:id="rId6"/>
              </a:rPr>
              <a:t>https://feminisminindia.com/2018/05/11/play-therapy-trauma-therapy-kids/</a:t>
            </a:r>
            <a:r>
              <a:rPr lang="en-GB" sz="3200" dirty="0"/>
              <a:t>. (Accessed 15</a:t>
            </a:r>
            <a:r>
              <a:rPr lang="en-GB" sz="3200" baseline="30000" dirty="0"/>
              <a:t>th</a:t>
            </a:r>
            <a:r>
              <a:rPr lang="en-GB" sz="3200" dirty="0"/>
              <a:t> January 2020).</a:t>
            </a:r>
          </a:p>
          <a:p>
            <a:r>
              <a:rPr lang="en-GB" sz="3200" dirty="0"/>
              <a:t>Maze Media., (2020). </a:t>
            </a:r>
            <a:r>
              <a:rPr lang="en-GB" sz="3200" i="1" dirty="0"/>
              <a:t>Therapeutic Play. </a:t>
            </a:r>
            <a:r>
              <a:rPr lang="en-GB" sz="3200" dirty="0"/>
              <a:t>Available at: [WWW] </a:t>
            </a:r>
            <a:r>
              <a:rPr lang="en-GB" sz="3200" u="sng" dirty="0">
                <a:hlinkClick r:id="rId7"/>
              </a:rPr>
              <a:t>https://www.teachearlyyears.com/a-unique-child/view/therapeutic-play</a:t>
            </a:r>
            <a:r>
              <a:rPr lang="en-GB" sz="3200" dirty="0"/>
              <a:t>. (Accessed 15</a:t>
            </a:r>
            <a:r>
              <a:rPr lang="en-GB" sz="3200" baseline="30000" dirty="0"/>
              <a:t>th</a:t>
            </a:r>
            <a:r>
              <a:rPr lang="en-GB" sz="3200" dirty="0"/>
              <a:t> January 2020).</a:t>
            </a:r>
          </a:p>
          <a:p>
            <a:r>
              <a:rPr lang="en-GB" sz="3200" dirty="0" err="1"/>
              <a:t>Networld</a:t>
            </a:r>
            <a:r>
              <a:rPr lang="en-GB" sz="3200" dirty="0"/>
              <a:t> Media Group., (2020). </a:t>
            </a:r>
            <a:r>
              <a:rPr lang="en-GB" sz="3200" i="1" dirty="0"/>
              <a:t>'It's time to rethink how we manage the cost of cash'.</a:t>
            </a:r>
            <a:r>
              <a:rPr lang="en-GB" sz="3200" dirty="0"/>
              <a:t> Available at: [WWW] </a:t>
            </a:r>
            <a:r>
              <a:rPr lang="en-GB" sz="3200" u="sng" dirty="0">
                <a:hlinkClick r:id="rId8"/>
              </a:rPr>
              <a:t>https://www.atmmarketplace.com/articles/its-time-to-rethink-how-we-manage-the-cost-of-cash/</a:t>
            </a:r>
            <a:r>
              <a:rPr lang="en-GB" sz="3200" dirty="0"/>
              <a:t>. (Accessed 15</a:t>
            </a:r>
            <a:r>
              <a:rPr lang="en-GB" sz="3200" baseline="30000" dirty="0"/>
              <a:t>th</a:t>
            </a:r>
            <a:r>
              <a:rPr lang="en-GB" sz="3200" dirty="0"/>
              <a:t> January 2020).</a:t>
            </a:r>
          </a:p>
          <a:p>
            <a:r>
              <a:rPr lang="en-GB" sz="3200" dirty="0" err="1"/>
              <a:t>Pictologue</a:t>
            </a:r>
            <a:r>
              <a:rPr lang="en-GB" sz="3200" dirty="0"/>
              <a:t>., (2020). </a:t>
            </a:r>
            <a:r>
              <a:rPr lang="en-GB" sz="3200" i="1" dirty="0"/>
              <a:t>What is Play Therapy? </a:t>
            </a:r>
            <a:r>
              <a:rPr lang="en-GB" sz="3200" dirty="0"/>
              <a:t>Available at: [WWW] </a:t>
            </a:r>
            <a:r>
              <a:rPr lang="en-GB" sz="3200" u="sng" dirty="0">
                <a:hlinkClick r:id="rId9"/>
              </a:rPr>
              <a:t>https://www.pictologue.co.uk/blogs/news/what-is-play-therapy</a:t>
            </a:r>
            <a:r>
              <a:rPr lang="en-GB" sz="3200" dirty="0"/>
              <a:t>.   (Accessed 15</a:t>
            </a:r>
            <a:r>
              <a:rPr lang="en-GB" sz="3200" baseline="30000" dirty="0"/>
              <a:t>th</a:t>
            </a:r>
            <a:r>
              <a:rPr lang="en-GB" sz="3200" dirty="0"/>
              <a:t> January 2020)</a:t>
            </a:r>
          </a:p>
          <a:p>
            <a:r>
              <a:rPr lang="en-GB" sz="3200" dirty="0"/>
              <a:t>Pinterest., (No Date). </a:t>
            </a:r>
            <a:r>
              <a:rPr lang="en-GB" sz="3200" i="1" dirty="0"/>
              <a:t>Feelings. </a:t>
            </a:r>
            <a:r>
              <a:rPr lang="en-GB" sz="3200" dirty="0"/>
              <a:t>Available at: [WWW] </a:t>
            </a:r>
            <a:r>
              <a:rPr lang="en-GB" sz="3200" u="sng" dirty="0">
                <a:hlinkClick r:id="rId10"/>
              </a:rPr>
              <a:t>https://www.pinterest.co.uk/pin/323062973265409995/?lp=true</a:t>
            </a:r>
            <a:r>
              <a:rPr lang="en-GB" sz="3200" dirty="0"/>
              <a:t>. (Accessed 15</a:t>
            </a:r>
            <a:r>
              <a:rPr lang="en-GB" sz="3200" baseline="30000" dirty="0"/>
              <a:t>th</a:t>
            </a:r>
            <a:r>
              <a:rPr lang="en-GB" sz="3200" dirty="0"/>
              <a:t> January 2020).</a:t>
            </a:r>
          </a:p>
          <a:p>
            <a:r>
              <a:rPr lang="en-GB" sz="3200" dirty="0"/>
              <a:t>Play Therapy Helston., (No Date). </a:t>
            </a:r>
            <a:r>
              <a:rPr lang="en-GB" sz="3200" i="1" dirty="0"/>
              <a:t>What is Play Therapy?. </a:t>
            </a:r>
            <a:r>
              <a:rPr lang="en-GB" sz="3200" dirty="0"/>
              <a:t>Available at: [WWW] </a:t>
            </a:r>
            <a:r>
              <a:rPr lang="en-GB" sz="3200" u="sng" dirty="0">
                <a:hlinkClick r:id="rId11"/>
              </a:rPr>
              <a:t>https://www.playtherapyhelston.co.uk/what-play-therapy</a:t>
            </a:r>
            <a:r>
              <a:rPr lang="en-GB" sz="3200" dirty="0"/>
              <a:t>. (Accessed 15</a:t>
            </a:r>
            <a:r>
              <a:rPr lang="en-GB" sz="3200" baseline="30000" dirty="0"/>
              <a:t>th</a:t>
            </a:r>
            <a:r>
              <a:rPr lang="en-GB" sz="3200" dirty="0"/>
              <a:t> January 2020)</a:t>
            </a:r>
          </a:p>
          <a:p>
            <a:r>
              <a:rPr lang="en-GB" sz="3200" dirty="0"/>
              <a:t>Prawny., (2020). </a:t>
            </a:r>
            <a:r>
              <a:rPr lang="en-GB" sz="3200" i="1" dirty="0"/>
              <a:t>Clip Art: Children Playing. </a:t>
            </a:r>
            <a:r>
              <a:rPr lang="en-GB" sz="3200" dirty="0"/>
              <a:t>Available at: [WWW] </a:t>
            </a:r>
            <a:r>
              <a:rPr lang="en-GB" sz="3200" u="sng" dirty="0">
                <a:hlinkClick r:id="rId12"/>
              </a:rPr>
              <a:t>http://www.prawny.me.uk/media.details.php?mediaID=Nzc4YzdkMzVkYmJlYg==</a:t>
            </a:r>
            <a:r>
              <a:rPr lang="en-GB" sz="3200" dirty="0"/>
              <a:t>. (Accessed 15</a:t>
            </a:r>
            <a:r>
              <a:rPr lang="en-GB" sz="3200" baseline="30000" dirty="0"/>
              <a:t>th</a:t>
            </a:r>
            <a:r>
              <a:rPr lang="en-GB" sz="3200" dirty="0"/>
              <a:t> January 2020).</a:t>
            </a:r>
          </a:p>
          <a:p>
            <a:r>
              <a:rPr lang="en-GB" sz="3200" dirty="0" err="1"/>
              <a:t>Shuttershock</a:t>
            </a:r>
            <a:r>
              <a:rPr lang="en-GB" sz="3200" dirty="0"/>
              <a:t>,. (2020). </a:t>
            </a:r>
            <a:r>
              <a:rPr lang="en-GB" sz="3200" i="1" dirty="0"/>
              <a:t>Play Therapy. </a:t>
            </a:r>
            <a:r>
              <a:rPr lang="en-GB" sz="3200" dirty="0"/>
              <a:t>Available at: [WWW] </a:t>
            </a:r>
            <a:r>
              <a:rPr lang="en-GB" sz="3200" u="sng" dirty="0">
                <a:hlinkClick r:id="rId13"/>
              </a:rPr>
              <a:t>https://www.shutterstock.com/search/play+therapy</a:t>
            </a:r>
            <a:r>
              <a:rPr lang="en-GB" sz="3200" dirty="0"/>
              <a:t>. (Accessed 15</a:t>
            </a:r>
            <a:r>
              <a:rPr lang="en-GB" sz="3200" baseline="30000" dirty="0"/>
              <a:t>th</a:t>
            </a:r>
            <a:r>
              <a:rPr lang="en-GB" sz="3200" dirty="0"/>
              <a:t> January 2020).</a:t>
            </a:r>
          </a:p>
          <a:p>
            <a:r>
              <a:rPr lang="en-GB" sz="3200" dirty="0" err="1"/>
              <a:t>SmartDoh</a:t>
            </a:r>
            <a:r>
              <a:rPr lang="en-GB" sz="3200" dirty="0"/>
              <a:t>., (2020). </a:t>
            </a:r>
            <a:r>
              <a:rPr lang="en-GB" sz="3200" i="1" dirty="0"/>
              <a:t>Play Therapy. </a:t>
            </a:r>
            <a:r>
              <a:rPr lang="en-GB" sz="3200" dirty="0"/>
              <a:t>Available at: [WWW] </a:t>
            </a:r>
            <a:r>
              <a:rPr lang="en-GB" sz="3200" u="sng" dirty="0">
                <a:hlinkClick r:id="rId14"/>
              </a:rPr>
              <a:t>http://smartdoh.com/play-therapy-with-smart-doh/</a:t>
            </a:r>
            <a:r>
              <a:rPr lang="en-GB" sz="3200" dirty="0"/>
              <a:t>. (Accessed 15</a:t>
            </a:r>
            <a:r>
              <a:rPr lang="en-GB" sz="3200" baseline="30000" dirty="0"/>
              <a:t>th</a:t>
            </a:r>
            <a:r>
              <a:rPr lang="en-GB" sz="3200" dirty="0"/>
              <a:t> January 2020).</a:t>
            </a:r>
          </a:p>
          <a:p>
            <a:r>
              <a:rPr lang="en-GB" sz="3200" dirty="0"/>
              <a:t>The Glorious Life., (2020). </a:t>
            </a:r>
            <a:r>
              <a:rPr lang="en-GB" sz="3200" i="1" dirty="0"/>
              <a:t>Play. </a:t>
            </a:r>
            <a:r>
              <a:rPr lang="en-GB" sz="3200" dirty="0"/>
              <a:t>Available at: [WWW] </a:t>
            </a:r>
            <a:r>
              <a:rPr lang="en-GB" sz="3200" u="sng" dirty="0">
                <a:hlinkClick r:id="rId15"/>
              </a:rPr>
              <a:t>https://thisgloriouslife.co.uk/my-3-favourite-quotes-about-play/</a:t>
            </a:r>
            <a:r>
              <a:rPr lang="en-GB" sz="3200" dirty="0"/>
              <a:t>. (Accessed 15</a:t>
            </a:r>
            <a:r>
              <a:rPr lang="en-GB" sz="3200" baseline="30000" dirty="0"/>
              <a:t>th</a:t>
            </a:r>
            <a:r>
              <a:rPr lang="en-GB" sz="3200" dirty="0"/>
              <a:t> January 2020).</a:t>
            </a:r>
          </a:p>
          <a:p>
            <a:r>
              <a:rPr lang="en-GB" sz="3200" dirty="0"/>
              <a:t>The Property Voice., (2020). </a:t>
            </a:r>
            <a:r>
              <a:rPr lang="en-GB" sz="3200" i="1" dirty="0"/>
              <a:t>Soundbite Episode – Values of a different kind in property. </a:t>
            </a:r>
            <a:r>
              <a:rPr lang="en-GB" sz="3200" dirty="0"/>
              <a:t>Available at: [WWW] </a:t>
            </a:r>
            <a:r>
              <a:rPr lang="en-GB" sz="3200" u="sng" dirty="0">
                <a:hlinkClick r:id="rId16"/>
              </a:rPr>
              <a:t>https://www.thepropertyvoice.net/soundbite-episode-values-different-kind-property/</a:t>
            </a:r>
            <a:r>
              <a:rPr lang="en-GB" sz="3200" dirty="0"/>
              <a:t>. (Accessed 15</a:t>
            </a:r>
            <a:r>
              <a:rPr lang="en-GB" sz="3200" baseline="30000" dirty="0"/>
              <a:t>th</a:t>
            </a:r>
            <a:r>
              <a:rPr lang="en-GB" sz="3200" dirty="0"/>
              <a:t> January 2020).</a:t>
            </a:r>
          </a:p>
          <a:p>
            <a:r>
              <a:rPr lang="en-GB" sz="3200" dirty="0"/>
              <a:t>University of South Wales., (No Date). </a:t>
            </a:r>
            <a:r>
              <a:rPr lang="en-GB" sz="3200" i="1" dirty="0"/>
              <a:t>A Guide to Studying Play Therapy. </a:t>
            </a:r>
            <a:r>
              <a:rPr lang="en-GB" sz="3200" dirty="0"/>
              <a:t>Available at: [WWW] </a:t>
            </a:r>
            <a:r>
              <a:rPr lang="en-GB" sz="3200" u="sng" dirty="0">
                <a:hlinkClick r:id="rId17"/>
              </a:rPr>
              <a:t>https://www.southwales.ac.uk/courses/msc-play-therapy/2132/a-guide-to-studying-play-therapy/</a:t>
            </a:r>
            <a:r>
              <a:rPr lang="en-GB" sz="3200" dirty="0"/>
              <a:t>. (Accessed 15</a:t>
            </a:r>
            <a:r>
              <a:rPr lang="en-GB" sz="3200" baseline="30000" dirty="0"/>
              <a:t>th</a:t>
            </a:r>
            <a:r>
              <a:rPr lang="en-GB" sz="3200" dirty="0"/>
              <a:t> January 2020).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744222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A740BC-A0AA-45E0-B899-2AE9C6FE1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9EF7EE-D465-40A3-B0F1-4A2A9265D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9013052" cy="1623312"/>
          </a:xfrm>
        </p:spPr>
        <p:txBody>
          <a:bodyPr anchor="b">
            <a:normAutofit/>
          </a:bodyPr>
          <a:lstStyle/>
          <a:p>
            <a:r>
              <a:rPr lang="en-GB" sz="4000"/>
              <a:t>Bibliography…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874EF51-C858-4BB9-97C3-D17755787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3661" y="2316480"/>
            <a:ext cx="82296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61E0D-5F37-4881-85ED-4FB1D71C28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19" y="2644518"/>
            <a:ext cx="9888855" cy="4213482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Dix, C. (2013). </a:t>
            </a:r>
            <a:r>
              <a:rPr lang="en-GB" i="1" dirty="0"/>
              <a:t>Therapeutic Interaction with Children through Play. </a:t>
            </a:r>
            <a:r>
              <a:rPr lang="en-GB" dirty="0"/>
              <a:t>Available at: [WWW] </a:t>
            </a:r>
            <a:r>
              <a:rPr lang="en-GB" u="sng" dirty="0">
                <a:hlinkClick r:id="rId2"/>
              </a:rPr>
              <a:t>https://pdfs.semanticscholar.org/f6fa/9b46088af2b973bbea92f9981ab84163b347.pdf</a:t>
            </a:r>
            <a:r>
              <a:rPr lang="en-GB" dirty="0"/>
              <a:t>. (Accessed 16</a:t>
            </a:r>
            <a:r>
              <a:rPr lang="en-GB" baseline="30000" dirty="0"/>
              <a:t>th</a:t>
            </a:r>
            <a:r>
              <a:rPr lang="en-GB" dirty="0"/>
              <a:t> January 2020).</a:t>
            </a:r>
          </a:p>
          <a:p>
            <a:r>
              <a:rPr lang="en-GB" dirty="0"/>
              <a:t>Leaf, R.B., and McEachin, J. (1999). </a:t>
            </a:r>
            <a:r>
              <a:rPr lang="en-GB" i="1" dirty="0"/>
              <a:t>A Work in Progress. </a:t>
            </a:r>
            <a:r>
              <a:rPr lang="en-GB" dirty="0"/>
              <a:t>New York: </a:t>
            </a:r>
            <a:r>
              <a:rPr lang="en-GB" dirty="0" err="1"/>
              <a:t>Drl</a:t>
            </a:r>
            <a:r>
              <a:rPr lang="en-GB" dirty="0"/>
              <a:t> Books Incorporated.</a:t>
            </a:r>
          </a:p>
          <a:p>
            <a:r>
              <a:rPr lang="en-GB" dirty="0"/>
              <a:t>Children’s Rights Wales., 2015. </a:t>
            </a:r>
            <a:r>
              <a:rPr lang="en-GB" i="1" dirty="0"/>
              <a:t>A Summary of The United Nations Convention on the Rights of the Child. </a:t>
            </a:r>
            <a:r>
              <a:rPr lang="en-GB" dirty="0"/>
              <a:t>[WWW] Available at: </a:t>
            </a:r>
            <a:r>
              <a:rPr lang="en-GB" u="sng" dirty="0">
                <a:hlinkClick r:id="rId3"/>
              </a:rPr>
              <a:t>http://www.childrensrights.wales/index.php/right/file</a:t>
            </a:r>
            <a:r>
              <a:rPr lang="en-GB" dirty="0"/>
              <a:t>. (Accessed 02</a:t>
            </a:r>
            <a:r>
              <a:rPr lang="en-GB" baseline="30000" dirty="0"/>
              <a:t>nd </a:t>
            </a:r>
            <a:r>
              <a:rPr lang="en-GB" dirty="0"/>
              <a:t>December 2019).</a:t>
            </a:r>
          </a:p>
          <a:p>
            <a:r>
              <a:rPr lang="en-GB" dirty="0"/>
              <a:t>Harris, J., and White, V. (2013). </a:t>
            </a:r>
            <a:r>
              <a:rPr lang="en-GB" i="1" dirty="0"/>
              <a:t>A Dictionary of Social Work and Social Care. </a:t>
            </a:r>
            <a:r>
              <a:rPr lang="en-GB" dirty="0"/>
              <a:t>Oxford University Press.</a:t>
            </a:r>
          </a:p>
          <a:p>
            <a:r>
              <a:rPr lang="en-GB" dirty="0" err="1"/>
              <a:t>Holtburn</a:t>
            </a:r>
            <a:r>
              <a:rPr lang="en-GB" dirty="0"/>
              <a:t>, S., and </a:t>
            </a:r>
            <a:r>
              <a:rPr lang="en-GB" dirty="0" err="1"/>
              <a:t>Vietze</a:t>
            </a:r>
            <a:r>
              <a:rPr lang="en-GB" dirty="0"/>
              <a:t>, P. (2002). </a:t>
            </a:r>
            <a:r>
              <a:rPr lang="en-GB" i="1" dirty="0"/>
              <a:t>Person-</a:t>
            </a:r>
            <a:r>
              <a:rPr lang="en-GB" i="1" dirty="0" err="1"/>
              <a:t>Centered</a:t>
            </a:r>
            <a:r>
              <a:rPr lang="en-GB" i="1" dirty="0"/>
              <a:t> Planning.</a:t>
            </a:r>
            <a:r>
              <a:rPr lang="en-GB" dirty="0"/>
              <a:t> Paul H Brookes Publishing Company.</a:t>
            </a:r>
          </a:p>
          <a:p>
            <a:r>
              <a:rPr lang="en-GB" dirty="0"/>
              <a:t>Mooney, C.G. 2013. </a:t>
            </a:r>
            <a:r>
              <a:rPr lang="en-GB" i="1" dirty="0"/>
              <a:t>Theories of Childhood, Second Edition. </a:t>
            </a:r>
            <a:r>
              <a:rPr lang="en-GB" dirty="0" err="1"/>
              <a:t>Redleaf</a:t>
            </a:r>
            <a:r>
              <a:rPr lang="en-GB" dirty="0"/>
              <a:t> Press.</a:t>
            </a:r>
          </a:p>
          <a:p>
            <a:r>
              <a:rPr lang="en-GB" dirty="0"/>
              <a:t>Peer, L., and Reid, G. (2016). </a:t>
            </a:r>
            <a:r>
              <a:rPr lang="en-GB" i="1" dirty="0"/>
              <a:t>Special Educational Needs. </a:t>
            </a:r>
            <a:r>
              <a:rPr lang="en-GB" dirty="0"/>
              <a:t>Sage Publications Limited.</a:t>
            </a:r>
          </a:p>
        </p:txBody>
      </p:sp>
    </p:spTree>
    <p:extLst>
      <p:ext uri="{BB962C8B-B14F-4D97-AF65-F5344CB8AC3E}">
        <p14:creationId xmlns:p14="http://schemas.microsoft.com/office/powerpoint/2010/main" val="35346465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1696</Words>
  <Application>Microsoft Office PowerPoint</Application>
  <PresentationFormat>Widescreen</PresentationFormat>
  <Paragraphs>118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PowerPoint Presentation</vt:lpstr>
      <vt:lpstr>Play Therapy… </vt:lpstr>
      <vt:lpstr>Introduction…</vt:lpstr>
      <vt:lpstr>What is Play therapy…</vt:lpstr>
      <vt:lpstr>The Role of a Play Therapist…</vt:lpstr>
      <vt:lpstr>Key Values of a Play Therapist…</vt:lpstr>
      <vt:lpstr>Play Therapy Techniques…</vt:lpstr>
      <vt:lpstr>What Play Therapy Can Be Used For…</vt:lpstr>
      <vt:lpstr>Advantages…</vt:lpstr>
      <vt:lpstr>Disadvantages…</vt:lpstr>
      <vt:lpstr>Demonstration…</vt:lpstr>
      <vt:lpstr>To Conclude…</vt:lpstr>
      <vt:lpstr>References…</vt:lpstr>
      <vt:lpstr>Image References… </vt:lpstr>
      <vt:lpstr>Bibliography…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Hollie Gibbins</dc:creator>
  <cp:lastModifiedBy>Hollie Gibbins</cp:lastModifiedBy>
  <cp:revision>2</cp:revision>
  <dcterms:created xsi:type="dcterms:W3CDTF">2020-01-22T14:16:57Z</dcterms:created>
  <dcterms:modified xsi:type="dcterms:W3CDTF">2020-01-22T15:35:46Z</dcterms:modified>
</cp:coreProperties>
</file>