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86" r:id="rId2"/>
    <p:sldId id="270" r:id="rId3"/>
    <p:sldId id="533" r:id="rId4"/>
    <p:sldId id="296" r:id="rId5"/>
    <p:sldId id="534" r:id="rId6"/>
    <p:sldId id="535" r:id="rId7"/>
    <p:sldId id="536" r:id="rId8"/>
    <p:sldId id="537" r:id="rId9"/>
    <p:sldId id="538" r:id="rId10"/>
    <p:sldId id="53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9" autoAdjust="0"/>
    <p:restoredTop sz="71118" autoAdjust="0"/>
  </p:normalViewPr>
  <p:slideViewPr>
    <p:cSldViewPr snapToGrid="0">
      <p:cViewPr varScale="1">
        <p:scale>
          <a:sx n="77" d="100"/>
          <a:sy n="77" d="100"/>
        </p:scale>
        <p:origin x="1776" y="18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6177CF-F4F2-4989-B777-41C2C497DC36}" type="datetimeFigureOut">
              <a:rPr lang="en-GB" smtClean="0"/>
              <a:pPr/>
              <a:t>02/08/2022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A176B3-C342-4E24-882F-5EAF6BF2D2B6}" type="slidenum">
              <a:rPr lang="en-GB" smtClean="0"/>
              <a:pPr/>
              <a:t>‹#›</a:t>
            </a:fld>
            <a:endParaRPr lang="en-GB"/>
          </a:p>
        </p:txBody>
      </p:sp>
    </p:spTree>
    <p:extLst>
      <p:ext uri="{BB962C8B-B14F-4D97-AF65-F5344CB8AC3E}">
        <p14:creationId xmlns:p14="http://schemas.microsoft.com/office/powerpoint/2010/main" val="15491294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4F7B14A-997E-4469-A90A-67D2C3E003F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t>My business is….. </a:t>
            </a:r>
            <a:r>
              <a:rPr lang="en-US" altLang="en-US" b="0" dirty="0"/>
              <a:t>Pulse</a:t>
            </a:r>
            <a:r>
              <a:rPr lang="en-US" altLang="en-US" b="0" baseline="0" dirty="0"/>
              <a:t> Apex garage that deals in automobile repair for two and four wheelers. It provides repairing of body, engine and car assessment for maximum customer satisfaction.</a:t>
            </a:r>
          </a:p>
          <a:p>
            <a:pPr eaLnBrk="1" hangingPunct="1"/>
            <a:endParaRPr lang="en-US" altLang="en-US" b="1" dirty="0"/>
          </a:p>
          <a:p>
            <a:pPr eaLnBrk="1" hangingPunct="1"/>
            <a:r>
              <a:rPr lang="en-US" altLang="en-US" b="1" dirty="0"/>
              <a:t>The products will be …. </a:t>
            </a:r>
            <a:r>
              <a:rPr lang="en-US" altLang="en-US" b="0" dirty="0"/>
              <a:t>Performance</a:t>
            </a:r>
            <a:r>
              <a:rPr lang="en-US" altLang="en-US" b="0" baseline="0" dirty="0"/>
              <a:t> optimization, fuel economizing, racing tuning. Company also offers engine tuning, suspension and body tuning. Company provides services for air filter, wheel bearing, spark plug,</a:t>
            </a:r>
          </a:p>
          <a:p>
            <a:pPr eaLnBrk="1" hangingPunct="1"/>
            <a:r>
              <a:rPr lang="en-US" altLang="en-US" b="0" baseline="0" dirty="0"/>
              <a:t>Brake inspection and cleaning using vacuum cleaners and dry chemicals.</a:t>
            </a:r>
          </a:p>
          <a:p>
            <a:pPr eaLnBrk="1" hangingPunct="1"/>
            <a:endParaRPr lang="en-US" altLang="en-US" b="0" baseline="0" dirty="0"/>
          </a:p>
          <a:p>
            <a:pPr eaLnBrk="1" hangingPunct="1"/>
            <a:endParaRPr lang="en-US" altLang="en-US" b="1" dirty="0"/>
          </a:p>
        </p:txBody>
      </p:sp>
    </p:spTree>
    <p:extLst>
      <p:ext uri="{BB962C8B-B14F-4D97-AF65-F5344CB8AC3E}">
        <p14:creationId xmlns:p14="http://schemas.microsoft.com/office/powerpoint/2010/main" val="7622432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b="1" dirty="0"/>
              <a:t>As you can see from the picture….</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The Business idea is to open an Automobile repair and tuning garage in the UK. Many cars are running on the roads and the company has the opportunity to tap the Auto-car service market.  The products are engine tuning, suspension tuning, and body and interior tuning based on automation that gives speed and accuracy.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Four wheeler and two wheeler repair and services. Performance optimization and bench tuning available in Pulse Apex Garage.</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Performance</a:t>
            </a:r>
            <a:r>
              <a:rPr lang="en-US" sz="1200" kern="1200" baseline="0" dirty="0">
                <a:solidFill>
                  <a:schemeClr val="tx1"/>
                </a:solidFill>
                <a:latin typeface="+mn-lt"/>
                <a:ea typeface="+mn-ea"/>
                <a:cs typeface="+mn-cs"/>
              </a:rPr>
              <a:t> optimization, Fuel economizing takes place after the ECU report. Bench tuning, racing tuning. The unique services company also offers like fast and dry cleaning with dry chemicals and vacuum cleaning.</a:t>
            </a:r>
            <a:endParaRPr lang="en-US"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Repair takes place with the help of digital damage assessment</a:t>
            </a:r>
            <a:r>
              <a:rPr lang="en-US" sz="1200" kern="1200" baseline="0" dirty="0">
                <a:solidFill>
                  <a:schemeClr val="tx1"/>
                </a:solidFill>
                <a:latin typeface="+mn-lt"/>
                <a:ea typeface="+mn-ea"/>
                <a:cs typeface="+mn-cs"/>
              </a:rPr>
              <a:t> and ECU mapping tools</a:t>
            </a:r>
            <a:r>
              <a:rPr lang="en-US" sz="1200" kern="1200" dirty="0">
                <a:solidFill>
                  <a:schemeClr val="tx1"/>
                </a:solidFill>
                <a:latin typeface="+mn-lt"/>
                <a:ea typeface="+mn-ea"/>
                <a:cs typeface="+mn-cs"/>
              </a:rPr>
              <a:t>. The processes are fast and highly accurate. The customer relationship managers use calls </a:t>
            </a:r>
            <a:r>
              <a:rPr lang="en-US" sz="1200" kern="1200" baseline="0" dirty="0">
                <a:solidFill>
                  <a:schemeClr val="tx1"/>
                </a:solidFill>
                <a:latin typeface="+mn-lt"/>
                <a:ea typeface="+mn-ea"/>
                <a:cs typeface="+mn-cs"/>
              </a:rPr>
              <a:t> and emails to manage</a:t>
            </a:r>
            <a:r>
              <a:rPr lang="en-US" sz="1200" kern="1200" dirty="0">
                <a:solidFill>
                  <a:schemeClr val="tx1"/>
                </a:solidFill>
                <a:latin typeface="+mn-lt"/>
                <a:ea typeface="+mn-ea"/>
                <a:cs typeface="+mn-cs"/>
              </a:rPr>
              <a:t> customer relationships. Customers get to know the pick-up and drop-time, assessment details, and estimated price for repair and tuning through emails, messages and phones calls.</a:t>
            </a:r>
          </a:p>
          <a:p>
            <a:endParaRPr lang="en-US" dirty="0"/>
          </a:p>
        </p:txBody>
      </p:sp>
      <p:sp>
        <p:nvSpPr>
          <p:cNvPr id="4" name="Slide Number Placeholder 3"/>
          <p:cNvSpPr>
            <a:spLocks noGrp="1"/>
          </p:cNvSpPr>
          <p:nvPr>
            <p:ph type="sldNum" sz="quarter" idx="10"/>
          </p:nvPr>
        </p:nvSpPr>
        <p:spPr/>
        <p:txBody>
          <a:bodyPr/>
          <a:lstStyle/>
          <a:p>
            <a:fld id="{52EA118D-A336-462D-9F4E-91A227223118}" type="slidenum">
              <a:rPr lang="en-US" smtClean="0"/>
              <a:pPr/>
              <a:t>3</a:t>
            </a:fld>
            <a:endParaRPr lang="en-US"/>
          </a:p>
        </p:txBody>
      </p:sp>
    </p:spTree>
    <p:extLst>
      <p:ext uri="{BB962C8B-B14F-4D97-AF65-F5344CB8AC3E}">
        <p14:creationId xmlns:p14="http://schemas.microsoft.com/office/powerpoint/2010/main" val="104794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4F7B14A-997E-4469-A90A-67D2C3E003F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z="1200" kern="1200" dirty="0">
                <a:solidFill>
                  <a:schemeClr val="tx1"/>
                </a:solidFill>
                <a:latin typeface="+mn-lt"/>
                <a:ea typeface="+mn-ea"/>
                <a:cs typeface="+mn-cs"/>
              </a:rPr>
              <a:t>Body tuning, Engine tuning, suspension and good services maintained with customer relationships well developed</a:t>
            </a:r>
            <a:r>
              <a:rPr lang="en-US" sz="1200" kern="1200" baseline="0" dirty="0">
                <a:solidFill>
                  <a:schemeClr val="tx1"/>
                </a:solidFill>
                <a:latin typeface="+mn-lt"/>
                <a:ea typeface="+mn-ea"/>
                <a:cs typeface="+mn-cs"/>
              </a:rPr>
              <a:t> in organization.</a:t>
            </a:r>
          </a:p>
          <a:p>
            <a:pPr eaLnBrk="1" hangingPunct="1"/>
            <a:endParaRPr lang="en-US" sz="1200" kern="1200" dirty="0">
              <a:solidFill>
                <a:schemeClr val="tx1"/>
              </a:solidFill>
              <a:latin typeface="+mn-lt"/>
              <a:ea typeface="+mn-ea"/>
              <a:cs typeface="+mn-cs"/>
            </a:endParaRPr>
          </a:p>
          <a:p>
            <a:pPr eaLnBrk="1" hangingPunct="1"/>
            <a:r>
              <a:rPr lang="en-US" sz="1200" kern="1200" dirty="0">
                <a:solidFill>
                  <a:schemeClr val="tx1"/>
                </a:solidFill>
                <a:latin typeface="+mn-lt"/>
                <a:ea typeface="+mn-ea"/>
                <a:cs typeface="+mn-cs"/>
              </a:rPr>
              <a:t>Assessment report of the damage, and report for the parts that need service in the future. It will also give the resale value of the car and give a list of interested buyers. After service and repair, the company will give a warranty for 3 months.</a:t>
            </a:r>
            <a:endParaRPr lang="en-US" altLang="en-US" dirty="0"/>
          </a:p>
        </p:txBody>
      </p:sp>
    </p:spTree>
    <p:extLst>
      <p:ext uri="{BB962C8B-B14F-4D97-AF65-F5344CB8AC3E}">
        <p14:creationId xmlns:p14="http://schemas.microsoft.com/office/powerpoint/2010/main" val="22585736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The sole Proprietorship</a:t>
            </a:r>
            <a:r>
              <a:rPr lang="en-US" baseline="0" dirty="0"/>
              <a:t> model for business will be the best one for Pulse Apex Garage. Company owner will be the only decision making person in the business. The start up will have simple structure that is with very less documents. The owner will make all the profits hence it will be a great motivation.</a:t>
            </a:r>
          </a:p>
          <a:p>
            <a:r>
              <a:rPr lang="en-US" baseline="0" dirty="0"/>
              <a:t>The startup is sole proprietorship with a flat structure. It allows employees and staff to directly report to the owner and make necessary changes.</a:t>
            </a:r>
          </a:p>
          <a:p>
            <a:endParaRPr lang="en-US" baseline="0" dirty="0"/>
          </a:p>
          <a:p>
            <a:endParaRPr lang="en-US" dirty="0"/>
          </a:p>
        </p:txBody>
      </p:sp>
      <p:sp>
        <p:nvSpPr>
          <p:cNvPr id="4" name="Slide Number Placeholder 3"/>
          <p:cNvSpPr>
            <a:spLocks noGrp="1"/>
          </p:cNvSpPr>
          <p:nvPr>
            <p:ph type="sldNum" sz="quarter" idx="10"/>
          </p:nvPr>
        </p:nvSpPr>
        <p:spPr/>
        <p:txBody>
          <a:bodyPr/>
          <a:lstStyle/>
          <a:p>
            <a:fld id="{1839F4E7-16E3-446E-BE9F-5B322543EE90}" type="slidenum">
              <a:rPr lang="en-US" smtClean="0"/>
              <a:pPr/>
              <a:t>5</a:t>
            </a:fld>
            <a:endParaRPr lang="en-US"/>
          </a:p>
        </p:txBody>
      </p:sp>
    </p:spTree>
    <p:extLst>
      <p:ext uri="{BB962C8B-B14F-4D97-AF65-F5344CB8AC3E}">
        <p14:creationId xmlns:p14="http://schemas.microsoft.com/office/powerpoint/2010/main" val="14909011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sz="1200" kern="1200" dirty="0">
                <a:solidFill>
                  <a:schemeClr val="tx1"/>
                </a:solidFill>
                <a:latin typeface="+mn-lt"/>
                <a:ea typeface="+mn-ea"/>
                <a:cs typeface="+mn-cs"/>
              </a:rPr>
              <a:t>Strengths – Pulse Apex Garage provides all solutions for cars under one umbrella. There are many cars on the roads in the UK. People have a busy lifestyle and seek help in auto servicing. There are 864,300 people employed in UK automobile industry</a:t>
            </a:r>
            <a:r>
              <a:rPr lang="en-US" sz="1200" kern="1200" baseline="0" dirty="0">
                <a:solidFill>
                  <a:schemeClr val="tx1"/>
                </a:solidFill>
                <a:latin typeface="+mn-lt"/>
                <a:ea typeface="+mn-ea"/>
                <a:cs typeface="+mn-cs"/>
              </a:rPr>
              <a:t> that represents a big market in UK. Conditions are favorable for the startup.</a:t>
            </a: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Weakness – the company has low customer base. The company has no expertise in dealing with unique and new technology. It has only 1 unit in the entire UK in London people from other parts of UK will not avail the services. New to market therefore low</a:t>
            </a:r>
            <a:r>
              <a:rPr lang="en-US" sz="1200" kern="1200" baseline="0" dirty="0">
                <a:solidFill>
                  <a:schemeClr val="tx1"/>
                </a:solidFill>
                <a:latin typeface="+mn-lt"/>
                <a:ea typeface="+mn-ea"/>
                <a:cs typeface="+mn-cs"/>
              </a:rPr>
              <a:t> on experience and channels.</a:t>
            </a:r>
            <a:endParaRPr lang="en-US" sz="1200" kern="1200" dirty="0">
              <a:solidFill>
                <a:schemeClr val="tx1"/>
              </a:solidFill>
              <a:latin typeface="+mn-lt"/>
              <a:ea typeface="+mn-ea"/>
              <a:cs typeface="+mn-cs"/>
            </a:endParaRP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Opportunity – business has the opportunity to service cars for customers who are looking to pay moderately. It can increase the customer base by partnerships with local automobile service firms.</a:t>
            </a: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The entire UK has a demand for Auto car repair units, car units are more than 40 million units on UK roads. It can expand in the entire UK to increase its customer base. It can create pages on social media to increase awareness.</a:t>
            </a: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Threat – there are chances of competitors copying similar business models, services and quality products. It can disrupt the market of company. Economic</a:t>
            </a:r>
            <a:r>
              <a:rPr lang="en-US" sz="1200" kern="1200" baseline="0" dirty="0">
                <a:solidFill>
                  <a:schemeClr val="tx1"/>
                </a:solidFill>
                <a:latin typeface="+mn-lt"/>
                <a:ea typeface="+mn-ea"/>
                <a:cs typeface="+mn-cs"/>
              </a:rPr>
              <a:t> crisis like global recession and market crash can decrease the sales.</a:t>
            </a:r>
          </a:p>
          <a:p>
            <a:endParaRPr lang="en-US" sz="1200" kern="1200" baseline="0" dirty="0">
              <a:solidFill>
                <a:schemeClr val="tx1"/>
              </a:solidFill>
              <a:latin typeface="+mn-lt"/>
              <a:ea typeface="+mn-ea"/>
              <a:cs typeface="+mn-cs"/>
            </a:endParaRPr>
          </a:p>
          <a:p>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2EA118D-A336-462D-9F4E-91A227223118}" type="slidenum">
              <a:rPr lang="en-US" smtClean="0"/>
              <a:pPr/>
              <a:t>6</a:t>
            </a:fld>
            <a:endParaRPr lang="en-US"/>
          </a:p>
        </p:txBody>
      </p:sp>
    </p:spTree>
    <p:extLst>
      <p:ext uri="{BB962C8B-B14F-4D97-AF65-F5344CB8AC3E}">
        <p14:creationId xmlns:p14="http://schemas.microsoft.com/office/powerpoint/2010/main" val="3929857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a:solidFill>
                  <a:schemeClr val="tx1"/>
                </a:solidFill>
                <a:latin typeface="+mn-lt"/>
                <a:ea typeface="+mn-ea"/>
                <a:cs typeface="+mn-cs"/>
              </a:rPr>
              <a:t>Product is a unique solution to cars, services provided are automation based giving high accuracy and speed. The quality services allow customers to customize and modify the application.</a:t>
            </a: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The prices</a:t>
            </a:r>
            <a:r>
              <a:rPr lang="en-US" sz="1200" kern="1200" baseline="0" dirty="0">
                <a:solidFill>
                  <a:schemeClr val="tx1"/>
                </a:solidFill>
                <a:latin typeface="+mn-lt"/>
                <a:ea typeface="+mn-ea"/>
                <a:cs typeface="+mn-cs"/>
              </a:rPr>
              <a:t> are moderate to high as per the market. Prices are also as </a:t>
            </a:r>
            <a:r>
              <a:rPr lang="en-US" sz="1200" kern="1200" dirty="0">
                <a:solidFill>
                  <a:schemeClr val="tx1"/>
                </a:solidFill>
                <a:latin typeface="+mn-lt"/>
                <a:ea typeface="+mn-ea"/>
                <a:cs typeface="+mn-cs"/>
              </a:rPr>
              <a:t> per the CRM services and automation in repairing and tuning.</a:t>
            </a: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The place of launching products and services will be in garages initially in London. In the second phase, garages are likely to expand to the Northeast, Northwest and east of England.</a:t>
            </a: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Promotions can take place over social media and WebPages on various platforms. Promotions on physical car accessory stores, and showrooms will be beneficial.</a:t>
            </a:r>
          </a:p>
          <a:p>
            <a:endParaRPr lang="en-US" dirty="0"/>
          </a:p>
        </p:txBody>
      </p:sp>
      <p:sp>
        <p:nvSpPr>
          <p:cNvPr id="4" name="Slide Number Placeholder 3"/>
          <p:cNvSpPr>
            <a:spLocks noGrp="1"/>
          </p:cNvSpPr>
          <p:nvPr>
            <p:ph type="sldNum" sz="quarter" idx="10"/>
          </p:nvPr>
        </p:nvSpPr>
        <p:spPr/>
        <p:txBody>
          <a:bodyPr/>
          <a:lstStyle/>
          <a:p>
            <a:fld id="{52EA118D-A336-462D-9F4E-91A227223118}" type="slidenum">
              <a:rPr lang="en-US" smtClean="0"/>
              <a:pPr/>
              <a:t>7</a:t>
            </a:fld>
            <a:endParaRPr lang="en-US"/>
          </a:p>
        </p:txBody>
      </p:sp>
    </p:spTree>
    <p:extLst>
      <p:ext uri="{BB962C8B-B14F-4D97-AF65-F5344CB8AC3E}">
        <p14:creationId xmlns:p14="http://schemas.microsoft.com/office/powerpoint/2010/main" val="29654746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a:solidFill>
                  <a:schemeClr val="tx1"/>
                </a:solidFill>
                <a:latin typeface="+mn-lt"/>
                <a:ea typeface="+mn-ea"/>
                <a:cs typeface="+mn-cs"/>
              </a:rPr>
              <a:t>The age group of 18-70 which is a mid to high-income group seeking swift and quality car repair and maintenance services will be the target customer. Businesspersons, doctors, office goers and people with business lifestyles will be the prime target.</a:t>
            </a: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The marketing strategies can include promotions directly to the target customer. Email, phone calls, social media and promotional offers to attract the target high-end customers seeking quality and speed.</a:t>
            </a:r>
          </a:p>
          <a:p>
            <a:endParaRPr lang="en-US" dirty="0"/>
          </a:p>
        </p:txBody>
      </p:sp>
      <p:sp>
        <p:nvSpPr>
          <p:cNvPr id="4" name="Slide Number Placeholder 3"/>
          <p:cNvSpPr>
            <a:spLocks noGrp="1"/>
          </p:cNvSpPr>
          <p:nvPr>
            <p:ph type="sldNum" sz="quarter" idx="10"/>
          </p:nvPr>
        </p:nvSpPr>
        <p:spPr/>
        <p:txBody>
          <a:bodyPr/>
          <a:lstStyle/>
          <a:p>
            <a:fld id="{52EA118D-A336-462D-9F4E-91A227223118}" type="slidenum">
              <a:rPr lang="en-US" smtClean="0"/>
              <a:pPr/>
              <a:t>8</a:t>
            </a:fld>
            <a:endParaRPr lang="en-US"/>
          </a:p>
        </p:txBody>
      </p:sp>
    </p:spTree>
    <p:extLst>
      <p:ext uri="{BB962C8B-B14F-4D97-AF65-F5344CB8AC3E}">
        <p14:creationId xmlns:p14="http://schemas.microsoft.com/office/powerpoint/2010/main" val="334311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Pulse</a:t>
            </a:r>
            <a:r>
              <a:rPr lang="en-US" sz="1200" kern="1200" baseline="0" dirty="0">
                <a:solidFill>
                  <a:schemeClr val="tx1"/>
                </a:solidFill>
                <a:latin typeface="+mn-lt"/>
                <a:ea typeface="+mn-ea"/>
                <a:cs typeface="+mn-cs"/>
              </a:rPr>
              <a:t> Apex Garage </a:t>
            </a:r>
            <a:r>
              <a:rPr lang="en-US" sz="1200" kern="1200" dirty="0">
                <a:solidFill>
                  <a:schemeClr val="tx1"/>
                </a:solidFill>
                <a:latin typeface="+mn-lt"/>
                <a:ea typeface="+mn-ea"/>
                <a:cs typeface="+mn-cs"/>
              </a:rPr>
              <a:t>will meet the need of customer with a fast</a:t>
            </a:r>
            <a:r>
              <a:rPr lang="en-US" sz="1200" kern="1200" baseline="0" dirty="0">
                <a:solidFill>
                  <a:schemeClr val="tx1"/>
                </a:solidFill>
                <a:latin typeface="+mn-lt"/>
                <a:ea typeface="+mn-ea"/>
                <a:cs typeface="+mn-cs"/>
              </a:rPr>
              <a:t> and quality services</a:t>
            </a:r>
            <a:r>
              <a:rPr lang="en-US" sz="1200" kern="1200" dirty="0">
                <a:solidFill>
                  <a:schemeClr val="tx1"/>
                </a:solidFill>
                <a:latin typeface="+mn-lt"/>
                <a:ea typeface="+mn-ea"/>
                <a:cs typeface="+mn-cs"/>
              </a:rPr>
              <a:t>. It will give more accurate and quality services in a limited time.</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Customers will be able to track and customize the parts of services.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It will be automation in tuning and repair that will attract customers in London. ECU mapping will assess and suggest repairs.CRM tools will make services unique and give high customer satisfaction.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Company has opportunity</a:t>
            </a:r>
            <a:r>
              <a:rPr lang="en-US" sz="1200" kern="1200" baseline="0" dirty="0">
                <a:solidFill>
                  <a:schemeClr val="tx1"/>
                </a:solidFill>
                <a:latin typeface="+mn-lt"/>
                <a:ea typeface="+mn-ea"/>
                <a:cs typeface="+mn-cs"/>
              </a:rPr>
              <a:t> to expand in other regions through partnership. It also has opportunity to make products and services as per customer needs. This can create a large customer base.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Status of car servicing, price of related accessories, delivery time, resale value everything can be requested through the phone</a:t>
            </a:r>
            <a:r>
              <a:rPr lang="en-US" sz="1200" kern="1200" baseline="0" dirty="0">
                <a:solidFill>
                  <a:schemeClr val="tx1"/>
                </a:solidFill>
                <a:latin typeface="+mn-lt"/>
                <a:ea typeface="+mn-ea"/>
                <a:cs typeface="+mn-cs"/>
              </a:rPr>
              <a:t> calls and fast customer service.</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2EA118D-A336-462D-9F4E-91A227223118}" type="slidenum">
              <a:rPr lang="en-US" smtClean="0"/>
              <a:pPr/>
              <a:t>9</a:t>
            </a:fld>
            <a:endParaRPr lang="en-US"/>
          </a:p>
        </p:txBody>
      </p:sp>
    </p:spTree>
    <p:extLst>
      <p:ext uri="{BB962C8B-B14F-4D97-AF65-F5344CB8AC3E}">
        <p14:creationId xmlns:p14="http://schemas.microsoft.com/office/powerpoint/2010/main" val="497043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229B351-2FAE-452C-865E-6A0936AB815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9417059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pPr/>
              <a:t>02/08/2022</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038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02/08/2022</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632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02/08/2022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15871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02/08/2022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68978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02/08/2022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466734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02/08/2022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293739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02/08/2022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9819661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02/08/2022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60735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02/08/2022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550655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02/08/2022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09608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02/08/2022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507894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02/08/2022</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41217162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statista.com/statistics/867642/automotive-industry-employment-figures/"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8DA32E8A-5DB2-4AA4-AA5A-9D6420CF51C9}"/>
              </a:ext>
            </a:extLst>
          </p:cNvPr>
          <p:cNvSpPr>
            <a:spLocks noGrp="1"/>
          </p:cNvSpPr>
          <p:nvPr>
            <p:ph type="title"/>
          </p:nvPr>
        </p:nvSpPr>
        <p:spPr>
          <a:xfrm>
            <a:off x="1981200" y="188913"/>
            <a:ext cx="8229600" cy="1143000"/>
          </a:xfrm>
        </p:spPr>
        <p:txBody>
          <a:bodyPr/>
          <a:lstStyle/>
          <a:p>
            <a:r>
              <a:rPr lang="en-GB" altLang="en-US" b="1" dirty="0"/>
              <a:t>BUSINESS PLAN</a:t>
            </a:r>
          </a:p>
        </p:txBody>
      </p:sp>
      <p:sp>
        <p:nvSpPr>
          <p:cNvPr id="6147" name="Subtitle 2">
            <a:extLst>
              <a:ext uri="{FF2B5EF4-FFF2-40B4-BE49-F238E27FC236}">
                <a16:creationId xmlns:a16="http://schemas.microsoft.com/office/drawing/2014/main" id="{DFF9AAD1-A0E4-41E9-85C5-C54A68C04797}"/>
              </a:ext>
            </a:extLst>
          </p:cNvPr>
          <p:cNvSpPr>
            <a:spLocks noGrp="1"/>
          </p:cNvSpPr>
          <p:nvPr>
            <p:ph idx="1"/>
          </p:nvPr>
        </p:nvSpPr>
        <p:spPr>
          <a:xfrm>
            <a:off x="2063750" y="1457326"/>
            <a:ext cx="8229600" cy="1971675"/>
          </a:xfrm>
        </p:spPr>
        <p:txBody>
          <a:bodyPr>
            <a:normAutofit lnSpcReduction="10000"/>
          </a:bodyPr>
          <a:lstStyle/>
          <a:p>
            <a:pPr eaLnBrk="1" hangingPunct="1">
              <a:buFont typeface="Arial" panose="020B0604020202020204" pitchFamily="34" charset="0"/>
              <a:buNone/>
            </a:pPr>
            <a:r>
              <a:rPr lang="en-GB" altLang="en-US" sz="2200" dirty="0"/>
              <a:t>Title: Pulse Apex Garage</a:t>
            </a:r>
          </a:p>
          <a:p>
            <a:pPr eaLnBrk="1" hangingPunct="1">
              <a:buFont typeface="Arial" panose="020B0604020202020204" pitchFamily="34" charset="0"/>
              <a:buNone/>
            </a:pPr>
            <a:r>
              <a:rPr lang="en-GB" altLang="en-US" sz="2200" dirty="0"/>
              <a:t>Name of the Student: Florentina Damian</a:t>
            </a:r>
          </a:p>
          <a:p>
            <a:pPr eaLnBrk="1" hangingPunct="1">
              <a:buFont typeface="Arial" panose="020B0604020202020204" pitchFamily="34" charset="0"/>
              <a:buNone/>
            </a:pPr>
            <a:r>
              <a:rPr lang="en-GB" altLang="en-US" sz="2200" dirty="0"/>
              <a:t>ID Number: 2020306</a:t>
            </a:r>
          </a:p>
          <a:p>
            <a:pPr eaLnBrk="1" hangingPunct="1">
              <a:buFont typeface="Arial" panose="020B0604020202020204" pitchFamily="34" charset="0"/>
              <a:buNone/>
            </a:pPr>
            <a:r>
              <a:rPr lang="en-GB" altLang="en-US" sz="2200" dirty="0"/>
              <a:t>Module: Entrepreneurship LCBB5001</a:t>
            </a:r>
          </a:p>
          <a:p>
            <a:pPr eaLnBrk="1" hangingPunct="1">
              <a:buFont typeface="Arial" panose="020B0604020202020204" pitchFamily="34" charset="0"/>
              <a:buNone/>
            </a:pPr>
            <a:r>
              <a:rPr lang="en-GB" altLang="en-US" sz="2200" dirty="0"/>
              <a:t>Lecturer  Name</a:t>
            </a:r>
            <a:r>
              <a:rPr lang="en-GB" altLang="en-US" sz="2400" dirty="0"/>
              <a:t>: Vasilios </a:t>
            </a:r>
            <a:r>
              <a:rPr lang="en-GB" altLang="en-US" sz="2400" dirty="0" err="1"/>
              <a:t>Tavlaridis</a:t>
            </a:r>
            <a:endParaRPr lang="en-GB" altLang="en-US" sz="2400" dirty="0"/>
          </a:p>
          <a:p>
            <a:pPr eaLnBrk="1" hangingPunct="1">
              <a:buFont typeface="Arial" panose="020B0604020202020204" pitchFamily="34" charset="0"/>
              <a:buNone/>
            </a:pPr>
            <a:endParaRPr lang="en-GB" altLang="en-US" sz="2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1847850" y="188913"/>
            <a:ext cx="8229600" cy="863600"/>
          </a:xfrm>
        </p:spPr>
        <p:txBody>
          <a:bodyPr>
            <a:normAutofit/>
          </a:bodyPr>
          <a:lstStyle/>
          <a:p>
            <a:pPr eaLnBrk="1" hangingPunct="1"/>
            <a:r>
              <a:rPr lang="en-GB" altLang="en-US" sz="3600" b="1" dirty="0"/>
              <a:t>Business/Company Overview </a:t>
            </a:r>
          </a:p>
        </p:txBody>
      </p:sp>
      <p:sp>
        <p:nvSpPr>
          <p:cNvPr id="11267" name="Rectangle 3">
            <a:extLst>
              <a:ext uri="{FF2B5EF4-FFF2-40B4-BE49-F238E27FC236}">
                <a16:creationId xmlns:a16="http://schemas.microsoft.com/office/drawing/2014/main" id="{1F13D5BA-BE65-43BD-92F7-A0E576D12422}"/>
              </a:ext>
            </a:extLst>
          </p:cNvPr>
          <p:cNvSpPr>
            <a:spLocks noGrp="1"/>
          </p:cNvSpPr>
          <p:nvPr>
            <p:ph idx="1"/>
          </p:nvPr>
        </p:nvSpPr>
        <p:spPr>
          <a:xfrm>
            <a:off x="1403683" y="1349710"/>
            <a:ext cx="3962400" cy="4064500"/>
          </a:xfrm>
        </p:spPr>
        <p:txBody>
          <a:bodyPr>
            <a:normAutofit fontScale="92500"/>
          </a:bodyPr>
          <a:lstStyle/>
          <a:p>
            <a:pPr lvl="0">
              <a:buClr>
                <a:srgbClr val="0070C0"/>
              </a:buClr>
              <a:buFont typeface="Wingdings" panose="05000000000000000000" pitchFamily="2" charset="2"/>
              <a:buChar char="q"/>
            </a:pPr>
            <a:r>
              <a:rPr lang="en-US" sz="2400" dirty="0">
                <a:ea typeface="Arial" panose="020B0604020202020204" pitchFamily="34" charset="0"/>
              </a:rPr>
              <a:t>Business idea – Automobile Repair and engine tuning</a:t>
            </a:r>
          </a:p>
          <a:p>
            <a:pPr lvl="0">
              <a:buClr>
                <a:srgbClr val="0070C0"/>
              </a:buClr>
              <a:buFont typeface="Wingdings" panose="05000000000000000000" pitchFamily="2" charset="2"/>
              <a:buChar char="q"/>
            </a:pPr>
            <a:r>
              <a:rPr lang="en-US" sz="2400" dirty="0">
                <a:ea typeface="Arial" panose="020B0604020202020204" pitchFamily="34" charset="0"/>
              </a:rPr>
              <a:t>Pulse Apex Garage</a:t>
            </a:r>
          </a:p>
          <a:p>
            <a:pPr lvl="0">
              <a:buClr>
                <a:srgbClr val="0070C0"/>
              </a:buClr>
              <a:buFont typeface="Wingdings" panose="05000000000000000000" pitchFamily="2" charset="2"/>
              <a:buChar char="q"/>
            </a:pPr>
            <a:r>
              <a:rPr lang="en-US" sz="2400" dirty="0">
                <a:ea typeface="Arial" panose="020B0604020202020204" pitchFamily="34" charset="0"/>
              </a:rPr>
              <a:t>Four-wheeler / Two-wheeler automobile repair, service, cleaning, engine tuning etc.</a:t>
            </a:r>
          </a:p>
          <a:p>
            <a:pPr lvl="0">
              <a:buClr>
                <a:srgbClr val="0070C0"/>
              </a:buClr>
              <a:buFont typeface="Wingdings" panose="05000000000000000000" pitchFamily="2" charset="2"/>
              <a:buChar char="q"/>
            </a:pPr>
            <a:r>
              <a:rPr lang="en-US" sz="2400" dirty="0">
                <a:ea typeface="Arial" panose="020B0604020202020204" pitchFamily="34" charset="0"/>
              </a:rPr>
              <a:t>Partnership with car service and tuning firms.</a:t>
            </a:r>
          </a:p>
          <a:p>
            <a:pPr lvl="0">
              <a:buClr>
                <a:srgbClr val="0070C0"/>
              </a:buClr>
              <a:buFont typeface="Wingdings" panose="05000000000000000000" pitchFamily="2" charset="2"/>
              <a:buChar char="q"/>
            </a:pPr>
            <a:r>
              <a:rPr lang="en-US" sz="2400" dirty="0">
                <a:ea typeface="Arial" panose="020B0604020202020204" pitchFamily="34" charset="0"/>
              </a:rPr>
              <a:t>ECU mapping to upgrade parts</a:t>
            </a:r>
          </a:p>
          <a:p>
            <a:pPr>
              <a:buClr>
                <a:srgbClr val="0070C0"/>
              </a:buClr>
              <a:buFont typeface="Wingdings" panose="05000000000000000000" pitchFamily="2" charset="2"/>
              <a:buChar char="q"/>
            </a:pPr>
            <a:endParaRPr lang="en-GB" altLang="en-US" sz="2400" dirty="0"/>
          </a:p>
        </p:txBody>
      </p:sp>
      <p:pic>
        <p:nvPicPr>
          <p:cNvPr id="21506" name="Picture 2" descr="Garages Pictures | Download Free Images on Unsplash"/>
          <p:cNvPicPr>
            <a:picLocks noChangeAspect="1" noChangeArrowheads="1"/>
          </p:cNvPicPr>
          <p:nvPr/>
        </p:nvPicPr>
        <p:blipFill>
          <a:blip r:embed="rId3"/>
          <a:srcRect/>
          <a:stretch>
            <a:fillRect/>
          </a:stretch>
        </p:blipFill>
        <p:spPr bwMode="auto">
          <a:xfrm>
            <a:off x="6015790" y="1439779"/>
            <a:ext cx="4836694" cy="3951579"/>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sz="4000" b="1" dirty="0"/>
              <a:t>Product or Service</a:t>
            </a:r>
            <a:br>
              <a:rPr lang="en-US" dirty="0"/>
            </a:br>
            <a:endParaRPr lang="en-US" dirty="0"/>
          </a:p>
        </p:txBody>
      </p:sp>
      <p:sp>
        <p:nvSpPr>
          <p:cNvPr id="3" name="Content Placeholder 2"/>
          <p:cNvSpPr>
            <a:spLocks noGrp="1"/>
          </p:cNvSpPr>
          <p:nvPr>
            <p:ph sz="quarter" idx="1"/>
          </p:nvPr>
        </p:nvSpPr>
        <p:spPr>
          <a:xfrm>
            <a:off x="406400" y="1143000"/>
            <a:ext cx="5384800" cy="5410200"/>
          </a:xfrm>
        </p:spPr>
        <p:txBody>
          <a:bodyPr>
            <a:normAutofit/>
          </a:bodyPr>
          <a:lstStyle/>
          <a:p>
            <a:pPr>
              <a:lnSpc>
                <a:spcPct val="90000"/>
              </a:lnSpc>
              <a:buClr>
                <a:srgbClr val="0070C0"/>
              </a:buClr>
              <a:buFont typeface="Wingdings" panose="05000000000000000000" pitchFamily="2" charset="2"/>
              <a:buChar char="q"/>
            </a:pPr>
            <a:r>
              <a:rPr lang="en-US" sz="2200" dirty="0">
                <a:ea typeface="Arial" panose="020B0604020202020204" pitchFamily="34" charset="0"/>
              </a:rPr>
              <a:t>Air filter, brake inspection, wheel bearing, duel filter, spark plug change</a:t>
            </a:r>
          </a:p>
          <a:p>
            <a:pPr>
              <a:lnSpc>
                <a:spcPct val="90000"/>
              </a:lnSpc>
              <a:buClr>
                <a:srgbClr val="0070C0"/>
              </a:buClr>
              <a:buFont typeface="Wingdings" panose="05000000000000000000" pitchFamily="2" charset="2"/>
              <a:buChar char="q"/>
            </a:pPr>
            <a:r>
              <a:rPr lang="en-US" sz="2200" dirty="0">
                <a:ea typeface="Arial" panose="020B0604020202020204" pitchFamily="34" charset="0"/>
              </a:rPr>
              <a:t>Four/ two wheeler service and repair business</a:t>
            </a:r>
          </a:p>
          <a:p>
            <a:pPr>
              <a:lnSpc>
                <a:spcPct val="90000"/>
              </a:lnSpc>
              <a:buClr>
                <a:srgbClr val="0070C0"/>
              </a:buClr>
              <a:buFont typeface="Wingdings" panose="05000000000000000000" pitchFamily="2" charset="2"/>
              <a:buChar char="q"/>
            </a:pPr>
            <a:r>
              <a:rPr lang="en-US" sz="2200" dirty="0">
                <a:ea typeface="Arial" panose="020B0604020202020204" pitchFamily="34" charset="0"/>
              </a:rPr>
              <a:t>Performance optimization, bench tuning, fuel economizing and racing in tuning.</a:t>
            </a:r>
          </a:p>
          <a:p>
            <a:pPr>
              <a:lnSpc>
                <a:spcPct val="90000"/>
              </a:lnSpc>
              <a:buClr>
                <a:srgbClr val="0070C0"/>
              </a:buClr>
              <a:buFont typeface="Wingdings" panose="05000000000000000000" pitchFamily="2" charset="2"/>
              <a:buChar char="q"/>
            </a:pPr>
            <a:r>
              <a:rPr lang="en-US" sz="2200" dirty="0">
                <a:ea typeface="Arial" panose="020B0604020202020204" pitchFamily="34" charset="0"/>
              </a:rPr>
              <a:t>Cleaning – using vacuums, and dry chemicals for internal cleaning</a:t>
            </a:r>
          </a:p>
          <a:p>
            <a:endParaRPr lang="en-US" dirty="0"/>
          </a:p>
        </p:txBody>
      </p:sp>
      <p:pic>
        <p:nvPicPr>
          <p:cNvPr id="15362" name="Picture 2" descr="Car Garage Pictures | Download Free Images on Unsplash"/>
          <p:cNvPicPr>
            <a:picLocks noChangeAspect="1" noChangeArrowheads="1"/>
          </p:cNvPicPr>
          <p:nvPr/>
        </p:nvPicPr>
        <p:blipFill>
          <a:blip r:embed="rId3"/>
          <a:srcRect/>
          <a:stretch>
            <a:fillRect/>
          </a:stretch>
        </p:blipFill>
        <p:spPr bwMode="auto">
          <a:xfrm>
            <a:off x="5791201" y="1295400"/>
            <a:ext cx="6100233" cy="305164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1111920" y="336884"/>
            <a:ext cx="8229600" cy="863600"/>
          </a:xfrm>
        </p:spPr>
        <p:txBody>
          <a:bodyPr/>
          <a:lstStyle/>
          <a:p>
            <a:pPr eaLnBrk="1" hangingPunct="1"/>
            <a:r>
              <a:rPr lang="en-GB" altLang="en-US" sz="3600" b="1" dirty="0"/>
              <a:t>Product or Service</a:t>
            </a:r>
            <a:endParaRPr lang="en-GB" altLang="en-US" sz="3600" dirty="0"/>
          </a:p>
        </p:txBody>
      </p:sp>
      <p:sp>
        <p:nvSpPr>
          <p:cNvPr id="11267" name="Rectangle 3">
            <a:extLst>
              <a:ext uri="{FF2B5EF4-FFF2-40B4-BE49-F238E27FC236}">
                <a16:creationId xmlns:a16="http://schemas.microsoft.com/office/drawing/2014/main" id="{1F13D5BA-BE65-43BD-92F7-A0E576D12422}"/>
              </a:ext>
            </a:extLst>
          </p:cNvPr>
          <p:cNvSpPr>
            <a:spLocks noGrp="1"/>
          </p:cNvSpPr>
          <p:nvPr>
            <p:ph idx="1"/>
          </p:nvPr>
        </p:nvSpPr>
        <p:spPr>
          <a:xfrm>
            <a:off x="729916" y="1758784"/>
            <a:ext cx="8229600" cy="3916363"/>
          </a:xfrm>
        </p:spPr>
        <p:txBody>
          <a:bodyPr/>
          <a:lstStyle/>
          <a:p>
            <a:pPr algn="just">
              <a:lnSpc>
                <a:spcPct val="90000"/>
              </a:lnSpc>
              <a:buClr>
                <a:srgbClr val="0070C0"/>
              </a:buClr>
              <a:buFont typeface="Wingdings" panose="05000000000000000000" pitchFamily="2" charset="2"/>
              <a:buChar char="q"/>
            </a:pPr>
            <a:r>
              <a:rPr lang="en-US" dirty="0">
                <a:ea typeface="Arial" panose="020B0604020202020204" pitchFamily="34" charset="0"/>
              </a:rPr>
              <a:t>Engine tuning, suspension and body tuning.</a:t>
            </a:r>
          </a:p>
          <a:p>
            <a:pPr algn="just">
              <a:lnSpc>
                <a:spcPct val="90000"/>
              </a:lnSpc>
              <a:buClr>
                <a:srgbClr val="0070C0"/>
              </a:buClr>
              <a:buFont typeface="Wingdings" panose="05000000000000000000" pitchFamily="2" charset="2"/>
              <a:buChar char="q"/>
            </a:pPr>
            <a:r>
              <a:rPr lang="en-US" dirty="0">
                <a:ea typeface="Arial" panose="020B0604020202020204" pitchFamily="34" charset="0"/>
              </a:rPr>
              <a:t>CRM – Mobile Applications, Auto-Assessment, pickup- drop schedule (Ebrahimi et al, 2019).</a:t>
            </a:r>
          </a:p>
          <a:p>
            <a:pPr algn="just">
              <a:lnSpc>
                <a:spcPct val="90000"/>
              </a:lnSpc>
              <a:buClr>
                <a:srgbClr val="0070C0"/>
              </a:buClr>
              <a:buFont typeface="Wingdings" panose="05000000000000000000" pitchFamily="2" charset="2"/>
              <a:buChar char="q"/>
            </a:pPr>
            <a:r>
              <a:rPr lang="en-US" dirty="0">
                <a:ea typeface="Arial" panose="020B0604020202020204" pitchFamily="34" charset="0"/>
              </a:rPr>
              <a:t>Warranty on repairs and services offered for 3 months</a:t>
            </a:r>
          </a:p>
          <a:p>
            <a:pPr marL="0" indent="0">
              <a:buNone/>
            </a:pPr>
            <a:endParaRPr lang="en-GB" altLang="en-US" dirty="0"/>
          </a:p>
        </p:txBody>
      </p:sp>
    </p:spTree>
    <p:extLst>
      <p:ext uri="{BB962C8B-B14F-4D97-AF65-F5344CB8AC3E}">
        <p14:creationId xmlns:p14="http://schemas.microsoft.com/office/powerpoint/2010/main" val="2113851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609600"/>
            <a:ext cx="10363200" cy="1143000"/>
          </a:xfrm>
        </p:spPr>
        <p:txBody>
          <a:bodyPr/>
          <a:lstStyle/>
          <a:p>
            <a:r>
              <a:rPr lang="en-US" dirty="0"/>
              <a:t>Legal status of business</a:t>
            </a:r>
          </a:p>
        </p:txBody>
      </p:sp>
      <p:sp>
        <p:nvSpPr>
          <p:cNvPr id="3" name="Content Placeholder 2"/>
          <p:cNvSpPr>
            <a:spLocks noGrp="1"/>
          </p:cNvSpPr>
          <p:nvPr>
            <p:ph sz="quarter" idx="1"/>
          </p:nvPr>
        </p:nvSpPr>
        <p:spPr>
          <a:xfrm>
            <a:off x="1219200" y="2286000"/>
            <a:ext cx="10363200" cy="4572000"/>
          </a:xfrm>
        </p:spPr>
        <p:txBody>
          <a:bodyPr>
            <a:normAutofit/>
          </a:bodyPr>
          <a:lstStyle/>
          <a:p>
            <a:pPr>
              <a:lnSpc>
                <a:spcPct val="90000"/>
              </a:lnSpc>
              <a:buClr>
                <a:srgbClr val="0070C0"/>
              </a:buClr>
              <a:buFont typeface="Wingdings" panose="05000000000000000000" pitchFamily="2" charset="2"/>
              <a:buChar char="q"/>
            </a:pPr>
            <a:r>
              <a:rPr lang="en-US" sz="2200" dirty="0">
                <a:ea typeface="Arial" panose="020B0604020202020204" pitchFamily="34" charset="0"/>
              </a:rPr>
              <a:t>Sole proprietorship (Kasahun, 2020).</a:t>
            </a:r>
          </a:p>
          <a:p>
            <a:pPr>
              <a:lnSpc>
                <a:spcPct val="90000"/>
              </a:lnSpc>
              <a:buClr>
                <a:srgbClr val="0070C0"/>
              </a:buClr>
              <a:buFont typeface="Wingdings" panose="05000000000000000000" pitchFamily="2" charset="2"/>
              <a:buChar char="q"/>
            </a:pPr>
            <a:r>
              <a:rPr lang="en-US" sz="2200" dirty="0">
                <a:ea typeface="Arial" panose="020B0604020202020204" pitchFamily="34" charset="0"/>
              </a:rPr>
              <a:t>Retain all profit</a:t>
            </a:r>
          </a:p>
          <a:p>
            <a:pPr>
              <a:lnSpc>
                <a:spcPct val="90000"/>
              </a:lnSpc>
              <a:buClr>
                <a:srgbClr val="0070C0"/>
              </a:buClr>
              <a:buFont typeface="Wingdings" panose="05000000000000000000" pitchFamily="2" charset="2"/>
              <a:buChar char="q"/>
            </a:pPr>
            <a:r>
              <a:rPr lang="en-US" sz="2200" dirty="0">
                <a:ea typeface="Arial" panose="020B0604020202020204" pitchFamily="34" charset="0"/>
              </a:rPr>
              <a:t>Final say in decision making</a:t>
            </a:r>
          </a:p>
          <a:p>
            <a:pPr>
              <a:lnSpc>
                <a:spcPct val="90000"/>
              </a:lnSpc>
              <a:buClr>
                <a:srgbClr val="0070C0"/>
              </a:buClr>
              <a:buFont typeface="Wingdings" panose="05000000000000000000" pitchFamily="2" charset="2"/>
              <a:buChar char="q"/>
            </a:pPr>
            <a:r>
              <a:rPr lang="en-US" sz="2200" dirty="0">
                <a:ea typeface="Arial" panose="020B0604020202020204" pitchFamily="34" charset="0"/>
              </a:rPr>
              <a:t>Easy Simple structure</a:t>
            </a:r>
          </a:p>
          <a:p>
            <a:pPr>
              <a:lnSpc>
                <a:spcPct val="90000"/>
              </a:lnSpc>
              <a:buClr>
                <a:srgbClr val="0070C0"/>
              </a:buClr>
              <a:buFont typeface="Wingdings" panose="05000000000000000000" pitchFamily="2" charset="2"/>
              <a:buChar char="q"/>
            </a:pPr>
            <a:r>
              <a:rPr lang="en-US" sz="2200" dirty="0">
                <a:ea typeface="Arial" panose="020B0604020202020204" pitchFamily="34" charset="0"/>
              </a:rPr>
              <a:t> set up</a:t>
            </a:r>
          </a:p>
          <a:p>
            <a:pPr>
              <a:lnSpc>
                <a:spcPct val="90000"/>
              </a:lnSpc>
              <a:buClr>
                <a:srgbClr val="0070C0"/>
              </a:buClr>
              <a:buFont typeface="Wingdings" panose="05000000000000000000" pitchFamily="2" charset="2"/>
              <a:buChar char="q"/>
            </a:pPr>
            <a:r>
              <a:rPr lang="en-US" sz="2200" dirty="0">
                <a:ea typeface="Arial" panose="020B0604020202020204" pitchFamily="34" charset="0"/>
              </a:rPr>
              <a:t>Start up friendly</a:t>
            </a:r>
          </a:p>
          <a:p>
            <a:pPr>
              <a:lnSpc>
                <a:spcPct val="90000"/>
              </a:lnSpc>
              <a:buClr>
                <a:srgbClr val="0070C0"/>
              </a:buClr>
              <a:buFont typeface="Wingdings" panose="05000000000000000000" pitchFamily="2" charset="2"/>
              <a:buChar char="q"/>
            </a:pPr>
            <a:r>
              <a:rPr lang="en-US" sz="2200" dirty="0">
                <a:ea typeface="Arial" panose="020B0604020202020204" pitchFamily="34" charset="0"/>
              </a:rPr>
              <a:t>Flat structure.</a:t>
            </a:r>
          </a:p>
          <a:p>
            <a:endParaRPr lang="en-US" sz="2200" dirty="0"/>
          </a:p>
        </p:txBody>
      </p:sp>
      <p:sp>
        <p:nvSpPr>
          <p:cNvPr id="15362" name="AutoShape 2" descr="Sole Proprietorship - Solopreneur - Business Structures | Workful Blog"/>
          <p:cNvSpPr>
            <a:spLocks noChangeAspect="1" noChangeArrowheads="1"/>
          </p:cNvSpPr>
          <p:nvPr/>
        </p:nvSpPr>
        <p:spPr bwMode="auto">
          <a:xfrm>
            <a:off x="207433" y="-144463"/>
            <a:ext cx="4064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5364" name="AutoShape 4" descr="Sole Proprietorship - Solopreneur - Business Structures | Workful Blog"/>
          <p:cNvSpPr>
            <a:spLocks noChangeAspect="1" noChangeArrowheads="1"/>
          </p:cNvSpPr>
          <p:nvPr/>
        </p:nvSpPr>
        <p:spPr bwMode="auto">
          <a:xfrm>
            <a:off x="207433" y="-144463"/>
            <a:ext cx="4064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5366" name="AutoShape 6" descr="Proprietorship Advantages, Merits and Importance - Exam Notes"/>
          <p:cNvSpPr>
            <a:spLocks noChangeAspect="1" noChangeArrowheads="1"/>
          </p:cNvSpPr>
          <p:nvPr/>
        </p:nvSpPr>
        <p:spPr bwMode="auto">
          <a:xfrm>
            <a:off x="207433" y="-144463"/>
            <a:ext cx="4064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5368" name="Picture 8" descr="496 Sole proprietorship Images, Stock Photos &amp; Vectors | Shutterstock"/>
          <p:cNvPicPr>
            <a:picLocks noChangeAspect="1" noChangeArrowheads="1"/>
          </p:cNvPicPr>
          <p:nvPr/>
        </p:nvPicPr>
        <p:blipFill>
          <a:blip r:embed="rId3"/>
          <a:srcRect/>
          <a:stretch>
            <a:fillRect/>
          </a:stretch>
        </p:blipFill>
        <p:spPr bwMode="auto">
          <a:xfrm>
            <a:off x="6400800" y="2209801"/>
            <a:ext cx="4230915" cy="3417277"/>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10363200" cy="1143000"/>
          </a:xfrm>
        </p:spPr>
        <p:txBody>
          <a:bodyPr>
            <a:normAutofit/>
          </a:bodyPr>
          <a:lstStyle/>
          <a:p>
            <a:r>
              <a:rPr lang="en-US" sz="3600" b="1" dirty="0"/>
              <a:t>SWOT analysis</a:t>
            </a:r>
            <a:endParaRPr lang="en-US" sz="3600"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1587673296"/>
              </p:ext>
            </p:extLst>
          </p:nvPr>
        </p:nvGraphicFramePr>
        <p:xfrm>
          <a:off x="602048" y="836140"/>
          <a:ext cx="10987904" cy="4937760"/>
        </p:xfrm>
        <a:graphic>
          <a:graphicData uri="http://schemas.openxmlformats.org/drawingml/2006/table">
            <a:tbl>
              <a:tblPr firstRow="1" bandRow="1">
                <a:tableStyleId>{5C22544A-7EE6-4342-B048-85BDC9FD1C3A}</a:tableStyleId>
              </a:tblPr>
              <a:tblGrid>
                <a:gridCol w="5493952">
                  <a:extLst>
                    <a:ext uri="{9D8B030D-6E8A-4147-A177-3AD203B41FA5}">
                      <a16:colId xmlns:a16="http://schemas.microsoft.com/office/drawing/2014/main" val="20000"/>
                    </a:ext>
                  </a:extLst>
                </a:gridCol>
                <a:gridCol w="5493952">
                  <a:extLst>
                    <a:ext uri="{9D8B030D-6E8A-4147-A177-3AD203B41FA5}">
                      <a16:colId xmlns:a16="http://schemas.microsoft.com/office/drawing/2014/main" val="20001"/>
                    </a:ext>
                  </a:extLst>
                </a:gridCol>
              </a:tblGrid>
              <a:tr h="2362200">
                <a:tc>
                  <a:txBody>
                    <a:bodyPr/>
                    <a:lstStyle/>
                    <a:p>
                      <a:pPr algn="ctr"/>
                      <a:r>
                        <a:rPr lang="en-US" sz="2000" b="1" u="sng" kern="1200" dirty="0">
                          <a:solidFill>
                            <a:schemeClr val="lt1"/>
                          </a:solidFill>
                          <a:latin typeface="+mn-lt"/>
                          <a:ea typeface="+mn-ea"/>
                          <a:cs typeface="+mn-cs"/>
                        </a:rPr>
                        <a:t>Strengths</a:t>
                      </a:r>
                    </a:p>
                    <a:p>
                      <a:pPr algn="ctr">
                        <a:buFont typeface="Arial" pitchFamily="34" charset="0"/>
                        <a:buChar char="•"/>
                      </a:pPr>
                      <a:r>
                        <a:rPr lang="en-US" sz="2000" b="1" kern="1200" dirty="0">
                          <a:solidFill>
                            <a:schemeClr val="lt1"/>
                          </a:solidFill>
                          <a:latin typeface="+mn-lt"/>
                          <a:ea typeface="+mn-ea"/>
                          <a:cs typeface="+mn-cs"/>
                        </a:rPr>
                        <a:t> Deals in Unique product</a:t>
                      </a:r>
                    </a:p>
                    <a:p>
                      <a:pPr algn="ctr">
                        <a:buFont typeface="Arial" pitchFamily="34" charset="0"/>
                        <a:buChar char="•"/>
                      </a:pPr>
                      <a:r>
                        <a:rPr lang="en-US" sz="2000" b="1" kern="1200" dirty="0">
                          <a:solidFill>
                            <a:schemeClr val="lt1"/>
                          </a:solidFill>
                          <a:latin typeface="+mn-lt"/>
                          <a:ea typeface="+mn-ea"/>
                          <a:cs typeface="+mn-cs"/>
                        </a:rPr>
                        <a:t>  Big market to start</a:t>
                      </a:r>
                      <a:r>
                        <a:rPr lang="en-US" sz="2000" b="1" kern="1200" baseline="0" dirty="0">
                          <a:solidFill>
                            <a:schemeClr val="lt1"/>
                          </a:solidFill>
                          <a:latin typeface="+mn-lt"/>
                          <a:ea typeface="+mn-ea"/>
                          <a:cs typeface="+mn-cs"/>
                        </a:rPr>
                        <a:t> .</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US" sz="2000" b="1" kern="1200" baseline="0" dirty="0">
                          <a:solidFill>
                            <a:schemeClr val="lt1"/>
                          </a:solidFill>
                          <a:latin typeface="+mn-lt"/>
                          <a:ea typeface="+mn-ea"/>
                          <a:cs typeface="+mn-cs"/>
                        </a:rPr>
                        <a:t>864,300 people are in automobile sector </a:t>
                      </a:r>
                      <a:r>
                        <a:rPr lang="en-US" sz="2000" dirty="0"/>
                        <a:t>(statista, 2022).</a:t>
                      </a:r>
                    </a:p>
                    <a:p>
                      <a:pPr algn="ctr">
                        <a:buFont typeface="Arial" pitchFamily="34" charset="0"/>
                        <a:buChar char="•"/>
                      </a:pPr>
                      <a:r>
                        <a:rPr lang="en-US" sz="2000" b="1" kern="1200" baseline="0" dirty="0">
                          <a:solidFill>
                            <a:schemeClr val="lt1"/>
                          </a:solidFill>
                          <a:latin typeface="+mn-lt"/>
                          <a:ea typeface="+mn-ea"/>
                          <a:cs typeface="+mn-cs"/>
                        </a:rPr>
                        <a:t>Deals in Two and four wheelers</a:t>
                      </a:r>
                    </a:p>
                    <a:p>
                      <a:pPr algn="ctr">
                        <a:buFont typeface="Arial" pitchFamily="34" charset="0"/>
                        <a:buChar char="•"/>
                      </a:pPr>
                      <a:endParaRPr lang="en-US" sz="1800" b="1" kern="1200" baseline="0" dirty="0">
                        <a:solidFill>
                          <a:schemeClr val="lt1"/>
                        </a:solidFill>
                        <a:latin typeface="+mn-lt"/>
                        <a:ea typeface="+mn-ea"/>
                        <a:cs typeface="+mn-cs"/>
                      </a:endParaRPr>
                    </a:p>
                    <a:p>
                      <a:pPr algn="ctr">
                        <a:buFont typeface="Arial" pitchFamily="34" charset="0"/>
                        <a:buChar char="•"/>
                      </a:pPr>
                      <a:endParaRPr lang="en-US" sz="1800" b="1" kern="1200" dirty="0">
                        <a:solidFill>
                          <a:schemeClr val="lt1"/>
                        </a:solidFill>
                        <a:latin typeface="+mn-lt"/>
                        <a:ea typeface="+mn-ea"/>
                        <a:cs typeface="+mn-cs"/>
                      </a:endParaRPr>
                    </a:p>
                    <a:p>
                      <a:pPr algn="ctr">
                        <a:buFont typeface="Arial" pitchFamily="34" charset="0"/>
                        <a:buChar char="•"/>
                      </a:pPr>
                      <a:endParaRPr lang="en-US" sz="1800" b="1" kern="1200" dirty="0">
                        <a:solidFill>
                          <a:schemeClr val="lt1"/>
                        </a:solidFill>
                        <a:latin typeface="+mn-lt"/>
                        <a:ea typeface="+mn-ea"/>
                        <a:cs typeface="+mn-cs"/>
                      </a:endParaRPr>
                    </a:p>
                    <a:p>
                      <a:pPr>
                        <a:buFont typeface="Arial" pitchFamily="34" charset="0"/>
                        <a:buChar char="•"/>
                      </a:pPr>
                      <a:endParaRPr lang="en-US" baseline="0" dirty="0"/>
                    </a:p>
                  </a:txBody>
                  <a:tcPr marL="115147" marR="115147"/>
                </a:tc>
                <a:tc>
                  <a:txBody>
                    <a:bodyPr/>
                    <a:lstStyle/>
                    <a:p>
                      <a:pPr marL="0" algn="ctr" rtl="0" eaLnBrk="1" latinLnBrk="0" hangingPunct="1"/>
                      <a:r>
                        <a:rPr kumimoji="0" lang="en-US" sz="2000" b="1" u="sng" kern="1200" dirty="0">
                          <a:solidFill>
                            <a:schemeClr val="lt1"/>
                          </a:solidFill>
                          <a:latin typeface="+mn-lt"/>
                          <a:ea typeface="+mn-ea"/>
                          <a:cs typeface="+mn-cs"/>
                        </a:rPr>
                        <a:t>Weakness</a:t>
                      </a:r>
                    </a:p>
                    <a:p>
                      <a:pPr>
                        <a:buFont typeface="Arial" pitchFamily="34" charset="0"/>
                        <a:buChar char="•"/>
                      </a:pPr>
                      <a:r>
                        <a:rPr lang="en-US" sz="2000" b="1" kern="1200" dirty="0">
                          <a:solidFill>
                            <a:schemeClr val="lt1"/>
                          </a:solidFill>
                          <a:latin typeface="+mn-lt"/>
                          <a:ea typeface="+mn-ea"/>
                          <a:cs typeface="+mn-cs"/>
                        </a:rPr>
                        <a:t>Deals only in 4 wheelers cars</a:t>
                      </a:r>
                    </a:p>
                    <a:p>
                      <a:pPr>
                        <a:buFont typeface="Arial" pitchFamily="34" charset="0"/>
                        <a:buChar char="•"/>
                      </a:pPr>
                      <a:r>
                        <a:rPr lang="en-US" sz="2000" b="1" kern="1200" dirty="0">
                          <a:solidFill>
                            <a:schemeClr val="lt1"/>
                          </a:solidFill>
                          <a:latin typeface="+mn-lt"/>
                          <a:ea typeface="+mn-ea"/>
                          <a:cs typeface="+mn-cs"/>
                        </a:rPr>
                        <a:t>Low employees</a:t>
                      </a:r>
                    </a:p>
                    <a:p>
                      <a:pPr>
                        <a:buFont typeface="Arial" pitchFamily="34" charset="0"/>
                        <a:buChar char="•"/>
                      </a:pPr>
                      <a:r>
                        <a:rPr lang="en-US" sz="2000" b="1" kern="1200" dirty="0">
                          <a:solidFill>
                            <a:schemeClr val="lt1"/>
                          </a:solidFill>
                          <a:latin typeface="+mn-lt"/>
                          <a:ea typeface="+mn-ea"/>
                          <a:cs typeface="+mn-cs"/>
                        </a:rPr>
                        <a:t>Low experience</a:t>
                      </a:r>
                    </a:p>
                    <a:p>
                      <a:pPr>
                        <a:buFont typeface="Arial" pitchFamily="34" charset="0"/>
                        <a:buChar char="•"/>
                      </a:pPr>
                      <a:r>
                        <a:rPr lang="en-US" sz="2000" b="1" kern="1200" dirty="0">
                          <a:solidFill>
                            <a:schemeClr val="lt1"/>
                          </a:solidFill>
                          <a:latin typeface="+mn-lt"/>
                          <a:ea typeface="+mn-ea"/>
                          <a:cs typeface="+mn-cs"/>
                        </a:rPr>
                        <a:t>Low customer base</a:t>
                      </a:r>
                    </a:p>
                    <a:p>
                      <a:endParaRPr lang="en-US" dirty="0"/>
                    </a:p>
                  </a:txBody>
                  <a:tcPr marL="115147" marR="115147"/>
                </a:tc>
                <a:extLst>
                  <a:ext uri="{0D108BD9-81ED-4DB2-BD59-A6C34878D82A}">
                    <a16:rowId xmlns:a16="http://schemas.microsoft.com/office/drawing/2014/main" val="10000"/>
                  </a:ext>
                </a:extLst>
              </a:tr>
              <a:tr h="370840">
                <a:tc>
                  <a:txBody>
                    <a:bodyPr/>
                    <a:lstStyle/>
                    <a:p>
                      <a:pPr marL="0" algn="ctr" rtl="0" eaLnBrk="1" latinLnBrk="0" hangingPunct="1"/>
                      <a:r>
                        <a:rPr kumimoji="0" lang="en-US" sz="2000" b="1" u="sng" kern="1200" dirty="0">
                          <a:solidFill>
                            <a:schemeClr val="tx1"/>
                          </a:solidFill>
                          <a:latin typeface="+mn-lt"/>
                          <a:ea typeface="+mn-ea"/>
                          <a:cs typeface="+mn-cs"/>
                        </a:rPr>
                        <a:t>Opportunity</a:t>
                      </a:r>
                    </a:p>
                    <a:p>
                      <a:pPr>
                        <a:buFont typeface="Arial" pitchFamily="34" charset="0"/>
                        <a:buChar char="•"/>
                      </a:pPr>
                      <a:r>
                        <a:rPr lang="en-US" sz="2000" kern="1200" dirty="0">
                          <a:solidFill>
                            <a:schemeClr val="dk1"/>
                          </a:solidFill>
                          <a:latin typeface="+mn-lt"/>
                          <a:ea typeface="+mn-ea"/>
                          <a:cs typeface="+mn-cs"/>
                        </a:rPr>
                        <a:t>Partnership with local automobile services</a:t>
                      </a:r>
                    </a:p>
                    <a:p>
                      <a:pPr>
                        <a:buFont typeface="Arial" pitchFamily="34" charset="0"/>
                        <a:buChar char="•"/>
                      </a:pPr>
                      <a:r>
                        <a:rPr lang="en-US" sz="2000" kern="1200" dirty="0">
                          <a:solidFill>
                            <a:schemeClr val="dk1"/>
                          </a:solidFill>
                          <a:latin typeface="+mn-lt"/>
                          <a:ea typeface="+mn-ea"/>
                          <a:cs typeface="+mn-cs"/>
                        </a:rPr>
                        <a:t>Various countries and regions in the UK  (carmagazine.co.uk, 2020).</a:t>
                      </a:r>
                    </a:p>
                    <a:p>
                      <a:pPr>
                        <a:buFont typeface="Arial" pitchFamily="34" charset="0"/>
                        <a:buChar char="•"/>
                      </a:pPr>
                      <a:r>
                        <a:rPr lang="en-US" sz="2000" kern="1200" dirty="0">
                          <a:solidFill>
                            <a:schemeClr val="dk1"/>
                          </a:solidFill>
                          <a:latin typeface="+mn-lt"/>
                          <a:ea typeface="+mn-ea"/>
                          <a:cs typeface="+mn-cs"/>
                        </a:rPr>
                        <a:t>Social media marketing.</a:t>
                      </a:r>
                    </a:p>
                    <a:p>
                      <a:pPr>
                        <a:buFont typeface="Arial" pitchFamily="34" charset="0"/>
                        <a:buChar char="•"/>
                      </a:pPr>
                      <a:r>
                        <a:rPr lang="en-US" sz="2000" kern="1200" dirty="0">
                          <a:solidFill>
                            <a:schemeClr val="dk1"/>
                          </a:solidFill>
                          <a:latin typeface="+mn-lt"/>
                          <a:ea typeface="+mn-ea"/>
                          <a:cs typeface="+mn-cs"/>
                        </a:rPr>
                        <a:t>Adapting</a:t>
                      </a:r>
                      <a:r>
                        <a:rPr lang="en-US" sz="2000" kern="1200" baseline="0" dirty="0">
                          <a:solidFill>
                            <a:schemeClr val="dk1"/>
                          </a:solidFill>
                          <a:latin typeface="+mn-lt"/>
                          <a:ea typeface="+mn-ea"/>
                          <a:cs typeface="+mn-cs"/>
                        </a:rPr>
                        <a:t> fast with consumer needs.</a:t>
                      </a:r>
                      <a:endParaRPr lang="en-US" sz="2000" dirty="0"/>
                    </a:p>
                  </a:txBody>
                  <a:tcPr marL="115147" marR="115147"/>
                </a:tc>
                <a:tc>
                  <a:txBody>
                    <a:bodyPr/>
                    <a:lstStyle/>
                    <a:p>
                      <a:pPr marL="0" algn="ctr" rtl="0" eaLnBrk="1" latinLnBrk="0" hangingPunct="1"/>
                      <a:r>
                        <a:rPr kumimoji="0" lang="en-US" sz="2000" b="1" u="sng" kern="1200" dirty="0">
                          <a:solidFill>
                            <a:schemeClr val="tx1"/>
                          </a:solidFill>
                          <a:latin typeface="+mn-lt"/>
                          <a:ea typeface="+mn-ea"/>
                          <a:cs typeface="+mn-cs"/>
                        </a:rPr>
                        <a:t>Threat</a:t>
                      </a:r>
                    </a:p>
                    <a:p>
                      <a:pPr>
                        <a:buFont typeface="Arial" pitchFamily="34" charset="0"/>
                        <a:buChar char="•"/>
                      </a:pPr>
                      <a:r>
                        <a:rPr lang="en-US" sz="2000" kern="1200" dirty="0">
                          <a:solidFill>
                            <a:schemeClr val="dk1"/>
                          </a:solidFill>
                          <a:latin typeface="+mn-lt"/>
                          <a:ea typeface="+mn-ea"/>
                          <a:cs typeface="+mn-cs"/>
                        </a:rPr>
                        <a:t>Competitors copying the business model.</a:t>
                      </a:r>
                    </a:p>
                    <a:p>
                      <a:pPr>
                        <a:buFont typeface="Arial" pitchFamily="34" charset="0"/>
                        <a:buChar char="•"/>
                      </a:pPr>
                      <a:r>
                        <a:rPr lang="en-US" sz="2000" kern="1200" dirty="0">
                          <a:solidFill>
                            <a:schemeClr val="dk1"/>
                          </a:solidFill>
                          <a:latin typeface="+mn-lt"/>
                          <a:ea typeface="+mn-ea"/>
                          <a:cs typeface="+mn-cs"/>
                        </a:rPr>
                        <a:t>Lack</a:t>
                      </a:r>
                      <a:r>
                        <a:rPr lang="en-US" sz="2000" kern="1200" baseline="0" dirty="0">
                          <a:solidFill>
                            <a:schemeClr val="dk1"/>
                          </a:solidFill>
                          <a:latin typeface="+mn-lt"/>
                          <a:ea typeface="+mn-ea"/>
                          <a:cs typeface="+mn-cs"/>
                        </a:rPr>
                        <a:t> of modern technology</a:t>
                      </a:r>
                      <a:r>
                        <a:rPr lang="en-US" sz="2000" kern="1200" dirty="0">
                          <a:solidFill>
                            <a:schemeClr val="dk1"/>
                          </a:solidFill>
                          <a:latin typeface="+mn-lt"/>
                          <a:ea typeface="+mn-ea"/>
                          <a:cs typeface="+mn-cs"/>
                        </a:rPr>
                        <a:t> (Benzaghta et al, 2021).</a:t>
                      </a:r>
                    </a:p>
                    <a:p>
                      <a:pPr>
                        <a:buFont typeface="Arial" pitchFamily="34" charset="0"/>
                        <a:buChar char="•"/>
                      </a:pPr>
                      <a:r>
                        <a:rPr lang="en-US" sz="2000" kern="1200" dirty="0">
                          <a:solidFill>
                            <a:schemeClr val="dk1"/>
                          </a:solidFill>
                          <a:latin typeface="+mn-lt"/>
                          <a:ea typeface="+mn-ea"/>
                          <a:cs typeface="+mn-cs"/>
                        </a:rPr>
                        <a:t>Economic crisis – recession.</a:t>
                      </a:r>
                    </a:p>
                    <a:p>
                      <a:endParaRPr lang="en-US" dirty="0"/>
                    </a:p>
                  </a:txBody>
                  <a:tcPr marL="115147" marR="115147"/>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t>4p’s of marketing</a:t>
            </a:r>
            <a:endParaRPr lang="en-US" sz="3600" dirty="0"/>
          </a:p>
        </p:txBody>
      </p:sp>
      <p:sp>
        <p:nvSpPr>
          <p:cNvPr id="3" name="Content Placeholder 2"/>
          <p:cNvSpPr>
            <a:spLocks noGrp="1"/>
          </p:cNvSpPr>
          <p:nvPr>
            <p:ph sz="quarter" idx="1"/>
          </p:nvPr>
        </p:nvSpPr>
        <p:spPr>
          <a:xfrm>
            <a:off x="1016000" y="4038600"/>
            <a:ext cx="10363200" cy="2819400"/>
          </a:xfrm>
        </p:spPr>
        <p:txBody>
          <a:bodyPr/>
          <a:lstStyle/>
          <a:p>
            <a:pPr lvl="0">
              <a:buClr>
                <a:srgbClr val="0070C0"/>
              </a:buClr>
              <a:buFont typeface="Wingdings" panose="05000000000000000000" pitchFamily="2" charset="2"/>
              <a:buChar char="q"/>
            </a:pPr>
            <a:r>
              <a:rPr lang="en-US" sz="2200" dirty="0">
                <a:ea typeface="Arial" panose="020B0604020202020204" pitchFamily="34" charset="0"/>
              </a:rPr>
              <a:t>Product – Unique solution for Auto Cars</a:t>
            </a:r>
          </a:p>
          <a:p>
            <a:pPr lvl="0">
              <a:buClr>
                <a:srgbClr val="0070C0"/>
              </a:buClr>
              <a:buFont typeface="Wingdings" panose="05000000000000000000" pitchFamily="2" charset="2"/>
              <a:buChar char="q"/>
            </a:pPr>
            <a:r>
              <a:rPr lang="en-US" sz="2200" dirty="0">
                <a:ea typeface="Arial" panose="020B0604020202020204" pitchFamily="34" charset="0"/>
              </a:rPr>
              <a:t>Price – moderate prices as per the market.</a:t>
            </a:r>
          </a:p>
          <a:p>
            <a:pPr lvl="0">
              <a:buClr>
                <a:srgbClr val="0070C0"/>
              </a:buClr>
              <a:buFont typeface="Wingdings" panose="05000000000000000000" pitchFamily="2" charset="2"/>
              <a:buChar char="q"/>
            </a:pPr>
            <a:r>
              <a:rPr lang="en-US" sz="2200" dirty="0">
                <a:ea typeface="Arial" panose="020B0604020202020204" pitchFamily="34" charset="0"/>
              </a:rPr>
              <a:t>Place – Garages in the UK, London</a:t>
            </a:r>
          </a:p>
          <a:p>
            <a:pPr lvl="0">
              <a:buClr>
                <a:srgbClr val="0070C0"/>
              </a:buClr>
              <a:buFont typeface="Wingdings" panose="05000000000000000000" pitchFamily="2" charset="2"/>
              <a:buChar char="q"/>
            </a:pPr>
            <a:r>
              <a:rPr lang="en-US" sz="2200" dirty="0">
                <a:ea typeface="Arial" panose="020B0604020202020204" pitchFamily="34" charset="0"/>
              </a:rPr>
              <a:t>Promotion – Showrooms, Social media (Lahtinen, Dietrich and Thiele, 2020).</a:t>
            </a:r>
          </a:p>
          <a:p>
            <a:endParaRPr lang="en-US" dirty="0"/>
          </a:p>
        </p:txBody>
      </p:sp>
      <p:sp>
        <p:nvSpPr>
          <p:cNvPr id="11266" name="AutoShape 2" descr="Marketing Mix - Definition, 4 P, 7 P of Marketing, Example, Elements"/>
          <p:cNvSpPr>
            <a:spLocks noChangeAspect="1" noChangeArrowheads="1"/>
          </p:cNvSpPr>
          <p:nvPr/>
        </p:nvSpPr>
        <p:spPr bwMode="auto">
          <a:xfrm>
            <a:off x="207433" y="-144463"/>
            <a:ext cx="4064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1268" name="AutoShape 4" descr="Marketing Mix - Definition, 4 P, 7 P of Marketing, Example, Elements"/>
          <p:cNvSpPr>
            <a:spLocks noChangeAspect="1" noChangeArrowheads="1"/>
          </p:cNvSpPr>
          <p:nvPr/>
        </p:nvSpPr>
        <p:spPr bwMode="auto">
          <a:xfrm>
            <a:off x="207433" y="-144463"/>
            <a:ext cx="4064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1270" name="Picture 6" descr="The 4Ps Marketing Mix, and what it means for charities ~ Just Tell Stories"/>
          <p:cNvPicPr>
            <a:picLocks noChangeAspect="1" noChangeArrowheads="1"/>
          </p:cNvPicPr>
          <p:nvPr/>
        </p:nvPicPr>
        <p:blipFill>
          <a:blip r:embed="rId3"/>
          <a:srcRect/>
          <a:stretch>
            <a:fillRect/>
          </a:stretch>
        </p:blipFill>
        <p:spPr bwMode="auto">
          <a:xfrm>
            <a:off x="4064001" y="1219201"/>
            <a:ext cx="3568700" cy="267652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10363200" cy="1143000"/>
          </a:xfrm>
        </p:spPr>
        <p:txBody>
          <a:bodyPr/>
          <a:lstStyle/>
          <a:p>
            <a:r>
              <a:rPr lang="en-US" b="1" dirty="0"/>
              <a:t>Identifying the target market</a:t>
            </a:r>
            <a:endParaRPr lang="en-US" dirty="0"/>
          </a:p>
        </p:txBody>
      </p:sp>
      <p:sp>
        <p:nvSpPr>
          <p:cNvPr id="3" name="Content Placeholder 2"/>
          <p:cNvSpPr>
            <a:spLocks noGrp="1"/>
          </p:cNvSpPr>
          <p:nvPr>
            <p:ph sz="quarter" idx="1"/>
          </p:nvPr>
        </p:nvSpPr>
        <p:spPr>
          <a:xfrm>
            <a:off x="406400" y="1447800"/>
            <a:ext cx="5791200" cy="4572000"/>
          </a:xfrm>
        </p:spPr>
        <p:txBody>
          <a:bodyPr>
            <a:normAutofit/>
          </a:bodyPr>
          <a:lstStyle/>
          <a:p>
            <a:pPr>
              <a:buClr>
                <a:srgbClr val="0070C0"/>
              </a:buClr>
              <a:buFont typeface="Wingdings" panose="05000000000000000000" pitchFamily="2" charset="2"/>
              <a:buChar char="q"/>
            </a:pPr>
            <a:r>
              <a:rPr lang="en-US" sz="2200" dirty="0">
                <a:ea typeface="Arial" panose="020B0604020202020204" pitchFamily="34" charset="0"/>
              </a:rPr>
              <a:t>Demographics – age group 18 – 70, male and female, income – mid to high, office-goers, doctors, police, businessmen</a:t>
            </a:r>
          </a:p>
          <a:p>
            <a:pPr>
              <a:buClr>
                <a:srgbClr val="0070C0"/>
              </a:buClr>
              <a:buFont typeface="Wingdings" panose="05000000000000000000" pitchFamily="2" charset="2"/>
              <a:buChar char="q"/>
            </a:pPr>
            <a:r>
              <a:rPr lang="en-US" sz="2200" dirty="0">
                <a:ea typeface="Arial" panose="020B0604020202020204" pitchFamily="34" charset="0"/>
              </a:rPr>
              <a:t>Psychographics – seeking value, saving time.</a:t>
            </a:r>
          </a:p>
          <a:p>
            <a:pPr>
              <a:buClr>
                <a:srgbClr val="0070C0"/>
              </a:buClr>
              <a:buFont typeface="Wingdings" panose="05000000000000000000" pitchFamily="2" charset="2"/>
              <a:buChar char="q"/>
            </a:pPr>
            <a:r>
              <a:rPr lang="en-US" sz="2200" dirty="0">
                <a:ea typeface="Arial" panose="020B0604020202020204" pitchFamily="34" charset="0"/>
              </a:rPr>
              <a:t>Lifestyle – people with a busy life, office goers, businesspersons</a:t>
            </a:r>
          </a:p>
          <a:p>
            <a:pPr>
              <a:buClr>
                <a:srgbClr val="0070C0"/>
              </a:buClr>
              <a:buFont typeface="Wingdings" panose="05000000000000000000" pitchFamily="2" charset="2"/>
              <a:buChar char="q"/>
            </a:pPr>
            <a:r>
              <a:rPr lang="en-US" sz="2200" dirty="0">
                <a:ea typeface="Arial" panose="020B0604020202020204" pitchFamily="34" charset="0"/>
              </a:rPr>
              <a:t>Marketing strategies – B2C promotions, Promotional offers, add-on services (Camilleri, 2018).</a:t>
            </a:r>
          </a:p>
          <a:p>
            <a:endParaRPr lang="en-US" dirty="0"/>
          </a:p>
        </p:txBody>
      </p:sp>
      <p:pic>
        <p:nvPicPr>
          <p:cNvPr id="9218" name="Picture 2" descr="How to Define Your Target Market and Target Audience in 2022"/>
          <p:cNvPicPr>
            <a:picLocks noChangeAspect="1" noChangeArrowheads="1"/>
          </p:cNvPicPr>
          <p:nvPr/>
        </p:nvPicPr>
        <p:blipFill>
          <a:blip r:embed="rId3"/>
          <a:srcRect/>
          <a:stretch>
            <a:fillRect/>
          </a:stretch>
        </p:blipFill>
        <p:spPr bwMode="auto">
          <a:xfrm>
            <a:off x="7518400" y="1295401"/>
            <a:ext cx="4169832" cy="3127375"/>
          </a:xfrm>
          <a:prstGeom prst="rect">
            <a:avLst/>
          </a:prstGeom>
          <a:noFill/>
        </p:spPr>
      </p:pic>
      <p:sp>
        <p:nvSpPr>
          <p:cNvPr id="9220" name="AutoShape 4" descr="Target Market Analysis: Elevate Your Business to Success"/>
          <p:cNvSpPr>
            <a:spLocks noChangeAspect="1" noChangeArrowheads="1"/>
          </p:cNvSpPr>
          <p:nvPr/>
        </p:nvSpPr>
        <p:spPr bwMode="auto">
          <a:xfrm>
            <a:off x="207433" y="-144463"/>
            <a:ext cx="4064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9222" name="AutoShape 6" descr="Target Market Analysis: Elevate Your Business to Success"/>
          <p:cNvSpPr>
            <a:spLocks noChangeAspect="1" noChangeArrowheads="1"/>
          </p:cNvSpPr>
          <p:nvPr/>
        </p:nvSpPr>
        <p:spPr bwMode="auto">
          <a:xfrm>
            <a:off x="207433" y="-144463"/>
            <a:ext cx="4064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9224" name="Picture 8" descr="What is Target Audience? Examples, Strategies | Sender"/>
          <p:cNvPicPr>
            <a:picLocks noChangeAspect="1" noChangeArrowheads="1"/>
          </p:cNvPicPr>
          <p:nvPr/>
        </p:nvPicPr>
        <p:blipFill>
          <a:blip r:embed="rId4"/>
          <a:srcRect/>
          <a:stretch>
            <a:fillRect/>
          </a:stretch>
        </p:blipFill>
        <p:spPr bwMode="auto">
          <a:xfrm>
            <a:off x="6197600" y="4648200"/>
            <a:ext cx="3556000" cy="17145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7200" y="304800"/>
            <a:ext cx="5384800" cy="1143000"/>
          </a:xfrm>
        </p:spPr>
        <p:txBody>
          <a:bodyPr>
            <a:normAutofit/>
          </a:bodyPr>
          <a:lstStyle/>
          <a:p>
            <a:r>
              <a:rPr lang="en-US" sz="3600" b="1" dirty="0"/>
              <a:t>Conclusion</a:t>
            </a:r>
            <a:endParaRPr lang="en-US" sz="3600" dirty="0"/>
          </a:p>
        </p:txBody>
      </p:sp>
      <p:sp>
        <p:nvSpPr>
          <p:cNvPr id="3" name="Content Placeholder 2"/>
          <p:cNvSpPr>
            <a:spLocks noGrp="1"/>
          </p:cNvSpPr>
          <p:nvPr>
            <p:ph sz="quarter" idx="1"/>
          </p:nvPr>
        </p:nvSpPr>
        <p:spPr>
          <a:xfrm>
            <a:off x="5892800" y="1981200"/>
            <a:ext cx="5892800" cy="3581400"/>
          </a:xfrm>
        </p:spPr>
        <p:txBody>
          <a:bodyPr>
            <a:noAutofit/>
          </a:bodyPr>
          <a:lstStyle/>
          <a:p>
            <a:pPr>
              <a:buClr>
                <a:srgbClr val="0070C0"/>
              </a:buClr>
              <a:buFont typeface="Wingdings" panose="05000000000000000000" pitchFamily="2" charset="2"/>
              <a:buChar char="q"/>
            </a:pPr>
            <a:r>
              <a:rPr lang="en-US" sz="2200" dirty="0">
                <a:ea typeface="Arial" panose="020B0604020202020204" pitchFamily="34" charset="0"/>
              </a:rPr>
              <a:t>Engine tuning and Repair will be met with automation</a:t>
            </a:r>
          </a:p>
          <a:p>
            <a:pPr>
              <a:buClr>
                <a:srgbClr val="0070C0"/>
              </a:buClr>
              <a:buFont typeface="Wingdings" panose="05000000000000000000" pitchFamily="2" charset="2"/>
              <a:buChar char="q"/>
            </a:pPr>
            <a:r>
              <a:rPr lang="en-US" sz="2200" dirty="0">
                <a:ea typeface="Arial" panose="020B0604020202020204" pitchFamily="34" charset="0"/>
              </a:rPr>
              <a:t>CRM tools will enable maximum customer satisfaction</a:t>
            </a:r>
          </a:p>
          <a:p>
            <a:pPr>
              <a:buClr>
                <a:srgbClr val="0070C0"/>
              </a:buClr>
              <a:buFont typeface="Wingdings" panose="05000000000000000000" pitchFamily="2" charset="2"/>
              <a:buChar char="q"/>
            </a:pPr>
            <a:r>
              <a:rPr lang="en-US" sz="2200" dirty="0">
                <a:ea typeface="Arial" panose="020B0604020202020204" pitchFamily="34" charset="0"/>
              </a:rPr>
              <a:t>Opportunity to expand by partnerships</a:t>
            </a:r>
          </a:p>
          <a:p>
            <a:pPr>
              <a:buClr>
                <a:srgbClr val="0070C0"/>
              </a:buClr>
              <a:buFont typeface="Wingdings" panose="05000000000000000000" pitchFamily="2" charset="2"/>
              <a:buChar char="q"/>
            </a:pPr>
            <a:r>
              <a:rPr lang="en-US" sz="2200" dirty="0">
                <a:ea typeface="Arial" panose="020B0604020202020204" pitchFamily="34" charset="0"/>
              </a:rPr>
              <a:t>Opportunity to adapt to customer needs.</a:t>
            </a:r>
          </a:p>
          <a:p>
            <a:pPr>
              <a:buClr>
                <a:srgbClr val="0070C0"/>
              </a:buClr>
              <a:buFont typeface="Wingdings" panose="05000000000000000000" pitchFamily="2" charset="2"/>
              <a:buChar char="q"/>
            </a:pPr>
            <a:r>
              <a:rPr lang="en-US" sz="2200" dirty="0">
                <a:ea typeface="Arial" panose="020B0604020202020204" pitchFamily="34" charset="0"/>
              </a:rPr>
              <a:t>Need to increase number of skilled employees.</a:t>
            </a:r>
          </a:p>
        </p:txBody>
      </p:sp>
      <p:sp>
        <p:nvSpPr>
          <p:cNvPr id="7170" name="AutoShape 2" descr="13,432 Conclusion Photos - Free &amp; Royalty-Free Stock Photos from Dreamstime"/>
          <p:cNvSpPr>
            <a:spLocks noChangeAspect="1" noChangeArrowheads="1"/>
          </p:cNvSpPr>
          <p:nvPr/>
        </p:nvSpPr>
        <p:spPr bwMode="auto">
          <a:xfrm>
            <a:off x="207433" y="-144463"/>
            <a:ext cx="4064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7172" name="AutoShape 4" descr="13,432 Conclusion Photos - Free &amp; Royalty-Free Stock Photos from Dreamstime"/>
          <p:cNvSpPr>
            <a:spLocks noChangeAspect="1" noChangeArrowheads="1"/>
          </p:cNvSpPr>
          <p:nvPr/>
        </p:nvSpPr>
        <p:spPr bwMode="auto">
          <a:xfrm>
            <a:off x="207433" y="-144463"/>
            <a:ext cx="4064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7174" name="Picture 6" descr="13,432 Conclusion Photos - Free &amp; Royalty-Free Stock Photos from Dreamstime"/>
          <p:cNvPicPr>
            <a:picLocks noChangeAspect="1" noChangeArrowheads="1"/>
          </p:cNvPicPr>
          <p:nvPr/>
        </p:nvPicPr>
        <p:blipFill>
          <a:blip r:embed="rId3"/>
          <a:srcRect/>
          <a:stretch>
            <a:fillRect/>
          </a:stretch>
        </p:blipFill>
        <p:spPr bwMode="auto">
          <a:xfrm>
            <a:off x="508001" y="2133600"/>
            <a:ext cx="5195959" cy="2819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1981200" y="115889"/>
            <a:ext cx="8229600" cy="865187"/>
          </a:xfrm>
        </p:spPr>
        <p:txBody>
          <a:bodyPr>
            <a:normAutofit fontScale="90000"/>
          </a:bodyPr>
          <a:lstStyle/>
          <a:p>
            <a:pPr eaLnBrk="1" hangingPunct="1"/>
            <a:r>
              <a:rPr lang="en-US" altLang="en-US" sz="3600" b="1" dirty="0"/>
              <a:t>	Reference List</a:t>
            </a:r>
            <a:br>
              <a:rPr lang="en-US" altLang="en-US" sz="3600" b="1" dirty="0"/>
            </a:br>
            <a:endParaRPr lang="en-GB" altLang="en-US" sz="3600" b="1" dirty="0"/>
          </a:p>
        </p:txBody>
      </p:sp>
      <p:sp>
        <p:nvSpPr>
          <p:cNvPr id="13316" name="Content Placeholder 2">
            <a:extLst>
              <a:ext uri="{FF2B5EF4-FFF2-40B4-BE49-F238E27FC236}">
                <a16:creationId xmlns:a16="http://schemas.microsoft.com/office/drawing/2014/main" id="{4DC84023-94FC-4B19-A81E-2C1E525C62D7}"/>
              </a:ext>
            </a:extLst>
          </p:cNvPr>
          <p:cNvSpPr>
            <a:spLocks noGrp="1"/>
          </p:cNvSpPr>
          <p:nvPr>
            <p:ph idx="1"/>
          </p:nvPr>
        </p:nvSpPr>
        <p:spPr>
          <a:xfrm>
            <a:off x="597159" y="335903"/>
            <a:ext cx="11084767" cy="5262464"/>
          </a:xfrm>
        </p:spPr>
        <p:txBody>
          <a:bodyPr>
            <a:normAutofit fontScale="25000" lnSpcReduction="20000"/>
          </a:bodyPr>
          <a:lstStyle/>
          <a:p>
            <a:pPr marL="0" marR="102235" indent="0">
              <a:buClr>
                <a:srgbClr val="0070C0"/>
              </a:buClr>
              <a:buNone/>
            </a:pPr>
            <a:endParaRPr lang="en-GB" sz="5000" dirty="0">
              <a:latin typeface="Arial" panose="020B0604020202020204" pitchFamily="34" charset="0"/>
              <a:ea typeface="Arial" panose="020B0604020202020204" pitchFamily="34" charset="0"/>
            </a:endParaRPr>
          </a:p>
          <a:p>
            <a:pPr marL="0" marR="102235" indent="0">
              <a:buClr>
                <a:srgbClr val="0070C0"/>
              </a:buClr>
              <a:buNone/>
            </a:pPr>
            <a:endParaRPr lang="en-GB" sz="7200" dirty="0">
              <a:latin typeface="Arial" panose="020B0604020202020204" pitchFamily="34" charset="0"/>
              <a:ea typeface="Arial" panose="020B0604020202020204" pitchFamily="34" charset="0"/>
            </a:endParaRPr>
          </a:p>
          <a:p>
            <a:pPr>
              <a:buNone/>
            </a:pPr>
            <a:r>
              <a:rPr lang="en-US" sz="7200" dirty="0" err="1"/>
              <a:t>Benzaghta</a:t>
            </a:r>
            <a:r>
              <a:rPr lang="en-US" sz="7200" dirty="0"/>
              <a:t>, M.A., </a:t>
            </a:r>
            <a:r>
              <a:rPr lang="en-US" sz="7200" dirty="0" err="1"/>
              <a:t>Elwalda</a:t>
            </a:r>
            <a:r>
              <a:rPr lang="en-US" sz="7200" dirty="0"/>
              <a:t>, A., </a:t>
            </a:r>
            <a:r>
              <a:rPr lang="en-US" sz="7200" dirty="0" err="1"/>
              <a:t>Mousa</a:t>
            </a:r>
            <a:r>
              <a:rPr lang="en-US" sz="7200" dirty="0"/>
              <a:t>, M.M., </a:t>
            </a:r>
            <a:r>
              <a:rPr lang="en-US" sz="7200" dirty="0" err="1"/>
              <a:t>Erkan</a:t>
            </a:r>
            <a:r>
              <a:rPr lang="en-US" sz="7200" dirty="0"/>
              <a:t>, I. and </a:t>
            </a:r>
            <a:r>
              <a:rPr lang="en-US" sz="7200" dirty="0" err="1"/>
              <a:t>Rahman</a:t>
            </a:r>
            <a:r>
              <a:rPr lang="en-US" sz="7200" dirty="0"/>
              <a:t>, M., 2021. SWOT analysis applications: An integrative literature review. </a:t>
            </a:r>
            <a:r>
              <a:rPr lang="en-US" sz="7200" i="1" dirty="0"/>
              <a:t>Journal of Global Business Insights</a:t>
            </a:r>
            <a:r>
              <a:rPr lang="en-US" sz="7200" dirty="0"/>
              <a:t>, </a:t>
            </a:r>
            <a:r>
              <a:rPr lang="en-US" sz="7200" i="1" dirty="0"/>
              <a:t>6</a:t>
            </a:r>
            <a:r>
              <a:rPr lang="en-US" sz="7200" dirty="0"/>
              <a:t>(1), pp.55-73.</a:t>
            </a:r>
          </a:p>
          <a:p>
            <a:pPr>
              <a:buNone/>
            </a:pPr>
            <a:r>
              <a:rPr lang="en-US" sz="7200" dirty="0" err="1"/>
              <a:t>Camilleri</a:t>
            </a:r>
            <a:r>
              <a:rPr lang="en-US" sz="7200" dirty="0"/>
              <a:t>, M.A., 2018. Market segmentation, targeting and positioning. In </a:t>
            </a:r>
            <a:r>
              <a:rPr lang="en-US" sz="7200" i="1" dirty="0"/>
              <a:t>Travel marketing, tourism economics and the airline product</a:t>
            </a:r>
            <a:r>
              <a:rPr lang="en-US" sz="7200" dirty="0"/>
              <a:t> (pp. 69-83). Springer, Cham.</a:t>
            </a:r>
          </a:p>
          <a:p>
            <a:pPr>
              <a:buNone/>
            </a:pPr>
            <a:r>
              <a:rPr lang="en-US" sz="7200" dirty="0"/>
              <a:t>Carmagazine.co.uk. 2020.</a:t>
            </a:r>
            <a:r>
              <a:rPr lang="en-US" sz="7200" i="1" dirty="0"/>
              <a:t> Number of cars on UK roads surpasses 40 million for first time</a:t>
            </a:r>
            <a:r>
              <a:rPr lang="en-US" sz="7200" dirty="0"/>
              <a:t> (2020). Available at: https://www.carmagazine.co.uk/car-news/motoring-issues/2020/how-many-cars-are-there-in-the-uk/ (Accessed: 18 July 2022).</a:t>
            </a:r>
          </a:p>
          <a:p>
            <a:pPr>
              <a:buNone/>
            </a:pPr>
            <a:r>
              <a:rPr lang="en-US" sz="7200" dirty="0"/>
              <a:t>Ebrahimi, P., </a:t>
            </a:r>
            <a:r>
              <a:rPr lang="en-US" sz="7200" dirty="0" err="1"/>
              <a:t>Ahmadi</a:t>
            </a:r>
            <a:r>
              <a:rPr lang="en-US" sz="7200" dirty="0"/>
              <a:t>, M., </a:t>
            </a:r>
            <a:r>
              <a:rPr lang="en-US" sz="7200" dirty="0" err="1"/>
              <a:t>Gholampour</a:t>
            </a:r>
            <a:r>
              <a:rPr lang="en-US" sz="7200" dirty="0"/>
              <a:t>, A. and </a:t>
            </a:r>
            <a:r>
              <a:rPr lang="en-US" sz="7200" dirty="0" err="1"/>
              <a:t>Alipour</a:t>
            </a:r>
            <a:r>
              <a:rPr lang="en-US" sz="7200" dirty="0"/>
              <a:t>, H., 2019. CRM performance and development of media entrepreneurship in digital, social media and mobile commerce. </a:t>
            </a:r>
            <a:r>
              <a:rPr lang="en-US" sz="7200" i="1" dirty="0"/>
              <a:t>International Journal of Emerging Markets</a:t>
            </a:r>
            <a:r>
              <a:rPr lang="en-US" sz="7200" dirty="0"/>
              <a:t>.</a:t>
            </a:r>
          </a:p>
          <a:p>
            <a:pPr>
              <a:buNone/>
            </a:pPr>
            <a:r>
              <a:rPr lang="en-US" sz="7200" dirty="0" err="1"/>
              <a:t>Lahtinen</a:t>
            </a:r>
            <a:r>
              <a:rPr lang="en-US" sz="7200" dirty="0"/>
              <a:t>, V., Dietrich, T. and Rundle-Thiele, S., 2020. Long live the marketing mix. Testing the effectiveness of the commercial marketing mix in a social marketing context. </a:t>
            </a:r>
            <a:r>
              <a:rPr lang="en-US" sz="7200" i="1" dirty="0"/>
              <a:t>Journal of Social Marketing</a:t>
            </a:r>
            <a:r>
              <a:rPr lang="en-US" sz="7200" dirty="0"/>
              <a:t>.</a:t>
            </a:r>
          </a:p>
          <a:p>
            <a:pPr>
              <a:buNone/>
            </a:pPr>
            <a:r>
              <a:rPr lang="en-US" sz="7200" dirty="0"/>
              <a:t>Employment in the UK automotive industry | </a:t>
            </a:r>
            <a:r>
              <a:rPr lang="en-US" sz="7200" dirty="0" err="1"/>
              <a:t>Statista</a:t>
            </a:r>
            <a:r>
              <a:rPr lang="en-US" sz="7200" dirty="0"/>
              <a:t>. (2022). Retrieved 23 July 2022, from </a:t>
            </a:r>
            <a:r>
              <a:rPr lang="en-US" sz="7200" dirty="0">
                <a:hlinkClick r:id="rId3"/>
              </a:rPr>
              <a:t>https://www.statista.com/statistics/867642/automotive-industry-employment-figures/</a:t>
            </a:r>
            <a:endParaRPr lang="en-US" sz="7200" dirty="0"/>
          </a:p>
          <a:p>
            <a:pPr>
              <a:buNone/>
            </a:pPr>
            <a:r>
              <a:rPr lang="en-US" sz="7200" dirty="0"/>
              <a:t>Kasahun, A.K., 2020. The Impact of Working Capital Management on Firms’ Profitability-Case of Selected Sole Proprietorship Manufacturing Firms in </a:t>
            </a:r>
            <a:r>
              <a:rPr lang="en-US" sz="7200" dirty="0" err="1"/>
              <a:t>Adama</a:t>
            </a:r>
            <a:r>
              <a:rPr lang="en-US" sz="7200" dirty="0"/>
              <a:t> City. </a:t>
            </a:r>
            <a:r>
              <a:rPr lang="en-US" sz="7200" i="1" dirty="0"/>
              <a:t>Journal of Economics and Finance</a:t>
            </a:r>
            <a:r>
              <a:rPr lang="en-US" sz="7200" dirty="0"/>
              <a:t>, </a:t>
            </a:r>
            <a:r>
              <a:rPr lang="en-US" sz="7200" i="1" dirty="0"/>
              <a:t>11</a:t>
            </a:r>
            <a:r>
              <a:rPr lang="en-US" sz="7200" dirty="0"/>
              <a:t>(1), pp.45-55.</a:t>
            </a:r>
          </a:p>
          <a:p>
            <a:pPr>
              <a:buNone/>
            </a:pPr>
            <a:endParaRPr lang="en-US" altLang="en-US" dirty="0"/>
          </a:p>
        </p:txBody>
      </p:sp>
    </p:spTree>
    <p:extLst>
      <p:ext uri="{BB962C8B-B14F-4D97-AF65-F5344CB8AC3E}">
        <p14:creationId xmlns:p14="http://schemas.microsoft.com/office/powerpoint/2010/main" val="194501532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TotalTime>
  <Words>1720</Words>
  <Application>Microsoft Macintosh PowerPoint</Application>
  <PresentationFormat>Widescreen</PresentationFormat>
  <Paragraphs>130</Paragraphs>
  <Slides>10</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Myriad Pro</vt:lpstr>
      <vt:lpstr>Wingdings</vt:lpstr>
      <vt:lpstr>20140311PresentationUWTSDTemplate</vt:lpstr>
      <vt:lpstr>BUSINESS PLAN</vt:lpstr>
      <vt:lpstr>Business/Company Overview </vt:lpstr>
      <vt:lpstr>Product or Service </vt:lpstr>
      <vt:lpstr>Product or Service</vt:lpstr>
      <vt:lpstr>Legal status of business</vt:lpstr>
      <vt:lpstr>SWOT analysis</vt:lpstr>
      <vt:lpstr>4p’s of marketing</vt:lpstr>
      <vt:lpstr>Identifying the target market</vt:lpstr>
      <vt:lpstr>Conclusion</vt:lpstr>
      <vt:lpstr> Reference List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PLAN</dc:title>
  <dc:creator>Vasilios Tavlaridis</dc:creator>
  <cp:lastModifiedBy>Damian Florentina</cp:lastModifiedBy>
  <cp:revision>26</cp:revision>
  <dcterms:created xsi:type="dcterms:W3CDTF">2022-07-21T11:28:39Z</dcterms:created>
  <dcterms:modified xsi:type="dcterms:W3CDTF">2022-08-02T18:25:47Z</dcterms:modified>
</cp:coreProperties>
</file>