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44"/>
  </p:notesMasterIdLst>
  <p:handoutMasterIdLst>
    <p:handoutMasterId r:id="rId45"/>
  </p:handoutMasterIdLst>
  <p:sldIdLst>
    <p:sldId id="812" r:id="rId3"/>
    <p:sldId id="994" r:id="rId4"/>
    <p:sldId id="995" r:id="rId5"/>
    <p:sldId id="996" r:id="rId6"/>
    <p:sldId id="958" r:id="rId7"/>
    <p:sldId id="959" r:id="rId8"/>
    <p:sldId id="960" r:id="rId9"/>
    <p:sldId id="961" r:id="rId10"/>
    <p:sldId id="962" r:id="rId11"/>
    <p:sldId id="963" r:id="rId12"/>
    <p:sldId id="964" r:id="rId13"/>
    <p:sldId id="965" r:id="rId14"/>
    <p:sldId id="966" r:id="rId15"/>
    <p:sldId id="967" r:id="rId16"/>
    <p:sldId id="968" r:id="rId17"/>
    <p:sldId id="969" r:id="rId18"/>
    <p:sldId id="970" r:id="rId19"/>
    <p:sldId id="971" r:id="rId20"/>
    <p:sldId id="972" r:id="rId21"/>
    <p:sldId id="973" r:id="rId22"/>
    <p:sldId id="974" r:id="rId23"/>
    <p:sldId id="975" r:id="rId24"/>
    <p:sldId id="976" r:id="rId25"/>
    <p:sldId id="977" r:id="rId26"/>
    <p:sldId id="978" r:id="rId27"/>
    <p:sldId id="979" r:id="rId28"/>
    <p:sldId id="980" r:id="rId29"/>
    <p:sldId id="981" r:id="rId30"/>
    <p:sldId id="982" r:id="rId31"/>
    <p:sldId id="983" r:id="rId32"/>
    <p:sldId id="984" r:id="rId33"/>
    <p:sldId id="993" r:id="rId34"/>
    <p:sldId id="986" r:id="rId35"/>
    <p:sldId id="987" r:id="rId36"/>
    <p:sldId id="988" r:id="rId37"/>
    <p:sldId id="989" r:id="rId38"/>
    <p:sldId id="990" r:id="rId39"/>
    <p:sldId id="991" r:id="rId40"/>
    <p:sldId id="992" r:id="rId41"/>
    <p:sldId id="928" r:id="rId42"/>
    <p:sldId id="956" r:id="rId43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  <p:cmAuthor id="2" name="Jane Gibbons -X (jagibbon - DEL ORO CONSULTING INC at Cisco)" initials="JG-(-DOCIaC" lastIdx="5" clrIdx="2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3" name="John" initials="J" lastIdx="1" clrIdx="3">
    <p:extLst>
      <p:ext uri="{19B8F6BF-5375-455C-9EA6-DF929625EA0E}">
        <p15:presenceInfo xmlns:p15="http://schemas.microsoft.com/office/powerpoint/2012/main" userId="Joh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4"/>
    <a:srgbClr val="678DC5"/>
    <a:srgbClr val="3E67A4"/>
    <a:srgbClr val="3E8DC5"/>
    <a:srgbClr val="5F5F65"/>
    <a:srgbClr val="7E7E86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49" autoAdjust="0"/>
    <p:restoredTop sz="95255" autoAdjust="0"/>
  </p:normalViewPr>
  <p:slideViewPr>
    <p:cSldViewPr snapToGrid="0">
      <p:cViewPr varScale="1">
        <p:scale>
          <a:sx n="104" d="100"/>
          <a:sy n="104" d="100"/>
        </p:scale>
        <p:origin x="210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  <p:sldLst>
      <p:sld r:id="rId1" collapse="1"/>
      <p:sld r:id="rId2" collapse="1"/>
      <p:sld r:id="rId3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commentAuthors" Target="commentAuthor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4.xml"/><Relationship Id="rId2" Type="http://schemas.openxmlformats.org/officeDocument/2006/relationships/slide" Target="slides/slide3.xml"/><Relationship Id="rId1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7799B1-E8E5-4AB2-AE4C-B0E9AAD531A3}" type="doc">
      <dgm:prSet loTypeId="urn:microsoft.com/office/officeart/2008/layout/RadialCluster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IN"/>
        </a:p>
      </dgm:t>
    </dgm:pt>
    <dgm:pt modelId="{1C7043F6-3887-4D71-BE47-C53380E53D03}">
      <dgm:prSet phldrT="[Text]"/>
      <dgm:spPr/>
      <dgm:t>
        <a:bodyPr/>
        <a:lstStyle/>
        <a:p>
          <a:r>
            <a:rPr lang="en-IN" dirty="0" smtClean="0"/>
            <a:t>Executes</a:t>
          </a:r>
          <a:endParaRPr lang="en-IN" dirty="0"/>
        </a:p>
      </dgm:t>
    </dgm:pt>
    <dgm:pt modelId="{8F12E6F7-EB79-48FF-929E-471D0A2BCC00}" type="parTrans" cxnId="{C6E40CB3-9249-4281-8015-ABF20890D4F7}">
      <dgm:prSet/>
      <dgm:spPr/>
      <dgm:t>
        <a:bodyPr/>
        <a:lstStyle/>
        <a:p>
          <a:endParaRPr lang="en-IN"/>
        </a:p>
      </dgm:t>
    </dgm:pt>
    <dgm:pt modelId="{ED7B402A-8D37-49B8-8977-59123F9298EF}" type="sibTrans" cxnId="{C6E40CB3-9249-4281-8015-ABF20890D4F7}">
      <dgm:prSet/>
      <dgm:spPr/>
      <dgm:t>
        <a:bodyPr/>
        <a:lstStyle/>
        <a:p>
          <a:endParaRPr lang="en-IN"/>
        </a:p>
      </dgm:t>
    </dgm:pt>
    <dgm:pt modelId="{9225567E-016B-480B-BBB1-256AD268037F}">
      <dgm:prSet phldrT="[Text]"/>
      <dgm:spPr/>
      <dgm:t>
        <a:bodyPr/>
        <a:lstStyle/>
        <a:p>
          <a:r>
            <a:rPr lang="en-IN" dirty="0" smtClean="0"/>
            <a:t>program</a:t>
          </a:r>
          <a:endParaRPr lang="en-IN" dirty="0"/>
        </a:p>
      </dgm:t>
    </dgm:pt>
    <dgm:pt modelId="{DF25CB65-5458-4C0E-B31B-988F2662CE61}" type="parTrans" cxnId="{E12E6D8C-3DB2-4A6B-9DFF-37EE461D701C}">
      <dgm:prSet/>
      <dgm:spPr/>
      <dgm:t>
        <a:bodyPr/>
        <a:lstStyle/>
        <a:p>
          <a:endParaRPr lang="en-IN"/>
        </a:p>
      </dgm:t>
    </dgm:pt>
    <dgm:pt modelId="{848A91C2-32DE-48B0-AD42-F954ED20C969}" type="sibTrans" cxnId="{E12E6D8C-3DB2-4A6B-9DFF-37EE461D701C}">
      <dgm:prSet/>
      <dgm:spPr/>
      <dgm:t>
        <a:bodyPr/>
        <a:lstStyle/>
        <a:p>
          <a:endParaRPr lang="en-IN"/>
        </a:p>
      </dgm:t>
    </dgm:pt>
    <dgm:pt modelId="{F347E4E7-CE90-433C-BC2E-03C11D8D6FBC}">
      <dgm:prSet phldrT="[Text]"/>
      <dgm:spPr/>
      <dgm:t>
        <a:bodyPr/>
        <a:lstStyle/>
        <a:p>
          <a:r>
            <a:rPr lang="en-IN" dirty="0" smtClean="0"/>
            <a:t>remotely</a:t>
          </a:r>
          <a:endParaRPr lang="en-IN" dirty="0"/>
        </a:p>
      </dgm:t>
    </dgm:pt>
    <dgm:pt modelId="{1AADB042-8F40-4567-BF45-848C40C064E6}" type="parTrans" cxnId="{CBDC016A-2C9D-4E87-A4D1-8F994E956794}">
      <dgm:prSet/>
      <dgm:spPr/>
      <dgm:t>
        <a:bodyPr/>
        <a:lstStyle/>
        <a:p>
          <a:endParaRPr lang="en-IN"/>
        </a:p>
      </dgm:t>
    </dgm:pt>
    <dgm:pt modelId="{6E4D9688-4482-4DF8-8AC7-FF6AFEE42FC4}" type="sibTrans" cxnId="{CBDC016A-2C9D-4E87-A4D1-8F994E956794}">
      <dgm:prSet/>
      <dgm:spPr/>
      <dgm:t>
        <a:bodyPr/>
        <a:lstStyle/>
        <a:p>
          <a:endParaRPr lang="en-IN"/>
        </a:p>
      </dgm:t>
    </dgm:pt>
    <dgm:pt modelId="{28986BFB-DDA3-4C61-B5B6-FFADDB0673D2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IN" dirty="0" smtClean="0"/>
            <a:t>Hacker</a:t>
          </a:r>
          <a:endParaRPr lang="en-IN" dirty="0"/>
        </a:p>
      </dgm:t>
    </dgm:pt>
    <dgm:pt modelId="{820EDFEF-1F6A-44EB-AA6E-AEEC6748D751}" type="sibTrans" cxnId="{85DDAB86-8E4E-41D7-A374-8CE2AB04B556}">
      <dgm:prSet/>
      <dgm:spPr/>
      <dgm:t>
        <a:bodyPr/>
        <a:lstStyle/>
        <a:p>
          <a:endParaRPr lang="en-IN"/>
        </a:p>
      </dgm:t>
    </dgm:pt>
    <dgm:pt modelId="{A0D78CAB-CB66-46AC-BFAB-882AC264D41D}" type="parTrans" cxnId="{85DDAB86-8E4E-41D7-A374-8CE2AB04B556}">
      <dgm:prSet/>
      <dgm:spPr/>
      <dgm:t>
        <a:bodyPr/>
        <a:lstStyle/>
        <a:p>
          <a:endParaRPr lang="en-IN"/>
        </a:p>
      </dgm:t>
    </dgm:pt>
    <dgm:pt modelId="{822D2A51-62BE-4CCF-AED7-C4AEA700567B}">
      <dgm:prSet phldrT="[Text]"/>
      <dgm:spPr/>
      <dgm:t>
        <a:bodyPr/>
        <a:lstStyle/>
        <a:p>
          <a:r>
            <a:rPr lang="en-IN" dirty="0" smtClean="0"/>
            <a:t>Executor</a:t>
          </a:r>
          <a:endParaRPr lang="en-IN" dirty="0"/>
        </a:p>
      </dgm:t>
    </dgm:pt>
    <dgm:pt modelId="{4887D8EE-F120-49B6-8E32-4618936CC05E}" type="sibTrans" cxnId="{6599BC1F-5FAA-4F2C-A59E-DCD7AC072652}">
      <dgm:prSet/>
      <dgm:spPr/>
      <dgm:t>
        <a:bodyPr/>
        <a:lstStyle/>
        <a:p>
          <a:endParaRPr lang="en-IN"/>
        </a:p>
      </dgm:t>
    </dgm:pt>
    <dgm:pt modelId="{17285872-5241-48D5-9662-9CD66662A207}" type="parTrans" cxnId="{6599BC1F-5FAA-4F2C-A59E-DCD7AC072652}">
      <dgm:prSet/>
      <dgm:spPr/>
      <dgm:t>
        <a:bodyPr/>
        <a:lstStyle/>
        <a:p>
          <a:endParaRPr lang="en-IN"/>
        </a:p>
      </dgm:t>
    </dgm:pt>
    <dgm:pt modelId="{05B0F056-9984-4CD3-9F38-66219273B458}" type="pres">
      <dgm:prSet presAssocID="{3A7799B1-E8E5-4AB2-AE4C-B0E9AAD531A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IN"/>
        </a:p>
      </dgm:t>
    </dgm:pt>
    <dgm:pt modelId="{AD2F9478-DDCB-40C4-80C3-47D794CD6A61}" type="pres">
      <dgm:prSet presAssocID="{822D2A51-62BE-4CCF-AED7-C4AEA700567B}" presName="singleCycle" presStyleCnt="0"/>
      <dgm:spPr/>
    </dgm:pt>
    <dgm:pt modelId="{29DBC0AB-5144-4BFB-B5D7-9B0E6F73A1B7}" type="pres">
      <dgm:prSet presAssocID="{822D2A51-62BE-4CCF-AED7-C4AEA700567B}" presName="singleCenter" presStyleLbl="node1" presStyleIdx="0" presStyleCnt="5">
        <dgm:presLayoutVars>
          <dgm:chMax val="7"/>
          <dgm:chPref val="7"/>
        </dgm:presLayoutVars>
      </dgm:prSet>
      <dgm:spPr/>
      <dgm:t>
        <a:bodyPr/>
        <a:lstStyle/>
        <a:p>
          <a:endParaRPr lang="en-IN"/>
        </a:p>
      </dgm:t>
    </dgm:pt>
    <dgm:pt modelId="{F2443BCA-3A17-48A1-8D26-26C13E8D6A8C}" type="pres">
      <dgm:prSet presAssocID="{A0D78CAB-CB66-46AC-BFAB-882AC264D41D}" presName="Name56" presStyleLbl="parChTrans1D2" presStyleIdx="0" presStyleCnt="4"/>
      <dgm:spPr/>
      <dgm:t>
        <a:bodyPr/>
        <a:lstStyle/>
        <a:p>
          <a:endParaRPr lang="en-IN"/>
        </a:p>
      </dgm:t>
    </dgm:pt>
    <dgm:pt modelId="{C3B0F93E-F7C8-46C2-8852-1926BEC74921}" type="pres">
      <dgm:prSet presAssocID="{28986BFB-DDA3-4C61-B5B6-FFADDB0673D2}" presName="text0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6783D3B4-36E3-455E-9A77-0F4F151D8901}" type="pres">
      <dgm:prSet presAssocID="{8F12E6F7-EB79-48FF-929E-471D0A2BCC00}" presName="Name56" presStyleLbl="parChTrans1D2" presStyleIdx="1" presStyleCnt="4"/>
      <dgm:spPr/>
      <dgm:t>
        <a:bodyPr/>
        <a:lstStyle/>
        <a:p>
          <a:endParaRPr lang="en-IN"/>
        </a:p>
      </dgm:t>
    </dgm:pt>
    <dgm:pt modelId="{0BEB0447-FA4B-4ACA-8FC9-ED93780CB9FD}" type="pres">
      <dgm:prSet presAssocID="{1C7043F6-3887-4D71-BE47-C53380E53D03}" presName="text0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5253120B-5921-4743-B1EF-EFE9859710B8}" type="pres">
      <dgm:prSet presAssocID="{DF25CB65-5458-4C0E-B31B-988F2662CE61}" presName="Name56" presStyleLbl="parChTrans1D2" presStyleIdx="2" presStyleCnt="4"/>
      <dgm:spPr/>
      <dgm:t>
        <a:bodyPr/>
        <a:lstStyle/>
        <a:p>
          <a:endParaRPr lang="en-IN"/>
        </a:p>
      </dgm:t>
    </dgm:pt>
    <dgm:pt modelId="{571BA420-45FA-4ADE-8C06-A7D81FBF57AE}" type="pres">
      <dgm:prSet presAssocID="{9225567E-016B-480B-BBB1-256AD268037F}" presName="text0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92F252FC-543E-417D-8295-48184E663C5A}" type="pres">
      <dgm:prSet presAssocID="{1AADB042-8F40-4567-BF45-848C40C064E6}" presName="Name56" presStyleLbl="parChTrans1D2" presStyleIdx="3" presStyleCnt="4"/>
      <dgm:spPr/>
      <dgm:t>
        <a:bodyPr/>
        <a:lstStyle/>
        <a:p>
          <a:endParaRPr lang="en-IN"/>
        </a:p>
      </dgm:t>
    </dgm:pt>
    <dgm:pt modelId="{32E1938E-CA3E-4F7F-B423-76D031E22CBB}" type="pres">
      <dgm:prSet presAssocID="{F347E4E7-CE90-433C-BC2E-03C11D8D6FBC}" presName="text0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1ADF300E-B25A-47AE-B228-E4A8FF48BBEC}" type="presOf" srcId="{28986BFB-DDA3-4C61-B5B6-FFADDB0673D2}" destId="{C3B0F93E-F7C8-46C2-8852-1926BEC74921}" srcOrd="0" destOrd="0" presId="urn:microsoft.com/office/officeart/2008/layout/RadialCluster"/>
    <dgm:cxn modelId="{C9014394-B88C-4638-BB64-AAD0CE9EBAF7}" type="presOf" srcId="{8F12E6F7-EB79-48FF-929E-471D0A2BCC00}" destId="{6783D3B4-36E3-455E-9A77-0F4F151D8901}" srcOrd="0" destOrd="0" presId="urn:microsoft.com/office/officeart/2008/layout/RadialCluster"/>
    <dgm:cxn modelId="{CBDC016A-2C9D-4E87-A4D1-8F994E956794}" srcId="{822D2A51-62BE-4CCF-AED7-C4AEA700567B}" destId="{F347E4E7-CE90-433C-BC2E-03C11D8D6FBC}" srcOrd="3" destOrd="0" parTransId="{1AADB042-8F40-4567-BF45-848C40C064E6}" sibTransId="{6E4D9688-4482-4DF8-8AC7-FF6AFEE42FC4}"/>
    <dgm:cxn modelId="{D7388631-51DB-4C3E-A4DC-4EC308E31931}" type="presOf" srcId="{3A7799B1-E8E5-4AB2-AE4C-B0E9AAD531A3}" destId="{05B0F056-9984-4CD3-9F38-66219273B458}" srcOrd="0" destOrd="0" presId="urn:microsoft.com/office/officeart/2008/layout/RadialCluster"/>
    <dgm:cxn modelId="{6599BC1F-5FAA-4F2C-A59E-DCD7AC072652}" srcId="{3A7799B1-E8E5-4AB2-AE4C-B0E9AAD531A3}" destId="{822D2A51-62BE-4CCF-AED7-C4AEA700567B}" srcOrd="0" destOrd="0" parTransId="{17285872-5241-48D5-9662-9CD66662A207}" sibTransId="{4887D8EE-F120-49B6-8E32-4618936CC05E}"/>
    <dgm:cxn modelId="{4FB83E26-EF84-4689-AF89-94130D73C7DF}" type="presOf" srcId="{F347E4E7-CE90-433C-BC2E-03C11D8D6FBC}" destId="{32E1938E-CA3E-4F7F-B423-76D031E22CBB}" srcOrd="0" destOrd="0" presId="urn:microsoft.com/office/officeart/2008/layout/RadialCluster"/>
    <dgm:cxn modelId="{545A3CC1-35FA-41AB-A24F-3FECBCE755BB}" type="presOf" srcId="{822D2A51-62BE-4CCF-AED7-C4AEA700567B}" destId="{29DBC0AB-5144-4BFB-B5D7-9B0E6F73A1B7}" srcOrd="0" destOrd="0" presId="urn:microsoft.com/office/officeart/2008/layout/RadialCluster"/>
    <dgm:cxn modelId="{1A2D8CA1-DEB1-4F56-8BD7-198DAA5FAD5B}" type="presOf" srcId="{DF25CB65-5458-4C0E-B31B-988F2662CE61}" destId="{5253120B-5921-4743-B1EF-EFE9859710B8}" srcOrd="0" destOrd="0" presId="urn:microsoft.com/office/officeart/2008/layout/RadialCluster"/>
    <dgm:cxn modelId="{E12E6D8C-3DB2-4A6B-9DFF-37EE461D701C}" srcId="{822D2A51-62BE-4CCF-AED7-C4AEA700567B}" destId="{9225567E-016B-480B-BBB1-256AD268037F}" srcOrd="2" destOrd="0" parTransId="{DF25CB65-5458-4C0E-B31B-988F2662CE61}" sibTransId="{848A91C2-32DE-48B0-AD42-F954ED20C969}"/>
    <dgm:cxn modelId="{FB8C5D45-CE89-4CAD-B9F6-A5545919CEFB}" type="presOf" srcId="{1AADB042-8F40-4567-BF45-848C40C064E6}" destId="{92F252FC-543E-417D-8295-48184E663C5A}" srcOrd="0" destOrd="0" presId="urn:microsoft.com/office/officeart/2008/layout/RadialCluster"/>
    <dgm:cxn modelId="{1CDB6387-2CB3-4E91-A65A-0295903E2FCF}" type="presOf" srcId="{1C7043F6-3887-4D71-BE47-C53380E53D03}" destId="{0BEB0447-FA4B-4ACA-8FC9-ED93780CB9FD}" srcOrd="0" destOrd="0" presId="urn:microsoft.com/office/officeart/2008/layout/RadialCluster"/>
    <dgm:cxn modelId="{59C9A693-5D8C-43F6-91DE-93C6EC6929E5}" type="presOf" srcId="{A0D78CAB-CB66-46AC-BFAB-882AC264D41D}" destId="{F2443BCA-3A17-48A1-8D26-26C13E8D6A8C}" srcOrd="0" destOrd="0" presId="urn:microsoft.com/office/officeart/2008/layout/RadialCluster"/>
    <dgm:cxn modelId="{5BAC5D88-CBE8-4993-A504-3A0435ADD46D}" type="presOf" srcId="{9225567E-016B-480B-BBB1-256AD268037F}" destId="{571BA420-45FA-4ADE-8C06-A7D81FBF57AE}" srcOrd="0" destOrd="0" presId="urn:microsoft.com/office/officeart/2008/layout/RadialCluster"/>
    <dgm:cxn modelId="{C6E40CB3-9249-4281-8015-ABF20890D4F7}" srcId="{822D2A51-62BE-4CCF-AED7-C4AEA700567B}" destId="{1C7043F6-3887-4D71-BE47-C53380E53D03}" srcOrd="1" destOrd="0" parTransId="{8F12E6F7-EB79-48FF-929E-471D0A2BCC00}" sibTransId="{ED7B402A-8D37-49B8-8977-59123F9298EF}"/>
    <dgm:cxn modelId="{85DDAB86-8E4E-41D7-A374-8CE2AB04B556}" srcId="{822D2A51-62BE-4CCF-AED7-C4AEA700567B}" destId="{28986BFB-DDA3-4C61-B5B6-FFADDB0673D2}" srcOrd="0" destOrd="0" parTransId="{A0D78CAB-CB66-46AC-BFAB-882AC264D41D}" sibTransId="{820EDFEF-1F6A-44EB-AA6E-AEEC6748D751}"/>
    <dgm:cxn modelId="{F01734D5-EC63-4577-B71E-85B2F7D1582A}" type="presParOf" srcId="{05B0F056-9984-4CD3-9F38-66219273B458}" destId="{AD2F9478-DDCB-40C4-80C3-47D794CD6A61}" srcOrd="0" destOrd="0" presId="urn:microsoft.com/office/officeart/2008/layout/RadialCluster"/>
    <dgm:cxn modelId="{789E8404-F92E-4C5C-BA83-FCA840221C92}" type="presParOf" srcId="{AD2F9478-DDCB-40C4-80C3-47D794CD6A61}" destId="{29DBC0AB-5144-4BFB-B5D7-9B0E6F73A1B7}" srcOrd="0" destOrd="0" presId="urn:microsoft.com/office/officeart/2008/layout/RadialCluster"/>
    <dgm:cxn modelId="{7B3DA189-409C-4F88-8044-744CB90EE506}" type="presParOf" srcId="{AD2F9478-DDCB-40C4-80C3-47D794CD6A61}" destId="{F2443BCA-3A17-48A1-8D26-26C13E8D6A8C}" srcOrd="1" destOrd="0" presId="urn:microsoft.com/office/officeart/2008/layout/RadialCluster"/>
    <dgm:cxn modelId="{7EC252E8-A8A8-4552-A42C-25091902B032}" type="presParOf" srcId="{AD2F9478-DDCB-40C4-80C3-47D794CD6A61}" destId="{C3B0F93E-F7C8-46C2-8852-1926BEC74921}" srcOrd="2" destOrd="0" presId="urn:microsoft.com/office/officeart/2008/layout/RadialCluster"/>
    <dgm:cxn modelId="{73F00E47-0944-440D-A76B-78CE233C4C02}" type="presParOf" srcId="{AD2F9478-DDCB-40C4-80C3-47D794CD6A61}" destId="{6783D3B4-36E3-455E-9A77-0F4F151D8901}" srcOrd="3" destOrd="0" presId="urn:microsoft.com/office/officeart/2008/layout/RadialCluster"/>
    <dgm:cxn modelId="{D8AED26D-C90C-49A1-B0BB-0A42586DBD77}" type="presParOf" srcId="{AD2F9478-DDCB-40C4-80C3-47D794CD6A61}" destId="{0BEB0447-FA4B-4ACA-8FC9-ED93780CB9FD}" srcOrd="4" destOrd="0" presId="urn:microsoft.com/office/officeart/2008/layout/RadialCluster"/>
    <dgm:cxn modelId="{B2A46E2F-A212-46DA-9C48-15D5DD671A3D}" type="presParOf" srcId="{AD2F9478-DDCB-40C4-80C3-47D794CD6A61}" destId="{5253120B-5921-4743-B1EF-EFE9859710B8}" srcOrd="5" destOrd="0" presId="urn:microsoft.com/office/officeart/2008/layout/RadialCluster"/>
    <dgm:cxn modelId="{A9E07276-BF57-4E94-936F-1942EF51EEEE}" type="presParOf" srcId="{AD2F9478-DDCB-40C4-80C3-47D794CD6A61}" destId="{571BA420-45FA-4ADE-8C06-A7D81FBF57AE}" srcOrd="6" destOrd="0" presId="urn:microsoft.com/office/officeart/2008/layout/RadialCluster"/>
    <dgm:cxn modelId="{CC768B7B-7110-4A0C-8CC7-AFA11C8AC3F3}" type="presParOf" srcId="{AD2F9478-DDCB-40C4-80C3-47D794CD6A61}" destId="{92F252FC-543E-417D-8295-48184E663C5A}" srcOrd="7" destOrd="0" presId="urn:microsoft.com/office/officeart/2008/layout/RadialCluster"/>
    <dgm:cxn modelId="{2CA0BA6A-EBB2-4BBE-B8F9-7C70CEE74396}" type="presParOf" srcId="{AD2F9478-DDCB-40C4-80C3-47D794CD6A61}" destId="{32E1938E-CA3E-4F7F-B423-76D031E22CBB}" srcOrd="8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DBC0AB-5144-4BFB-B5D7-9B0E6F73A1B7}">
      <dsp:nvSpPr>
        <dsp:cNvPr id="0" name=""/>
        <dsp:cNvSpPr/>
      </dsp:nvSpPr>
      <dsp:spPr>
        <a:xfrm>
          <a:off x="2097759" y="961786"/>
          <a:ext cx="824388" cy="82438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300" kern="1200" dirty="0" smtClean="0"/>
            <a:t>Executor</a:t>
          </a:r>
          <a:endParaRPr lang="en-IN" sz="1300" kern="1200" dirty="0"/>
        </a:p>
      </dsp:txBody>
      <dsp:txXfrm>
        <a:off x="2138002" y="1002029"/>
        <a:ext cx="743902" cy="743902"/>
      </dsp:txXfrm>
    </dsp:sp>
    <dsp:sp modelId="{F2443BCA-3A17-48A1-8D26-26C13E8D6A8C}">
      <dsp:nvSpPr>
        <dsp:cNvPr id="0" name=""/>
        <dsp:cNvSpPr/>
      </dsp:nvSpPr>
      <dsp:spPr>
        <a:xfrm rot="16200000">
          <a:off x="2305348" y="757181"/>
          <a:ext cx="40921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09210" y="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B0F93E-F7C8-46C2-8852-1926BEC74921}">
      <dsp:nvSpPr>
        <dsp:cNvPr id="0" name=""/>
        <dsp:cNvSpPr/>
      </dsp:nvSpPr>
      <dsp:spPr>
        <a:xfrm>
          <a:off x="2233783" y="236"/>
          <a:ext cx="552340" cy="552340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000" kern="1200" dirty="0" smtClean="0"/>
            <a:t>Hacker</a:t>
          </a:r>
          <a:endParaRPr lang="en-IN" sz="1000" kern="1200" dirty="0"/>
        </a:p>
      </dsp:txBody>
      <dsp:txXfrm>
        <a:off x="2260746" y="27199"/>
        <a:ext cx="498414" cy="498414"/>
      </dsp:txXfrm>
    </dsp:sp>
    <dsp:sp modelId="{6783D3B4-36E3-455E-9A77-0F4F151D8901}">
      <dsp:nvSpPr>
        <dsp:cNvPr id="0" name=""/>
        <dsp:cNvSpPr/>
      </dsp:nvSpPr>
      <dsp:spPr>
        <a:xfrm>
          <a:off x="2922147" y="1373980"/>
          <a:ext cx="40921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09210" y="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EB0447-FA4B-4ACA-8FC9-ED93780CB9FD}">
      <dsp:nvSpPr>
        <dsp:cNvPr id="0" name=""/>
        <dsp:cNvSpPr/>
      </dsp:nvSpPr>
      <dsp:spPr>
        <a:xfrm>
          <a:off x="3331357" y="1097810"/>
          <a:ext cx="552340" cy="552340"/>
        </a:xfrm>
        <a:prstGeom prst="roundRect">
          <a:avLst/>
        </a:prstGeom>
        <a:solidFill>
          <a:schemeClr val="accent3">
            <a:hueOff val="0"/>
            <a:satOff val="0"/>
            <a:lumOff val="-5000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800" kern="1200" dirty="0" smtClean="0"/>
            <a:t>Executes</a:t>
          </a:r>
          <a:endParaRPr lang="en-IN" sz="800" kern="1200" dirty="0"/>
        </a:p>
      </dsp:txBody>
      <dsp:txXfrm>
        <a:off x="3358320" y="1124773"/>
        <a:ext cx="498414" cy="498414"/>
      </dsp:txXfrm>
    </dsp:sp>
    <dsp:sp modelId="{5253120B-5921-4743-B1EF-EFE9859710B8}">
      <dsp:nvSpPr>
        <dsp:cNvPr id="0" name=""/>
        <dsp:cNvSpPr/>
      </dsp:nvSpPr>
      <dsp:spPr>
        <a:xfrm rot="5400000">
          <a:off x="2305348" y="1990780"/>
          <a:ext cx="40921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09210" y="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1BA420-45FA-4ADE-8C06-A7D81FBF57AE}">
      <dsp:nvSpPr>
        <dsp:cNvPr id="0" name=""/>
        <dsp:cNvSpPr/>
      </dsp:nvSpPr>
      <dsp:spPr>
        <a:xfrm>
          <a:off x="2233783" y="2195385"/>
          <a:ext cx="552340" cy="552340"/>
        </a:xfrm>
        <a:prstGeom prst="roundRect">
          <a:avLst/>
        </a:prstGeom>
        <a:solidFill>
          <a:schemeClr val="accent3">
            <a:hueOff val="0"/>
            <a:satOff val="0"/>
            <a:lumOff val="-7500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900" kern="1200" dirty="0" smtClean="0"/>
            <a:t>program</a:t>
          </a:r>
          <a:endParaRPr lang="en-IN" sz="900" kern="1200" dirty="0"/>
        </a:p>
      </dsp:txBody>
      <dsp:txXfrm>
        <a:off x="2260746" y="2222348"/>
        <a:ext cx="498414" cy="498414"/>
      </dsp:txXfrm>
    </dsp:sp>
    <dsp:sp modelId="{92F252FC-543E-417D-8295-48184E663C5A}">
      <dsp:nvSpPr>
        <dsp:cNvPr id="0" name=""/>
        <dsp:cNvSpPr/>
      </dsp:nvSpPr>
      <dsp:spPr>
        <a:xfrm rot="10800000">
          <a:off x="1688549" y="1373981"/>
          <a:ext cx="40921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09210" y="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E1938E-CA3E-4F7F-B423-76D031E22CBB}">
      <dsp:nvSpPr>
        <dsp:cNvPr id="0" name=""/>
        <dsp:cNvSpPr/>
      </dsp:nvSpPr>
      <dsp:spPr>
        <a:xfrm>
          <a:off x="1136208" y="1097810"/>
          <a:ext cx="552340" cy="552340"/>
        </a:xfrm>
        <a:prstGeom prst="roundRect">
          <a:avLst/>
        </a:prstGeom>
        <a:solidFill>
          <a:schemeClr val="accent3">
            <a:hueOff val="0"/>
            <a:satOff val="0"/>
            <a:lumOff val="-10000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900" kern="1200" dirty="0" smtClean="0"/>
            <a:t>remotely</a:t>
          </a:r>
          <a:endParaRPr lang="en-IN" sz="900" kern="1200" dirty="0"/>
        </a:p>
      </dsp:txBody>
      <dsp:txXfrm>
        <a:off x="1163171" y="1124773"/>
        <a:ext cx="498414" cy="4984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397270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890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8639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1611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HB SERVICES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072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302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ul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914400"/>
            <a:ext cx="8578850" cy="539496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000000"/>
                </a:solidFill>
                <a:latin typeface="+mj-lt"/>
              </a:defRPr>
            </a:lvl2pPr>
            <a:lvl3pPr>
              <a:defRPr>
                <a:solidFill>
                  <a:srgbClr val="000000"/>
                </a:solidFill>
                <a:latin typeface="+mj-lt"/>
              </a:defRPr>
            </a:lvl3pPr>
            <a:lvl4pPr>
              <a:defRPr>
                <a:solidFill>
                  <a:srgbClr val="000000"/>
                </a:solidFill>
                <a:latin typeface="+mj-lt"/>
              </a:defRPr>
            </a:lvl4pPr>
            <a:lvl5pPr>
              <a:defRPr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45606873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Body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7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1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ckmageddon.com/category/security/cyber-attack-statistics" TargetMode="External"/><Relationship Id="rId2" Type="http://schemas.openxmlformats.org/officeDocument/2006/relationships/hyperlink" Target="http://www.ted.com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www.idtheftcenter.org/2016databreach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49" y="2263775"/>
            <a:ext cx="3951757" cy="1481138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Instructor Materials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lecture 2: The Cybersecurity Sorcery Cube</a:t>
            </a:r>
            <a:endParaRPr lang="en-US" sz="2400" u="sng" dirty="0">
              <a:solidFill>
                <a:schemeClr val="folHlink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64915" y="759890"/>
            <a:ext cx="6788150" cy="658812"/>
          </a:xfrm>
        </p:spPr>
        <p:txBody>
          <a:bodyPr/>
          <a:lstStyle/>
          <a:p>
            <a:pPr algn="ctr" eaLnBrk="1" hangingPunct="1">
              <a:buFont typeface="Wingdings" charset="0"/>
              <a:buNone/>
            </a:pPr>
            <a:r>
              <a:rPr lang="en-US" sz="2800" dirty="0">
                <a:latin typeface="Arial" charset="0"/>
              </a:rPr>
              <a:t>Advanced Cyber Security</a:t>
            </a:r>
            <a:r>
              <a:rPr lang="en-US" dirty="0">
                <a:latin typeface="Arial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748051" y="2508872"/>
            <a:ext cx="1553630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Lecture </a:t>
            </a:r>
            <a:r>
              <a:rPr lang="en-US" b="1" dirty="0" smtClean="0"/>
              <a:t>4</a:t>
            </a:r>
            <a:endParaRPr lang="en-GB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2737701" y="4589986"/>
            <a:ext cx="3886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 err="1">
                <a:latin typeface="Arial" charset="0"/>
              </a:rPr>
              <a:t>Dr.</a:t>
            </a:r>
            <a:r>
              <a:rPr lang="en-GB" altLang="en-US" b="1" dirty="0">
                <a:latin typeface="Arial" charset="0"/>
              </a:rPr>
              <a:t> Carlene Campbell</a:t>
            </a:r>
          </a:p>
        </p:txBody>
      </p:sp>
      <p:sp>
        <p:nvSpPr>
          <p:cNvPr id="3" name="Rectangle 2"/>
          <p:cNvSpPr/>
          <p:nvPr/>
        </p:nvSpPr>
        <p:spPr>
          <a:xfrm>
            <a:off x="1982230" y="3492618"/>
            <a:ext cx="5953520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Scanning Networks: Protocols and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64652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0"/>
            <a:ext cx="8772157" cy="838200"/>
          </a:xfrm>
        </p:spPr>
        <p:txBody>
          <a:bodyPr/>
          <a:lstStyle/>
          <a:p>
            <a:pPr algn="ctr"/>
            <a:r>
              <a:rPr lang="en-US" sz="1800" dirty="0"/>
              <a:t>Network Protocols</a:t>
            </a:r>
            <a:br>
              <a:rPr lang="en-US" sz="1800" dirty="0"/>
            </a:br>
            <a:r>
              <a:rPr lang="en-US" sz="2800" dirty="0"/>
              <a:t>Communications Protocols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193867" y="838200"/>
            <a:ext cx="8733677" cy="5353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  <a:normAutofit/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457200" indent="-2286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indent="-22542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SzPct val="75000"/>
              <a:buFont typeface="Courier New" panose="02070309020205020404" pitchFamily="49" charset="0"/>
              <a:buChar char="o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kern="0" dirty="0"/>
              <a:t>TCP/IP Protocol Suite</a:t>
            </a:r>
          </a:p>
          <a:p>
            <a:pPr lvl="1"/>
            <a:r>
              <a:rPr lang="en-US" kern="0" dirty="0"/>
              <a:t>Application Layer </a:t>
            </a:r>
          </a:p>
          <a:p>
            <a:pPr lvl="1"/>
            <a:r>
              <a:rPr lang="en-US" kern="0" dirty="0"/>
              <a:t>Transport Layer </a:t>
            </a:r>
          </a:p>
          <a:p>
            <a:pPr lvl="1"/>
            <a:r>
              <a:rPr lang="en-US" kern="0" dirty="0"/>
              <a:t>Internet Layer </a:t>
            </a:r>
          </a:p>
          <a:p>
            <a:pPr lvl="1"/>
            <a:r>
              <a:rPr lang="en-US" kern="0" dirty="0"/>
              <a:t>Network Access Layer</a:t>
            </a:r>
          </a:p>
          <a:p>
            <a:pPr lvl="1"/>
            <a:endParaRPr lang="en-US" kern="0" dirty="0"/>
          </a:p>
          <a:p>
            <a:pPr lvl="1"/>
            <a:endParaRPr lang="en-US" kern="0" dirty="0"/>
          </a:p>
          <a:p>
            <a:endParaRPr lang="en-US" kern="0" dirty="0"/>
          </a:p>
          <a:p>
            <a:endParaRPr lang="en-US" kern="0" dirty="0"/>
          </a:p>
          <a:p>
            <a:pPr marL="0" indent="0">
              <a:buNone/>
            </a:pPr>
            <a:endParaRPr lang="en-US" kern="0" dirty="0"/>
          </a:p>
          <a:p>
            <a:pPr lvl="2"/>
            <a:endParaRPr lang="en-US" kern="0" dirty="0"/>
          </a:p>
          <a:p>
            <a:endParaRPr lang="en-US" kern="0" dirty="0"/>
          </a:p>
          <a:p>
            <a:endParaRPr lang="en-US" kern="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170" y="1988921"/>
            <a:ext cx="5618602" cy="3258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44336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04704" y="107151"/>
            <a:ext cx="8772157" cy="838200"/>
          </a:xfrm>
        </p:spPr>
        <p:txBody>
          <a:bodyPr/>
          <a:lstStyle/>
          <a:p>
            <a:pPr algn="ctr"/>
            <a:r>
              <a:rPr lang="en-US" sz="1800" dirty="0"/>
              <a:t>Network Protocols</a:t>
            </a:r>
            <a:br>
              <a:rPr lang="en-US" sz="1800" dirty="0"/>
            </a:br>
            <a:r>
              <a:rPr lang="en-US" sz="2800" dirty="0"/>
              <a:t>Communications Protocols </a:t>
            </a:r>
            <a:r>
              <a:rPr lang="en-US" dirty="0"/>
              <a:t>(Cont.)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193868" y="1209442"/>
            <a:ext cx="8733677" cy="4304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  <a:normAutofit lnSpcReduction="10000"/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457200" indent="-2286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indent="-22542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SzPct val="75000"/>
              <a:buFont typeface="Courier New" panose="02070309020205020404" pitchFamily="49" charset="0"/>
              <a:buChar char="o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kern="0" dirty="0"/>
              <a:t>OSI Model</a:t>
            </a:r>
            <a:br>
              <a:rPr lang="en-US" kern="0" dirty="0"/>
            </a:br>
            <a:r>
              <a:rPr lang="en-US" kern="0" dirty="0"/>
              <a:t/>
            </a:r>
            <a:br>
              <a:rPr lang="en-US" kern="0" dirty="0"/>
            </a:br>
            <a:r>
              <a:rPr lang="en-US" kern="0" dirty="0"/>
              <a:t/>
            </a:r>
            <a:br>
              <a:rPr lang="en-US" kern="0" dirty="0"/>
            </a:br>
            <a:r>
              <a:rPr lang="en-US" kern="0" dirty="0"/>
              <a:t/>
            </a:r>
            <a:br>
              <a:rPr lang="en-US" kern="0" dirty="0"/>
            </a:br>
            <a:r>
              <a:rPr lang="en-US" kern="0" dirty="0"/>
              <a:t/>
            </a:r>
            <a:br>
              <a:rPr lang="en-US" kern="0" dirty="0"/>
            </a:br>
            <a:r>
              <a:rPr lang="en-US" kern="0" dirty="0"/>
              <a:t/>
            </a:r>
            <a:br>
              <a:rPr lang="en-US" kern="0" dirty="0"/>
            </a:br>
            <a:r>
              <a:rPr lang="en-US" kern="0" dirty="0"/>
              <a:t/>
            </a:r>
            <a:br>
              <a:rPr lang="en-US" kern="0" dirty="0"/>
            </a:br>
            <a:r>
              <a:rPr lang="en-US" kern="0" dirty="0"/>
              <a:t/>
            </a:r>
            <a:br>
              <a:rPr lang="en-US" kern="0" dirty="0"/>
            </a:br>
            <a:r>
              <a:rPr lang="en-US" kern="0" dirty="0"/>
              <a:t/>
            </a:r>
            <a:br>
              <a:rPr lang="en-US" kern="0" dirty="0"/>
            </a:br>
            <a:r>
              <a:rPr lang="en-US" kern="0" dirty="0" smtClean="0"/>
              <a:t>Message </a:t>
            </a:r>
            <a:r>
              <a:rPr lang="en-US" kern="0" dirty="0"/>
              <a:t>Delivery</a:t>
            </a:r>
          </a:p>
          <a:p>
            <a:pPr lvl="1"/>
            <a:r>
              <a:rPr lang="en-US" kern="0" dirty="0"/>
              <a:t>Unicast – one-to-one</a:t>
            </a:r>
          </a:p>
          <a:p>
            <a:pPr lvl="1"/>
            <a:r>
              <a:rPr lang="en-US" kern="0" dirty="0"/>
              <a:t>Multicast – one-to-many</a:t>
            </a:r>
          </a:p>
          <a:p>
            <a:pPr lvl="1"/>
            <a:r>
              <a:rPr lang="en-US" kern="0" dirty="0"/>
              <a:t>Broadcast – one-to-all</a:t>
            </a:r>
          </a:p>
          <a:p>
            <a:pPr lvl="1"/>
            <a:endParaRPr lang="en-US" kern="0" dirty="0"/>
          </a:p>
          <a:p>
            <a:endParaRPr lang="en-US" kern="0" dirty="0"/>
          </a:p>
          <a:p>
            <a:endParaRPr lang="en-US" kern="0" dirty="0"/>
          </a:p>
          <a:p>
            <a:pPr marL="0" indent="0">
              <a:buNone/>
            </a:pPr>
            <a:endParaRPr lang="en-US" kern="0" dirty="0"/>
          </a:p>
          <a:p>
            <a:pPr lvl="2"/>
            <a:endParaRPr lang="en-US" kern="0" dirty="0"/>
          </a:p>
          <a:p>
            <a:endParaRPr lang="en-US" kern="0" dirty="0"/>
          </a:p>
          <a:p>
            <a:endParaRPr lang="en-US" kern="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3163" y="1303515"/>
            <a:ext cx="5648325" cy="280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43236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0"/>
            <a:ext cx="8772157" cy="838200"/>
          </a:xfrm>
        </p:spPr>
        <p:txBody>
          <a:bodyPr/>
          <a:lstStyle/>
          <a:p>
            <a:pPr algn="ctr"/>
            <a:r>
              <a:rPr lang="en-US" sz="1800" dirty="0"/>
              <a:t>Network Protocols</a:t>
            </a:r>
            <a:br>
              <a:rPr lang="en-US" sz="1800" dirty="0"/>
            </a:br>
            <a:r>
              <a:rPr lang="en-US" dirty="0"/>
              <a:t>Communications Protocols (Cont.)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193868" y="1209442"/>
            <a:ext cx="8733677" cy="5353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  <a:normAutofit/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457200" indent="-2286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indent="-22542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SzPct val="75000"/>
              <a:buFont typeface="Courier New" panose="02070309020205020404" pitchFamily="49" charset="0"/>
              <a:buChar char="o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kern="0" dirty="0"/>
              <a:t>Three important addresses</a:t>
            </a:r>
          </a:p>
          <a:p>
            <a:pPr lvl="1"/>
            <a:r>
              <a:rPr lang="en-US" kern="0" dirty="0"/>
              <a:t>Protocol address</a:t>
            </a:r>
          </a:p>
          <a:p>
            <a:pPr lvl="1"/>
            <a:r>
              <a:rPr lang="en-US" kern="0" dirty="0"/>
              <a:t>Network host address</a:t>
            </a:r>
          </a:p>
          <a:p>
            <a:pPr lvl="1"/>
            <a:r>
              <a:rPr lang="en-US" kern="0" dirty="0"/>
              <a:t>Physical address</a:t>
            </a:r>
            <a:br>
              <a:rPr lang="en-US" kern="0" dirty="0"/>
            </a:br>
            <a:endParaRPr lang="en-US" kern="0" dirty="0"/>
          </a:p>
          <a:p>
            <a:endParaRPr lang="en-US" kern="0" dirty="0"/>
          </a:p>
          <a:p>
            <a:endParaRPr lang="en-US" kern="0" dirty="0"/>
          </a:p>
          <a:p>
            <a:pPr marL="0" indent="0">
              <a:buNone/>
            </a:pPr>
            <a:endParaRPr lang="en-US" kern="0" dirty="0"/>
          </a:p>
          <a:p>
            <a:pPr lvl="2"/>
            <a:endParaRPr lang="en-US" kern="0" dirty="0"/>
          </a:p>
          <a:p>
            <a:endParaRPr lang="en-US" kern="0" dirty="0"/>
          </a:p>
          <a:p>
            <a:endParaRPr lang="en-US" kern="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9175" y="1603465"/>
            <a:ext cx="5276850" cy="3819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49013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523" y="0"/>
            <a:ext cx="8772157" cy="838200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SCANNING NETWORKS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4982" y="1027545"/>
            <a:ext cx="8229600" cy="4953000"/>
          </a:xfrm>
        </p:spPr>
        <p:txBody>
          <a:bodyPr>
            <a:normAutofit/>
          </a:bodyPr>
          <a:lstStyle/>
          <a:p>
            <a:r>
              <a:rPr lang="en-IN" dirty="0" smtClean="0">
                <a:solidFill>
                  <a:srgbClr val="EB8907"/>
                </a:solidFill>
              </a:rPr>
              <a:t>Overview of Network Scanning</a:t>
            </a:r>
            <a:endParaRPr lang="en-IN" dirty="0">
              <a:solidFill>
                <a:srgbClr val="EB8907"/>
              </a:solidFill>
            </a:endParaRPr>
          </a:p>
          <a:p>
            <a:pPr lvl="1"/>
            <a:r>
              <a:rPr lang="en-IN" sz="2400" dirty="0" smtClean="0"/>
              <a:t>Network Scanning refers to a set of procedures for identifying hosts, ports and services in a network</a:t>
            </a:r>
          </a:p>
          <a:p>
            <a:r>
              <a:rPr lang="en-IN" dirty="0" smtClean="0">
                <a:solidFill>
                  <a:srgbClr val="EB8907"/>
                </a:solidFill>
              </a:rPr>
              <a:t>Objectives of Network Scanning:</a:t>
            </a:r>
          </a:p>
          <a:p>
            <a:pPr lvl="1"/>
            <a:r>
              <a:rPr lang="en-IN" sz="2400" dirty="0" smtClean="0"/>
              <a:t>To discover live hosts, IP address, and open ports of live hosts</a:t>
            </a:r>
          </a:p>
          <a:p>
            <a:pPr lvl="1"/>
            <a:r>
              <a:rPr lang="en-IN" sz="2400" dirty="0" smtClean="0"/>
              <a:t>To discover operating systems and system architecture</a:t>
            </a:r>
          </a:p>
          <a:p>
            <a:pPr lvl="1"/>
            <a:r>
              <a:rPr lang="en-IN" sz="2400" dirty="0" smtClean="0"/>
              <a:t>To discover services running on hosts</a:t>
            </a:r>
          </a:p>
          <a:p>
            <a:pPr lvl="1"/>
            <a:r>
              <a:rPr lang="en-IN" sz="2400" dirty="0" smtClean="0"/>
              <a:t>To discover vulnerabilities in live hosts</a:t>
            </a:r>
          </a:p>
          <a:p>
            <a:pPr marL="0" indent="0">
              <a:buNone/>
            </a:pPr>
            <a:endParaRPr lang="en-IN" dirty="0" smtClean="0"/>
          </a:p>
        </p:txBody>
      </p:sp>
    </p:spTree>
    <p:extLst>
      <p:ext uri="{BB962C8B-B14F-4D97-AF65-F5344CB8AC3E}">
        <p14:creationId xmlns:p14="http://schemas.microsoft.com/office/powerpoint/2010/main" val="104821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18836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canning Networks Methodology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3018" y="1087582"/>
            <a:ext cx="7435273" cy="4525963"/>
          </a:xfrm>
        </p:spPr>
        <p:txBody>
          <a:bodyPr>
            <a:normAutofit/>
          </a:bodyPr>
          <a:lstStyle/>
          <a:p>
            <a:r>
              <a:rPr lang="en-IN" dirty="0" smtClean="0"/>
              <a:t>Check for Live Systems</a:t>
            </a:r>
          </a:p>
          <a:p>
            <a:r>
              <a:rPr lang="en-IN" dirty="0" smtClean="0"/>
              <a:t>Check for Open Ports</a:t>
            </a:r>
          </a:p>
          <a:p>
            <a:r>
              <a:rPr lang="en-IN" dirty="0" smtClean="0"/>
              <a:t>Scanning Beyond IDS</a:t>
            </a:r>
          </a:p>
          <a:p>
            <a:r>
              <a:rPr lang="en-IN" dirty="0" smtClean="0"/>
              <a:t>Banner Grabbing</a:t>
            </a:r>
          </a:p>
          <a:p>
            <a:r>
              <a:rPr lang="en-IN" dirty="0" smtClean="0"/>
              <a:t>Scan for Vulnerability</a:t>
            </a:r>
          </a:p>
          <a:p>
            <a:r>
              <a:rPr lang="en-IN" dirty="0" smtClean="0"/>
              <a:t>Draw Network Diagrams</a:t>
            </a:r>
          </a:p>
          <a:p>
            <a:r>
              <a:rPr lang="en-IN" dirty="0" smtClean="0"/>
              <a:t>Prepare Proxies</a:t>
            </a:r>
          </a:p>
          <a:p>
            <a:r>
              <a:rPr lang="en-IN" dirty="0" smtClean="0"/>
              <a:t>Scanning Pen Testing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8911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76200"/>
            <a:ext cx="8229600" cy="630382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Types of Scanning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016000"/>
            <a:ext cx="8458200" cy="4795982"/>
          </a:xfrm>
        </p:spPr>
        <p:txBody>
          <a:bodyPr>
            <a:noAutofit/>
          </a:bodyPr>
          <a:lstStyle/>
          <a:p>
            <a:r>
              <a:rPr lang="en-IN" sz="1600" b="1" dirty="0" smtClean="0">
                <a:solidFill>
                  <a:schemeClr val="accent6">
                    <a:lumMod val="75000"/>
                  </a:schemeClr>
                </a:solidFill>
              </a:rPr>
              <a:t>Port Scanning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600" dirty="0" smtClean="0"/>
              <a:t>Icmp scanning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600" dirty="0" smtClean="0"/>
              <a:t>SSDP Scanning</a:t>
            </a:r>
          </a:p>
          <a:p>
            <a:pPr marL="1081088" lvl="2" indent="-166688" algn="just"/>
            <a:r>
              <a:rPr lang="en-IN" sz="1600" dirty="0" smtClean="0"/>
              <a:t>- The </a:t>
            </a:r>
            <a:r>
              <a:rPr lang="en-IN" sz="1600" dirty="0" smtClean="0"/>
              <a:t>Simple Service Discovery Protocol is network protocol that works in conjunction with UPnP to detect plug and play devices available in a network</a:t>
            </a:r>
          </a:p>
          <a:p>
            <a:r>
              <a:rPr lang="en-IN" sz="1600" b="1" dirty="0" smtClean="0">
                <a:solidFill>
                  <a:schemeClr val="accent6">
                    <a:lumMod val="75000"/>
                  </a:schemeClr>
                </a:solidFill>
              </a:rPr>
              <a:t>Network Scanning</a:t>
            </a:r>
            <a:r>
              <a:rPr lang="en-IN" sz="1600" dirty="0" smtClean="0"/>
              <a:t>	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IN" sz="1600" dirty="0" smtClean="0"/>
              <a:t>TCP connect/Full Open scan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IN" sz="1600" dirty="0" smtClean="0"/>
              <a:t>Stealth Scan(Half-open Scan)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IN" sz="1600" dirty="0" smtClean="0"/>
              <a:t>Inverse TCP Flag Scanning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IN" sz="1600" dirty="0" smtClean="0"/>
              <a:t>Xmas Scan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IN" sz="1600" dirty="0" smtClean="0"/>
              <a:t>ACK Flag Probe Scanning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IN" sz="1600" dirty="0" smtClean="0"/>
              <a:t>IDLE/IPID Header Scanning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IN" sz="1600" dirty="0" smtClean="0"/>
              <a:t>UDP </a:t>
            </a:r>
            <a:r>
              <a:rPr lang="en-IN" sz="1600" dirty="0" smtClean="0"/>
              <a:t>Scanning</a:t>
            </a:r>
            <a:endParaRPr lang="en-IN" sz="16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747491" y="2613891"/>
            <a:ext cx="3417454" cy="313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IN" sz="1600" b="1" dirty="0">
                <a:solidFill>
                  <a:schemeClr val="accent6">
                    <a:lumMod val="75000"/>
                  </a:schemeClr>
                </a:solidFill>
              </a:rPr>
              <a:t>Vulnerability Scanning</a:t>
            </a:r>
          </a:p>
          <a:p>
            <a:pPr marL="742950" lvl="1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IN" sz="1600" dirty="0"/>
              <a:t>Active Vulnerability Scanning</a:t>
            </a:r>
          </a:p>
          <a:p>
            <a:pPr marL="742950" lvl="1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IN" sz="1600" dirty="0"/>
              <a:t>Passive Vulnerability Scanning</a:t>
            </a:r>
          </a:p>
          <a:p>
            <a:pPr marL="742950" lvl="1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IN" sz="1600" dirty="0"/>
              <a:t>Network vulnerabilities</a:t>
            </a:r>
          </a:p>
          <a:p>
            <a:pPr marL="742950" lvl="1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IN" sz="1600" dirty="0"/>
              <a:t>Open And running services</a:t>
            </a:r>
          </a:p>
          <a:p>
            <a:pPr marL="742950" lvl="1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IN" sz="1600" dirty="0"/>
              <a:t>Application and Services vulnerabilities </a:t>
            </a:r>
          </a:p>
          <a:p>
            <a:pPr marL="742950" lvl="1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IN" sz="1600" dirty="0"/>
              <a:t>Application and services configuration errors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595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77" y="0"/>
            <a:ext cx="8772157" cy="526473"/>
          </a:xfrm>
        </p:spPr>
        <p:txBody>
          <a:bodyPr>
            <a:normAutofit/>
          </a:bodyPr>
          <a:lstStyle/>
          <a:p>
            <a:pPr algn="ctr"/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Network Scanning Techniques</a:t>
            </a:r>
            <a:endParaRPr lang="en-IN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Scanning Techniqu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687" y="595601"/>
            <a:ext cx="7338713" cy="5059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32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468" y="0"/>
            <a:ext cx="8772157" cy="554182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Scanning Tools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6218" y="671284"/>
            <a:ext cx="7838422" cy="4926405"/>
          </a:xfrm>
        </p:spPr>
        <p:txBody>
          <a:bodyPr>
            <a:normAutofit lnSpcReduction="10000"/>
          </a:bodyPr>
          <a:lstStyle/>
          <a:p>
            <a:r>
              <a:rPr lang="en-IN" dirty="0" smtClean="0"/>
              <a:t>Port Scanning Tools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dirty="0" smtClean="0"/>
              <a:t>ICMP Scanning Tools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IN" dirty="0"/>
              <a:t>Angry IP Scanner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IN" dirty="0"/>
              <a:t>SolarWinds Engineer’s Toolset</a:t>
            </a:r>
          </a:p>
          <a:p>
            <a:r>
              <a:rPr lang="en-IN" dirty="0" smtClean="0"/>
              <a:t>Networking Scanning Tools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dirty="0"/>
              <a:t>NMAP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dirty="0"/>
              <a:t>NetScan Tools Pro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dirty="0"/>
              <a:t>Hping2/Hping3(Kali-Packet crafting tool)</a:t>
            </a:r>
          </a:p>
          <a:p>
            <a:r>
              <a:rPr lang="en-IN" dirty="0" smtClean="0"/>
              <a:t>Vulnerability Scanning Tool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dirty="0" smtClean="0"/>
              <a:t>Nessus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dirty="0" smtClean="0"/>
              <a:t>GFI </a:t>
            </a:r>
            <a:r>
              <a:rPr lang="en-IN" dirty="0" err="1" smtClean="0"/>
              <a:t>Lan</a:t>
            </a:r>
            <a:r>
              <a:rPr lang="en-IN" dirty="0" smtClean="0"/>
              <a:t> Guard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dirty="0" err="1" smtClean="0"/>
              <a:t>Qualys</a:t>
            </a:r>
            <a:r>
              <a:rPr lang="en-IN" dirty="0" smtClean="0"/>
              <a:t> </a:t>
            </a:r>
            <a:r>
              <a:rPr lang="en-IN" dirty="0" err="1" smtClean="0"/>
              <a:t>FreeScan</a:t>
            </a:r>
            <a:endParaRPr lang="en-IN" dirty="0" smtClean="0"/>
          </a:p>
          <a:p>
            <a:pPr marL="457200" lvl="1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69055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921" y="0"/>
            <a:ext cx="8772157" cy="838200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Network Flow Diagram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1294246" y="944418"/>
            <a:ext cx="6995846" cy="4438745"/>
            <a:chOff x="1257300" y="1600200"/>
            <a:chExt cx="6995846" cy="4438745"/>
          </a:xfrm>
        </p:grpSpPr>
        <p:sp>
          <p:nvSpPr>
            <p:cNvPr id="4" name="Rectangle 3"/>
            <p:cNvSpPr/>
            <p:nvPr/>
          </p:nvSpPr>
          <p:spPr>
            <a:xfrm>
              <a:off x="1752600" y="1981200"/>
              <a:ext cx="762000" cy="457200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6" name="Isosceles Triangle 5"/>
            <p:cNvSpPr/>
            <p:nvPr/>
          </p:nvSpPr>
          <p:spPr>
            <a:xfrm>
              <a:off x="2019300" y="2438400"/>
              <a:ext cx="228600" cy="228600"/>
            </a:xfrm>
            <a:prstGeom prst="triangle">
              <a:avLst/>
            </a:prstGeom>
            <a:noFill/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048000" y="1981200"/>
              <a:ext cx="762000" cy="457200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8" name="Isosceles Triangle 7"/>
            <p:cNvSpPr/>
            <p:nvPr/>
          </p:nvSpPr>
          <p:spPr>
            <a:xfrm>
              <a:off x="3314700" y="2438400"/>
              <a:ext cx="228600" cy="228600"/>
            </a:xfrm>
            <a:prstGeom prst="triangle">
              <a:avLst/>
            </a:prstGeom>
            <a:noFill/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9" name="Rectangle 8"/>
            <p:cNvSpPr/>
            <p:nvPr/>
          </p:nvSpPr>
          <p:spPr>
            <a:xfrm>
              <a:off x="5029200" y="1600200"/>
              <a:ext cx="457200" cy="838200"/>
            </a:xfrm>
            <a:prstGeom prst="rect">
              <a:avLst/>
            </a:prstGeom>
            <a:noFill/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glow rad="101600">
                <a:schemeClr val="accent5">
                  <a:satMod val="175000"/>
                  <a:alpha val="40000"/>
                </a:schemeClr>
              </a:glow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3" name="Straight Connector 12"/>
            <p:cNvCxnSpPr>
              <a:stCxn id="6" idx="3"/>
            </p:cNvCxnSpPr>
            <p:nvPr/>
          </p:nvCxnSpPr>
          <p:spPr>
            <a:xfrm>
              <a:off x="2133600" y="2667000"/>
              <a:ext cx="0" cy="510381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>
              <a:off x="2133600" y="3177381"/>
              <a:ext cx="312420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endCxn id="9" idx="2"/>
            </p:cNvCxnSpPr>
            <p:nvPr/>
          </p:nvCxnSpPr>
          <p:spPr>
            <a:xfrm flipV="1">
              <a:off x="5257800" y="2438400"/>
              <a:ext cx="0" cy="738982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>
              <a:endCxn id="8" idx="3"/>
            </p:cNvCxnSpPr>
            <p:nvPr/>
          </p:nvCxnSpPr>
          <p:spPr>
            <a:xfrm flipV="1">
              <a:off x="3429000" y="2667000"/>
              <a:ext cx="0" cy="510381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1"/>
            <p:cNvSpPr/>
            <p:nvPr/>
          </p:nvSpPr>
          <p:spPr>
            <a:xfrm>
              <a:off x="1485900" y="3448424"/>
              <a:ext cx="1371600" cy="457200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glow rad="101600">
                <a:schemeClr val="accent5">
                  <a:satMod val="175000"/>
                  <a:alpha val="40000"/>
                </a:schemeClr>
              </a:glow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4" name="Flowchart: Alternate Process 23"/>
            <p:cNvSpPr/>
            <p:nvPr/>
          </p:nvSpPr>
          <p:spPr>
            <a:xfrm>
              <a:off x="1752600" y="3596481"/>
              <a:ext cx="152400" cy="114300"/>
            </a:xfrm>
            <a:prstGeom prst="flowChartAlternateProcess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5" name="Flowchart: Alternate Process 24"/>
            <p:cNvSpPr/>
            <p:nvPr/>
          </p:nvSpPr>
          <p:spPr>
            <a:xfrm>
              <a:off x="2019300" y="3587824"/>
              <a:ext cx="152400" cy="114300"/>
            </a:xfrm>
            <a:prstGeom prst="flowChartAlternateProcess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7" name="Flowchart: Alternate Process 26"/>
            <p:cNvSpPr/>
            <p:nvPr/>
          </p:nvSpPr>
          <p:spPr>
            <a:xfrm>
              <a:off x="2324100" y="3592902"/>
              <a:ext cx="108549" cy="126476"/>
            </a:xfrm>
            <a:prstGeom prst="flowChartAlternateProcess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1428750" y="4495800"/>
              <a:ext cx="1371600" cy="457200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glow rad="101600">
                <a:schemeClr val="accent5">
                  <a:satMod val="175000"/>
                  <a:alpha val="40000"/>
                </a:schemeClr>
              </a:glow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9" name="Flowchart: Alternate Process 28"/>
            <p:cNvSpPr/>
            <p:nvPr/>
          </p:nvSpPr>
          <p:spPr>
            <a:xfrm>
              <a:off x="1752600" y="4663281"/>
              <a:ext cx="152400" cy="114300"/>
            </a:xfrm>
            <a:prstGeom prst="flowChartAlternateProcess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0" name="Flowchart: Alternate Process 29"/>
            <p:cNvSpPr/>
            <p:nvPr/>
          </p:nvSpPr>
          <p:spPr>
            <a:xfrm>
              <a:off x="2019300" y="4654624"/>
              <a:ext cx="152400" cy="114300"/>
            </a:xfrm>
            <a:prstGeom prst="flowChartAlternateProcess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1" name="Flowchart: Alternate Process 30"/>
            <p:cNvSpPr/>
            <p:nvPr/>
          </p:nvSpPr>
          <p:spPr>
            <a:xfrm>
              <a:off x="2324100" y="4659702"/>
              <a:ext cx="108549" cy="126476"/>
            </a:xfrm>
            <a:prstGeom prst="flowChartAlternateProcess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33" name="Straight Connector 32"/>
            <p:cNvCxnSpPr/>
            <p:nvPr/>
          </p:nvCxnSpPr>
          <p:spPr>
            <a:xfrm>
              <a:off x="2133600" y="3177381"/>
              <a:ext cx="0" cy="271043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>
              <a:off x="2133600" y="3905624"/>
              <a:ext cx="0" cy="59017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>
              <a:endCxn id="41" idx="1"/>
            </p:cNvCxnSpPr>
            <p:nvPr/>
          </p:nvCxnSpPr>
          <p:spPr>
            <a:xfrm>
              <a:off x="2133600" y="4267200"/>
              <a:ext cx="838200" cy="898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Rectangle 40"/>
            <p:cNvSpPr/>
            <p:nvPr/>
          </p:nvSpPr>
          <p:spPr>
            <a:xfrm>
              <a:off x="2971800" y="3857085"/>
              <a:ext cx="457200" cy="838200"/>
            </a:xfrm>
            <a:prstGeom prst="rect">
              <a:avLst/>
            </a:prstGeom>
            <a:noFill/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glow rad="101600">
                <a:schemeClr val="accent5">
                  <a:satMod val="175000"/>
                  <a:alpha val="40000"/>
                </a:schemeClr>
              </a:glow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3" name="Rounded Rectangle 42"/>
            <p:cNvSpPr/>
            <p:nvPr/>
          </p:nvSpPr>
          <p:spPr>
            <a:xfrm>
              <a:off x="3314700" y="4038600"/>
              <a:ext cx="533400" cy="656685"/>
            </a:xfrm>
            <a:prstGeom prst="roundRect">
              <a:avLst/>
            </a:prstGeom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glow rad="101600">
                <a:schemeClr val="accent5">
                  <a:satMod val="175000"/>
                  <a:alpha val="40000"/>
                </a:schemeClr>
              </a:glow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47" name="Straight Connector 46"/>
            <p:cNvCxnSpPr/>
            <p:nvPr/>
          </p:nvCxnSpPr>
          <p:spPr>
            <a:xfrm>
              <a:off x="3314700" y="4200712"/>
              <a:ext cx="533400" cy="0"/>
            </a:xfrm>
            <a:prstGeom prst="line">
              <a:avLst/>
            </a:prstGeom>
            <a:ln w="28575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Flowchart: Alternate Process 48"/>
            <p:cNvSpPr/>
            <p:nvPr/>
          </p:nvSpPr>
          <p:spPr>
            <a:xfrm>
              <a:off x="3555235" y="4095783"/>
              <a:ext cx="45719" cy="45719"/>
            </a:xfrm>
            <a:prstGeom prst="flowChartAlternateProcess">
              <a:avLst/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50" name="Flowchart: Alternate Process 49"/>
            <p:cNvSpPr/>
            <p:nvPr/>
          </p:nvSpPr>
          <p:spPr>
            <a:xfrm>
              <a:off x="3672840" y="4099185"/>
              <a:ext cx="45719" cy="45719"/>
            </a:xfrm>
            <a:prstGeom prst="flowChartAlternateProcess">
              <a:avLst/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52" name="Straight Connector 51"/>
            <p:cNvCxnSpPr/>
            <p:nvPr/>
          </p:nvCxnSpPr>
          <p:spPr>
            <a:xfrm>
              <a:off x="2971800" y="4038600"/>
              <a:ext cx="457200" cy="0"/>
            </a:xfrm>
            <a:prstGeom prst="line">
              <a:avLst/>
            </a:prstGeom>
            <a:ln w="22225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>
              <a:off x="2963174" y="3914251"/>
              <a:ext cx="457200" cy="0"/>
            </a:xfrm>
            <a:prstGeom prst="line">
              <a:avLst/>
            </a:prstGeom>
            <a:ln w="22225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>
              <a:off x="3848100" y="4366942"/>
              <a:ext cx="7239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052" name="Picture 4" descr="http://4.bp.blogspot.com/-Ix4XqzmdUXE/UHpwApo_i2I/AAAAAAAABW4/r1xj2XkFdWU/s1600/Router.png"/>
            <p:cNvPicPr>
              <a:picLocks noChangeAspect="1"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70254" y="3721966"/>
              <a:ext cx="1314580" cy="13145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0" name="Rectangle 99"/>
            <p:cNvSpPr/>
            <p:nvPr/>
          </p:nvSpPr>
          <p:spPr>
            <a:xfrm>
              <a:off x="1257300" y="5338896"/>
              <a:ext cx="762000" cy="457200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glow rad="101600">
                <a:schemeClr val="accent5">
                  <a:satMod val="175000"/>
                  <a:alpha val="40000"/>
                </a:schemeClr>
              </a:glow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01" name="Rectangle 100"/>
            <p:cNvSpPr/>
            <p:nvPr/>
          </p:nvSpPr>
          <p:spPr>
            <a:xfrm>
              <a:off x="2378374" y="5362130"/>
              <a:ext cx="762000" cy="457200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glow rad="101600">
                <a:schemeClr val="accent5">
                  <a:satMod val="175000"/>
                  <a:alpha val="40000"/>
                </a:schemeClr>
              </a:glow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14" name="Straight Connector 113"/>
            <p:cNvCxnSpPr/>
            <p:nvPr/>
          </p:nvCxnSpPr>
          <p:spPr>
            <a:xfrm>
              <a:off x="1752600" y="5105400"/>
              <a:ext cx="80010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/>
            <p:cNvCxnSpPr/>
            <p:nvPr/>
          </p:nvCxnSpPr>
          <p:spPr>
            <a:xfrm>
              <a:off x="1752600" y="5105400"/>
              <a:ext cx="0" cy="209176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Straight Connector 118"/>
            <p:cNvCxnSpPr/>
            <p:nvPr/>
          </p:nvCxnSpPr>
          <p:spPr>
            <a:xfrm>
              <a:off x="2552700" y="5105400"/>
              <a:ext cx="0" cy="209176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>
              <a:stCxn id="28" idx="2"/>
            </p:cNvCxnSpPr>
            <p:nvPr/>
          </p:nvCxnSpPr>
          <p:spPr>
            <a:xfrm>
              <a:off x="2114550" y="4953000"/>
              <a:ext cx="0" cy="165728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0" name="Rounded Rectangle 119"/>
            <p:cNvSpPr/>
            <p:nvPr/>
          </p:nvSpPr>
          <p:spPr>
            <a:xfrm>
              <a:off x="5400497" y="1752600"/>
              <a:ext cx="695503" cy="685800"/>
            </a:xfrm>
            <a:prstGeom prst="roundRect">
              <a:avLst/>
            </a:prstGeom>
            <a:noFill/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glow rad="101600">
                <a:schemeClr val="accent5">
                  <a:satMod val="175000"/>
                  <a:alpha val="40000"/>
                </a:schemeClr>
              </a:glow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22" name="Straight Connector 121"/>
            <p:cNvCxnSpPr/>
            <p:nvPr/>
          </p:nvCxnSpPr>
          <p:spPr>
            <a:xfrm>
              <a:off x="5400497" y="1981200"/>
              <a:ext cx="723414" cy="0"/>
            </a:xfrm>
            <a:prstGeom prst="line">
              <a:avLst/>
            </a:prstGeom>
            <a:ln w="2540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7" name="Rounded Rectangle 126"/>
            <p:cNvSpPr/>
            <p:nvPr/>
          </p:nvSpPr>
          <p:spPr>
            <a:xfrm>
              <a:off x="5753301" y="1844041"/>
              <a:ext cx="45719" cy="45719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62" name="Rounded Rectangle 161"/>
            <p:cNvSpPr/>
            <p:nvPr/>
          </p:nvSpPr>
          <p:spPr>
            <a:xfrm flipV="1">
              <a:off x="5924650" y="1813560"/>
              <a:ext cx="45719" cy="10668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31" name="Straight Connector 130"/>
            <p:cNvCxnSpPr/>
            <p:nvPr/>
          </p:nvCxnSpPr>
          <p:spPr>
            <a:xfrm>
              <a:off x="5029200" y="1752600"/>
              <a:ext cx="457200" cy="0"/>
            </a:xfrm>
            <a:prstGeom prst="line">
              <a:avLst/>
            </a:prstGeom>
            <a:ln w="28575"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8" name="Rounded Rectangle 167"/>
            <p:cNvSpPr/>
            <p:nvPr/>
          </p:nvSpPr>
          <p:spPr>
            <a:xfrm>
              <a:off x="5330695" y="1663301"/>
              <a:ext cx="45719" cy="45719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pic>
          <p:nvPicPr>
            <p:cNvPr id="136" name="Picture 13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399054" y="3985105"/>
              <a:ext cx="854092" cy="790575"/>
            </a:xfrm>
            <a:prstGeom prst="rect">
              <a:avLst/>
            </a:prstGeom>
          </p:spPr>
        </p:pic>
        <p:cxnSp>
          <p:nvCxnSpPr>
            <p:cNvPr id="138" name="Straight Connector 137"/>
            <p:cNvCxnSpPr/>
            <p:nvPr/>
          </p:nvCxnSpPr>
          <p:spPr>
            <a:xfrm>
              <a:off x="6758501" y="4330717"/>
              <a:ext cx="622040" cy="1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7" name="Isosceles Triangle 176"/>
            <p:cNvSpPr/>
            <p:nvPr/>
          </p:nvSpPr>
          <p:spPr>
            <a:xfrm>
              <a:off x="1466850" y="5796096"/>
              <a:ext cx="228600" cy="228600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78" name="Isosceles Triangle 177"/>
            <p:cNvSpPr/>
            <p:nvPr/>
          </p:nvSpPr>
          <p:spPr>
            <a:xfrm>
              <a:off x="2686050" y="5810345"/>
              <a:ext cx="228600" cy="228600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  <a:effectLst>
              <a:outerShdw blurRad="50800" dist="50800" dir="5400000" algn="ctr" rotWithShape="0">
                <a:schemeClr val="accent5">
                  <a:lumMod val="60000"/>
                  <a:lumOff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146" name="Straight Connector 145"/>
            <p:cNvCxnSpPr/>
            <p:nvPr/>
          </p:nvCxnSpPr>
          <p:spPr>
            <a:xfrm>
              <a:off x="5207028" y="4341465"/>
              <a:ext cx="54122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1" name="Rounded Rectangle 150"/>
            <p:cNvSpPr/>
            <p:nvPr/>
          </p:nvSpPr>
          <p:spPr>
            <a:xfrm>
              <a:off x="4437577" y="3962400"/>
              <a:ext cx="830380" cy="747578"/>
            </a:xfrm>
            <a:prstGeom prst="roundRect">
              <a:avLst/>
            </a:prstGeom>
            <a:pattFill prst="horzBrick">
              <a:fgClr>
                <a:schemeClr val="accent6">
                  <a:lumMod val="75000"/>
                </a:schemeClr>
              </a:fgClr>
              <a:bgClr>
                <a:schemeClr val="bg1"/>
              </a:bgClr>
            </a:patt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</p:spTree>
    <p:extLst>
      <p:ext uri="{BB962C8B-B14F-4D97-AF65-F5344CB8AC3E}">
        <p14:creationId xmlns:p14="http://schemas.microsoft.com/office/powerpoint/2010/main" val="207369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0"/>
            <a:ext cx="7924800" cy="6188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ENUMERATION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4691" y="722745"/>
            <a:ext cx="7389091" cy="4525963"/>
          </a:xfrm>
        </p:spPr>
        <p:txBody>
          <a:bodyPr>
            <a:normAutofit/>
          </a:bodyPr>
          <a:lstStyle/>
          <a:p>
            <a:r>
              <a:rPr lang="en-IN" dirty="0" smtClean="0"/>
              <a:t>Enumeration Overview</a:t>
            </a:r>
          </a:p>
          <a:p>
            <a:r>
              <a:rPr lang="en-IN" dirty="0" smtClean="0"/>
              <a:t>NetBIOS Enumeration</a:t>
            </a:r>
          </a:p>
          <a:p>
            <a:r>
              <a:rPr lang="en-IN" dirty="0" smtClean="0"/>
              <a:t>SNMP Enumeration</a:t>
            </a:r>
          </a:p>
          <a:p>
            <a:r>
              <a:rPr lang="en-IN" dirty="0" smtClean="0"/>
              <a:t>LDAP Enumeration</a:t>
            </a:r>
          </a:p>
          <a:p>
            <a:r>
              <a:rPr lang="en-IN" dirty="0" smtClean="0"/>
              <a:t>NTP </a:t>
            </a:r>
            <a:r>
              <a:rPr lang="en-IN" dirty="0"/>
              <a:t>Enumeration</a:t>
            </a:r>
          </a:p>
          <a:p>
            <a:r>
              <a:rPr lang="en-IN" dirty="0" smtClean="0"/>
              <a:t>SMTP and DNS </a:t>
            </a:r>
            <a:r>
              <a:rPr lang="en-IN" dirty="0"/>
              <a:t>Enumeration</a:t>
            </a:r>
          </a:p>
          <a:p>
            <a:r>
              <a:rPr lang="en-IN" dirty="0" smtClean="0"/>
              <a:t>Enumeration Countermeasures</a:t>
            </a:r>
          </a:p>
          <a:p>
            <a:r>
              <a:rPr lang="en-IN" dirty="0" smtClean="0"/>
              <a:t>Enumeration Pen Testing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99497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5082"/>
            <a:ext cx="8229600" cy="520627"/>
          </a:xfrm>
        </p:spPr>
        <p:txBody>
          <a:bodyPr/>
          <a:lstStyle/>
          <a:p>
            <a:pPr algn="ctr"/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Enumeration Overview</a:t>
            </a:r>
            <a:endParaRPr lang="en-IN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714" y="535709"/>
            <a:ext cx="8534400" cy="1939636"/>
          </a:xfrm>
        </p:spPr>
        <p:txBody>
          <a:bodyPr/>
          <a:lstStyle/>
          <a:p>
            <a:pPr marL="0" indent="0" algn="just">
              <a:buNone/>
            </a:pPr>
            <a:r>
              <a:rPr lang="en-IN" sz="2400" dirty="0" smtClean="0"/>
              <a:t>Enumeration </a:t>
            </a:r>
            <a:r>
              <a:rPr lang="en-IN" sz="2400" dirty="0"/>
              <a:t>is for to creates active connections to system and performs directed queries to gain more information about the target in the </a:t>
            </a:r>
            <a:r>
              <a:rPr lang="en-IN" sz="2400" dirty="0" smtClean="0"/>
              <a:t>intranetwork</a:t>
            </a:r>
            <a:endParaRPr lang="en-IN" sz="2400" dirty="0"/>
          </a:p>
          <a:p>
            <a:pPr marL="0" indent="0">
              <a:buNone/>
            </a:pPr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Techniques for Enumeration: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615638" y="2441790"/>
            <a:ext cx="6350726" cy="2922905"/>
            <a:chOff x="1421674" y="3124200"/>
            <a:chExt cx="6350726" cy="2922905"/>
          </a:xfrm>
        </p:grpSpPr>
        <p:sp>
          <p:nvSpPr>
            <p:cNvPr id="7" name="Flowchart: Punched Tape 6"/>
            <p:cNvSpPr/>
            <p:nvPr/>
          </p:nvSpPr>
          <p:spPr>
            <a:xfrm>
              <a:off x="1432560" y="5303837"/>
              <a:ext cx="2846070" cy="743268"/>
            </a:xfrm>
            <a:prstGeom prst="flowChartPunchedTape">
              <a:avLst/>
            </a:prstGeom>
            <a:solidFill>
              <a:srgbClr val="FF9933"/>
            </a:solidFill>
            <a:ln>
              <a:solidFill>
                <a:srgbClr val="FFFF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Extract user groups</a:t>
              </a:r>
              <a:endParaRPr lang="en-IN" sz="1400" dirty="0"/>
            </a:p>
          </p:txBody>
        </p:sp>
        <p:sp>
          <p:nvSpPr>
            <p:cNvPr id="9" name="Flowchart: Punched Tape 8"/>
            <p:cNvSpPr/>
            <p:nvPr/>
          </p:nvSpPr>
          <p:spPr>
            <a:xfrm>
              <a:off x="1421674" y="4234973"/>
              <a:ext cx="2846070" cy="773430"/>
            </a:xfrm>
            <a:prstGeom prst="flowChartPunchedTape">
              <a:avLst/>
            </a:prstGeom>
            <a:solidFill>
              <a:srgbClr val="FF0066"/>
            </a:solidFill>
            <a:ln>
              <a:solidFill>
                <a:srgbClr val="FF5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400" dirty="0" smtClean="0"/>
            </a:p>
            <a:p>
              <a:pPr algn="ctr"/>
              <a:r>
                <a:rPr lang="en-IN" sz="1400" dirty="0" smtClean="0"/>
                <a:t>Extract </a:t>
              </a:r>
              <a:r>
                <a:rPr lang="en-IN" sz="1400" dirty="0"/>
                <a:t>user names using SNMP	</a:t>
              </a:r>
            </a:p>
          </p:txBody>
        </p:sp>
        <p:sp>
          <p:nvSpPr>
            <p:cNvPr id="10" name="Flowchart: Punched Tape 9"/>
            <p:cNvSpPr/>
            <p:nvPr/>
          </p:nvSpPr>
          <p:spPr>
            <a:xfrm>
              <a:off x="1432560" y="3124201"/>
              <a:ext cx="2846070" cy="815339"/>
            </a:xfrm>
            <a:prstGeom prst="flowChartPunchedTape">
              <a:avLst/>
            </a:prstGeom>
            <a:solidFill>
              <a:srgbClr val="008080"/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Extract user names using email IDS</a:t>
              </a:r>
              <a:endParaRPr lang="en-IN" sz="1400" dirty="0"/>
            </a:p>
          </p:txBody>
        </p:sp>
        <p:sp>
          <p:nvSpPr>
            <p:cNvPr id="11" name="Flowchart: Punched Tape 10"/>
            <p:cNvSpPr/>
            <p:nvPr/>
          </p:nvSpPr>
          <p:spPr>
            <a:xfrm>
              <a:off x="4724399" y="5303837"/>
              <a:ext cx="3048001" cy="743268"/>
            </a:xfrm>
            <a:prstGeom prst="flowChartPunchedTape">
              <a:avLst/>
            </a:prstGeom>
            <a:solidFill>
              <a:schemeClr val="accent6"/>
            </a:solidFill>
            <a:ln>
              <a:solidFill>
                <a:srgbClr val="FFFF66"/>
              </a:solidFill>
            </a:ln>
            <a:effectLst>
              <a:glow rad="228600">
                <a:schemeClr val="bg1">
                  <a:alpha val="40000"/>
                </a:schemeClr>
              </a:glow>
              <a:outerShdw blurRad="50800" dist="50800" dir="5400000" algn="ctr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Extract information using DNS Zone Transfer</a:t>
              </a:r>
              <a:endParaRPr lang="en-IN" sz="1400" dirty="0"/>
            </a:p>
          </p:txBody>
        </p:sp>
        <p:sp>
          <p:nvSpPr>
            <p:cNvPr id="12" name="Flowchart: Punched Tape 11"/>
            <p:cNvSpPr/>
            <p:nvPr/>
          </p:nvSpPr>
          <p:spPr>
            <a:xfrm>
              <a:off x="4741546" y="3124200"/>
              <a:ext cx="3030854" cy="815339"/>
            </a:xfrm>
            <a:prstGeom prst="flowChartPunchedTape">
              <a:avLst/>
            </a:prstGeom>
            <a:solidFill>
              <a:srgbClr val="008080"/>
            </a:solidFill>
            <a:ln>
              <a:solidFill>
                <a:srgbClr val="33CC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00" dirty="0" smtClean="0"/>
            </a:p>
            <a:p>
              <a:pPr algn="ctr"/>
              <a:r>
                <a:rPr lang="en-IN" sz="1400" dirty="0" smtClean="0"/>
                <a:t>Extract</a:t>
              </a:r>
              <a:r>
                <a:rPr lang="en-IN" sz="1200" dirty="0" smtClean="0"/>
                <a:t> </a:t>
              </a:r>
              <a:r>
                <a:rPr lang="en-IN" sz="1400" dirty="0" smtClean="0"/>
                <a:t>information using the default    passwords</a:t>
              </a:r>
              <a:endParaRPr lang="en-IN" sz="1400" dirty="0"/>
            </a:p>
          </p:txBody>
        </p:sp>
        <p:sp>
          <p:nvSpPr>
            <p:cNvPr id="13" name="Flowchart: Punched Tape 12"/>
            <p:cNvSpPr/>
            <p:nvPr/>
          </p:nvSpPr>
          <p:spPr>
            <a:xfrm>
              <a:off x="4758690" y="4188617"/>
              <a:ext cx="3013710" cy="819785"/>
            </a:xfrm>
            <a:prstGeom prst="flowChartPunchedTape">
              <a:avLst/>
            </a:prstGeom>
            <a:solidFill>
              <a:srgbClr val="FF0066"/>
            </a:solidFill>
            <a:ln>
              <a:solidFill>
                <a:srgbClr val="FF5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Brute </a:t>
              </a:r>
              <a:r>
                <a:rPr lang="en-IN" sz="1400" dirty="0"/>
                <a:t>Force Active Directory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84532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6411" y="0"/>
            <a:ext cx="8229600" cy="618836"/>
          </a:xfrm>
        </p:spPr>
        <p:txBody>
          <a:bodyPr/>
          <a:lstStyle/>
          <a:p>
            <a:pPr algn="ctr"/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NetBIOS Enumeration</a:t>
            </a:r>
            <a:endParaRPr lang="en-IN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6411" y="893618"/>
            <a:ext cx="8229600" cy="4525963"/>
          </a:xfrm>
        </p:spPr>
        <p:txBody>
          <a:bodyPr>
            <a:normAutofit/>
          </a:bodyPr>
          <a:lstStyle/>
          <a:p>
            <a:pPr algn="just"/>
            <a:r>
              <a:rPr lang="en-IN" sz="2000" dirty="0" smtClean="0"/>
              <a:t>NetBIOS name is a unique 16 ASCII character string used to identify the network devices over TCP/IP , 15 characters are used for the device name and 16</a:t>
            </a:r>
            <a:r>
              <a:rPr lang="en-IN" sz="2000" baseline="30000" dirty="0" smtClean="0"/>
              <a:t>th</a:t>
            </a:r>
            <a:r>
              <a:rPr lang="en-IN" sz="2000" dirty="0" smtClean="0"/>
              <a:t> character is reserved for the service or name record type.</a:t>
            </a:r>
          </a:p>
          <a:p>
            <a:endParaRPr lang="en-IN" sz="2000" dirty="0" smtClean="0"/>
          </a:p>
          <a:p>
            <a:r>
              <a:rPr lang="en-IN" sz="2000" dirty="0" smtClean="0"/>
              <a:t>Attackers use the NetBIOS Enumeration to obtain</a:t>
            </a:r>
            <a:r>
              <a:rPr lang="en-IN" sz="2800" dirty="0" smtClean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800" dirty="0" smtClean="0"/>
              <a:t>List of computers that belong to a domain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800" dirty="0" smtClean="0"/>
              <a:t>List of shares on the individual hosts in the network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800" dirty="0" smtClean="0"/>
              <a:t>Policies and passwords</a:t>
            </a:r>
          </a:p>
          <a:p>
            <a:pPr marL="457200" lvl="1" indent="0">
              <a:buNone/>
            </a:pPr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247292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345" y="0"/>
            <a:ext cx="8229600" cy="618836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SNMP Enumeration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7345" y="870527"/>
            <a:ext cx="8229600" cy="4525963"/>
          </a:xfrm>
        </p:spPr>
        <p:txBody>
          <a:bodyPr>
            <a:noAutofit/>
          </a:bodyPr>
          <a:lstStyle/>
          <a:p>
            <a:pPr algn="just"/>
            <a:r>
              <a:rPr lang="en-IN" sz="2000" dirty="0" smtClean="0"/>
              <a:t>SNMP enumeration is a process of enumerating user accounts and devices on a target system using SNMP</a:t>
            </a:r>
          </a:p>
          <a:p>
            <a:pPr algn="just"/>
            <a:r>
              <a:rPr lang="en-IN" sz="2000" dirty="0" smtClean="0"/>
              <a:t>SNMP  consists of a manager and an agent; agents are embedded on every network device, and the manager is installed on a  separate computer</a:t>
            </a:r>
          </a:p>
          <a:p>
            <a:pPr algn="just"/>
            <a:r>
              <a:rPr lang="en-IN" sz="2000" dirty="0" smtClean="0"/>
              <a:t>SNMP hold two passwords to access and configure the SNMP agent from the management station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sz="2000" dirty="0" smtClean="0"/>
              <a:t>Read community string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sz="2000" dirty="0" smtClean="0"/>
              <a:t>Read/write community string</a:t>
            </a:r>
            <a:br>
              <a:rPr lang="en-IN" sz="2000" dirty="0" smtClean="0"/>
            </a:br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260002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04" y="30164"/>
            <a:ext cx="8772157" cy="53325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Working of SNMP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83309" y="697202"/>
            <a:ext cx="4149090" cy="4602163"/>
          </a:xfrm>
        </p:spPr>
        <p:txBody>
          <a:bodyPr>
            <a:normAutofit/>
          </a:bodyPr>
          <a:lstStyle/>
          <a:p>
            <a:r>
              <a:rPr lang="en-IN" sz="1800" dirty="0" smtClean="0"/>
              <a:t>GetRequest</a:t>
            </a:r>
          </a:p>
          <a:p>
            <a:r>
              <a:rPr lang="en-IN" sz="1800" dirty="0" smtClean="0"/>
              <a:t>GetNextRequest</a:t>
            </a:r>
          </a:p>
          <a:p>
            <a:r>
              <a:rPr lang="en-IN" sz="1800" dirty="0" smtClean="0"/>
              <a:t>GetResponse</a:t>
            </a:r>
          </a:p>
          <a:p>
            <a:r>
              <a:rPr lang="en-IN" sz="1800" dirty="0" smtClean="0"/>
              <a:t>SetRequest</a:t>
            </a:r>
          </a:p>
          <a:p>
            <a:r>
              <a:rPr lang="en-IN" sz="1800" dirty="0" smtClean="0"/>
              <a:t>Trap</a:t>
            </a:r>
          </a:p>
          <a:p>
            <a:pPr marL="0" indent="0">
              <a:buNone/>
            </a:pPr>
            <a:endParaRPr lang="en-IN" sz="1800" dirty="0" smtClean="0"/>
          </a:p>
          <a:p>
            <a:pPr marL="0" indent="0">
              <a:buNone/>
            </a:pPr>
            <a:r>
              <a:rPr lang="en-IN" sz="1800" u="sng" dirty="0" smtClean="0"/>
              <a:t>MIB:Management Information Base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IN" sz="1600" dirty="0" smtClean="0"/>
              <a:t>Is a virtual Database containing formal description of all the network objects that can be managed using SNMP</a:t>
            </a:r>
            <a:endParaRPr lang="en-IN" sz="1600" dirty="0"/>
          </a:p>
        </p:txBody>
      </p:sp>
      <p:pic>
        <p:nvPicPr>
          <p:cNvPr id="6" name="Picture 2" descr="http://www.tcpipguide.com/free/diagrams/snmpmodel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782" y="697202"/>
            <a:ext cx="439085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39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680" y="1"/>
            <a:ext cx="8229600" cy="60036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  LDAP Enumeration 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487680" y="600365"/>
            <a:ext cx="7970520" cy="4893133"/>
            <a:chOff x="594360" y="1417913"/>
            <a:chExt cx="7970520" cy="4893133"/>
          </a:xfrm>
        </p:grpSpPr>
        <p:sp>
          <p:nvSpPr>
            <p:cNvPr id="7" name="Round Diagonal Corner Rectangle 6"/>
            <p:cNvSpPr/>
            <p:nvPr/>
          </p:nvSpPr>
          <p:spPr>
            <a:xfrm>
              <a:off x="640080" y="1417913"/>
              <a:ext cx="7924800" cy="697377"/>
            </a:xfrm>
            <a:prstGeom prst="round2DiagRect">
              <a:avLst/>
            </a:prstGeom>
            <a:ln/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/>
                <a:t>Lightweight Directory Access Protocol(LDAP) is an Internet protocol for accessing distributed directory services</a:t>
              </a:r>
              <a:endParaRPr lang="en-IN" sz="2000" dirty="0"/>
            </a:p>
          </p:txBody>
        </p:sp>
        <p:sp>
          <p:nvSpPr>
            <p:cNvPr id="8" name="Round Diagonal Corner Rectangle 7"/>
            <p:cNvSpPr/>
            <p:nvPr/>
          </p:nvSpPr>
          <p:spPr>
            <a:xfrm>
              <a:off x="594360" y="3506391"/>
              <a:ext cx="7898130" cy="728234"/>
            </a:xfrm>
            <a:prstGeom prst="round2DiagRect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/>
                <a:t>A client starts an LDAP session by connecting to a Directory system Agent(DSA) on TCP port 389 and sends an operation request to the DSA</a:t>
              </a:r>
              <a:endParaRPr lang="en-IN" sz="2000" dirty="0"/>
            </a:p>
          </p:txBody>
        </p:sp>
        <p:sp>
          <p:nvSpPr>
            <p:cNvPr id="9" name="Round Diagonal Corner Rectangle 8"/>
            <p:cNvSpPr/>
            <p:nvPr/>
          </p:nvSpPr>
          <p:spPr>
            <a:xfrm>
              <a:off x="632460" y="4574258"/>
              <a:ext cx="7898130" cy="708256"/>
            </a:xfrm>
            <a:prstGeom prst="round2Diag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/>
                <a:t>Information is transmitted between the client and the server using Basic Encoding Rules(BER)</a:t>
              </a:r>
              <a:endParaRPr lang="en-IN" sz="2000" dirty="0"/>
            </a:p>
          </p:txBody>
        </p:sp>
        <p:sp>
          <p:nvSpPr>
            <p:cNvPr id="10" name="Round Diagonal Corner Rectangle 9"/>
            <p:cNvSpPr/>
            <p:nvPr/>
          </p:nvSpPr>
          <p:spPr>
            <a:xfrm>
              <a:off x="617220" y="5585835"/>
              <a:ext cx="7898130" cy="725211"/>
            </a:xfrm>
            <a:prstGeom prst="round2DiagRect">
              <a:avLst/>
            </a:prstGeom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800" dirty="0" smtClean="0"/>
                <a:t>Attacker queries LDAP service to gather information such as valid user names, addresses, departmental details, </a:t>
              </a:r>
              <a:r>
                <a:rPr lang="en-IN" sz="1800" dirty="0" err="1" smtClean="0"/>
                <a:t>etc</a:t>
              </a:r>
              <a:r>
                <a:rPr lang="en-IN" sz="1800" dirty="0" smtClean="0"/>
                <a:t> that can be further used to perform attacks</a:t>
              </a:r>
              <a:endParaRPr lang="en-IN" sz="1800" dirty="0"/>
            </a:p>
          </p:txBody>
        </p:sp>
        <p:sp>
          <p:nvSpPr>
            <p:cNvPr id="11" name="Round Diagonal Corner Rectangle 10"/>
            <p:cNvSpPr/>
            <p:nvPr/>
          </p:nvSpPr>
          <p:spPr>
            <a:xfrm>
              <a:off x="632460" y="2427778"/>
              <a:ext cx="7898130" cy="738981"/>
            </a:xfrm>
            <a:prstGeom prst="round2Diag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>
                  <a:solidFill>
                    <a:srgbClr val="FF0000"/>
                  </a:solidFill>
                </a:rPr>
                <a:t>Directory Services may provide any organized set of records, often in a hierarchical and logical structure, such as a corporate email directory</a:t>
              </a:r>
              <a:endParaRPr lang="en-IN" sz="20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9473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086" y="0"/>
            <a:ext cx="8772157" cy="480291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NTP Enumeration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0" y="1413164"/>
            <a:ext cx="8968740" cy="3429000"/>
            <a:chOff x="22860" y="2133600"/>
            <a:chExt cx="8968740" cy="3429000"/>
          </a:xfrm>
        </p:grpSpPr>
        <p:sp>
          <p:nvSpPr>
            <p:cNvPr id="8" name="Snip Diagonal Corner Rectangle 7"/>
            <p:cNvSpPr/>
            <p:nvPr/>
          </p:nvSpPr>
          <p:spPr>
            <a:xfrm>
              <a:off x="22860" y="2133600"/>
              <a:ext cx="4648200" cy="1524000"/>
            </a:xfrm>
            <a:prstGeom prst="snip2Diag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IN" dirty="0" smtClean="0">
                  <a:solidFill>
                    <a:srgbClr val="FF0000"/>
                  </a:solidFill>
                </a:rPr>
                <a:t>Network Time Protocol(NTP) is designed to synchronize clocks of networked computers</a:t>
              </a:r>
              <a:endParaRPr lang="en-IN" dirty="0">
                <a:solidFill>
                  <a:srgbClr val="FF0000"/>
                </a:solidFill>
              </a:endParaRPr>
            </a:p>
          </p:txBody>
        </p:sp>
        <p:sp>
          <p:nvSpPr>
            <p:cNvPr id="9" name="Snip Diagonal Corner Rectangle 8"/>
            <p:cNvSpPr/>
            <p:nvPr/>
          </p:nvSpPr>
          <p:spPr>
            <a:xfrm>
              <a:off x="4671060" y="2133600"/>
              <a:ext cx="4320540" cy="1524000"/>
            </a:xfrm>
            <a:prstGeom prst="snip2Diag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/>
                <a:t>It uses UDP port 123 as its primary means of communication</a:t>
              </a:r>
              <a:endParaRPr lang="en-IN" dirty="0"/>
            </a:p>
          </p:txBody>
        </p:sp>
        <p:sp>
          <p:nvSpPr>
            <p:cNvPr id="10" name="Snip Diagonal Corner Rectangle 9"/>
            <p:cNvSpPr/>
            <p:nvPr/>
          </p:nvSpPr>
          <p:spPr>
            <a:xfrm>
              <a:off x="22860" y="4038600"/>
              <a:ext cx="4648200" cy="1524000"/>
            </a:xfrm>
            <a:prstGeom prst="snip2Diag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IN" dirty="0" smtClean="0"/>
                <a:t>NTP can maintain time to within 10 milliseconds (1/100seconds) over the </a:t>
              </a:r>
            </a:p>
            <a:p>
              <a:r>
                <a:rPr lang="en-IN" dirty="0" smtClean="0"/>
                <a:t>public internet</a:t>
              </a:r>
              <a:endParaRPr lang="en-IN" dirty="0"/>
            </a:p>
          </p:txBody>
        </p:sp>
        <p:sp>
          <p:nvSpPr>
            <p:cNvPr id="11" name="Snip Diagonal Corner Rectangle 10"/>
            <p:cNvSpPr/>
            <p:nvPr/>
          </p:nvSpPr>
          <p:spPr>
            <a:xfrm>
              <a:off x="4343400" y="4038600"/>
              <a:ext cx="4648200" cy="1524000"/>
            </a:xfrm>
            <a:prstGeom prst="snip2Diag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/>
                <a:t>It can achieve accuracies of 200 microseconds or better in local area networks under ideal conditions</a:t>
              </a:r>
              <a:endParaRPr lang="en-IN" dirty="0"/>
            </a:p>
          </p:txBody>
        </p:sp>
      </p:grpSp>
    </p:spTree>
    <p:extLst>
      <p:ext uri="{BB962C8B-B14F-4D97-AF65-F5344CB8AC3E}">
        <p14:creationId xmlns:p14="http://schemas.microsoft.com/office/powerpoint/2010/main" val="4024579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581891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SMTP Enumeration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955964" y="912090"/>
            <a:ext cx="7429500" cy="4155998"/>
            <a:chOff x="762000" y="1752599"/>
            <a:chExt cx="7429500" cy="4155998"/>
          </a:xfrm>
        </p:grpSpPr>
        <p:sp>
          <p:nvSpPr>
            <p:cNvPr id="20" name="Rectangle 19"/>
            <p:cNvSpPr/>
            <p:nvPr/>
          </p:nvSpPr>
          <p:spPr>
            <a:xfrm>
              <a:off x="762000" y="1752599"/>
              <a:ext cx="7391400" cy="857805"/>
            </a:xfrm>
            <a:prstGeom prst="rect">
              <a:avLst/>
            </a:prstGeom>
            <a:ln>
              <a:solidFill>
                <a:schemeClr val="accent5">
                  <a:lumMod val="50000"/>
                </a:schemeClr>
              </a:solidFill>
            </a:ln>
            <a:effectLst>
              <a:glow rad="228600">
                <a:schemeClr val="accent5">
                  <a:lumMod val="20000"/>
                  <a:lumOff val="80000"/>
                  <a:alpha val="40000"/>
                </a:schemeClr>
              </a:glo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/>
                <a:t>SMTP stands for Simple Mail Transfer Protocol that provides 3 built-in-commands:</a:t>
              </a:r>
              <a:endParaRPr lang="en-IN" dirty="0"/>
            </a:p>
          </p:txBody>
        </p:sp>
        <p:sp>
          <p:nvSpPr>
            <p:cNvPr id="21" name="Rounded Rectangle 20"/>
            <p:cNvSpPr/>
            <p:nvPr/>
          </p:nvSpPr>
          <p:spPr>
            <a:xfrm>
              <a:off x="762000" y="2971800"/>
              <a:ext cx="990600" cy="762000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5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/>
                <a:t>VRFY</a:t>
              </a:r>
              <a:endParaRPr lang="en-IN" sz="2000" dirty="0"/>
            </a:p>
          </p:txBody>
        </p:sp>
        <p:sp>
          <p:nvSpPr>
            <p:cNvPr id="22" name="Rounded Rectangle 21"/>
            <p:cNvSpPr/>
            <p:nvPr/>
          </p:nvSpPr>
          <p:spPr>
            <a:xfrm>
              <a:off x="762000" y="4023202"/>
              <a:ext cx="990600" cy="762000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5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/>
                <a:t>EXPN</a:t>
              </a:r>
              <a:endParaRPr lang="en-IN" sz="2000" dirty="0"/>
            </a:p>
          </p:txBody>
        </p:sp>
        <p:sp>
          <p:nvSpPr>
            <p:cNvPr id="23" name="Rounded Rectangle 22"/>
            <p:cNvSpPr/>
            <p:nvPr/>
          </p:nvSpPr>
          <p:spPr>
            <a:xfrm>
              <a:off x="762000" y="5146597"/>
              <a:ext cx="990600" cy="762000"/>
            </a:xfrm>
            <a:prstGeom prst="roundRect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5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RCPTTO</a:t>
              </a:r>
              <a:endParaRPr lang="en-IN" sz="1400" dirty="0"/>
            </a:p>
          </p:txBody>
        </p:sp>
        <p:sp>
          <p:nvSpPr>
            <p:cNvPr id="24" name="Rounded Rectangle 23"/>
            <p:cNvSpPr/>
            <p:nvPr/>
          </p:nvSpPr>
          <p:spPr>
            <a:xfrm>
              <a:off x="2209800" y="2971800"/>
              <a:ext cx="5943600" cy="762000"/>
            </a:xfrm>
            <a:prstGeom prst="roundRect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5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/>
                <a:t>Validate the users</a:t>
              </a:r>
              <a:endParaRPr lang="en-IN" dirty="0"/>
            </a:p>
          </p:txBody>
        </p:sp>
        <p:sp>
          <p:nvSpPr>
            <p:cNvPr id="25" name="Rounded Rectangle 24"/>
            <p:cNvSpPr/>
            <p:nvPr/>
          </p:nvSpPr>
          <p:spPr>
            <a:xfrm>
              <a:off x="2247900" y="4023202"/>
              <a:ext cx="5943600" cy="762000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5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/>
                <a:t>Tells the actual delivery addresses of aliases and mailing lists</a:t>
              </a:r>
              <a:endParaRPr lang="en-IN" dirty="0"/>
            </a:p>
          </p:txBody>
        </p:sp>
        <p:sp>
          <p:nvSpPr>
            <p:cNvPr id="26" name="Rounded Rectangle 25"/>
            <p:cNvSpPr/>
            <p:nvPr/>
          </p:nvSpPr>
          <p:spPr>
            <a:xfrm>
              <a:off x="2247900" y="5112703"/>
              <a:ext cx="5943600" cy="762000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5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/>
                <a:t>Defines the recipients of the message</a:t>
              </a:r>
              <a:endParaRPr lang="en-IN" dirty="0"/>
            </a:p>
          </p:txBody>
        </p:sp>
      </p:grpSp>
    </p:spTree>
    <p:extLst>
      <p:ext uri="{BB962C8B-B14F-4D97-AF65-F5344CB8AC3E}">
        <p14:creationId xmlns:p14="http://schemas.microsoft.com/office/powerpoint/2010/main" val="1887858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843" y="99453"/>
            <a:ext cx="8772157" cy="612942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DNS Zone Transfer Enumeration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843" y="985320"/>
            <a:ext cx="8733677" cy="4926405"/>
          </a:xfrm>
          <a:noFill/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6" name="Pentagon 5"/>
          <p:cNvSpPr>
            <a:spLocks noChangeAspect="1"/>
          </p:cNvSpPr>
          <p:nvPr/>
        </p:nvSpPr>
        <p:spPr>
          <a:xfrm>
            <a:off x="700116" y="1293545"/>
            <a:ext cx="8536248" cy="3733800"/>
          </a:xfrm>
          <a:prstGeom prst="homePlat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31750"/>
          </a:effectLst>
          <a:scene3d>
            <a:camera prst="orthographicFront"/>
            <a:lightRig rig="threePt" dir="t"/>
          </a:scene3d>
          <a:sp3d>
            <a:bevelB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IN" sz="2000" b="1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It is a process of locating the DNS server and the records of a target network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IN" sz="2000" b="1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 attacker can gather valuable network information such as DNS server names, hostnames, machine names, user names, ip addresses, . Etc. of the potential targets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IN" sz="2000" b="1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 a DNS Zone transfer enumeration, an attacker tries to retrieve a copy of the entire zone file for a domain from the DNS server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15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1302"/>
            <a:ext cx="8229600" cy="670242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rgbClr val="92D050"/>
                </a:solidFill>
              </a:rPr>
              <a:t>Enumeration</a:t>
            </a:r>
            <a:r>
              <a:rPr lang="en-IN" b="1" dirty="0" smtClean="0"/>
              <a:t> </a:t>
            </a:r>
            <a:r>
              <a:rPr lang="en-IN" b="1" dirty="0" smtClean="0">
                <a:solidFill>
                  <a:srgbClr val="7030A0"/>
                </a:solidFill>
              </a:rPr>
              <a:t>Countermeasures</a:t>
            </a:r>
            <a:endParaRPr lang="en-IN" b="1" dirty="0">
              <a:solidFill>
                <a:srgbClr val="7030A0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304800" y="1232505"/>
            <a:ext cx="8839200" cy="3518535"/>
            <a:chOff x="152400" y="1952942"/>
            <a:chExt cx="8839200" cy="3518535"/>
          </a:xfrm>
        </p:grpSpPr>
        <p:sp>
          <p:nvSpPr>
            <p:cNvPr id="7" name="Parallelogram 6"/>
            <p:cNvSpPr/>
            <p:nvPr/>
          </p:nvSpPr>
          <p:spPr>
            <a:xfrm>
              <a:off x="4419600" y="1952942"/>
              <a:ext cx="4572000" cy="3518535"/>
            </a:xfrm>
            <a:prstGeom prst="parallelogram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  <a:effectLst>
              <a:reflection blurRad="6350" stA="50000" endA="300" endPos="55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 smtClean="0"/>
            </a:p>
            <a:p>
              <a:pPr algn="ctr"/>
              <a:endParaRPr lang="en-IN" dirty="0"/>
            </a:p>
            <a:p>
              <a:pPr algn="ctr"/>
              <a:endParaRPr lang="en-IN" dirty="0" smtClean="0"/>
            </a:p>
            <a:p>
              <a:pPr algn="ctr"/>
              <a:endParaRPr lang="en-IN" dirty="0"/>
            </a:p>
            <a:p>
              <a:pPr algn="ctr"/>
              <a:endParaRPr lang="en-IN" dirty="0" smtClean="0"/>
            </a:p>
            <a:p>
              <a:pPr algn="ctr"/>
              <a:endParaRPr lang="en-IN" dirty="0"/>
            </a:p>
            <a:p>
              <a:pPr algn="ctr"/>
              <a:endParaRPr lang="en-IN" dirty="0" smtClean="0"/>
            </a:p>
            <a:p>
              <a:pPr algn="ctr"/>
              <a:endParaRPr lang="en-IN" dirty="0"/>
            </a:p>
            <a:p>
              <a:pPr algn="ctr"/>
              <a:endParaRPr lang="en-IN" dirty="0" smtClean="0"/>
            </a:p>
            <a:p>
              <a:pPr algn="ctr"/>
              <a:endParaRPr lang="en-IN" dirty="0" smtClean="0"/>
            </a:p>
            <a:p>
              <a:pPr algn="ctr"/>
              <a:endParaRPr lang="en-IN" sz="2000" dirty="0" smtClean="0"/>
            </a:p>
            <a:p>
              <a:pPr algn="ctr"/>
              <a:endParaRPr lang="en-IN" sz="2000" dirty="0"/>
            </a:p>
            <a:p>
              <a:pPr algn="ctr"/>
              <a:r>
                <a:rPr lang="en-IN" sz="2000" dirty="0" smtClean="0"/>
                <a:t>DNS</a:t>
              </a:r>
              <a:endParaRPr lang="en-IN" sz="2000" dirty="0" smtClean="0"/>
            </a:p>
            <a:p>
              <a:pPr algn="ctr"/>
              <a:endParaRPr lang="en-IN" dirty="0" smtClean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200" dirty="0"/>
                <a:t>Disable the DNS zone transfers to the untrusted hosts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200" dirty="0"/>
                <a:t>Make sure that the private hosts and their IP addresses are not published into DNS Zone files of public DNS Server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200" dirty="0"/>
                <a:t>Use Premium DNS registration services that hide sensitive information such as HINFO from </a:t>
              </a:r>
              <a:r>
                <a:rPr lang="en-IN" sz="1200" dirty="0" smtClean="0"/>
                <a:t>public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200" dirty="0" smtClean="0"/>
                <a:t>Use Standard network Administration contacts</a:t>
              </a:r>
              <a:endParaRPr lang="en-IN" sz="1200" dirty="0"/>
            </a:p>
            <a:p>
              <a:pPr algn="ctr"/>
              <a:endParaRPr lang="en-IN" dirty="0" smtClean="0"/>
            </a:p>
            <a:p>
              <a:pPr algn="ctr"/>
              <a:endParaRPr lang="en-IN" dirty="0"/>
            </a:p>
            <a:p>
              <a:pPr algn="ctr"/>
              <a:endParaRPr lang="en-IN" dirty="0" smtClean="0"/>
            </a:p>
            <a:p>
              <a:pPr algn="ctr"/>
              <a:endParaRPr lang="en-IN" dirty="0"/>
            </a:p>
            <a:p>
              <a:pPr algn="ctr"/>
              <a:endParaRPr lang="en-IN" dirty="0" smtClean="0"/>
            </a:p>
            <a:p>
              <a:pPr algn="ctr"/>
              <a:endParaRPr lang="en-IN" dirty="0"/>
            </a:p>
            <a:p>
              <a:pPr algn="ctr"/>
              <a:endParaRPr lang="en-IN" dirty="0" smtClean="0"/>
            </a:p>
            <a:p>
              <a:pPr algn="ctr"/>
              <a:endParaRPr lang="en-IN" dirty="0" smtClean="0"/>
            </a:p>
            <a:p>
              <a:endParaRPr lang="en-IN" dirty="0" smtClean="0"/>
            </a:p>
            <a:p>
              <a:endParaRPr lang="en-IN" dirty="0"/>
            </a:p>
            <a:p>
              <a:endParaRPr lang="en-IN" dirty="0" smtClean="0"/>
            </a:p>
            <a:p>
              <a:endParaRPr lang="en-IN" dirty="0"/>
            </a:p>
            <a:p>
              <a:endParaRPr lang="en-IN" dirty="0" smtClean="0"/>
            </a:p>
          </p:txBody>
        </p:sp>
        <p:sp>
          <p:nvSpPr>
            <p:cNvPr id="8" name="Parallelogram 7"/>
            <p:cNvSpPr/>
            <p:nvPr/>
          </p:nvSpPr>
          <p:spPr>
            <a:xfrm>
              <a:off x="152400" y="1960562"/>
              <a:ext cx="4724400" cy="3459163"/>
            </a:xfrm>
            <a:prstGeom prst="parallelogram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rgbClr val="92D050"/>
              </a:solidFill>
            </a:ln>
            <a:effectLst>
              <a:reflection blurRad="6350" stA="50000" endA="300" endPos="38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sz="1200" dirty="0" smtClean="0"/>
            </a:p>
            <a:p>
              <a:pPr algn="ctr"/>
              <a:endParaRPr lang="en-IN" sz="1200" dirty="0" smtClean="0"/>
            </a:p>
            <a:p>
              <a:pPr algn="ctr"/>
              <a:endParaRPr lang="en-IN" sz="1200" dirty="0"/>
            </a:p>
            <a:p>
              <a:pPr algn="ctr"/>
              <a:endParaRPr lang="en-IN" sz="1200" dirty="0" smtClean="0"/>
            </a:p>
            <a:p>
              <a:pPr algn="ctr"/>
              <a:endParaRPr lang="en-IN" sz="1200" dirty="0"/>
            </a:p>
            <a:p>
              <a:pPr algn="ctr"/>
              <a:endParaRPr lang="en-IN" sz="1200" dirty="0"/>
            </a:p>
            <a:p>
              <a:pPr algn="ctr"/>
              <a:endParaRPr lang="en-IN" sz="1200" dirty="0" smtClean="0"/>
            </a:p>
            <a:p>
              <a:pPr algn="ctr"/>
              <a:r>
                <a:rPr lang="en-IN" sz="2000" dirty="0" smtClean="0">
                  <a:solidFill>
                    <a:srgbClr val="FF0000"/>
                  </a:solidFill>
                </a:rPr>
                <a:t>SNMP</a:t>
              </a:r>
            </a:p>
            <a:p>
              <a:pPr algn="ctr"/>
              <a:endParaRPr lang="en-IN" sz="1200" dirty="0" smtClean="0">
                <a:solidFill>
                  <a:srgbClr val="FF0000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200" dirty="0" smtClean="0">
                  <a:solidFill>
                    <a:srgbClr val="FF0000"/>
                  </a:solidFill>
                </a:rPr>
                <a:t>Remove the SNMP agent or turn off the SNMP service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200" dirty="0" smtClean="0">
                  <a:solidFill>
                    <a:srgbClr val="FF0000"/>
                  </a:solidFill>
                </a:rPr>
                <a:t>If shutting off SNMP is not an option, then change the default community string name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200" dirty="0" smtClean="0">
                  <a:solidFill>
                    <a:srgbClr val="FF0000"/>
                  </a:solidFill>
                </a:rPr>
                <a:t>Upgrade to SNMP3, which encrypts passwords and messages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200" dirty="0" smtClean="0">
                  <a:solidFill>
                    <a:srgbClr val="FF0000"/>
                  </a:solidFill>
                </a:rPr>
                <a:t>Implement the group policy security option called “ Additional restrictions for anonymous connections”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200" dirty="0" smtClean="0">
                  <a:solidFill>
                    <a:srgbClr val="FF0000"/>
                  </a:solidFill>
                </a:rPr>
                <a:t>Ensure the access to null session pipes, null session shares,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IN" sz="1200" dirty="0" smtClean="0">
                <a:solidFill>
                  <a:srgbClr val="FF0000"/>
                </a:solidFill>
              </a:endParaRPr>
            </a:p>
            <a:p>
              <a:endParaRPr lang="en-IN" sz="1200" dirty="0"/>
            </a:p>
            <a:p>
              <a:pPr algn="ctr"/>
              <a:endParaRPr lang="en-IN" sz="1200" dirty="0" smtClean="0"/>
            </a:p>
            <a:p>
              <a:pPr algn="ctr"/>
              <a:endParaRPr lang="en-IN" sz="1200" dirty="0"/>
            </a:p>
            <a:p>
              <a:pPr algn="ctr"/>
              <a:endParaRPr lang="en-IN" sz="1200" dirty="0" smtClean="0"/>
            </a:p>
            <a:p>
              <a:pPr algn="ctr"/>
              <a:endParaRPr lang="en-IN" sz="1200" dirty="0"/>
            </a:p>
            <a:p>
              <a:pPr algn="ctr"/>
              <a:endParaRPr lang="en-IN" sz="1200" dirty="0" smtClean="0"/>
            </a:p>
            <a:p>
              <a:pPr algn="ctr"/>
              <a:endParaRPr lang="en-IN" sz="1200" dirty="0"/>
            </a:p>
            <a:p>
              <a:pPr algn="ctr"/>
              <a:endParaRPr lang="en-IN" sz="1200" dirty="0" smtClean="0"/>
            </a:p>
            <a:p>
              <a:pPr algn="ctr"/>
              <a:endParaRPr lang="en-IN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98890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"/>
            <a:ext cx="8229600" cy="574733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Enumeration Tools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071" y="544946"/>
            <a:ext cx="8229600" cy="5033818"/>
          </a:xfrm>
        </p:spPr>
        <p:txBody>
          <a:bodyPr>
            <a:noAutofit/>
          </a:bodyPr>
          <a:lstStyle/>
          <a:p>
            <a:r>
              <a:rPr lang="en-IN" sz="1800" dirty="0" smtClean="0">
                <a:solidFill>
                  <a:schemeClr val="accent6">
                    <a:lumMod val="75000"/>
                  </a:schemeClr>
                </a:solidFill>
              </a:rPr>
              <a:t>NetBIOS Enumeration Tools</a:t>
            </a:r>
          </a:p>
          <a:p>
            <a:pPr lvl="1"/>
            <a:r>
              <a:rPr lang="en-IN" sz="1400" dirty="0"/>
              <a:t>Run nbtstat command “nbtstat.exe –c” to get the contents of the NetBIOS name cache</a:t>
            </a:r>
          </a:p>
          <a:p>
            <a:pPr lvl="1"/>
            <a:r>
              <a:rPr lang="en-IN" sz="1400" dirty="0"/>
              <a:t>Run nbtstat command “nbtstat.exe –a &lt;ip of remote pc&gt;” to get the NetBIOS name.</a:t>
            </a:r>
          </a:p>
          <a:p>
            <a:pPr lvl="1"/>
            <a:r>
              <a:rPr lang="en-IN" sz="1400" dirty="0"/>
              <a:t>Run net view command “net view \\ip” &amp; net view /workgroup:&lt;workgroupname&gt;</a:t>
            </a:r>
          </a:p>
          <a:p>
            <a:pPr lvl="1"/>
            <a:r>
              <a:rPr lang="en-IN" sz="1400" dirty="0"/>
              <a:t>Super Scan, Hyena and </a:t>
            </a:r>
            <a:r>
              <a:rPr lang="en-IN" sz="1400" dirty="0" smtClean="0"/>
              <a:t>winfingerprint</a:t>
            </a:r>
          </a:p>
          <a:p>
            <a:r>
              <a:rPr lang="en-IN" sz="1800" dirty="0" smtClean="0">
                <a:solidFill>
                  <a:schemeClr val="accent6">
                    <a:lumMod val="75000"/>
                  </a:schemeClr>
                </a:solidFill>
              </a:rPr>
              <a:t>SNMP Enumeration Tools</a:t>
            </a:r>
            <a:r>
              <a:rPr lang="en-IN" sz="1800" dirty="0" smtClean="0"/>
              <a:t>:</a:t>
            </a:r>
          </a:p>
          <a:p>
            <a:pPr lvl="1"/>
            <a:r>
              <a:rPr lang="en-IN" sz="1400" dirty="0" smtClean="0"/>
              <a:t>OpUtils</a:t>
            </a:r>
          </a:p>
          <a:p>
            <a:pPr lvl="1"/>
            <a:r>
              <a:rPr lang="en-IN" sz="1400" dirty="0" smtClean="0"/>
              <a:t> </a:t>
            </a:r>
            <a:r>
              <a:rPr lang="en-IN" sz="1400" dirty="0"/>
              <a:t>Engineer’s </a:t>
            </a:r>
            <a:r>
              <a:rPr lang="en-IN" sz="1400" dirty="0" smtClean="0"/>
              <a:t>Toolset</a:t>
            </a:r>
          </a:p>
          <a:p>
            <a:r>
              <a:rPr lang="en-IN" sz="1800" dirty="0" smtClean="0">
                <a:solidFill>
                  <a:schemeClr val="accent6">
                    <a:lumMod val="75000"/>
                  </a:schemeClr>
                </a:solidFill>
              </a:rPr>
              <a:t>LDAP Enumeration Tools</a:t>
            </a:r>
            <a:r>
              <a:rPr lang="en-IN" sz="1800" dirty="0" smtClean="0"/>
              <a:t>:</a:t>
            </a:r>
          </a:p>
          <a:p>
            <a:pPr lvl="1"/>
            <a:r>
              <a:rPr lang="en-IN" sz="1400" dirty="0" smtClean="0"/>
              <a:t>Softerra </a:t>
            </a:r>
            <a:r>
              <a:rPr lang="en-IN" sz="1400" dirty="0"/>
              <a:t>LDAP </a:t>
            </a:r>
            <a:r>
              <a:rPr lang="en-IN" sz="1400" dirty="0" smtClean="0"/>
              <a:t>Administrator</a:t>
            </a:r>
          </a:p>
          <a:p>
            <a:r>
              <a:rPr lang="en-IN" sz="1800" dirty="0" smtClean="0">
                <a:solidFill>
                  <a:schemeClr val="accent6">
                    <a:lumMod val="75000"/>
                  </a:schemeClr>
                </a:solidFill>
              </a:rPr>
              <a:t>NTP Enumeration Tools</a:t>
            </a:r>
            <a:r>
              <a:rPr lang="en-IN" sz="1800" dirty="0" smtClean="0"/>
              <a:t>:</a:t>
            </a:r>
          </a:p>
          <a:p>
            <a:pPr lvl="1"/>
            <a:r>
              <a:rPr lang="en-IN" sz="1400" dirty="0"/>
              <a:t>Ntptrace command “ntptrace {-vdn} { -r retries} {- t timeout } { server }</a:t>
            </a:r>
          </a:p>
          <a:p>
            <a:pPr lvl="1"/>
            <a:r>
              <a:rPr lang="en-IN" sz="1400" dirty="0"/>
              <a:t>Ntpdc command “ /usr/bin/</a:t>
            </a:r>
            <a:r>
              <a:rPr lang="en-IN" sz="1400" dirty="0" err="1"/>
              <a:t>ntpde</a:t>
            </a:r>
            <a:r>
              <a:rPr lang="en-IN" sz="1400" dirty="0"/>
              <a:t> { -n} {-v} host1 | </a:t>
            </a:r>
            <a:r>
              <a:rPr lang="en-IN" sz="1400" dirty="0" smtClean="0"/>
              <a:t>ip</a:t>
            </a:r>
          </a:p>
          <a:p>
            <a:r>
              <a:rPr lang="en-IN" sz="1800" dirty="0" smtClean="0">
                <a:solidFill>
                  <a:schemeClr val="accent6">
                    <a:lumMod val="75000"/>
                  </a:schemeClr>
                </a:solidFill>
              </a:rPr>
              <a:t>SMTP and DNS Enumeration Tools</a:t>
            </a:r>
            <a:r>
              <a:rPr lang="en-IN" sz="1400" dirty="0" smtClean="0"/>
              <a:t>:</a:t>
            </a:r>
          </a:p>
          <a:p>
            <a:pPr lvl="1"/>
            <a:r>
              <a:rPr lang="en-IN" sz="1400" dirty="0" smtClean="0"/>
              <a:t>NetScan Tools Pro</a:t>
            </a:r>
          </a:p>
          <a:p>
            <a:pPr lvl="1"/>
            <a:r>
              <a:rPr lang="en-IN" sz="1400" dirty="0" smtClean="0"/>
              <a:t>Nslookup -DNS</a:t>
            </a:r>
          </a:p>
        </p:txBody>
      </p:sp>
    </p:spTree>
    <p:extLst>
      <p:ext uri="{BB962C8B-B14F-4D97-AF65-F5344CB8AC3E}">
        <p14:creationId xmlns:p14="http://schemas.microsoft.com/office/powerpoint/2010/main" val="2959252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SYSTEM HACKING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533237"/>
            <a:ext cx="3581400" cy="4449763"/>
          </a:xfrm>
        </p:spPr>
        <p:txBody>
          <a:bodyPr>
            <a:normAutofit/>
          </a:bodyPr>
          <a:lstStyle/>
          <a:p>
            <a:pPr algn="just"/>
            <a:r>
              <a:rPr lang="en-IN" sz="2000" dirty="0" smtClean="0"/>
              <a:t>System hacking is one of the most important and sometimes, the ultimate goal of an attacker </a:t>
            </a:r>
          </a:p>
          <a:p>
            <a:pPr algn="just"/>
            <a:r>
              <a:rPr lang="en-IN" sz="2000" dirty="0" smtClean="0"/>
              <a:t>The attacker acquires information through techniques such as Footprinting, scanning, and enumeration and uses it to hack the target system.</a:t>
            </a:r>
            <a:endParaRPr lang="en-IN" sz="2000" dirty="0"/>
          </a:p>
        </p:txBody>
      </p:sp>
      <p:pic>
        <p:nvPicPr>
          <p:cNvPr id="6" name="Picture 2" descr="https://encrypted-tbn1.gstatic.com/images?q=tbn:ANd9GcSxCS-m1rjeE1AEVFeSjtACj2k4Qd3J0QanZcytMBnKiqA4x8u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680" y="1371600"/>
            <a:ext cx="5227320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0383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245" y="-2233"/>
            <a:ext cx="8772157" cy="838200"/>
          </a:xfrm>
        </p:spPr>
        <p:txBody>
          <a:bodyPr/>
          <a:lstStyle/>
          <a:p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CEH System Hacking Steps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0" y="1387764"/>
            <a:ext cx="9044940" cy="3840162"/>
            <a:chOff x="22860" y="1905000"/>
            <a:chExt cx="9044940" cy="3840162"/>
          </a:xfrm>
        </p:grpSpPr>
        <p:sp>
          <p:nvSpPr>
            <p:cNvPr id="7" name="Flowchart: Terminator 6"/>
            <p:cNvSpPr/>
            <p:nvPr/>
          </p:nvSpPr>
          <p:spPr>
            <a:xfrm>
              <a:off x="22860" y="1916509"/>
              <a:ext cx="4423410" cy="990600"/>
            </a:xfrm>
            <a:prstGeom prst="flowChartTerminator">
              <a:avLst/>
            </a:prstGeom>
            <a:ln/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IN" dirty="0" smtClean="0"/>
                <a:t>    </a:t>
              </a:r>
              <a:r>
                <a:rPr lang="en-IN" sz="2000" dirty="0" smtClean="0"/>
                <a:t>1         </a:t>
              </a:r>
              <a:r>
                <a:rPr lang="en-IN" sz="2000" dirty="0" smtClean="0"/>
                <a:t>     </a:t>
              </a:r>
              <a:r>
                <a:rPr lang="en-IN" sz="2000" dirty="0" smtClean="0"/>
                <a:t>Cracking Password</a:t>
              </a:r>
              <a:endParaRPr lang="en-IN" sz="2000" dirty="0"/>
            </a:p>
          </p:txBody>
        </p:sp>
        <p:sp>
          <p:nvSpPr>
            <p:cNvPr id="12" name="Flowchart: Terminator 11"/>
            <p:cNvSpPr/>
            <p:nvPr/>
          </p:nvSpPr>
          <p:spPr>
            <a:xfrm>
              <a:off x="1364816" y="1905000"/>
              <a:ext cx="152400" cy="1011974"/>
            </a:xfrm>
            <a:prstGeom prst="flowChartTerminator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3" name="Flowchart: Terminator 12"/>
            <p:cNvSpPr/>
            <p:nvPr/>
          </p:nvSpPr>
          <p:spPr>
            <a:xfrm>
              <a:off x="4708324" y="1926374"/>
              <a:ext cx="4359476" cy="990600"/>
            </a:xfrm>
            <a:prstGeom prst="flowChartTerminator">
              <a:avLst/>
            </a:prstGeom>
            <a:ln/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/>
                <a:t>2</a:t>
              </a:r>
              <a:r>
                <a:rPr lang="en-IN" sz="2000" dirty="0" smtClean="0"/>
                <a:t>  </a:t>
              </a:r>
              <a:r>
                <a:rPr lang="en-IN" dirty="0" smtClean="0"/>
                <a:t>           </a:t>
              </a:r>
              <a:r>
                <a:rPr lang="en-IN" sz="2000" dirty="0" smtClean="0"/>
                <a:t>Escalating </a:t>
              </a:r>
              <a:r>
                <a:rPr lang="en-IN" sz="2000" dirty="0" smtClean="0"/>
                <a:t>Privileges</a:t>
              </a:r>
              <a:endParaRPr lang="en-IN" dirty="0"/>
            </a:p>
          </p:txBody>
        </p:sp>
        <p:sp>
          <p:nvSpPr>
            <p:cNvPr id="14" name="Flowchart: Terminator 13"/>
            <p:cNvSpPr/>
            <p:nvPr/>
          </p:nvSpPr>
          <p:spPr>
            <a:xfrm>
              <a:off x="4708324" y="4754562"/>
              <a:ext cx="4359476" cy="990600"/>
            </a:xfrm>
            <a:prstGeom prst="flowChartTerminator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/>
                <a:t>6                   Penetration Testing</a:t>
              </a:r>
              <a:endParaRPr lang="en-IN" sz="2000" dirty="0"/>
            </a:p>
          </p:txBody>
        </p:sp>
        <p:sp>
          <p:nvSpPr>
            <p:cNvPr id="15" name="Flowchart: Terminator 14"/>
            <p:cNvSpPr/>
            <p:nvPr/>
          </p:nvSpPr>
          <p:spPr>
            <a:xfrm>
              <a:off x="26670" y="3405981"/>
              <a:ext cx="4419600" cy="990600"/>
            </a:xfrm>
            <a:prstGeom prst="flowChartTerminator">
              <a:avLst/>
            </a:prstGeom>
            <a:ln/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/>
                <a:t>3               </a:t>
              </a:r>
              <a:r>
                <a:rPr lang="en-IN" sz="2000" dirty="0" smtClean="0"/>
                <a:t>Executing </a:t>
              </a:r>
              <a:r>
                <a:rPr lang="en-IN" sz="2000" dirty="0" smtClean="0"/>
                <a:t>Applications</a:t>
              </a:r>
              <a:endParaRPr lang="en-IN" sz="2000" dirty="0"/>
            </a:p>
          </p:txBody>
        </p:sp>
        <p:sp>
          <p:nvSpPr>
            <p:cNvPr id="16" name="Flowchart: Terminator 15"/>
            <p:cNvSpPr/>
            <p:nvPr/>
          </p:nvSpPr>
          <p:spPr>
            <a:xfrm>
              <a:off x="26670" y="4754562"/>
              <a:ext cx="4495800" cy="990600"/>
            </a:xfrm>
            <a:prstGeom prst="flowChartTerminator">
              <a:avLst/>
            </a:prstGeom>
            <a:ln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IN" dirty="0" smtClean="0"/>
                <a:t>       </a:t>
              </a:r>
              <a:r>
                <a:rPr lang="en-IN" sz="2000" dirty="0" smtClean="0"/>
                <a:t>5           </a:t>
              </a:r>
              <a:r>
                <a:rPr lang="en-IN" sz="2000" dirty="0" smtClean="0"/>
                <a:t>      Covering </a:t>
              </a:r>
              <a:r>
                <a:rPr lang="en-IN" sz="2000" dirty="0" smtClean="0"/>
                <a:t>Tracks</a:t>
              </a:r>
              <a:endParaRPr lang="en-IN" sz="2000" dirty="0"/>
            </a:p>
          </p:txBody>
        </p:sp>
        <p:sp>
          <p:nvSpPr>
            <p:cNvPr id="18" name="Flowchart: Terminator 17"/>
            <p:cNvSpPr/>
            <p:nvPr/>
          </p:nvSpPr>
          <p:spPr>
            <a:xfrm>
              <a:off x="1364816" y="3394471"/>
              <a:ext cx="154909" cy="1008828"/>
            </a:xfrm>
            <a:prstGeom prst="flowChartTerminator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9" name="Flowchart: Terminator 18"/>
            <p:cNvSpPr/>
            <p:nvPr/>
          </p:nvSpPr>
          <p:spPr>
            <a:xfrm>
              <a:off x="1364816" y="4754562"/>
              <a:ext cx="152400" cy="990600"/>
            </a:xfrm>
            <a:prstGeom prst="flowChartTerminator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0" name="Flowchart: Terminator 19"/>
            <p:cNvSpPr/>
            <p:nvPr/>
          </p:nvSpPr>
          <p:spPr>
            <a:xfrm>
              <a:off x="4708324" y="3390106"/>
              <a:ext cx="4359476" cy="990600"/>
            </a:xfrm>
            <a:prstGeom prst="flowChartTerminator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IN" sz="2000" dirty="0" smtClean="0">
                  <a:solidFill>
                    <a:srgbClr val="FF0000"/>
                  </a:solidFill>
                </a:rPr>
                <a:t>4              Hiding </a:t>
              </a:r>
              <a:r>
                <a:rPr lang="en-IN" sz="2000" dirty="0" smtClean="0">
                  <a:solidFill>
                    <a:srgbClr val="FF0000"/>
                  </a:solidFill>
                </a:rPr>
                <a:t>Files</a:t>
              </a:r>
              <a:endParaRPr lang="en-IN" sz="2000" dirty="0">
                <a:solidFill>
                  <a:srgbClr val="FF0000"/>
                </a:solidFill>
              </a:endParaRPr>
            </a:p>
          </p:txBody>
        </p:sp>
        <p:sp>
          <p:nvSpPr>
            <p:cNvPr id="21" name="Flowchart: Terminator 20"/>
            <p:cNvSpPr/>
            <p:nvPr/>
          </p:nvSpPr>
          <p:spPr>
            <a:xfrm>
              <a:off x="6131963" y="1926374"/>
              <a:ext cx="152400" cy="990600"/>
            </a:xfrm>
            <a:prstGeom prst="flowChartTerminator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3" name="Flowchart: Terminator 22"/>
            <p:cNvSpPr/>
            <p:nvPr/>
          </p:nvSpPr>
          <p:spPr>
            <a:xfrm>
              <a:off x="6131963" y="3412699"/>
              <a:ext cx="152400" cy="990600"/>
            </a:xfrm>
            <a:prstGeom prst="flowChartTerminator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7" name="Flowchart: Terminator 16"/>
            <p:cNvSpPr/>
            <p:nvPr/>
          </p:nvSpPr>
          <p:spPr>
            <a:xfrm>
              <a:off x="6131963" y="4761570"/>
              <a:ext cx="112720" cy="972805"/>
            </a:xfrm>
            <a:prstGeom prst="flowChartTerminator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</p:spTree>
    <p:extLst>
      <p:ext uri="{BB962C8B-B14F-4D97-AF65-F5344CB8AC3E}">
        <p14:creationId xmlns:p14="http://schemas.microsoft.com/office/powerpoint/2010/main" val="18786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535709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Cracking Password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1493981" y="949036"/>
            <a:ext cx="6324599" cy="4191000"/>
            <a:chOff x="1447799" y="1752600"/>
            <a:chExt cx="6324599" cy="4191000"/>
          </a:xfrm>
        </p:grpSpPr>
        <p:sp>
          <p:nvSpPr>
            <p:cNvPr id="4" name="Round Diagonal Corner Rectangle 3"/>
            <p:cNvSpPr/>
            <p:nvPr/>
          </p:nvSpPr>
          <p:spPr>
            <a:xfrm>
              <a:off x="1447800" y="1752600"/>
              <a:ext cx="6324598" cy="1066800"/>
            </a:xfrm>
            <a:prstGeom prst="round2DiagRect">
              <a:avLst/>
            </a:prstGeom>
            <a:ln/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l"/>
              <a:r>
                <a:rPr lang="en-IN" sz="1800" dirty="0" smtClean="0"/>
                <a:t>Password cracking Techniques are used to recover </a:t>
              </a:r>
            </a:p>
            <a:p>
              <a:pPr algn="l"/>
              <a:r>
                <a:rPr lang="en-IN" sz="1800" dirty="0" smtClean="0"/>
                <a:t>Passwords from computer systems</a:t>
              </a:r>
              <a:endParaRPr lang="en-IN" sz="1800" dirty="0"/>
            </a:p>
          </p:txBody>
        </p:sp>
        <p:sp>
          <p:nvSpPr>
            <p:cNvPr id="5" name="Round Diagonal Corner Rectangle 4"/>
            <p:cNvSpPr/>
            <p:nvPr/>
          </p:nvSpPr>
          <p:spPr>
            <a:xfrm>
              <a:off x="1447799" y="3200400"/>
              <a:ext cx="6324599" cy="1143000"/>
            </a:xfrm>
            <a:prstGeom prst="round2DiagRect">
              <a:avLst/>
            </a:prstGeom>
            <a:ln/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>
                  <a:solidFill>
                    <a:srgbClr val="FF0000"/>
                  </a:solidFill>
                </a:rPr>
                <a:t>Attackers use password cracking techniques to gain</a:t>
              </a:r>
            </a:p>
            <a:p>
              <a:pPr algn="ctr"/>
              <a:r>
                <a:rPr lang="en-IN" sz="2000" dirty="0" smtClean="0">
                  <a:solidFill>
                    <a:srgbClr val="FF0000"/>
                  </a:solidFill>
                </a:rPr>
                <a:t>Unauthorized access to the vulnerable system</a:t>
              </a:r>
              <a:endParaRPr lang="en-IN" sz="2000" dirty="0">
                <a:solidFill>
                  <a:srgbClr val="FF0000"/>
                </a:solidFill>
              </a:endParaRPr>
            </a:p>
          </p:txBody>
        </p:sp>
        <p:sp>
          <p:nvSpPr>
            <p:cNvPr id="6" name="Round Diagonal Corner Rectangle 5"/>
            <p:cNvSpPr/>
            <p:nvPr/>
          </p:nvSpPr>
          <p:spPr>
            <a:xfrm>
              <a:off x="1447800" y="4876800"/>
              <a:ext cx="6324598" cy="1066800"/>
            </a:xfrm>
            <a:prstGeom prst="round2DiagRect">
              <a:avLst/>
            </a:prstGeom>
            <a:ln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/>
                <a:t>Most of the password cracking techniques are </a:t>
              </a:r>
            </a:p>
            <a:p>
              <a:pPr algn="ctr"/>
              <a:r>
                <a:rPr lang="en-IN" sz="2000" dirty="0" smtClean="0"/>
                <a:t>Successful due to weak or </a:t>
              </a:r>
            </a:p>
            <a:p>
              <a:pPr algn="ctr"/>
              <a:r>
                <a:rPr lang="en-IN" sz="2000" dirty="0" smtClean="0"/>
                <a:t>Easily guessable passwords</a:t>
              </a:r>
              <a:endParaRPr lang="en-IN" sz="2000" dirty="0"/>
            </a:p>
          </p:txBody>
        </p:sp>
        <p:sp>
          <p:nvSpPr>
            <p:cNvPr id="8" name="Round Diagonal Corner Rectangle 7"/>
            <p:cNvSpPr/>
            <p:nvPr/>
          </p:nvSpPr>
          <p:spPr>
            <a:xfrm>
              <a:off x="7025640" y="3200400"/>
              <a:ext cx="617034" cy="1143000"/>
            </a:xfrm>
            <a:prstGeom prst="round2DiagRect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9" name="Round Diagonal Corner Rectangle 8"/>
            <p:cNvSpPr/>
            <p:nvPr/>
          </p:nvSpPr>
          <p:spPr>
            <a:xfrm>
              <a:off x="6987540" y="1763236"/>
              <a:ext cx="655134" cy="1054392"/>
            </a:xfrm>
            <a:prstGeom prst="round2DiagRect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0" name="Round Diagonal Corner Rectangle 9"/>
            <p:cNvSpPr/>
            <p:nvPr/>
          </p:nvSpPr>
          <p:spPr>
            <a:xfrm>
              <a:off x="7025640" y="4876800"/>
              <a:ext cx="617034" cy="1066800"/>
            </a:xfrm>
            <a:prstGeom prst="round2DiagRect">
              <a:avLst/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pic>
          <p:nvPicPr>
            <p:cNvPr id="2050" name="Picture 2" descr="http://a.dryicons.com/images/icon_sets/aesthetica/png/128x128/computer.png"/>
            <p:cNvPicPr>
              <a:picLocks noChangeAspect="1" noChangeArrowheads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1830" y="2095881"/>
              <a:ext cx="571118" cy="5711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Image result for unlock  icon in small size"/>
            <p:cNvPicPr>
              <a:picLocks noChangeAspect="1"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55966" y="3464261"/>
              <a:ext cx="575657" cy="6236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https://www.interactivebrokers.co.uk/images/2015/tws_install_mac_006.png"/>
            <p:cNvPicPr>
              <a:picLocks noChangeAspect="1"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55967" y="5105400"/>
              <a:ext cx="571467" cy="4554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9693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1578" y="80651"/>
            <a:ext cx="8772157" cy="538185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Types of Password Attacks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2362200" y="618836"/>
            <a:ext cx="5896121" cy="4682465"/>
            <a:chOff x="1752600" y="1599746"/>
            <a:chExt cx="5896121" cy="4682465"/>
          </a:xfrm>
        </p:grpSpPr>
        <p:sp>
          <p:nvSpPr>
            <p:cNvPr id="6" name="Rectangle 5"/>
            <p:cNvSpPr/>
            <p:nvPr/>
          </p:nvSpPr>
          <p:spPr>
            <a:xfrm>
              <a:off x="1752600" y="2057400"/>
              <a:ext cx="4636125" cy="925988"/>
            </a:xfrm>
            <a:prstGeom prst="rect">
              <a:avLst/>
            </a:prstGeom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isometricOffAxis1Right"/>
              <a:lightRig rig="threePt" dir="t"/>
            </a:scene3d>
            <a:sp3d extrusionH="76200">
              <a:extrusionClr>
                <a:schemeClr val="bg1"/>
              </a:extrusionClr>
            </a:sp3d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00" b="1" dirty="0" smtClean="0"/>
                <a:t>Non-Electronic Attacks</a:t>
              </a:r>
            </a:p>
            <a:p>
              <a:pPr algn="ctr"/>
              <a:r>
                <a:rPr lang="en-IN" sz="1400" dirty="0" smtClean="0"/>
                <a:t>Attacks need not possess technical knowledge t crack password, hence known as non-technical attack</a:t>
              </a:r>
              <a:endParaRPr lang="en-IN" sz="1400" dirty="0"/>
            </a:p>
          </p:txBody>
        </p:sp>
        <p:sp>
          <p:nvSpPr>
            <p:cNvPr id="7" name="Pentagon 6"/>
            <p:cNvSpPr/>
            <p:nvPr/>
          </p:nvSpPr>
          <p:spPr>
            <a:xfrm>
              <a:off x="6441418" y="1599746"/>
              <a:ext cx="1136028" cy="925987"/>
            </a:xfrm>
            <a:prstGeom prst="homePlate">
              <a:avLst/>
            </a:prstGeom>
            <a:scene3d>
              <a:camera prst="isometricOffAxis1Right"/>
              <a:lightRig rig="threePt" dir="t"/>
            </a:scene3d>
            <a:sp3d extrusionH="76200">
              <a:extrusionClr>
                <a:schemeClr val="bg1"/>
              </a:extrusionClr>
            </a:sp3d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/>
                <a:t>1</a:t>
              </a:r>
              <a:endParaRPr lang="en-IN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752601" y="3165950"/>
              <a:ext cx="4648201" cy="916543"/>
            </a:xfrm>
            <a:prstGeom prst="rect">
              <a:avLst/>
            </a:prstGeom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isometricOffAxis1Right"/>
              <a:lightRig rig="threePt" dir="t"/>
            </a:scene3d>
            <a:sp3d extrusionH="76200">
              <a:extrusionClr>
                <a:schemeClr val="bg1"/>
              </a:extrusionClr>
            </a:sp3d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b="1" dirty="0" smtClean="0">
                  <a:solidFill>
                    <a:srgbClr val="FF0000"/>
                  </a:solidFill>
                </a:rPr>
                <a:t>Active Online Attacks</a:t>
              </a:r>
            </a:p>
            <a:p>
              <a:pPr algn="ctr"/>
              <a:r>
                <a:rPr lang="en-IN" sz="1400" dirty="0" smtClean="0">
                  <a:solidFill>
                    <a:srgbClr val="FF0000"/>
                  </a:solidFill>
                </a:rPr>
                <a:t>Attacker performs password cracking by directly communicating with the victim machine</a:t>
              </a:r>
              <a:endParaRPr lang="en-IN" sz="1400" dirty="0">
                <a:solidFill>
                  <a:srgbClr val="FF0000"/>
                </a:solidFill>
              </a:endParaRPr>
            </a:p>
          </p:txBody>
        </p:sp>
        <p:sp>
          <p:nvSpPr>
            <p:cNvPr id="12" name="Pentagon 11"/>
            <p:cNvSpPr/>
            <p:nvPr/>
          </p:nvSpPr>
          <p:spPr>
            <a:xfrm>
              <a:off x="6422368" y="2707841"/>
              <a:ext cx="1155078" cy="916543"/>
            </a:xfrm>
            <a:prstGeom prst="homePlate">
              <a:avLst/>
            </a:prstGeom>
            <a:scene3d>
              <a:camera prst="isometricOffAxis1Right"/>
              <a:lightRig rig="threePt" dir="t"/>
            </a:scene3d>
            <a:sp3d extrusionH="76200">
              <a:extrusionClr>
                <a:schemeClr val="bg1"/>
              </a:extrusionClr>
            </a:sp3d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rgbClr val="FF0000"/>
                  </a:solidFill>
                </a:rPr>
                <a:t>2</a:t>
              </a:r>
              <a:endParaRPr lang="en-IN" dirty="0">
                <a:solidFill>
                  <a:srgbClr val="FF0000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752600" y="4242193"/>
              <a:ext cx="4636125" cy="902813"/>
            </a:xfrm>
            <a:prstGeom prst="rect">
              <a:avLst/>
            </a:prstGeom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isometricOffAxis1Right"/>
              <a:lightRig rig="threePt" dir="t"/>
            </a:scene3d>
            <a:sp3d extrusionH="76200">
              <a:extrusionClr>
                <a:schemeClr val="bg1"/>
              </a:extrusionClr>
            </a:sp3d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b="1" dirty="0" smtClean="0"/>
                <a:t>Passive </a:t>
              </a:r>
              <a:r>
                <a:rPr lang="en-IN" b="1" dirty="0"/>
                <a:t>O</a:t>
              </a:r>
              <a:r>
                <a:rPr lang="en-IN" b="1" dirty="0" smtClean="0"/>
                <a:t>nline Attacks</a:t>
              </a:r>
            </a:p>
            <a:p>
              <a:pPr algn="ctr"/>
              <a:r>
                <a:rPr lang="en-IN" sz="1400" dirty="0" smtClean="0"/>
                <a:t>Attacker Performs password cracking without communicating with the authorizing party</a:t>
              </a:r>
              <a:endParaRPr lang="en-IN" sz="1400" dirty="0"/>
            </a:p>
          </p:txBody>
        </p:sp>
        <p:sp>
          <p:nvSpPr>
            <p:cNvPr id="14" name="Pentagon 13"/>
            <p:cNvSpPr/>
            <p:nvPr/>
          </p:nvSpPr>
          <p:spPr>
            <a:xfrm>
              <a:off x="6491415" y="3815369"/>
              <a:ext cx="1157306" cy="902813"/>
            </a:xfrm>
            <a:prstGeom prst="homePlate">
              <a:avLst/>
            </a:prstGeom>
            <a:scene3d>
              <a:camera prst="isometricOffAxis1Right"/>
              <a:lightRig rig="threePt" dir="t"/>
            </a:scene3d>
            <a:sp3d extrusionH="76200">
              <a:extrusionClr>
                <a:schemeClr val="bg1"/>
              </a:extrusionClr>
            </a:sp3d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/>
                <a:t>3</a:t>
              </a:r>
              <a:endParaRPr lang="en-IN" dirty="0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1752600" y="5379398"/>
              <a:ext cx="4648202" cy="902813"/>
            </a:xfrm>
            <a:prstGeom prst="rect">
              <a:avLst/>
            </a:prstGeom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isometricOffAxis1Right"/>
              <a:lightRig rig="threePt" dir="t"/>
            </a:scene3d>
            <a:sp3d extrusionH="76200">
              <a:extrusionClr>
                <a:schemeClr val="bg1"/>
              </a:extrusion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b="1" dirty="0" smtClean="0"/>
                <a:t>Offline Attack</a:t>
              </a:r>
            </a:p>
            <a:p>
              <a:pPr algn="ctr"/>
              <a:r>
                <a:rPr lang="en-IN" sz="1400" dirty="0" smtClean="0"/>
                <a:t>Attacker copies the target’s password file and then tries to crack passwords in his own system at different location </a:t>
              </a:r>
              <a:endParaRPr lang="en-IN" sz="1400" dirty="0"/>
            </a:p>
          </p:txBody>
        </p:sp>
        <p:sp>
          <p:nvSpPr>
            <p:cNvPr id="16" name="Pentagon 15"/>
            <p:cNvSpPr/>
            <p:nvPr/>
          </p:nvSpPr>
          <p:spPr>
            <a:xfrm>
              <a:off x="6510465" y="4909167"/>
              <a:ext cx="1138256" cy="902813"/>
            </a:xfrm>
            <a:prstGeom prst="homePlate">
              <a:avLst/>
            </a:prstGeom>
            <a:scene3d>
              <a:camera prst="isometricOffAxis1Right"/>
              <a:lightRig rig="threePt" dir="t"/>
            </a:scene3d>
            <a:sp3d extrusionH="76200">
              <a:extrusionClr>
                <a:schemeClr val="bg1"/>
              </a:extrusion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/>
                <a:t>4</a:t>
              </a:r>
              <a:endParaRPr lang="en-IN" dirty="0"/>
            </a:p>
          </p:txBody>
        </p:sp>
      </p:grpSp>
    </p:spTree>
    <p:extLst>
      <p:ext uri="{BB962C8B-B14F-4D97-AF65-F5344CB8AC3E}">
        <p14:creationId xmlns:p14="http://schemas.microsoft.com/office/powerpoint/2010/main" val="68637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820" y="0"/>
            <a:ext cx="8229600" cy="480291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Privilege Escalation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8873" y="588241"/>
            <a:ext cx="8534400" cy="5257800"/>
          </a:xfrm>
        </p:spPr>
        <p:txBody>
          <a:bodyPr/>
          <a:lstStyle/>
          <a:p>
            <a:pPr algn="just"/>
            <a:r>
              <a:rPr lang="en-IN" sz="2400" dirty="0" smtClean="0"/>
              <a:t>An attacker can gain access to the network using a NON-ADMIN USER ACCOUNT, and the next step would be to gain administrative privileges</a:t>
            </a:r>
          </a:p>
          <a:p>
            <a:pPr marL="0" indent="0" algn="just">
              <a:buNone/>
            </a:pPr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Types of Privilege Escalation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464820" y="2611581"/>
            <a:ext cx="7814310" cy="2865583"/>
            <a:chOff x="464820" y="3581400"/>
            <a:chExt cx="7814310" cy="2865583"/>
          </a:xfrm>
        </p:grpSpPr>
        <p:sp>
          <p:nvSpPr>
            <p:cNvPr id="4" name="Round Same Side Corner Rectangle 3"/>
            <p:cNvSpPr/>
            <p:nvPr/>
          </p:nvSpPr>
          <p:spPr>
            <a:xfrm>
              <a:off x="464820" y="3581400"/>
              <a:ext cx="3741420" cy="1790700"/>
            </a:xfrm>
            <a:prstGeom prst="round2SameRect">
              <a:avLst/>
            </a:prstGeom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b="1" u="sng" dirty="0" smtClean="0"/>
                <a:t>Vertical Privilege Escalation</a:t>
              </a:r>
            </a:p>
            <a:p>
              <a:pPr algn="ctr"/>
              <a:endParaRPr lang="en-IN" b="1" u="sng" dirty="0" smtClean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400" b="1" dirty="0" smtClean="0"/>
                <a:t>Refers to gaining higher privileges than the </a:t>
              </a:r>
              <a:r>
                <a:rPr lang="en-IN" sz="1400" b="1" dirty="0" smtClean="0"/>
                <a:t>existing </a:t>
              </a:r>
              <a:endParaRPr lang="en-IN" sz="1400" b="1" dirty="0"/>
            </a:p>
          </p:txBody>
        </p:sp>
        <p:sp>
          <p:nvSpPr>
            <p:cNvPr id="5" name="Round Same Side Corner Rectangle 4"/>
            <p:cNvSpPr/>
            <p:nvPr/>
          </p:nvSpPr>
          <p:spPr>
            <a:xfrm>
              <a:off x="4545330" y="4572000"/>
              <a:ext cx="3733800" cy="1874983"/>
            </a:xfrm>
            <a:prstGeom prst="round2SameRect">
              <a:avLst/>
            </a:prstGeom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b="1" u="sng" dirty="0" smtClean="0"/>
            </a:p>
            <a:p>
              <a:pPr algn="ctr"/>
              <a:endParaRPr lang="en-IN" b="1" u="sng" dirty="0" smtClean="0"/>
            </a:p>
            <a:p>
              <a:pPr algn="ctr"/>
              <a:endParaRPr lang="en-IN" b="1" u="sng" dirty="0"/>
            </a:p>
            <a:p>
              <a:pPr algn="ctr"/>
              <a:endParaRPr lang="en-IN" b="1" u="sng" dirty="0" smtClean="0"/>
            </a:p>
            <a:p>
              <a:pPr algn="ctr"/>
              <a:r>
                <a:rPr lang="en-IN" b="1" u="sng" dirty="0" smtClean="0"/>
                <a:t>Horizontal Privilege Escalation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400" dirty="0" smtClean="0"/>
                <a:t>Refers </a:t>
              </a:r>
              <a:r>
                <a:rPr lang="en-IN" sz="1400" dirty="0" smtClean="0"/>
                <a:t>to acquiring the same level of privileges that already has been granted but assuming the identify of another user with the similar privileges</a:t>
              </a:r>
              <a:endParaRPr lang="en-IN" sz="1400" dirty="0"/>
            </a:p>
            <a:p>
              <a:pPr algn="ctr"/>
              <a:endParaRPr lang="en-IN" dirty="0" smtClean="0"/>
            </a:p>
            <a:p>
              <a:pPr algn="ctr"/>
              <a:endParaRPr lang="en-IN" dirty="0"/>
            </a:p>
            <a:p>
              <a:pPr algn="ctr"/>
              <a:endParaRPr lang="en-IN" dirty="0"/>
            </a:p>
          </p:txBody>
        </p:sp>
      </p:grpSp>
    </p:spTree>
    <p:extLst>
      <p:ext uri="{BB962C8B-B14F-4D97-AF65-F5344CB8AC3E}">
        <p14:creationId xmlns:p14="http://schemas.microsoft.com/office/powerpoint/2010/main" val="2024480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321" y="53602"/>
            <a:ext cx="8772157" cy="567091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Executing Applications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60" y="687966"/>
            <a:ext cx="8733677" cy="817562"/>
          </a:xfrm>
        </p:spPr>
        <p:txBody>
          <a:bodyPr/>
          <a:lstStyle/>
          <a:p>
            <a:r>
              <a:rPr lang="en-IN" dirty="0" smtClean="0"/>
              <a:t>Attackers execute malicious applications in this stage. This is called “owning” the system</a:t>
            </a:r>
          </a:p>
          <a:p>
            <a:endParaRPr lang="en-IN" dirty="0"/>
          </a:p>
        </p:txBody>
      </p:sp>
      <p:grpSp>
        <p:nvGrpSpPr>
          <p:cNvPr id="9" name="Group 8"/>
          <p:cNvGrpSpPr/>
          <p:nvPr/>
        </p:nvGrpSpPr>
        <p:grpSpPr>
          <a:xfrm>
            <a:off x="1092200" y="1914236"/>
            <a:ext cx="7045712" cy="2971800"/>
            <a:chOff x="990600" y="3124200"/>
            <a:chExt cx="7045712" cy="2971800"/>
          </a:xfrm>
        </p:grpSpPr>
        <p:sp>
          <p:nvSpPr>
            <p:cNvPr id="4" name="Rounded Rectangle 3"/>
            <p:cNvSpPr/>
            <p:nvPr/>
          </p:nvSpPr>
          <p:spPr>
            <a:xfrm>
              <a:off x="990600" y="3124200"/>
              <a:ext cx="1524000" cy="838200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rgbClr val="FF0000"/>
                  </a:solidFill>
                </a:rPr>
                <a:t>Key logger</a:t>
              </a:r>
              <a:endParaRPr lang="en-IN" dirty="0">
                <a:solidFill>
                  <a:srgbClr val="FF0000"/>
                </a:solidFill>
              </a:endParaRPr>
            </a:p>
          </p:txBody>
        </p:sp>
        <p:sp>
          <p:nvSpPr>
            <p:cNvPr id="5" name="Rounded Rectangle 4"/>
            <p:cNvSpPr/>
            <p:nvPr/>
          </p:nvSpPr>
          <p:spPr>
            <a:xfrm>
              <a:off x="6512312" y="5257800"/>
              <a:ext cx="1524000" cy="838200"/>
            </a:xfrm>
            <a:prstGeom prst="round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/>
                <a:t>Crackers</a:t>
              </a:r>
              <a:endParaRPr lang="en-IN" dirty="0"/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6508595" y="3124200"/>
              <a:ext cx="1524000" cy="838200"/>
            </a:xfrm>
            <a:prstGeom prst="round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 smtClean="0"/>
            </a:p>
            <a:p>
              <a:pPr algn="ctr"/>
              <a:r>
                <a:rPr lang="en-IN" dirty="0" smtClean="0"/>
                <a:t>Spyware</a:t>
              </a:r>
            </a:p>
            <a:p>
              <a:pPr algn="ctr"/>
              <a:endParaRPr lang="en-IN" dirty="0"/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1025912" y="5257800"/>
              <a:ext cx="1524000" cy="838200"/>
            </a:xfrm>
            <a:prstGeom prst="round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2000" dirty="0" smtClean="0"/>
                <a:t>Backdoors</a:t>
              </a:r>
              <a:endParaRPr lang="en-IN" sz="2000" dirty="0"/>
            </a:p>
          </p:txBody>
        </p:sp>
        <p:graphicFrame>
          <p:nvGraphicFramePr>
            <p:cNvPr id="8" name="Diagram 7"/>
            <p:cNvGraphicFramePr/>
            <p:nvPr>
              <p:extLst>
                <p:ext uri="{D42A27DB-BD31-4B8C-83A1-F6EECF244321}">
                  <p14:modId xmlns:p14="http://schemas.microsoft.com/office/powerpoint/2010/main" val="4041314090"/>
                </p:ext>
              </p:extLst>
            </p:nvPr>
          </p:nvGraphicFramePr>
          <p:xfrm>
            <a:off x="1970979" y="3138643"/>
            <a:ext cx="5019907" cy="2747962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cxnSp>
          <p:nvCxnSpPr>
            <p:cNvPr id="11" name="Straight Arrow Connector 10"/>
            <p:cNvCxnSpPr/>
            <p:nvPr/>
          </p:nvCxnSpPr>
          <p:spPr>
            <a:xfrm>
              <a:off x="4762500" y="3337718"/>
              <a:ext cx="762000" cy="914400"/>
            </a:xfrm>
            <a:prstGeom prst="straightConnector1">
              <a:avLst/>
            </a:prstGeom>
            <a:ln>
              <a:solidFill>
                <a:schemeClr val="accent4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/>
            <p:nvPr/>
          </p:nvCxnSpPr>
          <p:spPr>
            <a:xfrm flipH="1">
              <a:off x="4724400" y="4781550"/>
              <a:ext cx="838200" cy="876300"/>
            </a:xfrm>
            <a:prstGeom prst="straightConnector1">
              <a:avLst/>
            </a:prstGeom>
            <a:ln>
              <a:solidFill>
                <a:schemeClr val="accent4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H="1" flipV="1">
              <a:off x="3429000" y="4800600"/>
              <a:ext cx="762000" cy="762000"/>
            </a:xfrm>
            <a:prstGeom prst="straightConnector1">
              <a:avLst/>
            </a:prstGeom>
            <a:ln>
              <a:solidFill>
                <a:schemeClr val="accent4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/>
            <p:nvPr/>
          </p:nvCxnSpPr>
          <p:spPr>
            <a:xfrm flipV="1">
              <a:off x="3429000" y="3352800"/>
              <a:ext cx="745923" cy="884237"/>
            </a:xfrm>
            <a:prstGeom prst="straightConnector1">
              <a:avLst/>
            </a:prstGeom>
            <a:ln>
              <a:solidFill>
                <a:schemeClr val="accent4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9573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08000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Hiding Files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33425"/>
            <a:ext cx="4114800" cy="5257800"/>
          </a:xfrm>
        </p:spPr>
        <p:txBody>
          <a:bodyPr>
            <a:noAutofit/>
          </a:bodyPr>
          <a:lstStyle/>
          <a:p>
            <a:r>
              <a:rPr lang="en-IN" sz="2000" dirty="0" smtClean="0"/>
              <a:t>An attacker has performed malicious operations (i.e., executed malicious applications) on the target system to get escalated access, </a:t>
            </a:r>
          </a:p>
          <a:p>
            <a:r>
              <a:rPr lang="en-IN" sz="2000" dirty="0" smtClean="0"/>
              <a:t>The next step the attacker will do is to embed and hide his/her malicious programs</a:t>
            </a:r>
          </a:p>
          <a:p>
            <a:r>
              <a:rPr lang="en-IN" sz="2000" dirty="0" smtClean="0"/>
              <a:t>The attacker will hide their programs using the following programs</a:t>
            </a:r>
            <a:r>
              <a:rPr lang="en-IN" sz="1800" dirty="0" smtClean="0"/>
              <a:t>:</a:t>
            </a:r>
          </a:p>
          <a:p>
            <a:pPr lvl="1"/>
            <a:r>
              <a:rPr lang="en-IN" sz="1600" dirty="0" smtClean="0"/>
              <a:t>Rootkits, </a:t>
            </a:r>
          </a:p>
          <a:p>
            <a:pPr lvl="1"/>
            <a:r>
              <a:rPr lang="en-IN" sz="1600" dirty="0" smtClean="0"/>
              <a:t>NTFS Stream</a:t>
            </a:r>
            <a:endParaRPr lang="en-IN" sz="1600" dirty="0"/>
          </a:p>
          <a:p>
            <a:pPr lvl="1"/>
            <a:r>
              <a:rPr lang="en-IN" sz="1600" dirty="0" smtClean="0"/>
              <a:t>steganography techniques</a:t>
            </a:r>
          </a:p>
          <a:p>
            <a:pPr marL="0" indent="0">
              <a:buNone/>
            </a:pPr>
            <a:endParaRPr lang="en-IN" sz="1600" dirty="0" smtClean="0"/>
          </a:p>
          <a:p>
            <a:endParaRPr lang="en-IN" sz="1800" dirty="0" smtClean="0"/>
          </a:p>
        </p:txBody>
      </p:sp>
      <p:pic>
        <p:nvPicPr>
          <p:cNvPr id="1028" name="Picture 4" descr="http://cache1.asset-cache.net/gc/179445707-im-a-liar-gettyimages.jpg?v=1&amp;c=IWSAsset&amp;k=2&amp;d=qiYTpRK4IW9W%2B%2BQrdEZO24jsFQhoDMbpNnLIjZe0dVphwR8f1K0KG413HlD71PR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1010" y="1752600"/>
            <a:ext cx="4838700" cy="321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476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14287"/>
            <a:ext cx="8772157" cy="512186"/>
          </a:xfrm>
        </p:spPr>
        <p:txBody>
          <a:bodyPr>
            <a:normAutofit fontScale="90000"/>
          </a:bodyPr>
          <a:lstStyle/>
          <a:p>
            <a:pPr algn="ctr" defTabSz="179388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Rootkits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863" y="448297"/>
            <a:ext cx="8724900" cy="1736436"/>
          </a:xfrm>
        </p:spPr>
        <p:txBody>
          <a:bodyPr/>
          <a:lstStyle/>
          <a:p>
            <a:pPr marL="457200" lvl="1" indent="0">
              <a:buNone/>
            </a:pPr>
            <a:r>
              <a:rPr lang="en-IN" sz="1400" dirty="0" smtClean="0"/>
              <a:t>Rootkits </a:t>
            </a:r>
            <a:r>
              <a:rPr lang="en-IN" sz="1400" dirty="0"/>
              <a:t>are programs that hide their presence as well as attacker’s malicious activities, granting them full access to the server or host at that time and also in </a:t>
            </a:r>
            <a:r>
              <a:rPr lang="en-IN" sz="1400" dirty="0" smtClean="0"/>
              <a:t>future.</a:t>
            </a:r>
          </a:p>
          <a:p>
            <a:pPr marL="457200" lvl="1" indent="0">
              <a:buNone/>
            </a:pPr>
            <a:r>
              <a:rPr lang="en-IN" sz="1400" b="1" dirty="0" smtClean="0">
                <a:solidFill>
                  <a:schemeClr val="accent6">
                    <a:lumMod val="75000"/>
                  </a:schemeClr>
                </a:solidFill>
              </a:rPr>
              <a:t>Types </a:t>
            </a:r>
            <a:r>
              <a:rPr lang="en-IN" sz="1400" b="1" dirty="0">
                <a:solidFill>
                  <a:schemeClr val="accent6">
                    <a:lumMod val="75000"/>
                  </a:schemeClr>
                </a:solidFill>
              </a:rPr>
              <a:t>of Rootkits</a:t>
            </a:r>
          </a:p>
          <a:p>
            <a:pPr lvl="2"/>
            <a:r>
              <a:rPr lang="en-IN" sz="1400" dirty="0"/>
              <a:t>Hypervisor level Rootkit</a:t>
            </a:r>
          </a:p>
          <a:p>
            <a:pPr lvl="2"/>
            <a:r>
              <a:rPr lang="en-IN" sz="1400" dirty="0"/>
              <a:t>Hardware/firmware Rootkit</a:t>
            </a:r>
          </a:p>
          <a:p>
            <a:pPr lvl="2"/>
            <a:r>
              <a:rPr lang="en-IN" sz="1400" dirty="0"/>
              <a:t>Kernel level Rootkit</a:t>
            </a:r>
          </a:p>
          <a:p>
            <a:endParaRPr lang="en-IN" dirty="0"/>
          </a:p>
        </p:txBody>
      </p:sp>
      <p:grpSp>
        <p:nvGrpSpPr>
          <p:cNvPr id="25" name="Group 24"/>
          <p:cNvGrpSpPr/>
          <p:nvPr/>
        </p:nvGrpSpPr>
        <p:grpSpPr>
          <a:xfrm>
            <a:off x="1141556" y="2314042"/>
            <a:ext cx="6814185" cy="3698557"/>
            <a:chOff x="1095375" y="2868930"/>
            <a:chExt cx="6814185" cy="3698557"/>
          </a:xfrm>
        </p:grpSpPr>
        <p:sp>
          <p:nvSpPr>
            <p:cNvPr id="26" name="Rectangle 25"/>
            <p:cNvSpPr/>
            <p:nvPr/>
          </p:nvSpPr>
          <p:spPr>
            <a:xfrm>
              <a:off x="1104900" y="2868930"/>
              <a:ext cx="1779270" cy="3698557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 dirty="0" smtClean="0"/>
            </a:p>
            <a:p>
              <a:pPr algn="ctr"/>
              <a:endParaRPr lang="en-IN" dirty="0" smtClean="0"/>
            </a:p>
            <a:p>
              <a:pPr algn="ctr"/>
              <a:r>
                <a:rPr lang="en-IN" sz="1400" b="1" dirty="0" smtClean="0">
                  <a:solidFill>
                    <a:srgbClr val="FF0066"/>
                  </a:solidFill>
                </a:rPr>
                <a:t>Hypervisor Level Rootkit</a:t>
              </a:r>
            </a:p>
            <a:p>
              <a:r>
                <a:rPr lang="en-IN" sz="1100" dirty="0" smtClean="0"/>
                <a:t>Acts as Hypervisor and sequence of the computer system to load the host os as vm</a:t>
              </a:r>
              <a:endParaRPr lang="en-IN" dirty="0" smtClean="0"/>
            </a:p>
            <a:p>
              <a:pPr algn="ctr"/>
              <a:endParaRPr lang="en-IN" dirty="0"/>
            </a:p>
            <a:p>
              <a:pPr algn="ctr"/>
              <a:endParaRPr lang="en-IN" dirty="0" smtClean="0"/>
            </a:p>
            <a:p>
              <a:pPr algn="ctr"/>
              <a:endParaRPr lang="en-IN" sz="1400" dirty="0" smtClean="0"/>
            </a:p>
            <a:p>
              <a:pPr algn="ctr"/>
              <a:r>
                <a:rPr lang="en-IN" sz="1400" b="1" dirty="0" smtClean="0">
                  <a:solidFill>
                    <a:srgbClr val="FF0066"/>
                  </a:solidFill>
                </a:rPr>
                <a:t>Boot Loader Level </a:t>
              </a:r>
            </a:p>
            <a:p>
              <a:pPr algn="ctr"/>
              <a:r>
                <a:rPr lang="en-IN" sz="1400" b="1" dirty="0" smtClean="0">
                  <a:solidFill>
                    <a:srgbClr val="FF0066"/>
                  </a:solidFill>
                </a:rPr>
                <a:t>Rootkit</a:t>
              </a:r>
            </a:p>
            <a:p>
              <a:r>
                <a:rPr lang="en-IN" sz="1100" dirty="0" smtClean="0"/>
                <a:t>Replaces the original Boot loader with one controlled by a remote attacker</a:t>
              </a:r>
            </a:p>
            <a:p>
              <a:pPr algn="ctr"/>
              <a:endParaRPr lang="en-IN" dirty="0"/>
            </a:p>
            <a:p>
              <a:pPr algn="ctr"/>
              <a:endParaRPr lang="en-IN" dirty="0" smtClean="0"/>
            </a:p>
            <a:p>
              <a:pPr algn="ctr"/>
              <a:endParaRPr lang="en-IN" dirty="0"/>
            </a:p>
            <a:p>
              <a:pPr algn="ctr"/>
              <a:endParaRPr lang="en-IN" dirty="0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3634740" y="2895601"/>
              <a:ext cx="1771650" cy="3671886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 sz="1400" dirty="0" smtClean="0"/>
            </a:p>
            <a:p>
              <a:pPr algn="ctr"/>
              <a:endParaRPr lang="en-IN" sz="1400" dirty="0"/>
            </a:p>
            <a:p>
              <a:pPr algn="ctr"/>
              <a:endParaRPr lang="en-IN" sz="1400" dirty="0" smtClean="0"/>
            </a:p>
            <a:p>
              <a:pPr algn="ctr"/>
              <a:endParaRPr lang="en-IN" sz="1400" dirty="0"/>
            </a:p>
            <a:p>
              <a:pPr algn="ctr"/>
              <a:endParaRPr lang="en-IN" sz="1400" dirty="0" smtClean="0"/>
            </a:p>
            <a:p>
              <a:pPr algn="ctr"/>
              <a:r>
                <a:rPr lang="en-IN" sz="1400" b="1" dirty="0" smtClean="0">
                  <a:solidFill>
                    <a:srgbClr val="7030A0"/>
                  </a:solidFill>
                </a:rPr>
                <a:t>Hardware/Firmware Rootkit</a:t>
              </a:r>
            </a:p>
            <a:p>
              <a:r>
                <a:rPr lang="en-IN" sz="1100" dirty="0" smtClean="0"/>
                <a:t>Hides in hardware devices or platform firmware which is not inspected for code integrity</a:t>
              </a:r>
            </a:p>
            <a:p>
              <a:endParaRPr lang="en-IN" sz="1100" dirty="0"/>
            </a:p>
            <a:p>
              <a:endParaRPr lang="en-IN" sz="1100" dirty="0" smtClean="0"/>
            </a:p>
            <a:p>
              <a:endParaRPr lang="en-IN" sz="1100" dirty="0"/>
            </a:p>
            <a:p>
              <a:endParaRPr lang="en-IN" sz="1100" dirty="0" smtClean="0"/>
            </a:p>
            <a:p>
              <a:endParaRPr lang="en-IN" sz="1100" dirty="0"/>
            </a:p>
            <a:p>
              <a:pPr algn="ctr"/>
              <a:r>
                <a:rPr lang="en-IN" sz="1400" b="1" dirty="0" smtClean="0">
                  <a:solidFill>
                    <a:srgbClr val="7030A0"/>
                  </a:solidFill>
                </a:rPr>
                <a:t>Application Level Rootkit</a:t>
              </a:r>
            </a:p>
            <a:p>
              <a:r>
                <a:rPr lang="en-IN" sz="1100" dirty="0" smtClean="0"/>
                <a:t>Replaces regular application binaries with fake Trojan, or modifies the behaviour of existing applications by injecting malicious code</a:t>
              </a:r>
              <a:endParaRPr lang="en-IN" sz="1100" dirty="0"/>
            </a:p>
            <a:p>
              <a:endParaRPr lang="en-IN" sz="1100" dirty="0" smtClean="0"/>
            </a:p>
            <a:p>
              <a:endParaRPr lang="en-IN" sz="1100" dirty="0"/>
            </a:p>
            <a:p>
              <a:endParaRPr lang="en-IN" sz="1100" dirty="0" smtClean="0"/>
            </a:p>
            <a:p>
              <a:endParaRPr lang="en-IN" sz="1100" dirty="0"/>
            </a:p>
            <a:p>
              <a:endParaRPr lang="en-IN" sz="1100" dirty="0" smtClean="0"/>
            </a:p>
            <a:p>
              <a:endParaRPr lang="en-IN" sz="1100" dirty="0"/>
            </a:p>
            <a:p>
              <a:endParaRPr lang="en-IN" sz="1100" dirty="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137910" y="2895601"/>
              <a:ext cx="1771650" cy="3671886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 sz="1400" b="1" dirty="0" smtClean="0">
                <a:solidFill>
                  <a:schemeClr val="accent6">
                    <a:lumMod val="75000"/>
                  </a:schemeClr>
                </a:solidFill>
              </a:endParaRPr>
            </a:p>
            <a:p>
              <a:pPr algn="ctr"/>
              <a:endParaRPr lang="en-IN" sz="1400" b="1" dirty="0" smtClean="0">
                <a:solidFill>
                  <a:schemeClr val="accent6">
                    <a:lumMod val="75000"/>
                  </a:schemeClr>
                </a:solidFill>
              </a:endParaRPr>
            </a:p>
            <a:p>
              <a:pPr algn="ctr"/>
              <a:endParaRPr lang="en-IN" sz="1400" b="1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pPr algn="ctr"/>
              <a:endParaRPr lang="en-IN" sz="1400" b="1" dirty="0" smtClean="0">
                <a:solidFill>
                  <a:schemeClr val="accent6">
                    <a:lumMod val="75000"/>
                  </a:schemeClr>
                </a:solidFill>
              </a:endParaRPr>
            </a:p>
            <a:p>
              <a:pPr algn="ctr"/>
              <a:endParaRPr lang="en-IN" sz="1400" b="1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pPr algn="ctr"/>
              <a:endParaRPr lang="en-IN" sz="1400" b="1" dirty="0" smtClean="0">
                <a:solidFill>
                  <a:schemeClr val="accent6">
                    <a:lumMod val="75000"/>
                  </a:schemeClr>
                </a:solidFill>
              </a:endParaRPr>
            </a:p>
            <a:p>
              <a:pPr algn="ctr"/>
              <a:r>
                <a:rPr lang="en-IN" sz="1400" b="1" dirty="0" smtClean="0">
                  <a:solidFill>
                    <a:schemeClr val="accent6">
                      <a:lumMod val="75000"/>
                    </a:schemeClr>
                  </a:solidFill>
                </a:rPr>
                <a:t>Kernel </a:t>
              </a:r>
              <a:r>
                <a:rPr lang="en-IN" sz="1400" b="1" dirty="0" smtClean="0">
                  <a:solidFill>
                    <a:schemeClr val="accent6">
                      <a:lumMod val="75000"/>
                    </a:schemeClr>
                  </a:solidFill>
                </a:rPr>
                <a:t>Level Rootkit</a:t>
              </a:r>
            </a:p>
            <a:p>
              <a:endParaRPr lang="en-IN" sz="1100" dirty="0" smtClean="0"/>
            </a:p>
            <a:p>
              <a:r>
                <a:rPr lang="en-IN" sz="1100" dirty="0" smtClean="0"/>
                <a:t>Adds malicious code or replaces original OS Kernel and device driver codes</a:t>
              </a:r>
            </a:p>
            <a:p>
              <a:endParaRPr lang="en-IN" dirty="0" smtClean="0"/>
            </a:p>
            <a:p>
              <a:endParaRPr lang="en-IN" dirty="0"/>
            </a:p>
            <a:p>
              <a:endParaRPr lang="en-IN" dirty="0" smtClean="0"/>
            </a:p>
            <a:p>
              <a:pPr algn="ctr"/>
              <a:endParaRPr lang="en-IN" sz="1400" dirty="0" smtClean="0">
                <a:solidFill>
                  <a:schemeClr val="accent6">
                    <a:lumMod val="75000"/>
                  </a:schemeClr>
                </a:solidFill>
              </a:endParaRPr>
            </a:p>
            <a:p>
              <a:pPr algn="ctr"/>
              <a:r>
                <a:rPr lang="en-IN" sz="1400" b="1" dirty="0" smtClean="0">
                  <a:solidFill>
                    <a:schemeClr val="accent6">
                      <a:lumMod val="75000"/>
                    </a:schemeClr>
                  </a:solidFill>
                </a:rPr>
                <a:t>Library Level Rootkits</a:t>
              </a:r>
            </a:p>
            <a:p>
              <a:endParaRPr lang="en-IN" sz="1100" dirty="0" smtClean="0"/>
            </a:p>
            <a:p>
              <a:r>
                <a:rPr lang="en-IN" sz="1100" dirty="0" smtClean="0"/>
                <a:t>Replaces original system calls with fake ones to hide information about the attacker</a:t>
              </a:r>
              <a:endParaRPr lang="en-IN" sz="1100" dirty="0"/>
            </a:p>
            <a:p>
              <a:endParaRPr lang="en-IN" dirty="0" smtClean="0"/>
            </a:p>
            <a:p>
              <a:endParaRPr lang="en-IN" dirty="0"/>
            </a:p>
            <a:p>
              <a:endParaRPr lang="en-IN" dirty="0" smtClean="0"/>
            </a:p>
            <a:p>
              <a:endParaRPr lang="en-IN" dirty="0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95375" y="4354353"/>
              <a:ext cx="1771650" cy="503237"/>
            </a:xfrm>
            <a:prstGeom prst="rect">
              <a:avLst/>
            </a:prstGeom>
            <a:solidFill>
              <a:srgbClr val="FF0066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rgbClr val="FF0000"/>
                </a:solidFill>
              </a:endParaRP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3625215" y="4347051"/>
              <a:ext cx="1771650" cy="503237"/>
            </a:xfrm>
            <a:prstGeom prst="rect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137910" y="4354354"/>
              <a:ext cx="1771650" cy="514666"/>
            </a:xfrm>
            <a:prstGeom prst="rect">
              <a:avLst/>
            </a:prstGeom>
            <a:ln>
              <a:solidFill>
                <a:schemeClr val="accent6"/>
              </a:solidFill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pic>
          <p:nvPicPr>
            <p:cNvPr id="32" name="Picture 2" descr="http://icons.iconarchive.com/icons/webalys/kameleon.pics/512/Download-Computer-icon.png"/>
            <p:cNvPicPr>
              <a:picLocks noChangeAspect="1"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52600" y="4354353"/>
              <a:ext cx="533400" cy="5032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6" descr="http://png.clipart.me/graphics/thumbs/775/red-lady-bug_7753411.jpg"/>
            <p:cNvPicPr>
              <a:picLocks noChangeAspect="1"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9134" y="4343400"/>
              <a:ext cx="509522" cy="5068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33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731633" y="4354830"/>
              <a:ext cx="584204" cy="5256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6943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432" y="0"/>
            <a:ext cx="8772157" cy="581891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NTFS Data Stream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145" y="581891"/>
            <a:ext cx="8686800" cy="4648200"/>
          </a:xfrm>
        </p:spPr>
        <p:txBody>
          <a:bodyPr/>
          <a:lstStyle/>
          <a:p>
            <a:pPr algn="just">
              <a:tabLst>
                <a:tab pos="182563" algn="l"/>
              </a:tabLst>
            </a:pPr>
            <a:r>
              <a:rPr lang="en-IN" sz="1600" b="1" dirty="0">
                <a:solidFill>
                  <a:schemeClr val="accent6">
                    <a:lumMod val="75000"/>
                  </a:schemeClr>
                </a:solidFill>
              </a:rPr>
              <a:t>NTFS Data Stream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IN" sz="1400" dirty="0"/>
              <a:t>Is the file system that stores any file with the help of two data streams called NTFS data streams along with file attributes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IN" sz="1400" dirty="0"/>
              <a:t>NTFS Alternate DataStream (ADS) is a windows hidden stream which contains metadata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IN" sz="1400" dirty="0"/>
              <a:t>ADS is the ability to fork data into existing files without changing or altering their functionality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IN" sz="1400" dirty="0"/>
              <a:t>Ads allows an attacker to inject malicious code in files on accessible system and execute them without being detected by the user.</a:t>
            </a:r>
            <a:endParaRPr lang="en-IN" dirty="0"/>
          </a:p>
        </p:txBody>
      </p:sp>
      <p:pic>
        <p:nvPicPr>
          <p:cNvPr id="6" name="Picture 4" descr="http://www.envalo.com/wp-content/uploads/2013/04/magento-folder-structu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055" y="2238086"/>
            <a:ext cx="5029200" cy="371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93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43345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Steganography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65854"/>
            <a:ext cx="8229600" cy="4525963"/>
          </a:xfrm>
        </p:spPr>
        <p:txBody>
          <a:bodyPr/>
          <a:lstStyle/>
          <a:p>
            <a:pPr marL="468313" lvl="1" algn="just">
              <a:buFont typeface="Arial" panose="020B0604020202020204" pitchFamily="34" charset="0"/>
              <a:buChar char="•"/>
            </a:pPr>
            <a:r>
              <a:rPr lang="en-IN" sz="1400" dirty="0"/>
              <a:t>Steganography is a technique of hiding a secret message within an ordinary message and extracting it at the destination to maintain confidentiality of data</a:t>
            </a:r>
          </a:p>
          <a:p>
            <a:pPr marL="468313" lvl="1" algn="just">
              <a:buFont typeface="Arial" panose="020B0604020202020204" pitchFamily="34" charset="0"/>
              <a:buChar char="•"/>
            </a:pPr>
            <a:r>
              <a:rPr lang="en-IN" sz="1400" dirty="0"/>
              <a:t>Utilizing a graphic image as a cover is the most popular method to conceal the data in files</a:t>
            </a:r>
          </a:p>
          <a:p>
            <a:pPr marL="468313" lvl="1" algn="just">
              <a:buFont typeface="Arial" panose="020B0604020202020204" pitchFamily="34" charset="0"/>
              <a:buChar char="•"/>
            </a:pPr>
            <a:r>
              <a:rPr lang="en-IN" sz="1400" dirty="0"/>
              <a:t>Attacker can use steganography to hide messages such as list of the compromised servers, source code for the hacking tool, plans for future attacks, </a:t>
            </a:r>
            <a:r>
              <a:rPr lang="en-IN" sz="1400" dirty="0" err="1"/>
              <a:t>etc</a:t>
            </a:r>
            <a:endParaRPr lang="en-IN" dirty="0"/>
          </a:p>
        </p:txBody>
      </p:sp>
      <p:sp>
        <p:nvSpPr>
          <p:cNvPr id="5" name="Rectangle 4"/>
          <p:cNvSpPr/>
          <p:nvPr/>
        </p:nvSpPr>
        <p:spPr>
          <a:xfrm>
            <a:off x="2286000" y="2521059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 lvl="1"/>
            <a:r>
              <a:rPr lang="en-IN" sz="1400" dirty="0" smtClean="0"/>
              <a:t>.</a:t>
            </a:r>
            <a:endParaRPr lang="en-IN" sz="1400" dirty="0"/>
          </a:p>
        </p:txBody>
      </p:sp>
      <p:pic>
        <p:nvPicPr>
          <p:cNvPr id="4100" name="Picture 4" descr="http://images.techhive.com/images/idge/imported/imageapi/2014/10/14/02/steganographie-10-600x450-100515424-primary-id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291" y="2025073"/>
            <a:ext cx="5935980" cy="4451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8588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123" y="-1477"/>
            <a:ext cx="8772157" cy="48798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Classification of steganography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8436" y="607993"/>
            <a:ext cx="9172436" cy="4800600"/>
          </a:xfr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 dirty="0"/>
          </a:p>
        </p:txBody>
      </p:sp>
      <p:grpSp>
        <p:nvGrpSpPr>
          <p:cNvPr id="4" name="Group 3"/>
          <p:cNvGrpSpPr/>
          <p:nvPr/>
        </p:nvGrpSpPr>
        <p:grpSpPr>
          <a:xfrm>
            <a:off x="80767" y="952647"/>
            <a:ext cx="8954030" cy="4111291"/>
            <a:chOff x="98250" y="1861172"/>
            <a:chExt cx="8954030" cy="4111291"/>
          </a:xfrm>
        </p:grpSpPr>
        <p:sp>
          <p:nvSpPr>
            <p:cNvPr id="6" name="Rounded Rectangle 5"/>
            <p:cNvSpPr/>
            <p:nvPr/>
          </p:nvSpPr>
          <p:spPr>
            <a:xfrm>
              <a:off x="1371600" y="1861172"/>
              <a:ext cx="2743200" cy="609600"/>
            </a:xfrm>
            <a:prstGeom prst="roundRect">
              <a:avLst/>
            </a:prstGeom>
            <a:solidFill>
              <a:schemeClr val="accent6">
                <a:alpha val="2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  <a:effectLst>
              <a:outerShdw blurRad="50800" dist="25400" algn="bl" rotWithShape="0">
                <a:srgbClr val="000000">
                  <a:alpha val="60000"/>
                </a:srgbClr>
              </a:outerShdw>
            </a:effectLst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accent6">
                      <a:lumMod val="60000"/>
                      <a:lumOff val="40000"/>
                    </a:schemeClr>
                  </a:solidFill>
                </a:rPr>
                <a:t>Steganography</a:t>
              </a:r>
              <a:endParaRPr lang="en-IN" dirty="0">
                <a:solidFill>
                  <a:schemeClr val="accent6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8" name="Flowchart: Terminator 7"/>
            <p:cNvSpPr/>
            <p:nvPr/>
          </p:nvSpPr>
          <p:spPr>
            <a:xfrm>
              <a:off x="1562100" y="2935411"/>
              <a:ext cx="2362200" cy="762000"/>
            </a:xfrm>
            <a:prstGeom prst="flowChartTerminator">
              <a:avLst/>
            </a:prstGeom>
            <a:solidFill>
              <a:schemeClr val="bg1">
                <a:lumMod val="50000"/>
                <a:alpha val="0"/>
              </a:schemeClr>
            </a:solidFill>
            <a:ln>
              <a:solidFill>
                <a:schemeClr val="bg2">
                  <a:lumMod val="10000"/>
                </a:schemeClr>
              </a:solidFill>
            </a:ln>
            <a:effectLst>
              <a:outerShdw blurRad="50800" dist="50800" dir="5400000" algn="ctr" rotWithShape="0">
                <a:srgbClr val="000000">
                  <a:alpha val="3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bg1">
                      <a:lumMod val="85000"/>
                    </a:schemeClr>
                  </a:solidFill>
                </a:rPr>
                <a:t>Linguistic </a:t>
              </a:r>
            </a:p>
            <a:p>
              <a:pPr algn="ctr"/>
              <a:r>
                <a:rPr lang="en-IN" dirty="0" smtClean="0">
                  <a:solidFill>
                    <a:schemeClr val="bg1">
                      <a:lumMod val="85000"/>
                    </a:schemeClr>
                  </a:solidFill>
                </a:rPr>
                <a:t>Steganography</a:t>
              </a:r>
              <a:endParaRPr lang="en-IN" dirty="0">
                <a:solidFill>
                  <a:schemeClr val="bg1">
                    <a:lumMod val="85000"/>
                  </a:schemeClr>
                </a:solidFill>
              </a:endParaRPr>
            </a:p>
          </p:txBody>
        </p:sp>
        <p:sp>
          <p:nvSpPr>
            <p:cNvPr id="11" name="Flowchart: Terminator 10"/>
            <p:cNvSpPr/>
            <p:nvPr/>
          </p:nvSpPr>
          <p:spPr>
            <a:xfrm>
              <a:off x="98250" y="3966220"/>
              <a:ext cx="2362200" cy="591719"/>
            </a:xfrm>
            <a:prstGeom prst="flowChartTerminator">
              <a:avLst/>
            </a:prstGeom>
            <a:solidFill>
              <a:schemeClr val="bg1">
                <a:lumMod val="65000"/>
                <a:alpha val="16000"/>
              </a:schemeClr>
            </a:solidFill>
            <a:ln>
              <a:solidFill>
                <a:schemeClr val="bg2">
                  <a:lumMod val="10000"/>
                </a:schemeClr>
              </a:solidFill>
            </a:ln>
            <a:effectLst>
              <a:outerShdw blurRad="50800" dist="50800" dir="5400000" algn="ctr" rotWithShape="0">
                <a:srgbClr val="000000">
                  <a:alpha val="28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bg1">
                      <a:lumMod val="85000"/>
                    </a:schemeClr>
                  </a:solidFill>
                </a:rPr>
                <a:t>Technical </a:t>
              </a:r>
            </a:p>
            <a:p>
              <a:pPr algn="ctr"/>
              <a:r>
                <a:rPr lang="en-IN" dirty="0" smtClean="0">
                  <a:solidFill>
                    <a:schemeClr val="bg1">
                      <a:lumMod val="85000"/>
                    </a:schemeClr>
                  </a:solidFill>
                </a:rPr>
                <a:t>Steganography</a:t>
              </a:r>
              <a:endParaRPr lang="en-IN" dirty="0">
                <a:solidFill>
                  <a:schemeClr val="bg1">
                    <a:lumMod val="85000"/>
                  </a:schemeClr>
                </a:solidFill>
              </a:endParaRPr>
            </a:p>
          </p:txBody>
        </p:sp>
        <p:sp>
          <p:nvSpPr>
            <p:cNvPr id="12" name="Flowchart: Terminator 11"/>
            <p:cNvSpPr/>
            <p:nvPr/>
          </p:nvSpPr>
          <p:spPr>
            <a:xfrm>
              <a:off x="3604260" y="3962919"/>
              <a:ext cx="1524000" cy="462071"/>
            </a:xfrm>
            <a:prstGeom prst="flowChartTerminator">
              <a:avLst/>
            </a:prstGeom>
            <a:solidFill>
              <a:schemeClr val="accent1">
                <a:alpha val="22000"/>
              </a:schemeClr>
            </a:solidFill>
            <a:effectLst>
              <a:outerShdw blurRad="50800" dist="50800" dir="5400000" algn="ctr" rotWithShape="0">
                <a:srgbClr val="000000">
                  <a:alpha val="13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>
                  <a:solidFill>
                    <a:schemeClr val="tx2">
                      <a:lumMod val="40000"/>
                      <a:lumOff val="60000"/>
                    </a:schemeClr>
                  </a:solidFill>
                </a:rPr>
                <a:t>Semagrams</a:t>
              </a:r>
              <a:endParaRPr lang="en-IN" sz="1400" dirty="0">
                <a:solidFill>
                  <a:schemeClr val="tx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3" name="Flowchart: Terminator 12"/>
            <p:cNvSpPr/>
            <p:nvPr/>
          </p:nvSpPr>
          <p:spPr>
            <a:xfrm>
              <a:off x="3587349" y="4602322"/>
              <a:ext cx="1555594" cy="500013"/>
            </a:xfrm>
            <a:prstGeom prst="flowChartTerminator">
              <a:avLst/>
            </a:prstGeom>
            <a:solidFill>
              <a:schemeClr val="accent6">
                <a:lumMod val="60000"/>
                <a:lumOff val="40000"/>
                <a:alpha val="36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effectLst>
              <a:outerShdw blurRad="50800" dist="50800" dir="5400000" algn="ctr" rotWithShape="0">
                <a:srgbClr val="000000">
                  <a:alpha val="36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>
                  <a:solidFill>
                    <a:schemeClr val="accent6">
                      <a:lumMod val="40000"/>
                      <a:lumOff val="60000"/>
                    </a:schemeClr>
                  </a:solidFill>
                </a:rPr>
                <a:t>Visual</a:t>
              </a:r>
            </a:p>
            <a:p>
              <a:pPr algn="ctr"/>
              <a:r>
                <a:rPr lang="en-IN" sz="1400" dirty="0" smtClean="0">
                  <a:solidFill>
                    <a:schemeClr val="accent6">
                      <a:lumMod val="40000"/>
                      <a:lumOff val="60000"/>
                    </a:schemeClr>
                  </a:solidFill>
                </a:rPr>
                <a:t>Semagrams</a:t>
              </a:r>
              <a:endPara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17" name="Flowchart: Terminator 16"/>
            <p:cNvSpPr/>
            <p:nvPr/>
          </p:nvSpPr>
          <p:spPr>
            <a:xfrm>
              <a:off x="3618943" y="5347347"/>
              <a:ext cx="1524000" cy="507633"/>
            </a:xfrm>
            <a:prstGeom prst="flowChartTerminator">
              <a:avLst/>
            </a:prstGeom>
            <a:solidFill>
              <a:schemeClr val="accent6">
                <a:lumMod val="60000"/>
                <a:lumOff val="40000"/>
                <a:alpha val="36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effectLst>
              <a:outerShdw blurRad="50800" dist="50800" dir="5400000" algn="ctr" rotWithShape="0">
                <a:srgbClr val="000000">
                  <a:alpha val="36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>
                  <a:solidFill>
                    <a:schemeClr val="accent6">
                      <a:lumMod val="40000"/>
                      <a:lumOff val="60000"/>
                    </a:schemeClr>
                  </a:solidFill>
                </a:rPr>
                <a:t>Text </a:t>
              </a:r>
            </a:p>
            <a:p>
              <a:pPr algn="ctr"/>
              <a:r>
                <a:rPr lang="en-IN" sz="1400" dirty="0" smtClean="0">
                  <a:solidFill>
                    <a:schemeClr val="accent6">
                      <a:lumMod val="40000"/>
                      <a:lumOff val="60000"/>
                    </a:schemeClr>
                  </a:solidFill>
                </a:rPr>
                <a:t>Semagrams</a:t>
              </a:r>
              <a:endPara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20" name="Flowchart: Terminator 19"/>
            <p:cNvSpPr/>
            <p:nvPr/>
          </p:nvSpPr>
          <p:spPr>
            <a:xfrm>
              <a:off x="5735070" y="3963455"/>
              <a:ext cx="1503930" cy="462071"/>
            </a:xfrm>
            <a:prstGeom prst="flowChartTerminator">
              <a:avLst/>
            </a:prstGeom>
            <a:solidFill>
              <a:schemeClr val="accent1">
                <a:alpha val="14000"/>
              </a:schemeClr>
            </a:solidFill>
            <a:effectLst>
              <a:outerShdw blurRad="50800" dist="50800" dir="5400000" algn="ctr" rotWithShape="0">
                <a:srgbClr val="000000">
                  <a:alpha val="28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>
                  <a:solidFill>
                    <a:schemeClr val="tx2">
                      <a:lumMod val="40000"/>
                      <a:lumOff val="60000"/>
                    </a:schemeClr>
                  </a:solidFill>
                </a:rPr>
                <a:t>Open Codes</a:t>
              </a:r>
              <a:endParaRPr lang="en-IN" sz="1400" dirty="0">
                <a:solidFill>
                  <a:schemeClr val="tx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21" name="Flowchart: Terminator 20"/>
            <p:cNvSpPr/>
            <p:nvPr/>
          </p:nvSpPr>
          <p:spPr>
            <a:xfrm>
              <a:off x="5737142" y="4602322"/>
              <a:ext cx="1501858" cy="462071"/>
            </a:xfrm>
            <a:prstGeom prst="flowChartTerminator">
              <a:avLst/>
            </a:prstGeom>
            <a:solidFill>
              <a:schemeClr val="accent6">
                <a:lumMod val="60000"/>
                <a:lumOff val="40000"/>
                <a:alpha val="36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effectLst>
              <a:outerShdw blurRad="50800" dist="50800" dir="5400000" algn="ctr" rotWithShape="0">
                <a:srgbClr val="000000">
                  <a:alpha val="24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>
                  <a:solidFill>
                    <a:schemeClr val="accent6">
                      <a:lumMod val="40000"/>
                      <a:lumOff val="60000"/>
                    </a:schemeClr>
                  </a:solidFill>
                </a:rPr>
                <a:t>Covered </a:t>
              </a:r>
            </a:p>
            <a:p>
              <a:pPr algn="ctr"/>
              <a:r>
                <a:rPr lang="en-IN" sz="1400" dirty="0" smtClean="0">
                  <a:solidFill>
                    <a:schemeClr val="accent6">
                      <a:lumMod val="40000"/>
                      <a:lumOff val="60000"/>
                    </a:schemeClr>
                  </a:solidFill>
                </a:rPr>
                <a:t>Ciphers</a:t>
              </a:r>
              <a:endPara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22" name="Flowchart: Terminator 21"/>
            <p:cNvSpPr/>
            <p:nvPr/>
          </p:nvSpPr>
          <p:spPr>
            <a:xfrm>
              <a:off x="5737142" y="5338868"/>
              <a:ext cx="1501858" cy="462071"/>
            </a:xfrm>
            <a:prstGeom prst="flowChartTerminator">
              <a:avLst/>
            </a:prstGeom>
            <a:solidFill>
              <a:schemeClr val="accent6">
                <a:lumMod val="60000"/>
                <a:lumOff val="40000"/>
                <a:alpha val="36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effectLst>
              <a:outerShdw blurRad="50800" dist="50800" dir="5400000" algn="ctr" rotWithShape="0">
                <a:srgbClr val="000000">
                  <a:alpha val="36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>
                  <a:solidFill>
                    <a:schemeClr val="accent6">
                      <a:lumMod val="40000"/>
                      <a:lumOff val="60000"/>
                    </a:schemeClr>
                  </a:solidFill>
                </a:rPr>
                <a:t>Jargon</a:t>
              </a:r>
            </a:p>
            <a:p>
              <a:pPr algn="ctr"/>
              <a:r>
                <a:rPr lang="en-IN" sz="1400" dirty="0" smtClean="0">
                  <a:solidFill>
                    <a:schemeClr val="accent6">
                      <a:lumMod val="40000"/>
                      <a:lumOff val="60000"/>
                    </a:schemeClr>
                  </a:solidFill>
                </a:rPr>
                <a:t>Code</a:t>
              </a:r>
              <a:endPara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23" name="Flowchart: Terminator 22"/>
            <p:cNvSpPr/>
            <p:nvPr/>
          </p:nvSpPr>
          <p:spPr>
            <a:xfrm>
              <a:off x="7579206" y="4193955"/>
              <a:ext cx="1447800" cy="462071"/>
            </a:xfrm>
            <a:prstGeom prst="flowChartTerminator">
              <a:avLst/>
            </a:prstGeom>
            <a:solidFill>
              <a:schemeClr val="bg2">
                <a:lumMod val="50000"/>
                <a:alpha val="36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outerShdw blurRad="50800" dist="50800" dir="5400000" algn="ctr" rotWithShape="0">
                <a:srgbClr val="000000">
                  <a:alpha val="2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>
                  <a:solidFill>
                    <a:schemeClr val="bg2">
                      <a:lumMod val="75000"/>
                    </a:schemeClr>
                  </a:solidFill>
                </a:rPr>
                <a:t>Null Cipher</a:t>
              </a:r>
              <a:endParaRPr lang="en-IN" sz="1400" dirty="0">
                <a:solidFill>
                  <a:schemeClr val="bg2">
                    <a:lumMod val="75000"/>
                  </a:schemeClr>
                </a:solidFill>
              </a:endParaRPr>
            </a:p>
          </p:txBody>
        </p:sp>
        <p:sp>
          <p:nvSpPr>
            <p:cNvPr id="24" name="Flowchart: Terminator 23"/>
            <p:cNvSpPr/>
            <p:nvPr/>
          </p:nvSpPr>
          <p:spPr>
            <a:xfrm>
              <a:off x="7579206" y="4962785"/>
              <a:ext cx="1473074" cy="462071"/>
            </a:xfrm>
            <a:prstGeom prst="flowChartTerminator">
              <a:avLst/>
            </a:prstGeom>
            <a:solidFill>
              <a:schemeClr val="bg2">
                <a:lumMod val="50000"/>
                <a:alpha val="36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>
              <a:outerShdw blurRad="50800" dist="50800" dir="5400000" algn="ctr" rotWithShape="0">
                <a:srgbClr val="000000">
                  <a:alpha val="2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>
                  <a:solidFill>
                    <a:schemeClr val="bg2">
                      <a:lumMod val="75000"/>
                    </a:schemeClr>
                  </a:solidFill>
                </a:rPr>
                <a:t>Grille Cipher</a:t>
              </a:r>
              <a:endParaRPr lang="en-IN" sz="1400" dirty="0">
                <a:solidFill>
                  <a:schemeClr val="bg2">
                    <a:lumMod val="75000"/>
                  </a:schemeClr>
                </a:solidFill>
              </a:endParaRPr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1902212" y="2165972"/>
              <a:ext cx="0" cy="3087596"/>
            </a:xfrm>
            <a:prstGeom prst="line">
              <a:avLst/>
            </a:prstGeom>
            <a:ln w="476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>
              <a:off x="4865368" y="3953107"/>
              <a:ext cx="0" cy="2019356"/>
            </a:xfrm>
            <a:prstGeom prst="line">
              <a:avLst/>
            </a:prstGeom>
            <a:ln w="47625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>
              <a:off x="4827269" y="3886200"/>
              <a:ext cx="1066800" cy="0"/>
            </a:xfrm>
            <a:prstGeom prst="line">
              <a:avLst/>
            </a:prstGeom>
            <a:ln w="31750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>
              <a:off x="5894069" y="3953107"/>
              <a:ext cx="0" cy="2019356"/>
            </a:xfrm>
            <a:prstGeom prst="line">
              <a:avLst/>
            </a:prstGeom>
            <a:ln w="47625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>
              <a:off x="7714224" y="3953107"/>
              <a:ext cx="0" cy="1594954"/>
            </a:xfrm>
            <a:prstGeom prst="line">
              <a:avLst/>
            </a:prstGeom>
            <a:ln w="47625"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/>
            <p:cNvSpPr/>
            <p:nvPr/>
          </p:nvSpPr>
          <p:spPr>
            <a:xfrm>
              <a:off x="1714500" y="2130744"/>
              <a:ext cx="228600" cy="9807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2" name="Oval 41"/>
            <p:cNvSpPr/>
            <p:nvPr/>
          </p:nvSpPr>
          <p:spPr>
            <a:xfrm>
              <a:off x="4789169" y="3822086"/>
              <a:ext cx="76199" cy="187113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3" name="Oval 42"/>
            <p:cNvSpPr/>
            <p:nvPr/>
          </p:nvSpPr>
          <p:spPr>
            <a:xfrm>
              <a:off x="5865429" y="3794439"/>
              <a:ext cx="97018" cy="1684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6" name="Oval 45"/>
            <p:cNvSpPr/>
            <p:nvPr/>
          </p:nvSpPr>
          <p:spPr>
            <a:xfrm>
              <a:off x="7676125" y="3900342"/>
              <a:ext cx="76199" cy="187113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7" name="Oval 46"/>
            <p:cNvSpPr/>
            <p:nvPr/>
          </p:nvSpPr>
          <p:spPr>
            <a:xfrm>
              <a:off x="1696472" y="5190717"/>
              <a:ext cx="228600" cy="98079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cxnSp>
          <p:nvCxnSpPr>
            <p:cNvPr id="58" name="Straight Connector 57"/>
            <p:cNvCxnSpPr/>
            <p:nvPr/>
          </p:nvCxnSpPr>
          <p:spPr>
            <a:xfrm>
              <a:off x="3924300" y="3211370"/>
              <a:ext cx="1333500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Arrow Connector 63"/>
            <p:cNvCxnSpPr/>
            <p:nvPr/>
          </p:nvCxnSpPr>
          <p:spPr>
            <a:xfrm flipH="1">
              <a:off x="5257800" y="3211370"/>
              <a:ext cx="819" cy="67483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17052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860" y="-36116"/>
            <a:ext cx="8229600" cy="577612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Covering Tracks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988" y="541496"/>
            <a:ext cx="8852189" cy="5745004"/>
          </a:xfrm>
        </p:spPr>
        <p:txBody>
          <a:bodyPr>
            <a:normAutofit/>
          </a:bodyPr>
          <a:lstStyle/>
          <a:p>
            <a:r>
              <a:rPr lang="en-IN" sz="2000" dirty="0" smtClean="0"/>
              <a:t>Once Intruders have successfully gained administrator access on a system, they will try to cover the tracks to avoid their detection.</a:t>
            </a:r>
          </a:p>
          <a:p>
            <a:pPr marL="0" indent="0">
              <a:buNone/>
            </a:pPr>
            <a:endParaRPr lang="en-IN" sz="2000" dirty="0"/>
          </a:p>
          <a:p>
            <a:endParaRPr lang="en-IN" sz="2000" dirty="0" smtClean="0"/>
          </a:p>
          <a:p>
            <a:endParaRPr lang="en-IN" sz="2000" dirty="0" smtClean="0"/>
          </a:p>
          <a:p>
            <a:endParaRPr lang="en-IN" sz="2000" dirty="0"/>
          </a:p>
          <a:p>
            <a:endParaRPr lang="en-IN" sz="2000" dirty="0"/>
          </a:p>
          <a:p>
            <a:endParaRPr lang="en-IN" sz="2000" dirty="0" smtClean="0"/>
          </a:p>
          <a:p>
            <a:r>
              <a:rPr lang="en-IN" sz="2000" dirty="0" smtClean="0"/>
              <a:t>Attackers </a:t>
            </a:r>
            <a:r>
              <a:rPr lang="en-IN" sz="2000" dirty="0" smtClean="0"/>
              <a:t>uses following Techniques to cover tracks on the target system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800" dirty="0" smtClean="0"/>
              <a:t>Disable auditing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800" dirty="0" smtClean="0"/>
              <a:t>Clearing Logs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800" dirty="0" smtClean="0"/>
              <a:t>Manipulating Logs</a:t>
            </a:r>
          </a:p>
          <a:p>
            <a:pPr marL="0" indent="0">
              <a:buNone/>
            </a:pPr>
            <a:r>
              <a:rPr lang="en-IN" sz="2000" dirty="0"/>
              <a:t>	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82550" y="1392382"/>
            <a:ext cx="8957627" cy="3073400"/>
            <a:chOff x="-19050" y="1752600"/>
            <a:chExt cx="9144000" cy="3073400"/>
          </a:xfrm>
        </p:grpSpPr>
        <p:sp>
          <p:nvSpPr>
            <p:cNvPr id="15" name="Rectangle 14"/>
            <p:cNvSpPr/>
            <p:nvPr/>
          </p:nvSpPr>
          <p:spPr>
            <a:xfrm>
              <a:off x="-19050" y="2943225"/>
              <a:ext cx="9144000" cy="91440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IN" dirty="0"/>
                <a:t> </a:t>
              </a:r>
              <a:r>
                <a:rPr lang="en-IN" dirty="0" smtClean="0">
                  <a:solidFill>
                    <a:schemeClr val="accent6">
                      <a:lumMod val="75000"/>
                    </a:schemeClr>
                  </a:solidFill>
                </a:rPr>
                <a:t>	</a:t>
              </a:r>
              <a:endParaRPr lang="en-IN" b="1" dirty="0" smtClean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en-IN" b="1" dirty="0" smtClean="0">
                  <a:solidFill>
                    <a:schemeClr val="accent6">
                      <a:lumMod val="75000"/>
                    </a:schemeClr>
                  </a:solidFill>
                </a:rPr>
                <a:t>           </a:t>
              </a:r>
              <a:endParaRPr lang="en-IN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17" name="Left Arrow 16"/>
            <p:cNvSpPr/>
            <p:nvPr/>
          </p:nvSpPr>
          <p:spPr>
            <a:xfrm>
              <a:off x="5086350" y="3248025"/>
              <a:ext cx="838200" cy="190500"/>
            </a:xfrm>
            <a:prstGeom prst="leftArrow">
              <a:avLst/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8" name="Right Arrow 17"/>
            <p:cNvSpPr/>
            <p:nvPr/>
          </p:nvSpPr>
          <p:spPr>
            <a:xfrm>
              <a:off x="2937510" y="3248025"/>
              <a:ext cx="914400" cy="190500"/>
            </a:xfrm>
            <a:prstGeom prst="rightArrow">
              <a:avLst/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9" name="Up Arrow 18"/>
            <p:cNvSpPr/>
            <p:nvPr/>
          </p:nvSpPr>
          <p:spPr>
            <a:xfrm>
              <a:off x="8454389" y="3552825"/>
              <a:ext cx="152400" cy="914400"/>
            </a:xfrm>
            <a:prstGeom prst="upArrow">
              <a:avLst/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0" name="Down Arrow 19"/>
            <p:cNvSpPr/>
            <p:nvPr/>
          </p:nvSpPr>
          <p:spPr>
            <a:xfrm>
              <a:off x="628651" y="2790825"/>
              <a:ext cx="152400" cy="510222"/>
            </a:xfrm>
            <a:prstGeom prst="downArrow">
              <a:avLst/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pic>
          <p:nvPicPr>
            <p:cNvPr id="21" name="Picture 4" descr="http://glimages.graphicleftovers.com/20456/1632931/1632931_125.jpg"/>
            <p:cNvPicPr>
              <a:picLocks noChangeAspect="1" noChangeArrowheads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752600"/>
              <a:ext cx="1190625" cy="1190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8" descr="https://upload.wikimedia.org/wikipedia/commons/3/3f/Crystal_Project_bug.png"/>
            <p:cNvPicPr>
              <a:picLocks noChangeAspect="1"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22602" y="4010025"/>
              <a:ext cx="815975" cy="815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http://a.dryicons.com/images/icon_sets/aesthetica/png/128x128/computer.png"/>
            <p:cNvPicPr>
              <a:picLocks noChangeAspect="1"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79634" y="3152965"/>
              <a:ext cx="571118" cy="5711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Box 4"/>
          <p:cNvSpPr txBox="1"/>
          <p:nvPr/>
        </p:nvSpPr>
        <p:spPr>
          <a:xfrm>
            <a:off x="567507" y="2663017"/>
            <a:ext cx="1824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0000"/>
                </a:solidFill>
              </a:rPr>
              <a:t>Gained</a:t>
            </a:r>
          </a:p>
          <a:p>
            <a:r>
              <a:rPr lang="en-GB" sz="2000" dirty="0">
                <a:solidFill>
                  <a:srgbClr val="FF0000"/>
                </a:solidFill>
              </a:rPr>
              <a:t>a</a:t>
            </a:r>
            <a:r>
              <a:rPr lang="en-GB" sz="2000" dirty="0" smtClean="0">
                <a:solidFill>
                  <a:srgbClr val="FF0000"/>
                </a:solidFill>
              </a:rPr>
              <a:t>dministrator access</a:t>
            </a:r>
            <a:endParaRPr lang="en-GB" sz="20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892480" y="2907490"/>
            <a:ext cx="1817341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 smtClean="0">
                <a:solidFill>
                  <a:srgbClr val="FF0000"/>
                </a:solidFill>
              </a:rPr>
              <a:t>Cover Tracks</a:t>
            </a:r>
            <a:endParaRPr lang="en-GB" sz="1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793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855" y="23019"/>
            <a:ext cx="8229600" cy="457272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System Hacking Tools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55" y="544658"/>
            <a:ext cx="8926945" cy="5144654"/>
          </a:xfrm>
        </p:spPr>
        <p:txBody>
          <a:bodyPr>
            <a:normAutofit fontScale="32500" lnSpcReduction="20000"/>
          </a:bodyPr>
          <a:lstStyle/>
          <a:p>
            <a:r>
              <a:rPr lang="en-IN" sz="3400" b="1" dirty="0" smtClean="0">
                <a:solidFill>
                  <a:schemeClr val="accent6">
                    <a:lumMod val="75000"/>
                  </a:schemeClr>
                </a:solidFill>
              </a:rPr>
              <a:t>Password Cracking Tools</a:t>
            </a:r>
          </a:p>
          <a:p>
            <a:pPr lvl="1"/>
            <a:r>
              <a:rPr lang="en-IN" sz="3400" dirty="0"/>
              <a:t>Create Rainbow Tables: rtgen and winrtgen</a:t>
            </a:r>
          </a:p>
          <a:p>
            <a:pPr lvl="1"/>
            <a:r>
              <a:rPr lang="en-IN" sz="3400" dirty="0"/>
              <a:t>Offline Attack: Elcomsoft Distributed Password recovery</a:t>
            </a:r>
          </a:p>
          <a:p>
            <a:pPr lvl="1"/>
            <a:r>
              <a:rPr lang="en-IN" sz="3400" dirty="0"/>
              <a:t>Pwdump7, fgdump, L0phtCrack and Cain &amp; </a:t>
            </a:r>
            <a:r>
              <a:rPr lang="en-IN" sz="3400" dirty="0" smtClean="0"/>
              <a:t>Abel</a:t>
            </a:r>
          </a:p>
          <a:p>
            <a:r>
              <a:rPr lang="en-IN" sz="3400" b="1" dirty="0" smtClean="0">
                <a:solidFill>
                  <a:schemeClr val="accent6">
                    <a:lumMod val="75000"/>
                  </a:schemeClr>
                </a:solidFill>
              </a:rPr>
              <a:t>Privilege Escalation Tools</a:t>
            </a:r>
            <a:r>
              <a:rPr lang="en-IN" sz="3400" dirty="0" smtClean="0"/>
              <a:t>:</a:t>
            </a:r>
          </a:p>
          <a:p>
            <a:pPr lvl="1"/>
            <a:r>
              <a:rPr lang="en-IN" sz="3400" dirty="0"/>
              <a:t>Active@ Password Changer</a:t>
            </a:r>
          </a:p>
          <a:p>
            <a:pPr lvl="1"/>
            <a:r>
              <a:rPr lang="en-IN" sz="3400" dirty="0" smtClean="0"/>
              <a:t>Metasploit</a:t>
            </a:r>
          </a:p>
          <a:p>
            <a:r>
              <a:rPr lang="en-IN" sz="3400" b="1" dirty="0" smtClean="0">
                <a:solidFill>
                  <a:schemeClr val="accent6">
                    <a:lumMod val="75000"/>
                  </a:schemeClr>
                </a:solidFill>
              </a:rPr>
              <a:t>Executing Applications</a:t>
            </a:r>
          </a:p>
          <a:p>
            <a:pPr lvl="1"/>
            <a:r>
              <a:rPr lang="en-IN" sz="3400" dirty="0" smtClean="0"/>
              <a:t>RemoteExec </a:t>
            </a:r>
            <a:r>
              <a:rPr lang="en-IN" sz="3400" dirty="0"/>
              <a:t>and PDQ </a:t>
            </a:r>
            <a:r>
              <a:rPr lang="en-IN" sz="3400" dirty="0" smtClean="0"/>
              <a:t>Deploy</a:t>
            </a:r>
          </a:p>
          <a:p>
            <a:r>
              <a:rPr lang="en-IN" sz="3400" b="1" dirty="0" smtClean="0">
                <a:solidFill>
                  <a:schemeClr val="accent6">
                    <a:lumMod val="75000"/>
                  </a:schemeClr>
                </a:solidFill>
              </a:rPr>
              <a:t>Key loggers &amp; Spyware</a:t>
            </a:r>
          </a:p>
          <a:p>
            <a:pPr lvl="1"/>
            <a:r>
              <a:rPr lang="en-IN" sz="3400" dirty="0"/>
              <a:t>All in one Keylogger- Windows</a:t>
            </a:r>
          </a:p>
          <a:p>
            <a:pPr lvl="1"/>
            <a:r>
              <a:rPr lang="en-IN" sz="3400" dirty="0"/>
              <a:t>Elite Keylogger – Mac</a:t>
            </a:r>
          </a:p>
          <a:p>
            <a:pPr lvl="1"/>
            <a:r>
              <a:rPr lang="en-IN" sz="3400" dirty="0"/>
              <a:t>USB Spyware- UsB </a:t>
            </a:r>
            <a:r>
              <a:rPr lang="en-IN" sz="3400" dirty="0" smtClean="0"/>
              <a:t>Spy</a:t>
            </a:r>
          </a:p>
          <a:p>
            <a:r>
              <a:rPr lang="en-IN" sz="3400" b="1" dirty="0" smtClean="0">
                <a:solidFill>
                  <a:schemeClr val="accent6">
                    <a:lumMod val="75000"/>
                  </a:schemeClr>
                </a:solidFill>
              </a:rPr>
              <a:t>Rootkit :</a:t>
            </a:r>
          </a:p>
          <a:p>
            <a:pPr lvl="1"/>
            <a:r>
              <a:rPr lang="en-IN" sz="3400" dirty="0"/>
              <a:t>Avatar</a:t>
            </a:r>
          </a:p>
          <a:p>
            <a:pPr lvl="1"/>
            <a:r>
              <a:rPr lang="en-IN" sz="3400" dirty="0"/>
              <a:t>Necurs and </a:t>
            </a:r>
            <a:r>
              <a:rPr lang="en-IN" sz="3400" dirty="0" smtClean="0"/>
              <a:t>Azazel</a:t>
            </a:r>
          </a:p>
          <a:p>
            <a:r>
              <a:rPr lang="en-IN" sz="3400" b="1" dirty="0" smtClean="0">
                <a:solidFill>
                  <a:schemeClr val="accent6">
                    <a:lumMod val="75000"/>
                  </a:schemeClr>
                </a:solidFill>
              </a:rPr>
              <a:t>Steganography Tools</a:t>
            </a:r>
            <a:r>
              <a:rPr lang="en-IN" sz="3400" b="1" dirty="0" smtClean="0"/>
              <a:t>:</a:t>
            </a:r>
          </a:p>
          <a:p>
            <a:pPr lvl="1"/>
            <a:r>
              <a:rPr lang="en-IN" sz="3400" dirty="0" smtClean="0"/>
              <a:t>Snow – Whitespace Steganography</a:t>
            </a:r>
          </a:p>
          <a:p>
            <a:pPr lvl="1"/>
            <a:r>
              <a:rPr lang="en-IN" sz="3400" dirty="0" smtClean="0"/>
              <a:t>QuickStego – Image Steganography</a:t>
            </a:r>
          </a:p>
          <a:p>
            <a:pPr lvl="1"/>
            <a:r>
              <a:rPr lang="en-IN" sz="3400" dirty="0" smtClean="0"/>
              <a:t>Wbstego – Document Steganography</a:t>
            </a:r>
          </a:p>
          <a:p>
            <a:pPr lvl="1"/>
            <a:r>
              <a:rPr lang="en-IN" sz="3400" dirty="0" smtClean="0"/>
              <a:t>Masker – Video Steganography</a:t>
            </a:r>
          </a:p>
          <a:p>
            <a:pPr lvl="1"/>
            <a:r>
              <a:rPr lang="en-IN" sz="3400" dirty="0" smtClean="0"/>
              <a:t>Deepsound – Audio Steganography</a:t>
            </a:r>
          </a:p>
          <a:p>
            <a:pPr lvl="1"/>
            <a:r>
              <a:rPr lang="en-IN" sz="3400" dirty="0" smtClean="0"/>
              <a:t>FolderLock -  Folder Steganography</a:t>
            </a:r>
          </a:p>
          <a:p>
            <a:pPr lvl="1"/>
            <a:r>
              <a:rPr lang="en-IN" sz="3400" dirty="0" smtClean="0"/>
              <a:t>Spam mimic – Email Steganography</a:t>
            </a:r>
          </a:p>
          <a:p>
            <a:pPr lvl="1"/>
            <a:r>
              <a:rPr lang="en-IN" sz="3400" dirty="0" smtClean="0"/>
              <a:t>Spy pix -  Mobile Steganography</a:t>
            </a:r>
          </a:p>
          <a:p>
            <a:pPr marL="457200" lvl="1" indent="0">
              <a:buNone/>
            </a:pPr>
            <a:endParaRPr lang="en-IN" sz="3000" dirty="0" smtClean="0"/>
          </a:p>
          <a:p>
            <a:pPr lvl="1"/>
            <a:endParaRPr lang="en-IN" sz="3000" dirty="0" smtClean="0"/>
          </a:p>
          <a:p>
            <a:pPr lvl="1"/>
            <a:endParaRPr lang="en-IN" sz="3000" dirty="0" smtClean="0"/>
          </a:p>
          <a:p>
            <a:pPr marL="457200" lvl="1" indent="0">
              <a:buNone/>
            </a:pPr>
            <a:endParaRPr lang="en-IN" dirty="0" smtClean="0"/>
          </a:p>
          <a:p>
            <a:pPr lvl="1"/>
            <a:endParaRPr lang="en-IN" dirty="0"/>
          </a:p>
        </p:txBody>
      </p:sp>
      <p:pic>
        <p:nvPicPr>
          <p:cNvPr id="6152" name="Picture 8" descr="http://thumbs.dreamstime.com/z/flat-d-isometric-vector-hacker-attack-security-hacking-password-style-intruding-laptop-computer-internet-web-system-crack-concept-6619439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6675" y="1355437"/>
            <a:ext cx="4794925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65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8037" y="-69867"/>
            <a:ext cx="8229600" cy="54892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MALWARE THREATS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-97312" y="806621"/>
            <a:ext cx="9481457" cy="4336644"/>
            <a:chOff x="-32657" y="1619421"/>
            <a:chExt cx="9481457" cy="4336644"/>
          </a:xfrm>
        </p:grpSpPr>
        <p:sp>
          <p:nvSpPr>
            <p:cNvPr id="4" name="Rounded Rectangle 3"/>
            <p:cNvSpPr/>
            <p:nvPr/>
          </p:nvSpPr>
          <p:spPr>
            <a:xfrm>
              <a:off x="-32657" y="2193924"/>
              <a:ext cx="2286000" cy="838200"/>
            </a:xfrm>
            <a:prstGeom prst="roundRect">
              <a:avLst/>
            </a:prstGeom>
            <a:solidFill>
              <a:schemeClr val="tx2">
                <a:lumMod val="60000"/>
                <a:lumOff val="40000"/>
              </a:schemeClr>
            </a:solidFill>
            <a:scene3d>
              <a:camera prst="perspectiveContrastingRightFacing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/>
                  </a:solidFill>
                </a:rPr>
                <a:t>Introduction to Malware</a:t>
              </a:r>
              <a:endParaRPr lang="en-IN" dirty="0">
                <a:solidFill>
                  <a:schemeClr val="tx1"/>
                </a:solidFill>
              </a:endParaRPr>
            </a:p>
          </p:txBody>
        </p:sp>
        <p:sp>
          <p:nvSpPr>
            <p:cNvPr id="5" name="Rounded Rectangle 4"/>
            <p:cNvSpPr/>
            <p:nvPr/>
          </p:nvSpPr>
          <p:spPr>
            <a:xfrm>
              <a:off x="2133600" y="2942146"/>
              <a:ext cx="2286000" cy="838200"/>
            </a:xfrm>
            <a:prstGeom prst="roundRect">
              <a:avLst/>
            </a:prstGeom>
            <a:solidFill>
              <a:srgbClr val="FF5050"/>
            </a:solidFill>
            <a:ln>
              <a:solidFill>
                <a:srgbClr val="FF0000"/>
              </a:solidFill>
            </a:ln>
            <a:scene3d>
              <a:camera prst="perspectiveContrastingRightFacing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/>
                  </a:solidFill>
                </a:rPr>
                <a:t>Trojan concepts</a:t>
              </a:r>
              <a:endParaRPr lang="en-IN" dirty="0">
                <a:solidFill>
                  <a:schemeClr val="tx1"/>
                </a:solidFill>
              </a:endParaRP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4376057" y="1619421"/>
              <a:ext cx="2286000" cy="838200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rgbClr val="92D050"/>
              </a:solidFill>
            </a:ln>
            <a:scene3d>
              <a:camera prst="perspectiveContrastingRightFacing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/>
                  </a:solidFill>
                </a:rPr>
                <a:t>Virus and Worm Concepts</a:t>
              </a:r>
              <a:endParaRPr lang="en-IN" dirty="0">
                <a:solidFill>
                  <a:schemeClr val="tx1"/>
                </a:solidFill>
              </a:endParaRP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6890657" y="1801784"/>
              <a:ext cx="2286000" cy="838200"/>
            </a:xfrm>
            <a:prstGeom prst="roundRect">
              <a:avLst/>
            </a:prstGeom>
            <a:solidFill>
              <a:srgbClr val="00B0F0"/>
            </a:solidFill>
            <a:ln>
              <a:solidFill>
                <a:srgbClr val="0070C0"/>
              </a:solidFill>
            </a:ln>
            <a:scene3d>
              <a:camera prst="perspectiveContrastingRightFacing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/>
                  </a:solidFill>
                </a:rPr>
                <a:t>Malware Reverse Engineering</a:t>
              </a:r>
              <a:endParaRPr lang="en-IN" dirty="0">
                <a:solidFill>
                  <a:schemeClr val="tx1"/>
                </a:solidFill>
              </a:endParaRP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261257" y="4466654"/>
              <a:ext cx="2286000" cy="838200"/>
            </a:xfrm>
            <a:prstGeom prst="roundRect">
              <a:avLst/>
            </a:prstGeom>
            <a:solidFill>
              <a:srgbClr val="33CCFF"/>
            </a:solidFill>
            <a:ln>
              <a:solidFill>
                <a:srgbClr val="33CCFF"/>
              </a:solidFill>
            </a:ln>
            <a:scene3d>
              <a:camera prst="perspectiveContrastingRightFacing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/>
                  </a:solidFill>
                </a:rPr>
                <a:t>Malware Detection</a:t>
              </a:r>
              <a:endParaRPr lang="en-IN" dirty="0">
                <a:solidFill>
                  <a:schemeClr val="tx1"/>
                </a:solidFill>
              </a:endParaRPr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2667000" y="5117865"/>
              <a:ext cx="2286000" cy="838200"/>
            </a:xfrm>
            <a:prstGeom prst="roundRect">
              <a:avLst/>
            </a:prstGeom>
            <a:solidFill>
              <a:srgbClr val="CC00FF"/>
            </a:solidFill>
            <a:ln>
              <a:solidFill>
                <a:srgbClr val="CC00FF"/>
              </a:solidFill>
            </a:ln>
            <a:scene3d>
              <a:camera prst="perspectiveContrastingRightFacing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/>
                  </a:solidFill>
                </a:rPr>
                <a:t>Counter Measure</a:t>
              </a:r>
              <a:endParaRPr lang="en-IN" dirty="0">
                <a:solidFill>
                  <a:schemeClr val="tx1"/>
                </a:solidFill>
              </a:endParaRPr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4800600" y="3376040"/>
              <a:ext cx="2286000" cy="838200"/>
            </a:xfrm>
            <a:prstGeom prst="round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rgbClr val="008080"/>
              </a:solidFill>
            </a:ln>
            <a:scene3d>
              <a:camera prst="perspectiveContrastingRightFacing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/>
                  </a:solidFill>
                </a:rPr>
                <a:t>Anti-Malware Software</a:t>
              </a:r>
              <a:endParaRPr lang="en-IN" dirty="0">
                <a:solidFill>
                  <a:schemeClr val="tx1"/>
                </a:solidFill>
              </a:endParaRPr>
            </a:p>
          </p:txBody>
        </p:sp>
        <p:sp>
          <p:nvSpPr>
            <p:cNvPr id="13" name="Rounded Rectangle 12"/>
            <p:cNvSpPr/>
            <p:nvPr/>
          </p:nvSpPr>
          <p:spPr>
            <a:xfrm>
              <a:off x="7162800" y="3780346"/>
              <a:ext cx="2286000" cy="838200"/>
            </a:xfrm>
            <a:prstGeom prst="roundRect">
              <a:avLst/>
            </a:prstGeom>
            <a:solidFill>
              <a:srgbClr val="D60093"/>
            </a:solidFill>
            <a:ln>
              <a:solidFill>
                <a:srgbClr val="D60093"/>
              </a:solidFill>
            </a:ln>
            <a:scene3d>
              <a:camera prst="perspectiveContrastingRightFacing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/>
                  </a:solidFill>
                </a:rPr>
                <a:t>Penetration Testing</a:t>
              </a:r>
              <a:endParaRPr lang="en-IN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33579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462" y="0"/>
            <a:ext cx="8772157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Common Techniques to Distribute Malware on the WEB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1126835" y="1265382"/>
            <a:ext cx="7185892" cy="4072741"/>
            <a:chOff x="1523999" y="2438400"/>
            <a:chExt cx="6400800" cy="3075214"/>
          </a:xfrm>
        </p:grpSpPr>
        <p:sp>
          <p:nvSpPr>
            <p:cNvPr id="4" name="Round Same Side Corner Rectangle 3"/>
            <p:cNvSpPr/>
            <p:nvPr/>
          </p:nvSpPr>
          <p:spPr>
            <a:xfrm>
              <a:off x="1524000" y="2457202"/>
              <a:ext cx="3072491" cy="1181596"/>
            </a:xfrm>
            <a:prstGeom prst="round2Same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Black hat Search Engine Optimization(SEO)</a:t>
              </a:r>
              <a:endParaRPr lang="en-IN" sz="1400" dirty="0"/>
            </a:p>
          </p:txBody>
        </p:sp>
        <p:sp>
          <p:nvSpPr>
            <p:cNvPr id="5" name="Round Same Side Corner Rectangle 4"/>
            <p:cNvSpPr/>
            <p:nvPr/>
          </p:nvSpPr>
          <p:spPr>
            <a:xfrm>
              <a:off x="1524000" y="3657600"/>
              <a:ext cx="3091542" cy="685800"/>
            </a:xfrm>
            <a:prstGeom prst="round2Same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>
                  <a:solidFill>
                    <a:srgbClr val="FF0000"/>
                  </a:solidFill>
                </a:rPr>
                <a:t>Malvertising</a:t>
              </a:r>
              <a:endParaRPr lang="en-IN" sz="1400" dirty="0">
                <a:solidFill>
                  <a:srgbClr val="FF0000"/>
                </a:solidFill>
              </a:endParaRPr>
            </a:p>
          </p:txBody>
        </p:sp>
        <p:sp>
          <p:nvSpPr>
            <p:cNvPr id="6" name="Round Same Side Corner Rectangle 5"/>
            <p:cNvSpPr/>
            <p:nvPr/>
          </p:nvSpPr>
          <p:spPr>
            <a:xfrm>
              <a:off x="4615542" y="2438400"/>
              <a:ext cx="3309257" cy="1219200"/>
            </a:xfrm>
            <a:prstGeom prst="round2Same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Social Engineered Click-Jacking</a:t>
              </a:r>
              <a:endParaRPr lang="en-IN" sz="1400" dirty="0"/>
            </a:p>
          </p:txBody>
        </p:sp>
        <p:sp>
          <p:nvSpPr>
            <p:cNvPr id="7" name="Round Same Side Corner Rectangle 6"/>
            <p:cNvSpPr/>
            <p:nvPr/>
          </p:nvSpPr>
          <p:spPr>
            <a:xfrm>
              <a:off x="1523999" y="4343400"/>
              <a:ext cx="3072491" cy="1170214"/>
            </a:xfrm>
            <a:prstGeom prst="round2Same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Compromised Legitimate Websites</a:t>
              </a:r>
              <a:endParaRPr lang="en-IN" sz="1400" dirty="0"/>
            </a:p>
          </p:txBody>
        </p:sp>
        <p:sp>
          <p:nvSpPr>
            <p:cNvPr id="8" name="Round Same Side Corner Rectangle 7"/>
            <p:cNvSpPr/>
            <p:nvPr/>
          </p:nvSpPr>
          <p:spPr>
            <a:xfrm>
              <a:off x="4615542" y="3657600"/>
              <a:ext cx="3309257" cy="685800"/>
            </a:xfrm>
            <a:prstGeom prst="round2Same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Spear phishing Sites</a:t>
              </a:r>
              <a:endParaRPr lang="en-IN" sz="1400" dirty="0"/>
            </a:p>
          </p:txBody>
        </p:sp>
        <p:sp>
          <p:nvSpPr>
            <p:cNvPr id="9" name="Round Same Side Corner Rectangle 8"/>
            <p:cNvSpPr/>
            <p:nvPr/>
          </p:nvSpPr>
          <p:spPr>
            <a:xfrm>
              <a:off x="4615541" y="4343400"/>
              <a:ext cx="3309257" cy="1170214"/>
            </a:xfrm>
            <a:prstGeom prst="round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Drive-by Downloads</a:t>
              </a:r>
              <a:endParaRPr lang="en-IN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4100394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581891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accent6">
                    <a:lumMod val="75000"/>
                  </a:schemeClr>
                </a:solidFill>
              </a:rPr>
              <a:t>Virus </a:t>
            </a:r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Characteristics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724764" y="1260763"/>
            <a:ext cx="8066314" cy="3569855"/>
            <a:chOff x="653143" y="2590800"/>
            <a:chExt cx="8066314" cy="3200397"/>
          </a:xfrm>
        </p:grpSpPr>
        <p:sp>
          <p:nvSpPr>
            <p:cNvPr id="4" name="Rectangle 3"/>
            <p:cNvSpPr/>
            <p:nvPr/>
          </p:nvSpPr>
          <p:spPr>
            <a:xfrm>
              <a:off x="685800" y="2590800"/>
              <a:ext cx="8001000" cy="785018"/>
            </a:xfrm>
            <a:prstGeom prst="rect">
              <a:avLst/>
            </a:prstGeom>
            <a:solidFill>
              <a:srgbClr val="FFC000">
                <a:alpha val="53000"/>
              </a:srgbClr>
            </a:solidFill>
            <a:ln>
              <a:solidFill>
                <a:srgbClr val="FFFF00">
                  <a:alpha val="59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5" name="Rectangle 4"/>
            <p:cNvSpPr/>
            <p:nvPr/>
          </p:nvSpPr>
          <p:spPr>
            <a:xfrm>
              <a:off x="685800" y="3863180"/>
              <a:ext cx="8001000" cy="785016"/>
            </a:xfrm>
            <a:prstGeom prst="rect">
              <a:avLst/>
            </a:prstGeom>
            <a:solidFill>
              <a:schemeClr val="accent6">
                <a:lumMod val="75000"/>
                <a:alpha val="69000"/>
              </a:schemeClr>
            </a:solidFill>
            <a:ln>
              <a:solidFill>
                <a:schemeClr val="accent6">
                  <a:lumMod val="50000"/>
                  <a:alpha val="59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5135558"/>
              <a:ext cx="8001000" cy="655639"/>
            </a:xfrm>
            <a:prstGeom prst="rect">
              <a:avLst/>
            </a:prstGeom>
            <a:solidFill>
              <a:schemeClr val="accent5">
                <a:lumMod val="75000"/>
                <a:alpha val="67000"/>
              </a:schemeClr>
            </a:solidFill>
            <a:ln>
              <a:solidFill>
                <a:schemeClr val="accent5">
                  <a:lumMod val="75000"/>
                  <a:alpha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" name="Rectangle 6"/>
            <p:cNvSpPr/>
            <p:nvPr/>
          </p:nvSpPr>
          <p:spPr>
            <a:xfrm>
              <a:off x="653143" y="2766218"/>
              <a:ext cx="3352800" cy="43418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Infects other programs</a:t>
              </a:r>
              <a:endParaRPr lang="en-IN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5355771" y="2791731"/>
              <a:ext cx="3352800" cy="43418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Alters Data</a:t>
              </a:r>
              <a:endParaRPr lang="en-IN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653143" y="4038597"/>
              <a:ext cx="3352800" cy="43418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Transforms itself</a:t>
              </a:r>
              <a:endParaRPr lang="en-IN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5355771" y="4038597"/>
              <a:ext cx="3352800" cy="43418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Corrupts files and programs</a:t>
              </a:r>
              <a:endParaRPr lang="en-IN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53143" y="5246286"/>
              <a:ext cx="3352800" cy="43418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Encrypts itself</a:t>
              </a:r>
              <a:endParaRPr lang="en-IN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5366657" y="5243790"/>
              <a:ext cx="3352800" cy="43418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Self-replication</a:t>
              </a:r>
              <a:endParaRPr lang="en-IN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3017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287" y="0"/>
            <a:ext cx="8772157" cy="838200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Stages of Virus Life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545358" y="1279236"/>
            <a:ext cx="8006439" cy="3810000"/>
            <a:chOff x="536122" y="1676400"/>
            <a:chExt cx="8006439" cy="3810000"/>
          </a:xfrm>
        </p:grpSpPr>
        <p:sp>
          <p:nvSpPr>
            <p:cNvPr id="10" name="Isosceles Triangle 9"/>
            <p:cNvSpPr/>
            <p:nvPr/>
          </p:nvSpPr>
          <p:spPr>
            <a:xfrm>
              <a:off x="536122" y="4114800"/>
              <a:ext cx="2392135" cy="1371600"/>
            </a:xfrm>
            <a:prstGeom prst="triangl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Elimination</a:t>
              </a:r>
            </a:p>
            <a:p>
              <a:pPr algn="ctr"/>
              <a:endParaRPr lang="en-IN" sz="1400" dirty="0"/>
            </a:p>
          </p:txBody>
        </p:sp>
        <p:sp>
          <p:nvSpPr>
            <p:cNvPr id="11" name="Right Arrow 10"/>
            <p:cNvSpPr/>
            <p:nvPr/>
          </p:nvSpPr>
          <p:spPr>
            <a:xfrm>
              <a:off x="2994931" y="2247900"/>
              <a:ext cx="348343" cy="228600"/>
            </a:xfrm>
            <a:prstGeom prst="rightArrow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2" name="Right Arrow 11"/>
            <p:cNvSpPr/>
            <p:nvPr/>
          </p:nvSpPr>
          <p:spPr>
            <a:xfrm>
              <a:off x="5735409" y="2247900"/>
              <a:ext cx="348343" cy="228600"/>
            </a:xfrm>
            <a:prstGeom prst="rightArrow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3" name="Right Arrow 12"/>
            <p:cNvSpPr/>
            <p:nvPr/>
          </p:nvSpPr>
          <p:spPr>
            <a:xfrm>
              <a:off x="3001735" y="4686300"/>
              <a:ext cx="348343" cy="228600"/>
            </a:xfrm>
            <a:prstGeom prst="rightArrow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4" name="Right Arrow 13"/>
            <p:cNvSpPr/>
            <p:nvPr/>
          </p:nvSpPr>
          <p:spPr>
            <a:xfrm>
              <a:off x="5735409" y="4675414"/>
              <a:ext cx="348343" cy="228600"/>
            </a:xfrm>
            <a:prstGeom prst="rightArrow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6" name="Right Arrow 15"/>
            <p:cNvSpPr/>
            <p:nvPr/>
          </p:nvSpPr>
          <p:spPr>
            <a:xfrm rot="5244058">
              <a:off x="7172321" y="3487814"/>
              <a:ext cx="348343" cy="228600"/>
            </a:xfrm>
            <a:prstGeom prst="rightArrow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7" name="Isosceles Triangle 16"/>
            <p:cNvSpPr/>
            <p:nvPr/>
          </p:nvSpPr>
          <p:spPr>
            <a:xfrm>
              <a:off x="536122" y="1676400"/>
              <a:ext cx="2392135" cy="1371600"/>
            </a:xfrm>
            <a:prstGeom prst="triangle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600" dirty="0" smtClean="0"/>
                <a:t>Design</a:t>
              </a:r>
            </a:p>
            <a:p>
              <a:pPr algn="ctr"/>
              <a:endParaRPr lang="en-IN" sz="1600" dirty="0"/>
            </a:p>
          </p:txBody>
        </p:sp>
        <p:sp>
          <p:nvSpPr>
            <p:cNvPr id="18" name="Isosceles Triangle 17"/>
            <p:cNvSpPr/>
            <p:nvPr/>
          </p:nvSpPr>
          <p:spPr>
            <a:xfrm>
              <a:off x="3343274" y="1676400"/>
              <a:ext cx="2392135" cy="1371600"/>
            </a:xfrm>
            <a:prstGeom prst="triangl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Replication</a:t>
              </a:r>
            </a:p>
            <a:p>
              <a:pPr algn="ctr"/>
              <a:endParaRPr lang="en-IN" sz="1400" dirty="0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3343275" y="4114800"/>
              <a:ext cx="2392135" cy="1371600"/>
            </a:xfrm>
            <a:prstGeom prst="triangle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Incorporation</a:t>
              </a:r>
            </a:p>
            <a:p>
              <a:pPr algn="ctr"/>
              <a:endParaRPr lang="en-IN" sz="1400" dirty="0"/>
            </a:p>
          </p:txBody>
        </p:sp>
        <p:sp>
          <p:nvSpPr>
            <p:cNvPr id="20" name="Isosceles Triangle 19"/>
            <p:cNvSpPr/>
            <p:nvPr/>
          </p:nvSpPr>
          <p:spPr>
            <a:xfrm>
              <a:off x="6150426" y="4103914"/>
              <a:ext cx="2392135" cy="1371600"/>
            </a:xfrm>
            <a:prstGeom prst="triangl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Detection</a:t>
              </a:r>
              <a:endParaRPr lang="en-IN" sz="1400" dirty="0"/>
            </a:p>
          </p:txBody>
        </p:sp>
        <p:sp>
          <p:nvSpPr>
            <p:cNvPr id="21" name="Isosceles Triangle 20"/>
            <p:cNvSpPr/>
            <p:nvPr/>
          </p:nvSpPr>
          <p:spPr>
            <a:xfrm>
              <a:off x="6150426" y="1676400"/>
              <a:ext cx="2392135" cy="1371600"/>
            </a:xfrm>
            <a:prstGeom prst="triangle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400" dirty="0" smtClean="0"/>
                <a:t>Launch</a:t>
              </a:r>
              <a:endParaRPr lang="en-IN" sz="1400" dirty="0"/>
            </a:p>
          </p:txBody>
        </p:sp>
        <p:sp>
          <p:nvSpPr>
            <p:cNvPr id="22" name="Right Arrow 21"/>
            <p:cNvSpPr/>
            <p:nvPr/>
          </p:nvSpPr>
          <p:spPr>
            <a:xfrm rot="16200000">
              <a:off x="1558018" y="3492818"/>
              <a:ext cx="348343" cy="228600"/>
            </a:xfrm>
            <a:prstGeom prst="rightArrow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</p:spTree>
    <p:extLst>
      <p:ext uri="{BB962C8B-B14F-4D97-AF65-F5344CB8AC3E}">
        <p14:creationId xmlns:p14="http://schemas.microsoft.com/office/powerpoint/2010/main" val="3008454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857" y="70790"/>
            <a:ext cx="7848600" cy="44644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 smtClean="0">
                <a:solidFill>
                  <a:schemeClr val="accent6"/>
                </a:solidFill>
              </a:rPr>
              <a:t>Countermeasure</a:t>
            </a:r>
            <a:endParaRPr lang="en-IN" b="1" dirty="0">
              <a:solidFill>
                <a:schemeClr val="accent6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275698" y="577985"/>
            <a:ext cx="8537042" cy="5986845"/>
            <a:chOff x="303407" y="910494"/>
            <a:chExt cx="8537042" cy="5986845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40079" y="910494"/>
              <a:ext cx="4178597" cy="2968831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03407" y="3927481"/>
              <a:ext cx="4142123" cy="2954972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61852" y="3927481"/>
              <a:ext cx="4178597" cy="2969858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03407" y="910494"/>
              <a:ext cx="4142123" cy="291626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8766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1843" y="2339570"/>
            <a:ext cx="8772157" cy="838200"/>
          </a:xfrm>
        </p:spPr>
        <p:txBody>
          <a:bodyPr/>
          <a:lstStyle/>
          <a:p>
            <a:pPr algn="ctr"/>
            <a:r>
              <a:rPr lang="en-GB" dirty="0"/>
              <a:t>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14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="" xmlns:a16="http://schemas.microsoft.com/office/drawing/2014/main" id="{F8D7582A-E0D0-4618-A19B-1BF292A30B5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7205" y="454019"/>
            <a:ext cx="8325002" cy="4903071"/>
          </a:xfrm>
        </p:spPr>
        <p:txBody>
          <a:bodyPr/>
          <a:lstStyle/>
          <a:p>
            <a:r>
              <a:rPr lang="en-GB" dirty="0"/>
              <a:t>Fundamentals of Information Security Systems, David Kim, Michael G Solomon, 2</a:t>
            </a:r>
            <a:r>
              <a:rPr lang="en-GB" baseline="30000" dirty="0"/>
              <a:t>nd</a:t>
            </a:r>
            <a:r>
              <a:rPr lang="en-GB" dirty="0"/>
              <a:t> ed.</a:t>
            </a:r>
          </a:p>
          <a:p>
            <a:r>
              <a:rPr lang="en-GB" dirty="0"/>
              <a:t>CCNA security v2</a:t>
            </a:r>
          </a:p>
          <a:p>
            <a:r>
              <a:rPr lang="en-US" dirty="0"/>
              <a:t>CCNA Cybersecurity Operations v1.0</a:t>
            </a:r>
            <a:endParaRPr lang="en-GB" dirty="0"/>
          </a:p>
          <a:p>
            <a:r>
              <a:rPr lang="en-GB" dirty="0"/>
              <a:t>Certified Ethical Hacker (CEH) v9, EC-Council certified</a:t>
            </a:r>
          </a:p>
          <a:p>
            <a:r>
              <a:rPr lang="en-GB" dirty="0"/>
              <a:t>Technology, Entertainment and Design (TEDx) Talks, </a:t>
            </a:r>
            <a:r>
              <a:rPr lang="en-GB" dirty="0">
                <a:hlinkClick r:id="rId2"/>
              </a:rPr>
              <a:t>www.ted.com</a:t>
            </a:r>
            <a:endParaRPr lang="en-GB" dirty="0"/>
          </a:p>
          <a:p>
            <a:r>
              <a:rPr lang="en-US" sz="2000" dirty="0"/>
              <a:t>Copyright 2017 </a:t>
            </a:r>
            <a:r>
              <a:rPr lang="en-US" sz="2000" dirty="0" err="1"/>
              <a:t>CloudNexus</a:t>
            </a:r>
            <a:r>
              <a:rPr lang="en-US" sz="2000" dirty="0"/>
              <a:t> and First Resource Insurance Group</a:t>
            </a:r>
          </a:p>
          <a:p>
            <a:r>
              <a:rPr lang="en-US" sz="1600" dirty="0"/>
              <a:t>Source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en-US" sz="1600" dirty="0" err="1"/>
              <a:t>Hackmageddon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http://www.hackmageddon.com/category/security/cyber-attack-statistics</a:t>
            </a:r>
            <a:endParaRPr lang="en-US" sz="16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1600" dirty="0"/>
              <a:t>Source: </a:t>
            </a:r>
            <a:r>
              <a:rPr lang="en-US" sz="1600" dirty="0">
                <a:hlinkClick r:id="rId4"/>
              </a:rPr>
              <a:t>http://www.idtheftcenter.org/2016databreaches.html</a:t>
            </a:r>
            <a:r>
              <a:rPr lang="en-US" sz="1600" dirty="0"/>
              <a:t> </a:t>
            </a:r>
          </a:p>
          <a:p>
            <a:endParaRPr lang="en-GB" sz="1600" dirty="0"/>
          </a:p>
        </p:txBody>
      </p:sp>
      <p:sp>
        <p:nvSpPr>
          <p:cNvPr id="3" name="Title 2">
            <a:extLst>
              <a:ext uri="{FF2B5EF4-FFF2-40B4-BE49-F238E27FC236}">
                <a16:creationId xmlns="" xmlns:a16="http://schemas.microsoft.com/office/drawing/2014/main" id="{8B263428-4E6A-4EFB-8177-687246B49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454020"/>
          </a:xfrm>
        </p:spPr>
        <p:txBody>
          <a:bodyPr/>
          <a:lstStyle/>
          <a:p>
            <a:pPr algn="ctr"/>
            <a:r>
              <a:rPr lang="en-GB" dirty="0"/>
              <a:t>Sources References</a:t>
            </a:r>
          </a:p>
        </p:txBody>
      </p:sp>
    </p:spTree>
    <p:extLst>
      <p:ext uri="{BB962C8B-B14F-4D97-AF65-F5344CB8AC3E}">
        <p14:creationId xmlns:p14="http://schemas.microsoft.com/office/powerpoint/2010/main" val="4130703908"/>
      </p:ext>
    </p:extLst>
  </p:cSld>
  <p:clrMapOvr>
    <a:masterClrMapping/>
  </p:clrMapOvr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31694</TotalTime>
  <Pages>28</Pages>
  <Words>1949</Words>
  <Application>Microsoft Office PowerPoint</Application>
  <PresentationFormat>On-screen Show (4:3)</PresentationFormat>
  <Paragraphs>464</Paragraphs>
  <Slides>41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ＭＳ Ｐゴシック</vt:lpstr>
      <vt:lpstr>Arial</vt:lpstr>
      <vt:lpstr>Courier New</vt:lpstr>
      <vt:lpstr>Wingdings</vt:lpstr>
      <vt:lpstr>PPT-TMPLT-WHT_C</vt:lpstr>
      <vt:lpstr>NetAcad-4F_PPT-WHT_060408</vt:lpstr>
      <vt:lpstr>Instructor Materials lecture 2: The Cybersecurity Sorcery Cube</vt:lpstr>
      <vt:lpstr>Network Protocols Communications Protocols</vt:lpstr>
      <vt:lpstr>Network Protocols Communications Protocols (Cont.)</vt:lpstr>
      <vt:lpstr>Network Protocols Communications Protocols (Cont.)</vt:lpstr>
      <vt:lpstr>SCANNING NETWORKS</vt:lpstr>
      <vt:lpstr>Scanning Networks Methodology</vt:lpstr>
      <vt:lpstr>Types of Scanning</vt:lpstr>
      <vt:lpstr>Network Scanning Techniques</vt:lpstr>
      <vt:lpstr>Scanning Tools</vt:lpstr>
      <vt:lpstr>Network Flow Diagram</vt:lpstr>
      <vt:lpstr>ENUMERATION</vt:lpstr>
      <vt:lpstr>Enumeration Overview</vt:lpstr>
      <vt:lpstr>NetBIOS Enumeration</vt:lpstr>
      <vt:lpstr>SNMP Enumeration</vt:lpstr>
      <vt:lpstr>Working of SNMP</vt:lpstr>
      <vt:lpstr>  LDAP Enumeration </vt:lpstr>
      <vt:lpstr>NTP Enumeration</vt:lpstr>
      <vt:lpstr>SMTP Enumeration</vt:lpstr>
      <vt:lpstr>DNS Zone Transfer Enumeration</vt:lpstr>
      <vt:lpstr>Enumeration Countermeasures</vt:lpstr>
      <vt:lpstr>Enumeration Tools</vt:lpstr>
      <vt:lpstr>SYSTEM HACKING</vt:lpstr>
      <vt:lpstr>CEH System Hacking Steps</vt:lpstr>
      <vt:lpstr>Cracking Password</vt:lpstr>
      <vt:lpstr>Types of Password Attacks</vt:lpstr>
      <vt:lpstr>Privilege Escalation</vt:lpstr>
      <vt:lpstr>Executing Applications</vt:lpstr>
      <vt:lpstr>Hiding Files</vt:lpstr>
      <vt:lpstr>Rootkits</vt:lpstr>
      <vt:lpstr>NTFS Data Stream</vt:lpstr>
      <vt:lpstr> Steganography</vt:lpstr>
      <vt:lpstr>Classification of steganography</vt:lpstr>
      <vt:lpstr>Covering Tracks</vt:lpstr>
      <vt:lpstr>System Hacking Tools</vt:lpstr>
      <vt:lpstr>MALWARE THREATS</vt:lpstr>
      <vt:lpstr> Common Techniques to Distribute Malware on the WEB</vt:lpstr>
      <vt:lpstr>Virus Characteristics</vt:lpstr>
      <vt:lpstr>Stages of Virus Life</vt:lpstr>
      <vt:lpstr>Countermeasure</vt:lpstr>
      <vt:lpstr>Questions?</vt:lpstr>
      <vt:lpstr>Sources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ITE PC v4.0 Chapter 1</dc:title>
  <dc:creator>Karen Alderson</dc:creator>
  <cp:lastModifiedBy>Campbell, Carlene</cp:lastModifiedBy>
  <cp:revision>982</cp:revision>
  <cp:lastPrinted>1999-01-27T00:54:54Z</cp:lastPrinted>
  <dcterms:created xsi:type="dcterms:W3CDTF">2006-10-23T15:07:30Z</dcterms:created>
  <dcterms:modified xsi:type="dcterms:W3CDTF">2018-02-19T18:57:20Z</dcterms:modified>
</cp:coreProperties>
</file>