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33"/>
  </p:notesMasterIdLst>
  <p:handoutMasterIdLst>
    <p:handoutMasterId r:id="rId34"/>
  </p:handoutMasterIdLst>
  <p:sldIdLst>
    <p:sldId id="370" r:id="rId6"/>
    <p:sldId id="347" r:id="rId7"/>
    <p:sldId id="349" r:id="rId8"/>
    <p:sldId id="374" r:id="rId9"/>
    <p:sldId id="350" r:id="rId10"/>
    <p:sldId id="352" r:id="rId11"/>
    <p:sldId id="353" r:id="rId12"/>
    <p:sldId id="375" r:id="rId13"/>
    <p:sldId id="354" r:id="rId14"/>
    <p:sldId id="355" r:id="rId15"/>
    <p:sldId id="376" r:id="rId16"/>
    <p:sldId id="356" r:id="rId17"/>
    <p:sldId id="377" r:id="rId18"/>
    <p:sldId id="359" r:id="rId19"/>
    <p:sldId id="378" r:id="rId20"/>
    <p:sldId id="360" r:id="rId21"/>
    <p:sldId id="379" r:id="rId22"/>
    <p:sldId id="380" r:id="rId23"/>
    <p:sldId id="362" r:id="rId24"/>
    <p:sldId id="381" r:id="rId25"/>
    <p:sldId id="368" r:id="rId26"/>
    <p:sldId id="382" r:id="rId27"/>
    <p:sldId id="363" r:id="rId28"/>
    <p:sldId id="364" r:id="rId29"/>
    <p:sldId id="383" r:id="rId30"/>
    <p:sldId id="365" r:id="rId31"/>
    <p:sldId id="384" r:id="rId3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3792" userDrawn="1">
          <p15:clr>
            <a:srgbClr val="A4A3A4"/>
          </p15:clr>
        </p15:guide>
        <p15:guide id="2" pos="576" userDrawn="1">
          <p15:clr>
            <a:srgbClr val="A4A3A4"/>
          </p15:clr>
        </p15:guide>
        <p15:guide id="3" orient="horz" pos="100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805C"/>
    <a:srgbClr val="585858"/>
    <a:srgbClr val="D99C21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31" autoAdjust="0"/>
    <p:restoredTop sz="86475" autoAdjust="0"/>
  </p:normalViewPr>
  <p:slideViewPr>
    <p:cSldViewPr>
      <p:cViewPr varScale="1">
        <p:scale>
          <a:sx n="96" d="100"/>
          <a:sy n="96" d="100"/>
        </p:scale>
        <p:origin x="1830" y="96"/>
      </p:cViewPr>
      <p:guideLst>
        <p:guide orient="horz" pos="3792"/>
        <p:guide pos="576"/>
        <p:guide orient="horz" pos="1008"/>
      </p:guideLst>
    </p:cSldViewPr>
  </p:slideViewPr>
  <p:outlineViewPr>
    <p:cViewPr>
      <p:scale>
        <a:sx n="33" d="100"/>
        <a:sy n="33" d="100"/>
      </p:scale>
      <p:origin x="0" y="1512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2" d="100"/>
          <a:sy n="52" d="100"/>
        </p:scale>
        <p:origin x="1914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presProps" Target="pres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97098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CC03AEEE-273C-43F7-9E4F-4D9E2C3DC838}" type="slidenum">
              <a:rPr lang="en-US" altLang="en-US" sz="1200" smtClean="0"/>
              <a:pPr/>
              <a:t>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2496756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33BB063-7092-484B-B77D-EFC8523834B9}" type="slidenum">
              <a:rPr lang="en-US" altLang="en-US" sz="1200" smtClean="0"/>
              <a:pPr/>
              <a:t>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244187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EBCDA68C-0096-4D8E-8455-91AEFA50F35C}" type="slidenum">
              <a:rPr lang="en-US" altLang="en-US" sz="1200" smtClean="0"/>
              <a:pPr/>
              <a:t>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7349137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F296001-7352-4E42-BB84-7BB231BEA554}" type="slidenum">
              <a:rPr lang="en-US" altLang="en-US" sz="1200" smtClean="0"/>
              <a:pPr/>
              <a:t>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47117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4990B5BC-5C4A-4815-84AB-DA72885492EB}" type="slidenum">
              <a:rPr lang="en-US" altLang="en-US" sz="1200" smtClean="0"/>
              <a:pPr/>
              <a:t>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9625657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Rickets – vitamin D deficiency – bones can become soft and bend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dirty="0"/>
              <a:t>Undernourished children will not reach their genetic height potential</a:t>
            </a: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B964644E-6249-4A96-B07A-C5A7E027FA42}" type="slidenum">
              <a:rPr lang="en-US" altLang="en-US" sz="1200" smtClean="0"/>
              <a:pPr/>
              <a:t>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6033311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190C4B21-88E4-44F6-9753-7E34F17C38F6}" type="slidenum">
              <a:rPr lang="en-US" altLang="en-US" sz="1200" smtClean="0"/>
              <a:pPr/>
              <a:t>10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8989119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250237E-7B15-4B9D-81D3-A5DDC40359A5}" type="slidenum">
              <a:rPr lang="en-US" altLang="en-US" sz="1200" smtClean="0"/>
              <a:pPr/>
              <a:t>12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9014933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179BB66F-FEEB-44E7-A67E-254CC4224ABC}" type="slidenum">
              <a:rPr lang="en-US" altLang="en-US" sz="1200" smtClean="0"/>
              <a:pPr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729564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3519375A-E9F9-49D4-A44D-DF7A3FA8816D}" type="slidenum">
              <a:rPr lang="en-US" altLang="en-US" sz="1200" smtClean="0"/>
              <a:pPr/>
              <a:t>16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6226840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Shoulder – ball and socket joint</a:t>
            </a:r>
          </a:p>
          <a:p>
            <a:r>
              <a:rPr lang="en-GB" dirty="0"/>
              <a:t>Elbow – hinge joint</a:t>
            </a:r>
          </a:p>
          <a:p>
            <a:r>
              <a:rPr lang="en-GB" dirty="0"/>
              <a:t>Radius and ulna – pivot joint</a:t>
            </a:r>
          </a:p>
          <a:p>
            <a:r>
              <a:rPr lang="en-GB" dirty="0"/>
              <a:t>Wrist – carpals – gliding joints (aka planar joints)</a:t>
            </a:r>
          </a:p>
          <a:p>
            <a:r>
              <a:rPr lang="en-GB" dirty="0"/>
              <a:t>Thumb – saddle joint</a:t>
            </a:r>
          </a:p>
          <a:p>
            <a:r>
              <a:rPr lang="en-GB" dirty="0"/>
              <a:t>Phalanges – hinge joints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7930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SI joints – gliding joints</a:t>
            </a:r>
          </a:p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8FA0E2CF-6B27-4BAC-AAED-75324D961458}" type="slidenum">
              <a:rPr lang="en-US" altLang="en-US" sz="1200" smtClean="0"/>
              <a:pPr/>
              <a:t>19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4205585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8FA0E2CF-6B27-4BAC-AAED-75324D961458}" type="slidenum">
              <a:rPr lang="en-US" altLang="en-US" sz="1200" smtClean="0"/>
              <a:pPr/>
              <a:t>21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8040706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E41BA09B-F478-4C05-B948-C910E3A08C97}" type="slidenum">
              <a:rPr lang="en-US" altLang="en-US" sz="1200" smtClean="0"/>
              <a:pPr/>
              <a:t>23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7731876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E358433-5D3B-41B1-96F1-B60AE77EFE5F}" type="slidenum">
              <a:rPr lang="en-US" altLang="en-US" sz="1200" smtClean="0"/>
              <a:pPr/>
              <a:t>24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92477787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8D1FE504-BC8E-4703-9654-CFB2347CBBDC}" type="slidenum">
              <a:rPr lang="en-US" altLang="en-US" sz="1200" smtClean="0"/>
              <a:pPr/>
              <a:t>26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1537643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362200"/>
            <a:ext cx="6011334" cy="1219199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add Chapter Title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2981632" y="2631884"/>
            <a:ext cx="6162368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sz="3600" dirty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705854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4525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096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57200" y="2612496"/>
            <a:ext cx="8229600" cy="1096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1"/>
          </p:nvPr>
        </p:nvSpPr>
        <p:spPr>
          <a:xfrm>
            <a:off x="457200" y="4035955"/>
            <a:ext cx="8229600" cy="1096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6818222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10668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5"/>
          <p:cNvSpPr>
            <a:spLocks noGrp="1"/>
          </p:cNvSpPr>
          <p:nvPr>
            <p:ph type="body" sz="quarter" idx="12"/>
          </p:nvPr>
        </p:nvSpPr>
        <p:spPr>
          <a:xfrm>
            <a:off x="457200" y="2438400"/>
            <a:ext cx="8229600" cy="10668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ext Placeholder 5"/>
          <p:cNvSpPr>
            <a:spLocks noGrp="1"/>
          </p:cNvSpPr>
          <p:nvPr>
            <p:ph type="body" sz="quarter" idx="13"/>
          </p:nvPr>
        </p:nvSpPr>
        <p:spPr>
          <a:xfrm>
            <a:off x="457200" y="3505200"/>
            <a:ext cx="8229600" cy="10668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5"/>
          <p:cNvSpPr>
            <a:spLocks noGrp="1"/>
          </p:cNvSpPr>
          <p:nvPr>
            <p:ph type="body" sz="quarter" idx="14"/>
          </p:nvPr>
        </p:nvSpPr>
        <p:spPr>
          <a:xfrm>
            <a:off x="457200" y="4648200"/>
            <a:ext cx="8229600" cy="10668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089341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bg>
      <p:bgPr>
        <a:blipFill dpi="0" rotWithShape="0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VSS\FAD05\Export\Log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77200" y="6546850"/>
            <a:ext cx="814388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Subtitle 2"/>
          <p:cNvSpPr>
            <a:spLocks noGrp="1"/>
          </p:cNvSpPr>
          <p:nvPr>
            <p:ph type="subTitle" idx="1"/>
          </p:nvPr>
        </p:nvSpPr>
        <p:spPr>
          <a:xfrm>
            <a:off x="1447801" y="4114800"/>
            <a:ext cx="6324600" cy="457200"/>
          </a:xfrm>
          <a:ln>
            <a:noFill/>
          </a:ln>
        </p:spPr>
        <p:txBody>
          <a:bodyPr>
            <a:noAutofit/>
          </a:bodyPr>
          <a:lstStyle>
            <a:lvl1pPr marL="0" indent="0" algn="l" rtl="0" fontAlgn="auto">
              <a:spcBef>
                <a:spcPct val="0"/>
              </a:spcBef>
              <a:spcAft>
                <a:spcPts val="0"/>
              </a:spcAft>
              <a:buNone/>
              <a:defRPr lang="en-US" sz="3600" kern="1200">
                <a:solidFill>
                  <a:srgbClr val="31567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4" name="Title 1"/>
          <p:cNvSpPr>
            <a:spLocks noGrp="1"/>
          </p:cNvSpPr>
          <p:nvPr>
            <p:ph type="ctrTitle"/>
          </p:nvPr>
        </p:nvSpPr>
        <p:spPr>
          <a:xfrm>
            <a:off x="1447800" y="3581400"/>
            <a:ext cx="6129997" cy="533399"/>
          </a:xfrm>
        </p:spPr>
        <p:txBody>
          <a:bodyPr/>
          <a:lstStyle>
            <a:lvl1pPr algn="l">
              <a:defRPr sz="2800">
                <a:solidFill>
                  <a:srgbClr val="A1DA00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294468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39485"/>
            <a:ext cx="7798594" cy="75111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1277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44288019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093752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microsoft.com/office/2007/relationships/hdphoto" Target="../media/hdphoto1.wdp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 userDrawn="1"/>
        </p:nvPicPr>
        <p:blipFill>
          <a:blip r:embed="rId23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 userDrawn="1"/>
        </p:nvPicPr>
        <p:blipFill>
          <a:blip r:embed="rId25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 userDrawn="1"/>
        </p:nvPicPr>
        <p:blipFill>
          <a:blip r:embed="rId25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96" r:id="rId4"/>
    <p:sldLayoutId id="2147483683" r:id="rId5"/>
    <p:sldLayoutId id="2147483699" r:id="rId6"/>
    <p:sldLayoutId id="2147483684" r:id="rId7"/>
    <p:sldLayoutId id="2147483700" r:id="rId8"/>
    <p:sldLayoutId id="2147483678" r:id="rId9"/>
    <p:sldLayoutId id="2147483679" r:id="rId10"/>
    <p:sldLayoutId id="2147483680" r:id="rId11"/>
    <p:sldLayoutId id="2147483685" r:id="rId12"/>
    <p:sldLayoutId id="2147483686" r:id="rId13"/>
    <p:sldLayoutId id="2147483687" r:id="rId14"/>
    <p:sldLayoutId id="2147483688" r:id="rId15"/>
    <p:sldLayoutId id="2147483689" r:id="rId16"/>
    <p:sldLayoutId id="2147483690" r:id="rId17"/>
    <p:sldLayoutId id="2147483692" r:id="rId18"/>
    <p:sldLayoutId id="2147483694" r:id="rId19"/>
    <p:sldLayoutId id="2147483697" r:id="rId20"/>
    <p:sldLayoutId id="2147483698" r:id="rId21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382586"/>
            <a:ext cx="5562600" cy="1089529"/>
          </a:xfrm>
        </p:spPr>
        <p:txBody>
          <a:bodyPr/>
          <a:lstStyle/>
          <a:p>
            <a:pPr algn="r"/>
            <a:r>
              <a:rPr lang="en-US" altLang="en-US" dirty="0"/>
              <a:t>Chapter 6</a:t>
            </a:r>
            <a:br>
              <a:rPr lang="en-US" altLang="en-US" dirty="0"/>
            </a:br>
            <a:r>
              <a:rPr lang="en-US" dirty="0"/>
              <a:t>The Skeletal System</a:t>
            </a:r>
          </a:p>
        </p:txBody>
      </p:sp>
    </p:spTree>
    <p:extLst>
      <p:ext uri="{BB962C8B-B14F-4D97-AF65-F5344CB8AC3E}">
        <p14:creationId xmlns:p14="http://schemas.microsoft.com/office/powerpoint/2010/main" val="1411077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Functions of the Skeleton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794666" y="1186542"/>
            <a:ext cx="7815934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Provides a framework:</a:t>
            </a:r>
          </a:p>
          <a:p>
            <a:pPr marL="346075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Protects:</a:t>
            </a:r>
          </a:p>
          <a:p>
            <a:pPr marL="346075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3.</a:t>
            </a:r>
            <a:r>
              <a:rPr lang="en-US" altLang="en-US" dirty="0"/>
              <a:t> Contains red bone marrow:</a:t>
            </a:r>
          </a:p>
          <a:p>
            <a:pPr marL="346075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4.</a:t>
            </a:r>
            <a:r>
              <a:rPr lang="en-US" altLang="en-US" dirty="0"/>
              <a:t> Stores calcium:</a:t>
            </a:r>
          </a:p>
        </p:txBody>
      </p:sp>
    </p:spTree>
    <p:extLst>
      <p:ext uri="{BB962C8B-B14F-4D97-AF65-F5344CB8AC3E}">
        <p14:creationId xmlns:p14="http://schemas.microsoft.com/office/powerpoint/2010/main" val="41785318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Bone Tissue </a:t>
            </a:r>
          </a:p>
        </p:txBody>
      </p:sp>
      <p:sp>
        <p:nvSpPr>
          <p:cNvPr id="9219" name="Rectangle 1027"/>
          <p:cNvSpPr>
            <a:spLocks noGrp="1" noChangeArrowheads="1"/>
          </p:cNvSpPr>
          <p:nvPr>
            <p:ph idx="1"/>
          </p:nvPr>
        </p:nvSpPr>
        <p:spPr>
          <a:xfrm>
            <a:off x="457200" y="1165302"/>
            <a:ext cx="8229600" cy="4068763"/>
          </a:xfrm>
        </p:spPr>
        <p:txBody>
          <a:bodyPr/>
          <a:lstStyle/>
          <a:p>
            <a:pPr marL="346075" indent="0">
              <a:buNone/>
            </a:pPr>
            <a:r>
              <a:rPr lang="en-US" altLang="en-US" dirty="0"/>
              <a:t>Osteocytes:</a:t>
            </a:r>
          </a:p>
          <a:p>
            <a:pPr marL="346075" indent="0">
              <a:buNone/>
            </a:pPr>
            <a:r>
              <a:rPr lang="en-US" altLang="en-US" dirty="0"/>
              <a:t>Matrix:</a:t>
            </a:r>
          </a:p>
          <a:p>
            <a:pPr marL="346075" indent="0">
              <a:buNone/>
            </a:pPr>
            <a:r>
              <a:rPr lang="en-US" altLang="en-US" dirty="0"/>
              <a:t>Compact bone—has </a:t>
            </a:r>
            <a:r>
              <a:rPr lang="en-US" altLang="en-US" dirty="0" err="1"/>
              <a:t>haversian</a:t>
            </a:r>
            <a:r>
              <a:rPr lang="en-US" altLang="en-US" dirty="0"/>
              <a:t> systems:</a:t>
            </a:r>
          </a:p>
          <a:p>
            <a:pPr marL="346075" indent="0">
              <a:buNone/>
            </a:pPr>
            <a:r>
              <a:rPr lang="en-US" altLang="en-US" dirty="0"/>
              <a:t>Spongy bone—no </a:t>
            </a:r>
            <a:r>
              <a:rPr lang="en-US" altLang="en-US" dirty="0" err="1"/>
              <a:t>haversian</a:t>
            </a:r>
            <a:r>
              <a:rPr lang="en-US" altLang="en-US" dirty="0"/>
              <a:t> systems:</a:t>
            </a:r>
          </a:p>
          <a:p>
            <a:pPr marL="346075" indent="0">
              <a:buNone/>
            </a:pPr>
            <a:r>
              <a:rPr lang="en-US" altLang="en-US" dirty="0"/>
              <a:t>Articular cartilage—joint surfaces:</a:t>
            </a:r>
          </a:p>
          <a:p>
            <a:pPr marL="346075" indent="0">
              <a:buNone/>
            </a:pPr>
            <a:r>
              <a:rPr lang="en-US" altLang="en-US" dirty="0" err="1"/>
              <a:t>Periosteum</a:t>
            </a:r>
            <a:r>
              <a:rPr lang="en-US" altLang="en-US" dirty="0"/>
              <a:t>—an anchor:</a:t>
            </a:r>
          </a:p>
        </p:txBody>
      </p:sp>
    </p:spTree>
    <p:extLst>
      <p:ext uri="{BB962C8B-B14F-4D97-AF65-F5344CB8AC3E}">
        <p14:creationId xmlns:p14="http://schemas.microsoft.com/office/powerpoint/2010/main" val="3385814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bone&#10;&#10;Description automatically generated">
            <a:extLst>
              <a:ext uri="{FF2B5EF4-FFF2-40B4-BE49-F238E27FC236}">
                <a16:creationId xmlns:a16="http://schemas.microsoft.com/office/drawing/2014/main" id="{FF12A6BD-8008-E9C8-F1F6-CDBC503517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369260"/>
            <a:ext cx="5791200" cy="5893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953427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/>
          <a:lstStyle/>
          <a:p>
            <a:r>
              <a:rPr lang="en-US" altLang="en-US" dirty="0"/>
              <a:t>Classification of Bones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65302"/>
            <a:ext cx="8229600" cy="4068763"/>
          </a:xfrm>
        </p:spPr>
        <p:txBody>
          <a:bodyPr/>
          <a:lstStyle/>
          <a:p>
            <a:pPr marL="346075" indent="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Long bones—a diaphysis and two epiphyses</a:t>
            </a:r>
          </a:p>
          <a:p>
            <a:pPr marL="346075" indent="0"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Short bones—wrists and ankles</a:t>
            </a:r>
          </a:p>
          <a:p>
            <a:pPr marL="346075" indent="0">
              <a:buNone/>
            </a:pPr>
            <a:r>
              <a:rPr lang="en-US" altLang="en-US" dirty="0">
                <a:solidFill>
                  <a:srgbClr val="28805C"/>
                </a:solidFill>
              </a:rPr>
              <a:t>3.</a:t>
            </a:r>
            <a:r>
              <a:rPr lang="en-US" altLang="en-US" dirty="0"/>
              <a:t> Flat bones—ribs, shoulder blades, hip bones, cranial bones</a:t>
            </a:r>
          </a:p>
          <a:p>
            <a:pPr marL="346075" indent="0">
              <a:buNone/>
            </a:pPr>
            <a:r>
              <a:rPr lang="en-US" altLang="en-US" dirty="0">
                <a:solidFill>
                  <a:srgbClr val="28805C"/>
                </a:solidFill>
              </a:rPr>
              <a:t>4.</a:t>
            </a:r>
            <a:r>
              <a:rPr lang="en-US" altLang="en-US" dirty="0"/>
              <a:t> Irregular bones—vertebrae and facial bones</a:t>
            </a:r>
          </a:p>
        </p:txBody>
      </p:sp>
    </p:spTree>
    <p:extLst>
      <p:ext uri="{BB962C8B-B14F-4D97-AF65-F5344CB8AC3E}">
        <p14:creationId xmlns:p14="http://schemas.microsoft.com/office/powerpoint/2010/main" val="77933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Embryonic Growth of Bone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783780" y="1189037"/>
            <a:ext cx="8131620" cy="49831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b="1" dirty="0"/>
              <a:t>Embryonic Growth of Bone</a:t>
            </a:r>
            <a:r>
              <a:rPr lang="en-US" altLang="en-US" dirty="0"/>
              <a:t> – ossification of the fetal skeleton begins in the third month of gestation </a:t>
            </a:r>
          </a:p>
          <a:p>
            <a:pPr marL="346075" indent="-457200">
              <a:lnSpc>
                <a:spcPts val="3500"/>
              </a:lnSpc>
              <a:buNone/>
            </a:pPr>
            <a:r>
              <a:rPr lang="en-US" altLang="en-US" sz="3100" dirty="0"/>
              <a:t>Cranial and facial bones—first made of fibrous connective tissue; replacement by bone matrix radiates from a center of ossification in each bone.</a:t>
            </a:r>
          </a:p>
          <a:p>
            <a:pPr marL="346075" indent="-457200">
              <a:buNone/>
            </a:pPr>
            <a:r>
              <a:rPr lang="en-US" altLang="en-US" sz="3100" dirty="0"/>
              <a:t>Osteoblasts— bone–growing cell</a:t>
            </a:r>
          </a:p>
          <a:p>
            <a:pPr marL="346075" indent="-457200">
              <a:buNone/>
            </a:pPr>
            <a:r>
              <a:rPr lang="en-US" altLang="en-US" sz="3100" dirty="0"/>
              <a:t>Osteoclasts— bone-destroying cell</a:t>
            </a:r>
          </a:p>
          <a:p>
            <a:pPr marL="346075" indent="-457200">
              <a:buNone/>
            </a:pPr>
            <a:r>
              <a:rPr lang="en-US" altLang="en-US" sz="3100" dirty="0"/>
              <a:t>At birth—fontanels: </a:t>
            </a:r>
          </a:p>
        </p:txBody>
      </p:sp>
    </p:spTree>
    <p:extLst>
      <p:ext uri="{BB962C8B-B14F-4D97-AF65-F5344CB8AC3E}">
        <p14:creationId xmlns:p14="http://schemas.microsoft.com/office/powerpoint/2010/main" val="2262692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Embryonic Growth of Bone (continued)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812800" y="1220749"/>
            <a:ext cx="8229600" cy="40687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sz="3100" dirty="0"/>
              <a:t>All other bones—first made of cartilage.</a:t>
            </a:r>
          </a:p>
          <a:p>
            <a:pPr marL="346075" indent="-457200">
              <a:lnSpc>
                <a:spcPts val="3500"/>
              </a:lnSpc>
              <a:buNone/>
            </a:pPr>
            <a:r>
              <a:rPr lang="en-US" altLang="en-US" sz="3100" dirty="0"/>
              <a:t>Long bones—first center of ossification is in the diaphysis; later centers in the epiphyses.</a:t>
            </a:r>
          </a:p>
          <a:p>
            <a:pPr marL="346075" indent="-457200">
              <a:lnSpc>
                <a:spcPts val="3500"/>
              </a:lnSpc>
              <a:buNone/>
            </a:pPr>
            <a:r>
              <a:rPr lang="en-US" altLang="en-US" sz="3100" dirty="0"/>
              <a:t>Marrow cavity—in the diaphysis:</a:t>
            </a:r>
          </a:p>
          <a:p>
            <a:pPr marL="346075" indent="-457200">
              <a:lnSpc>
                <a:spcPts val="3500"/>
              </a:lnSpc>
              <a:buNone/>
            </a:pPr>
            <a:r>
              <a:rPr lang="en-US" altLang="en-US" sz="3100" dirty="0"/>
              <a:t>Epiphyseal disc—the site of growth after birth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796235" y="4191000"/>
            <a:ext cx="8229600" cy="381000"/>
          </a:xfrm>
        </p:spPr>
        <p:txBody>
          <a:bodyPr/>
          <a:lstStyle/>
          <a:p>
            <a:pPr marL="0"/>
            <a:r>
              <a:rPr lang="en-US" altLang="en-US" dirty="0"/>
              <a:t>Closure of epiphyseal discs— between 16-25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9315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bone&#10;&#10;Description automatically generated">
            <a:extLst>
              <a:ext uri="{FF2B5EF4-FFF2-40B4-BE49-F238E27FC236}">
                <a16:creationId xmlns:a16="http://schemas.microsoft.com/office/drawing/2014/main" id="{EAD383E9-315E-749B-4473-62461373DB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9800" y="176258"/>
            <a:ext cx="4349750" cy="5989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02763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6735"/>
            <a:ext cx="8305800" cy="1089529"/>
          </a:xfrm>
        </p:spPr>
        <p:txBody>
          <a:bodyPr/>
          <a:lstStyle/>
          <a:p>
            <a:r>
              <a:rPr lang="en-US" altLang="en-US" dirty="0"/>
              <a:t>Factors that Affect Bone Growth and Maintenance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805552" y="1154151"/>
            <a:ext cx="8229600" cy="40687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Heredity—genetic potential:</a:t>
            </a:r>
          </a:p>
          <a:p>
            <a:pPr marL="347472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Nutrition:</a:t>
            </a:r>
          </a:p>
          <a:p>
            <a:pPr marL="1554480" lvl="1" indent="-457200"/>
            <a:r>
              <a:rPr lang="en-US" altLang="en-US" dirty="0"/>
              <a:t>Calcium: becomes part of bone matrix</a:t>
            </a:r>
          </a:p>
          <a:p>
            <a:pPr marL="1554480" lvl="1" indent="-457200"/>
            <a:r>
              <a:rPr lang="en-US" altLang="en-US" dirty="0"/>
              <a:t>Phosphorus: becomes part of bone matrix</a:t>
            </a:r>
          </a:p>
          <a:p>
            <a:pPr marL="1554480" lvl="1" indent="-457200"/>
            <a:r>
              <a:rPr lang="en-US" altLang="en-US" dirty="0"/>
              <a:t>Protein: becomes part of bone matrix</a:t>
            </a:r>
          </a:p>
          <a:p>
            <a:pPr marL="1554480" lvl="1" indent="-457200"/>
            <a:r>
              <a:rPr lang="en-US" altLang="en-US" dirty="0"/>
              <a:t>Vitamin D: Needed for absorption of Ca</a:t>
            </a:r>
          </a:p>
          <a:p>
            <a:pPr marL="1554480" lvl="1" indent="-457200"/>
            <a:r>
              <a:rPr lang="en-US" altLang="en-US" dirty="0"/>
              <a:t>Vitamins A and C: necessary for ossification</a:t>
            </a:r>
          </a:p>
        </p:txBody>
      </p:sp>
    </p:spTree>
    <p:extLst>
      <p:ext uri="{BB962C8B-B14F-4D97-AF65-F5344CB8AC3E}">
        <p14:creationId xmlns:p14="http://schemas.microsoft.com/office/powerpoint/2010/main" val="579604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6735"/>
            <a:ext cx="8229600" cy="1089529"/>
          </a:xfrm>
        </p:spPr>
        <p:txBody>
          <a:bodyPr/>
          <a:lstStyle/>
          <a:p>
            <a:r>
              <a:rPr lang="en-US" altLang="en-US" dirty="0"/>
              <a:t>Factors that Affect Bone </a:t>
            </a:r>
            <a:r>
              <a:rPr lang="en-US" dirty="0"/>
              <a:t>ellipses</a:t>
            </a:r>
            <a:r>
              <a:rPr lang="en-US" altLang="en-US" dirty="0"/>
              <a:t> (continued)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816430" y="1165303"/>
            <a:ext cx="7946570" cy="3025698"/>
          </a:xfrm>
        </p:spPr>
        <p:txBody>
          <a:bodyPr/>
          <a:lstStyle/>
          <a:p>
            <a:pPr marL="347472" indent="-457200">
              <a:buFont typeface="+mj-lt"/>
              <a:buAutoNum type="arabicPeriod" startAt="3"/>
            </a:pPr>
            <a:r>
              <a:rPr lang="en-US" altLang="en-US" dirty="0"/>
              <a:t>Hormones (see Table 6–1):</a:t>
            </a:r>
          </a:p>
          <a:p>
            <a:pPr lvl="1" indent="0">
              <a:buNone/>
            </a:pPr>
            <a:r>
              <a:rPr lang="en-US" altLang="en-US" dirty="0"/>
              <a:t>Growth hormone, </a:t>
            </a:r>
            <a:r>
              <a:rPr lang="en-US" altLang="en-US" dirty="0" err="1"/>
              <a:t>thyroxine</a:t>
            </a:r>
            <a:r>
              <a:rPr lang="en-US" altLang="en-US" dirty="0"/>
              <a:t>, insulin</a:t>
            </a:r>
          </a:p>
          <a:p>
            <a:pPr lvl="1" indent="0">
              <a:buNone/>
            </a:pPr>
            <a:r>
              <a:rPr lang="en-US" altLang="en-US" dirty="0"/>
              <a:t>Parathyroid hormone, calcitonin</a:t>
            </a:r>
          </a:p>
          <a:p>
            <a:pPr lvl="1" indent="0">
              <a:buNone/>
            </a:pPr>
            <a:r>
              <a:rPr lang="en-US" altLang="en-US" dirty="0"/>
              <a:t>Estrogen or testosterone</a:t>
            </a:r>
          </a:p>
          <a:p>
            <a:pPr marL="347472" indent="-457200">
              <a:buFont typeface="+mj-lt"/>
              <a:buAutoNum type="arabicPeriod" startAt="4"/>
            </a:pPr>
            <a:r>
              <a:rPr lang="en-US" altLang="en-US" dirty="0"/>
              <a:t>Exercise or stress—bearing weight:</a:t>
            </a:r>
          </a:p>
        </p:txBody>
      </p:sp>
    </p:spTree>
    <p:extLst>
      <p:ext uri="{BB962C8B-B14F-4D97-AF65-F5344CB8AC3E}">
        <p14:creationId xmlns:p14="http://schemas.microsoft.com/office/powerpoint/2010/main" val="12137172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art with text on it&#10;&#10;Description automatically generated">
            <a:extLst>
              <a:ext uri="{FF2B5EF4-FFF2-40B4-BE49-F238E27FC236}">
                <a16:creationId xmlns:a16="http://schemas.microsoft.com/office/drawing/2014/main" id="{913DCA4A-1FB3-2540-3400-0F6EAE249B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1257300"/>
            <a:ext cx="8191086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252930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The Skeleton</a:t>
            </a:r>
            <a:endParaRPr lang="en-US" altLang="en-US" dirty="0"/>
          </a:p>
        </p:txBody>
      </p:sp>
      <p:sp>
        <p:nvSpPr>
          <p:cNvPr id="16387" name="Rectangle 1027"/>
          <p:cNvSpPr>
            <a:spLocks noGrp="1" noChangeArrowheads="1"/>
          </p:cNvSpPr>
          <p:nvPr>
            <p:ph idx="1"/>
          </p:nvPr>
        </p:nvSpPr>
        <p:spPr>
          <a:xfrm>
            <a:off x="816438" y="1189037"/>
            <a:ext cx="7946562" cy="36115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b="1" dirty="0"/>
              <a:t>The Skeleton</a:t>
            </a:r>
            <a:r>
              <a:rPr lang="en-US" altLang="en-US" dirty="0"/>
              <a:t>—206 bones connected by ligaments </a:t>
            </a:r>
            <a:endParaRPr lang="en-US" altLang="en-US" b="1" dirty="0"/>
          </a:p>
          <a:p>
            <a:pPr marL="347472" indent="-457200">
              <a:buNone/>
            </a:pPr>
            <a:r>
              <a:rPr lang="en-US" altLang="en-US" b="1" dirty="0"/>
              <a:t>Axial skeleton</a:t>
            </a:r>
            <a:r>
              <a:rPr lang="en-US" altLang="en-US" dirty="0"/>
              <a:t>—the skull, vertebrae, and rib cage</a:t>
            </a:r>
          </a:p>
          <a:p>
            <a:pPr marL="347472" indent="-457200">
              <a:buNone/>
            </a:pPr>
            <a:r>
              <a:rPr lang="en-US" altLang="en-US" b="1" dirty="0"/>
              <a:t>Appendicular skeleton</a:t>
            </a:r>
            <a:r>
              <a:rPr lang="en-US" altLang="en-US" dirty="0"/>
              <a:t>—the bones of the arms and legs and the shoulder and pelvic girdles</a:t>
            </a:r>
          </a:p>
        </p:txBody>
      </p:sp>
    </p:spTree>
    <p:extLst>
      <p:ext uri="{BB962C8B-B14F-4D97-AF65-F5344CB8AC3E}">
        <p14:creationId xmlns:p14="http://schemas.microsoft.com/office/powerpoint/2010/main" val="31625791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human skeleton&#10;&#10;Description automatically generated">
            <a:extLst>
              <a:ext uri="{FF2B5EF4-FFF2-40B4-BE49-F238E27FC236}">
                <a16:creationId xmlns:a16="http://schemas.microsoft.com/office/drawing/2014/main" id="{2D6EB996-7243-5E4F-6A51-71F3788BA0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400" y="870064"/>
            <a:ext cx="5549900" cy="5117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699032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84302" y="261651"/>
            <a:ext cx="8359698" cy="590931"/>
          </a:xfrm>
        </p:spPr>
        <p:txBody>
          <a:bodyPr/>
          <a:lstStyle/>
          <a:p>
            <a:r>
              <a:rPr lang="en-US" altLang="en-US"/>
              <a:t>Vertebral Column</a:t>
            </a:r>
            <a:endParaRPr lang="en-US" altLang="en-US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783780" y="1143000"/>
            <a:ext cx="7826820" cy="50292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Vertebral Column</a:t>
            </a:r>
            <a:r>
              <a:rPr lang="en-US" altLang="en-US" dirty="0"/>
              <a:t>—discs of fibrous cartilage separate the bodies of adjacent vertebrae</a:t>
            </a:r>
          </a:p>
          <a:p>
            <a:pPr marL="346075" indent="-457200">
              <a:buNone/>
            </a:pPr>
            <a:r>
              <a:rPr lang="en-US" altLang="en-US" dirty="0"/>
              <a:t>Cervical vertebrae— 7</a:t>
            </a:r>
          </a:p>
          <a:p>
            <a:pPr marL="346075" indent="-457200">
              <a:buNone/>
            </a:pPr>
            <a:r>
              <a:rPr lang="en-US" altLang="en-US" dirty="0"/>
              <a:t>Thoracic vertebrae— 12</a:t>
            </a:r>
          </a:p>
          <a:p>
            <a:pPr marL="346075" indent="-457200">
              <a:buNone/>
            </a:pPr>
            <a:r>
              <a:rPr lang="en-US" altLang="en-US" dirty="0"/>
              <a:t>Lumbar vertebrae— 5</a:t>
            </a:r>
          </a:p>
          <a:p>
            <a:pPr marL="346075" indent="-457200">
              <a:buNone/>
            </a:pPr>
            <a:r>
              <a:rPr lang="en-US" altLang="en-US" dirty="0"/>
              <a:t>Sacral vertebrae— 5</a:t>
            </a:r>
          </a:p>
          <a:p>
            <a:pPr marL="346075" indent="-457200">
              <a:buNone/>
            </a:pPr>
            <a:r>
              <a:rPr lang="en-US" altLang="en-US" dirty="0"/>
              <a:t>Coccygeal vertebrae—  4-5</a:t>
            </a:r>
          </a:p>
          <a:p>
            <a:pPr marL="346075" indent="-457200">
              <a:buNone/>
            </a:pPr>
            <a:r>
              <a:rPr lang="en-US" altLang="en-US" dirty="0"/>
              <a:t>Functions of the spine:</a:t>
            </a:r>
          </a:p>
          <a:p>
            <a:pPr marL="346075" indent="-457200">
              <a:buNone/>
            </a:pPr>
            <a:r>
              <a:rPr lang="en-US" altLang="en-US" dirty="0"/>
              <a:t>Functions of the intervertebral discs:</a:t>
            </a:r>
          </a:p>
        </p:txBody>
      </p:sp>
    </p:spTree>
    <p:extLst>
      <p:ext uri="{BB962C8B-B14F-4D97-AF65-F5344CB8AC3E}">
        <p14:creationId xmlns:p14="http://schemas.microsoft.com/office/powerpoint/2010/main" val="13203397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spine&#10;&#10;Description automatically generated">
            <a:extLst>
              <a:ext uri="{FF2B5EF4-FFF2-40B4-BE49-F238E27FC236}">
                <a16:creationId xmlns:a16="http://schemas.microsoft.com/office/drawing/2014/main" id="{75589A21-7D02-D55A-78E5-D9D00770A8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400" y="630383"/>
            <a:ext cx="5378450" cy="5597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413210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/>
          <a:lstStyle/>
          <a:p>
            <a:r>
              <a:rPr lang="en-US" altLang="en-US"/>
              <a:t>Rib Cage</a:t>
            </a:r>
            <a:endParaRPr lang="en-US" altLang="en-US" dirty="0"/>
          </a:p>
        </p:txBody>
      </p:sp>
      <p:sp>
        <p:nvSpPr>
          <p:cNvPr id="20483" name="Rectangle 1027"/>
          <p:cNvSpPr>
            <a:spLocks noGrp="1" noChangeArrowheads="1"/>
          </p:cNvSpPr>
          <p:nvPr>
            <p:ph idx="1"/>
          </p:nvPr>
        </p:nvSpPr>
        <p:spPr>
          <a:xfrm>
            <a:off x="783780" y="1189037"/>
            <a:ext cx="8229600" cy="4830763"/>
          </a:xfrm>
        </p:spPr>
        <p:txBody>
          <a:bodyPr/>
          <a:lstStyle/>
          <a:p>
            <a:pPr marL="347472" indent="-457200">
              <a:lnSpc>
                <a:spcPts val="3500"/>
              </a:lnSpc>
              <a:buNone/>
            </a:pPr>
            <a:r>
              <a:rPr lang="en-US" altLang="en-US" b="1" dirty="0"/>
              <a:t>Rib Cage</a:t>
            </a:r>
            <a:r>
              <a:rPr lang="en-US" altLang="en-US" dirty="0"/>
              <a:t>—the sternum and 12 pairs of ribs 			(Costal cartilage is rib cartilage.)</a:t>
            </a:r>
          </a:p>
          <a:p>
            <a:pPr marL="347472" indent="-457200">
              <a:lnSpc>
                <a:spcPts val="3500"/>
              </a:lnSpc>
              <a:buNone/>
            </a:pPr>
            <a:r>
              <a:rPr lang="en-US" altLang="en-US" dirty="0"/>
              <a:t>Sternum: Manubrium </a:t>
            </a:r>
          </a:p>
          <a:p>
            <a:pPr marL="1600200" lvl="1" indent="0">
              <a:buNone/>
            </a:pPr>
            <a:r>
              <a:rPr lang="en-US" altLang="en-US" sz="3200" dirty="0"/>
              <a:t>Body</a:t>
            </a:r>
          </a:p>
          <a:p>
            <a:pPr marL="1600200" lvl="1" indent="0">
              <a:buNone/>
            </a:pPr>
            <a:r>
              <a:rPr lang="en-US" altLang="en-US" sz="3200" dirty="0"/>
              <a:t>Xiphoid process</a:t>
            </a:r>
          </a:p>
          <a:p>
            <a:pPr marL="347472" indent="-457200">
              <a:lnSpc>
                <a:spcPts val="3500"/>
              </a:lnSpc>
              <a:buNone/>
            </a:pPr>
            <a:r>
              <a:rPr lang="en-US" altLang="en-US" dirty="0"/>
              <a:t>True ribs:</a:t>
            </a:r>
          </a:p>
          <a:p>
            <a:pPr marL="347472" indent="-457200">
              <a:lnSpc>
                <a:spcPts val="3500"/>
              </a:lnSpc>
              <a:buNone/>
            </a:pPr>
            <a:r>
              <a:rPr lang="en-US" altLang="en-US" dirty="0"/>
              <a:t>False ribs:</a:t>
            </a:r>
          </a:p>
          <a:p>
            <a:pPr marL="347472" indent="-457200">
              <a:lnSpc>
                <a:spcPts val="3500"/>
              </a:lnSpc>
              <a:buNone/>
            </a:pPr>
            <a:r>
              <a:rPr lang="en-US" altLang="en-US" dirty="0"/>
              <a:t>Floating ribs:</a:t>
            </a:r>
          </a:p>
          <a:p>
            <a:pPr marL="347472" indent="-457200">
              <a:lnSpc>
                <a:spcPts val="3500"/>
              </a:lnSpc>
              <a:buNone/>
            </a:pPr>
            <a:r>
              <a:rPr lang="en-US" altLang="en-US" dirty="0"/>
              <a:t>Functions of the rib cage: </a:t>
            </a:r>
          </a:p>
        </p:txBody>
      </p:sp>
    </p:spTree>
    <p:extLst>
      <p:ext uri="{BB962C8B-B14F-4D97-AF65-F5344CB8AC3E}">
        <p14:creationId xmlns:p14="http://schemas.microsoft.com/office/powerpoint/2010/main" val="14342697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human skeleton&#10;&#10;Description automatically generated">
            <a:extLst>
              <a:ext uri="{FF2B5EF4-FFF2-40B4-BE49-F238E27FC236}">
                <a16:creationId xmlns:a16="http://schemas.microsoft.com/office/drawing/2014/main" id="{319F3A80-CB72-049B-9179-C6FCD442BD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533399"/>
            <a:ext cx="6400800" cy="4905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428693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bones of the arm&#10;&#10;Description automatically generated">
            <a:extLst>
              <a:ext uri="{FF2B5EF4-FFF2-40B4-BE49-F238E27FC236}">
                <a16:creationId xmlns:a16="http://schemas.microsoft.com/office/drawing/2014/main" id="{CD28F5B1-CEED-70B6-65B4-37C95E254F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7125" y="457200"/>
            <a:ext cx="4349750" cy="5653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62468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indent="0">
              <a:buNone/>
            </a:pPr>
            <a:r>
              <a:rPr lang="en-US" altLang="en-US" dirty="0"/>
              <a:t>Bones of the Hip and Leg (see Table 6–4)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800100" y="1169949"/>
            <a:ext cx="8229600" cy="2601951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Pelvic bone: two hipbones, each with three major parts:</a:t>
            </a:r>
          </a:p>
          <a:p>
            <a:pPr marL="685800" lvl="1"/>
            <a:r>
              <a:rPr lang="en-US" altLang="en-US" dirty="0"/>
              <a:t>Ilium</a:t>
            </a:r>
          </a:p>
          <a:p>
            <a:pPr marL="685800" lvl="1"/>
            <a:r>
              <a:rPr lang="en-US" altLang="en-US" dirty="0"/>
              <a:t>Ischium</a:t>
            </a:r>
          </a:p>
          <a:p>
            <a:pPr marL="685800" lvl="1"/>
            <a:r>
              <a:rPr lang="en-US" altLang="en-US" dirty="0"/>
              <a:t>Pubis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800100" y="3937000"/>
            <a:ext cx="8229600" cy="381000"/>
          </a:xfrm>
        </p:spPr>
        <p:txBody>
          <a:bodyPr/>
          <a:lstStyle/>
          <a:p>
            <a:pPr marL="0"/>
            <a:r>
              <a:rPr lang="en-US" altLang="en-US" dirty="0"/>
              <a:t>Femur—acetabulum – ball and socket joint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0692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pelvis&#10;&#10;Description automatically generated">
            <a:extLst>
              <a:ext uri="{FF2B5EF4-FFF2-40B4-BE49-F238E27FC236}">
                <a16:creationId xmlns:a16="http://schemas.microsoft.com/office/drawing/2014/main" id="{58C524AD-0756-92D6-1D25-7B0E8E64AF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304799"/>
            <a:ext cx="5486400" cy="5868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455964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-20699"/>
            <a:ext cx="8229600" cy="1089529"/>
          </a:xfrm>
        </p:spPr>
        <p:txBody>
          <a:bodyPr/>
          <a:lstStyle/>
          <a:p>
            <a:r>
              <a:rPr lang="en-US" altLang="en-US" dirty="0"/>
              <a:t>Bones of the Hip and Leg (see Table 6–4) (continued)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783780" y="1189037"/>
            <a:ext cx="7903020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Patella</a:t>
            </a:r>
          </a:p>
          <a:p>
            <a:pPr marL="346075" indent="-457200">
              <a:buNone/>
            </a:pPr>
            <a:r>
              <a:rPr lang="en-US" altLang="en-US" dirty="0"/>
              <a:t>Tibia</a:t>
            </a:r>
          </a:p>
          <a:p>
            <a:pPr marL="346075" indent="-457200">
              <a:buNone/>
            </a:pPr>
            <a:r>
              <a:rPr lang="en-US" altLang="en-US" dirty="0"/>
              <a:t>Fibula</a:t>
            </a:r>
          </a:p>
          <a:p>
            <a:pPr marL="346075" indent="-457200">
              <a:buNone/>
            </a:pPr>
            <a:r>
              <a:rPr lang="en-US" altLang="en-US" dirty="0"/>
              <a:t>Tarsals</a:t>
            </a:r>
          </a:p>
          <a:p>
            <a:pPr marL="346075" indent="-457200">
              <a:buNone/>
            </a:pPr>
            <a:r>
              <a:rPr lang="en-US" altLang="en-US" dirty="0"/>
              <a:t>Metatarsals</a:t>
            </a:r>
          </a:p>
          <a:p>
            <a:pPr marL="346075" indent="-457200">
              <a:buNone/>
            </a:pPr>
            <a:r>
              <a:rPr lang="en-US" altLang="en-US" dirty="0"/>
              <a:t>Phalanges </a:t>
            </a:r>
          </a:p>
        </p:txBody>
      </p:sp>
    </p:spTree>
    <p:extLst>
      <p:ext uri="{BB962C8B-B14F-4D97-AF65-F5344CB8AC3E}">
        <p14:creationId xmlns:p14="http://schemas.microsoft.com/office/powerpoint/2010/main" val="21293359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leg and foot&#10;&#10;Description automatically generated">
            <a:extLst>
              <a:ext uri="{FF2B5EF4-FFF2-40B4-BE49-F238E27FC236}">
                <a16:creationId xmlns:a16="http://schemas.microsoft.com/office/drawing/2014/main" id="{7100778C-82FD-97BE-3695-8188CEA385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0425" y="457200"/>
            <a:ext cx="4883150" cy="5796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948104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Joints (articulations)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800100" y="1189037"/>
            <a:ext cx="7353300" cy="1423459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Joints (articulations)</a:t>
            </a:r>
            <a:r>
              <a:rPr lang="en-US" altLang="en-US" dirty="0"/>
              <a:t>—classified according to amount of movement permitted (see Table 6–5)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0"/>
          </p:nvPr>
        </p:nvSpPr>
        <p:spPr>
          <a:xfrm>
            <a:off x="800100" y="2688696"/>
            <a:ext cx="8229600" cy="1096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Synarthrosis—immovable</a:t>
            </a:r>
          </a:p>
          <a:p>
            <a:pPr marL="685800" lvl="1"/>
            <a:r>
              <a:rPr lang="en-US" altLang="en-US" dirty="0"/>
              <a:t>Suture: e.g. between cranial bones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1"/>
          </p:nvPr>
        </p:nvSpPr>
        <p:spPr>
          <a:xfrm>
            <a:off x="800100" y="3781955"/>
            <a:ext cx="8229600" cy="1096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 err="1"/>
              <a:t>Amphiarthrosis</a:t>
            </a:r>
            <a:r>
              <a:rPr lang="en-US" altLang="en-US" dirty="0"/>
              <a:t>—slightly movable</a:t>
            </a:r>
          </a:p>
          <a:p>
            <a:pPr marL="685800" lvl="1"/>
            <a:r>
              <a:rPr lang="en-US" altLang="en-US" dirty="0"/>
              <a:t>Symphysis: e.g. between vertebrae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9084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indent="0">
              <a:buNone/>
            </a:pPr>
            <a:r>
              <a:rPr lang="en-US" altLang="en-US" dirty="0"/>
              <a:t>Joints (continued)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794658" y="1189037"/>
            <a:ext cx="7739742" cy="4678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Diarthrosis—freely movable—all are synovial joints</a:t>
            </a:r>
          </a:p>
          <a:p>
            <a:pPr marL="346075" indent="-457200">
              <a:buNone/>
            </a:pPr>
            <a:r>
              <a:rPr lang="en-US" altLang="en-US" dirty="0"/>
              <a:t>Ball and socket</a:t>
            </a:r>
          </a:p>
          <a:p>
            <a:pPr marL="346075" indent="-457200">
              <a:buNone/>
            </a:pPr>
            <a:r>
              <a:rPr lang="en-US" altLang="en-US" dirty="0"/>
              <a:t>Hinge</a:t>
            </a:r>
          </a:p>
          <a:p>
            <a:pPr marL="346075" indent="-457200">
              <a:buNone/>
            </a:pPr>
            <a:r>
              <a:rPr lang="en-US" altLang="en-US" dirty="0" err="1"/>
              <a:t>Condyloid</a:t>
            </a:r>
            <a:endParaRPr lang="en-US" altLang="en-US" dirty="0"/>
          </a:p>
          <a:p>
            <a:pPr marL="346075" indent="-457200">
              <a:buNone/>
            </a:pPr>
            <a:r>
              <a:rPr lang="en-US" altLang="en-US" dirty="0"/>
              <a:t>Pivot</a:t>
            </a:r>
          </a:p>
          <a:p>
            <a:pPr marL="346075" indent="-457200">
              <a:buNone/>
            </a:pPr>
            <a:r>
              <a:rPr lang="en-US" altLang="en-US" dirty="0"/>
              <a:t>Gliding</a:t>
            </a:r>
          </a:p>
          <a:p>
            <a:pPr marL="346075" indent="-457200">
              <a:buNone/>
            </a:pPr>
            <a:r>
              <a:rPr lang="en-US" altLang="en-US" dirty="0"/>
              <a:t>Saddle</a:t>
            </a:r>
          </a:p>
        </p:txBody>
      </p:sp>
    </p:spTree>
    <p:extLst>
      <p:ext uri="{BB962C8B-B14F-4D97-AF65-F5344CB8AC3E}">
        <p14:creationId xmlns:p14="http://schemas.microsoft.com/office/powerpoint/2010/main" val="22059679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bones and parts of the bone&#10;&#10;Description automatically generated">
            <a:extLst>
              <a:ext uri="{FF2B5EF4-FFF2-40B4-BE49-F238E27FC236}">
                <a16:creationId xmlns:a16="http://schemas.microsoft.com/office/drawing/2014/main" id="{141740F5-476E-D7B2-F519-AEA329EDDF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380999"/>
            <a:ext cx="6324600" cy="5881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232965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Synovial Joint Structure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794666" y="1165302"/>
            <a:ext cx="7663534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Articular cartilage—on joint surfaces:</a:t>
            </a:r>
          </a:p>
          <a:p>
            <a:pPr marL="346075" indent="-457200">
              <a:buNone/>
            </a:pPr>
            <a:r>
              <a:rPr lang="en-US" altLang="en-US" dirty="0"/>
              <a:t>Joint capsule—fibrous connective tissue:</a:t>
            </a:r>
          </a:p>
          <a:p>
            <a:pPr marL="346075" indent="-457200">
              <a:buNone/>
            </a:pPr>
            <a:r>
              <a:rPr lang="en-US" altLang="en-US" dirty="0"/>
              <a:t>Synovial membrane—lines the joint capsule:</a:t>
            </a:r>
          </a:p>
          <a:p>
            <a:pPr marL="346075" indent="-457200">
              <a:buNone/>
            </a:pPr>
            <a:r>
              <a:rPr lang="en-US" altLang="en-US" dirty="0" err="1"/>
              <a:t>Bursae</a:t>
            </a:r>
            <a:r>
              <a:rPr lang="en-US" altLang="en-US" dirty="0"/>
              <a:t>—sacs of synovial membrane beneath tendons:</a:t>
            </a:r>
          </a:p>
        </p:txBody>
      </p:sp>
    </p:spTree>
    <p:extLst>
      <p:ext uri="{BB962C8B-B14F-4D97-AF65-F5344CB8AC3E}">
        <p14:creationId xmlns:p14="http://schemas.microsoft.com/office/powerpoint/2010/main" val="23949759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bone structure&#10;&#10;Description automatically generated">
            <a:extLst>
              <a:ext uri="{FF2B5EF4-FFF2-40B4-BE49-F238E27FC236}">
                <a16:creationId xmlns:a16="http://schemas.microsoft.com/office/drawing/2014/main" id="{28A369FA-CA07-F6AA-CE9C-FFB81A8002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0" y="304800"/>
            <a:ext cx="5810250" cy="5461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604902-998C-4FCD-4207-0C91B26E5C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800" y="5765800"/>
            <a:ext cx="3000664" cy="29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94720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Office Them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8CC939C3-7EE7-4FC7-818E-985D0213E860}">
  <ds:schemaRefs>
    <ds:schemaRef ds:uri="http://purl.org/dc/terms/"/>
    <ds:schemaRef ds:uri="http://schemas.microsoft.com/office/infopath/2007/PartnerControls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88135b7f-3fab-49b6-8009-71309f2107a8"/>
    <ds:schemaRef ds:uri="http://schemas.microsoft.com/office/2006/documentManagement/types"/>
    <ds:schemaRef ds:uri="http://www.w3.org/XML/1998/namespace"/>
    <ds:schemaRef ds:uri="71d46e88-8733-4645-9284-85cf006978cc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Ch01_template</Template>
  <TotalTime>754</TotalTime>
  <Words>673</Words>
  <Application>Microsoft Office PowerPoint</Application>
  <PresentationFormat>On-screen Show (4:3)</PresentationFormat>
  <Paragraphs>124</Paragraphs>
  <Slides>27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Wingdings</vt:lpstr>
      <vt:lpstr>Office Theme</vt:lpstr>
      <vt:lpstr>Chapter 6 The Skeletal System</vt:lpstr>
      <vt:lpstr>Functions of the Skeleton</vt:lpstr>
      <vt:lpstr>Bone Tissue </vt:lpstr>
      <vt:lpstr>PowerPoint Presentation</vt:lpstr>
      <vt:lpstr>Classification of Bones</vt:lpstr>
      <vt:lpstr>Embryonic Growth of Bone</vt:lpstr>
      <vt:lpstr>Embryonic Growth of Bone (continued)</vt:lpstr>
      <vt:lpstr>PowerPoint Presentation</vt:lpstr>
      <vt:lpstr>Factors that Affect Bone Growth and Maintenance</vt:lpstr>
      <vt:lpstr>Factors that Affect Bone ellipses (continued)</vt:lpstr>
      <vt:lpstr>PowerPoint Presentation</vt:lpstr>
      <vt:lpstr>The Skeleton</vt:lpstr>
      <vt:lpstr>PowerPoint Presentation</vt:lpstr>
      <vt:lpstr>Vertebral Column</vt:lpstr>
      <vt:lpstr>PowerPoint Presentation</vt:lpstr>
      <vt:lpstr>Rib Cage</vt:lpstr>
      <vt:lpstr>PowerPoint Presentation</vt:lpstr>
      <vt:lpstr>PowerPoint Presentation</vt:lpstr>
      <vt:lpstr>Bones of the Hip and Leg (see Table 6–4)</vt:lpstr>
      <vt:lpstr>PowerPoint Presentation</vt:lpstr>
      <vt:lpstr>Bones of the Hip and Leg (see Table 6–4) (continued)</vt:lpstr>
      <vt:lpstr>PowerPoint Presentation</vt:lpstr>
      <vt:lpstr>Joints (articulations)</vt:lpstr>
      <vt:lpstr>Joints (continued)</vt:lpstr>
      <vt:lpstr>PowerPoint Presentation</vt:lpstr>
      <vt:lpstr>Synovial Joint Structure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6 The Skeletal System</dc:title>
  <dc:creator>Rajarajan</dc:creator>
  <cp:lastModifiedBy>Geraint Forster</cp:lastModifiedBy>
  <cp:revision>140</cp:revision>
  <dcterms:created xsi:type="dcterms:W3CDTF">2018-06-20T07:51:02Z</dcterms:created>
  <dcterms:modified xsi:type="dcterms:W3CDTF">2025-11-17T09:58:45Z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