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5" r:id="rId5"/>
    <p:sldId id="259" r:id="rId6"/>
    <p:sldId id="260" r:id="rId7"/>
    <p:sldId id="261" r:id="rId8"/>
    <p:sldId id="262" r:id="rId9"/>
    <p:sldId id="267" r:id="rId10"/>
    <p:sldId id="263" r:id="rId11"/>
    <p:sldId id="264"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5" d="100"/>
          <a:sy n="105" d="100"/>
        </p:scale>
        <p:origin x="22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AAC470-5CB5-453A-9BFF-A4A1810A8C93}" type="datetimeFigureOut">
              <a:rPr lang="en-GB" smtClean="0"/>
              <a:t>09/01/2019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15D10-F64D-434C-9473-9E7F619390B0}" type="slidenum">
              <a:rPr lang="en-GB" smtClean="0"/>
              <a:t>‹#›</a:t>
            </a:fld>
            <a:endParaRPr lang="en-GB"/>
          </a:p>
        </p:txBody>
      </p:sp>
    </p:spTree>
    <p:extLst>
      <p:ext uri="{BB962C8B-B14F-4D97-AF65-F5344CB8AC3E}">
        <p14:creationId xmlns:p14="http://schemas.microsoft.com/office/powerpoint/2010/main" val="3369519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yourself</a:t>
            </a:r>
          </a:p>
          <a:p>
            <a:r>
              <a:rPr lang="en-GB" dirty="0"/>
              <a:t>Make eye contact with as many audience members as possible</a:t>
            </a:r>
          </a:p>
          <a:p>
            <a:r>
              <a:rPr lang="en-GB" dirty="0"/>
              <a:t>Mention what your presentation is about</a:t>
            </a:r>
          </a:p>
        </p:txBody>
      </p:sp>
      <p:sp>
        <p:nvSpPr>
          <p:cNvPr id="4" name="Slide Number Placeholder 3"/>
          <p:cNvSpPr>
            <a:spLocks noGrp="1"/>
          </p:cNvSpPr>
          <p:nvPr>
            <p:ph type="sldNum" sz="quarter" idx="5"/>
          </p:nvPr>
        </p:nvSpPr>
        <p:spPr/>
        <p:txBody>
          <a:bodyPr/>
          <a:lstStyle/>
          <a:p>
            <a:fld id="{1B415D10-F64D-434C-9473-9E7F619390B0}" type="slidenum">
              <a:rPr lang="en-GB" smtClean="0"/>
              <a:t>1</a:t>
            </a:fld>
            <a:endParaRPr lang="en-GB"/>
          </a:p>
        </p:txBody>
      </p:sp>
    </p:spTree>
    <p:extLst>
      <p:ext uri="{BB962C8B-B14F-4D97-AF65-F5344CB8AC3E}">
        <p14:creationId xmlns:p14="http://schemas.microsoft.com/office/powerpoint/2010/main" val="1876087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to the audience what the presentation is going to include.</a:t>
            </a:r>
          </a:p>
          <a:p>
            <a:r>
              <a:rPr lang="en-GB" dirty="0"/>
              <a:t>Using the PP to help discuss each of the above points, mentioning definitions.</a:t>
            </a:r>
          </a:p>
        </p:txBody>
      </p:sp>
      <p:sp>
        <p:nvSpPr>
          <p:cNvPr id="4" name="Slide Number Placeholder 3"/>
          <p:cNvSpPr>
            <a:spLocks noGrp="1"/>
          </p:cNvSpPr>
          <p:nvPr>
            <p:ph type="sldNum" sz="quarter" idx="5"/>
          </p:nvPr>
        </p:nvSpPr>
        <p:spPr/>
        <p:txBody>
          <a:bodyPr/>
          <a:lstStyle/>
          <a:p>
            <a:fld id="{1B415D10-F64D-434C-9473-9E7F619390B0}" type="slidenum">
              <a:rPr lang="en-GB" smtClean="0"/>
              <a:t>2</a:t>
            </a:fld>
            <a:endParaRPr lang="en-GB"/>
          </a:p>
        </p:txBody>
      </p:sp>
    </p:spTree>
    <p:extLst>
      <p:ext uri="{BB962C8B-B14F-4D97-AF65-F5344CB8AC3E}">
        <p14:creationId xmlns:p14="http://schemas.microsoft.com/office/powerpoint/2010/main" val="3336209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There are a variety of definitions for wellbeing that are conflicting</a:t>
            </a:r>
          </a:p>
          <a:p>
            <a:r>
              <a:rPr lang="en-GB" dirty="0"/>
              <a:t>Larkin(2013), Green and Tones (2010) suggest that health began being described through biomedical approach within distinctions between wellness or absence of disease. However, the World Health Organisation (1946, 2006 </a:t>
            </a:r>
            <a:r>
              <a:rPr lang="en-GB" i="1" dirty="0"/>
              <a:t>cited in</a:t>
            </a:r>
            <a:r>
              <a:rPr lang="en-GB" dirty="0"/>
              <a:t> Green and Tones, 2010, p.9) disagree with this and suggest that ‘‘Health is a state of complete physical, mental and social wellbeing and not merely the absence of disease and infirmity’’. With this being said it takes into account more than just physical health and looks at it from a more holistic approach.</a:t>
            </a:r>
          </a:p>
        </p:txBody>
      </p:sp>
      <p:sp>
        <p:nvSpPr>
          <p:cNvPr id="4" name="Slide Number Placeholder 3"/>
          <p:cNvSpPr>
            <a:spLocks noGrp="1"/>
          </p:cNvSpPr>
          <p:nvPr>
            <p:ph type="sldNum" sz="quarter" idx="5"/>
          </p:nvPr>
        </p:nvSpPr>
        <p:spPr/>
        <p:txBody>
          <a:bodyPr/>
          <a:lstStyle/>
          <a:p>
            <a:fld id="{1B415D10-F64D-434C-9473-9E7F619390B0}" type="slidenum">
              <a:rPr lang="en-GB" smtClean="0"/>
              <a:t>3</a:t>
            </a:fld>
            <a:endParaRPr lang="en-GB"/>
          </a:p>
        </p:txBody>
      </p:sp>
    </p:spTree>
    <p:extLst>
      <p:ext uri="{BB962C8B-B14F-4D97-AF65-F5344CB8AC3E}">
        <p14:creationId xmlns:p14="http://schemas.microsoft.com/office/powerpoint/2010/main" val="1593203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into further detail about the points made </a:t>
            </a:r>
          </a:p>
          <a:p>
            <a:r>
              <a:rPr lang="en-GB" dirty="0"/>
              <a:t>Ask the audience if they know of any other reasons why a positive wellbeing can benefit your health</a:t>
            </a:r>
          </a:p>
        </p:txBody>
      </p:sp>
      <p:sp>
        <p:nvSpPr>
          <p:cNvPr id="4" name="Slide Number Placeholder 3"/>
          <p:cNvSpPr>
            <a:spLocks noGrp="1"/>
          </p:cNvSpPr>
          <p:nvPr>
            <p:ph type="sldNum" sz="quarter" idx="5"/>
          </p:nvPr>
        </p:nvSpPr>
        <p:spPr/>
        <p:txBody>
          <a:bodyPr/>
          <a:lstStyle/>
          <a:p>
            <a:fld id="{1B415D10-F64D-434C-9473-9E7F619390B0}" type="slidenum">
              <a:rPr lang="en-GB" smtClean="0"/>
              <a:t>5</a:t>
            </a:fld>
            <a:endParaRPr lang="en-GB"/>
          </a:p>
        </p:txBody>
      </p:sp>
    </p:spTree>
    <p:extLst>
      <p:ext uri="{BB962C8B-B14F-4D97-AF65-F5344CB8AC3E}">
        <p14:creationId xmlns:p14="http://schemas.microsoft.com/office/powerpoint/2010/main" val="4108995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 points presented with facts and statistics</a:t>
            </a:r>
          </a:p>
        </p:txBody>
      </p:sp>
      <p:sp>
        <p:nvSpPr>
          <p:cNvPr id="4" name="Slide Number Placeholder 3"/>
          <p:cNvSpPr>
            <a:spLocks noGrp="1"/>
          </p:cNvSpPr>
          <p:nvPr>
            <p:ph type="sldNum" sz="quarter" idx="5"/>
          </p:nvPr>
        </p:nvSpPr>
        <p:spPr/>
        <p:txBody>
          <a:bodyPr/>
          <a:lstStyle/>
          <a:p>
            <a:fld id="{1B415D10-F64D-434C-9473-9E7F619390B0}" type="slidenum">
              <a:rPr lang="en-GB" smtClean="0"/>
              <a:t>6</a:t>
            </a:fld>
            <a:endParaRPr lang="en-GB"/>
          </a:p>
        </p:txBody>
      </p:sp>
    </p:spTree>
    <p:extLst>
      <p:ext uri="{BB962C8B-B14F-4D97-AF65-F5344CB8AC3E}">
        <p14:creationId xmlns:p14="http://schemas.microsoft.com/office/powerpoint/2010/main" val="3741012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the activity </a:t>
            </a:r>
          </a:p>
        </p:txBody>
      </p:sp>
      <p:sp>
        <p:nvSpPr>
          <p:cNvPr id="4" name="Slide Number Placeholder 3"/>
          <p:cNvSpPr>
            <a:spLocks noGrp="1"/>
          </p:cNvSpPr>
          <p:nvPr>
            <p:ph type="sldNum" sz="quarter" idx="5"/>
          </p:nvPr>
        </p:nvSpPr>
        <p:spPr/>
        <p:txBody>
          <a:bodyPr/>
          <a:lstStyle/>
          <a:p>
            <a:fld id="{1B415D10-F64D-434C-9473-9E7F619390B0}" type="slidenum">
              <a:rPr lang="en-GB" smtClean="0"/>
              <a:t>7</a:t>
            </a:fld>
            <a:endParaRPr lang="en-GB"/>
          </a:p>
        </p:txBody>
      </p:sp>
    </p:spTree>
    <p:extLst>
      <p:ext uri="{BB962C8B-B14F-4D97-AF65-F5344CB8AC3E}">
        <p14:creationId xmlns:p14="http://schemas.microsoft.com/office/powerpoint/2010/main" val="516892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415D10-F64D-434C-9473-9E7F619390B0}" type="slidenum">
              <a:rPr lang="en-GB" smtClean="0"/>
              <a:t>8</a:t>
            </a:fld>
            <a:endParaRPr lang="en-GB"/>
          </a:p>
        </p:txBody>
      </p:sp>
    </p:spTree>
    <p:extLst>
      <p:ext uri="{BB962C8B-B14F-4D97-AF65-F5344CB8AC3E}">
        <p14:creationId xmlns:p14="http://schemas.microsoft.com/office/powerpoint/2010/main" val="452720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which parts the activity coincides with the appropriate policy. Wellbeing of future generations, a more sustainable wales, a healthier wales, a globally responsible wales.</a:t>
            </a:r>
          </a:p>
          <a:p>
            <a:r>
              <a:rPr lang="en-GB" dirty="0"/>
              <a:t>Mention the ways of wellbeing it covers – connect, be active, keep learning, give. </a:t>
            </a:r>
          </a:p>
        </p:txBody>
      </p:sp>
      <p:sp>
        <p:nvSpPr>
          <p:cNvPr id="4" name="Slide Number Placeholder 3"/>
          <p:cNvSpPr>
            <a:spLocks noGrp="1"/>
          </p:cNvSpPr>
          <p:nvPr>
            <p:ph type="sldNum" sz="quarter" idx="5"/>
          </p:nvPr>
        </p:nvSpPr>
        <p:spPr/>
        <p:txBody>
          <a:bodyPr/>
          <a:lstStyle/>
          <a:p>
            <a:fld id="{1B415D10-F64D-434C-9473-9E7F619390B0}" type="slidenum">
              <a:rPr lang="en-GB" smtClean="0"/>
              <a:t>11</a:t>
            </a:fld>
            <a:endParaRPr lang="en-GB"/>
          </a:p>
        </p:txBody>
      </p:sp>
    </p:spTree>
    <p:extLst>
      <p:ext uri="{BB962C8B-B14F-4D97-AF65-F5344CB8AC3E}">
        <p14:creationId xmlns:p14="http://schemas.microsoft.com/office/powerpoint/2010/main" val="40639399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629911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383622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365154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1D318D-90DE-452C-87A5-DE8D2DBCB6C6}"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67340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1D318D-90DE-452C-87A5-DE8D2DBCB6C6}" type="datetimeFigureOut">
              <a:rPr lang="en-GB" smtClean="0"/>
              <a:t>09/01/2019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4221343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1D318D-90DE-452C-87A5-DE8D2DBCB6C6}" type="datetimeFigureOut">
              <a:rPr lang="en-GB" smtClean="0"/>
              <a:t>09/01/2019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2052824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1D318D-90DE-452C-87A5-DE8D2DBCB6C6}" type="datetimeFigureOut">
              <a:rPr lang="en-GB" smtClean="0"/>
              <a:t>09/01/2019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2424760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1D318D-90DE-452C-87A5-DE8D2DBCB6C6}"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2748473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1D318D-90DE-452C-87A5-DE8D2DBCB6C6}"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2057478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1D318D-90DE-452C-87A5-DE8D2DBCB6C6}" type="datetimeFigureOut">
              <a:rPr lang="en-GB" smtClean="0"/>
              <a:t>09/01/2019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2611837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2598179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1069721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171154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71D318D-90DE-452C-87A5-DE8D2DBCB6C6}" type="datetimeFigureOut">
              <a:rPr lang="en-GB" smtClean="0"/>
              <a:t>09/01/2019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119132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71D318D-90DE-452C-87A5-DE8D2DBCB6C6}" type="datetimeFigureOut">
              <a:rPr lang="en-GB" smtClean="0"/>
              <a:t>09/01/2019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3478665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40861281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71D318D-90DE-452C-87A5-DE8D2DBCB6C6}" type="datetimeFigureOut">
              <a:rPr lang="en-GB" smtClean="0"/>
              <a:t>09/01/2019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1AE838A-8D6F-43C4-A50C-4F39EF2AD3A4}" type="slidenum">
              <a:rPr lang="en-GB" smtClean="0"/>
              <a:t>‹#›</a:t>
            </a:fld>
            <a:endParaRPr lang="en-GB"/>
          </a:p>
        </p:txBody>
      </p:sp>
    </p:spTree>
    <p:extLst>
      <p:ext uri="{BB962C8B-B14F-4D97-AF65-F5344CB8AC3E}">
        <p14:creationId xmlns:p14="http://schemas.microsoft.com/office/powerpoint/2010/main" val="3658720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71D318D-90DE-452C-87A5-DE8D2DBCB6C6}" type="datetimeFigureOut">
              <a:rPr lang="en-GB" smtClean="0"/>
              <a:t>09/01/2019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1AE838A-8D6F-43C4-A50C-4F39EF2AD3A4}" type="slidenum">
              <a:rPr lang="en-GB" smtClean="0"/>
              <a:t>‹#›</a:t>
            </a:fld>
            <a:endParaRPr lang="en-GB"/>
          </a:p>
        </p:txBody>
      </p:sp>
    </p:spTree>
    <p:extLst>
      <p:ext uri="{BB962C8B-B14F-4D97-AF65-F5344CB8AC3E}">
        <p14:creationId xmlns:p14="http://schemas.microsoft.com/office/powerpoint/2010/main" val="14010553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E350E-45D4-4121-8DB5-73EE9B19C08F}"/>
              </a:ext>
            </a:extLst>
          </p:cNvPr>
          <p:cNvSpPr>
            <a:spLocks noGrp="1"/>
          </p:cNvSpPr>
          <p:nvPr>
            <p:ph type="ctrTitle"/>
          </p:nvPr>
        </p:nvSpPr>
        <p:spPr>
          <a:xfrm>
            <a:off x="1154955" y="2961152"/>
            <a:ext cx="8825658" cy="2677648"/>
          </a:xfrm>
        </p:spPr>
        <p:txBody>
          <a:bodyPr/>
          <a:lstStyle/>
          <a:p>
            <a:r>
              <a:rPr lang="en-GB" sz="2800" dirty="0"/>
              <a:t>ECCH7001-Component 2</a:t>
            </a:r>
            <a:br>
              <a:rPr lang="en-GB" sz="2800" dirty="0"/>
            </a:br>
            <a:r>
              <a:rPr lang="en-GB" sz="2800" dirty="0"/>
              <a:t>Papers planes and pebbles: explore the evidence for investment in creative approaches intended to enhance the health and well-being of children and/or young people in Wales</a:t>
            </a:r>
            <a:br>
              <a:rPr lang="en-GB" sz="2800" dirty="0"/>
            </a:br>
            <a:r>
              <a:rPr lang="en-GB" sz="2800" dirty="0"/>
              <a:t/>
            </a:r>
            <a:br>
              <a:rPr lang="en-GB" sz="2800" dirty="0"/>
            </a:br>
            <a:r>
              <a:rPr lang="en-GB" sz="2800" dirty="0"/>
              <a:t/>
            </a:r>
            <a:br>
              <a:rPr lang="en-GB" sz="2800" dirty="0"/>
            </a:br>
            <a:r>
              <a:rPr lang="en-GB" sz="2800" dirty="0"/>
              <a:t/>
            </a:r>
            <a:br>
              <a:rPr lang="en-GB" sz="2800" dirty="0"/>
            </a:br>
            <a:endParaRPr lang="en-GB" sz="2800" dirty="0"/>
          </a:p>
        </p:txBody>
      </p:sp>
      <p:sp>
        <p:nvSpPr>
          <p:cNvPr id="3" name="Subtitle 2">
            <a:extLst>
              <a:ext uri="{FF2B5EF4-FFF2-40B4-BE49-F238E27FC236}">
                <a16:creationId xmlns:a16="http://schemas.microsoft.com/office/drawing/2014/main" id="{F9AE529F-3766-475B-B403-F61BFAADD80F}"/>
              </a:ext>
            </a:extLst>
          </p:cNvPr>
          <p:cNvSpPr>
            <a:spLocks noGrp="1"/>
          </p:cNvSpPr>
          <p:nvPr>
            <p:ph type="subTitle" idx="1"/>
          </p:nvPr>
        </p:nvSpPr>
        <p:spPr/>
        <p:txBody>
          <a:bodyPr>
            <a:normAutofit fontScale="77500" lnSpcReduction="20000"/>
          </a:bodyPr>
          <a:lstStyle/>
          <a:p>
            <a:r>
              <a:rPr lang="en-GB" dirty="0"/>
              <a:t>Cai Spencer</a:t>
            </a:r>
          </a:p>
          <a:p>
            <a:r>
              <a:rPr lang="en-GB" dirty="0"/>
              <a:t>1502336</a:t>
            </a:r>
          </a:p>
          <a:p>
            <a:r>
              <a:rPr lang="en-GB" dirty="0"/>
              <a:t>9/1/2019</a:t>
            </a:r>
          </a:p>
        </p:txBody>
      </p:sp>
    </p:spTree>
    <p:extLst>
      <p:ext uri="{BB962C8B-B14F-4D97-AF65-F5344CB8AC3E}">
        <p14:creationId xmlns:p14="http://schemas.microsoft.com/office/powerpoint/2010/main" val="2258877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AF1C1-78F6-4B0D-BCCB-082442B0D8B4}"/>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B5770DBF-AF3B-4B71-ACEB-30EB65E0D829}"/>
              </a:ext>
            </a:extLst>
          </p:cNvPr>
          <p:cNvSpPr>
            <a:spLocks noGrp="1"/>
          </p:cNvSpPr>
          <p:nvPr>
            <p:ph idx="1"/>
          </p:nvPr>
        </p:nvSpPr>
        <p:spPr/>
        <p:txBody>
          <a:bodyPr/>
          <a:lstStyle/>
          <a:p>
            <a:r>
              <a:rPr lang="en-GB" dirty="0"/>
              <a:t>Definitions of health and wellbeing </a:t>
            </a:r>
          </a:p>
          <a:p>
            <a:r>
              <a:rPr lang="en-GB" dirty="0"/>
              <a:t>Why is health and wellbeing important?</a:t>
            </a:r>
          </a:p>
          <a:p>
            <a:r>
              <a:rPr lang="en-GB" dirty="0"/>
              <a:t>How wellbeing impacts the health sector</a:t>
            </a:r>
          </a:p>
          <a:p>
            <a:r>
              <a:rPr lang="en-GB" dirty="0"/>
              <a:t>Creative approach </a:t>
            </a:r>
          </a:p>
          <a:p>
            <a:r>
              <a:rPr lang="en-GB" dirty="0"/>
              <a:t>Can this specific approach benefit health and wellbeing?</a:t>
            </a:r>
          </a:p>
          <a:p>
            <a:r>
              <a:rPr lang="en-GB" dirty="0"/>
              <a:t>Creative approaches within current legislations and policies </a:t>
            </a:r>
          </a:p>
          <a:p>
            <a:r>
              <a:rPr lang="en-GB" dirty="0"/>
              <a:t>Reference list</a:t>
            </a:r>
          </a:p>
          <a:p>
            <a:pPr marL="0" indent="0">
              <a:buNone/>
            </a:pPr>
            <a:endParaRPr lang="en-GB" dirty="0"/>
          </a:p>
        </p:txBody>
      </p:sp>
    </p:spTree>
    <p:extLst>
      <p:ext uri="{BB962C8B-B14F-4D97-AF65-F5344CB8AC3E}">
        <p14:creationId xmlns:p14="http://schemas.microsoft.com/office/powerpoint/2010/main" val="1280512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CF66-4D0C-47F9-8730-2E802E360445}"/>
              </a:ext>
            </a:extLst>
          </p:cNvPr>
          <p:cNvSpPr>
            <a:spLocks noGrp="1"/>
          </p:cNvSpPr>
          <p:nvPr>
            <p:ph type="title"/>
          </p:nvPr>
        </p:nvSpPr>
        <p:spPr/>
        <p:txBody>
          <a:bodyPr/>
          <a:lstStyle/>
          <a:p>
            <a:r>
              <a:rPr lang="en-GB" dirty="0"/>
              <a:t>What is wellbeing?</a:t>
            </a:r>
          </a:p>
        </p:txBody>
      </p:sp>
      <p:sp>
        <p:nvSpPr>
          <p:cNvPr id="3" name="Content Placeholder 2">
            <a:extLst>
              <a:ext uri="{FF2B5EF4-FFF2-40B4-BE49-F238E27FC236}">
                <a16:creationId xmlns:a16="http://schemas.microsoft.com/office/drawing/2014/main" id="{0400A790-07F2-46B1-8E93-864D316B176A}"/>
              </a:ext>
            </a:extLst>
          </p:cNvPr>
          <p:cNvSpPr>
            <a:spLocks noGrp="1"/>
          </p:cNvSpPr>
          <p:nvPr>
            <p:ph idx="1"/>
          </p:nvPr>
        </p:nvSpPr>
        <p:spPr/>
        <p:txBody>
          <a:bodyPr/>
          <a:lstStyle/>
          <a:p>
            <a:r>
              <a:rPr lang="en-GB" b="1" dirty="0"/>
              <a:t>‘</a:t>
            </a:r>
            <a:r>
              <a:rPr lang="en-GB" sz="2400" b="1" dirty="0"/>
              <a:t>Health is a state of complete physical, mental and social well-being and not merely the absence of disease or infirmity</a:t>
            </a:r>
            <a:r>
              <a:rPr lang="en-GB" sz="2400" dirty="0"/>
              <a:t>’ (World Health Organisations, 1946, 2006 </a:t>
            </a:r>
            <a:r>
              <a:rPr lang="en-GB" sz="2400" i="1" dirty="0"/>
              <a:t>cited in </a:t>
            </a:r>
            <a:r>
              <a:rPr lang="en-GB" sz="2400" dirty="0"/>
              <a:t>Green and Tones, 2010, p.9)</a:t>
            </a:r>
            <a:endParaRPr lang="en-GB" dirty="0"/>
          </a:p>
        </p:txBody>
      </p:sp>
    </p:spTree>
    <p:extLst>
      <p:ext uri="{BB962C8B-B14F-4D97-AF65-F5344CB8AC3E}">
        <p14:creationId xmlns:p14="http://schemas.microsoft.com/office/powerpoint/2010/main" val="4009785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6487-D540-4916-8D80-404219C76E02}"/>
              </a:ext>
            </a:extLst>
          </p:cNvPr>
          <p:cNvSpPr>
            <a:spLocks noGrp="1"/>
          </p:cNvSpPr>
          <p:nvPr>
            <p:ph type="title"/>
          </p:nvPr>
        </p:nvSpPr>
        <p:spPr/>
        <p:txBody>
          <a:bodyPr/>
          <a:lstStyle/>
          <a:p>
            <a:r>
              <a:rPr lang="en-GB" dirty="0"/>
              <a:t>Personal opinion on wellbeing</a:t>
            </a:r>
          </a:p>
        </p:txBody>
      </p:sp>
      <p:sp>
        <p:nvSpPr>
          <p:cNvPr id="3" name="Content Placeholder 2">
            <a:extLst>
              <a:ext uri="{FF2B5EF4-FFF2-40B4-BE49-F238E27FC236}">
                <a16:creationId xmlns:a16="http://schemas.microsoft.com/office/drawing/2014/main" id="{8228AD33-896E-42DA-8382-5E9743687B36}"/>
              </a:ext>
            </a:extLst>
          </p:cNvPr>
          <p:cNvSpPr>
            <a:spLocks noGrp="1"/>
          </p:cNvSpPr>
          <p:nvPr>
            <p:ph idx="1"/>
          </p:nvPr>
        </p:nvSpPr>
        <p:spPr/>
        <p:txBody>
          <a:bodyPr/>
          <a:lstStyle/>
          <a:p>
            <a:r>
              <a:rPr lang="en-GB" dirty="0"/>
              <a:t>‘Wellbeing is noticing a shift in your mood, being aware of these changes. Understanding that is normal to feel happy one moment and then being sad a next. Noticing what may have caused these negative feelings and identifying coping mechanisms to ensure you have a more positive outlook on life rather than a negative. In turn, this will bolster your wellbeing’.</a:t>
            </a:r>
          </a:p>
        </p:txBody>
      </p:sp>
    </p:spTree>
    <p:extLst>
      <p:ext uri="{BB962C8B-B14F-4D97-AF65-F5344CB8AC3E}">
        <p14:creationId xmlns:p14="http://schemas.microsoft.com/office/powerpoint/2010/main" val="1706431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B2836-F192-4D90-B560-E1DAC2746420}"/>
              </a:ext>
            </a:extLst>
          </p:cNvPr>
          <p:cNvSpPr>
            <a:spLocks noGrp="1"/>
          </p:cNvSpPr>
          <p:nvPr>
            <p:ph type="title"/>
          </p:nvPr>
        </p:nvSpPr>
        <p:spPr/>
        <p:txBody>
          <a:bodyPr/>
          <a:lstStyle/>
          <a:p>
            <a:r>
              <a:rPr lang="en-GB" dirty="0"/>
              <a:t>Why is health and wellbeing important </a:t>
            </a:r>
          </a:p>
        </p:txBody>
      </p:sp>
      <p:sp>
        <p:nvSpPr>
          <p:cNvPr id="3" name="Content Placeholder 2">
            <a:extLst>
              <a:ext uri="{FF2B5EF4-FFF2-40B4-BE49-F238E27FC236}">
                <a16:creationId xmlns:a16="http://schemas.microsoft.com/office/drawing/2014/main" id="{18391062-DC08-4615-8282-728A93DAF2A0}"/>
              </a:ext>
            </a:extLst>
          </p:cNvPr>
          <p:cNvSpPr>
            <a:spLocks noGrp="1"/>
          </p:cNvSpPr>
          <p:nvPr>
            <p:ph idx="1"/>
          </p:nvPr>
        </p:nvSpPr>
        <p:spPr/>
        <p:txBody>
          <a:bodyPr>
            <a:normAutofit lnSpcReduction="10000"/>
          </a:bodyPr>
          <a:lstStyle/>
          <a:p>
            <a:pPr marL="0" indent="0">
              <a:buNone/>
            </a:pPr>
            <a:r>
              <a:rPr lang="en-GB" dirty="0"/>
              <a:t>Listed below are a few reasons why a positive wellbeing can be beneficial for your health:</a:t>
            </a:r>
          </a:p>
          <a:p>
            <a:r>
              <a:rPr lang="en-GB" dirty="0"/>
              <a:t>Improves recovery from illness</a:t>
            </a:r>
          </a:p>
          <a:p>
            <a:pPr marL="0" indent="0">
              <a:buNone/>
            </a:pPr>
            <a:r>
              <a:rPr lang="en-GB" dirty="0"/>
              <a:t> </a:t>
            </a:r>
          </a:p>
          <a:p>
            <a:r>
              <a:rPr lang="en-GB" dirty="0"/>
              <a:t>Is associated with broader positive outcomes </a:t>
            </a:r>
          </a:p>
          <a:p>
            <a:endParaRPr lang="en-GB" dirty="0"/>
          </a:p>
          <a:p>
            <a:r>
              <a:rPr lang="en-GB" dirty="0"/>
              <a:t>Influences the wellbeing and mental health of those closest to you</a:t>
            </a:r>
          </a:p>
          <a:p>
            <a:pPr marL="0" indent="0">
              <a:buNone/>
            </a:pPr>
            <a:r>
              <a:rPr lang="en-GB" dirty="0"/>
              <a:t> </a:t>
            </a:r>
          </a:p>
          <a:p>
            <a:r>
              <a:rPr lang="en-GB" dirty="0"/>
              <a:t>Can add years to your life </a:t>
            </a:r>
          </a:p>
          <a:p>
            <a:endParaRPr lang="en-GB" dirty="0"/>
          </a:p>
        </p:txBody>
      </p:sp>
    </p:spTree>
    <p:extLst>
      <p:ext uri="{BB962C8B-B14F-4D97-AF65-F5344CB8AC3E}">
        <p14:creationId xmlns:p14="http://schemas.microsoft.com/office/powerpoint/2010/main" val="1590902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78948-7012-444E-9C1B-83CF557ECB2F}"/>
              </a:ext>
            </a:extLst>
          </p:cNvPr>
          <p:cNvSpPr>
            <a:spLocks noGrp="1"/>
          </p:cNvSpPr>
          <p:nvPr>
            <p:ph type="title"/>
          </p:nvPr>
        </p:nvSpPr>
        <p:spPr/>
        <p:txBody>
          <a:bodyPr/>
          <a:lstStyle/>
          <a:p>
            <a:r>
              <a:rPr lang="en-GB" dirty="0"/>
              <a:t>Implications on the health sector around wellbeing </a:t>
            </a:r>
          </a:p>
        </p:txBody>
      </p:sp>
      <p:sp>
        <p:nvSpPr>
          <p:cNvPr id="3" name="Content Placeholder 2">
            <a:extLst>
              <a:ext uri="{FF2B5EF4-FFF2-40B4-BE49-F238E27FC236}">
                <a16:creationId xmlns:a16="http://schemas.microsoft.com/office/drawing/2014/main" id="{DF7156E9-65B7-44E4-90D9-AA5A8289910C}"/>
              </a:ext>
            </a:extLst>
          </p:cNvPr>
          <p:cNvSpPr>
            <a:spLocks noGrp="1"/>
          </p:cNvSpPr>
          <p:nvPr>
            <p:ph idx="1"/>
          </p:nvPr>
        </p:nvSpPr>
        <p:spPr/>
        <p:txBody>
          <a:bodyPr>
            <a:normAutofit lnSpcReduction="10000"/>
          </a:bodyPr>
          <a:lstStyle/>
          <a:p>
            <a:r>
              <a:rPr lang="en-GB" dirty="0"/>
              <a:t>Affects how staff and health care providers work</a:t>
            </a:r>
          </a:p>
          <a:p>
            <a:pPr marL="0" indent="0">
              <a:buNone/>
            </a:pPr>
            <a:endParaRPr lang="en-GB" dirty="0"/>
          </a:p>
          <a:p>
            <a:r>
              <a:rPr lang="en-GB" dirty="0"/>
              <a:t> Has implications for decisions for patient care practises and services</a:t>
            </a:r>
          </a:p>
          <a:p>
            <a:endParaRPr lang="en-GB" dirty="0"/>
          </a:p>
          <a:p>
            <a:r>
              <a:rPr lang="en-GB" dirty="0"/>
              <a:t> Has implications for treatment decisions and costs</a:t>
            </a:r>
          </a:p>
          <a:p>
            <a:endParaRPr lang="en-GB" dirty="0"/>
          </a:p>
          <a:p>
            <a:r>
              <a:rPr lang="en-GB" dirty="0"/>
              <a:t>Affects decisions about local services</a:t>
            </a:r>
          </a:p>
          <a:p>
            <a:pPr marL="0" indent="0">
              <a:buNone/>
            </a:pPr>
            <a:endParaRPr lang="en-GB" dirty="0"/>
          </a:p>
          <a:p>
            <a:r>
              <a:rPr lang="en-GB" dirty="0"/>
              <a:t>May ultimately reduce the healthcare burden</a:t>
            </a:r>
          </a:p>
        </p:txBody>
      </p:sp>
    </p:spTree>
    <p:extLst>
      <p:ext uri="{BB962C8B-B14F-4D97-AF65-F5344CB8AC3E}">
        <p14:creationId xmlns:p14="http://schemas.microsoft.com/office/powerpoint/2010/main" val="859938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AF62D-18A4-4391-9103-947695A4CDD1}"/>
              </a:ext>
            </a:extLst>
          </p:cNvPr>
          <p:cNvSpPr>
            <a:spLocks noGrp="1"/>
          </p:cNvSpPr>
          <p:nvPr>
            <p:ph type="title"/>
          </p:nvPr>
        </p:nvSpPr>
        <p:spPr/>
        <p:txBody>
          <a:bodyPr/>
          <a:lstStyle/>
          <a:p>
            <a:r>
              <a:rPr lang="en-GB" dirty="0"/>
              <a:t>Creative Activity </a:t>
            </a:r>
          </a:p>
        </p:txBody>
      </p:sp>
      <p:sp>
        <p:nvSpPr>
          <p:cNvPr id="3" name="Content Placeholder 2">
            <a:extLst>
              <a:ext uri="{FF2B5EF4-FFF2-40B4-BE49-F238E27FC236}">
                <a16:creationId xmlns:a16="http://schemas.microsoft.com/office/drawing/2014/main" id="{C5392DB3-6FEE-4589-B057-7DA6AB419C3F}"/>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787746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BEA4-A61C-4B06-9185-C0A12D4FC7DB}"/>
              </a:ext>
            </a:extLst>
          </p:cNvPr>
          <p:cNvSpPr>
            <a:spLocks noGrp="1"/>
          </p:cNvSpPr>
          <p:nvPr>
            <p:ph type="title"/>
          </p:nvPr>
        </p:nvSpPr>
        <p:spPr/>
        <p:txBody>
          <a:bodyPr/>
          <a:lstStyle/>
          <a:p>
            <a:r>
              <a:rPr lang="en-GB" dirty="0"/>
              <a:t>Positive outcomes to this activity</a:t>
            </a:r>
          </a:p>
        </p:txBody>
      </p:sp>
      <p:sp>
        <p:nvSpPr>
          <p:cNvPr id="3" name="Content Placeholder 2">
            <a:extLst>
              <a:ext uri="{FF2B5EF4-FFF2-40B4-BE49-F238E27FC236}">
                <a16:creationId xmlns:a16="http://schemas.microsoft.com/office/drawing/2014/main" id="{46A9693C-3CDF-4138-A4C1-7DAC499C0670}"/>
              </a:ext>
            </a:extLst>
          </p:cNvPr>
          <p:cNvSpPr>
            <a:spLocks noGrp="1"/>
          </p:cNvSpPr>
          <p:nvPr>
            <p:ph idx="1"/>
          </p:nvPr>
        </p:nvSpPr>
        <p:spPr/>
        <p:txBody>
          <a:bodyPr/>
          <a:lstStyle/>
          <a:p>
            <a:r>
              <a:rPr lang="en-GB" dirty="0"/>
              <a:t>Active participation</a:t>
            </a:r>
          </a:p>
          <a:p>
            <a:r>
              <a:rPr lang="en-GB" dirty="0"/>
              <a:t>Wider skills development </a:t>
            </a:r>
          </a:p>
          <a:p>
            <a:r>
              <a:rPr lang="en-GB" dirty="0"/>
              <a:t>Enhanced emotional competence (WAG, 2014)</a:t>
            </a:r>
          </a:p>
          <a:p>
            <a:pPr marL="0" indent="0">
              <a:buNone/>
            </a:pPr>
            <a:endParaRPr lang="en-GB" dirty="0"/>
          </a:p>
          <a:p>
            <a:r>
              <a:rPr lang="en-GB" dirty="0"/>
              <a:t>Creative </a:t>
            </a:r>
          </a:p>
          <a:p>
            <a:r>
              <a:rPr lang="en-GB" dirty="0"/>
              <a:t>Fun</a:t>
            </a:r>
          </a:p>
          <a:p>
            <a:r>
              <a:rPr lang="en-GB" dirty="0"/>
              <a:t>Musical </a:t>
            </a:r>
          </a:p>
          <a:p>
            <a:r>
              <a:rPr lang="en-GB" dirty="0"/>
              <a:t>Teaches young people about sustainability  </a:t>
            </a:r>
          </a:p>
          <a:p>
            <a:endParaRPr lang="en-GB" dirty="0"/>
          </a:p>
          <a:p>
            <a:endParaRPr lang="en-GB" dirty="0"/>
          </a:p>
        </p:txBody>
      </p:sp>
    </p:spTree>
    <p:extLst>
      <p:ext uri="{BB962C8B-B14F-4D97-AF65-F5344CB8AC3E}">
        <p14:creationId xmlns:p14="http://schemas.microsoft.com/office/powerpoint/2010/main" val="1674246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More Possible </a:t>
            </a:r>
            <a:r>
              <a:rPr lang="en-GB" dirty="0" smtClean="0"/>
              <a:t>Instruments </a:t>
            </a:r>
            <a:endParaRPr lang="en-GB" dirty="0"/>
          </a:p>
        </p:txBody>
      </p:sp>
      <p:sp>
        <p:nvSpPr>
          <p:cNvPr id="3" name="Content Placeholder 2"/>
          <p:cNvSpPr>
            <a:spLocks noGrp="1"/>
          </p:cNvSpPr>
          <p:nvPr>
            <p:ph idx="1"/>
          </p:nvPr>
        </p:nvSpPr>
        <p:spPr/>
        <p:txBody>
          <a:bodyPr/>
          <a:lstStyle/>
          <a:p>
            <a:r>
              <a:rPr lang="en-GB" dirty="0"/>
              <a:t>http://kiddley.com/2013/07/09/10-great-musical-instruments-to-make-at-home/</a:t>
            </a:r>
          </a:p>
        </p:txBody>
      </p:sp>
    </p:spTree>
    <p:extLst>
      <p:ext uri="{BB962C8B-B14F-4D97-AF65-F5344CB8AC3E}">
        <p14:creationId xmlns:p14="http://schemas.microsoft.com/office/powerpoint/2010/main" val="280065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97E8A-09AB-48CB-9852-6AEFCC03F7D7}"/>
              </a:ext>
            </a:extLst>
          </p:cNvPr>
          <p:cNvSpPr>
            <a:spLocks noGrp="1"/>
          </p:cNvSpPr>
          <p:nvPr>
            <p:ph type="title"/>
          </p:nvPr>
        </p:nvSpPr>
        <p:spPr/>
        <p:txBody>
          <a:bodyPr/>
          <a:lstStyle/>
          <a:p>
            <a:r>
              <a:rPr lang="en-GB" dirty="0"/>
              <a:t>Music and wellbeing </a:t>
            </a:r>
          </a:p>
        </p:txBody>
      </p:sp>
      <p:sp>
        <p:nvSpPr>
          <p:cNvPr id="3" name="Content Placeholder 2">
            <a:extLst>
              <a:ext uri="{FF2B5EF4-FFF2-40B4-BE49-F238E27FC236}">
                <a16:creationId xmlns:a16="http://schemas.microsoft.com/office/drawing/2014/main" id="{9C8C8D9B-64F5-49AE-A7EB-2EF910505CF2}"/>
              </a:ext>
            </a:extLst>
          </p:cNvPr>
          <p:cNvSpPr>
            <a:spLocks noGrp="1"/>
          </p:cNvSpPr>
          <p:nvPr>
            <p:ph idx="1"/>
          </p:nvPr>
        </p:nvSpPr>
        <p:spPr/>
        <p:txBody>
          <a:bodyPr/>
          <a:lstStyle/>
          <a:p>
            <a:r>
              <a:rPr lang="en-GB" dirty="0"/>
              <a:t>Music is the second most commonly used mood regulation strategy in young people (Thayer, Newman &amp; McClain, 1994) and has the potential to assist them with achieving their optimal functioning and wellbeing (MacDonald, Kreutz &amp; Mitchell, 2012).</a:t>
            </a:r>
          </a:p>
        </p:txBody>
      </p:sp>
    </p:spTree>
    <p:extLst>
      <p:ext uri="{BB962C8B-B14F-4D97-AF65-F5344CB8AC3E}">
        <p14:creationId xmlns:p14="http://schemas.microsoft.com/office/powerpoint/2010/main" val="3416748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64E1-3D33-4BD1-8378-3A62673B19FF}"/>
              </a:ext>
            </a:extLst>
          </p:cNvPr>
          <p:cNvSpPr>
            <a:spLocks noGrp="1"/>
          </p:cNvSpPr>
          <p:nvPr>
            <p:ph type="title"/>
          </p:nvPr>
        </p:nvSpPr>
        <p:spPr/>
        <p:txBody>
          <a:bodyPr/>
          <a:lstStyle/>
          <a:p>
            <a:r>
              <a:rPr lang="en-GB" dirty="0"/>
              <a:t>Policies that link to the activity </a:t>
            </a:r>
          </a:p>
        </p:txBody>
      </p:sp>
      <p:sp>
        <p:nvSpPr>
          <p:cNvPr id="3" name="Content Placeholder 2">
            <a:extLst>
              <a:ext uri="{FF2B5EF4-FFF2-40B4-BE49-F238E27FC236}">
                <a16:creationId xmlns:a16="http://schemas.microsoft.com/office/drawing/2014/main" id="{D1B0E796-5239-4612-98A3-F0A535D02330}"/>
              </a:ext>
            </a:extLst>
          </p:cNvPr>
          <p:cNvSpPr>
            <a:spLocks noGrp="1"/>
          </p:cNvSpPr>
          <p:nvPr>
            <p:ph idx="1"/>
          </p:nvPr>
        </p:nvSpPr>
        <p:spPr/>
        <p:txBody>
          <a:bodyPr/>
          <a:lstStyle/>
          <a:p>
            <a:r>
              <a:rPr lang="en-GB" dirty="0"/>
              <a:t>Well-being of Future Generations (Wales) Act 2015 </a:t>
            </a:r>
          </a:p>
          <a:p>
            <a:endParaRPr lang="en-GB" dirty="0"/>
          </a:p>
          <a:p>
            <a:r>
              <a:rPr lang="en-GB" dirty="0"/>
              <a:t>The Five Ways to Wellbeing Act 2008</a:t>
            </a:r>
          </a:p>
          <a:p>
            <a:endParaRPr lang="en-GB" dirty="0"/>
          </a:p>
          <a:p>
            <a:r>
              <a:rPr lang="en-GB" dirty="0"/>
              <a:t>The Wales we want by 2050 Act 2014</a:t>
            </a:r>
          </a:p>
          <a:p>
            <a:endParaRPr lang="en-GB" dirty="0"/>
          </a:p>
          <a:p>
            <a:r>
              <a:rPr lang="en-GB" dirty="0"/>
              <a:t>Youth Work Strategy for Wales Act 2014</a:t>
            </a:r>
          </a:p>
          <a:p>
            <a:endParaRPr lang="en-GB" dirty="0"/>
          </a:p>
          <a:p>
            <a:endParaRPr lang="en-GB" dirty="0"/>
          </a:p>
        </p:txBody>
      </p:sp>
    </p:spTree>
    <p:extLst>
      <p:ext uri="{BB962C8B-B14F-4D97-AF65-F5344CB8AC3E}">
        <p14:creationId xmlns:p14="http://schemas.microsoft.com/office/powerpoint/2010/main" val="3935714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C46E7-FE65-40D0-A4ED-07A08515CB9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EE7B71E0-1999-4776-8AB3-0ED92969D74B}"/>
              </a:ext>
            </a:extLst>
          </p:cNvPr>
          <p:cNvSpPr>
            <a:spLocks noGrp="1"/>
          </p:cNvSpPr>
          <p:nvPr>
            <p:ph idx="1"/>
          </p:nvPr>
        </p:nvSpPr>
        <p:spPr/>
        <p:txBody>
          <a:bodyPr>
            <a:normAutofit fontScale="77500" lnSpcReduction="20000"/>
          </a:bodyPr>
          <a:lstStyle/>
          <a:p>
            <a:r>
              <a:rPr lang="en-GB" dirty="0"/>
              <a:t>American Psychological Association Thayer, Newman &amp; McClain, 1994</a:t>
            </a:r>
          </a:p>
          <a:p>
            <a:r>
              <a:rPr lang="en-GB" dirty="0"/>
              <a:t>What is Music, Health, and Wellbeing and Why is it Important, MacDonald, Kreutz &amp; Mitchell, 2012</a:t>
            </a:r>
          </a:p>
          <a:p>
            <a:r>
              <a:rPr lang="en-GB" dirty="0"/>
              <a:t>The Five Ways to Wellbeing, New Economics Foundation, 2008.</a:t>
            </a:r>
          </a:p>
          <a:p>
            <a:r>
              <a:rPr lang="en-GB" dirty="0"/>
              <a:t>The National Youth Work Strategy for Wales 2014–2018, Welsh Government, 2014</a:t>
            </a:r>
          </a:p>
          <a:p>
            <a:r>
              <a:rPr lang="en-GB" dirty="0"/>
              <a:t>WAG, (2007) Young people, youth work, Youth Service National Youth Service Strategy for Wales, Caerphilly: WAG. </a:t>
            </a:r>
          </a:p>
          <a:p>
            <a:r>
              <a:rPr lang="en-GB" dirty="0"/>
              <a:t>Wales we Want 2050, Welsh Assembly Government, 2014</a:t>
            </a:r>
          </a:p>
          <a:p>
            <a:r>
              <a:rPr lang="en-GB" dirty="0"/>
              <a:t>Welsh Government (2012) Together for mental health. A strategy for mental health and wellbeing in Wales. A summary for children and young people. Cardiff: WG; 2012. Available at: http://wales.gov.uk/docs/dhss/publications/130226mental-healthen.pdf</a:t>
            </a:r>
          </a:p>
          <a:p>
            <a:r>
              <a:rPr lang="en-GB" dirty="0"/>
              <a:t>Well-being of Future Generations Act, Welsh Government, 2016</a:t>
            </a:r>
          </a:p>
          <a:p>
            <a:r>
              <a:rPr lang="en-GB" dirty="0"/>
              <a:t>World Health Organisations, 1946, 2006 cited in Green and Tones, 2010, p.9</a:t>
            </a:r>
          </a:p>
          <a:p>
            <a:endParaRPr lang="en-GB" dirty="0"/>
          </a:p>
        </p:txBody>
      </p:sp>
    </p:spTree>
    <p:extLst>
      <p:ext uri="{BB962C8B-B14F-4D97-AF65-F5344CB8AC3E}">
        <p14:creationId xmlns:p14="http://schemas.microsoft.com/office/powerpoint/2010/main" val="29197098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2986</TotalTime>
  <Words>783</Words>
  <Application>Microsoft Office PowerPoint</Application>
  <PresentationFormat>Widescreen</PresentationFormat>
  <Paragraphs>91</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 Boardroom</vt:lpstr>
      <vt:lpstr>ECCH7001-Component 2 Papers planes and pebbles: explore the evidence for investment in creative approaches intended to enhance the health and well-being of children and/or young people in Wales    </vt:lpstr>
      <vt:lpstr>Contents </vt:lpstr>
      <vt:lpstr>What is wellbeing?</vt:lpstr>
      <vt:lpstr>Personal opinion on wellbeing</vt:lpstr>
      <vt:lpstr>Why is health and wellbeing important </vt:lpstr>
      <vt:lpstr>Implications on the health sector around wellbeing </vt:lpstr>
      <vt:lpstr>Creative Activity </vt:lpstr>
      <vt:lpstr>Positive outcomes to this activity</vt:lpstr>
      <vt:lpstr>More Possible Instruments </vt:lpstr>
      <vt:lpstr>Music and wellbeing </vt:lpstr>
      <vt:lpstr>Policies that link to the activity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 Spencer</dc:creator>
  <cp:lastModifiedBy>Cai Spencer (1502336)</cp:lastModifiedBy>
  <cp:revision>20</cp:revision>
  <dcterms:created xsi:type="dcterms:W3CDTF">2019-01-07T11:08:58Z</dcterms:created>
  <dcterms:modified xsi:type="dcterms:W3CDTF">2019-01-09T13:05:24Z</dcterms:modified>
</cp:coreProperties>
</file>