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9"/>
  </p:notesMasterIdLst>
  <p:sldIdLst>
    <p:sldId id="256" r:id="rId2"/>
    <p:sldId id="268" r:id="rId3"/>
    <p:sldId id="310" r:id="rId4"/>
    <p:sldId id="279" r:id="rId5"/>
    <p:sldId id="264" r:id="rId6"/>
    <p:sldId id="269" r:id="rId7"/>
    <p:sldId id="277" r:id="rId8"/>
    <p:sldId id="311" r:id="rId9"/>
    <p:sldId id="312" r:id="rId10"/>
    <p:sldId id="282" r:id="rId11"/>
    <p:sldId id="294" r:id="rId12"/>
    <p:sldId id="314" r:id="rId13"/>
    <p:sldId id="290" r:id="rId14"/>
    <p:sldId id="285" r:id="rId15"/>
    <p:sldId id="315" r:id="rId16"/>
    <p:sldId id="284" r:id="rId17"/>
    <p:sldId id="286" r:id="rId18"/>
    <p:sldId id="316" r:id="rId19"/>
    <p:sldId id="336" r:id="rId20"/>
    <p:sldId id="287" r:id="rId21"/>
    <p:sldId id="307" r:id="rId22"/>
    <p:sldId id="337" r:id="rId23"/>
    <p:sldId id="340" r:id="rId24"/>
    <p:sldId id="293" r:id="rId25"/>
    <p:sldId id="308" r:id="rId26"/>
    <p:sldId id="309" r:id="rId27"/>
    <p:sldId id="33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68"/>
    <p:restoredTop sz="86392"/>
  </p:normalViewPr>
  <p:slideViewPr>
    <p:cSldViewPr snapToGrid="0">
      <p:cViewPr varScale="1">
        <p:scale>
          <a:sx n="95" d="100"/>
          <a:sy n="95" d="100"/>
        </p:scale>
        <p:origin x="864" y="176"/>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B43C8D-6EE9-4432-ABB1-C34144A62990}" type="doc">
      <dgm:prSet loTypeId="urn:microsoft.com/office/officeart/2005/8/layout/vList2" loCatId="list" qsTypeId="urn:microsoft.com/office/officeart/2005/8/quickstyle/simple1" qsCatId="simple" csTypeId="urn:microsoft.com/office/officeart/2005/8/colors/accent4_2" csCatId="accent4" phldr="1"/>
      <dgm:spPr/>
      <dgm:t>
        <a:bodyPr/>
        <a:lstStyle/>
        <a:p>
          <a:endParaRPr lang="en-US"/>
        </a:p>
      </dgm:t>
    </dgm:pt>
    <dgm:pt modelId="{00342316-92E0-4D97-BFF0-926D9EECBED9}">
      <dgm:prSet/>
      <dgm:spPr/>
      <dgm:t>
        <a:bodyPr/>
        <a:lstStyle/>
        <a:p>
          <a:r>
            <a:rPr lang="en-GB" b="1" i="0" dirty="0"/>
            <a:t>findings suggest that the AI group consistently outperformed the Non-AI group in both Task 1 and Task 2 </a:t>
          </a:r>
          <a:endParaRPr lang="en-US" dirty="0"/>
        </a:p>
      </dgm:t>
    </dgm:pt>
    <dgm:pt modelId="{3800B355-4FF7-4607-902B-DB43982DE380}" type="parTrans" cxnId="{4E0CB528-CDB6-4A6F-B165-46B527F5D378}">
      <dgm:prSet/>
      <dgm:spPr/>
      <dgm:t>
        <a:bodyPr/>
        <a:lstStyle/>
        <a:p>
          <a:endParaRPr lang="en-US"/>
        </a:p>
      </dgm:t>
    </dgm:pt>
    <dgm:pt modelId="{59B49D4A-2B57-49B4-84BB-EDCDEA4C1DAE}" type="sibTrans" cxnId="{4E0CB528-CDB6-4A6F-B165-46B527F5D378}">
      <dgm:prSet/>
      <dgm:spPr/>
      <dgm:t>
        <a:bodyPr/>
        <a:lstStyle/>
        <a:p>
          <a:endParaRPr lang="en-US"/>
        </a:p>
      </dgm:t>
    </dgm:pt>
    <dgm:pt modelId="{B77AA793-5598-8A4E-85AF-F7C9060ABF6D}" type="pres">
      <dgm:prSet presAssocID="{D1B43C8D-6EE9-4432-ABB1-C34144A62990}" presName="linear" presStyleCnt="0">
        <dgm:presLayoutVars>
          <dgm:animLvl val="lvl"/>
          <dgm:resizeHandles val="exact"/>
        </dgm:presLayoutVars>
      </dgm:prSet>
      <dgm:spPr/>
    </dgm:pt>
    <dgm:pt modelId="{048A7435-9EAF-4341-8B07-98CDBB7D3C6D}" type="pres">
      <dgm:prSet presAssocID="{00342316-92E0-4D97-BFF0-926D9EECBED9}" presName="parentText" presStyleLbl="node1" presStyleIdx="0" presStyleCnt="1" custScaleX="97061" custScaleY="123027" custLinFactX="100000" custLinFactNeighborX="153924" custLinFactNeighborY="30046">
        <dgm:presLayoutVars>
          <dgm:chMax val="0"/>
          <dgm:bulletEnabled val="1"/>
        </dgm:presLayoutVars>
      </dgm:prSet>
      <dgm:spPr/>
    </dgm:pt>
  </dgm:ptLst>
  <dgm:cxnLst>
    <dgm:cxn modelId="{4E0CB528-CDB6-4A6F-B165-46B527F5D378}" srcId="{D1B43C8D-6EE9-4432-ABB1-C34144A62990}" destId="{00342316-92E0-4D97-BFF0-926D9EECBED9}" srcOrd="0" destOrd="0" parTransId="{3800B355-4FF7-4607-902B-DB43982DE380}" sibTransId="{59B49D4A-2B57-49B4-84BB-EDCDEA4C1DAE}"/>
    <dgm:cxn modelId="{573E017D-70FB-2C4A-991C-1637F23B2746}" type="presOf" srcId="{00342316-92E0-4D97-BFF0-926D9EECBED9}" destId="{048A7435-9EAF-4341-8B07-98CDBB7D3C6D}" srcOrd="0" destOrd="0" presId="urn:microsoft.com/office/officeart/2005/8/layout/vList2"/>
    <dgm:cxn modelId="{C159CCCC-E88E-1448-98A9-9C768D155A47}" type="presOf" srcId="{D1B43C8D-6EE9-4432-ABB1-C34144A62990}" destId="{B77AA793-5598-8A4E-85AF-F7C9060ABF6D}" srcOrd="0" destOrd="0" presId="urn:microsoft.com/office/officeart/2005/8/layout/vList2"/>
    <dgm:cxn modelId="{442F0D2C-3126-3C4E-AD81-87424012167D}" type="presParOf" srcId="{B77AA793-5598-8A4E-85AF-F7C9060ABF6D}" destId="{048A7435-9EAF-4341-8B07-98CDBB7D3C6D}"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8A7435-9EAF-4341-8B07-98CDBB7D3C6D}">
      <dsp:nvSpPr>
        <dsp:cNvPr id="0" name=""/>
        <dsp:cNvSpPr/>
      </dsp:nvSpPr>
      <dsp:spPr>
        <a:xfrm>
          <a:off x="114373" y="61633"/>
          <a:ext cx="3777221" cy="1756087"/>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0" kern="1200" dirty="0"/>
            <a:t>findings suggest that the AI group consistently outperformed the Non-AI group in both Task 1 and Task 2 </a:t>
          </a:r>
          <a:endParaRPr lang="en-US" sz="2000" kern="1200" dirty="0"/>
        </a:p>
      </dsp:txBody>
      <dsp:txXfrm>
        <a:off x="200098" y="147358"/>
        <a:ext cx="3605771" cy="15846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30T13:16:58.078"/>
    </inkml:context>
    <inkml:brush xml:id="br0">
      <inkml:brushProperty name="width" value="0.4" units="cm"/>
      <inkml:brushProperty name="height" value="0.8" units="cm"/>
      <inkml:brushProperty name="color" value="#FFFC00"/>
      <inkml:brushProperty name="tip" value="rectangle"/>
      <inkml:brushProperty name="rasterOp" value="maskPen"/>
    </inkml:brush>
  </inkml:definitions>
  <inkml:trace contextRef="#ctx0" brushRef="#br0">0 52,'79'0,"-5"0,-21 0,0 0,0 0,24 0,-25 0,23 0,-36 0,12 0,-12 0,5 0,-14 0,5 0,-5 0,7 0,-7 0,5 0,-11 0,5 0,-7 0,0 0,5 0,-9 0,6 0,-7 0,9 0,-3 0,4 0,2 0,-5 0,4 0,-5 0,-1 0,-1 0,1 0,4 0,-3 0,4 0,2 0,-5 0,4 0,-11 0,4 0,0 0,2 0,2 0,-3 0,3 0,-1 0,-3 0,0 0,0 0,-3 0,11 0,-12 0,3 0,4 0,-8 0,10 0,0 0,-3 0,4 0,-5 0,1 0,-1 0,0 0,0 0,1 0,-1 0,0 0,1 0,-1 0,7 0,-6 0,1 0,-3 0,-5 0,11 0,-9 0,8 0,-5 0,2 0,-1 0,-1 0,0 0,-3 0,12 0,-18 0,14 0,-5 0,3 0,-3 0,4 0,-8 0,10 0,-1 0,-3 0,4 0,-5 0,7 0,-5 0,4 0,-5 0,5 0,-9 0,8 0,-6 0,-3 0,11 0,-7 0,0 0,8 0,-12 0,9 0,-5 0,0 0,7 0,1 0,0 0,5 0,-11 0,5 0,-7 0,1 0,-2 0,0 0,-1 0,0 0,5 0,-4 0,8 0,-6 0,10 0,-9 0,11 0,-5 0,7 0,-1 0,1 0,0 0,-1 0,1 0,-1 0,-5 0,-3 0,-5 0,-6 0,8 0,-7 0,9 0,-1 0,-2 0,-3 0,0 0,-4 0,4 0,5 0,-9 0,6 0,-3 0,2 0,8 0,-13 0,8 0,-4 0,3 0,-3 0,7 0,-10 0,17-5,-5 3,7-3,7 5,-6 0,6 0,-7 0,0 0,-1 0,1 0,-7 0,-1 0,-7 0,0 0,5 0,-9 0,7 0,-9 0,5 0,1 0,-1 0,1 0,1 0,-1 0,0 0,7 0,1 0,7 0,7 0,-6 0,14 0,-14 0,6 0,-7 0,-1 0,-5 0,2 0,-10 0,-1 0,-2 0,1-5,1 4,5-4,-5 5,7 0,1-6,7 5,-1-5,1 6,7 0,-6 0,14-6,-6 5,7-5,-7 6,-2 0,-8 0,1 0,-12 0,2 0,-7 0,3 0,8 0,-7 0,11 0,-11 0,11 0,-5 5,7-3,-7 8,-1-9,-7 4,-5 0,8-4,-2 8,-1-8,3 3,-3 1,-4-3,7 2,-9-4,5 0,5 0,-9 0,8 5,-4-3,-3 3,8-5,-5 0,-3 0,7 0,-1 0,0 0,4 0,1 0,1 0,0 0,-1 0,-7 0,1 0,-1 0,0 0,0 0,5 0,-3 0,2 0,-9 0,4 0,1 0,-4 0,11 0,-11 0,9 0,-5 0,-5 0,11 0,-5 0,6 0,-2 0,-10 0,4 0,6 0,-3 0,9 0,-5 0,-4 0,5 0,-7 0,0 0,1 0,-1 0,0 0,5 0,-4 0,4 0,2 0,-5 0,4 0,-5 0,-1 0,7 0,-6 0,6 0,-7 0,1 0,5 0,-4 0,11 0,-4 0,5 0,1 0,-1 0,1 0,0 0,7 0,-6 0,0 0,-3 0,-5 0,0 0,-1 0,-7 0,1 0,-1 0,0 0,1 0,-1 0,0 0,11 0,-8 0,8 0,-4 0,-5 0,5 0,-1 0,-4-5,5 3,-7-3,0 0,1 4,3-4,-2 5,3 0,-5 0,-5-5,8 4,-7-3,3 4,10 0,-12 0,14 0,-11 0,0 0,7 0,-5 0,4 0,1 0,1 0,7 0,-7 0,5 0,-5 0,1 0,-3 0,1 0,-5 0,11 0,-11-5,11 3,-11-3,11 5,-11 0,11 0,-11-5,4 4,-6-4,1 5,5 0,3-5,-1 3,-1-3,-7 5,0 0,0 0,2 0,5 0,3 0,5 0,0 0,-1 0,1 0,-7 0,-1 0,-7 0,0 0,1 0,-2 0,0 0,-1 0,6 0,-9 0,8 0,-8 0,5 0,1 5,-1-4,0 4,7-5,-5 5,4-4,-5 4,5-5,-4 0,5 0,-7 0,0 5,1-4,-1 4,5-5,-4 5,4-4,-5 4,0-5,5 5,-3-4,-3 3,0-4,-4 0,10 5,-10-4,15 3,-13-4,9 0,1 0,1 6,7-5,7 5,-6-1,14-4,-6 5,7-6,0 0,-7 5,5-3,-12 3,-1 0,-3-4,-11 4,4-5,-6 0,-5 0,8 0,-8 0,7 0,-4 0,0 0,0 0,5 0,-8 0,9 0,0 0,-7 0,11 0,-13 0,9 0,-2 0,-3 0,-1 0,0 0,2 0,9 0,-8 0,4 0,2 0,-6 0,12 0,-11 0,5 0,-7 0,1 0,3 0,-2 0,-3 0,0 0,-4 0,9 0,-8 0,12 0,-17 0,11 0,-3 0,-4 0,9 0,-5 0,3 0,2 0,-3 0,5 0,-4 0,5 0,-12-4,4 2,12-2,-7 4,13 0,-17 0,7 0,-5 0,-1 0,-2 0,-4 0,9-5,-2 4,3-3,-5 4,-5 0,13 0,-16 0,17 0,-15 0,6 0,-1-5,0 4,-1-4,0 5,0 0,0 0,0 0,1 0,5 0,-8 0,12 0,-12 0,3 0,4 0,-8 0,9 0,-6 0,0 0,3 0,-2 0,22-4,-17 3,10-4,-21 5,0-4,9 3,6-4</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702B18-AC04-1C4C-A07D-6E25F0E31298}" type="datetimeFigureOut">
              <a:rPr lang="en-US" smtClean="0"/>
              <a:t>12/3/24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0A0E0E-7227-8D43-A8C3-50EF3214AAAD}" type="slidenum">
              <a:rPr lang="en-US" smtClean="0"/>
              <a:t>‹#›</a:t>
            </a:fld>
            <a:endParaRPr lang="en-US"/>
          </a:p>
        </p:txBody>
      </p:sp>
    </p:spTree>
    <p:extLst>
      <p:ext uri="{BB962C8B-B14F-4D97-AF65-F5344CB8AC3E}">
        <p14:creationId xmlns:p14="http://schemas.microsoft.com/office/powerpoint/2010/main" val="2619387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0A0E0E-7227-8D43-A8C3-50EF3214AAAD}" type="slidenum">
              <a:rPr lang="en-US" smtClean="0"/>
              <a:t>1</a:t>
            </a:fld>
            <a:endParaRPr lang="en-US"/>
          </a:p>
        </p:txBody>
      </p:sp>
    </p:spTree>
    <p:extLst>
      <p:ext uri="{BB962C8B-B14F-4D97-AF65-F5344CB8AC3E}">
        <p14:creationId xmlns:p14="http://schemas.microsoft.com/office/powerpoint/2010/main" val="2451367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B0F593-9BFF-8728-0290-FD39969B0A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AE1C8F-48DF-200B-4E64-630E034506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B2DC1F-A3FA-BD1B-804D-4A158E7089A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0F29FE3-3469-4A69-1C5B-1F97D50F1DC4}"/>
              </a:ext>
            </a:extLst>
          </p:cNvPr>
          <p:cNvSpPr>
            <a:spLocks noGrp="1"/>
          </p:cNvSpPr>
          <p:nvPr>
            <p:ph type="sldNum" sz="quarter" idx="5"/>
          </p:nvPr>
        </p:nvSpPr>
        <p:spPr/>
        <p:txBody>
          <a:bodyPr/>
          <a:lstStyle/>
          <a:p>
            <a:fld id="{EB0A0E0E-7227-8D43-A8C3-50EF3214AAAD}" type="slidenum">
              <a:rPr lang="en-US" smtClean="0"/>
              <a:t>2</a:t>
            </a:fld>
            <a:endParaRPr lang="en-US"/>
          </a:p>
        </p:txBody>
      </p:sp>
    </p:spTree>
    <p:extLst>
      <p:ext uri="{BB962C8B-B14F-4D97-AF65-F5344CB8AC3E}">
        <p14:creationId xmlns:p14="http://schemas.microsoft.com/office/powerpoint/2010/main" val="2441752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13387A-C87C-3A15-BD26-DCE4FA9B46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6DC251-17EE-DFF6-F5BF-FC0D90E3EA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6797C4-F289-1790-9ACA-A50B06D11C1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4D9C7E7-D60F-38DE-19D3-ACA8A22E2BC5}"/>
              </a:ext>
            </a:extLst>
          </p:cNvPr>
          <p:cNvSpPr>
            <a:spLocks noGrp="1"/>
          </p:cNvSpPr>
          <p:nvPr>
            <p:ph type="sldNum" sz="quarter" idx="5"/>
          </p:nvPr>
        </p:nvSpPr>
        <p:spPr/>
        <p:txBody>
          <a:bodyPr/>
          <a:lstStyle/>
          <a:p>
            <a:fld id="{EB0A0E0E-7227-8D43-A8C3-50EF3214AAAD}" type="slidenum">
              <a:rPr lang="en-US" smtClean="0"/>
              <a:t>3</a:t>
            </a:fld>
            <a:endParaRPr lang="en-US"/>
          </a:p>
        </p:txBody>
      </p:sp>
    </p:spTree>
    <p:extLst>
      <p:ext uri="{BB962C8B-B14F-4D97-AF65-F5344CB8AC3E}">
        <p14:creationId xmlns:p14="http://schemas.microsoft.com/office/powerpoint/2010/main" val="978796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32E791-9667-1599-D598-4AD597F679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09926D-6DEF-0179-68A0-B4F3FB9F2E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E55842-211F-9D9D-1B2F-DCCC50002A6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30EFE20-F12E-89EC-B35B-FE2B96C0FD0D}"/>
              </a:ext>
            </a:extLst>
          </p:cNvPr>
          <p:cNvSpPr>
            <a:spLocks noGrp="1"/>
          </p:cNvSpPr>
          <p:nvPr>
            <p:ph type="sldNum" sz="quarter" idx="5"/>
          </p:nvPr>
        </p:nvSpPr>
        <p:spPr/>
        <p:txBody>
          <a:bodyPr/>
          <a:lstStyle/>
          <a:p>
            <a:fld id="{EB0A0E0E-7227-8D43-A8C3-50EF3214AAAD}" type="slidenum">
              <a:rPr lang="en-US" smtClean="0"/>
              <a:t>4</a:t>
            </a:fld>
            <a:endParaRPr lang="en-US"/>
          </a:p>
        </p:txBody>
      </p:sp>
    </p:spTree>
    <p:extLst>
      <p:ext uri="{BB962C8B-B14F-4D97-AF65-F5344CB8AC3E}">
        <p14:creationId xmlns:p14="http://schemas.microsoft.com/office/powerpoint/2010/main" val="25473430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0A0E0E-7227-8D43-A8C3-50EF3214AAAD}" type="slidenum">
              <a:rPr lang="en-US" smtClean="0"/>
              <a:t>5</a:t>
            </a:fld>
            <a:endParaRPr lang="en-US"/>
          </a:p>
        </p:txBody>
      </p:sp>
    </p:spTree>
    <p:extLst>
      <p:ext uri="{BB962C8B-B14F-4D97-AF65-F5344CB8AC3E}">
        <p14:creationId xmlns:p14="http://schemas.microsoft.com/office/powerpoint/2010/main" val="15364240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1B768C-5C92-202C-3B08-08E4BD01F0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53DD17-31F5-6AD4-373A-C8F33DE777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48C6D4-BA59-6D3D-7044-1551C400210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450C8DB-044E-988B-2825-8267C6C381B5}"/>
              </a:ext>
            </a:extLst>
          </p:cNvPr>
          <p:cNvSpPr>
            <a:spLocks noGrp="1"/>
          </p:cNvSpPr>
          <p:nvPr>
            <p:ph type="sldNum" sz="quarter" idx="5"/>
          </p:nvPr>
        </p:nvSpPr>
        <p:spPr/>
        <p:txBody>
          <a:bodyPr/>
          <a:lstStyle/>
          <a:p>
            <a:fld id="{EB0A0E0E-7227-8D43-A8C3-50EF3214AAAD}" type="slidenum">
              <a:rPr lang="en-US" smtClean="0"/>
              <a:t>6</a:t>
            </a:fld>
            <a:endParaRPr lang="en-US"/>
          </a:p>
        </p:txBody>
      </p:sp>
    </p:spTree>
    <p:extLst>
      <p:ext uri="{BB962C8B-B14F-4D97-AF65-F5344CB8AC3E}">
        <p14:creationId xmlns:p14="http://schemas.microsoft.com/office/powerpoint/2010/main" val="3331112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3EF0E5-5BAF-27DD-B589-30EE6B9A2A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C7EC6A-C1DA-7611-77EF-217D2686DF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B92D88-6328-A06F-40A3-69EE13058DB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5E34C0D-7C9C-A287-D033-8623D6649305}"/>
              </a:ext>
            </a:extLst>
          </p:cNvPr>
          <p:cNvSpPr>
            <a:spLocks noGrp="1"/>
          </p:cNvSpPr>
          <p:nvPr>
            <p:ph type="sldNum" sz="quarter" idx="5"/>
          </p:nvPr>
        </p:nvSpPr>
        <p:spPr/>
        <p:txBody>
          <a:bodyPr/>
          <a:lstStyle/>
          <a:p>
            <a:fld id="{EB0A0E0E-7227-8D43-A8C3-50EF3214AAAD}" type="slidenum">
              <a:rPr lang="en-US" smtClean="0"/>
              <a:t>7</a:t>
            </a:fld>
            <a:endParaRPr lang="en-US"/>
          </a:p>
        </p:txBody>
      </p:sp>
    </p:spTree>
    <p:extLst>
      <p:ext uri="{BB962C8B-B14F-4D97-AF65-F5344CB8AC3E}">
        <p14:creationId xmlns:p14="http://schemas.microsoft.com/office/powerpoint/2010/main" val="1326138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0A0E0E-7227-8D43-A8C3-50EF3214AAAD}" type="slidenum">
              <a:rPr lang="en-US" smtClean="0"/>
              <a:t>8</a:t>
            </a:fld>
            <a:endParaRPr lang="en-US"/>
          </a:p>
        </p:txBody>
      </p:sp>
    </p:spTree>
    <p:extLst>
      <p:ext uri="{BB962C8B-B14F-4D97-AF65-F5344CB8AC3E}">
        <p14:creationId xmlns:p14="http://schemas.microsoft.com/office/powerpoint/2010/main" val="4177420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7ABD4B-DBED-A2C5-1B9E-0EA769CD62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70CE5C-1D66-6C89-9CBF-421A3C05F8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18E878-FE55-7B23-F924-25D5AD84EC2A}"/>
              </a:ext>
            </a:extLst>
          </p:cNvPr>
          <p:cNvSpPr>
            <a:spLocks noGrp="1"/>
          </p:cNvSpPr>
          <p:nvPr>
            <p:ph type="body" idx="1"/>
          </p:nvPr>
        </p:nvSpPr>
        <p:spPr/>
        <p:txBody>
          <a:bodyPr/>
          <a:lstStyle/>
          <a:p>
            <a:endParaRPr lang="en-GB" b="1" i="0" u="none" strike="noStrike" dirty="0">
              <a:solidFill>
                <a:srgbClr val="131314"/>
              </a:solidFill>
              <a:effectLst/>
              <a:latin typeface="Google Sans Text"/>
            </a:endParaRPr>
          </a:p>
        </p:txBody>
      </p:sp>
      <p:sp>
        <p:nvSpPr>
          <p:cNvPr id="4" name="Slide Number Placeholder 3">
            <a:extLst>
              <a:ext uri="{FF2B5EF4-FFF2-40B4-BE49-F238E27FC236}">
                <a16:creationId xmlns:a16="http://schemas.microsoft.com/office/drawing/2014/main" id="{68441D95-5D70-7E6E-0C59-CB73985C0D1F}"/>
              </a:ext>
            </a:extLst>
          </p:cNvPr>
          <p:cNvSpPr>
            <a:spLocks noGrp="1"/>
          </p:cNvSpPr>
          <p:nvPr>
            <p:ph type="sldNum" sz="quarter" idx="5"/>
          </p:nvPr>
        </p:nvSpPr>
        <p:spPr/>
        <p:txBody>
          <a:bodyPr/>
          <a:lstStyle/>
          <a:p>
            <a:fld id="{EB0A0E0E-7227-8D43-A8C3-50EF3214AAAD}" type="slidenum">
              <a:rPr lang="en-US" smtClean="0"/>
              <a:t>9</a:t>
            </a:fld>
            <a:endParaRPr lang="en-US"/>
          </a:p>
        </p:txBody>
      </p:sp>
    </p:spTree>
    <p:extLst>
      <p:ext uri="{BB962C8B-B14F-4D97-AF65-F5344CB8AC3E}">
        <p14:creationId xmlns:p14="http://schemas.microsoft.com/office/powerpoint/2010/main" val="38375629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strike="noStrike" dirty="0">
              <a:solidFill>
                <a:srgbClr val="131314"/>
              </a:solidFill>
              <a:effectLst/>
              <a:latin typeface="Google Sans Text"/>
            </a:endParaRPr>
          </a:p>
        </p:txBody>
      </p:sp>
      <p:sp>
        <p:nvSpPr>
          <p:cNvPr id="4" name="Slide Number Placeholder 3"/>
          <p:cNvSpPr>
            <a:spLocks noGrp="1"/>
          </p:cNvSpPr>
          <p:nvPr>
            <p:ph type="sldNum" sz="quarter" idx="5"/>
          </p:nvPr>
        </p:nvSpPr>
        <p:spPr/>
        <p:txBody>
          <a:bodyPr/>
          <a:lstStyle/>
          <a:p>
            <a:fld id="{EB0A0E0E-7227-8D43-A8C3-50EF3214AAAD}" type="slidenum">
              <a:rPr lang="en-US" smtClean="0"/>
              <a:t>10</a:t>
            </a:fld>
            <a:endParaRPr lang="en-US"/>
          </a:p>
        </p:txBody>
      </p:sp>
    </p:spTree>
    <p:extLst>
      <p:ext uri="{BB962C8B-B14F-4D97-AF65-F5344CB8AC3E}">
        <p14:creationId xmlns:p14="http://schemas.microsoft.com/office/powerpoint/2010/main" val="22752338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F9BEA-4AE7-882E-77DA-709F9B5AB3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09AA84-782C-28F5-58B1-67F5980CBF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8C99F3-6F72-4118-14B3-D62352BC2C4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BA5DB22-B4C1-11C7-D82B-83486068B44A}"/>
              </a:ext>
            </a:extLst>
          </p:cNvPr>
          <p:cNvSpPr>
            <a:spLocks noGrp="1"/>
          </p:cNvSpPr>
          <p:nvPr>
            <p:ph type="sldNum" sz="quarter" idx="5"/>
          </p:nvPr>
        </p:nvSpPr>
        <p:spPr/>
        <p:txBody>
          <a:bodyPr/>
          <a:lstStyle/>
          <a:p>
            <a:fld id="{EB0A0E0E-7227-8D43-A8C3-50EF3214AAAD}" type="slidenum">
              <a:rPr lang="en-US" smtClean="0"/>
              <a:t>11</a:t>
            </a:fld>
            <a:endParaRPr lang="en-US"/>
          </a:p>
        </p:txBody>
      </p:sp>
    </p:spTree>
    <p:extLst>
      <p:ext uri="{BB962C8B-B14F-4D97-AF65-F5344CB8AC3E}">
        <p14:creationId xmlns:p14="http://schemas.microsoft.com/office/powerpoint/2010/main" val="469106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EDDCC-3662-D556-1249-DCBB8FD403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CE97A7-3D9A-44AE-7A05-498C93F83F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A362F1-56D1-D475-4FF2-A553A033207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BFFA132-58D6-FBF5-11DD-12A55652FD6A}"/>
              </a:ext>
            </a:extLst>
          </p:cNvPr>
          <p:cNvSpPr>
            <a:spLocks noGrp="1"/>
          </p:cNvSpPr>
          <p:nvPr>
            <p:ph type="sldNum" sz="quarter" idx="5"/>
          </p:nvPr>
        </p:nvSpPr>
        <p:spPr/>
        <p:txBody>
          <a:bodyPr/>
          <a:lstStyle/>
          <a:p>
            <a:fld id="{EB0A0E0E-7227-8D43-A8C3-50EF3214AAAD}" type="slidenum">
              <a:rPr lang="en-US" smtClean="0"/>
              <a:t>12</a:t>
            </a:fld>
            <a:endParaRPr lang="en-US"/>
          </a:p>
        </p:txBody>
      </p:sp>
    </p:spTree>
    <p:extLst>
      <p:ext uri="{BB962C8B-B14F-4D97-AF65-F5344CB8AC3E}">
        <p14:creationId xmlns:p14="http://schemas.microsoft.com/office/powerpoint/2010/main" val="2707859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0A0E0E-7227-8D43-A8C3-50EF3214AAAD}" type="slidenum">
              <a:rPr lang="en-US" smtClean="0"/>
              <a:t>13</a:t>
            </a:fld>
            <a:endParaRPr lang="en-US"/>
          </a:p>
        </p:txBody>
      </p:sp>
    </p:spTree>
    <p:extLst>
      <p:ext uri="{BB962C8B-B14F-4D97-AF65-F5344CB8AC3E}">
        <p14:creationId xmlns:p14="http://schemas.microsoft.com/office/powerpoint/2010/main" val="32749918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0A0E0E-7227-8D43-A8C3-50EF3214AAAD}" type="slidenum">
              <a:rPr lang="en-US" smtClean="0"/>
              <a:t>14</a:t>
            </a:fld>
            <a:endParaRPr lang="en-US"/>
          </a:p>
        </p:txBody>
      </p:sp>
    </p:spTree>
    <p:extLst>
      <p:ext uri="{BB962C8B-B14F-4D97-AF65-F5344CB8AC3E}">
        <p14:creationId xmlns:p14="http://schemas.microsoft.com/office/powerpoint/2010/main" val="20811488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20FD68-EC5E-8C40-E355-6BBBA2CC51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DF3E82-E59D-682C-B984-37A9158B35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8727BD-6D49-F852-8B52-9255BE5D049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521E1F8-7561-71B4-72C6-DF662423E0B4}"/>
              </a:ext>
            </a:extLst>
          </p:cNvPr>
          <p:cNvSpPr>
            <a:spLocks noGrp="1"/>
          </p:cNvSpPr>
          <p:nvPr>
            <p:ph type="sldNum" sz="quarter" idx="5"/>
          </p:nvPr>
        </p:nvSpPr>
        <p:spPr/>
        <p:txBody>
          <a:bodyPr/>
          <a:lstStyle/>
          <a:p>
            <a:fld id="{EB0A0E0E-7227-8D43-A8C3-50EF3214AAAD}" type="slidenum">
              <a:rPr lang="en-US" smtClean="0"/>
              <a:t>15</a:t>
            </a:fld>
            <a:endParaRPr lang="en-US"/>
          </a:p>
        </p:txBody>
      </p:sp>
    </p:spTree>
    <p:extLst>
      <p:ext uri="{BB962C8B-B14F-4D97-AF65-F5344CB8AC3E}">
        <p14:creationId xmlns:p14="http://schemas.microsoft.com/office/powerpoint/2010/main" val="1799700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0" u="none" strike="noStrike" dirty="0">
              <a:solidFill>
                <a:srgbClr val="1F1F1F"/>
              </a:solidFill>
              <a:effectLst/>
              <a:latin typeface="Google Sans Text"/>
            </a:endParaRPr>
          </a:p>
        </p:txBody>
      </p:sp>
      <p:sp>
        <p:nvSpPr>
          <p:cNvPr id="4" name="Slide Number Placeholder 3"/>
          <p:cNvSpPr>
            <a:spLocks noGrp="1"/>
          </p:cNvSpPr>
          <p:nvPr>
            <p:ph type="sldNum" sz="quarter" idx="5"/>
          </p:nvPr>
        </p:nvSpPr>
        <p:spPr/>
        <p:txBody>
          <a:bodyPr/>
          <a:lstStyle/>
          <a:p>
            <a:fld id="{EB0A0E0E-7227-8D43-A8C3-50EF3214AAAD}" type="slidenum">
              <a:rPr lang="en-US" smtClean="0"/>
              <a:t>16</a:t>
            </a:fld>
            <a:endParaRPr lang="en-US"/>
          </a:p>
        </p:txBody>
      </p:sp>
    </p:spTree>
    <p:extLst>
      <p:ext uri="{BB962C8B-B14F-4D97-AF65-F5344CB8AC3E}">
        <p14:creationId xmlns:p14="http://schemas.microsoft.com/office/powerpoint/2010/main" val="33929455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0A0E0E-7227-8D43-A8C3-50EF3214AAAD}" type="slidenum">
              <a:rPr lang="en-US" smtClean="0"/>
              <a:t>17</a:t>
            </a:fld>
            <a:endParaRPr lang="en-US"/>
          </a:p>
        </p:txBody>
      </p:sp>
    </p:spTree>
    <p:extLst>
      <p:ext uri="{BB962C8B-B14F-4D97-AF65-F5344CB8AC3E}">
        <p14:creationId xmlns:p14="http://schemas.microsoft.com/office/powerpoint/2010/main" val="21667085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CADCDA-A03A-D554-CA03-E099632A4E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58963C-1218-E24B-A144-F43AC14317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8E20CC-2562-2288-1BC2-4F2F3A9BA23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a:extLst>
              <a:ext uri="{FF2B5EF4-FFF2-40B4-BE49-F238E27FC236}">
                <a16:creationId xmlns:a16="http://schemas.microsoft.com/office/drawing/2014/main" id="{2D5A7D3B-8B94-68B6-CD7A-064EAC2E607A}"/>
              </a:ext>
            </a:extLst>
          </p:cNvPr>
          <p:cNvSpPr>
            <a:spLocks noGrp="1"/>
          </p:cNvSpPr>
          <p:nvPr>
            <p:ph type="sldNum" sz="quarter" idx="5"/>
          </p:nvPr>
        </p:nvSpPr>
        <p:spPr/>
        <p:txBody>
          <a:bodyPr/>
          <a:lstStyle/>
          <a:p>
            <a:fld id="{EB0A0E0E-7227-8D43-A8C3-50EF3214AAAD}" type="slidenum">
              <a:rPr lang="en-US" smtClean="0"/>
              <a:t>18</a:t>
            </a:fld>
            <a:endParaRPr lang="en-US"/>
          </a:p>
        </p:txBody>
      </p:sp>
    </p:spTree>
    <p:extLst>
      <p:ext uri="{BB962C8B-B14F-4D97-AF65-F5344CB8AC3E}">
        <p14:creationId xmlns:p14="http://schemas.microsoft.com/office/powerpoint/2010/main" val="33844440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854FA8-B304-9395-304B-D47536308E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560068-2910-D151-97B3-A8551B8204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09A34E-7BD0-B98B-C1E7-09EBD8E991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690BEBC-570E-5708-26A9-056D6549EAB2}"/>
              </a:ext>
            </a:extLst>
          </p:cNvPr>
          <p:cNvSpPr>
            <a:spLocks noGrp="1"/>
          </p:cNvSpPr>
          <p:nvPr>
            <p:ph type="sldNum" sz="quarter" idx="5"/>
          </p:nvPr>
        </p:nvSpPr>
        <p:spPr/>
        <p:txBody>
          <a:bodyPr/>
          <a:lstStyle/>
          <a:p>
            <a:fld id="{EB0A0E0E-7227-8D43-A8C3-50EF3214AAAD}" type="slidenum">
              <a:rPr lang="en-US" smtClean="0"/>
              <a:t>19</a:t>
            </a:fld>
            <a:endParaRPr lang="en-US"/>
          </a:p>
        </p:txBody>
      </p:sp>
    </p:spTree>
    <p:extLst>
      <p:ext uri="{BB962C8B-B14F-4D97-AF65-F5344CB8AC3E}">
        <p14:creationId xmlns:p14="http://schemas.microsoft.com/office/powerpoint/2010/main" val="632029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0A0E0E-7227-8D43-A8C3-50EF3214AAAD}" type="slidenum">
              <a:rPr lang="en-US" smtClean="0"/>
              <a:t>20</a:t>
            </a:fld>
            <a:endParaRPr lang="en-US"/>
          </a:p>
        </p:txBody>
      </p:sp>
    </p:spTree>
    <p:extLst>
      <p:ext uri="{BB962C8B-B14F-4D97-AF65-F5344CB8AC3E}">
        <p14:creationId xmlns:p14="http://schemas.microsoft.com/office/powerpoint/2010/main" val="36537013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FDE70F-3DE6-D222-F709-F20F7BEBD1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52E8A8-46E0-7367-6F06-6DE0A6B4A8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DFC8FD-95D5-5BE6-F649-CB5DE32BFED7}"/>
              </a:ext>
            </a:extLst>
          </p:cNvPr>
          <p:cNvSpPr>
            <a:spLocks noGrp="1"/>
          </p:cNvSpPr>
          <p:nvPr>
            <p:ph type="body" idx="1"/>
          </p:nvPr>
        </p:nvSpPr>
        <p:spPr/>
        <p:txBody>
          <a:bodyPr/>
          <a:lstStyle/>
          <a:p>
            <a:endParaRPr lang="en-GB" b="1" i="0" u="none" strike="noStrike" dirty="0">
              <a:solidFill>
                <a:srgbClr val="131314"/>
              </a:solidFill>
              <a:effectLst/>
              <a:latin typeface="Google Sans Text"/>
            </a:endParaRPr>
          </a:p>
        </p:txBody>
      </p:sp>
      <p:sp>
        <p:nvSpPr>
          <p:cNvPr id="4" name="Slide Number Placeholder 3">
            <a:extLst>
              <a:ext uri="{FF2B5EF4-FFF2-40B4-BE49-F238E27FC236}">
                <a16:creationId xmlns:a16="http://schemas.microsoft.com/office/drawing/2014/main" id="{19DE7CD1-8393-9564-94E3-FE81FB1A7C15}"/>
              </a:ext>
            </a:extLst>
          </p:cNvPr>
          <p:cNvSpPr>
            <a:spLocks noGrp="1"/>
          </p:cNvSpPr>
          <p:nvPr>
            <p:ph type="sldNum" sz="quarter" idx="5"/>
          </p:nvPr>
        </p:nvSpPr>
        <p:spPr/>
        <p:txBody>
          <a:bodyPr/>
          <a:lstStyle/>
          <a:p>
            <a:fld id="{EB0A0E0E-7227-8D43-A8C3-50EF3214AAAD}" type="slidenum">
              <a:rPr lang="en-US" smtClean="0"/>
              <a:t>21</a:t>
            </a:fld>
            <a:endParaRPr lang="en-US"/>
          </a:p>
        </p:txBody>
      </p:sp>
    </p:spTree>
    <p:extLst>
      <p:ext uri="{BB962C8B-B14F-4D97-AF65-F5344CB8AC3E}">
        <p14:creationId xmlns:p14="http://schemas.microsoft.com/office/powerpoint/2010/main" val="16939547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D1F24-76DA-5DC4-A380-4F6D1F3A79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32CF3E-D84C-18BA-6E0A-FE1B2F361C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BD14F3-3A7E-599D-4C88-98F5A45324E5}"/>
              </a:ext>
            </a:extLst>
          </p:cNvPr>
          <p:cNvSpPr>
            <a:spLocks noGrp="1"/>
          </p:cNvSpPr>
          <p:nvPr>
            <p:ph type="body" idx="1"/>
          </p:nvPr>
        </p:nvSpPr>
        <p:spPr/>
        <p:txBody>
          <a:bodyPr/>
          <a:lstStyle/>
          <a:p>
            <a:endParaRPr lang="en-GB" b="1" i="0" u="none" strike="noStrike" dirty="0">
              <a:solidFill>
                <a:srgbClr val="131314"/>
              </a:solidFill>
              <a:effectLst/>
              <a:latin typeface="Google Sans Text"/>
            </a:endParaRPr>
          </a:p>
        </p:txBody>
      </p:sp>
      <p:sp>
        <p:nvSpPr>
          <p:cNvPr id="4" name="Slide Number Placeholder 3">
            <a:extLst>
              <a:ext uri="{FF2B5EF4-FFF2-40B4-BE49-F238E27FC236}">
                <a16:creationId xmlns:a16="http://schemas.microsoft.com/office/drawing/2014/main" id="{F5980B62-76F4-DBD6-4BF1-4CB986D9C70F}"/>
              </a:ext>
            </a:extLst>
          </p:cNvPr>
          <p:cNvSpPr>
            <a:spLocks noGrp="1"/>
          </p:cNvSpPr>
          <p:nvPr>
            <p:ph type="sldNum" sz="quarter" idx="5"/>
          </p:nvPr>
        </p:nvSpPr>
        <p:spPr/>
        <p:txBody>
          <a:bodyPr/>
          <a:lstStyle/>
          <a:p>
            <a:fld id="{EB0A0E0E-7227-8D43-A8C3-50EF3214AAAD}" type="slidenum">
              <a:rPr lang="en-US" smtClean="0"/>
              <a:t>22</a:t>
            </a:fld>
            <a:endParaRPr lang="en-US"/>
          </a:p>
        </p:txBody>
      </p:sp>
    </p:spTree>
    <p:extLst>
      <p:ext uri="{BB962C8B-B14F-4D97-AF65-F5344CB8AC3E}">
        <p14:creationId xmlns:p14="http://schemas.microsoft.com/office/powerpoint/2010/main" val="31459153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E230E8-6A5E-D04A-BBCC-FD1FA3BAF8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206C95-CA12-7079-08ED-351F76CCE1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8AD5F6-FF01-9DE5-F00F-BEEDF44DE86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CAE6AF4-A5F0-EE66-FF43-277AE126D393}"/>
              </a:ext>
            </a:extLst>
          </p:cNvPr>
          <p:cNvSpPr>
            <a:spLocks noGrp="1"/>
          </p:cNvSpPr>
          <p:nvPr>
            <p:ph type="sldNum" sz="quarter" idx="5"/>
          </p:nvPr>
        </p:nvSpPr>
        <p:spPr/>
        <p:txBody>
          <a:bodyPr/>
          <a:lstStyle/>
          <a:p>
            <a:fld id="{EB0A0E0E-7227-8D43-A8C3-50EF3214AAAD}" type="slidenum">
              <a:rPr lang="en-US" smtClean="0"/>
              <a:t>23</a:t>
            </a:fld>
            <a:endParaRPr lang="en-US"/>
          </a:p>
        </p:txBody>
      </p:sp>
    </p:spTree>
    <p:extLst>
      <p:ext uri="{BB962C8B-B14F-4D97-AF65-F5344CB8AC3E}">
        <p14:creationId xmlns:p14="http://schemas.microsoft.com/office/powerpoint/2010/main" val="9827726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2E2FC1-2977-662E-524E-80CFA2CF46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E1E810-1CD0-54FD-3044-4043E7A85A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31CE99-371A-08F5-E726-E77EC5F99FE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AED6D5C-0F30-2DD0-93A0-E6BB098350D5}"/>
              </a:ext>
            </a:extLst>
          </p:cNvPr>
          <p:cNvSpPr>
            <a:spLocks noGrp="1"/>
          </p:cNvSpPr>
          <p:nvPr>
            <p:ph type="sldNum" sz="quarter" idx="5"/>
          </p:nvPr>
        </p:nvSpPr>
        <p:spPr/>
        <p:txBody>
          <a:bodyPr/>
          <a:lstStyle/>
          <a:p>
            <a:fld id="{EB0A0E0E-7227-8D43-A8C3-50EF3214AAAD}" type="slidenum">
              <a:rPr lang="en-US" smtClean="0"/>
              <a:t>24</a:t>
            </a:fld>
            <a:endParaRPr lang="en-US"/>
          </a:p>
        </p:txBody>
      </p:sp>
    </p:spTree>
    <p:extLst>
      <p:ext uri="{BB962C8B-B14F-4D97-AF65-F5344CB8AC3E}">
        <p14:creationId xmlns:p14="http://schemas.microsoft.com/office/powerpoint/2010/main" val="33192757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0A0E0E-7227-8D43-A8C3-50EF3214AAAD}" type="slidenum">
              <a:rPr lang="en-US" smtClean="0"/>
              <a:t>25</a:t>
            </a:fld>
            <a:endParaRPr lang="en-US"/>
          </a:p>
        </p:txBody>
      </p:sp>
    </p:spTree>
    <p:extLst>
      <p:ext uri="{BB962C8B-B14F-4D97-AF65-F5344CB8AC3E}">
        <p14:creationId xmlns:p14="http://schemas.microsoft.com/office/powerpoint/2010/main" val="21215394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0A0E0E-7227-8D43-A8C3-50EF3214AAAD}" type="slidenum">
              <a:rPr lang="en-US" smtClean="0"/>
              <a:t>26</a:t>
            </a:fld>
            <a:endParaRPr lang="en-US"/>
          </a:p>
        </p:txBody>
      </p:sp>
    </p:spTree>
    <p:extLst>
      <p:ext uri="{BB962C8B-B14F-4D97-AF65-F5344CB8AC3E}">
        <p14:creationId xmlns:p14="http://schemas.microsoft.com/office/powerpoint/2010/main" val="2974291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11962-D1B2-77DC-A75A-C8C6076FF3D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7E6C5B4-870B-9046-08BF-4DE92E8E81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FDB7197-E710-1F7C-EEC1-E6561231387F}"/>
              </a:ext>
            </a:extLst>
          </p:cNvPr>
          <p:cNvSpPr>
            <a:spLocks noGrp="1"/>
          </p:cNvSpPr>
          <p:nvPr>
            <p:ph type="dt" sz="half" idx="10"/>
          </p:nvPr>
        </p:nvSpPr>
        <p:spPr/>
        <p:txBody>
          <a:bodyPr/>
          <a:lstStyle/>
          <a:p>
            <a:fld id="{FC4BF2D2-34FA-A44B-937F-F1D6FC2B01DB}" type="datetimeFigureOut">
              <a:rPr lang="en-US" smtClean="0"/>
              <a:t>12/3/24</a:t>
            </a:fld>
            <a:endParaRPr lang="en-US"/>
          </a:p>
        </p:txBody>
      </p:sp>
      <p:sp>
        <p:nvSpPr>
          <p:cNvPr id="5" name="Footer Placeholder 4">
            <a:extLst>
              <a:ext uri="{FF2B5EF4-FFF2-40B4-BE49-F238E27FC236}">
                <a16:creationId xmlns:a16="http://schemas.microsoft.com/office/drawing/2014/main" id="{A85B1520-4542-40B5-AE86-7260832B0D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0EBF44-2F6E-0458-67BF-4BC5834B998D}"/>
              </a:ext>
            </a:extLst>
          </p:cNvPr>
          <p:cNvSpPr>
            <a:spLocks noGrp="1"/>
          </p:cNvSpPr>
          <p:nvPr>
            <p:ph type="sldNum" sz="quarter" idx="12"/>
          </p:nvPr>
        </p:nvSpPr>
        <p:spPr/>
        <p:txBody>
          <a:bodyPr/>
          <a:lstStyle/>
          <a:p>
            <a:fld id="{0CD24435-71EC-D144-A9C7-CC29880E8B33}" type="slidenum">
              <a:rPr lang="en-US" smtClean="0"/>
              <a:t>‹#›</a:t>
            </a:fld>
            <a:endParaRPr lang="en-US"/>
          </a:p>
        </p:txBody>
      </p:sp>
    </p:spTree>
    <p:extLst>
      <p:ext uri="{BB962C8B-B14F-4D97-AF65-F5344CB8AC3E}">
        <p14:creationId xmlns:p14="http://schemas.microsoft.com/office/powerpoint/2010/main" val="30019360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589EE-4E26-BCC3-001F-8F37E81F49B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414B89A-FC0E-927E-5651-B0166AB0461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BA40FA-2EFC-12A5-5C21-1234253C2B34}"/>
              </a:ext>
            </a:extLst>
          </p:cNvPr>
          <p:cNvSpPr>
            <a:spLocks noGrp="1"/>
          </p:cNvSpPr>
          <p:nvPr>
            <p:ph type="dt" sz="half" idx="10"/>
          </p:nvPr>
        </p:nvSpPr>
        <p:spPr/>
        <p:txBody>
          <a:bodyPr/>
          <a:lstStyle/>
          <a:p>
            <a:fld id="{FC4BF2D2-34FA-A44B-937F-F1D6FC2B01DB}" type="datetimeFigureOut">
              <a:rPr lang="en-US" smtClean="0"/>
              <a:t>12/3/24</a:t>
            </a:fld>
            <a:endParaRPr lang="en-US"/>
          </a:p>
        </p:txBody>
      </p:sp>
      <p:sp>
        <p:nvSpPr>
          <p:cNvPr id="5" name="Footer Placeholder 4">
            <a:extLst>
              <a:ext uri="{FF2B5EF4-FFF2-40B4-BE49-F238E27FC236}">
                <a16:creationId xmlns:a16="http://schemas.microsoft.com/office/drawing/2014/main" id="{93DAD0C7-56C1-48F9-4BFC-62FA8DDF04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94CC21-765C-C333-56E4-84A23D8804E0}"/>
              </a:ext>
            </a:extLst>
          </p:cNvPr>
          <p:cNvSpPr>
            <a:spLocks noGrp="1"/>
          </p:cNvSpPr>
          <p:nvPr>
            <p:ph type="sldNum" sz="quarter" idx="12"/>
          </p:nvPr>
        </p:nvSpPr>
        <p:spPr/>
        <p:txBody>
          <a:bodyPr/>
          <a:lstStyle/>
          <a:p>
            <a:fld id="{0CD24435-71EC-D144-A9C7-CC29880E8B33}" type="slidenum">
              <a:rPr lang="en-US" smtClean="0"/>
              <a:t>‹#›</a:t>
            </a:fld>
            <a:endParaRPr lang="en-US"/>
          </a:p>
        </p:txBody>
      </p:sp>
    </p:spTree>
    <p:extLst>
      <p:ext uri="{BB962C8B-B14F-4D97-AF65-F5344CB8AC3E}">
        <p14:creationId xmlns:p14="http://schemas.microsoft.com/office/powerpoint/2010/main" val="20182052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731D2-F1F9-9420-76C3-56DE8C73633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A1561CE-79C4-8A7E-8B57-A9C19B3C7AE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5099F0-6FF4-7F9C-EA81-9AC8467717D9}"/>
              </a:ext>
            </a:extLst>
          </p:cNvPr>
          <p:cNvSpPr>
            <a:spLocks noGrp="1"/>
          </p:cNvSpPr>
          <p:nvPr>
            <p:ph type="dt" sz="half" idx="10"/>
          </p:nvPr>
        </p:nvSpPr>
        <p:spPr/>
        <p:txBody>
          <a:bodyPr/>
          <a:lstStyle/>
          <a:p>
            <a:fld id="{FC4BF2D2-34FA-A44B-937F-F1D6FC2B01DB}" type="datetimeFigureOut">
              <a:rPr lang="en-US" smtClean="0"/>
              <a:t>12/3/24</a:t>
            </a:fld>
            <a:endParaRPr lang="en-US"/>
          </a:p>
        </p:txBody>
      </p:sp>
      <p:sp>
        <p:nvSpPr>
          <p:cNvPr id="5" name="Footer Placeholder 4">
            <a:extLst>
              <a:ext uri="{FF2B5EF4-FFF2-40B4-BE49-F238E27FC236}">
                <a16:creationId xmlns:a16="http://schemas.microsoft.com/office/drawing/2014/main" id="{6600DEC9-8319-E694-AAA6-7A2EB1F58D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3A2A82-2588-95ED-2DE1-DF3E10A1FC80}"/>
              </a:ext>
            </a:extLst>
          </p:cNvPr>
          <p:cNvSpPr>
            <a:spLocks noGrp="1"/>
          </p:cNvSpPr>
          <p:nvPr>
            <p:ph type="sldNum" sz="quarter" idx="12"/>
          </p:nvPr>
        </p:nvSpPr>
        <p:spPr/>
        <p:txBody>
          <a:bodyPr/>
          <a:lstStyle/>
          <a:p>
            <a:fld id="{0CD24435-71EC-D144-A9C7-CC29880E8B33}" type="slidenum">
              <a:rPr lang="en-US" smtClean="0"/>
              <a:t>‹#›</a:t>
            </a:fld>
            <a:endParaRPr lang="en-US"/>
          </a:p>
        </p:txBody>
      </p:sp>
    </p:spTree>
    <p:extLst>
      <p:ext uri="{BB962C8B-B14F-4D97-AF65-F5344CB8AC3E}">
        <p14:creationId xmlns:p14="http://schemas.microsoft.com/office/powerpoint/2010/main" val="1353043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8B36B-F06B-E255-2368-F0604FA40D7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E60EA49-9247-D621-6C5C-2AEB311D764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4CE577C-145D-A1B4-AA6D-764F47E0117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50B0DF9-2246-1DB7-F992-70211A7219ED}"/>
              </a:ext>
            </a:extLst>
          </p:cNvPr>
          <p:cNvSpPr>
            <a:spLocks noGrp="1"/>
          </p:cNvSpPr>
          <p:nvPr>
            <p:ph type="dt" sz="half" idx="10"/>
          </p:nvPr>
        </p:nvSpPr>
        <p:spPr/>
        <p:txBody>
          <a:bodyPr/>
          <a:lstStyle/>
          <a:p>
            <a:fld id="{FC4BF2D2-34FA-A44B-937F-F1D6FC2B01DB}" type="datetimeFigureOut">
              <a:rPr lang="en-US" smtClean="0"/>
              <a:t>12/3/24</a:t>
            </a:fld>
            <a:endParaRPr lang="en-US"/>
          </a:p>
        </p:txBody>
      </p:sp>
      <p:sp>
        <p:nvSpPr>
          <p:cNvPr id="6" name="Footer Placeholder 5">
            <a:extLst>
              <a:ext uri="{FF2B5EF4-FFF2-40B4-BE49-F238E27FC236}">
                <a16:creationId xmlns:a16="http://schemas.microsoft.com/office/drawing/2014/main" id="{97E8B9C4-CE0F-4E76-8A9D-40D6CB0224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77D196-3147-14FE-89C1-DAE2F747D8EE}"/>
              </a:ext>
            </a:extLst>
          </p:cNvPr>
          <p:cNvSpPr>
            <a:spLocks noGrp="1"/>
          </p:cNvSpPr>
          <p:nvPr>
            <p:ph type="sldNum" sz="quarter" idx="12"/>
          </p:nvPr>
        </p:nvSpPr>
        <p:spPr/>
        <p:txBody>
          <a:bodyPr/>
          <a:lstStyle/>
          <a:p>
            <a:fld id="{0CD24435-71EC-D144-A9C7-CC29880E8B33}" type="slidenum">
              <a:rPr lang="en-US" smtClean="0"/>
              <a:t>‹#›</a:t>
            </a:fld>
            <a:endParaRPr lang="en-US"/>
          </a:p>
        </p:txBody>
      </p:sp>
    </p:spTree>
    <p:extLst>
      <p:ext uri="{BB962C8B-B14F-4D97-AF65-F5344CB8AC3E}">
        <p14:creationId xmlns:p14="http://schemas.microsoft.com/office/powerpoint/2010/main" val="3896275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AC940-FE1D-764A-A45B-9A10111550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26699FD-E24C-6A0A-92AE-910C1765D7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4E6836D-85E9-F0F6-96F2-AD6F9822F34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51749F7-2FCD-E336-456A-A7E6779161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353293F-497F-0D79-916A-46A77BAF83E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114BA4E-C888-2592-FC96-B6202648F716}"/>
              </a:ext>
            </a:extLst>
          </p:cNvPr>
          <p:cNvSpPr>
            <a:spLocks noGrp="1"/>
          </p:cNvSpPr>
          <p:nvPr>
            <p:ph type="dt" sz="half" idx="10"/>
          </p:nvPr>
        </p:nvSpPr>
        <p:spPr/>
        <p:txBody>
          <a:bodyPr/>
          <a:lstStyle/>
          <a:p>
            <a:fld id="{FC4BF2D2-34FA-A44B-937F-F1D6FC2B01DB}" type="datetimeFigureOut">
              <a:rPr lang="en-US" smtClean="0"/>
              <a:t>12/3/24</a:t>
            </a:fld>
            <a:endParaRPr lang="en-US"/>
          </a:p>
        </p:txBody>
      </p:sp>
      <p:sp>
        <p:nvSpPr>
          <p:cNvPr id="8" name="Footer Placeholder 7">
            <a:extLst>
              <a:ext uri="{FF2B5EF4-FFF2-40B4-BE49-F238E27FC236}">
                <a16:creationId xmlns:a16="http://schemas.microsoft.com/office/drawing/2014/main" id="{3E4CE386-0F86-23A0-BDB9-37A2991A3BC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11E28CB-6238-C9D4-8656-BF2C1537719C}"/>
              </a:ext>
            </a:extLst>
          </p:cNvPr>
          <p:cNvSpPr>
            <a:spLocks noGrp="1"/>
          </p:cNvSpPr>
          <p:nvPr>
            <p:ph type="sldNum" sz="quarter" idx="12"/>
          </p:nvPr>
        </p:nvSpPr>
        <p:spPr/>
        <p:txBody>
          <a:bodyPr/>
          <a:lstStyle/>
          <a:p>
            <a:fld id="{0CD24435-71EC-D144-A9C7-CC29880E8B33}" type="slidenum">
              <a:rPr lang="en-US" smtClean="0"/>
              <a:t>‹#›</a:t>
            </a:fld>
            <a:endParaRPr lang="en-US"/>
          </a:p>
        </p:txBody>
      </p:sp>
    </p:spTree>
    <p:extLst>
      <p:ext uri="{BB962C8B-B14F-4D97-AF65-F5344CB8AC3E}">
        <p14:creationId xmlns:p14="http://schemas.microsoft.com/office/powerpoint/2010/main" val="3365363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1B13A-BCB8-EF45-9AD1-6146199BD3A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8E83B1-FEEF-2230-4411-723378FA2134}"/>
              </a:ext>
            </a:extLst>
          </p:cNvPr>
          <p:cNvSpPr>
            <a:spLocks noGrp="1"/>
          </p:cNvSpPr>
          <p:nvPr>
            <p:ph type="dt" sz="half" idx="10"/>
          </p:nvPr>
        </p:nvSpPr>
        <p:spPr/>
        <p:txBody>
          <a:bodyPr/>
          <a:lstStyle/>
          <a:p>
            <a:fld id="{FC4BF2D2-34FA-A44B-937F-F1D6FC2B01DB}" type="datetimeFigureOut">
              <a:rPr lang="en-US" smtClean="0"/>
              <a:t>12/3/24</a:t>
            </a:fld>
            <a:endParaRPr lang="en-US"/>
          </a:p>
        </p:txBody>
      </p:sp>
      <p:sp>
        <p:nvSpPr>
          <p:cNvPr id="4" name="Footer Placeholder 3">
            <a:extLst>
              <a:ext uri="{FF2B5EF4-FFF2-40B4-BE49-F238E27FC236}">
                <a16:creationId xmlns:a16="http://schemas.microsoft.com/office/drawing/2014/main" id="{155B0221-DA80-A2C3-80A3-3E4DBDD0043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CEDD22C-9586-08AE-1DB5-ED59B8A33DC6}"/>
              </a:ext>
            </a:extLst>
          </p:cNvPr>
          <p:cNvSpPr>
            <a:spLocks noGrp="1"/>
          </p:cNvSpPr>
          <p:nvPr>
            <p:ph type="sldNum" sz="quarter" idx="12"/>
          </p:nvPr>
        </p:nvSpPr>
        <p:spPr/>
        <p:txBody>
          <a:bodyPr/>
          <a:lstStyle/>
          <a:p>
            <a:fld id="{0CD24435-71EC-D144-A9C7-CC29880E8B33}" type="slidenum">
              <a:rPr lang="en-US" smtClean="0"/>
              <a:t>‹#›</a:t>
            </a:fld>
            <a:endParaRPr lang="en-US"/>
          </a:p>
        </p:txBody>
      </p:sp>
    </p:spTree>
    <p:extLst>
      <p:ext uri="{BB962C8B-B14F-4D97-AF65-F5344CB8AC3E}">
        <p14:creationId xmlns:p14="http://schemas.microsoft.com/office/powerpoint/2010/main" val="3455548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9177AF-4D79-2628-D64C-BC225F105E7C}"/>
              </a:ext>
            </a:extLst>
          </p:cNvPr>
          <p:cNvSpPr>
            <a:spLocks noGrp="1"/>
          </p:cNvSpPr>
          <p:nvPr>
            <p:ph type="dt" sz="half" idx="10"/>
          </p:nvPr>
        </p:nvSpPr>
        <p:spPr/>
        <p:txBody>
          <a:bodyPr/>
          <a:lstStyle/>
          <a:p>
            <a:fld id="{FC4BF2D2-34FA-A44B-937F-F1D6FC2B01DB}" type="datetimeFigureOut">
              <a:rPr lang="en-US" smtClean="0"/>
              <a:t>12/3/24</a:t>
            </a:fld>
            <a:endParaRPr lang="en-US"/>
          </a:p>
        </p:txBody>
      </p:sp>
      <p:sp>
        <p:nvSpPr>
          <p:cNvPr id="3" name="Footer Placeholder 2">
            <a:extLst>
              <a:ext uri="{FF2B5EF4-FFF2-40B4-BE49-F238E27FC236}">
                <a16:creationId xmlns:a16="http://schemas.microsoft.com/office/drawing/2014/main" id="{87F59AE0-4B6C-DB91-7733-B49B353AEA4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2FE44F2-70D6-E598-17C8-5505AC453923}"/>
              </a:ext>
            </a:extLst>
          </p:cNvPr>
          <p:cNvSpPr>
            <a:spLocks noGrp="1"/>
          </p:cNvSpPr>
          <p:nvPr>
            <p:ph type="sldNum" sz="quarter" idx="12"/>
          </p:nvPr>
        </p:nvSpPr>
        <p:spPr/>
        <p:txBody>
          <a:bodyPr/>
          <a:lstStyle/>
          <a:p>
            <a:fld id="{0CD24435-71EC-D144-A9C7-CC29880E8B33}" type="slidenum">
              <a:rPr lang="en-US" smtClean="0"/>
              <a:t>‹#›</a:t>
            </a:fld>
            <a:endParaRPr lang="en-US"/>
          </a:p>
        </p:txBody>
      </p:sp>
    </p:spTree>
    <p:extLst>
      <p:ext uri="{BB962C8B-B14F-4D97-AF65-F5344CB8AC3E}">
        <p14:creationId xmlns:p14="http://schemas.microsoft.com/office/powerpoint/2010/main" val="3164891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8E3E2-69B8-6C96-2B10-2884F760F2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FBB5C2C-7F97-9BBD-FF27-3359F992A5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55D5752-1F29-E5D5-D767-BF578934B7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5FBE02-18F7-1B64-8B73-12B53F1C1B82}"/>
              </a:ext>
            </a:extLst>
          </p:cNvPr>
          <p:cNvSpPr>
            <a:spLocks noGrp="1"/>
          </p:cNvSpPr>
          <p:nvPr>
            <p:ph type="dt" sz="half" idx="10"/>
          </p:nvPr>
        </p:nvSpPr>
        <p:spPr/>
        <p:txBody>
          <a:bodyPr/>
          <a:lstStyle/>
          <a:p>
            <a:fld id="{FC4BF2D2-34FA-A44B-937F-F1D6FC2B01DB}" type="datetimeFigureOut">
              <a:rPr lang="en-US" smtClean="0"/>
              <a:t>12/3/24</a:t>
            </a:fld>
            <a:endParaRPr lang="en-US"/>
          </a:p>
        </p:txBody>
      </p:sp>
      <p:sp>
        <p:nvSpPr>
          <p:cNvPr id="6" name="Footer Placeholder 5">
            <a:extLst>
              <a:ext uri="{FF2B5EF4-FFF2-40B4-BE49-F238E27FC236}">
                <a16:creationId xmlns:a16="http://schemas.microsoft.com/office/drawing/2014/main" id="{B8C5F583-F2DC-D5D0-DD69-307BBB7FCF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07E35A-4059-E739-ECFD-3E654A29E876}"/>
              </a:ext>
            </a:extLst>
          </p:cNvPr>
          <p:cNvSpPr>
            <a:spLocks noGrp="1"/>
          </p:cNvSpPr>
          <p:nvPr>
            <p:ph type="sldNum" sz="quarter" idx="12"/>
          </p:nvPr>
        </p:nvSpPr>
        <p:spPr/>
        <p:txBody>
          <a:bodyPr/>
          <a:lstStyle/>
          <a:p>
            <a:fld id="{0CD24435-71EC-D144-A9C7-CC29880E8B33}" type="slidenum">
              <a:rPr lang="en-US" smtClean="0"/>
              <a:t>‹#›</a:t>
            </a:fld>
            <a:endParaRPr lang="en-US"/>
          </a:p>
        </p:txBody>
      </p:sp>
    </p:spTree>
    <p:extLst>
      <p:ext uri="{BB962C8B-B14F-4D97-AF65-F5344CB8AC3E}">
        <p14:creationId xmlns:p14="http://schemas.microsoft.com/office/powerpoint/2010/main" val="752035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C3B92-C88F-0597-A8EE-DC16B43935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D60D7BE-D68E-4EB4-552E-81D7374442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E6A3CEF-33A1-56A3-9F42-B545DE0351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86FCAD-06AB-52D6-56B4-F792C0A2EBA3}"/>
              </a:ext>
            </a:extLst>
          </p:cNvPr>
          <p:cNvSpPr>
            <a:spLocks noGrp="1"/>
          </p:cNvSpPr>
          <p:nvPr>
            <p:ph type="dt" sz="half" idx="10"/>
          </p:nvPr>
        </p:nvSpPr>
        <p:spPr/>
        <p:txBody>
          <a:bodyPr/>
          <a:lstStyle/>
          <a:p>
            <a:fld id="{FC4BF2D2-34FA-A44B-937F-F1D6FC2B01DB}" type="datetimeFigureOut">
              <a:rPr lang="en-US" smtClean="0"/>
              <a:t>12/3/24</a:t>
            </a:fld>
            <a:endParaRPr lang="en-US"/>
          </a:p>
        </p:txBody>
      </p:sp>
      <p:sp>
        <p:nvSpPr>
          <p:cNvPr id="6" name="Footer Placeholder 5">
            <a:extLst>
              <a:ext uri="{FF2B5EF4-FFF2-40B4-BE49-F238E27FC236}">
                <a16:creationId xmlns:a16="http://schemas.microsoft.com/office/drawing/2014/main" id="{F604D921-256A-F68B-1F9F-26A363AEE2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04B56B6-EF9B-E161-32D9-49D16F9FF56C}"/>
              </a:ext>
            </a:extLst>
          </p:cNvPr>
          <p:cNvSpPr>
            <a:spLocks noGrp="1"/>
          </p:cNvSpPr>
          <p:nvPr>
            <p:ph type="sldNum" sz="quarter" idx="12"/>
          </p:nvPr>
        </p:nvSpPr>
        <p:spPr/>
        <p:txBody>
          <a:bodyPr/>
          <a:lstStyle/>
          <a:p>
            <a:fld id="{0CD24435-71EC-D144-A9C7-CC29880E8B33}" type="slidenum">
              <a:rPr lang="en-US" smtClean="0"/>
              <a:t>‹#›</a:t>
            </a:fld>
            <a:endParaRPr lang="en-US"/>
          </a:p>
        </p:txBody>
      </p:sp>
    </p:spTree>
    <p:extLst>
      <p:ext uri="{BB962C8B-B14F-4D97-AF65-F5344CB8AC3E}">
        <p14:creationId xmlns:p14="http://schemas.microsoft.com/office/powerpoint/2010/main" val="1919191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6DAB9-52C2-E998-445E-37A455EB3C5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7DBD5E7-4DBE-094D-209D-F03F22D2B45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F12E82-0E1A-DBD2-A391-A82CAF78638E}"/>
              </a:ext>
            </a:extLst>
          </p:cNvPr>
          <p:cNvSpPr>
            <a:spLocks noGrp="1"/>
          </p:cNvSpPr>
          <p:nvPr>
            <p:ph type="dt" sz="half" idx="10"/>
          </p:nvPr>
        </p:nvSpPr>
        <p:spPr/>
        <p:txBody>
          <a:bodyPr/>
          <a:lstStyle/>
          <a:p>
            <a:fld id="{FC4BF2D2-34FA-A44B-937F-F1D6FC2B01DB}" type="datetimeFigureOut">
              <a:rPr lang="en-US" smtClean="0"/>
              <a:t>12/3/24</a:t>
            </a:fld>
            <a:endParaRPr lang="en-US"/>
          </a:p>
        </p:txBody>
      </p:sp>
      <p:sp>
        <p:nvSpPr>
          <p:cNvPr id="5" name="Footer Placeholder 4">
            <a:extLst>
              <a:ext uri="{FF2B5EF4-FFF2-40B4-BE49-F238E27FC236}">
                <a16:creationId xmlns:a16="http://schemas.microsoft.com/office/drawing/2014/main" id="{ED258DFF-F0E1-0F7A-F773-50DC08E681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45588C-554D-2E00-60C3-878A2EDC437D}"/>
              </a:ext>
            </a:extLst>
          </p:cNvPr>
          <p:cNvSpPr>
            <a:spLocks noGrp="1"/>
          </p:cNvSpPr>
          <p:nvPr>
            <p:ph type="sldNum" sz="quarter" idx="12"/>
          </p:nvPr>
        </p:nvSpPr>
        <p:spPr/>
        <p:txBody>
          <a:bodyPr/>
          <a:lstStyle/>
          <a:p>
            <a:fld id="{0CD24435-71EC-D144-A9C7-CC29880E8B33}" type="slidenum">
              <a:rPr lang="en-US" smtClean="0"/>
              <a:t>‹#›</a:t>
            </a:fld>
            <a:endParaRPr lang="en-US"/>
          </a:p>
        </p:txBody>
      </p:sp>
    </p:spTree>
    <p:extLst>
      <p:ext uri="{BB962C8B-B14F-4D97-AF65-F5344CB8AC3E}">
        <p14:creationId xmlns:p14="http://schemas.microsoft.com/office/powerpoint/2010/main" val="245970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B066F4-3175-7E8E-BB11-A48ECD80834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9F4F2E5-0E33-3B48-7BF7-962E7A1BE4A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E8FAB3-1DDE-2BC8-AB76-CF6353A6C1A6}"/>
              </a:ext>
            </a:extLst>
          </p:cNvPr>
          <p:cNvSpPr>
            <a:spLocks noGrp="1"/>
          </p:cNvSpPr>
          <p:nvPr>
            <p:ph type="dt" sz="half" idx="10"/>
          </p:nvPr>
        </p:nvSpPr>
        <p:spPr/>
        <p:txBody>
          <a:bodyPr/>
          <a:lstStyle/>
          <a:p>
            <a:fld id="{FC4BF2D2-34FA-A44B-937F-F1D6FC2B01DB}" type="datetimeFigureOut">
              <a:rPr lang="en-US" smtClean="0"/>
              <a:t>12/3/24</a:t>
            </a:fld>
            <a:endParaRPr lang="en-US"/>
          </a:p>
        </p:txBody>
      </p:sp>
      <p:sp>
        <p:nvSpPr>
          <p:cNvPr id="5" name="Footer Placeholder 4">
            <a:extLst>
              <a:ext uri="{FF2B5EF4-FFF2-40B4-BE49-F238E27FC236}">
                <a16:creationId xmlns:a16="http://schemas.microsoft.com/office/drawing/2014/main" id="{D5FE7A4A-B181-E5D4-31EA-9A87CA8DB3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03AFE6-5550-3534-5FB5-AC40E30B7DFE}"/>
              </a:ext>
            </a:extLst>
          </p:cNvPr>
          <p:cNvSpPr>
            <a:spLocks noGrp="1"/>
          </p:cNvSpPr>
          <p:nvPr>
            <p:ph type="sldNum" sz="quarter" idx="12"/>
          </p:nvPr>
        </p:nvSpPr>
        <p:spPr/>
        <p:txBody>
          <a:bodyPr/>
          <a:lstStyle/>
          <a:p>
            <a:fld id="{0CD24435-71EC-D144-A9C7-CC29880E8B33}" type="slidenum">
              <a:rPr lang="en-US" smtClean="0"/>
              <a:t>‹#›</a:t>
            </a:fld>
            <a:endParaRPr lang="en-US"/>
          </a:p>
        </p:txBody>
      </p:sp>
    </p:spTree>
    <p:extLst>
      <p:ext uri="{BB962C8B-B14F-4D97-AF65-F5344CB8AC3E}">
        <p14:creationId xmlns:p14="http://schemas.microsoft.com/office/powerpoint/2010/main" val="36708873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6191A2-72DA-5977-ADBE-3970251B27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914E3DC-655D-9897-9889-7BC0F29F0C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C653DE-887E-CE0D-ACB3-AD9E5C5346D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C4BF2D2-34FA-A44B-937F-F1D6FC2B01DB}" type="datetimeFigureOut">
              <a:rPr lang="en-US" smtClean="0"/>
              <a:t>12/3/24</a:t>
            </a:fld>
            <a:endParaRPr lang="en-US"/>
          </a:p>
        </p:txBody>
      </p:sp>
      <p:sp>
        <p:nvSpPr>
          <p:cNvPr id="5" name="Footer Placeholder 4">
            <a:extLst>
              <a:ext uri="{FF2B5EF4-FFF2-40B4-BE49-F238E27FC236}">
                <a16:creationId xmlns:a16="http://schemas.microsoft.com/office/drawing/2014/main" id="{D77C08B8-D347-C2DA-45E9-EA6AA06D3F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0ACE062-66CA-A9F1-27CC-8EA5C1B12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CD24435-71EC-D144-A9C7-CC29880E8B33}" type="slidenum">
              <a:rPr lang="en-US" smtClean="0"/>
              <a:t>‹#›</a:t>
            </a:fld>
            <a:endParaRPr lang="en-US"/>
          </a:p>
        </p:txBody>
      </p:sp>
    </p:spTree>
    <p:extLst>
      <p:ext uri="{BB962C8B-B14F-4D97-AF65-F5344CB8AC3E}">
        <p14:creationId xmlns:p14="http://schemas.microsoft.com/office/powerpoint/2010/main" val="36796754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customXml" Target="../ink/ink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png"/><Relationship Id="rId7" Type="http://schemas.openxmlformats.org/officeDocument/2006/relationships/diagramColors" Target="../diagrams/colors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1177/14780771241254637" TargetMode="External"/><Relationship Id="rId2" Type="http://schemas.openxmlformats.org/officeDocument/2006/relationships/hyperlink" Target="https://doi.org/10.1177/13548565231187730" TargetMode="External"/><Relationship Id="rId1" Type="http://schemas.openxmlformats.org/officeDocument/2006/relationships/slideLayout" Target="../slideLayouts/slideLayout7.xml"/><Relationship Id="rId6" Type="http://schemas.openxmlformats.org/officeDocument/2006/relationships/hyperlink" Target="https://creator.nightcafe.studio/" TargetMode="External"/><Relationship Id="rId5" Type="http://schemas.openxmlformats.org/officeDocument/2006/relationships/hyperlink" Target="https://doi.org/10.3390/app14114662" TargetMode="External"/><Relationship Id="rId4" Type="http://schemas.openxmlformats.org/officeDocument/2006/relationships/hyperlink" Target="https://doi.org/10.3389/fpsyg.2024.136995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547E6B0-154B-2EE8-6B3F-2F7198E044DB}"/>
              </a:ext>
            </a:extLst>
          </p:cNvPr>
          <p:cNvPicPr>
            <a:picLocks noChangeAspect="1"/>
          </p:cNvPicPr>
          <p:nvPr/>
        </p:nvPicPr>
        <p:blipFill>
          <a:blip r:embed="rId3">
            <a:alphaModFix amt="50000"/>
          </a:blip>
          <a:srcRect t="21775" b="21975"/>
          <a:stretch/>
        </p:blipFill>
        <p:spPr>
          <a:xfrm>
            <a:off x="0" y="-1978740"/>
            <a:ext cx="12191980" cy="6857999"/>
          </a:xfrm>
          <a:prstGeom prst="rect">
            <a:avLst/>
          </a:prstGeom>
        </p:spPr>
      </p:pic>
      <p:sp>
        <p:nvSpPr>
          <p:cNvPr id="2" name="Title 1">
            <a:extLst>
              <a:ext uri="{FF2B5EF4-FFF2-40B4-BE49-F238E27FC236}">
                <a16:creationId xmlns:a16="http://schemas.microsoft.com/office/drawing/2014/main" id="{054D3FD8-15C3-53C4-0557-E6BBAF8C9892}"/>
              </a:ext>
            </a:extLst>
          </p:cNvPr>
          <p:cNvSpPr>
            <a:spLocks noGrp="1"/>
          </p:cNvSpPr>
          <p:nvPr>
            <p:ph type="ctrTitle"/>
          </p:nvPr>
        </p:nvSpPr>
        <p:spPr>
          <a:xfrm>
            <a:off x="353868" y="1325880"/>
            <a:ext cx="11484243" cy="2900518"/>
          </a:xfrm>
        </p:spPr>
        <p:txBody>
          <a:bodyPr vert="horz" lIns="91440" tIns="45720" rIns="91440" bIns="45720" rtlCol="0" anchor="b">
            <a:normAutofit/>
          </a:bodyPr>
          <a:lstStyle/>
          <a:p>
            <a:r>
              <a:rPr lang="en-US" sz="3000" b="1" i="0" u="none" strike="noStrike" dirty="0">
                <a:solidFill>
                  <a:srgbClr val="FFFFFF"/>
                </a:solidFill>
                <a:effectLst/>
              </a:rPr>
              <a:t>How is artificial intelligence (AI) </a:t>
            </a:r>
            <a:r>
              <a:rPr lang="en-US" sz="3000" b="1" dirty="0">
                <a:solidFill>
                  <a:srgbClr val="FFFFFF"/>
                </a:solidFill>
              </a:rPr>
              <a:t>impacting</a:t>
            </a:r>
            <a:r>
              <a:rPr lang="en-US" sz="3000" b="1" i="0" u="none" strike="noStrike" dirty="0">
                <a:solidFill>
                  <a:srgbClr val="FFFFFF"/>
                </a:solidFill>
                <a:effectLst/>
              </a:rPr>
              <a:t> creativity in art and design education at one higher education institution in Wales, </a:t>
            </a:r>
            <a:br>
              <a:rPr lang="en-US" sz="3000" b="1" i="0" u="none" strike="noStrike" dirty="0">
                <a:solidFill>
                  <a:srgbClr val="FFFFFF"/>
                </a:solidFill>
                <a:effectLst/>
              </a:rPr>
            </a:br>
            <a:r>
              <a:rPr lang="en-US" sz="3000" b="1" i="0" u="none" strike="noStrike" dirty="0">
                <a:solidFill>
                  <a:srgbClr val="FFFFFF"/>
                </a:solidFill>
                <a:effectLst/>
              </a:rPr>
              <a:t>and </a:t>
            </a:r>
            <a:br>
              <a:rPr lang="en-US" sz="3000" b="1" i="0" u="none" strike="noStrike" dirty="0">
                <a:solidFill>
                  <a:srgbClr val="FFFFFF"/>
                </a:solidFill>
                <a:effectLst/>
              </a:rPr>
            </a:br>
            <a:r>
              <a:rPr lang="en-US" sz="3000" b="1" i="0" u="none" strike="noStrike" dirty="0">
                <a:solidFill>
                  <a:srgbClr val="FFFFFF"/>
                </a:solidFill>
                <a:effectLst/>
              </a:rPr>
              <a:t>how do lecturers' perceptions and teaching approaches shape its </a:t>
            </a:r>
            <a:r>
              <a:rPr lang="en-US" sz="3000" b="1" dirty="0">
                <a:solidFill>
                  <a:srgbClr val="FFFFFF"/>
                </a:solidFill>
              </a:rPr>
              <a:t>potential</a:t>
            </a:r>
            <a:r>
              <a:rPr lang="en-US" sz="3000" b="1" i="0" u="none" strike="noStrike" dirty="0">
                <a:solidFill>
                  <a:srgbClr val="FFFFFF"/>
                </a:solidFill>
                <a:effectLst/>
              </a:rPr>
              <a:t> adoption?</a:t>
            </a:r>
            <a:endParaRPr lang="en-US" sz="3000" dirty="0">
              <a:solidFill>
                <a:srgbClr val="FFFFFF"/>
              </a:solidFill>
            </a:endParaRPr>
          </a:p>
        </p:txBody>
      </p:sp>
      <p:sp>
        <p:nvSpPr>
          <p:cNvPr id="3" name="Subtitle 2">
            <a:extLst>
              <a:ext uri="{FF2B5EF4-FFF2-40B4-BE49-F238E27FC236}">
                <a16:creationId xmlns:a16="http://schemas.microsoft.com/office/drawing/2014/main" id="{5AD9465D-A188-655C-7AEE-56C8B10FDFA7}"/>
              </a:ext>
            </a:extLst>
          </p:cNvPr>
          <p:cNvSpPr>
            <a:spLocks noGrp="1"/>
          </p:cNvSpPr>
          <p:nvPr>
            <p:ph type="subTitle" idx="1"/>
          </p:nvPr>
        </p:nvSpPr>
        <p:spPr>
          <a:xfrm>
            <a:off x="1517789" y="5115379"/>
            <a:ext cx="9156400" cy="1506499"/>
          </a:xfrm>
        </p:spPr>
        <p:txBody>
          <a:bodyPr vert="horz" lIns="91440" tIns="45720" rIns="91440" bIns="45720" rtlCol="0">
            <a:normAutofit/>
          </a:bodyPr>
          <a:lstStyle/>
          <a:p>
            <a:r>
              <a:rPr lang="en-US" sz="1700" dirty="0">
                <a:solidFill>
                  <a:srgbClr val="FFFFFF"/>
                </a:solidFill>
                <a:effectLst/>
              </a:rPr>
              <a:t>Kylie Boon</a:t>
            </a:r>
          </a:p>
          <a:p>
            <a:r>
              <a:rPr lang="en-US" sz="1700" dirty="0">
                <a:solidFill>
                  <a:srgbClr val="FFFFFF"/>
                </a:solidFill>
                <a:effectLst/>
              </a:rPr>
              <a:t>Module: </a:t>
            </a:r>
            <a:r>
              <a:rPr lang="en-US" sz="1700" b="1" dirty="0">
                <a:solidFill>
                  <a:srgbClr val="FFFFFF"/>
                </a:solidFill>
                <a:effectLst/>
              </a:rPr>
              <a:t>ECDE7016</a:t>
            </a:r>
            <a:r>
              <a:rPr lang="en-US" sz="1700" dirty="0">
                <a:solidFill>
                  <a:srgbClr val="FFFFFF"/>
                </a:solidFill>
                <a:effectLst/>
              </a:rPr>
              <a:t> </a:t>
            </a:r>
          </a:p>
          <a:p>
            <a:r>
              <a:rPr lang="en-US" sz="1700" dirty="0">
                <a:solidFill>
                  <a:srgbClr val="FFFFFF"/>
                </a:solidFill>
                <a:effectLst/>
              </a:rPr>
              <a:t>Assessment Component 1</a:t>
            </a:r>
            <a:r>
              <a:rPr lang="en-US" sz="1700" dirty="0">
                <a:solidFill>
                  <a:srgbClr val="FFFFFF"/>
                </a:solidFill>
              </a:rPr>
              <a:t>: </a:t>
            </a:r>
            <a:r>
              <a:rPr lang="en-US" sz="1700" dirty="0">
                <a:solidFill>
                  <a:srgbClr val="FFFFFF"/>
                </a:solidFill>
                <a:effectLst/>
              </a:rPr>
              <a:t>Presentation</a:t>
            </a:r>
          </a:p>
          <a:p>
            <a:br>
              <a:rPr lang="en-US" sz="800" dirty="0">
                <a:solidFill>
                  <a:srgbClr val="FFFFFF"/>
                </a:solidFill>
                <a:effectLst/>
              </a:rPr>
            </a:br>
            <a:endParaRPr lang="en-US" sz="800" dirty="0">
              <a:solidFill>
                <a:srgbClr val="FFFFFF"/>
              </a:solidFill>
            </a:endParaRPr>
          </a:p>
        </p:txBody>
      </p:sp>
    </p:spTree>
    <p:extLst>
      <p:ext uri="{BB962C8B-B14F-4D97-AF65-F5344CB8AC3E}">
        <p14:creationId xmlns:p14="http://schemas.microsoft.com/office/powerpoint/2010/main" val="256819045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A58F8-8502-6D94-8DB0-503B64DB580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9C677B1-E0B3-3115-9CCF-95F487FE5382}"/>
              </a:ext>
            </a:extLst>
          </p:cNvPr>
          <p:cNvSpPr txBox="1"/>
          <p:nvPr/>
        </p:nvSpPr>
        <p:spPr>
          <a:xfrm>
            <a:off x="721338" y="1336020"/>
            <a:ext cx="6440170" cy="4832092"/>
          </a:xfrm>
          <a:prstGeom prst="rect">
            <a:avLst/>
          </a:prstGeom>
          <a:noFill/>
        </p:spPr>
        <p:txBody>
          <a:bodyPr wrap="square" rtlCol="0">
            <a:spAutoFit/>
          </a:bodyPr>
          <a:lstStyle/>
          <a:p>
            <a:pPr lvl="0"/>
            <a:endParaRPr lang="en-GB" sz="2800" b="1" kern="100" dirty="0">
              <a:latin typeface="Arial" panose="020B0604020202020204" pitchFamily="34" charset="0"/>
              <a:ea typeface="Aptos" panose="020B0004020202020204" pitchFamily="34" charset="0"/>
              <a:cs typeface="Times New Roman" panose="02020603050405020304" pitchFamily="18" charset="0"/>
            </a:endParaRPr>
          </a:p>
          <a:p>
            <a:r>
              <a:rPr lang="en-US" sz="2800" b="1" dirty="0"/>
              <a:t> Introduction</a:t>
            </a:r>
          </a:p>
          <a:p>
            <a:endParaRPr lang="en-GB" b="1" dirty="0">
              <a:latin typeface="Calibri" panose="020F0502020204030204" pitchFamily="34" charset="0"/>
              <a:ea typeface="Calibri" panose="020F0502020204030204" pitchFamily="34" charset="0"/>
              <a:cs typeface="Times New Roman" panose="02020603050405020304" pitchFamily="18" charset="0"/>
            </a:endParaRPr>
          </a:p>
          <a:p>
            <a:r>
              <a:rPr lang="en-GB" b="1" i="1" dirty="0">
                <a:latin typeface="Calibri" panose="020F0502020204030204" pitchFamily="34" charset="0"/>
                <a:ea typeface="Calibri" panose="020F0502020204030204" pitchFamily="34" charset="0"/>
                <a:cs typeface="Times New Roman" panose="02020603050405020304" pitchFamily="18" charset="0"/>
              </a:rPr>
              <a:t>This study:</a:t>
            </a:r>
            <a:r>
              <a:rPr lang="en-GB" b="1" i="1"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b="1" i="1"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r>
              <a:rPr lang="en-GB" dirty="0">
                <a:solidFill>
                  <a:srgbClr val="000000"/>
                </a:solidFill>
                <a:effectLst/>
                <a:latin typeface="-webkit-standard"/>
                <a:ea typeface="Calibri" panose="020F0502020204030204" pitchFamily="34" charset="0"/>
                <a:cs typeface="Times New Roman" panose="02020603050405020304" pitchFamily="18" charset="0"/>
              </a:rPr>
              <a:t>Se</a:t>
            </a:r>
            <a:r>
              <a:rPr lang="en-GB" sz="1800" dirty="0">
                <a:solidFill>
                  <a:srgbClr val="000000"/>
                </a:solidFill>
                <a:latin typeface="-webkit-standard"/>
                <a:ea typeface="Calibri" panose="020F0502020204030204" pitchFamily="34" charset="0"/>
                <a:cs typeface="Times New Roman" panose="02020603050405020304" pitchFamily="18" charset="0"/>
              </a:rPr>
              <a:t>eks to</a:t>
            </a:r>
            <a:r>
              <a:rPr lang="en-GB" b="0" u="none" strike="noStrike" dirty="0">
                <a:solidFill>
                  <a:srgbClr val="000000"/>
                </a:solidFill>
                <a:effectLst/>
                <a:latin typeface="-webkit-standard"/>
              </a:rPr>
              <a:t> explore how </a:t>
            </a:r>
            <a:r>
              <a:rPr lang="en-GB" b="1" u="none" strike="noStrike" dirty="0">
                <a:solidFill>
                  <a:srgbClr val="000000"/>
                </a:solidFill>
                <a:effectLst/>
                <a:latin typeface="-webkit-standard"/>
              </a:rPr>
              <a:t>artificial intelligence (AI) </a:t>
            </a:r>
            <a:r>
              <a:rPr lang="en-GB" b="0" u="none" strike="noStrike" dirty="0">
                <a:solidFill>
                  <a:srgbClr val="000000"/>
                </a:solidFill>
                <a:effectLst/>
                <a:latin typeface="-webkit-standard"/>
              </a:rPr>
              <a:t>is impacting </a:t>
            </a:r>
            <a:r>
              <a:rPr lang="en-GB" b="1" u="none" strike="noStrike" dirty="0">
                <a:solidFill>
                  <a:srgbClr val="000000"/>
                </a:solidFill>
                <a:effectLst/>
                <a:latin typeface="-webkit-standard"/>
              </a:rPr>
              <a:t>creativity</a:t>
            </a:r>
            <a:r>
              <a:rPr lang="en-GB" b="0" u="none" strike="noStrike" dirty="0">
                <a:solidFill>
                  <a:srgbClr val="000000"/>
                </a:solidFill>
                <a:effectLst/>
                <a:latin typeface="-webkit-standard"/>
              </a:rPr>
              <a:t> in </a:t>
            </a:r>
            <a:r>
              <a:rPr lang="en-GB" b="1" u="none" strike="noStrike" dirty="0">
                <a:solidFill>
                  <a:srgbClr val="000000"/>
                </a:solidFill>
                <a:effectLst/>
                <a:latin typeface="-webkit-standard"/>
              </a:rPr>
              <a:t>art and design education</a:t>
            </a:r>
            <a:r>
              <a:rPr lang="en-GB" b="0" u="none" strike="noStrike" dirty="0">
                <a:solidFill>
                  <a:srgbClr val="000000"/>
                </a:solidFill>
                <a:effectLst/>
                <a:latin typeface="-webkit-standard"/>
              </a:rPr>
              <a:t> at a higher education institution in Wales</a:t>
            </a:r>
          </a:p>
          <a:p>
            <a:endParaRPr lang="en-GB" dirty="0">
              <a:solidFill>
                <a:srgbClr val="000000"/>
              </a:solidFill>
              <a:latin typeface="-webkit-standard"/>
            </a:endParaRPr>
          </a:p>
          <a:p>
            <a:r>
              <a:rPr lang="en-GB" b="1" i="1" dirty="0">
                <a:solidFill>
                  <a:srgbClr val="000000"/>
                </a:solidFill>
                <a:latin typeface="-webkit-standard"/>
              </a:rPr>
              <a:t>a</a:t>
            </a:r>
            <a:r>
              <a:rPr lang="en-GB" b="1" i="1" u="none" strike="noStrike" dirty="0">
                <a:solidFill>
                  <a:srgbClr val="000000"/>
                </a:solidFill>
                <a:effectLst/>
                <a:latin typeface="-webkit-standard"/>
              </a:rPr>
              <a:t>nd</a:t>
            </a:r>
          </a:p>
          <a:p>
            <a:endParaRPr lang="en-GB" dirty="0">
              <a:solidFill>
                <a:srgbClr val="000000"/>
              </a:solidFill>
              <a:latin typeface="-webkit-standard"/>
            </a:endParaRPr>
          </a:p>
          <a:p>
            <a:r>
              <a:rPr lang="en-GB" b="0" u="none" strike="noStrike" dirty="0">
                <a:solidFill>
                  <a:srgbClr val="000000"/>
                </a:solidFill>
                <a:effectLst/>
                <a:latin typeface="-webkit-standard"/>
              </a:rPr>
              <a:t>how lecturers' </a:t>
            </a:r>
            <a:r>
              <a:rPr lang="en-GB" b="1" u="none" strike="noStrike" dirty="0">
                <a:solidFill>
                  <a:srgbClr val="000000"/>
                </a:solidFill>
                <a:effectLst/>
                <a:latin typeface="-webkit-standard"/>
              </a:rPr>
              <a:t>perceptions</a:t>
            </a:r>
            <a:r>
              <a:rPr lang="en-GB" b="0" u="none" strike="noStrike" dirty="0">
                <a:solidFill>
                  <a:srgbClr val="000000"/>
                </a:solidFill>
                <a:effectLst/>
                <a:latin typeface="-webkit-standard"/>
              </a:rPr>
              <a:t> and teaching </a:t>
            </a:r>
            <a:r>
              <a:rPr lang="en-GB" b="1" u="none" strike="noStrike" dirty="0">
                <a:solidFill>
                  <a:srgbClr val="000000"/>
                </a:solidFill>
                <a:effectLst/>
                <a:latin typeface="-webkit-standard"/>
              </a:rPr>
              <a:t>approaches</a:t>
            </a:r>
            <a:r>
              <a:rPr lang="en-GB" b="0" u="none" strike="noStrike" dirty="0">
                <a:solidFill>
                  <a:srgbClr val="000000"/>
                </a:solidFill>
                <a:effectLst/>
                <a:latin typeface="-webkit-standard"/>
              </a:rPr>
              <a:t> are affecting its potential </a:t>
            </a:r>
            <a:r>
              <a:rPr lang="en-GB" b="1" u="none" strike="noStrike" dirty="0">
                <a:solidFill>
                  <a:srgbClr val="000000"/>
                </a:solidFill>
                <a:effectLst/>
                <a:latin typeface="-webkit-standard"/>
              </a:rPr>
              <a:t>adoption</a:t>
            </a:r>
            <a:r>
              <a:rPr lang="en-GB" b="0" u="none" strike="noStrike" dirty="0">
                <a:solidFill>
                  <a:srgbClr val="000000"/>
                </a:solidFill>
                <a:effectLst/>
                <a:latin typeface="-webkit-standard"/>
              </a:rPr>
              <a:t>.</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endParaRPr lang="en-GB" kern="100" dirty="0">
              <a:latin typeface="Arial" panose="020B0604020202020204" pitchFamily="34" charset="0"/>
              <a:ea typeface="Aptos" panose="020B0004020202020204" pitchFamily="34" charset="0"/>
              <a:cs typeface="Times New Roman" panose="02020603050405020304" pitchFamily="18" charset="0"/>
            </a:endParaRPr>
          </a:p>
          <a:p>
            <a:pPr lvl="0"/>
            <a:endParaRPr lang="en-GB" dirty="0">
              <a:solidFill>
                <a:srgbClr val="000000"/>
              </a:solidFill>
              <a:latin typeface="-webkit-standard"/>
            </a:endParaRPr>
          </a:p>
        </p:txBody>
      </p:sp>
      <p:pic>
        <p:nvPicPr>
          <p:cNvPr id="3" name="Picture 2">
            <a:extLst>
              <a:ext uri="{FF2B5EF4-FFF2-40B4-BE49-F238E27FC236}">
                <a16:creationId xmlns:a16="http://schemas.microsoft.com/office/drawing/2014/main" id="{EFBBBFC4-BD94-BB40-5C26-C78CE7858E0E}"/>
              </a:ext>
            </a:extLst>
          </p:cNvPr>
          <p:cNvPicPr>
            <a:picLocks noChangeAspect="1"/>
          </p:cNvPicPr>
          <p:nvPr/>
        </p:nvPicPr>
        <p:blipFill>
          <a:blip r:embed="rId3"/>
          <a:stretch>
            <a:fillRect/>
          </a:stretch>
        </p:blipFill>
        <p:spPr>
          <a:xfrm>
            <a:off x="7701242" y="1336020"/>
            <a:ext cx="4185958" cy="4185958"/>
          </a:xfrm>
          <a:prstGeom prst="rect">
            <a:avLst/>
          </a:prstGeom>
        </p:spPr>
      </p:pic>
    </p:spTree>
    <p:extLst>
      <p:ext uri="{BB962C8B-B14F-4D97-AF65-F5344CB8AC3E}">
        <p14:creationId xmlns:p14="http://schemas.microsoft.com/office/powerpoint/2010/main" val="1500909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9DDD58-4CCA-1B3C-7F04-38641AC6E2F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BA544DA-6C67-3482-8AFD-B15761C8F50D}"/>
              </a:ext>
            </a:extLst>
          </p:cNvPr>
          <p:cNvSpPr txBox="1"/>
          <p:nvPr/>
        </p:nvSpPr>
        <p:spPr>
          <a:xfrm>
            <a:off x="5034258" y="315931"/>
            <a:ext cx="6440170" cy="5539978"/>
          </a:xfrm>
          <a:prstGeom prst="rect">
            <a:avLst/>
          </a:prstGeom>
          <a:noFill/>
        </p:spPr>
        <p:txBody>
          <a:bodyPr wrap="square" rtlCol="0">
            <a:spAutoFit/>
          </a:bodyPr>
          <a:lstStyle/>
          <a:p>
            <a:pPr lvl="0"/>
            <a:endParaRPr lang="en-GB" sz="2800" b="1" kern="100" dirty="0">
              <a:latin typeface="Arial" panose="020B0604020202020204" pitchFamily="34" charset="0"/>
              <a:ea typeface="Aptos" panose="020B000402020202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800" b="1" dirty="0">
                <a:effectLst/>
                <a:latin typeface="Calibri" panose="020F0502020204030204" pitchFamily="34" charset="0"/>
                <a:ea typeface="Calibri" panose="020F0502020204030204" pitchFamily="34" charset="0"/>
                <a:cs typeface="Times New Roman" panose="02020603050405020304" pitchFamily="18" charset="0"/>
              </a:rPr>
              <a:t>Why:</a:t>
            </a:r>
            <a:endParaRPr lang="en-GB" sz="2800" b="1" dirty="0">
              <a:latin typeface="Calibri" panose="020F0502020204030204" pitchFamily="34" charset="0"/>
              <a:ea typeface="Calibri" panose="020F0502020204030204" pitchFamily="34" charset="0"/>
              <a:cs typeface="Times New Roman" panose="02020603050405020304" pitchFamily="18" charset="0"/>
            </a:endParaRPr>
          </a:p>
          <a:p>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a:t>
            </a:r>
            <a:r>
              <a:rPr lang="en-GB" dirty="0">
                <a:latin typeface="Calibri" panose="020F0502020204030204" pitchFamily="34" charset="0"/>
                <a:ea typeface="Calibri" panose="020F0502020204030204" pitchFamily="34" charset="0"/>
                <a:cs typeface="Times New Roman" panose="02020603050405020304" pitchFamily="18" charset="0"/>
              </a:rPr>
              <a:t>adoption </a:t>
            </a:r>
            <a:r>
              <a:rPr lang="en-GB" sz="1800" dirty="0">
                <a:effectLst/>
                <a:latin typeface="Calibri" panose="020F0502020204030204" pitchFamily="34" charset="0"/>
                <a:ea typeface="Calibri" panose="020F0502020204030204" pitchFamily="34" charset="0"/>
                <a:cs typeface="Times New Roman" panose="02020603050405020304" pitchFamily="18" charset="0"/>
              </a:rPr>
              <a:t>of AI in </a:t>
            </a:r>
            <a:r>
              <a:rPr lang="en-GB" dirty="0">
                <a:latin typeface="Calibri" panose="020F0502020204030204" pitchFamily="34" charset="0"/>
                <a:ea typeface="Calibri" panose="020F0502020204030204" pitchFamily="34" charset="0"/>
                <a:cs typeface="Times New Roman" panose="02020603050405020304" pitchFamily="18" charset="0"/>
              </a:rPr>
              <a:t>art and design</a:t>
            </a:r>
            <a:r>
              <a:rPr lang="en-GB" sz="1800" dirty="0">
                <a:effectLst/>
                <a:latin typeface="Calibri" panose="020F0502020204030204" pitchFamily="34" charset="0"/>
                <a:ea typeface="Calibri" panose="020F0502020204030204" pitchFamily="34" charset="0"/>
                <a:cs typeface="Times New Roman" panose="02020603050405020304" pitchFamily="18" charset="0"/>
              </a:rPr>
              <a:t> education </a:t>
            </a:r>
            <a:r>
              <a:rPr lang="en-GB" dirty="0">
                <a:latin typeface="Calibri" panose="020F0502020204030204" pitchFamily="34" charset="0"/>
                <a:ea typeface="Calibri" panose="020F0502020204030204" pitchFamily="34" charset="0"/>
                <a:cs typeface="Times New Roman" panose="02020603050405020304" pitchFamily="18" charset="0"/>
              </a:rPr>
              <a:t>poses</a:t>
            </a:r>
            <a:r>
              <a:rPr lang="en-GB" sz="1800" dirty="0">
                <a:effectLst/>
                <a:latin typeface="Calibri" panose="020F0502020204030204" pitchFamily="34" charset="0"/>
                <a:ea typeface="Calibri" panose="020F0502020204030204" pitchFamily="34" charset="0"/>
                <a:cs typeface="Times New Roman" panose="02020603050405020304" pitchFamily="18" charset="0"/>
              </a:rPr>
              <a:t> both opportunities and challenges. </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latin typeface="Calibri" panose="020F0502020204030204" pitchFamily="34" charset="0"/>
                <a:ea typeface="Calibri" panose="020F0502020204030204" pitchFamily="34" charset="0"/>
                <a:cs typeface="Times New Roman" panose="02020603050405020304" pitchFamily="18" charset="0"/>
              </a:rPr>
              <a:t>H</a:t>
            </a:r>
            <a:r>
              <a:rPr lang="en-GB" sz="1800" dirty="0">
                <a:effectLst/>
                <a:latin typeface="Calibri" panose="020F0502020204030204" pitchFamily="34" charset="0"/>
                <a:ea typeface="Calibri" panose="020F0502020204030204" pitchFamily="34" charset="0"/>
                <a:cs typeface="Times New Roman" panose="02020603050405020304" pitchFamily="18" charset="0"/>
              </a:rPr>
              <a:t>ow higher education (HE) institutions </a:t>
            </a:r>
            <a:r>
              <a:rPr lang="en-GB" dirty="0">
                <a:latin typeface="Calibri" panose="020F0502020204030204" pitchFamily="34" charset="0"/>
                <a:ea typeface="Calibri" panose="020F0502020204030204" pitchFamily="34" charset="0"/>
                <a:cs typeface="Times New Roman" panose="02020603050405020304" pitchFamily="18" charset="0"/>
              </a:rPr>
              <a:t>adopt</a:t>
            </a:r>
            <a:r>
              <a:rPr lang="en-GB" sz="1800" dirty="0">
                <a:effectLst/>
                <a:latin typeface="Calibri" panose="020F0502020204030204" pitchFamily="34" charset="0"/>
                <a:ea typeface="Calibri" panose="020F0502020204030204" pitchFamily="34" charset="0"/>
                <a:cs typeface="Times New Roman" panose="02020603050405020304" pitchFamily="18" charset="0"/>
              </a:rPr>
              <a:t> AI effectively still requires </a:t>
            </a:r>
            <a:r>
              <a:rPr lang="en-GB" b="0" i="0" u="none" strike="noStrike" dirty="0">
                <a:solidFill>
                  <a:srgbClr val="131314"/>
                </a:solidFill>
                <a:effectLst/>
                <a:latin typeface="Google Sans Text"/>
              </a:rPr>
              <a:t>careful consideration. </a:t>
            </a:r>
          </a:p>
          <a:p>
            <a:endParaRPr lang="en-GB" dirty="0">
              <a:solidFill>
                <a:srgbClr val="131314"/>
              </a:solidFill>
              <a:latin typeface="Google Sans Text"/>
              <a:cs typeface="Times New Roman" panose="02020603050405020304" pitchFamily="18" charset="0"/>
            </a:endParaRPr>
          </a:p>
          <a:p>
            <a:r>
              <a:rPr lang="en-GB" dirty="0">
                <a:solidFill>
                  <a:srgbClr val="131314"/>
                </a:solidFill>
                <a:effectLst/>
                <a:latin typeface="Calibri" panose="020F0502020204030204" pitchFamily="34" charset="0"/>
                <a:cs typeface="Times New Roman" panose="02020603050405020304" pitchFamily="18" charset="0"/>
              </a:rPr>
              <a:t>The proposed</a:t>
            </a:r>
            <a:r>
              <a:rPr lang="en-GB" sz="1800" dirty="0">
                <a:effectLst/>
                <a:latin typeface="Calibri" panose="020F0502020204030204" pitchFamily="34" charset="0"/>
                <a:ea typeface="Calibri" panose="020F0502020204030204" pitchFamily="34" charset="0"/>
                <a:cs typeface="Times New Roman" panose="02020603050405020304" pitchFamily="18" charset="0"/>
              </a:rPr>
              <a:t> research is essential for revealing potential barriers to, or facilitators of AI adoption, in art and design education.  </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Taking a unique approach of considering the issue within a temporal framework, this research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aims to better understand the evolving story of education in a new chapter of AI.</a:t>
            </a:r>
            <a:endParaRPr lang="en-GB" sz="1800" b="1" kern="100" dirty="0">
              <a:effectLst/>
              <a:latin typeface="Arial" panose="020B0604020202020204" pitchFamily="34" charset="0"/>
              <a:ea typeface="Aptos" panose="020B0004020202020204" pitchFamily="34" charset="0"/>
              <a:cs typeface="Times New Roman" panose="02020603050405020304" pitchFamily="18" charset="0"/>
            </a:endParaRPr>
          </a:p>
          <a:p>
            <a:pPr lvl="0"/>
            <a:endParaRPr lang="en-GB" kern="100" dirty="0">
              <a:latin typeface="Arial" panose="020B0604020202020204" pitchFamily="34" charset="0"/>
              <a:ea typeface="Aptos" panose="020B0004020202020204" pitchFamily="34" charset="0"/>
              <a:cs typeface="Times New Roman" panose="02020603050405020304" pitchFamily="18" charset="0"/>
            </a:endParaRPr>
          </a:p>
          <a:p>
            <a:pPr lvl="0"/>
            <a:endParaRPr lang="en-GB" dirty="0">
              <a:solidFill>
                <a:srgbClr val="000000"/>
              </a:solidFill>
              <a:latin typeface="-webkit-standard"/>
            </a:endParaRPr>
          </a:p>
        </p:txBody>
      </p:sp>
      <p:pic>
        <p:nvPicPr>
          <p:cNvPr id="3" name="Picture 2">
            <a:extLst>
              <a:ext uri="{FF2B5EF4-FFF2-40B4-BE49-F238E27FC236}">
                <a16:creationId xmlns:a16="http://schemas.microsoft.com/office/drawing/2014/main" id="{43C4759A-4E4B-69AC-B1D1-086C1A14BD0A}"/>
              </a:ext>
            </a:extLst>
          </p:cNvPr>
          <p:cNvPicPr>
            <a:picLocks noChangeAspect="1"/>
          </p:cNvPicPr>
          <p:nvPr/>
        </p:nvPicPr>
        <p:blipFill>
          <a:blip r:embed="rId3"/>
          <a:stretch>
            <a:fillRect/>
          </a:stretch>
        </p:blipFill>
        <p:spPr>
          <a:xfrm>
            <a:off x="447002" y="1196776"/>
            <a:ext cx="4185958" cy="4185958"/>
          </a:xfrm>
          <a:prstGeom prst="rect">
            <a:avLst/>
          </a:prstGeom>
        </p:spPr>
      </p:pic>
    </p:spTree>
    <p:extLst>
      <p:ext uri="{BB962C8B-B14F-4D97-AF65-F5344CB8AC3E}">
        <p14:creationId xmlns:p14="http://schemas.microsoft.com/office/powerpoint/2010/main" val="2594063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E8E12E-F4A6-7334-5FD1-0A1D01910888}"/>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9337072-6F77-AE7F-A2DE-250397315520}"/>
              </a:ext>
            </a:extLst>
          </p:cNvPr>
          <p:cNvPicPr>
            <a:picLocks noChangeAspect="1"/>
          </p:cNvPicPr>
          <p:nvPr/>
        </p:nvPicPr>
        <p:blipFill>
          <a:blip r:embed="rId3"/>
          <a:srcRect l="6661" r="4429"/>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2" name="TextBox 1">
            <a:extLst>
              <a:ext uri="{FF2B5EF4-FFF2-40B4-BE49-F238E27FC236}">
                <a16:creationId xmlns:a16="http://schemas.microsoft.com/office/drawing/2014/main" id="{371AF869-F092-4354-3222-10234D13DA38}"/>
              </a:ext>
            </a:extLst>
          </p:cNvPr>
          <p:cNvSpPr txBox="1"/>
          <p:nvPr/>
        </p:nvSpPr>
        <p:spPr>
          <a:xfrm>
            <a:off x="6417735" y="774916"/>
            <a:ext cx="5267988" cy="5592546"/>
          </a:xfrm>
          <a:prstGeom prst="rect">
            <a:avLst/>
          </a:prstGeom>
        </p:spPr>
        <p:txBody>
          <a:bodyPr vert="horz" lIns="91440" tIns="45720" rIns="91440" bIns="45720" rtlCol="0">
            <a:normAutofit/>
          </a:bodyPr>
          <a:lstStyle/>
          <a:p>
            <a:pPr lvl="0">
              <a:lnSpc>
                <a:spcPct val="90000"/>
              </a:lnSpc>
            </a:pPr>
            <a:r>
              <a:rPr lang="en-US" sz="2800" b="1" dirty="0">
                <a:effectLst/>
              </a:rPr>
              <a:t>Identifying the Literature </a:t>
            </a:r>
          </a:p>
          <a:p>
            <a:pPr lvl="0" indent="-228600">
              <a:lnSpc>
                <a:spcPct val="90000"/>
              </a:lnSpc>
              <a:buFont typeface="Arial" panose="020B0604020202020204" pitchFamily="34" charset="0"/>
              <a:buChar char="•"/>
            </a:pPr>
            <a:endParaRPr lang="en-US" sz="1500" dirty="0">
              <a:effectLst/>
            </a:endParaRPr>
          </a:p>
          <a:p>
            <a:pPr lvl="0" indent="-228600">
              <a:lnSpc>
                <a:spcPct val="90000"/>
              </a:lnSpc>
              <a:buFont typeface="Arial" panose="020B0604020202020204" pitchFamily="34" charset="0"/>
              <a:buChar char="•"/>
            </a:pPr>
            <a:endParaRPr lang="en-US" sz="1500" dirty="0"/>
          </a:p>
          <a:p>
            <a:pPr marL="285750" lvl="0" indent="-285750">
              <a:lnSpc>
                <a:spcPct val="90000"/>
              </a:lnSpc>
              <a:buFont typeface="Arial" panose="020B0604020202020204" pitchFamily="34" charset="0"/>
              <a:buChar char="•"/>
            </a:pPr>
            <a:r>
              <a:rPr lang="en-US" dirty="0">
                <a:effectLst/>
              </a:rPr>
              <a:t>UWTSD library</a:t>
            </a:r>
            <a:r>
              <a:rPr lang="en-US" dirty="0"/>
              <a:t>.</a:t>
            </a:r>
          </a:p>
          <a:p>
            <a:pPr lvl="0">
              <a:lnSpc>
                <a:spcPct val="90000"/>
              </a:lnSpc>
            </a:pPr>
            <a:endParaRPr lang="en-US" dirty="0"/>
          </a:p>
          <a:p>
            <a:pPr marL="285750" lvl="0" indent="-285750">
              <a:lnSpc>
                <a:spcPct val="90000"/>
              </a:lnSpc>
              <a:buFont typeface="Arial" panose="020B0604020202020204" pitchFamily="34" charset="0"/>
              <a:buChar char="•"/>
            </a:pPr>
            <a:r>
              <a:rPr lang="en-US" dirty="0">
                <a:effectLst/>
              </a:rPr>
              <a:t> </a:t>
            </a:r>
            <a:r>
              <a:rPr lang="en-US" dirty="0"/>
              <a:t>S</a:t>
            </a:r>
            <a:r>
              <a:rPr lang="en-US" dirty="0">
                <a:effectLst/>
              </a:rPr>
              <a:t>earch terms related to the research question. </a:t>
            </a:r>
          </a:p>
          <a:p>
            <a:pPr lvl="0">
              <a:lnSpc>
                <a:spcPct val="90000"/>
              </a:lnSpc>
            </a:pPr>
            <a:r>
              <a:rPr lang="en-US" dirty="0">
                <a:effectLst/>
              </a:rPr>
              <a:t> </a:t>
            </a:r>
          </a:p>
          <a:p>
            <a:pPr marL="285750" lvl="0" indent="-285750">
              <a:lnSpc>
                <a:spcPct val="90000"/>
              </a:lnSpc>
              <a:buFont typeface="Arial" panose="020B0604020202020204" pitchFamily="34" charset="0"/>
              <a:buChar char="•"/>
            </a:pPr>
            <a:r>
              <a:rPr lang="en-US" dirty="0"/>
              <a:t>S</a:t>
            </a:r>
            <a:r>
              <a:rPr lang="en-US" dirty="0">
                <a:effectLst/>
              </a:rPr>
              <a:t>nowball effect.</a:t>
            </a:r>
          </a:p>
          <a:p>
            <a:pPr lvl="0">
              <a:lnSpc>
                <a:spcPct val="90000"/>
              </a:lnSpc>
            </a:pPr>
            <a:endParaRPr lang="en-US" dirty="0">
              <a:effectLst/>
            </a:endParaRPr>
          </a:p>
          <a:p>
            <a:pPr marL="285750" lvl="0" indent="-285750">
              <a:lnSpc>
                <a:spcPct val="90000"/>
              </a:lnSpc>
              <a:buFont typeface="Arial" panose="020B0604020202020204" pitchFamily="34" charset="0"/>
              <a:buChar char="•"/>
            </a:pPr>
            <a:r>
              <a:rPr lang="en-US" dirty="0"/>
              <a:t>P</a:t>
            </a:r>
            <a:r>
              <a:rPr lang="en-US" dirty="0">
                <a:effectLst/>
              </a:rPr>
              <a:t>eer reviewed articles</a:t>
            </a:r>
            <a:r>
              <a:rPr lang="en-US" dirty="0"/>
              <a:t>.</a:t>
            </a:r>
          </a:p>
          <a:p>
            <a:pPr lvl="0">
              <a:lnSpc>
                <a:spcPct val="90000"/>
              </a:lnSpc>
            </a:pPr>
            <a:endParaRPr lang="en-US" dirty="0"/>
          </a:p>
          <a:p>
            <a:pPr marL="285750" lvl="0" indent="-285750">
              <a:lnSpc>
                <a:spcPct val="90000"/>
              </a:lnSpc>
              <a:buFont typeface="Arial" panose="020B0604020202020204" pitchFamily="34" charset="0"/>
              <a:buChar char="•"/>
            </a:pPr>
            <a:r>
              <a:rPr lang="en-US" dirty="0"/>
              <a:t>M</a:t>
            </a:r>
            <a:r>
              <a:rPr lang="en-US" i="0" u="none" strike="noStrike" dirty="0">
                <a:effectLst/>
              </a:rPr>
              <a:t>aterials selected from </a:t>
            </a:r>
            <a:r>
              <a:rPr lang="en-US" dirty="0">
                <a:effectLst/>
              </a:rPr>
              <a:t>2023-2024</a:t>
            </a:r>
            <a:r>
              <a:rPr lang="en-US" dirty="0"/>
              <a:t>. </a:t>
            </a:r>
          </a:p>
          <a:p>
            <a:pPr lvl="0">
              <a:lnSpc>
                <a:spcPct val="90000"/>
              </a:lnSpc>
            </a:pPr>
            <a:endParaRPr lang="en-US" dirty="0"/>
          </a:p>
          <a:p>
            <a:pPr marL="285750" lvl="0" indent="-285750">
              <a:lnSpc>
                <a:spcPct val="90000"/>
              </a:lnSpc>
              <a:buFont typeface="Arial" panose="020B0604020202020204" pitchFamily="34" charset="0"/>
              <a:buChar char="•"/>
            </a:pPr>
            <a:r>
              <a:rPr lang="en-US" dirty="0">
                <a:effectLst/>
              </a:rPr>
              <a:t>Focused on current discussions on AI, in relation to creativity, education, and innovation </a:t>
            </a:r>
            <a:r>
              <a:rPr lang="en-US" dirty="0"/>
              <a:t>within the</a:t>
            </a:r>
            <a:r>
              <a:rPr lang="en-US" dirty="0">
                <a:effectLst/>
              </a:rPr>
              <a:t> field of art and design. </a:t>
            </a:r>
          </a:p>
          <a:p>
            <a:pPr lvl="0">
              <a:lnSpc>
                <a:spcPct val="90000"/>
              </a:lnSpc>
            </a:pPr>
            <a:endParaRPr lang="en-US" dirty="0">
              <a:effectLst/>
            </a:endParaRPr>
          </a:p>
          <a:p>
            <a:pPr marL="285750" lvl="0" indent="-285750">
              <a:lnSpc>
                <a:spcPct val="90000"/>
              </a:lnSpc>
              <a:buFont typeface="Arial" panose="020B0604020202020204" pitchFamily="34" charset="0"/>
              <a:buChar char="•"/>
            </a:pPr>
            <a:r>
              <a:rPr lang="en-US" dirty="0"/>
              <a:t>Implemented CRAAP</a:t>
            </a:r>
            <a:r>
              <a:rPr lang="en-US" dirty="0">
                <a:effectLst/>
              </a:rPr>
              <a:t> test to evaluate literature suitability.</a:t>
            </a:r>
          </a:p>
          <a:p>
            <a:pPr lvl="0" indent="-228600">
              <a:lnSpc>
                <a:spcPct val="90000"/>
              </a:lnSpc>
              <a:buFont typeface="Arial" panose="020B0604020202020204" pitchFamily="34" charset="0"/>
              <a:buChar char="•"/>
            </a:pPr>
            <a:endParaRPr lang="en-US" sz="1500" dirty="0"/>
          </a:p>
          <a:p>
            <a:pPr indent="-228600">
              <a:lnSpc>
                <a:spcPct val="90000"/>
              </a:lnSpc>
              <a:spcAft>
                <a:spcPts val="1200"/>
              </a:spcAft>
              <a:buFont typeface="Arial" panose="020B0604020202020204" pitchFamily="34" charset="0"/>
              <a:buChar char="•"/>
            </a:pPr>
            <a:endParaRPr lang="en-US" sz="1500" b="0" i="0" u="none" strike="noStrike" dirty="0">
              <a:effectLst/>
            </a:endParaRPr>
          </a:p>
          <a:p>
            <a:pPr lvl="0" indent="-228600">
              <a:lnSpc>
                <a:spcPct val="90000"/>
              </a:lnSpc>
              <a:buFont typeface="Arial" panose="020B0604020202020204" pitchFamily="34" charset="0"/>
              <a:buChar char="•"/>
            </a:pPr>
            <a:endParaRPr lang="en-US" sz="1500" dirty="0">
              <a:effectLst/>
            </a:endParaRPr>
          </a:p>
        </p:txBody>
      </p:sp>
    </p:spTree>
    <p:extLst>
      <p:ext uri="{BB962C8B-B14F-4D97-AF65-F5344CB8AC3E}">
        <p14:creationId xmlns:p14="http://schemas.microsoft.com/office/powerpoint/2010/main" val="428329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74977B-92A5-7DA6-3CE4-9FFB11445A27}"/>
              </a:ext>
            </a:extLst>
          </p:cNvPr>
          <p:cNvSpPr txBox="1"/>
          <p:nvPr/>
        </p:nvSpPr>
        <p:spPr>
          <a:xfrm>
            <a:off x="4173177" y="1194911"/>
            <a:ext cx="7284141" cy="5663089"/>
          </a:xfrm>
          <a:prstGeom prst="rect">
            <a:avLst/>
          </a:prstGeom>
          <a:noFill/>
        </p:spPr>
        <p:txBody>
          <a:bodyPr wrap="square" rtlCol="0">
            <a:spAutoFit/>
          </a:bodyPr>
          <a:lstStyle/>
          <a:p>
            <a:endParaRPr lang="en-GB" sz="2800" b="1" kern="100" dirty="0">
              <a:solidFill>
                <a:srgbClr val="000000"/>
              </a:solidFill>
              <a:latin typeface="-webkit-standard"/>
              <a:ea typeface="Aptos" panose="020B0004020202020204" pitchFamily="34" charset="0"/>
              <a:cs typeface="Times New Roman" panose="02020603050405020304" pitchFamily="18" charset="0"/>
            </a:endParaRPr>
          </a:p>
          <a:p>
            <a:r>
              <a:rPr lang="en-GB" sz="2800" b="1" kern="100" dirty="0">
                <a:solidFill>
                  <a:srgbClr val="000000"/>
                </a:solidFill>
                <a:latin typeface="-webkit-standard"/>
                <a:ea typeface="Aptos" panose="020B0004020202020204" pitchFamily="34" charset="0"/>
                <a:cs typeface="Times New Roman" panose="02020603050405020304" pitchFamily="18" charset="0"/>
              </a:rPr>
              <a:t>Aims</a:t>
            </a:r>
          </a:p>
          <a:p>
            <a:endParaRPr lang="en-GB" kern="100" dirty="0">
              <a:solidFill>
                <a:srgbClr val="000000"/>
              </a:solidFill>
              <a:latin typeface="-webkit-standard"/>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dirty="0">
                <a:solidFill>
                  <a:srgbClr val="000000"/>
                </a:solidFill>
                <a:latin typeface="-webkit-standard"/>
              </a:rPr>
              <a:t>Evaluate</a:t>
            </a:r>
            <a:r>
              <a:rPr lang="en-GB" i="0" u="none" strike="noStrike" dirty="0">
                <a:solidFill>
                  <a:srgbClr val="000000"/>
                </a:solidFill>
                <a:effectLst/>
                <a:latin typeface="-webkit-standard"/>
              </a:rPr>
              <a:t> and compare human and AI creative processes to inform best practices for </a:t>
            </a:r>
            <a:r>
              <a:rPr lang="en-GB" dirty="0">
                <a:solidFill>
                  <a:srgbClr val="000000"/>
                </a:solidFill>
                <a:latin typeface="-webkit-standard"/>
              </a:rPr>
              <a:t>adopting</a:t>
            </a:r>
            <a:r>
              <a:rPr lang="en-GB" i="0" u="none" strike="noStrike" dirty="0">
                <a:solidFill>
                  <a:srgbClr val="000000"/>
                </a:solidFill>
                <a:effectLst/>
                <a:latin typeface="-webkit-standard"/>
              </a:rPr>
              <a:t> AI into art and design education.</a:t>
            </a:r>
          </a:p>
          <a:p>
            <a:pPr marL="285750" indent="-285750">
              <a:buFont typeface="Arial" panose="020B0604020202020204" pitchFamily="34" charset="0"/>
              <a:buChar char="•"/>
            </a:pPr>
            <a:endParaRPr lang="en-GB" sz="1800" i="1"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dirty="0">
                <a:solidFill>
                  <a:srgbClr val="000000"/>
                </a:solidFill>
                <a:latin typeface="-webkit-standard"/>
              </a:rPr>
              <a:t>Investigate</a:t>
            </a:r>
            <a:r>
              <a:rPr lang="en-GB" i="0" u="none" strike="noStrike" dirty="0">
                <a:solidFill>
                  <a:srgbClr val="000000"/>
                </a:solidFill>
                <a:effectLst/>
                <a:latin typeface="-webkit-standard"/>
              </a:rPr>
              <a:t> how AI adoption in higher education is perceived by stakeholders, focusing on its impact on creativity and innovation.</a:t>
            </a:r>
          </a:p>
          <a:p>
            <a:endParaRPr lang="en-GB" sz="1800" i="1"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dirty="0">
                <a:solidFill>
                  <a:srgbClr val="000000"/>
                </a:solidFill>
                <a:latin typeface="-webkit-standard"/>
              </a:rPr>
              <a:t>Explore</a:t>
            </a:r>
            <a:r>
              <a:rPr lang="en-GB" i="0" u="none" strike="noStrike" dirty="0">
                <a:solidFill>
                  <a:srgbClr val="000000"/>
                </a:solidFill>
                <a:effectLst/>
                <a:latin typeface="-webkit-standard"/>
              </a:rPr>
              <a:t> how lecturers’ perceptions, beliefs, and pedagogical approaches influence AI adoption in art and design education, including its current applications.</a:t>
            </a:r>
          </a:p>
          <a:p>
            <a:pPr marL="285750" indent="-285750">
              <a:buFont typeface="Arial" panose="020B0604020202020204" pitchFamily="34" charset="0"/>
              <a:buChar char="•"/>
            </a:pPr>
            <a:endParaRPr lang="en-GB" sz="1800" b="1" kern="100" dirty="0">
              <a:solidFill>
                <a:srgbClr val="000000"/>
              </a:solidFill>
              <a:latin typeface="-webkit-standard"/>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endParaRPr lang="en-GB" b="1" i="1" kern="100" dirty="0">
              <a:solidFill>
                <a:srgbClr val="000000"/>
              </a:solidFill>
              <a:effectLst/>
              <a:latin typeface="-webkit-standard"/>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endParaRPr lang="en-GB" sz="1800" b="1" i="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i="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4" name="Picture 3">
            <a:extLst>
              <a:ext uri="{FF2B5EF4-FFF2-40B4-BE49-F238E27FC236}">
                <a16:creationId xmlns:a16="http://schemas.microsoft.com/office/drawing/2014/main" id="{6E6D2976-7AF0-D5F6-6AC4-D0B2B8C56E69}"/>
              </a:ext>
            </a:extLst>
          </p:cNvPr>
          <p:cNvPicPr>
            <a:picLocks noChangeAspect="1"/>
          </p:cNvPicPr>
          <p:nvPr/>
        </p:nvPicPr>
        <p:blipFill>
          <a:blip r:embed="rId3"/>
          <a:stretch>
            <a:fillRect/>
          </a:stretch>
        </p:blipFill>
        <p:spPr>
          <a:xfrm>
            <a:off x="533979" y="1236408"/>
            <a:ext cx="3215640" cy="4134394"/>
          </a:xfrm>
          <a:prstGeom prst="rect">
            <a:avLst/>
          </a:prstGeom>
        </p:spPr>
      </p:pic>
    </p:spTree>
    <p:extLst>
      <p:ext uri="{BB962C8B-B14F-4D97-AF65-F5344CB8AC3E}">
        <p14:creationId xmlns:p14="http://schemas.microsoft.com/office/powerpoint/2010/main" val="2009338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8ADCD9-7055-ABD3-A830-9D6D8EB9F2A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D51A5E5-C244-DD18-6B0F-D619B8DCF081}"/>
              </a:ext>
            </a:extLst>
          </p:cNvPr>
          <p:cNvSpPr txBox="1"/>
          <p:nvPr/>
        </p:nvSpPr>
        <p:spPr>
          <a:xfrm>
            <a:off x="3917941" y="966669"/>
            <a:ext cx="7283459" cy="5232202"/>
          </a:xfrm>
          <a:prstGeom prst="rect">
            <a:avLst/>
          </a:prstGeom>
          <a:noFill/>
        </p:spPr>
        <p:txBody>
          <a:bodyPr wrap="square" rtlCol="0">
            <a:spAutoFit/>
          </a:bodyPr>
          <a:lstStyle/>
          <a:p>
            <a:pPr lvl="0"/>
            <a:endParaRPr lang="en-GB" sz="1800" dirty="0">
              <a:solidFill>
                <a:srgbClr val="000000"/>
              </a:solidFill>
              <a:latin typeface="-webkit-standard"/>
              <a:ea typeface="Calibri" panose="020F0502020204030204" pitchFamily="34" charset="0"/>
              <a:cs typeface="Times New Roman" panose="02020603050405020304" pitchFamily="18" charset="0"/>
            </a:endParaRPr>
          </a:p>
          <a:p>
            <a:pPr lvl="0"/>
            <a:endParaRPr lang="en-GB" dirty="0">
              <a:solidFill>
                <a:srgbClr val="000000"/>
              </a:solidFill>
              <a:effectLst/>
              <a:latin typeface="-webkit-standard"/>
              <a:ea typeface="Calibri" panose="020F0502020204030204" pitchFamily="34" charset="0"/>
              <a:cs typeface="Times New Roman" panose="02020603050405020304" pitchFamily="18" charset="0"/>
            </a:endParaRPr>
          </a:p>
          <a:p>
            <a:r>
              <a:rPr lang="en-GB" sz="2800" b="1" kern="100" dirty="0">
                <a:solidFill>
                  <a:srgbClr val="000000"/>
                </a:solidFill>
                <a:latin typeface="-webkit-standard"/>
                <a:ea typeface="Aptos" panose="020B0004020202020204" pitchFamily="34" charset="0"/>
                <a:cs typeface="Times New Roman" panose="02020603050405020304" pitchFamily="18" charset="0"/>
              </a:rPr>
              <a:t>Gap in the Literature</a:t>
            </a:r>
          </a:p>
          <a:p>
            <a:endParaRPr lang="en-GB" kern="100" dirty="0">
              <a:latin typeface="Arial" panose="020B0604020202020204" pitchFamily="34" charset="0"/>
              <a:ea typeface="Aptos" panose="020B0004020202020204" pitchFamily="34" charset="0"/>
              <a:cs typeface="Times New Roman" panose="02020603050405020304" pitchFamily="18" charset="0"/>
            </a:endParaRPr>
          </a:p>
          <a:p>
            <a:endParaRPr lang="en-GB" sz="1800" dirty="0">
              <a:solidFill>
                <a:srgbClr val="000000"/>
              </a:solidFill>
              <a:effectLst/>
              <a:latin typeface="-webkit-standard"/>
              <a:ea typeface="Calibri" panose="020F0502020204030204" pitchFamily="34" charset="0"/>
              <a:cs typeface="Times New Roman" panose="02020603050405020304" pitchFamily="18" charset="0"/>
            </a:endParaRPr>
          </a:p>
          <a:p>
            <a:pPr algn="l"/>
            <a:r>
              <a:rPr lang="en-GB" b="0" i="0" u="none" strike="noStrike" dirty="0">
                <a:solidFill>
                  <a:srgbClr val="000000"/>
                </a:solidFill>
                <a:effectLst/>
              </a:rPr>
              <a:t>It is widely acknowledged that AI adoption and integration into education is necessary. </a:t>
            </a:r>
          </a:p>
          <a:p>
            <a:pPr algn="l"/>
            <a:endParaRPr lang="en-GB" dirty="0">
              <a:solidFill>
                <a:srgbClr val="000000"/>
              </a:solidFill>
            </a:endParaRPr>
          </a:p>
          <a:p>
            <a:pPr algn="l"/>
            <a:r>
              <a:rPr lang="en-GB" b="0" i="0" u="none" strike="noStrike" dirty="0">
                <a:solidFill>
                  <a:srgbClr val="000000"/>
                </a:solidFill>
                <a:effectLst/>
              </a:rPr>
              <a:t>However, the question of how to adopt and  implement AI effectively remains unclear:</a:t>
            </a:r>
          </a:p>
          <a:p>
            <a:pPr algn="l"/>
            <a:endParaRPr lang="en-GB" dirty="0">
              <a:solidFill>
                <a:srgbClr val="000000"/>
              </a:solidFill>
            </a:endParaRPr>
          </a:p>
          <a:p>
            <a:pPr marL="285750" indent="-285750" algn="l">
              <a:buFont typeface="Arial" panose="020B0604020202020204" pitchFamily="34" charset="0"/>
              <a:buChar char="•"/>
            </a:pPr>
            <a:r>
              <a:rPr lang="en-GB" dirty="0">
                <a:solidFill>
                  <a:srgbClr val="000000"/>
                </a:solidFill>
              </a:rPr>
              <a:t>An absence of</a:t>
            </a:r>
            <a:r>
              <a:rPr lang="en-GB" b="0" i="0" u="none" strike="noStrike" dirty="0">
                <a:solidFill>
                  <a:srgbClr val="000000"/>
                </a:solidFill>
                <a:effectLst/>
              </a:rPr>
              <a:t> emphasis on how AI integrates into the narrative of education.</a:t>
            </a:r>
          </a:p>
          <a:p>
            <a:pPr marL="285750" indent="-285750" algn="l">
              <a:buFont typeface="Arial" panose="020B0604020202020204" pitchFamily="34" charset="0"/>
              <a:buChar char="•"/>
            </a:pPr>
            <a:endParaRPr lang="en-GB" dirty="0">
              <a:solidFill>
                <a:srgbClr val="000000"/>
              </a:solidFill>
            </a:endParaRPr>
          </a:p>
          <a:p>
            <a:pPr marL="285750" indent="-285750">
              <a:buFont typeface="Arial" panose="020B0604020202020204" pitchFamily="34" charset="0"/>
              <a:buChar char="•"/>
            </a:pPr>
            <a:r>
              <a:rPr lang="en-GB" dirty="0">
                <a:solidFill>
                  <a:srgbClr val="000000"/>
                </a:solidFill>
              </a:rPr>
              <a:t>Insufficient </a:t>
            </a:r>
            <a:r>
              <a:rPr lang="en-GB" b="0" i="0" u="none" strike="noStrike" dirty="0">
                <a:solidFill>
                  <a:srgbClr val="000000"/>
                </a:solidFill>
                <a:effectLst/>
              </a:rPr>
              <a:t>questioning of the foundations of education and understanding the current paradigm shift.  </a:t>
            </a:r>
          </a:p>
          <a:p>
            <a:pPr algn="l"/>
            <a:endParaRPr lang="en-GB" dirty="0">
              <a:solidFill>
                <a:srgbClr val="000000"/>
              </a:solidFill>
            </a:endParaRPr>
          </a:p>
          <a:p>
            <a:endPar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CE1A4FF9-BBE1-E43C-5118-DE939436B8BD}"/>
              </a:ext>
            </a:extLst>
          </p:cNvPr>
          <p:cNvPicPr>
            <a:picLocks noChangeAspect="1"/>
          </p:cNvPicPr>
          <p:nvPr/>
        </p:nvPicPr>
        <p:blipFill>
          <a:blip r:embed="rId3"/>
          <a:stretch>
            <a:fillRect/>
          </a:stretch>
        </p:blipFill>
        <p:spPr>
          <a:xfrm>
            <a:off x="431800" y="1801158"/>
            <a:ext cx="3251200" cy="3251200"/>
          </a:xfrm>
          <a:prstGeom prst="rect">
            <a:avLst/>
          </a:prstGeom>
        </p:spPr>
      </p:pic>
    </p:spTree>
    <p:extLst>
      <p:ext uri="{BB962C8B-B14F-4D97-AF65-F5344CB8AC3E}">
        <p14:creationId xmlns:p14="http://schemas.microsoft.com/office/powerpoint/2010/main" val="1900178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56AC1A-C846-02CB-27C8-5601C5BD83E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48FFE14-19ED-A937-E8A7-1C018EEDC785}"/>
              </a:ext>
            </a:extLst>
          </p:cNvPr>
          <p:cNvSpPr txBox="1"/>
          <p:nvPr/>
        </p:nvSpPr>
        <p:spPr>
          <a:xfrm>
            <a:off x="130716" y="0"/>
            <a:ext cx="12061284" cy="2185214"/>
          </a:xfrm>
          <a:prstGeom prst="rect">
            <a:avLst/>
          </a:prstGeom>
          <a:noFill/>
        </p:spPr>
        <p:txBody>
          <a:bodyPr wrap="square" rtlCol="0">
            <a:spAutoFit/>
          </a:bodyPr>
          <a:lstStyle/>
          <a:p>
            <a:pPr lvl="0"/>
            <a:endParaRPr lang="en-GB" kern="100" dirty="0">
              <a:latin typeface="Arial" panose="020B0604020202020204" pitchFamily="34" charset="0"/>
              <a:ea typeface="Aptos" panose="020B0004020202020204" pitchFamily="34" charset="0"/>
              <a:cs typeface="Times New Roman" panose="02020603050405020304" pitchFamily="18" charset="0"/>
            </a:endParaRPr>
          </a:p>
          <a:p>
            <a:pPr lvl="0"/>
            <a:endParaRPr lang="en-GB" kern="100" dirty="0">
              <a:latin typeface="Arial" panose="020B0604020202020204" pitchFamily="34" charset="0"/>
              <a:ea typeface="Aptos" panose="020B0004020202020204" pitchFamily="34" charset="0"/>
              <a:cs typeface="Times New Roman" panose="02020603050405020304" pitchFamily="18" charset="0"/>
            </a:endParaRPr>
          </a:p>
          <a:p>
            <a:r>
              <a:rPr lang="en-GB" sz="2800" b="1" kern="100" dirty="0">
                <a:effectLst/>
                <a:latin typeface="Aptos" panose="020B0004020202020204" pitchFamily="34" charset="0"/>
                <a:ea typeface="Aptos" panose="020B0004020202020204" pitchFamily="34" charset="0"/>
                <a:cs typeface="Times New Roman" panose="02020603050405020304" pitchFamily="18" charset="0"/>
              </a:rPr>
              <a:t>Research Question</a:t>
            </a:r>
          </a:p>
          <a:p>
            <a:endParaRPr lang="en-GB" i="1" kern="100" dirty="0">
              <a:latin typeface="Aptos" panose="020B0004020202020204" pitchFamily="34" charset="0"/>
              <a:ea typeface="Aptos" panose="020B0004020202020204" pitchFamily="34" charset="0"/>
              <a:cs typeface="Times New Roman" panose="02020603050405020304" pitchFamily="18" charset="0"/>
            </a:endParaRPr>
          </a:p>
          <a:p>
            <a:pPr algn="ctr"/>
            <a:r>
              <a:rPr lang="en-GB" sz="1800" b="1" i="0" u="none" strike="noStrike" dirty="0">
                <a:solidFill>
                  <a:srgbClr val="000000"/>
                </a:solidFill>
                <a:effectLst/>
                <a:latin typeface="-webkit-standard"/>
              </a:rPr>
              <a:t>How is artificial intelligence (AI) </a:t>
            </a:r>
            <a:r>
              <a:rPr lang="en-GB" sz="1800" b="1" dirty="0">
                <a:solidFill>
                  <a:srgbClr val="000000"/>
                </a:solidFill>
                <a:latin typeface="-webkit-standard"/>
              </a:rPr>
              <a:t>impacting</a:t>
            </a:r>
            <a:r>
              <a:rPr lang="en-GB" sz="1800" b="1" i="0" u="none" strike="noStrike" dirty="0">
                <a:solidFill>
                  <a:srgbClr val="000000"/>
                </a:solidFill>
                <a:effectLst/>
                <a:latin typeface="-webkit-standard"/>
              </a:rPr>
              <a:t> creativity in art and design education at one higher education institution in Wales</a:t>
            </a:r>
          </a:p>
          <a:p>
            <a:pPr algn="ctr"/>
            <a:r>
              <a:rPr lang="en-GB" sz="1800" b="1" i="0" u="none" strike="noStrike" dirty="0">
                <a:solidFill>
                  <a:srgbClr val="000000"/>
                </a:solidFill>
                <a:effectLst/>
                <a:latin typeface="-webkit-standard"/>
              </a:rPr>
              <a:t>and </a:t>
            </a:r>
          </a:p>
          <a:p>
            <a:pPr algn="ctr"/>
            <a:r>
              <a:rPr lang="en-GB" sz="1800" b="1" i="0" u="none" strike="noStrike" dirty="0">
                <a:solidFill>
                  <a:srgbClr val="000000"/>
                </a:solidFill>
                <a:effectLst/>
                <a:latin typeface="-webkit-standard"/>
              </a:rPr>
              <a:t>how do lecturers' perceptions and teaching approaches shape its potential adoption?</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7" name="Rounded Rectangle 6">
            <a:extLst>
              <a:ext uri="{FF2B5EF4-FFF2-40B4-BE49-F238E27FC236}">
                <a16:creationId xmlns:a16="http://schemas.microsoft.com/office/drawing/2014/main" id="{8879EED8-FE2F-3C4F-78AF-7C12BF652009}"/>
              </a:ext>
            </a:extLst>
          </p:cNvPr>
          <p:cNvSpPr/>
          <p:nvPr/>
        </p:nvSpPr>
        <p:spPr>
          <a:xfrm>
            <a:off x="480447" y="2603715"/>
            <a:ext cx="7826645" cy="3843580"/>
          </a:xfrm>
          <a:prstGeom prst="roundRect">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endParaRPr lang="en-US"/>
          </a:p>
        </p:txBody>
      </p:sp>
      <p:sp>
        <p:nvSpPr>
          <p:cNvPr id="3" name="TextBox 2">
            <a:extLst>
              <a:ext uri="{FF2B5EF4-FFF2-40B4-BE49-F238E27FC236}">
                <a16:creationId xmlns:a16="http://schemas.microsoft.com/office/drawing/2014/main" id="{0FCF84B3-450E-C2E3-968F-5E2570F8573E}"/>
              </a:ext>
            </a:extLst>
          </p:cNvPr>
          <p:cNvSpPr txBox="1"/>
          <p:nvPr/>
        </p:nvSpPr>
        <p:spPr>
          <a:xfrm>
            <a:off x="874572" y="2927163"/>
            <a:ext cx="7153548" cy="3693319"/>
          </a:xfrm>
          <a:prstGeom prst="rect">
            <a:avLst/>
          </a:prstGeom>
          <a:noFill/>
        </p:spPr>
        <p:txBody>
          <a:bodyPr wrap="square" rtlCol="0">
            <a:spAutoFit/>
          </a:bodyPr>
          <a:lstStyle/>
          <a:p>
            <a:r>
              <a:rPr lang="en-US" b="1" dirty="0">
                <a:solidFill>
                  <a:schemeClr val="bg1"/>
                </a:solidFill>
              </a:rPr>
              <a:t>Literature Review Overview</a:t>
            </a:r>
          </a:p>
          <a:p>
            <a:endParaRPr lang="en-US" dirty="0">
              <a:solidFill>
                <a:schemeClr val="bg1"/>
              </a:solidFill>
            </a:endParaRPr>
          </a:p>
          <a:p>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Introduction</a:t>
            </a:r>
            <a:r>
              <a:rPr lang="en-GB" dirty="0">
                <a:solidFill>
                  <a:schemeClr val="bg1"/>
                </a:solidFill>
                <a:effectLst/>
              </a:rPr>
              <a:t> (500)</a:t>
            </a:r>
          </a:p>
          <a:p>
            <a:endParaRPr lang="en-US" dirty="0">
              <a:solidFill>
                <a:schemeClr val="bg1"/>
              </a:solidFill>
              <a:effectLst/>
            </a:endParaRPr>
          </a:p>
          <a:p>
            <a:pPr marL="742950" lvl="1" indent="-285750">
              <a:buFont typeface="Arial" panose="020B0604020202020204" pitchFamily="34" charset="0"/>
              <a:buChar char="•"/>
            </a:pPr>
            <a:r>
              <a:rPr lang="en-GB" b="1" dirty="0">
                <a:solidFill>
                  <a:schemeClr val="bg1"/>
                </a:solidFill>
                <a:latin typeface="Calibri Light" panose="020F0302020204030204" pitchFamily="34" charset="0"/>
                <a:cs typeface="Times New Roman" panose="02020603050405020304" pitchFamily="18" charset="0"/>
              </a:rPr>
              <a:t>AI in Art and Design Education and its Current Use (1000)</a:t>
            </a:r>
          </a:p>
          <a:p>
            <a:pPr marL="742950" lvl="1" indent="-285750">
              <a:buFont typeface="Arial" panose="020B0604020202020204" pitchFamily="34" charset="0"/>
              <a:buChar char="•"/>
            </a:pPr>
            <a:r>
              <a:rPr lang="en-GB" b="1" dirty="0">
                <a:solidFill>
                  <a:schemeClr val="bg1"/>
                </a:solidFill>
                <a:latin typeface="Calibri Light" panose="020F0302020204030204" pitchFamily="34" charset="0"/>
                <a:ea typeface="Aptos" panose="020B0004020202020204" pitchFamily="34" charset="0"/>
                <a:cs typeface="Times New Roman" panose="02020603050405020304" pitchFamily="18" charset="0"/>
              </a:rPr>
              <a:t>AI and Creativity: Exploring Integration and Collaboration (1500)</a:t>
            </a:r>
          </a:p>
          <a:p>
            <a:pPr marL="742950" lvl="1" indent="-285750">
              <a:buFont typeface="Arial" panose="020B0604020202020204" pitchFamily="34" charset="0"/>
              <a:buChar char="•"/>
            </a:pPr>
            <a:r>
              <a:rPr lang="en-GB" b="1" dirty="0">
                <a:solidFill>
                  <a:schemeClr val="bg1"/>
                </a:solidFill>
                <a:latin typeface="Calibri Light" panose="020F0302020204030204" pitchFamily="34" charset="0"/>
                <a:ea typeface="Aptos" panose="020B0004020202020204" pitchFamily="34" charset="0"/>
                <a:cs typeface="Times New Roman" panose="02020603050405020304" pitchFamily="18" charset="0"/>
              </a:rPr>
              <a:t>Stakeholders Perspectives: Established Practices, Present Adoption and Future Directions (2000)</a:t>
            </a:r>
          </a:p>
          <a:p>
            <a:pPr marL="742950" lvl="1" indent="-285750">
              <a:buFont typeface="Arial" panose="020B0604020202020204" pitchFamily="34" charset="0"/>
              <a:buChar char="•"/>
            </a:pPr>
            <a:r>
              <a:rPr lang="en-GB" b="1" dirty="0">
                <a:solidFill>
                  <a:schemeClr val="bg1"/>
                </a:solidFill>
                <a:latin typeface="Calibri Light" panose="020F0302020204030204" pitchFamily="34" charset="0"/>
                <a:ea typeface="Aptos" panose="020B0004020202020204" pitchFamily="34" charset="0"/>
                <a:cs typeface="Times New Roman" panose="02020603050405020304" pitchFamily="18" charset="0"/>
              </a:rPr>
              <a:t>Emerging Discussions on AI Integration and Adoption (1000)</a:t>
            </a:r>
          </a:p>
          <a:p>
            <a:endParaRPr lang="en-GB" dirty="0">
              <a:solidFill>
                <a:schemeClr val="bg1"/>
              </a:solidFill>
              <a:latin typeface="Calibri" panose="020F0502020204030204" pitchFamily="34" charset="0"/>
              <a:ea typeface="Aptos" panose="020B0004020202020204" pitchFamily="34" charset="0"/>
              <a:cs typeface="Times New Roman" panose="02020603050405020304" pitchFamily="18" charset="0"/>
            </a:endParaRPr>
          </a:p>
          <a:p>
            <a:r>
              <a:rPr lang="en-GB" dirty="0">
                <a:solidFill>
                  <a:schemeClr val="bg1"/>
                </a:solidFill>
                <a:latin typeface="Calibri" panose="020F0502020204030204" pitchFamily="34" charset="0"/>
                <a:ea typeface="Aptos" panose="020B0004020202020204" pitchFamily="34" charset="0"/>
                <a:cs typeface="Times New Roman" panose="02020603050405020304" pitchFamily="18" charset="0"/>
              </a:rPr>
              <a:t>Conclusion (500)</a:t>
            </a:r>
            <a:endParaRPr lang="en-GB" sz="18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18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endParaRPr>
          </a:p>
          <a:p>
            <a:r>
              <a:rPr lang="en-US" dirty="0"/>
              <a:t> </a:t>
            </a:r>
          </a:p>
        </p:txBody>
      </p:sp>
      <p:pic>
        <p:nvPicPr>
          <p:cNvPr id="5" name="Picture 4">
            <a:extLst>
              <a:ext uri="{FF2B5EF4-FFF2-40B4-BE49-F238E27FC236}">
                <a16:creationId xmlns:a16="http://schemas.microsoft.com/office/drawing/2014/main" id="{C01C6B58-D878-F0F9-ED14-DC4E63BF3C0E}"/>
              </a:ext>
            </a:extLst>
          </p:cNvPr>
          <p:cNvPicPr>
            <a:picLocks noChangeAspect="1"/>
          </p:cNvPicPr>
          <p:nvPr/>
        </p:nvPicPr>
        <p:blipFill>
          <a:blip r:embed="rId3"/>
          <a:stretch>
            <a:fillRect/>
          </a:stretch>
        </p:blipFill>
        <p:spPr>
          <a:xfrm>
            <a:off x="8701217" y="2843939"/>
            <a:ext cx="2782789" cy="3363132"/>
          </a:xfrm>
          <a:prstGeom prst="rect">
            <a:avLst/>
          </a:prstGeom>
        </p:spPr>
      </p:pic>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74DAEB74-2D5B-3938-FE85-27AA4906121D}"/>
                  </a:ext>
                </a:extLst>
              </p14:cNvPr>
              <p14:cNvContentPartPr/>
              <p14:nvPr/>
            </p14:nvContentPartPr>
            <p14:xfrm>
              <a:off x="1765689" y="4487649"/>
              <a:ext cx="5377680" cy="40680"/>
            </p14:xfrm>
          </p:contentPart>
        </mc:Choice>
        <mc:Fallback xmlns="">
          <p:pic>
            <p:nvPicPr>
              <p:cNvPr id="9" name="Ink 8">
                <a:extLst>
                  <a:ext uri="{FF2B5EF4-FFF2-40B4-BE49-F238E27FC236}">
                    <a16:creationId xmlns:a16="http://schemas.microsoft.com/office/drawing/2014/main" id="{74DAEB74-2D5B-3938-FE85-27AA4906121D}"/>
                  </a:ext>
                </a:extLst>
              </p:cNvPr>
              <p:cNvPicPr/>
              <p:nvPr/>
            </p:nvPicPr>
            <p:blipFill>
              <a:blip r:embed="rId5"/>
              <a:stretch>
                <a:fillRect/>
              </a:stretch>
            </p:blipFill>
            <p:spPr>
              <a:xfrm>
                <a:off x="1693689" y="4344009"/>
                <a:ext cx="5521320" cy="328320"/>
              </a:xfrm>
              <a:prstGeom prst="rect">
                <a:avLst/>
              </a:prstGeom>
            </p:spPr>
          </p:pic>
        </mc:Fallback>
      </mc:AlternateContent>
    </p:spTree>
    <p:extLst>
      <p:ext uri="{BB962C8B-B14F-4D97-AF65-F5344CB8AC3E}">
        <p14:creationId xmlns:p14="http://schemas.microsoft.com/office/powerpoint/2010/main" val="3244647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2000" fill="hold"/>
                                        <p:tgtEl>
                                          <p:spTgt spid="9"/>
                                        </p:tgtEl>
                                        <p:attrNameLst>
                                          <p:attrName>drawProgress</p:attrName>
                                        </p:attrNameLst>
                                      </p:cBhvr>
                                      <p:tavLst>
                                        <p:tav tm="0">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watercolor of a cathedral with Notre Dame de Paris in the background&#10;&#10;Description automatically generated">
            <a:extLst>
              <a:ext uri="{FF2B5EF4-FFF2-40B4-BE49-F238E27FC236}">
                <a16:creationId xmlns:a16="http://schemas.microsoft.com/office/drawing/2014/main" id="{DFE2A996-27B9-E699-3F71-5EFB7D3AB2A0}"/>
              </a:ext>
            </a:extLst>
          </p:cNvPr>
          <p:cNvPicPr>
            <a:picLocks noChangeAspect="1"/>
          </p:cNvPicPr>
          <p:nvPr/>
        </p:nvPicPr>
        <p:blipFill>
          <a:blip r:embed="rId3">
            <a:alphaModFix amt="32000"/>
          </a:blip>
          <a:srcRect t="25254" r="-1" b="2380"/>
          <a:stretch/>
        </p:blipFill>
        <p:spPr>
          <a:xfrm>
            <a:off x="20" y="10"/>
            <a:ext cx="12188930" cy="6857990"/>
          </a:xfrm>
          <a:prstGeom prst="rect">
            <a:avLst/>
          </a:prstGeom>
          <a:effectLst>
            <a:outerShdw blurRad="50800" dist="50800" dir="5400000" algn="ctr" rotWithShape="0">
              <a:srgbClr val="000000"/>
            </a:outerShdw>
          </a:effectLst>
        </p:spPr>
      </p:pic>
      <p:sp>
        <p:nvSpPr>
          <p:cNvPr id="2" name="Title 1">
            <a:extLst>
              <a:ext uri="{FF2B5EF4-FFF2-40B4-BE49-F238E27FC236}">
                <a16:creationId xmlns:a16="http://schemas.microsoft.com/office/drawing/2014/main" id="{4C610AF3-E85E-F9E4-F668-ADF48EED9769}"/>
              </a:ext>
            </a:extLst>
          </p:cNvPr>
          <p:cNvSpPr>
            <a:spLocks noGrp="1"/>
          </p:cNvSpPr>
          <p:nvPr>
            <p:ph type="ctrTitle"/>
          </p:nvPr>
        </p:nvSpPr>
        <p:spPr>
          <a:xfrm>
            <a:off x="1524000" y="1122363"/>
            <a:ext cx="9144000" cy="3063240"/>
          </a:xfrm>
        </p:spPr>
        <p:txBody>
          <a:bodyPr>
            <a:normAutofit/>
          </a:bodyPr>
          <a:lstStyle/>
          <a:p>
            <a:r>
              <a:rPr lang="en-GB" sz="6600" b="1" dirty="0">
                <a:solidFill>
                  <a:schemeClr val="bg1"/>
                </a:solidFill>
                <a:latin typeface="Calibri Light" panose="020F0302020204030204" pitchFamily="34" charset="0"/>
                <a:ea typeface="Aptos" panose="020B0004020202020204" pitchFamily="34" charset="0"/>
                <a:cs typeface="Times New Roman" panose="02020603050405020304" pitchFamily="18" charset="0"/>
              </a:rPr>
              <a:t>AI and Creativity: Exploring Integration and Collaboration</a:t>
            </a:r>
            <a:endParaRPr lang="en-US" sz="6600" dirty="0">
              <a:solidFill>
                <a:schemeClr val="bg1"/>
              </a:solidFill>
            </a:endParaRP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15FC1CD1-7AB8-2384-6D08-80EAED8F1862}"/>
              </a:ext>
            </a:extLst>
          </p:cNvPr>
          <p:cNvSpPr txBox="1">
            <a:spLocks/>
          </p:cNvSpPr>
          <p:nvPr/>
        </p:nvSpPr>
        <p:spPr>
          <a:xfrm>
            <a:off x="1757699" y="4569931"/>
            <a:ext cx="8676601" cy="500436"/>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800" dirty="0">
                <a:solidFill>
                  <a:schemeClr val="bg1"/>
                </a:solidFill>
              </a:rPr>
              <a:t>(Subchapter 2)</a:t>
            </a:r>
          </a:p>
        </p:txBody>
      </p:sp>
    </p:spTree>
    <p:extLst>
      <p:ext uri="{BB962C8B-B14F-4D97-AF65-F5344CB8AC3E}">
        <p14:creationId xmlns:p14="http://schemas.microsoft.com/office/powerpoint/2010/main" val="4143890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9A6354-9E77-635D-FF61-53A21D9B071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1C59FBD1-7DE5-2FDD-991D-75A2AB2B7E26}"/>
              </a:ext>
            </a:extLst>
          </p:cNvPr>
          <p:cNvPicPr>
            <a:picLocks noChangeAspect="1"/>
          </p:cNvPicPr>
          <p:nvPr/>
        </p:nvPicPr>
        <p:blipFill>
          <a:blip r:embed="rId3"/>
          <a:srcRect l="11091"/>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2" name="TextBox 1">
            <a:extLst>
              <a:ext uri="{FF2B5EF4-FFF2-40B4-BE49-F238E27FC236}">
                <a16:creationId xmlns:a16="http://schemas.microsoft.com/office/drawing/2014/main" id="{B67DC352-EF7D-B7E5-E9B2-4EA94A810386}"/>
              </a:ext>
            </a:extLst>
          </p:cNvPr>
          <p:cNvSpPr txBox="1"/>
          <p:nvPr/>
        </p:nvSpPr>
        <p:spPr>
          <a:xfrm>
            <a:off x="6448731" y="526943"/>
            <a:ext cx="5267988" cy="6555783"/>
          </a:xfrm>
          <a:prstGeom prst="rect">
            <a:avLst/>
          </a:prstGeom>
        </p:spPr>
        <p:txBody>
          <a:bodyPr vert="horz" lIns="91440" tIns="45720" rIns="91440" bIns="45720" rtlCol="0">
            <a:normAutofit/>
          </a:bodyPr>
          <a:lstStyle/>
          <a:p>
            <a:pPr>
              <a:lnSpc>
                <a:spcPct val="90000"/>
              </a:lnSpc>
              <a:spcAft>
                <a:spcPts val="600"/>
              </a:spcAft>
            </a:pPr>
            <a:endParaRPr lang="en-US" dirty="0"/>
          </a:p>
          <a:p>
            <a:pPr>
              <a:lnSpc>
                <a:spcPct val="90000"/>
              </a:lnSpc>
              <a:spcAft>
                <a:spcPts val="600"/>
              </a:spcAft>
            </a:pPr>
            <a:r>
              <a:rPr lang="en-US" sz="1900" b="1" dirty="0"/>
              <a:t>Key Discussions and Themes in the Literature</a:t>
            </a:r>
          </a:p>
          <a:p>
            <a:pPr>
              <a:lnSpc>
                <a:spcPct val="90000"/>
              </a:lnSpc>
              <a:spcAft>
                <a:spcPts val="600"/>
              </a:spcAft>
            </a:pPr>
            <a:endParaRPr lang="en-US" sz="2800" b="1" dirty="0"/>
          </a:p>
          <a:p>
            <a:pPr marL="285750" indent="-228600">
              <a:lnSpc>
                <a:spcPct val="150000"/>
              </a:lnSpc>
              <a:spcAft>
                <a:spcPts val="600"/>
              </a:spcAft>
              <a:buFont typeface="Arial" panose="020B0604020202020204" pitchFamily="34" charset="0"/>
              <a:buChar char="•"/>
            </a:pPr>
            <a:r>
              <a:rPr lang="en-US" i="0" u="none" strike="noStrike" dirty="0">
                <a:effectLst/>
              </a:rPr>
              <a:t>Human and AI creativity.</a:t>
            </a:r>
          </a:p>
          <a:p>
            <a:pPr marL="285750" indent="-228600">
              <a:lnSpc>
                <a:spcPct val="150000"/>
              </a:lnSpc>
              <a:spcAft>
                <a:spcPts val="600"/>
              </a:spcAft>
              <a:buFont typeface="Arial" panose="020B0604020202020204" pitchFamily="34" charset="0"/>
              <a:buChar char="•"/>
            </a:pPr>
            <a:r>
              <a:rPr lang="en-US" dirty="0"/>
              <a:t>Defining</a:t>
            </a:r>
            <a:r>
              <a:rPr lang="en-US" i="0" u="none" strike="noStrike" dirty="0">
                <a:effectLst/>
              </a:rPr>
              <a:t> and evaluating creativity. </a:t>
            </a:r>
          </a:p>
          <a:p>
            <a:pPr marL="285750" indent="-228600">
              <a:lnSpc>
                <a:spcPct val="150000"/>
              </a:lnSpc>
              <a:spcAft>
                <a:spcPts val="600"/>
              </a:spcAft>
              <a:buFont typeface="Arial" panose="020B0604020202020204" pitchFamily="34" charset="0"/>
              <a:buChar char="•"/>
            </a:pPr>
            <a:r>
              <a:rPr lang="en-US" i="0" u="none" strike="noStrike" dirty="0">
                <a:effectLst/>
              </a:rPr>
              <a:t>The ability of AI to enhance or undermine creativity.</a:t>
            </a:r>
          </a:p>
          <a:p>
            <a:pPr marL="285750" indent="-228600">
              <a:lnSpc>
                <a:spcPct val="150000"/>
              </a:lnSpc>
              <a:spcAft>
                <a:spcPts val="600"/>
              </a:spcAft>
              <a:buFont typeface="Arial" panose="020B0604020202020204" pitchFamily="34" charset="0"/>
              <a:buChar char="•"/>
            </a:pPr>
            <a:r>
              <a:rPr lang="en-US" dirty="0"/>
              <a:t>AI human relationships: h</a:t>
            </a:r>
            <a:r>
              <a:rPr lang="en-US" i="0" u="none" strike="noStrike" dirty="0">
                <a:effectLst/>
              </a:rPr>
              <a:t>uman-AI collaboration, co-creativity, </a:t>
            </a:r>
            <a:r>
              <a:rPr lang="en-US" dirty="0"/>
              <a:t>co-creation, co-intelligence, hybrid intelligence.</a:t>
            </a:r>
          </a:p>
          <a:p>
            <a:pPr indent="-228600">
              <a:lnSpc>
                <a:spcPct val="90000"/>
              </a:lnSpc>
              <a:spcAft>
                <a:spcPts val="600"/>
              </a:spcAft>
              <a:buFont typeface="Arial" panose="020B0604020202020204" pitchFamily="34" charset="0"/>
              <a:buChar char="•"/>
            </a:pPr>
            <a:endParaRPr lang="en-US" sz="1100" b="1" i="0" u="none" strike="noStrike" dirty="0">
              <a:effectLst/>
            </a:endParaRP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effectLst/>
            </a:endParaRP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r>
              <a:rPr lang="en-US" sz="1100" dirty="0"/>
              <a:t>  </a:t>
            </a:r>
          </a:p>
          <a:p>
            <a:pPr indent="-228600">
              <a:lnSpc>
                <a:spcPct val="90000"/>
              </a:lnSpc>
              <a:spcAft>
                <a:spcPts val="600"/>
              </a:spcAft>
              <a:buFont typeface="Arial" panose="020B0604020202020204" pitchFamily="34" charset="0"/>
              <a:buChar char="•"/>
            </a:pPr>
            <a:endParaRPr lang="en-US" sz="1100" dirty="0"/>
          </a:p>
        </p:txBody>
      </p:sp>
    </p:spTree>
    <p:extLst>
      <p:ext uri="{BB962C8B-B14F-4D97-AF65-F5344CB8AC3E}">
        <p14:creationId xmlns:p14="http://schemas.microsoft.com/office/powerpoint/2010/main" val="1648321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D8286C8-B31E-5B80-8BA5-02A3A8641E86}"/>
              </a:ext>
            </a:extLst>
          </p:cNvPr>
          <p:cNvSpPr txBox="1"/>
          <p:nvPr/>
        </p:nvSpPr>
        <p:spPr>
          <a:xfrm>
            <a:off x="573437" y="588936"/>
            <a:ext cx="5389349" cy="5588027"/>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2800" b="1" dirty="0"/>
              <a:t>AI</a:t>
            </a:r>
            <a:r>
              <a:rPr lang="en-US" sz="2800" b="1" i="0" u="none" strike="noStrike" dirty="0">
                <a:effectLst/>
              </a:rPr>
              <a:t> in Art and </a:t>
            </a:r>
            <a:r>
              <a:rPr lang="en-US" sz="2800" b="1" dirty="0"/>
              <a:t>D</a:t>
            </a:r>
            <a:r>
              <a:rPr lang="en-US" sz="2800" b="1" i="0" u="none" strike="noStrike" dirty="0">
                <a:effectLst/>
              </a:rPr>
              <a:t>esign </a:t>
            </a:r>
            <a:r>
              <a:rPr lang="en-US" sz="2800" b="1" dirty="0"/>
              <a:t>E</a:t>
            </a:r>
            <a:r>
              <a:rPr lang="en-US" sz="2800" b="1" i="0" u="none" strike="noStrike" dirty="0">
                <a:effectLst/>
              </a:rPr>
              <a:t>ducation </a:t>
            </a:r>
            <a:r>
              <a:rPr lang="en-US" b="0" i="0" u="none" strike="noStrike" dirty="0">
                <a:effectLst/>
              </a:rPr>
              <a:t> </a:t>
            </a:r>
          </a:p>
          <a:p>
            <a:pPr>
              <a:lnSpc>
                <a:spcPct val="90000"/>
              </a:lnSpc>
              <a:spcAft>
                <a:spcPts val="600"/>
              </a:spcAft>
            </a:pPr>
            <a:endParaRPr lang="en-US" dirty="0"/>
          </a:p>
          <a:p>
            <a:pPr>
              <a:lnSpc>
                <a:spcPct val="90000"/>
              </a:lnSpc>
              <a:spcAft>
                <a:spcPts val="600"/>
              </a:spcAft>
            </a:pPr>
            <a:r>
              <a:rPr lang="en-GB" sz="1800" dirty="0">
                <a:effectLst/>
                <a:latin typeface="Aptos" panose="020B0004020202020204" pitchFamily="34" charset="0"/>
                <a:ea typeface="DengXian" panose="02010600030101010101" pitchFamily="2" charset="-122"/>
                <a:cs typeface="Times New Roman" panose="02020603050405020304" pitchFamily="18" charset="0"/>
              </a:rPr>
              <a:t> </a:t>
            </a:r>
            <a:endParaRPr lang="en-US" dirty="0"/>
          </a:p>
          <a:p>
            <a:pPr marL="342900" indent="-285750">
              <a:lnSpc>
                <a:spcPct val="90000"/>
              </a:lnSpc>
              <a:spcAft>
                <a:spcPts val="600"/>
              </a:spcAft>
              <a:buFont typeface="Arial" panose="020B0604020202020204" pitchFamily="34" charset="0"/>
              <a:buChar char="•"/>
            </a:pPr>
            <a:r>
              <a:rPr lang="en-US" dirty="0"/>
              <a:t>E</a:t>
            </a:r>
            <a:r>
              <a:rPr lang="en-US" b="0" i="0" u="none" strike="noStrike" dirty="0">
                <a:effectLst/>
              </a:rPr>
              <a:t>xamines the </a:t>
            </a:r>
            <a:r>
              <a:rPr lang="en-US" b="1" i="0" u="none" strike="noStrike" dirty="0">
                <a:effectLst/>
              </a:rPr>
              <a:t>impact of generative AI on design students' creative processes </a:t>
            </a:r>
            <a:r>
              <a:rPr lang="en-US" b="0" i="0" u="none" strike="noStrike" dirty="0">
                <a:effectLst/>
              </a:rPr>
              <a:t>and students' capacity for processing information.</a:t>
            </a:r>
          </a:p>
          <a:p>
            <a:pPr marL="57150">
              <a:lnSpc>
                <a:spcPct val="90000"/>
              </a:lnSpc>
              <a:spcAft>
                <a:spcPts val="600"/>
              </a:spcAft>
            </a:pPr>
            <a:endParaRPr lang="en-US" b="0" i="0" u="none" strike="noStrike" dirty="0">
              <a:effectLst/>
            </a:endParaRPr>
          </a:p>
          <a:p>
            <a:pPr marL="342900" indent="-285750">
              <a:lnSpc>
                <a:spcPct val="90000"/>
              </a:lnSpc>
              <a:spcAft>
                <a:spcPts val="600"/>
              </a:spcAft>
              <a:buFont typeface="Arial" panose="020B0604020202020204" pitchFamily="34" charset="0"/>
              <a:buChar char="•"/>
            </a:pPr>
            <a:r>
              <a:rPr lang="en-US" b="1" dirty="0"/>
              <a:t>Q</a:t>
            </a:r>
            <a:r>
              <a:rPr lang="en-US" b="1" i="0" u="none" strike="noStrike" dirty="0">
                <a:effectLst/>
              </a:rPr>
              <a:t>uasi-experimental study with 40 design students</a:t>
            </a:r>
            <a:r>
              <a:rPr lang="en-US" b="0" i="0" u="none" strike="noStrike" dirty="0">
                <a:effectLst/>
              </a:rPr>
              <a:t>, divided into two groups. To complete two design task. </a:t>
            </a:r>
          </a:p>
          <a:p>
            <a:pPr>
              <a:lnSpc>
                <a:spcPct val="90000"/>
              </a:lnSpc>
              <a:spcAft>
                <a:spcPts val="600"/>
              </a:spcAft>
            </a:pPr>
            <a:endParaRPr lang="en-US" dirty="0"/>
          </a:p>
          <a:p>
            <a:pPr>
              <a:lnSpc>
                <a:spcPct val="90000"/>
              </a:lnSpc>
              <a:spcAft>
                <a:spcPts val="600"/>
              </a:spcAft>
            </a:pPr>
            <a:r>
              <a:rPr lang="en-US" i="1" dirty="0"/>
              <a:t>Design Task 1:</a:t>
            </a:r>
          </a:p>
          <a:p>
            <a:pPr marL="57150">
              <a:lnSpc>
                <a:spcPct val="90000"/>
              </a:lnSpc>
              <a:spcAft>
                <a:spcPts val="600"/>
              </a:spcAft>
            </a:pPr>
            <a:r>
              <a:rPr lang="en-US" i="1" dirty="0"/>
              <a:t>Group 1- A</a:t>
            </a:r>
            <a:r>
              <a:rPr lang="en-US" b="0" i="1" u="none" strike="noStrike" dirty="0">
                <a:effectLst/>
              </a:rPr>
              <a:t>ccess to text-to-image AI tool.</a:t>
            </a:r>
          </a:p>
          <a:p>
            <a:pPr marL="57150">
              <a:lnSpc>
                <a:spcPct val="90000"/>
              </a:lnSpc>
              <a:spcAft>
                <a:spcPts val="600"/>
              </a:spcAft>
            </a:pPr>
            <a:r>
              <a:rPr lang="en-US" i="1" dirty="0"/>
              <a:t>Group 2 – No AI access.</a:t>
            </a:r>
          </a:p>
          <a:p>
            <a:pPr>
              <a:lnSpc>
                <a:spcPct val="90000"/>
              </a:lnSpc>
              <a:spcAft>
                <a:spcPts val="600"/>
              </a:spcAft>
            </a:pPr>
            <a:endParaRPr lang="en-US" i="1" dirty="0"/>
          </a:p>
          <a:p>
            <a:pPr>
              <a:lnSpc>
                <a:spcPct val="90000"/>
              </a:lnSpc>
              <a:spcAft>
                <a:spcPts val="600"/>
              </a:spcAft>
            </a:pPr>
            <a:r>
              <a:rPr lang="en-US" i="1" dirty="0"/>
              <a:t>Design Task 2:</a:t>
            </a:r>
          </a:p>
          <a:p>
            <a:pPr marL="57150">
              <a:lnSpc>
                <a:spcPct val="90000"/>
              </a:lnSpc>
              <a:spcAft>
                <a:spcPts val="600"/>
              </a:spcAft>
            </a:pPr>
            <a:r>
              <a:rPr lang="en-US" i="1" dirty="0"/>
              <a:t>Group 1- No AI access.</a:t>
            </a:r>
          </a:p>
          <a:p>
            <a:pPr marL="57150">
              <a:lnSpc>
                <a:spcPct val="90000"/>
              </a:lnSpc>
              <a:spcAft>
                <a:spcPts val="600"/>
              </a:spcAft>
            </a:pPr>
            <a:r>
              <a:rPr lang="en-US" i="1" dirty="0"/>
              <a:t>Group 2 – No AI access.</a:t>
            </a:r>
          </a:p>
          <a:p>
            <a:pPr marL="57150">
              <a:lnSpc>
                <a:spcPct val="90000"/>
              </a:lnSpc>
              <a:spcAft>
                <a:spcPts val="600"/>
              </a:spcAft>
            </a:pPr>
            <a:endParaRPr lang="en-US" i="1" dirty="0"/>
          </a:p>
          <a:p>
            <a:pPr marL="57150">
              <a:lnSpc>
                <a:spcPct val="90000"/>
              </a:lnSpc>
              <a:spcAft>
                <a:spcPts val="600"/>
              </a:spcAft>
            </a:pPr>
            <a:r>
              <a:rPr lang="en-GB" dirty="0">
                <a:latin typeface="Aptos" panose="020B0004020202020204" pitchFamily="34" charset="0"/>
                <a:ea typeface="DengXian" panose="02010600030101010101" pitchFamily="2" charset="-122"/>
                <a:cs typeface="Times New Roman" panose="02020603050405020304" pitchFamily="18" charset="0"/>
              </a:rPr>
              <a:t>(</a:t>
            </a:r>
            <a:r>
              <a:rPr lang="en-GB" sz="1800" dirty="0" err="1">
                <a:effectLst/>
                <a:latin typeface="Aptos" panose="020B0004020202020204" pitchFamily="34" charset="0"/>
                <a:ea typeface="DengXian" panose="02010600030101010101" pitchFamily="2" charset="-122"/>
                <a:cs typeface="Times New Roman" panose="02020603050405020304" pitchFamily="18" charset="0"/>
              </a:rPr>
              <a:t>Chandrasekera</a:t>
            </a:r>
            <a:r>
              <a:rPr lang="en-GB" sz="1800" dirty="0">
                <a:effectLst/>
                <a:latin typeface="Aptos" panose="020B0004020202020204" pitchFamily="34" charset="0"/>
                <a:ea typeface="DengXian" panose="02010600030101010101" pitchFamily="2" charset="-122"/>
                <a:cs typeface="Times New Roman" panose="02020603050405020304" pitchFamily="18" charset="0"/>
              </a:rPr>
              <a:t>, Hosseini, and Perera, 2024)</a:t>
            </a:r>
          </a:p>
          <a:p>
            <a:pPr marL="57150">
              <a:lnSpc>
                <a:spcPct val="90000"/>
              </a:lnSpc>
              <a:spcAft>
                <a:spcPts val="600"/>
              </a:spcAft>
            </a:pPr>
            <a:endParaRPr lang="en-US" i="1"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b="1" i="0" u="none" strike="noStrike" dirty="0">
              <a:effectLst/>
            </a:endParaRP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b="1" dirty="0"/>
          </a:p>
          <a:p>
            <a:pPr indent="-228600">
              <a:lnSpc>
                <a:spcPct val="90000"/>
              </a:lnSpc>
              <a:spcAft>
                <a:spcPts val="600"/>
              </a:spcAft>
              <a:buFont typeface="Arial" panose="020B0604020202020204" pitchFamily="34" charset="0"/>
              <a:buChar char="•"/>
            </a:pPr>
            <a:endParaRPr lang="en-US" sz="1100" b="1" dirty="0"/>
          </a:p>
          <a:p>
            <a:pPr indent="-228600">
              <a:lnSpc>
                <a:spcPct val="90000"/>
              </a:lnSpc>
              <a:spcAft>
                <a:spcPts val="600"/>
              </a:spcAft>
              <a:buFont typeface="Arial" panose="020B0604020202020204" pitchFamily="34" charset="0"/>
              <a:buChar char="•"/>
            </a:pPr>
            <a:endParaRPr lang="en-US" sz="1100" dirty="0"/>
          </a:p>
        </p:txBody>
      </p:sp>
      <p:pic>
        <p:nvPicPr>
          <p:cNvPr id="2" name="Picture 1">
            <a:extLst>
              <a:ext uri="{FF2B5EF4-FFF2-40B4-BE49-F238E27FC236}">
                <a16:creationId xmlns:a16="http://schemas.microsoft.com/office/drawing/2014/main" id="{26A574FE-CF1B-811B-70D6-E07580423F38}"/>
              </a:ext>
            </a:extLst>
          </p:cNvPr>
          <p:cNvPicPr>
            <a:picLocks noChangeAspect="1"/>
          </p:cNvPicPr>
          <p:nvPr/>
        </p:nvPicPr>
        <p:blipFill>
          <a:blip r:embed="rId3"/>
          <a:srcRect r="1305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596216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CDF72A-04D8-28C6-D974-16BB1CDDE6C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C0524FD-16FF-BA24-AD8E-3FE43D10CC21}"/>
              </a:ext>
            </a:extLst>
          </p:cNvPr>
          <p:cNvSpPr txBox="1"/>
          <p:nvPr/>
        </p:nvSpPr>
        <p:spPr>
          <a:xfrm>
            <a:off x="835866" y="537355"/>
            <a:ext cx="6652388" cy="5386090"/>
          </a:xfrm>
          <a:prstGeom prst="rect">
            <a:avLst/>
          </a:prstGeom>
          <a:noFill/>
        </p:spPr>
        <p:txBody>
          <a:bodyPr wrap="square" rtlCol="0">
            <a:spAutoFit/>
          </a:bodyPr>
          <a:lstStyle/>
          <a:p>
            <a:r>
              <a:rPr lang="en-GB" sz="2800" b="1" i="0" u="none" strike="noStrike" dirty="0">
                <a:solidFill>
                  <a:srgbClr val="131314"/>
                </a:solidFill>
                <a:effectLst/>
                <a:latin typeface="Google Sans Text"/>
              </a:rPr>
              <a:t>Findings</a:t>
            </a:r>
          </a:p>
          <a:p>
            <a:endParaRPr lang="en-GB" sz="2800" b="1" i="0" u="none" strike="noStrike" dirty="0">
              <a:solidFill>
                <a:srgbClr val="131314"/>
              </a:solidFill>
              <a:effectLst/>
              <a:latin typeface="Google Sans Text"/>
            </a:endParaRPr>
          </a:p>
          <a:p>
            <a:pPr marL="285750" indent="-285750">
              <a:buFont typeface="Arial" panose="020B0604020202020204" pitchFamily="34" charset="0"/>
              <a:buChar char="•"/>
            </a:pPr>
            <a:r>
              <a:rPr lang="en-GB" b="1" i="0" u="none" strike="noStrike" dirty="0">
                <a:solidFill>
                  <a:srgbClr val="131314"/>
                </a:solidFill>
                <a:effectLst/>
                <a:latin typeface="Google Sans Text"/>
              </a:rPr>
              <a:t>Students who used AI tools scored higher on creativity assessments </a:t>
            </a:r>
            <a:r>
              <a:rPr lang="en-GB" b="0" i="0" u="none" strike="noStrike" dirty="0">
                <a:solidFill>
                  <a:srgbClr val="131314"/>
                </a:solidFill>
                <a:effectLst/>
                <a:latin typeface="Google Sans Text"/>
              </a:rPr>
              <a:t>than those without. </a:t>
            </a:r>
          </a:p>
          <a:p>
            <a:endParaRPr lang="en-GB" b="0" i="0" u="none" strike="noStrike" dirty="0">
              <a:solidFill>
                <a:srgbClr val="131314"/>
              </a:solidFill>
              <a:effectLst/>
              <a:latin typeface="Google Sans Text"/>
            </a:endParaRPr>
          </a:p>
          <a:p>
            <a:pPr marL="285750" indent="-285750">
              <a:buFont typeface="Arial" panose="020B0604020202020204" pitchFamily="34" charset="0"/>
              <a:buChar char="•"/>
            </a:pPr>
            <a:r>
              <a:rPr lang="en-GB" b="0" i="0" u="none" strike="noStrike" dirty="0">
                <a:solidFill>
                  <a:srgbClr val="131314"/>
                </a:solidFill>
                <a:effectLst/>
                <a:latin typeface="Google Sans Text"/>
              </a:rPr>
              <a:t>AI tools helped students generate more design solutions.  Concludes AI can act as a </a:t>
            </a:r>
            <a:r>
              <a:rPr lang="en-GB" b="1" i="0" u="none" strike="noStrike" dirty="0">
                <a:solidFill>
                  <a:srgbClr val="131314"/>
                </a:solidFill>
                <a:effectLst/>
                <a:latin typeface="Google Sans Text"/>
              </a:rPr>
              <a:t>catalyst for creative thinking</a:t>
            </a:r>
            <a:r>
              <a:rPr lang="en-GB" dirty="0">
                <a:solidFill>
                  <a:srgbClr val="131314"/>
                </a:solidFill>
                <a:latin typeface="Google Sans Text"/>
              </a:rPr>
              <a:t>.</a:t>
            </a:r>
          </a:p>
          <a:p>
            <a:endParaRPr lang="en-GB" dirty="0">
              <a:solidFill>
                <a:srgbClr val="131314"/>
              </a:solidFill>
              <a:latin typeface="Google Sans Text"/>
            </a:endParaRPr>
          </a:p>
          <a:p>
            <a:pPr marL="285750" indent="-285750">
              <a:buFont typeface="Arial" panose="020B0604020202020204" pitchFamily="34" charset="0"/>
              <a:buChar char="•"/>
            </a:pPr>
            <a:r>
              <a:rPr lang="en-GB" dirty="0">
                <a:solidFill>
                  <a:srgbClr val="131314"/>
                </a:solidFill>
                <a:latin typeface="Google Sans Text"/>
              </a:rPr>
              <a:t>H</a:t>
            </a:r>
            <a:r>
              <a:rPr lang="en-GB" b="0" i="0" u="none" strike="noStrike" dirty="0">
                <a:solidFill>
                  <a:srgbClr val="131314"/>
                </a:solidFill>
                <a:effectLst/>
                <a:latin typeface="Google Sans Text"/>
              </a:rPr>
              <a:t>ighlights the need for a </a:t>
            </a:r>
            <a:r>
              <a:rPr lang="en-GB" b="1" i="0" u="none" strike="noStrike" dirty="0">
                <a:solidFill>
                  <a:srgbClr val="131314"/>
                </a:solidFill>
                <a:effectLst/>
                <a:latin typeface="Google Sans Text"/>
              </a:rPr>
              <a:t>balanced approach to AI integration</a:t>
            </a:r>
            <a:r>
              <a:rPr lang="en-GB" b="0" i="0" u="none" strike="noStrike" dirty="0">
                <a:solidFill>
                  <a:srgbClr val="131314"/>
                </a:solidFill>
                <a:effectLst/>
                <a:latin typeface="Google Sans Text"/>
              </a:rPr>
              <a:t>, recognising that over-reliance on AI tools could potentially hinder the development of essential creative skills</a:t>
            </a:r>
            <a:r>
              <a:rPr lang="en-GB" b="1" i="0" u="none" strike="noStrike" dirty="0">
                <a:solidFill>
                  <a:srgbClr val="1F1F1F"/>
                </a:solidFill>
                <a:effectLst/>
                <a:latin typeface="Google Sans Text"/>
              </a:rPr>
              <a:t>.</a:t>
            </a:r>
            <a:endParaRPr lang="en-GB" b="1" dirty="0">
              <a:solidFill>
                <a:srgbClr val="1F1F1F"/>
              </a:solidFill>
              <a:latin typeface="Google Sans Text"/>
            </a:endParaRPr>
          </a:p>
          <a:p>
            <a:endParaRPr lang="en-GB" b="1" dirty="0">
              <a:solidFill>
                <a:srgbClr val="1F1F1F"/>
              </a:solidFill>
              <a:latin typeface="Google Sans Text"/>
            </a:endParaRPr>
          </a:p>
          <a:p>
            <a:endParaRPr lang="en-GB" b="1" i="0" u="none" strike="noStrike" dirty="0">
              <a:solidFill>
                <a:srgbClr val="1F1F1F"/>
              </a:solidFill>
              <a:effectLst/>
              <a:latin typeface="Google Sans Text"/>
            </a:endParaRPr>
          </a:p>
          <a:p>
            <a:endParaRPr lang="en-GB" b="1" i="0" u="none" strike="noStrike" dirty="0">
              <a:solidFill>
                <a:srgbClr val="1F1F1F"/>
              </a:solidFill>
              <a:effectLst/>
              <a:latin typeface="Google Sans Text"/>
            </a:endParaRPr>
          </a:p>
          <a:p>
            <a:endParaRPr lang="en-GB" dirty="0">
              <a:solidFill>
                <a:srgbClr val="131314"/>
              </a:solidFill>
              <a:latin typeface="Google Sans Text"/>
            </a:endParaRPr>
          </a:p>
          <a:p>
            <a:endParaRPr lang="en-GB" b="1" dirty="0">
              <a:solidFill>
                <a:srgbClr val="1F1F1F"/>
              </a:solidFill>
              <a:latin typeface="Google Sans Text"/>
            </a:endParaRPr>
          </a:p>
          <a:p>
            <a:endParaRPr lang="en-GB" b="1" dirty="0">
              <a:solidFill>
                <a:srgbClr val="1F1F1F"/>
              </a:solidFill>
              <a:latin typeface="Google Sans Text"/>
            </a:endParaRPr>
          </a:p>
          <a:p>
            <a:endParaRPr lang="en-GB" dirty="0">
              <a:solidFill>
                <a:srgbClr val="131314"/>
              </a:solidFill>
              <a:latin typeface="Google Sans Text"/>
            </a:endParaRPr>
          </a:p>
        </p:txBody>
      </p:sp>
      <p:pic>
        <p:nvPicPr>
          <p:cNvPr id="2" name="Picture 1">
            <a:extLst>
              <a:ext uri="{FF2B5EF4-FFF2-40B4-BE49-F238E27FC236}">
                <a16:creationId xmlns:a16="http://schemas.microsoft.com/office/drawing/2014/main" id="{A386726F-4A18-DDD7-A2C5-33528324B6EB}"/>
              </a:ext>
            </a:extLst>
          </p:cNvPr>
          <p:cNvPicPr>
            <a:picLocks noChangeAspect="1"/>
          </p:cNvPicPr>
          <p:nvPr/>
        </p:nvPicPr>
        <p:blipFill>
          <a:blip r:embed="rId3"/>
          <a:stretch>
            <a:fillRect/>
          </a:stretch>
        </p:blipFill>
        <p:spPr>
          <a:xfrm>
            <a:off x="8502903" y="1104743"/>
            <a:ext cx="2853231" cy="2853231"/>
          </a:xfrm>
          <a:prstGeom prst="rect">
            <a:avLst/>
          </a:prstGeom>
        </p:spPr>
      </p:pic>
      <p:graphicFrame>
        <p:nvGraphicFramePr>
          <p:cNvPr id="7" name="TextBox 1">
            <a:extLst>
              <a:ext uri="{FF2B5EF4-FFF2-40B4-BE49-F238E27FC236}">
                <a16:creationId xmlns:a16="http://schemas.microsoft.com/office/drawing/2014/main" id="{57D19D99-7773-B9E8-617D-A1616517EFC0}"/>
              </a:ext>
            </a:extLst>
          </p:cNvPr>
          <p:cNvGraphicFramePr/>
          <p:nvPr>
            <p:extLst>
              <p:ext uri="{D42A27DB-BD31-4B8C-83A1-F6EECF244321}">
                <p14:modId xmlns:p14="http://schemas.microsoft.com/office/powerpoint/2010/main" val="3327142701"/>
              </p:ext>
            </p:extLst>
          </p:nvPr>
        </p:nvGraphicFramePr>
        <p:xfrm>
          <a:off x="757475" y="4365481"/>
          <a:ext cx="3891595" cy="18177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8" name="Group 7">
            <a:extLst>
              <a:ext uri="{FF2B5EF4-FFF2-40B4-BE49-F238E27FC236}">
                <a16:creationId xmlns:a16="http://schemas.microsoft.com/office/drawing/2014/main" id="{69F0AB0B-9440-E364-62B2-339E411D8621}"/>
              </a:ext>
            </a:extLst>
          </p:cNvPr>
          <p:cNvGrpSpPr/>
          <p:nvPr/>
        </p:nvGrpSpPr>
        <p:grpSpPr>
          <a:xfrm>
            <a:off x="4727460" y="4365481"/>
            <a:ext cx="4864775" cy="1817721"/>
            <a:chOff x="0" y="1755023"/>
            <a:chExt cx="3742667" cy="1544400"/>
          </a:xfrm>
        </p:grpSpPr>
        <p:sp>
          <p:nvSpPr>
            <p:cNvPr id="9" name="Rounded Rectangle 8">
              <a:extLst>
                <a:ext uri="{FF2B5EF4-FFF2-40B4-BE49-F238E27FC236}">
                  <a16:creationId xmlns:a16="http://schemas.microsoft.com/office/drawing/2014/main" id="{5E824990-B50C-8C07-A09E-38F7FE7F11A1}"/>
                </a:ext>
              </a:extLst>
            </p:cNvPr>
            <p:cNvSpPr/>
            <p:nvPr/>
          </p:nvSpPr>
          <p:spPr>
            <a:xfrm>
              <a:off x="0" y="1755023"/>
              <a:ext cx="3742667" cy="1544400"/>
            </a:xfrm>
            <a:prstGeom prst="roundRect">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endParaRPr lang="en-US"/>
            </a:p>
          </p:txBody>
        </p:sp>
        <p:sp>
          <p:nvSpPr>
            <p:cNvPr id="10" name="Rounded Rectangle 4">
              <a:extLst>
                <a:ext uri="{FF2B5EF4-FFF2-40B4-BE49-F238E27FC236}">
                  <a16:creationId xmlns:a16="http://schemas.microsoft.com/office/drawing/2014/main" id="{13F20F33-CE28-BF35-AC50-CC7C2FEEA8CA}"/>
                </a:ext>
              </a:extLst>
            </p:cNvPr>
            <p:cNvSpPr txBox="1"/>
            <p:nvPr/>
          </p:nvSpPr>
          <p:spPr>
            <a:xfrm>
              <a:off x="75391" y="1830414"/>
              <a:ext cx="3591885" cy="139361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600" b="1" i="0" dirty="0">
                  <a:solidFill>
                    <a:schemeClr val="bg1"/>
                  </a:solidFill>
                  <a:effectLst/>
                  <a:latin typeface="Google Sans Text"/>
                </a:rPr>
                <a:t>while AI tools provide an initial boost in creative output, their long-term impact on learning and creativity may be more nuanced… cautions against over-reliance on digital tools for cognitive tasks, advocating for a balanced approach that fosters deep learning and understanding. p13</a:t>
              </a:r>
              <a:endParaRPr lang="en-US" sz="1600" kern="1200" dirty="0">
                <a:solidFill>
                  <a:schemeClr val="bg1"/>
                </a:solidFill>
              </a:endParaRPr>
            </a:p>
          </p:txBody>
        </p:sp>
      </p:grpSp>
      <p:sp>
        <p:nvSpPr>
          <p:cNvPr id="4" name="TextBox 3">
            <a:extLst>
              <a:ext uri="{FF2B5EF4-FFF2-40B4-BE49-F238E27FC236}">
                <a16:creationId xmlns:a16="http://schemas.microsoft.com/office/drawing/2014/main" id="{C8C7B27D-8874-1CFC-A686-1B30D5FCF24A}"/>
              </a:ext>
            </a:extLst>
          </p:cNvPr>
          <p:cNvSpPr txBox="1"/>
          <p:nvPr/>
        </p:nvSpPr>
        <p:spPr>
          <a:xfrm>
            <a:off x="814671" y="6183202"/>
            <a:ext cx="3777202" cy="523220"/>
          </a:xfrm>
          <a:prstGeom prst="rect">
            <a:avLst/>
          </a:prstGeom>
          <a:noFill/>
        </p:spPr>
        <p:txBody>
          <a:bodyPr wrap="square" rtlCol="0">
            <a:spAutoFit/>
          </a:bodyPr>
          <a:lstStyle/>
          <a:p>
            <a:r>
              <a:rPr lang="en-GB" sz="1000" dirty="0">
                <a:latin typeface="Aptos" panose="020B0004020202020204" pitchFamily="34" charset="0"/>
                <a:ea typeface="DengXian" panose="02010600030101010101" pitchFamily="2" charset="-122"/>
                <a:cs typeface="Times New Roman" panose="02020603050405020304" pitchFamily="18" charset="0"/>
              </a:rPr>
              <a:t>(</a:t>
            </a:r>
            <a:r>
              <a:rPr lang="en-GB" sz="1000" dirty="0" err="1">
                <a:effectLst/>
                <a:latin typeface="Aptos" panose="020B0004020202020204" pitchFamily="34" charset="0"/>
                <a:ea typeface="DengXian" panose="02010600030101010101" pitchFamily="2" charset="-122"/>
                <a:cs typeface="Times New Roman" panose="02020603050405020304" pitchFamily="18" charset="0"/>
              </a:rPr>
              <a:t>Chandrasekera</a:t>
            </a:r>
            <a:r>
              <a:rPr lang="en-GB" sz="1000" dirty="0">
                <a:effectLst/>
                <a:latin typeface="Aptos" panose="020B0004020202020204" pitchFamily="34" charset="0"/>
                <a:ea typeface="DengXian" panose="02010600030101010101" pitchFamily="2" charset="-122"/>
                <a:cs typeface="Times New Roman" panose="02020603050405020304" pitchFamily="18" charset="0"/>
              </a:rPr>
              <a:t>, Hosseini, and Perera, 2024, p. 11)</a:t>
            </a:r>
          </a:p>
          <a:p>
            <a:endParaRPr lang="en-US" dirty="0"/>
          </a:p>
        </p:txBody>
      </p:sp>
      <p:sp>
        <p:nvSpPr>
          <p:cNvPr id="5" name="TextBox 4">
            <a:extLst>
              <a:ext uri="{FF2B5EF4-FFF2-40B4-BE49-F238E27FC236}">
                <a16:creationId xmlns:a16="http://schemas.microsoft.com/office/drawing/2014/main" id="{29178C47-3444-2D82-A04E-2706FEFF7D1D}"/>
              </a:ext>
            </a:extLst>
          </p:cNvPr>
          <p:cNvSpPr txBox="1"/>
          <p:nvPr/>
        </p:nvSpPr>
        <p:spPr>
          <a:xfrm>
            <a:off x="4809758" y="6211774"/>
            <a:ext cx="3777202" cy="523220"/>
          </a:xfrm>
          <a:prstGeom prst="rect">
            <a:avLst/>
          </a:prstGeom>
          <a:noFill/>
        </p:spPr>
        <p:txBody>
          <a:bodyPr wrap="square" rtlCol="0">
            <a:spAutoFit/>
          </a:bodyPr>
          <a:lstStyle/>
          <a:p>
            <a:r>
              <a:rPr lang="en-GB" sz="1000" dirty="0">
                <a:latin typeface="Aptos" panose="020B0004020202020204" pitchFamily="34" charset="0"/>
                <a:ea typeface="DengXian" panose="02010600030101010101" pitchFamily="2" charset="-122"/>
                <a:cs typeface="Times New Roman" panose="02020603050405020304" pitchFamily="18" charset="0"/>
              </a:rPr>
              <a:t>(</a:t>
            </a:r>
            <a:r>
              <a:rPr lang="en-GB" sz="1000" dirty="0" err="1">
                <a:effectLst/>
                <a:latin typeface="Aptos" panose="020B0004020202020204" pitchFamily="34" charset="0"/>
                <a:ea typeface="DengXian" panose="02010600030101010101" pitchFamily="2" charset="-122"/>
                <a:cs typeface="Times New Roman" panose="02020603050405020304" pitchFamily="18" charset="0"/>
              </a:rPr>
              <a:t>Chandrasekera</a:t>
            </a:r>
            <a:r>
              <a:rPr lang="en-GB" sz="1000" dirty="0">
                <a:effectLst/>
                <a:latin typeface="Aptos" panose="020B0004020202020204" pitchFamily="34" charset="0"/>
                <a:ea typeface="DengXian" panose="02010600030101010101" pitchFamily="2" charset="-122"/>
                <a:cs typeface="Times New Roman" panose="02020603050405020304" pitchFamily="18" charset="0"/>
              </a:rPr>
              <a:t>, Hosseini, and Perera, 2024, p. 13)</a:t>
            </a:r>
          </a:p>
          <a:p>
            <a:endParaRPr lang="en-US" dirty="0"/>
          </a:p>
        </p:txBody>
      </p:sp>
    </p:spTree>
    <p:extLst>
      <p:ext uri="{BB962C8B-B14F-4D97-AF65-F5344CB8AC3E}">
        <p14:creationId xmlns:p14="http://schemas.microsoft.com/office/powerpoint/2010/main" val="28492922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B1C630-176C-A713-479A-65D0DACADDD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E4B0A37-C01F-93BA-714A-88E344A96C89}"/>
              </a:ext>
            </a:extLst>
          </p:cNvPr>
          <p:cNvSpPr txBox="1"/>
          <p:nvPr/>
        </p:nvSpPr>
        <p:spPr>
          <a:xfrm>
            <a:off x="4144290" y="1374700"/>
            <a:ext cx="6652388" cy="4555093"/>
          </a:xfrm>
          <a:prstGeom prst="rect">
            <a:avLst/>
          </a:prstGeom>
          <a:noFill/>
        </p:spPr>
        <p:txBody>
          <a:bodyPr wrap="square" rtlCol="0">
            <a:spAutoFit/>
          </a:bodyPr>
          <a:lstStyle/>
          <a:p>
            <a:endParaRPr lang="en-GB" b="1" dirty="0">
              <a:solidFill>
                <a:srgbClr val="1F1F1F"/>
              </a:solidFill>
              <a:latin typeface="Google Sans Text"/>
            </a:endParaRPr>
          </a:p>
          <a:p>
            <a:r>
              <a:rPr lang="en-GB" sz="2800" b="1" i="0" u="none" strike="noStrike" dirty="0">
                <a:solidFill>
                  <a:srgbClr val="131314"/>
                </a:solidFill>
                <a:effectLst/>
                <a:latin typeface="Google Sans Text"/>
              </a:rPr>
              <a:t>Critique</a:t>
            </a:r>
          </a:p>
          <a:p>
            <a:endParaRPr lang="en-GB" sz="2800" b="1" i="0" u="none" strike="noStrike" dirty="0">
              <a:solidFill>
                <a:srgbClr val="131314"/>
              </a:solidFill>
              <a:effectLst/>
              <a:latin typeface="Google Sans Text"/>
            </a:endParaRPr>
          </a:p>
          <a:p>
            <a:pPr marL="285750" indent="-285750">
              <a:buFont typeface="Arial" panose="020B0604020202020204" pitchFamily="34" charset="0"/>
              <a:buChar char="•"/>
            </a:pPr>
            <a:r>
              <a:rPr lang="en-GB" b="1" dirty="0">
                <a:solidFill>
                  <a:srgbClr val="131314"/>
                </a:solidFill>
                <a:latin typeface="Google Sans Text"/>
              </a:rPr>
              <a:t>D</a:t>
            </a:r>
            <a:r>
              <a:rPr lang="en-GB" b="1" i="0" u="none" strike="noStrike" dirty="0">
                <a:solidFill>
                  <a:srgbClr val="131314"/>
                </a:solidFill>
                <a:effectLst/>
                <a:latin typeface="Google Sans Text"/>
              </a:rPr>
              <a:t>oes not provide a detailed analysis of how students interacted with the text-to-image AI tool</a:t>
            </a:r>
            <a:r>
              <a:rPr lang="en-GB" b="0" i="0" u="none" strike="noStrike" dirty="0">
                <a:solidFill>
                  <a:srgbClr val="131314"/>
                </a:solidFill>
                <a:effectLst/>
                <a:latin typeface="Google Sans Text"/>
              </a:rPr>
              <a:t>. Transparency on the ways in which students used the tool, could have contributed to understanding the connection between AI interactions and outcomes further.  </a:t>
            </a:r>
          </a:p>
          <a:p>
            <a:endParaRPr lang="en-GB" b="0" i="0" u="none" strike="noStrike" dirty="0">
              <a:solidFill>
                <a:srgbClr val="131314"/>
              </a:solidFill>
              <a:effectLst/>
              <a:latin typeface="Google Sans Text"/>
            </a:endParaRPr>
          </a:p>
          <a:p>
            <a:pPr marL="285750" indent="-285750">
              <a:buFont typeface="Arial" panose="020B0604020202020204" pitchFamily="34" charset="0"/>
              <a:buChar char="•"/>
            </a:pPr>
            <a:r>
              <a:rPr lang="en-GB" b="1" dirty="0">
                <a:solidFill>
                  <a:srgbClr val="131314"/>
                </a:solidFill>
                <a:latin typeface="Google Sans Text"/>
              </a:rPr>
              <a:t>Vague details </a:t>
            </a:r>
            <a:r>
              <a:rPr lang="en-GB" dirty="0">
                <a:solidFill>
                  <a:srgbClr val="131314"/>
                </a:solidFill>
                <a:latin typeface="Google Sans Text"/>
              </a:rPr>
              <a:t>on participants and their background.</a:t>
            </a:r>
            <a:endParaRPr lang="en-GB" b="0" i="0" u="none" strike="noStrike" dirty="0">
              <a:solidFill>
                <a:srgbClr val="131314"/>
              </a:solidFill>
              <a:effectLst/>
              <a:latin typeface="Google Sans Text"/>
            </a:endParaRPr>
          </a:p>
          <a:p>
            <a:endParaRPr lang="en-GB" b="1" i="0" u="none" strike="noStrike" dirty="0">
              <a:solidFill>
                <a:srgbClr val="1F1F1F"/>
              </a:solidFill>
              <a:effectLst/>
              <a:latin typeface="Google Sans Text"/>
            </a:endParaRPr>
          </a:p>
          <a:p>
            <a:endParaRPr lang="en-GB" b="1" i="0" u="none" strike="noStrike" dirty="0">
              <a:solidFill>
                <a:srgbClr val="1F1F1F"/>
              </a:solidFill>
              <a:effectLst/>
              <a:latin typeface="Google Sans Text"/>
            </a:endParaRPr>
          </a:p>
          <a:p>
            <a:endParaRPr lang="en-GB" dirty="0">
              <a:solidFill>
                <a:srgbClr val="131314"/>
              </a:solidFill>
              <a:latin typeface="Google Sans Text"/>
            </a:endParaRPr>
          </a:p>
          <a:p>
            <a:endParaRPr lang="en-GB" b="1" dirty="0">
              <a:solidFill>
                <a:srgbClr val="1F1F1F"/>
              </a:solidFill>
              <a:latin typeface="Google Sans Text"/>
            </a:endParaRPr>
          </a:p>
          <a:p>
            <a:endParaRPr lang="en-GB" b="1" dirty="0">
              <a:solidFill>
                <a:srgbClr val="1F1F1F"/>
              </a:solidFill>
              <a:latin typeface="Google Sans Text"/>
            </a:endParaRPr>
          </a:p>
          <a:p>
            <a:endParaRPr lang="en-GB" dirty="0">
              <a:solidFill>
                <a:srgbClr val="131314"/>
              </a:solidFill>
              <a:latin typeface="Google Sans Text"/>
            </a:endParaRPr>
          </a:p>
        </p:txBody>
      </p:sp>
      <p:pic>
        <p:nvPicPr>
          <p:cNvPr id="2" name="Picture 1">
            <a:extLst>
              <a:ext uri="{FF2B5EF4-FFF2-40B4-BE49-F238E27FC236}">
                <a16:creationId xmlns:a16="http://schemas.microsoft.com/office/drawing/2014/main" id="{6AA8D090-3BD9-BD30-D0E2-EC03633835AB}"/>
              </a:ext>
            </a:extLst>
          </p:cNvPr>
          <p:cNvPicPr>
            <a:picLocks noChangeAspect="1"/>
          </p:cNvPicPr>
          <p:nvPr/>
        </p:nvPicPr>
        <p:blipFill>
          <a:blip r:embed="rId3"/>
          <a:stretch>
            <a:fillRect/>
          </a:stretch>
        </p:blipFill>
        <p:spPr>
          <a:xfrm>
            <a:off x="667209" y="2259492"/>
            <a:ext cx="2034216" cy="2034216"/>
          </a:xfrm>
          <a:prstGeom prst="rect">
            <a:avLst/>
          </a:prstGeom>
        </p:spPr>
      </p:pic>
    </p:spTree>
    <p:extLst>
      <p:ext uri="{BB962C8B-B14F-4D97-AF65-F5344CB8AC3E}">
        <p14:creationId xmlns:p14="http://schemas.microsoft.com/office/powerpoint/2010/main" val="640040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873E675-CDAA-3E5C-1F82-06120E88135F}"/>
              </a:ext>
            </a:extLst>
          </p:cNvPr>
          <p:cNvPicPr>
            <a:picLocks noChangeAspect="1"/>
          </p:cNvPicPr>
          <p:nvPr/>
        </p:nvPicPr>
        <p:blipFill>
          <a:blip r:embed="rId3"/>
          <a:srcRect l="9058" r="12054"/>
          <a:stretch/>
        </p:blipFill>
        <p:spPr>
          <a:xfrm>
            <a:off x="-1" y="-2"/>
            <a:ext cx="5410198" cy="6858002"/>
          </a:xfrm>
          <a:prstGeom prst="rect">
            <a:avLst/>
          </a:prstGeom>
        </p:spPr>
      </p:pic>
      <p:sp useBgFill="1">
        <p:nvSpPr>
          <p:cNvPr id="10" name="Rectangle 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4BB5774-AA19-818C-B0C4-605C3B074A71}"/>
              </a:ext>
            </a:extLst>
          </p:cNvPr>
          <p:cNvSpPr txBox="1"/>
          <p:nvPr/>
        </p:nvSpPr>
        <p:spPr>
          <a:xfrm>
            <a:off x="6096000" y="1905000"/>
            <a:ext cx="5247340" cy="4511040"/>
          </a:xfrm>
          <a:prstGeom prst="rect">
            <a:avLst/>
          </a:prstGeom>
        </p:spPr>
        <p:txBody>
          <a:bodyPr vert="horz" lIns="91440" tIns="45720" rIns="91440" bIns="45720" rtlCol="0" anchor="ctr">
            <a:normAutofit fontScale="92500" lnSpcReduction="20000"/>
          </a:bodyPr>
          <a:lstStyle/>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b="1" dirty="0"/>
          </a:p>
          <a:p>
            <a:pPr>
              <a:lnSpc>
                <a:spcPct val="90000"/>
              </a:lnSpc>
              <a:spcAft>
                <a:spcPts val="600"/>
              </a:spcAft>
            </a:pPr>
            <a:endParaRPr lang="en-US" sz="2000" b="1" u="sng" dirty="0"/>
          </a:p>
          <a:p>
            <a:pPr marL="285750" indent="-228600">
              <a:lnSpc>
                <a:spcPct val="90000"/>
              </a:lnSpc>
              <a:spcAft>
                <a:spcPts val="600"/>
              </a:spcAft>
              <a:buFont typeface="Arial" panose="020B0604020202020204" pitchFamily="34" charset="0"/>
              <a:buChar char="•"/>
            </a:pPr>
            <a:r>
              <a:rPr lang="en-US" sz="1900" dirty="0"/>
              <a:t>Study e</a:t>
            </a:r>
            <a:r>
              <a:rPr lang="en-US" sz="1900" dirty="0">
                <a:effectLst/>
              </a:rPr>
              <a:t>xamines the integration of AI into design education, focusing on three case studies within a creative technology curriculum at </a:t>
            </a:r>
            <a:r>
              <a:rPr lang="en-US" sz="1900" dirty="0" err="1">
                <a:effectLst/>
              </a:rPr>
              <a:t>Universiti</a:t>
            </a:r>
            <a:r>
              <a:rPr lang="en-US" sz="1900" dirty="0">
                <a:effectLst/>
              </a:rPr>
              <a:t> Malaysia Kelantan.</a:t>
            </a:r>
          </a:p>
          <a:p>
            <a:pPr marL="57150">
              <a:lnSpc>
                <a:spcPct val="90000"/>
              </a:lnSpc>
              <a:spcAft>
                <a:spcPts val="600"/>
              </a:spcAft>
            </a:pPr>
            <a:endParaRPr lang="en-US" sz="1900" dirty="0">
              <a:effectLst/>
            </a:endParaRPr>
          </a:p>
          <a:p>
            <a:pPr marL="285750" indent="-228600">
              <a:lnSpc>
                <a:spcPct val="90000"/>
              </a:lnSpc>
              <a:spcAft>
                <a:spcPts val="600"/>
              </a:spcAft>
              <a:buFont typeface="Arial" panose="020B0604020202020204" pitchFamily="34" charset="0"/>
              <a:buChar char="•"/>
            </a:pPr>
            <a:r>
              <a:rPr lang="en-GB" sz="1900" dirty="0">
                <a:ea typeface="Aptos" panose="020B0004020202020204" pitchFamily="34" charset="0"/>
                <a:cs typeface="Times New Roman" panose="02020603050405020304" pitchFamily="18" charset="0"/>
              </a:rPr>
              <a:t>S</a:t>
            </a:r>
            <a:r>
              <a:rPr lang="en-GB" sz="1900" dirty="0">
                <a:effectLst/>
                <a:ea typeface="Aptos" panose="020B0004020202020204" pitchFamily="34" charset="0"/>
                <a:cs typeface="Times New Roman" panose="02020603050405020304" pitchFamily="18" charset="0"/>
              </a:rPr>
              <a:t>tudents between the ages of 20 and 23.</a:t>
            </a:r>
          </a:p>
          <a:p>
            <a:pPr marL="57150">
              <a:lnSpc>
                <a:spcPct val="90000"/>
              </a:lnSpc>
              <a:spcAft>
                <a:spcPts val="600"/>
              </a:spcAft>
            </a:pPr>
            <a:endParaRPr lang="en-GB" sz="1900" dirty="0">
              <a:effectLst/>
              <a:ea typeface="Aptos" panose="020B0004020202020204" pitchFamily="34" charset="0"/>
              <a:cs typeface="Times New Roman" panose="02020603050405020304" pitchFamily="18" charset="0"/>
            </a:endParaRPr>
          </a:p>
          <a:p>
            <a:pPr marL="285750" indent="-228600">
              <a:lnSpc>
                <a:spcPct val="90000"/>
              </a:lnSpc>
              <a:spcAft>
                <a:spcPts val="600"/>
              </a:spcAft>
              <a:buFont typeface="Arial" panose="020B0604020202020204" pitchFamily="34" charset="0"/>
              <a:buChar char="•"/>
            </a:pPr>
            <a:r>
              <a:rPr lang="en-GB" sz="1900" kern="100" dirty="0">
                <a:effectLst/>
                <a:ea typeface="Aptos" panose="020B0004020202020204" pitchFamily="34" charset="0"/>
                <a:cs typeface="Times New Roman" panose="02020603050405020304" pitchFamily="18" charset="0"/>
              </a:rPr>
              <a:t>Discipline areas include Production Design, Mixed Media</a:t>
            </a:r>
            <a:r>
              <a:rPr lang="en-GB" sz="1900" kern="100" dirty="0">
                <a:ea typeface="Aptos" panose="020B0004020202020204" pitchFamily="34" charset="0"/>
                <a:cs typeface="Times New Roman" panose="02020603050405020304" pitchFamily="18" charset="0"/>
              </a:rPr>
              <a:t> Fine Arts, </a:t>
            </a:r>
            <a:r>
              <a:rPr lang="en-GB" sz="1900" kern="100" dirty="0">
                <a:effectLst/>
                <a:ea typeface="Aptos" panose="020B0004020202020204" pitchFamily="34" charset="0"/>
                <a:cs typeface="Times New Roman" panose="02020603050405020304" pitchFamily="18" charset="0"/>
              </a:rPr>
              <a:t>Computer and Arts.</a:t>
            </a:r>
          </a:p>
          <a:p>
            <a:pPr marL="57150">
              <a:lnSpc>
                <a:spcPct val="90000"/>
              </a:lnSpc>
              <a:spcAft>
                <a:spcPts val="600"/>
              </a:spcAft>
            </a:pPr>
            <a:endParaRPr lang="en-GB" sz="1900" kern="100" dirty="0">
              <a:effectLst/>
              <a:ea typeface="Aptos" panose="020B0004020202020204" pitchFamily="34" charset="0"/>
              <a:cs typeface="Times New Roman" panose="02020603050405020304" pitchFamily="18" charset="0"/>
            </a:endParaRPr>
          </a:p>
          <a:p>
            <a:pPr marL="285750" indent="-228600">
              <a:lnSpc>
                <a:spcPct val="90000"/>
              </a:lnSpc>
              <a:spcAft>
                <a:spcPts val="600"/>
              </a:spcAft>
              <a:buFont typeface="Arial" panose="020B0604020202020204" pitchFamily="34" charset="0"/>
              <a:buChar char="•"/>
            </a:pPr>
            <a:r>
              <a:rPr lang="en-GB" sz="1900" dirty="0">
                <a:ea typeface="Aptos" panose="020B0004020202020204" pitchFamily="34" charset="0"/>
                <a:cs typeface="Times New Roman" panose="02020603050405020304" pitchFamily="18" charset="0"/>
              </a:rPr>
              <a:t>D</a:t>
            </a:r>
            <a:r>
              <a:rPr lang="en-GB" sz="1900" dirty="0">
                <a:effectLst/>
                <a:ea typeface="Aptos" panose="020B0004020202020204" pitchFamily="34" charset="0"/>
                <a:cs typeface="Times New Roman" panose="02020603050405020304" pitchFamily="18" charset="0"/>
              </a:rPr>
              <a:t>ata collection, involved observations, student and educator interviews, and analysis of student outputs. </a:t>
            </a:r>
          </a:p>
          <a:p>
            <a:pPr marL="285750" indent="-228600">
              <a:lnSpc>
                <a:spcPct val="90000"/>
              </a:lnSpc>
              <a:spcAft>
                <a:spcPts val="600"/>
              </a:spcAft>
              <a:buFont typeface="Arial" panose="020B0604020202020204" pitchFamily="34" charset="0"/>
              <a:buChar char="•"/>
            </a:pPr>
            <a:endParaRPr lang="en-GB" sz="1900" dirty="0">
              <a:cs typeface="Times New Roman" panose="02020603050405020304" pitchFamily="18" charset="0"/>
            </a:endParaRPr>
          </a:p>
          <a:p>
            <a:pPr marL="57150">
              <a:lnSpc>
                <a:spcPct val="90000"/>
              </a:lnSpc>
              <a:spcAft>
                <a:spcPts val="600"/>
              </a:spcAft>
            </a:pPr>
            <a:r>
              <a:rPr lang="en-GB" sz="2000" dirty="0">
                <a:effectLst/>
                <a:ea typeface="DengXian" panose="02010600030101010101" pitchFamily="2" charset="-122"/>
                <a:cs typeface="Times New Roman" panose="02020603050405020304" pitchFamily="18" charset="0"/>
              </a:rPr>
              <a:t>(</a:t>
            </a:r>
            <a:r>
              <a:rPr lang="en-GB" sz="2000" dirty="0" err="1">
                <a:effectLst/>
                <a:ea typeface="DengXian" panose="02010600030101010101" pitchFamily="2" charset="-122"/>
                <a:cs typeface="Times New Roman" panose="02020603050405020304" pitchFamily="18" charset="0"/>
              </a:rPr>
              <a:t>Omran</a:t>
            </a:r>
            <a:r>
              <a:rPr lang="en-GB" sz="2000" dirty="0">
                <a:effectLst/>
                <a:ea typeface="DengXian" panose="02010600030101010101" pitchFamily="2" charset="-122"/>
                <a:cs typeface="Times New Roman" panose="02020603050405020304" pitchFamily="18" charset="0"/>
              </a:rPr>
              <a:t> </a:t>
            </a:r>
            <a:r>
              <a:rPr lang="en-GB" sz="2000" dirty="0" err="1">
                <a:effectLst/>
                <a:ea typeface="DengXian" panose="02010600030101010101" pitchFamily="2" charset="-122"/>
                <a:cs typeface="Times New Roman" panose="02020603050405020304" pitchFamily="18" charset="0"/>
              </a:rPr>
              <a:t>Zailuddin</a:t>
            </a:r>
            <a:r>
              <a:rPr lang="en-GB" sz="2000" dirty="0">
                <a:effectLst/>
                <a:ea typeface="DengXian" panose="02010600030101010101" pitchFamily="2" charset="-122"/>
                <a:cs typeface="Times New Roman" panose="02020603050405020304" pitchFamily="18" charset="0"/>
              </a:rPr>
              <a:t>, </a:t>
            </a:r>
            <a:r>
              <a:rPr lang="en-GB" sz="2000" i="1" dirty="0">
                <a:effectLst/>
                <a:ea typeface="DengXian" panose="02010600030101010101" pitchFamily="2" charset="-122"/>
                <a:cs typeface="Times New Roman" panose="02020603050405020304" pitchFamily="18" charset="0"/>
              </a:rPr>
              <a:t>et al.</a:t>
            </a:r>
            <a:r>
              <a:rPr lang="en-GB" sz="2000" dirty="0">
                <a:effectLst/>
                <a:ea typeface="DengXian" panose="02010600030101010101" pitchFamily="2" charset="-122"/>
                <a:cs typeface="Times New Roman" panose="02020603050405020304" pitchFamily="18" charset="0"/>
              </a:rPr>
              <a:t> 2024) </a:t>
            </a:r>
          </a:p>
          <a:p>
            <a:pPr marL="57150">
              <a:lnSpc>
                <a:spcPct val="90000"/>
              </a:lnSpc>
              <a:spcAft>
                <a:spcPts val="600"/>
              </a:spcAft>
            </a:pPr>
            <a:endParaRPr lang="en-US" sz="1900" dirty="0">
              <a:effectLst/>
            </a:endParaRPr>
          </a:p>
          <a:p>
            <a:pPr indent="-228600">
              <a:lnSpc>
                <a:spcPct val="90000"/>
              </a:lnSpc>
              <a:spcAft>
                <a:spcPts val="600"/>
              </a:spcAft>
              <a:buFont typeface="Arial" panose="020B0604020202020204" pitchFamily="34" charset="0"/>
              <a:buChar char="•"/>
            </a:pPr>
            <a:endParaRPr lang="en-US" sz="2000" b="1" i="0" u="none" strike="noStrike" dirty="0">
              <a:effectLst/>
            </a:endParaRPr>
          </a:p>
        </p:txBody>
      </p:sp>
    </p:spTree>
    <p:extLst>
      <p:ext uri="{BB962C8B-B14F-4D97-AF65-F5344CB8AC3E}">
        <p14:creationId xmlns:p14="http://schemas.microsoft.com/office/powerpoint/2010/main" val="2612250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EE8793-FD59-5A6A-9EDF-AEE67E802476}"/>
              </a:ext>
            </a:extLst>
          </p:cNvPr>
          <p:cNvPicPr>
            <a:picLocks noChangeAspect="1"/>
          </p:cNvPicPr>
          <p:nvPr/>
        </p:nvPicPr>
        <p:blipFill>
          <a:blip r:embed="rId3"/>
          <a:srcRect l="5535" r="5555"/>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2" name="TextBox 1">
            <a:extLst>
              <a:ext uri="{FF2B5EF4-FFF2-40B4-BE49-F238E27FC236}">
                <a16:creationId xmlns:a16="http://schemas.microsoft.com/office/drawing/2014/main" id="{7E8CEE71-0EFA-A795-170C-43326832BFB1}"/>
              </a:ext>
            </a:extLst>
          </p:cNvPr>
          <p:cNvSpPr txBox="1"/>
          <p:nvPr/>
        </p:nvSpPr>
        <p:spPr>
          <a:xfrm>
            <a:off x="6402236" y="907684"/>
            <a:ext cx="5360978" cy="6059837"/>
          </a:xfrm>
          <a:prstGeom prst="rect">
            <a:avLst/>
          </a:prstGeom>
        </p:spPr>
        <p:txBody>
          <a:bodyPr vert="horz" lIns="91440" tIns="45720" rIns="91440" bIns="45720" rtlCol="0">
            <a:normAutofit/>
          </a:bodyPr>
          <a:lstStyle/>
          <a:p>
            <a:pPr>
              <a:lnSpc>
                <a:spcPct val="90000"/>
              </a:lnSpc>
              <a:spcAft>
                <a:spcPts val="600"/>
              </a:spcAft>
            </a:pPr>
            <a:r>
              <a:rPr lang="en-US" sz="2800" b="1" dirty="0"/>
              <a:t>Agreements and Disagreements</a:t>
            </a:r>
          </a:p>
          <a:p>
            <a:pPr indent="-228600">
              <a:lnSpc>
                <a:spcPct val="90000"/>
              </a:lnSpc>
              <a:spcAft>
                <a:spcPts val="600"/>
              </a:spcAft>
              <a:buFont typeface="Arial" panose="020B0604020202020204" pitchFamily="34" charset="0"/>
              <a:buChar char="•"/>
            </a:pPr>
            <a:endParaRPr lang="en-US" b="1" u="sng" dirty="0">
              <a:effectLst/>
            </a:endParaRPr>
          </a:p>
          <a:p>
            <a:pPr marL="57150">
              <a:lnSpc>
                <a:spcPct val="90000"/>
              </a:lnSpc>
              <a:spcAft>
                <a:spcPts val="600"/>
              </a:spcAft>
            </a:pPr>
            <a:r>
              <a:rPr lang="en-US" b="1" i="0" u="none" strike="noStrike" dirty="0">
                <a:effectLst/>
              </a:rPr>
              <a:t>Agree: </a:t>
            </a:r>
            <a:r>
              <a:rPr lang="en-US" i="0" u="none" strike="noStrike" dirty="0">
                <a:effectLst/>
              </a:rPr>
              <a:t>Acknowledgment of the </a:t>
            </a:r>
            <a:r>
              <a:rPr lang="en-US" b="1" i="0" u="none" strike="noStrike" dirty="0">
                <a:effectLst/>
              </a:rPr>
              <a:t>potential of AI to enhance creativity </a:t>
            </a:r>
            <a:r>
              <a:rPr lang="en-US" i="0" u="none" strike="noStrike" dirty="0">
                <a:effectLst/>
              </a:rPr>
              <a:t>and efficiency in design education. </a:t>
            </a:r>
          </a:p>
          <a:p>
            <a:pPr marL="285750" indent="-228600">
              <a:lnSpc>
                <a:spcPct val="90000"/>
              </a:lnSpc>
              <a:spcAft>
                <a:spcPts val="600"/>
              </a:spcAft>
              <a:buFont typeface="Arial" panose="020B0604020202020204" pitchFamily="34" charset="0"/>
              <a:buChar char="•"/>
            </a:pPr>
            <a:endParaRPr lang="en-US" dirty="0"/>
          </a:p>
          <a:p>
            <a:pPr marL="57150">
              <a:lnSpc>
                <a:spcPct val="90000"/>
              </a:lnSpc>
              <a:spcAft>
                <a:spcPts val="600"/>
              </a:spcAft>
            </a:pPr>
            <a:r>
              <a:rPr lang="en-US" b="1" i="0" u="none" strike="noStrike" dirty="0">
                <a:effectLst/>
              </a:rPr>
              <a:t>Disagree: </a:t>
            </a:r>
            <a:r>
              <a:rPr lang="en-US" i="0" u="none" strike="noStrike" dirty="0">
                <a:effectLst/>
              </a:rPr>
              <a:t>Perception and definition on AI and AI human relationship. </a:t>
            </a:r>
          </a:p>
          <a:p>
            <a:pPr marL="57150">
              <a:lnSpc>
                <a:spcPct val="90000"/>
              </a:lnSpc>
              <a:spcAft>
                <a:spcPts val="600"/>
              </a:spcAft>
            </a:pPr>
            <a:endParaRPr lang="en-US" i="0" u="none" strike="noStrike" dirty="0">
              <a:effectLst/>
            </a:endParaRPr>
          </a:p>
          <a:p>
            <a:pPr marL="342900" indent="-285750">
              <a:lnSpc>
                <a:spcPct val="90000"/>
              </a:lnSpc>
              <a:spcAft>
                <a:spcPts val="600"/>
              </a:spcAft>
              <a:buFont typeface="Arial" panose="020B0604020202020204" pitchFamily="34" charset="0"/>
              <a:buChar char="•"/>
            </a:pPr>
            <a:r>
              <a:rPr lang="en-US" i="0" u="none" strike="noStrike" dirty="0">
                <a:effectLst/>
              </a:rPr>
              <a:t>AI considered a </a:t>
            </a:r>
            <a:r>
              <a:rPr lang="en-US" b="1" i="0" u="none" strike="noStrike" dirty="0">
                <a:effectLst/>
              </a:rPr>
              <a:t>co-creator </a:t>
            </a:r>
            <a:r>
              <a:rPr lang="en-US" i="0" u="none" strike="noStrike" dirty="0">
                <a:effectLst/>
              </a:rPr>
              <a:t>in the design process.</a:t>
            </a:r>
          </a:p>
          <a:p>
            <a:pPr marL="342900" indent="-285750">
              <a:lnSpc>
                <a:spcPct val="90000"/>
              </a:lnSpc>
              <a:spcAft>
                <a:spcPts val="600"/>
              </a:spcAft>
              <a:buFont typeface="Arial" panose="020B0604020202020204" pitchFamily="34" charset="0"/>
              <a:buChar char="•"/>
            </a:pPr>
            <a:r>
              <a:rPr lang="en-US" i="0" u="none" strike="noStrike" dirty="0">
                <a:effectLst/>
              </a:rPr>
              <a:t>AI considered a </a:t>
            </a:r>
            <a:r>
              <a:rPr lang="en-US" b="1" i="0" u="none" strike="noStrike" dirty="0">
                <a:effectLst/>
              </a:rPr>
              <a:t>tool</a:t>
            </a:r>
            <a:r>
              <a:rPr lang="en-US" i="0" u="none" strike="noStrike" dirty="0">
                <a:effectLst/>
              </a:rPr>
              <a:t> emphasising the superior value of human mentorship in this creative process.   </a:t>
            </a:r>
          </a:p>
          <a:p>
            <a:pPr>
              <a:lnSpc>
                <a:spcPct val="90000"/>
              </a:lnSpc>
              <a:spcAft>
                <a:spcPts val="600"/>
              </a:spcAft>
            </a:pPr>
            <a:endParaRPr lang="en-US" dirty="0"/>
          </a:p>
          <a:p>
            <a:pPr>
              <a:lnSpc>
                <a:spcPct val="90000"/>
              </a:lnSpc>
              <a:spcAft>
                <a:spcPts val="600"/>
              </a:spcAft>
            </a:pPr>
            <a:endParaRPr lang="en-US" sz="1100" dirty="0">
              <a:effectLst/>
            </a:endParaRPr>
          </a:p>
          <a:p>
            <a:pPr indent="-228600">
              <a:lnSpc>
                <a:spcPct val="90000"/>
              </a:lnSpc>
              <a:spcAft>
                <a:spcPts val="600"/>
              </a:spcAft>
              <a:buFont typeface="Arial" panose="020B0604020202020204" pitchFamily="34" charset="0"/>
              <a:buChar char="•"/>
            </a:pPr>
            <a:endParaRPr lang="en-US" sz="1100" dirty="0"/>
          </a:p>
        </p:txBody>
      </p:sp>
    </p:spTree>
    <p:extLst>
      <p:ext uri="{BB962C8B-B14F-4D97-AF65-F5344CB8AC3E}">
        <p14:creationId xmlns:p14="http://schemas.microsoft.com/office/powerpoint/2010/main" val="2275921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7BE6739-E749-57BE-E96C-D7F5CFB2F343}"/>
            </a:ext>
          </a:extLst>
        </p:cNvPr>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6C4C27A-9749-E2F7-8A4E-233F3A6C818A}"/>
              </a:ext>
            </a:extLst>
          </p:cNvPr>
          <p:cNvSpPr txBox="1"/>
          <p:nvPr/>
        </p:nvSpPr>
        <p:spPr>
          <a:xfrm>
            <a:off x="761800" y="777240"/>
            <a:ext cx="5334200" cy="5462839"/>
          </a:xfrm>
          <a:prstGeom prst="rect">
            <a:avLst/>
          </a:prstGeom>
        </p:spPr>
        <p:txBody>
          <a:bodyPr vert="horz" lIns="91440" tIns="45720" rIns="91440" bIns="45720" rtlCol="0" anchor="ctr">
            <a:normAutofit/>
          </a:bodyPr>
          <a:lstStyle/>
          <a:p>
            <a:pPr>
              <a:lnSpc>
                <a:spcPct val="90000"/>
              </a:lnSpc>
              <a:spcAft>
                <a:spcPts val="600"/>
              </a:spcAft>
            </a:pPr>
            <a:endParaRPr lang="en-US" sz="1700" dirty="0"/>
          </a:p>
          <a:p>
            <a:pPr>
              <a:lnSpc>
                <a:spcPct val="90000"/>
              </a:lnSpc>
              <a:spcAft>
                <a:spcPts val="600"/>
              </a:spcAft>
            </a:pPr>
            <a:r>
              <a:rPr lang="en-US" sz="2800" b="1" dirty="0">
                <a:effectLst/>
              </a:rPr>
              <a:t>What this means for my study?</a:t>
            </a:r>
          </a:p>
          <a:p>
            <a:pPr indent="-228600">
              <a:lnSpc>
                <a:spcPct val="90000"/>
              </a:lnSpc>
              <a:spcAft>
                <a:spcPts val="600"/>
              </a:spcAft>
              <a:buFont typeface="Arial" panose="020B0604020202020204" pitchFamily="34" charset="0"/>
              <a:buChar char="•"/>
            </a:pPr>
            <a:endParaRPr lang="en-US" b="1" dirty="0">
              <a:effectLst/>
            </a:endParaRPr>
          </a:p>
          <a:p>
            <a:pPr>
              <a:lnSpc>
                <a:spcPct val="90000"/>
              </a:lnSpc>
              <a:spcAft>
                <a:spcPts val="600"/>
              </a:spcAft>
            </a:pPr>
            <a:r>
              <a:rPr lang="en-US" dirty="0"/>
              <a:t>W</a:t>
            </a:r>
            <a:r>
              <a:rPr lang="en-US" dirty="0">
                <a:effectLst/>
              </a:rPr>
              <a:t>hile it is perceived AI tools can enhance creativity, and efficiency, in design education</a:t>
            </a:r>
            <a:r>
              <a:rPr lang="en-US" dirty="0"/>
              <a:t>.  I</a:t>
            </a:r>
            <a:r>
              <a:rPr lang="en-US" dirty="0">
                <a:effectLst/>
              </a:rPr>
              <a:t>mportant questions about the </a:t>
            </a:r>
            <a:r>
              <a:rPr lang="en-US" b="1" dirty="0">
                <a:effectLst/>
              </a:rPr>
              <a:t>balance</a:t>
            </a:r>
            <a:r>
              <a:rPr lang="en-US" dirty="0">
                <a:effectLst/>
              </a:rPr>
              <a:t> between technology and human approaches</a:t>
            </a:r>
            <a:r>
              <a:rPr lang="en-US" dirty="0"/>
              <a:t> is raised.  </a:t>
            </a:r>
          </a:p>
          <a:p>
            <a:pPr>
              <a:lnSpc>
                <a:spcPct val="90000"/>
              </a:lnSpc>
              <a:spcAft>
                <a:spcPts val="600"/>
              </a:spcAft>
            </a:pPr>
            <a:endParaRPr lang="en-US" b="1" dirty="0"/>
          </a:p>
          <a:p>
            <a:pPr>
              <a:lnSpc>
                <a:spcPct val="90000"/>
              </a:lnSpc>
              <a:spcAft>
                <a:spcPts val="600"/>
              </a:spcAft>
            </a:pPr>
            <a:r>
              <a:rPr lang="en-US" dirty="0"/>
              <a:t>How the </a:t>
            </a:r>
            <a:r>
              <a:rPr lang="en-US" b="1" dirty="0"/>
              <a:t>human AI relationship is perceived, </a:t>
            </a:r>
            <a:r>
              <a:rPr lang="en-US" dirty="0"/>
              <a:t>is fundamental to our understandings.</a:t>
            </a:r>
            <a:endParaRPr lang="en-US" dirty="0">
              <a:effectLst/>
            </a:endParaRPr>
          </a:p>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dirty="0">
                <a:effectLst/>
              </a:rPr>
              <a:t>The perception of this relationship will shape </a:t>
            </a:r>
            <a:r>
              <a:rPr lang="en-US" dirty="0"/>
              <a:t>AIs definition, and impact on thinkings about AIs implementation and how it is adopted into education. </a:t>
            </a:r>
            <a:endParaRPr lang="en-US" sz="1700" dirty="0"/>
          </a:p>
        </p:txBody>
      </p:sp>
      <p:pic>
        <p:nvPicPr>
          <p:cNvPr id="3" name="Picture 2">
            <a:extLst>
              <a:ext uri="{FF2B5EF4-FFF2-40B4-BE49-F238E27FC236}">
                <a16:creationId xmlns:a16="http://schemas.microsoft.com/office/drawing/2014/main" id="{C8C6F302-8F81-9D77-7665-C3D28F130311}"/>
              </a:ext>
            </a:extLst>
          </p:cNvPr>
          <p:cNvPicPr>
            <a:picLocks noChangeAspect="1"/>
          </p:cNvPicPr>
          <p:nvPr/>
        </p:nvPicPr>
        <p:blipFill>
          <a:blip r:embed="rId3"/>
          <a:srcRect l="11161" r="11180"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07240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E088CA7-CB3D-2458-2917-72DF05AC3E9A}"/>
              </a:ext>
            </a:extLst>
          </p:cNvPr>
          <p:cNvSpPr txBox="1"/>
          <p:nvPr/>
        </p:nvSpPr>
        <p:spPr>
          <a:xfrm>
            <a:off x="766287" y="584294"/>
            <a:ext cx="5710753" cy="5883618"/>
          </a:xfrm>
          <a:prstGeom prst="rect">
            <a:avLst/>
          </a:prstGeom>
        </p:spPr>
        <p:txBody>
          <a:bodyPr vert="horz" lIns="91440" tIns="45720" rIns="91440" bIns="45720" rtlCol="0" anchor="ctr">
            <a:normAutofit/>
          </a:bodyPr>
          <a:lstStyle/>
          <a:p>
            <a:pPr>
              <a:lnSpc>
                <a:spcPct val="90000"/>
              </a:lnSpc>
              <a:spcAft>
                <a:spcPts val="600"/>
              </a:spcAft>
            </a:pPr>
            <a:r>
              <a:rPr lang="en-US" sz="2800" b="1" dirty="0"/>
              <a:t>AI in Art and Design Professions</a:t>
            </a:r>
          </a:p>
          <a:p>
            <a:pPr>
              <a:lnSpc>
                <a:spcPct val="90000"/>
              </a:lnSpc>
              <a:spcAft>
                <a:spcPts val="600"/>
              </a:spcAft>
            </a:pPr>
            <a:endParaRPr lang="en-US" sz="2800" b="1" dirty="0"/>
          </a:p>
          <a:p>
            <a:pPr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effectLst/>
              </a:rPr>
              <a:t>The introduction of AI into artistic creation represents a </a:t>
            </a:r>
            <a:r>
              <a:rPr lang="en-US" b="1" dirty="0">
                <a:effectLst/>
              </a:rPr>
              <a:t>profound cultural shift, necessitating a revaluation </a:t>
            </a:r>
            <a:r>
              <a:rPr lang="en-US" dirty="0">
                <a:effectLst/>
              </a:rPr>
              <a:t>of art, the role of the artist, and the nature of creativity</a:t>
            </a:r>
            <a:r>
              <a:rPr lang="en-US" dirty="0"/>
              <a:t>. </a:t>
            </a:r>
            <a:endParaRPr lang="en-US" dirty="0">
              <a:effectLst/>
            </a:endParaRP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i="0" u="none" strike="noStrike" dirty="0">
                <a:effectLst/>
              </a:rPr>
              <a:t>Terms like ‘</a:t>
            </a:r>
            <a:r>
              <a:rPr lang="en-US" b="1" dirty="0"/>
              <a:t>h</a:t>
            </a:r>
            <a:r>
              <a:rPr lang="en-US" b="1" i="0" u="none" strike="noStrike" dirty="0">
                <a:effectLst/>
              </a:rPr>
              <a:t>uman-AI collaboration’</a:t>
            </a:r>
            <a:r>
              <a:rPr lang="en-US" i="0" u="none" strike="noStrike" dirty="0">
                <a:effectLst/>
              </a:rPr>
              <a:t> and ‘</a:t>
            </a:r>
            <a:r>
              <a:rPr lang="en-US" b="1" i="0" u="none" strike="noStrike" dirty="0">
                <a:effectLst/>
              </a:rPr>
              <a:t>co-creativity’</a:t>
            </a:r>
            <a:r>
              <a:rPr lang="en-US" i="0" u="none" strike="noStrike" dirty="0">
                <a:effectLst/>
              </a:rPr>
              <a:t>, used to describe </a:t>
            </a:r>
            <a:r>
              <a:rPr lang="en-US" dirty="0"/>
              <a:t>how a</a:t>
            </a:r>
            <a:r>
              <a:rPr lang="en-US" i="0" u="none" strike="noStrike" dirty="0">
                <a:effectLst/>
              </a:rPr>
              <a:t>rtists are increasingly using AI as partners, merging their creative vision with AI. </a:t>
            </a:r>
          </a:p>
          <a:p>
            <a:pPr indent="-228600">
              <a:lnSpc>
                <a:spcPct val="90000"/>
              </a:lnSpc>
              <a:spcAft>
                <a:spcPts val="600"/>
              </a:spcAft>
              <a:buFont typeface="Arial" panose="020B0604020202020204" pitchFamily="34" charset="0"/>
              <a:buChar char="•"/>
            </a:pPr>
            <a:endParaRPr lang="en-US" b="1" dirty="0"/>
          </a:p>
          <a:p>
            <a:pPr marL="285750" indent="-228600">
              <a:lnSpc>
                <a:spcPct val="90000"/>
              </a:lnSpc>
              <a:spcAft>
                <a:spcPts val="600"/>
              </a:spcAft>
              <a:buFont typeface="Arial" panose="020B0604020202020204" pitchFamily="34" charset="0"/>
              <a:buChar char="•"/>
            </a:pPr>
            <a:r>
              <a:rPr lang="en-US" dirty="0"/>
              <a:t>D</a:t>
            </a:r>
            <a:r>
              <a:rPr lang="en-US" i="0" u="none" strike="noStrike" dirty="0">
                <a:effectLst/>
              </a:rPr>
              <a:t>iscussions about the nature of </a:t>
            </a:r>
            <a:r>
              <a:rPr lang="en-US" dirty="0"/>
              <a:t>an </a:t>
            </a:r>
            <a:r>
              <a:rPr lang="en-US" b="1" dirty="0"/>
              <a:t>AI human</a:t>
            </a:r>
            <a:r>
              <a:rPr lang="en-US" b="1" i="0" u="none" strike="noStrike" dirty="0">
                <a:effectLst/>
              </a:rPr>
              <a:t> creative partnership</a:t>
            </a:r>
            <a:r>
              <a:rPr lang="en-US" b="1" dirty="0"/>
              <a:t>, </a:t>
            </a:r>
            <a:r>
              <a:rPr lang="en-US" dirty="0"/>
              <a:t>and</a:t>
            </a:r>
            <a:r>
              <a:rPr lang="en-US" b="1" dirty="0"/>
              <a:t> </a:t>
            </a:r>
            <a:r>
              <a:rPr lang="en-US" dirty="0">
                <a:effectLst/>
              </a:rPr>
              <a:t>the emergence of </a:t>
            </a:r>
            <a:r>
              <a:rPr lang="en-US" b="1" dirty="0">
                <a:effectLst/>
              </a:rPr>
              <a:t>‘artificial creativity’ </a:t>
            </a:r>
            <a:r>
              <a:rPr lang="en-US" dirty="0">
                <a:effectLst/>
              </a:rPr>
              <a:t>is apparent.</a:t>
            </a:r>
            <a:endParaRPr lang="en-US" i="0" u="none" strike="noStrike" dirty="0">
              <a:effectLst/>
            </a:endParaRPr>
          </a:p>
          <a:p>
            <a:pPr>
              <a:lnSpc>
                <a:spcPct val="90000"/>
              </a:lnSpc>
              <a:spcAft>
                <a:spcPts val="600"/>
              </a:spcAft>
            </a:pPr>
            <a:endParaRPr lang="en-US" b="1" dirty="0"/>
          </a:p>
          <a:p>
            <a:pPr>
              <a:lnSpc>
                <a:spcPct val="90000"/>
              </a:lnSpc>
              <a:spcAft>
                <a:spcPts val="600"/>
              </a:spcAft>
            </a:pPr>
            <a:r>
              <a:rPr lang="en-GB" sz="1800" dirty="0">
                <a:effectLst/>
                <a:latin typeface="Aptos" panose="020B0004020202020204" pitchFamily="34" charset="0"/>
                <a:ea typeface="DengXian" panose="02010600030101010101" pitchFamily="2" charset="-122"/>
                <a:cs typeface="Times New Roman" panose="02020603050405020304" pitchFamily="18" charset="0"/>
              </a:rPr>
              <a:t>(Garcia, 2024) </a:t>
            </a:r>
            <a:r>
              <a:rPr lang="en-US" sz="800" dirty="0"/>
              <a:t>  </a:t>
            </a:r>
          </a:p>
        </p:txBody>
      </p:sp>
      <p:pic>
        <p:nvPicPr>
          <p:cNvPr id="3" name="Picture 2">
            <a:extLst>
              <a:ext uri="{FF2B5EF4-FFF2-40B4-BE49-F238E27FC236}">
                <a16:creationId xmlns:a16="http://schemas.microsoft.com/office/drawing/2014/main" id="{079997CA-51AE-B478-39B6-5C743464B279}"/>
              </a:ext>
            </a:extLst>
          </p:cNvPr>
          <p:cNvPicPr>
            <a:picLocks noChangeAspect="1"/>
          </p:cNvPicPr>
          <p:nvPr/>
        </p:nvPicPr>
        <p:blipFill>
          <a:blip r:embed="rId3"/>
          <a:srcRect l="10612" t="-1" r="24543" b="-1"/>
          <a:stretch/>
        </p:blipFill>
        <p:spPr>
          <a:xfrm>
            <a:off x="7737933" y="0"/>
            <a:ext cx="4454067" cy="6868886"/>
          </a:xfrm>
          <a:prstGeom prst="rect">
            <a:avLst/>
          </a:prstGeom>
          <a:effectLst>
            <a:outerShdw blurRad="127000" dist="50800" dir="10800000" sx="99000" sy="99000" algn="r" rotWithShape="0">
              <a:prstClr val="black">
                <a:alpha val="40000"/>
              </a:prstClr>
            </a:outerShdw>
          </a:effectLst>
        </p:spPr>
      </p:pic>
      <p:grpSp>
        <p:nvGrpSpPr>
          <p:cNvPr id="4" name="Group 3">
            <a:extLst>
              <a:ext uri="{FF2B5EF4-FFF2-40B4-BE49-F238E27FC236}">
                <a16:creationId xmlns:a16="http://schemas.microsoft.com/office/drawing/2014/main" id="{F4A2BC5E-8E0A-B4C8-154B-F4A7E3C85D3C}"/>
              </a:ext>
            </a:extLst>
          </p:cNvPr>
          <p:cNvGrpSpPr/>
          <p:nvPr/>
        </p:nvGrpSpPr>
        <p:grpSpPr>
          <a:xfrm>
            <a:off x="6694486" y="4969710"/>
            <a:ext cx="4287413" cy="1855694"/>
            <a:chOff x="0" y="1755023"/>
            <a:chExt cx="3742667" cy="1819535"/>
          </a:xfrm>
        </p:grpSpPr>
        <p:sp>
          <p:nvSpPr>
            <p:cNvPr id="5" name="Rounded Rectangle 4">
              <a:extLst>
                <a:ext uri="{FF2B5EF4-FFF2-40B4-BE49-F238E27FC236}">
                  <a16:creationId xmlns:a16="http://schemas.microsoft.com/office/drawing/2014/main" id="{BCF24CB0-CA98-20F9-7848-F87D2122E026}"/>
                </a:ext>
              </a:extLst>
            </p:cNvPr>
            <p:cNvSpPr/>
            <p:nvPr/>
          </p:nvSpPr>
          <p:spPr>
            <a:xfrm>
              <a:off x="0" y="1755023"/>
              <a:ext cx="3742667" cy="1544400"/>
            </a:xfrm>
            <a:prstGeom prst="roundRect">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endParaRPr lang="en-US"/>
            </a:p>
          </p:txBody>
        </p:sp>
        <p:sp>
          <p:nvSpPr>
            <p:cNvPr id="6" name="Rounded Rectangle 4">
              <a:extLst>
                <a:ext uri="{FF2B5EF4-FFF2-40B4-BE49-F238E27FC236}">
                  <a16:creationId xmlns:a16="http://schemas.microsoft.com/office/drawing/2014/main" id="{7DB645B3-4742-8E92-E977-83CFEC8A7287}"/>
                </a:ext>
              </a:extLst>
            </p:cNvPr>
            <p:cNvSpPr txBox="1"/>
            <p:nvPr/>
          </p:nvSpPr>
          <p:spPr>
            <a:xfrm>
              <a:off x="75390" y="2180940"/>
              <a:ext cx="3591885" cy="139361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7150" tIns="57150" rIns="57150" bIns="57150" numCol="1" spcCol="1270" anchor="ctr" anchorCtr="0">
              <a:noAutofit/>
            </a:bodyPr>
            <a:lstStyle/>
            <a:p>
              <a:pPr defTabSz="666750">
                <a:lnSpc>
                  <a:spcPct val="90000"/>
                </a:lnSpc>
                <a:spcBef>
                  <a:spcPct val="0"/>
                </a:spcBef>
                <a:spcAft>
                  <a:spcPct val="35000"/>
                </a:spcAft>
              </a:pPr>
              <a:r>
                <a:rPr lang="en-US" sz="1600" b="1" dirty="0">
                  <a:latin typeface="Helvetica" pitchFamily="2" charset="0"/>
                </a:rPr>
                <a:t>A</a:t>
              </a:r>
              <a:r>
                <a:rPr lang="en-GB" sz="1600" b="1" dirty="0">
                  <a:effectLst/>
                  <a:latin typeface="Helvetica" pitchFamily="2" charset="0"/>
                </a:rPr>
                <a:t>s the relationship between artists and AI continues to develop and evolve, the importance of establishing best practices and frameworks to support this form of co-creativity becomes clear.</a:t>
              </a:r>
            </a:p>
            <a:p>
              <a:pPr defTabSz="666750">
                <a:lnSpc>
                  <a:spcPct val="90000"/>
                </a:lnSpc>
                <a:spcBef>
                  <a:spcPct val="0"/>
                </a:spcBef>
                <a:spcAft>
                  <a:spcPct val="35000"/>
                </a:spcAft>
              </a:pPr>
              <a:r>
                <a:rPr lang="en-GB" sz="1600" dirty="0">
                  <a:effectLst/>
                  <a:latin typeface="Aptos" panose="020B0004020202020204" pitchFamily="34" charset="0"/>
                  <a:ea typeface="DengXian" panose="02010600030101010101" pitchFamily="2" charset="-122"/>
                  <a:cs typeface="Times New Roman" panose="02020603050405020304" pitchFamily="18" charset="0"/>
                </a:rPr>
                <a:t>(Garcia, 2024, p. 8) </a:t>
              </a:r>
              <a:endParaRPr lang="en-US" sz="1600" b="1" dirty="0"/>
            </a:p>
            <a:p>
              <a:pPr defTabSz="666750">
                <a:lnSpc>
                  <a:spcPct val="90000"/>
                </a:lnSpc>
                <a:spcBef>
                  <a:spcPct val="0"/>
                </a:spcBef>
                <a:spcAft>
                  <a:spcPct val="35000"/>
                </a:spcAft>
              </a:pPr>
              <a:endParaRPr lang="en-GB" sz="1600" dirty="0">
                <a:effectLst/>
                <a:latin typeface="Helvetica" pitchFamily="2" charset="0"/>
              </a:endParaRPr>
            </a:p>
            <a:p>
              <a:pPr defTabSz="666750">
                <a:lnSpc>
                  <a:spcPct val="90000"/>
                </a:lnSpc>
                <a:spcBef>
                  <a:spcPct val="0"/>
                </a:spcBef>
                <a:spcAft>
                  <a:spcPct val="35000"/>
                </a:spcAft>
              </a:pPr>
              <a:endParaRPr lang="en-US" sz="1600" kern="1200" dirty="0"/>
            </a:p>
          </p:txBody>
        </p:sp>
      </p:grpSp>
    </p:spTree>
    <p:extLst>
      <p:ext uri="{BB962C8B-B14F-4D97-AF65-F5344CB8AC3E}">
        <p14:creationId xmlns:p14="http://schemas.microsoft.com/office/powerpoint/2010/main" val="461888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FA56D570-313B-FDBB-4B77-DFD84383ABBB}"/>
              </a:ext>
            </a:extLst>
          </p:cNvPr>
          <p:cNvSpPr txBox="1"/>
          <p:nvPr/>
        </p:nvSpPr>
        <p:spPr>
          <a:xfrm>
            <a:off x="753388" y="1343670"/>
            <a:ext cx="4913671" cy="4810441"/>
          </a:xfrm>
          <a:prstGeom prst="rect">
            <a:avLst/>
          </a:prstGeom>
        </p:spPr>
        <p:txBody>
          <a:bodyPr vert="horz" lIns="91440" tIns="45720" rIns="91440" bIns="45720" rtlCol="0">
            <a:normAutofit lnSpcReduction="10000"/>
          </a:bodyPr>
          <a:lstStyle/>
          <a:p>
            <a:pPr>
              <a:lnSpc>
                <a:spcPct val="90000"/>
              </a:lnSpc>
              <a:spcAft>
                <a:spcPts val="600"/>
              </a:spcAft>
            </a:pPr>
            <a:r>
              <a:rPr lang="en-US" sz="2800" b="1" dirty="0"/>
              <a:t>Language of the Literature</a:t>
            </a:r>
          </a:p>
          <a:p>
            <a:pPr indent="-228600">
              <a:lnSpc>
                <a:spcPct val="90000"/>
              </a:lnSpc>
              <a:spcAft>
                <a:spcPts val="600"/>
              </a:spcAft>
              <a:buFont typeface="Arial" panose="020B0604020202020204" pitchFamily="34" charset="0"/>
              <a:buChar char="•"/>
            </a:pPr>
            <a:endParaRPr lang="en-US" sz="2400" b="1" dirty="0"/>
          </a:p>
          <a:p>
            <a:pPr>
              <a:lnSpc>
                <a:spcPct val="90000"/>
              </a:lnSpc>
              <a:spcAft>
                <a:spcPts val="600"/>
              </a:spcAft>
            </a:pPr>
            <a:r>
              <a:rPr lang="en-US" sz="2400" b="1" dirty="0"/>
              <a:t>Prefix ‘Co’ </a:t>
            </a:r>
          </a:p>
          <a:p>
            <a:pPr>
              <a:lnSpc>
                <a:spcPct val="90000"/>
              </a:lnSpc>
              <a:spcAft>
                <a:spcPts val="600"/>
              </a:spcAft>
            </a:pPr>
            <a:r>
              <a:rPr lang="en-US" sz="2400" i="1" dirty="0"/>
              <a:t>‘co-creativity’</a:t>
            </a:r>
          </a:p>
          <a:p>
            <a:pPr>
              <a:lnSpc>
                <a:spcPct val="90000"/>
              </a:lnSpc>
              <a:spcAft>
                <a:spcPts val="600"/>
              </a:spcAft>
            </a:pPr>
            <a:r>
              <a:rPr lang="en-US" sz="2400" i="1" dirty="0"/>
              <a:t>‘co-creation’</a:t>
            </a:r>
          </a:p>
          <a:p>
            <a:pPr>
              <a:lnSpc>
                <a:spcPct val="90000"/>
              </a:lnSpc>
              <a:spcAft>
                <a:spcPts val="600"/>
              </a:spcAft>
            </a:pPr>
            <a:r>
              <a:rPr lang="en-US" sz="2400" i="1" dirty="0"/>
              <a:t>‘co-intelligence’</a:t>
            </a:r>
          </a:p>
          <a:p>
            <a:pPr>
              <a:lnSpc>
                <a:spcPct val="90000"/>
              </a:lnSpc>
              <a:spcAft>
                <a:spcPts val="600"/>
              </a:spcAft>
            </a:pPr>
            <a:endParaRPr lang="en-US" sz="2000" i="1" dirty="0"/>
          </a:p>
          <a:p>
            <a:pPr>
              <a:lnSpc>
                <a:spcPct val="90000"/>
              </a:lnSpc>
              <a:spcAft>
                <a:spcPts val="600"/>
              </a:spcAft>
            </a:pPr>
            <a:endParaRPr lang="en-GB" sz="10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90000"/>
              </a:lnSpc>
              <a:spcAft>
                <a:spcPts val="600"/>
              </a:spcAft>
            </a:pPr>
            <a:endParaRPr lang="en-GB" sz="1000" kern="100" dirty="0">
              <a:latin typeface="Aptos" panose="020B0004020202020204" pitchFamily="34" charset="0"/>
              <a:ea typeface="DengXian" panose="02010600030101010101" pitchFamily="2" charset="-122"/>
              <a:cs typeface="Times New Roman" panose="02020603050405020304" pitchFamily="18" charset="0"/>
            </a:endParaRPr>
          </a:p>
          <a:p>
            <a:pPr>
              <a:lnSpc>
                <a:spcPct val="90000"/>
              </a:lnSpc>
              <a:spcAft>
                <a:spcPts val="600"/>
              </a:spcAft>
            </a:pPr>
            <a:endParaRPr lang="en-GB" sz="10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90000"/>
              </a:lnSpc>
              <a:spcAft>
                <a:spcPts val="600"/>
              </a:spcAft>
            </a:pPr>
            <a:endParaRPr lang="en-GB" sz="1000" kern="100" dirty="0">
              <a:latin typeface="Aptos" panose="020B0004020202020204" pitchFamily="34" charset="0"/>
              <a:ea typeface="DengXian" panose="02010600030101010101" pitchFamily="2" charset="-122"/>
              <a:cs typeface="Times New Roman" panose="02020603050405020304" pitchFamily="18" charset="0"/>
            </a:endParaRPr>
          </a:p>
          <a:p>
            <a:pPr>
              <a:lnSpc>
                <a:spcPct val="90000"/>
              </a:lnSpc>
              <a:spcAft>
                <a:spcPts val="600"/>
              </a:spcAft>
            </a:pPr>
            <a:endParaRPr lang="en-GB" sz="10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90000"/>
              </a:lnSpc>
              <a:spcAft>
                <a:spcPts val="600"/>
              </a:spcAft>
            </a:pPr>
            <a:r>
              <a:rPr lang="en-GB" sz="1000" kern="100" dirty="0">
                <a:effectLst/>
                <a:latin typeface="Aptos" panose="020B0004020202020204" pitchFamily="34" charset="0"/>
                <a:ea typeface="DengXian" panose="02010600030101010101" pitchFamily="2" charset="-122"/>
                <a:cs typeface="Times New Roman" panose="02020603050405020304" pitchFamily="18" charset="0"/>
              </a:rPr>
              <a:t>(Atkinson and Barker, 2023)</a:t>
            </a:r>
          </a:p>
          <a:p>
            <a:pPr>
              <a:lnSpc>
                <a:spcPct val="90000"/>
              </a:lnSpc>
              <a:spcAft>
                <a:spcPts val="600"/>
              </a:spcAft>
            </a:pPr>
            <a:r>
              <a:rPr lang="en-GB" sz="1000" kern="100" dirty="0">
                <a:effectLst/>
                <a:latin typeface="Aptos" panose="020B0004020202020204" pitchFamily="34" charset="0"/>
                <a:ea typeface="DengXian" panose="02010600030101010101" pitchFamily="2" charset="-122"/>
                <a:cs typeface="Times New Roman" panose="02020603050405020304" pitchFamily="18" charset="0"/>
              </a:rPr>
              <a:t>(Garcia, 2024)</a:t>
            </a:r>
            <a:r>
              <a:rPr lang="en-US" sz="1000" kern="100" dirty="0">
                <a:effectLst/>
                <a:latin typeface="Aptos" panose="020B0004020202020204" pitchFamily="34" charset="0"/>
                <a:ea typeface="DengXian" panose="02010600030101010101" pitchFamily="2" charset="-122"/>
                <a:cs typeface="Times New Roman" panose="02020603050405020304" pitchFamily="18" charset="0"/>
              </a:rPr>
              <a:t>, </a:t>
            </a:r>
          </a:p>
          <a:p>
            <a:pPr>
              <a:lnSpc>
                <a:spcPct val="90000"/>
              </a:lnSpc>
              <a:spcAft>
                <a:spcPts val="600"/>
              </a:spcAft>
            </a:pPr>
            <a:r>
              <a:rPr lang="en-GB" sz="1000" kern="100" dirty="0">
                <a:effectLst/>
                <a:latin typeface="Aptos" panose="020B0004020202020204" pitchFamily="34" charset="0"/>
                <a:ea typeface="DengXian" panose="02010600030101010101" pitchFamily="2" charset="-122"/>
                <a:cs typeface="Times New Roman" panose="02020603050405020304" pitchFamily="18" charset="0"/>
              </a:rPr>
              <a:t>(Liu and Fu, 2024) </a:t>
            </a:r>
          </a:p>
          <a:p>
            <a:pPr>
              <a:lnSpc>
                <a:spcPct val="90000"/>
              </a:lnSpc>
              <a:spcAft>
                <a:spcPts val="600"/>
              </a:spcAft>
            </a:pPr>
            <a:r>
              <a:rPr lang="en-US" sz="1000" dirty="0"/>
              <a:t>(</a:t>
            </a:r>
            <a:r>
              <a:rPr lang="en-US" sz="1000" dirty="0" err="1"/>
              <a:t>Mollick</a:t>
            </a:r>
            <a:r>
              <a:rPr lang="en-US" sz="1000" dirty="0"/>
              <a:t>, 2024)</a:t>
            </a:r>
          </a:p>
          <a:p>
            <a:pPr indent="-228600">
              <a:lnSpc>
                <a:spcPct val="90000"/>
              </a:lnSpc>
              <a:spcAft>
                <a:spcPts val="600"/>
              </a:spcAft>
              <a:buFont typeface="Arial" panose="020B0604020202020204" pitchFamily="34" charset="0"/>
              <a:buChar char="•"/>
            </a:pPr>
            <a:endParaRPr lang="en-US" sz="2000" dirty="0"/>
          </a:p>
        </p:txBody>
      </p:sp>
      <p:pic>
        <p:nvPicPr>
          <p:cNvPr id="4" name="Picture 3">
            <a:extLst>
              <a:ext uri="{FF2B5EF4-FFF2-40B4-BE49-F238E27FC236}">
                <a16:creationId xmlns:a16="http://schemas.microsoft.com/office/drawing/2014/main" id="{F39015AC-F10E-7569-2D8B-DFEC1C71E0E3}"/>
              </a:ext>
            </a:extLst>
          </p:cNvPr>
          <p:cNvPicPr>
            <a:picLocks noChangeAspect="1"/>
          </p:cNvPicPr>
          <p:nvPr/>
        </p:nvPicPr>
        <p:blipFill>
          <a:blip r:embed="rId3"/>
          <a:srcRect r="-1" b="-1"/>
          <a:stretch/>
        </p:blipFill>
        <p:spPr>
          <a:xfrm>
            <a:off x="6524941" y="1023779"/>
            <a:ext cx="4810442" cy="481044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p:spPr>
      </p:pic>
    </p:spTree>
    <p:extLst>
      <p:ext uri="{BB962C8B-B14F-4D97-AF65-F5344CB8AC3E}">
        <p14:creationId xmlns:p14="http://schemas.microsoft.com/office/powerpoint/2010/main" val="13204972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899F51-4376-66D2-8C64-3DE14132378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B47A52-5E1D-B6DD-3D2E-D2484B3DB8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E698AA-B9AE-8352-1067-D4F0260E99AD}"/>
              </a:ext>
            </a:extLst>
          </p:cNvPr>
          <p:cNvPicPr>
            <a:picLocks noChangeAspect="1"/>
          </p:cNvPicPr>
          <p:nvPr/>
        </p:nvPicPr>
        <p:blipFill>
          <a:blip r:embed="rId3"/>
          <a:srcRect l="24582" r="-1377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CD1FD2CD-1DD0-8F98-636C-D0898C7E48AA}"/>
              </a:ext>
            </a:extLst>
          </p:cNvPr>
          <p:cNvSpPr txBox="1"/>
          <p:nvPr/>
        </p:nvSpPr>
        <p:spPr>
          <a:xfrm>
            <a:off x="5410240" y="868680"/>
            <a:ext cx="6543269" cy="5989320"/>
          </a:xfrm>
          <a:prstGeom prst="rect">
            <a:avLst/>
          </a:prstGeom>
        </p:spPr>
        <p:txBody>
          <a:bodyPr vert="horz" lIns="91440" tIns="45720" rIns="91440" bIns="45720" rtlCol="0">
            <a:noAutofit/>
          </a:bodyPr>
          <a:lstStyle/>
          <a:p>
            <a:pPr>
              <a:lnSpc>
                <a:spcPct val="90000"/>
              </a:lnSpc>
              <a:spcAft>
                <a:spcPts val="600"/>
              </a:spcAft>
            </a:pPr>
            <a:endParaRPr lang="en-US" sz="2800" b="1" dirty="0"/>
          </a:p>
          <a:p>
            <a:pPr marL="57150">
              <a:lnSpc>
                <a:spcPct val="90000"/>
              </a:lnSpc>
              <a:spcAft>
                <a:spcPts val="600"/>
              </a:spcAft>
            </a:pPr>
            <a:r>
              <a:rPr lang="en-US" sz="2800" b="1" dirty="0"/>
              <a:t>H</a:t>
            </a:r>
            <a:r>
              <a:rPr lang="en-US" sz="2800" b="1" dirty="0">
                <a:effectLst/>
              </a:rPr>
              <a:t>ybrid Intelligence</a:t>
            </a:r>
          </a:p>
          <a:p>
            <a:pPr marL="57150">
              <a:lnSpc>
                <a:spcPct val="90000"/>
              </a:lnSpc>
              <a:spcAft>
                <a:spcPts val="600"/>
              </a:spcAft>
            </a:pPr>
            <a:endParaRPr lang="en-US" dirty="0"/>
          </a:p>
          <a:p>
            <a:pPr>
              <a:lnSpc>
                <a:spcPct val="90000"/>
              </a:lnSpc>
              <a:spcAft>
                <a:spcPts val="600"/>
              </a:spcAft>
            </a:pPr>
            <a:r>
              <a:rPr lang="en-US" b="1" dirty="0">
                <a:effectLst/>
              </a:rPr>
              <a:t>Differentiation between human and AI</a:t>
            </a:r>
          </a:p>
          <a:p>
            <a:pPr marL="285750" indent="-228600">
              <a:lnSpc>
                <a:spcPct val="90000"/>
              </a:lnSpc>
              <a:spcAft>
                <a:spcPts val="600"/>
              </a:spcAft>
              <a:buFont typeface="Arial" panose="020B0604020202020204" pitchFamily="34" charset="0"/>
              <a:buChar char="•"/>
            </a:pPr>
            <a:r>
              <a:rPr lang="en-US" b="1" dirty="0">
                <a:effectLst/>
              </a:rPr>
              <a:t>AI advantage</a:t>
            </a:r>
            <a:r>
              <a:rPr lang="en-US" b="1" dirty="0"/>
              <a:t>: </a:t>
            </a:r>
            <a:r>
              <a:rPr lang="en-US" dirty="0"/>
              <a:t>able to </a:t>
            </a:r>
            <a:r>
              <a:rPr lang="en-US" dirty="0">
                <a:effectLst/>
              </a:rPr>
              <a:t>solve </a:t>
            </a:r>
            <a:r>
              <a:rPr lang="en-US" b="1" dirty="0">
                <a:effectLst/>
              </a:rPr>
              <a:t>complex problems</a:t>
            </a:r>
            <a:r>
              <a:rPr lang="en-US" b="1" dirty="0"/>
              <a:t> </a:t>
            </a:r>
            <a:r>
              <a:rPr lang="en-US" dirty="0">
                <a:effectLst/>
              </a:rPr>
              <a:t>more so than humans.</a:t>
            </a:r>
          </a:p>
          <a:p>
            <a:pPr marL="285750" indent="-228600">
              <a:lnSpc>
                <a:spcPct val="90000"/>
              </a:lnSpc>
              <a:spcAft>
                <a:spcPts val="600"/>
              </a:spcAft>
              <a:buFont typeface="Arial" panose="020B0604020202020204" pitchFamily="34" charset="0"/>
              <a:buChar char="•"/>
            </a:pPr>
            <a:r>
              <a:rPr lang="en-US" b="1" dirty="0"/>
              <a:t>H</a:t>
            </a:r>
            <a:r>
              <a:rPr lang="en-US" b="1" dirty="0">
                <a:effectLst/>
              </a:rPr>
              <a:t>uman advantage</a:t>
            </a:r>
            <a:r>
              <a:rPr lang="en-US" dirty="0">
                <a:effectLst/>
              </a:rPr>
              <a:t>: able to understand </a:t>
            </a:r>
            <a:r>
              <a:rPr lang="en-US" b="1" dirty="0">
                <a:effectLst/>
              </a:rPr>
              <a:t>feelings emotions, and ethics </a:t>
            </a:r>
            <a:r>
              <a:rPr lang="en-US" dirty="0">
                <a:effectLst/>
              </a:rPr>
              <a:t>more so than AI.</a:t>
            </a:r>
          </a:p>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dirty="0">
                <a:effectLst/>
              </a:rPr>
              <a:t>Asserts a comprehensive understanding of the </a:t>
            </a:r>
            <a:r>
              <a:rPr lang="en-US" b="1" dirty="0">
                <a:effectLst/>
              </a:rPr>
              <a:t>relationship between humans and artificial intelligence </a:t>
            </a:r>
            <a:r>
              <a:rPr lang="en-US" dirty="0">
                <a:effectLst/>
              </a:rPr>
              <a:t>is needed and further </a:t>
            </a:r>
            <a:r>
              <a:rPr lang="en-US" b="1" dirty="0">
                <a:effectLst/>
              </a:rPr>
              <a:t>exploration into how to combine them</a:t>
            </a:r>
            <a:r>
              <a:rPr lang="en-US" dirty="0">
                <a:effectLst/>
              </a:rPr>
              <a:t> to achieve better collaboration.</a:t>
            </a:r>
          </a:p>
          <a:p>
            <a:pPr>
              <a:lnSpc>
                <a:spcPct val="90000"/>
              </a:lnSpc>
              <a:spcAft>
                <a:spcPts val="600"/>
              </a:spcAft>
            </a:pPr>
            <a:endParaRPr lang="en-US" dirty="0"/>
          </a:p>
          <a:p>
            <a:pPr>
              <a:lnSpc>
                <a:spcPct val="90000"/>
              </a:lnSpc>
              <a:spcAft>
                <a:spcPts val="600"/>
              </a:spcAft>
            </a:pPr>
            <a:r>
              <a:rPr lang="en-GB" sz="1800" dirty="0">
                <a:effectLst/>
                <a:latin typeface="Aptos" panose="020B0004020202020204" pitchFamily="34" charset="0"/>
                <a:ea typeface="DengXian" panose="02010600030101010101" pitchFamily="2" charset="-122"/>
                <a:cs typeface="Times New Roman" panose="02020603050405020304" pitchFamily="18" charset="0"/>
              </a:rPr>
              <a:t>(Liu</a:t>
            </a:r>
            <a:r>
              <a:rPr lang="en-GB" dirty="0">
                <a:latin typeface="Aptos" panose="020B0004020202020204" pitchFamily="34" charset="0"/>
                <a:ea typeface="DengXian" panose="02010600030101010101" pitchFamily="2" charset="-122"/>
                <a:cs typeface="Times New Roman" panose="02020603050405020304" pitchFamily="18" charset="0"/>
              </a:rPr>
              <a:t> </a:t>
            </a:r>
            <a:r>
              <a:rPr lang="en-GB" sz="1800" dirty="0">
                <a:effectLst/>
                <a:latin typeface="Aptos" panose="020B0004020202020204" pitchFamily="34" charset="0"/>
                <a:ea typeface="DengXian" panose="02010600030101010101" pitchFamily="2" charset="-122"/>
                <a:cs typeface="Times New Roman" panose="02020603050405020304" pitchFamily="18" charset="0"/>
              </a:rPr>
              <a:t>and Fu, 2024) </a:t>
            </a:r>
            <a:endParaRPr lang="en-US" dirty="0"/>
          </a:p>
          <a:p>
            <a:pPr>
              <a:lnSpc>
                <a:spcPct val="90000"/>
              </a:lnSpc>
              <a:spcAft>
                <a:spcPts val="600"/>
              </a:spcAft>
            </a:pPr>
            <a:r>
              <a:rPr lang="en-US" dirty="0">
                <a:effectLst/>
              </a:rPr>
              <a:t>  </a:t>
            </a:r>
            <a:endParaRPr lang="en-US" dirty="0"/>
          </a:p>
        </p:txBody>
      </p:sp>
    </p:spTree>
    <p:extLst>
      <p:ext uri="{BB962C8B-B14F-4D97-AF65-F5344CB8AC3E}">
        <p14:creationId xmlns:p14="http://schemas.microsoft.com/office/powerpoint/2010/main" val="25227073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54E529-EAAE-86AB-3D5F-84CF0B43E6D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A3AC9C4-FFD2-CFA6-C8BE-B39D7EB2F171}"/>
              </a:ext>
            </a:extLst>
          </p:cNvPr>
          <p:cNvSpPr txBox="1"/>
          <p:nvPr/>
        </p:nvSpPr>
        <p:spPr>
          <a:xfrm>
            <a:off x="1072665" y="1529625"/>
            <a:ext cx="5937735" cy="4031873"/>
          </a:xfrm>
          <a:prstGeom prst="rect">
            <a:avLst/>
          </a:prstGeom>
          <a:noFill/>
        </p:spPr>
        <p:txBody>
          <a:bodyPr wrap="square" rtlCol="0">
            <a:spAutoFit/>
          </a:bodyPr>
          <a:lstStyle/>
          <a:p>
            <a:r>
              <a:rPr lang="en-US" sz="2800" b="1" dirty="0"/>
              <a:t>Measuring AI and Human Creativity</a:t>
            </a:r>
          </a:p>
          <a:p>
            <a:endParaRPr lang="en-GB" kern="100" baseline="30000" dirty="0">
              <a:latin typeface="Aptos" panose="020B0004020202020204" pitchFamily="34" charset="0"/>
              <a:ea typeface="Aptos" panose="020B0004020202020204" pitchFamily="34" charset="0"/>
              <a:cs typeface="Times New Roman" panose="02020603050405020304" pitchFamily="18" charset="0"/>
            </a:endParaRP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a:p>
            <a:pPr marL="285750" indent="-285750">
              <a:buFont typeface="Arial" panose="020B0604020202020204" pitchFamily="34" charset="0"/>
              <a:buChar char="•"/>
            </a:pPr>
            <a:r>
              <a:rPr lang="en-GB" kern="100" dirty="0">
                <a:latin typeface="Aptos" panose="020B0004020202020204" pitchFamily="34" charset="0"/>
                <a:ea typeface="Aptos" panose="020B0004020202020204" pitchFamily="34" charset="0"/>
                <a:cs typeface="Times New Roman" panose="02020603050405020304" pitchFamily="18" charset="0"/>
              </a:rPr>
              <a:t>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ssessment of the creative capabilities of AI, in comparison to human creativity. </a:t>
            </a:r>
          </a:p>
          <a:p>
            <a:pPr marL="285750" indent="-285750">
              <a:buFont typeface="Arial" panose="020B06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Used the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Figural Interpretation Quest (FIQ) test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285750" indent="-285750">
              <a:buFont typeface="Arial" panose="020B0604020202020204" pitchFamily="34" charset="0"/>
              <a:buChar char="•"/>
            </a:pPr>
            <a:r>
              <a:rPr lang="en-GB" kern="100" dirty="0">
                <a:latin typeface="Aptos" panose="020B0004020202020204" pitchFamily="34" charset="0"/>
                <a:ea typeface="Aptos" panose="020B0004020202020204" pitchFamily="34" charset="0"/>
                <a:cs typeface="Times New Roman" panose="02020603050405020304" pitchFamily="18" charset="0"/>
              </a:rPr>
              <a:t>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rawing on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divergent thinking to test creativity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kern="100" dirty="0">
                <a:latin typeface="Aptos" panose="020B0004020202020204" pitchFamily="34" charset="0"/>
                <a:ea typeface="Aptos" panose="020B0004020202020204" pitchFamily="34" charset="0"/>
                <a:cs typeface="Times New Roman" panose="02020603050405020304" pitchFamily="18" charset="0"/>
              </a:rPr>
              <a:t>F</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indings indicate that current AI technologies cannot entirely replace human creativity but rather serve to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complement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enhance it.</a:t>
            </a:r>
          </a:p>
          <a:p>
            <a:pPr marL="285750" indent="-285750">
              <a:buFont typeface="Arial" panose="020B0604020202020204" pitchFamily="34" charset="0"/>
              <a:buChar char="•"/>
            </a:pPr>
            <a:endParaRPr lang="en-GB" kern="100" dirty="0">
              <a:latin typeface="Aptos" panose="020B0004020202020204" pitchFamily="34" charset="0"/>
              <a:ea typeface="Aptos" panose="020B0004020202020204" pitchFamily="34" charset="0"/>
              <a:cs typeface="Times New Roman" panose="02020603050405020304" pitchFamily="18" charset="0"/>
            </a:endParaRPr>
          </a:p>
          <a:p>
            <a:r>
              <a:rPr lang="en-GB" sz="1800" dirty="0">
                <a:effectLst/>
                <a:latin typeface="Aptos" panose="020B0004020202020204" pitchFamily="34" charset="0"/>
                <a:ea typeface="DengXian" panose="02010600030101010101" pitchFamily="2" charset="-122"/>
                <a:cs typeface="Times New Roman" panose="02020603050405020304" pitchFamily="18" charset="0"/>
              </a:rPr>
              <a:t>(Grassini and Koivisto</a:t>
            </a:r>
            <a:r>
              <a:rPr lang="en-GB" dirty="0">
                <a:latin typeface="Aptos" panose="020B0004020202020204" pitchFamily="34" charset="0"/>
                <a:ea typeface="DengXian" panose="02010600030101010101" pitchFamily="2" charset="-122"/>
                <a:cs typeface="Times New Roman" panose="02020603050405020304" pitchFamily="18" charset="0"/>
              </a:rPr>
              <a:t> </a:t>
            </a:r>
            <a:r>
              <a:rPr lang="en-GB" sz="1800" dirty="0">
                <a:effectLst/>
                <a:latin typeface="Aptos" panose="020B0004020202020204" pitchFamily="34" charset="0"/>
                <a:ea typeface="DengXian" panose="02010600030101010101" pitchFamily="2" charset="-122"/>
                <a:cs typeface="Times New Roman" panose="02020603050405020304" pitchFamily="18" charset="0"/>
              </a:rPr>
              <a:t>2024</a:t>
            </a:r>
            <a:r>
              <a:rPr lang="en-GB" sz="1800" dirty="0">
                <a:latin typeface="Aptos" panose="020B0004020202020204" pitchFamily="34" charset="0"/>
                <a:ea typeface="DengXian" panose="02010600030101010101" pitchFamily="2" charset="-122"/>
                <a:cs typeface="Times New Roman" panose="02020603050405020304" pitchFamily="18" charset="0"/>
              </a:rPr>
              <a:t>)</a:t>
            </a:r>
            <a:endParaRPr lang="en-US" dirty="0"/>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ACCCC83F-B25F-4D5F-5E73-C325D18A1D9D}"/>
              </a:ext>
            </a:extLst>
          </p:cNvPr>
          <p:cNvPicPr>
            <a:picLocks noChangeAspect="1"/>
          </p:cNvPicPr>
          <p:nvPr/>
        </p:nvPicPr>
        <p:blipFill>
          <a:blip r:embed="rId3"/>
          <a:stretch>
            <a:fillRect/>
          </a:stretch>
        </p:blipFill>
        <p:spPr>
          <a:xfrm>
            <a:off x="8006673" y="1872669"/>
            <a:ext cx="3112662" cy="3112662"/>
          </a:xfrm>
          <a:prstGeom prst="rect">
            <a:avLst/>
          </a:prstGeom>
        </p:spPr>
      </p:pic>
    </p:spTree>
    <p:extLst>
      <p:ext uri="{BB962C8B-B14F-4D97-AF65-F5344CB8AC3E}">
        <p14:creationId xmlns:p14="http://schemas.microsoft.com/office/powerpoint/2010/main" val="8300309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F09B3D4-7EE0-A4B3-BA6B-137AAC20EB61}"/>
              </a:ext>
            </a:extLst>
          </p:cNvPr>
          <p:cNvPicPr>
            <a:picLocks noChangeAspect="1"/>
          </p:cNvPicPr>
          <p:nvPr/>
        </p:nvPicPr>
        <p:blipFill>
          <a:blip r:embed="rId3"/>
          <a:srcRect l="113" r="10698"/>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4B0EEED7-76B6-4282-2596-C586EDB1453D}"/>
              </a:ext>
            </a:extLst>
          </p:cNvPr>
          <p:cNvSpPr txBox="1"/>
          <p:nvPr/>
        </p:nvSpPr>
        <p:spPr>
          <a:xfrm>
            <a:off x="6513788" y="746760"/>
            <a:ext cx="4779052" cy="5430203"/>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2800" b="1" dirty="0"/>
              <a:t>Measuring AI and Human Creativity</a:t>
            </a:r>
          </a:p>
          <a:p>
            <a:pPr>
              <a:lnSpc>
                <a:spcPct val="90000"/>
              </a:lnSpc>
              <a:spcAft>
                <a:spcPts val="600"/>
              </a:spcAft>
            </a:pPr>
            <a:endParaRPr lang="en-US" baseline="30000" dirty="0"/>
          </a:p>
          <a:p>
            <a:pPr marL="228600" indent="-171450">
              <a:lnSpc>
                <a:spcPct val="90000"/>
              </a:lnSpc>
              <a:spcAft>
                <a:spcPts val="600"/>
              </a:spcAft>
              <a:buFont typeface="Arial" panose="020B0604020202020204" pitchFamily="34" charset="0"/>
              <a:buChar char="•"/>
            </a:pPr>
            <a:r>
              <a:rPr lang="en-US" b="1" dirty="0">
                <a:effectLst/>
              </a:rPr>
              <a:t>Alternative Use Test </a:t>
            </a:r>
            <a:r>
              <a:rPr lang="en-US" dirty="0">
                <a:effectLst/>
              </a:rPr>
              <a:t>for five prompts.</a:t>
            </a:r>
            <a:r>
              <a:rPr lang="en-US" dirty="0"/>
              <a:t>  </a:t>
            </a:r>
            <a:r>
              <a:rPr lang="en-US" dirty="0">
                <a:effectLst/>
              </a:rPr>
              <a:t>Both human and AI were instructed to write down as many ideas as possible. </a:t>
            </a:r>
          </a:p>
          <a:p>
            <a:pPr marL="171450" indent="-171450">
              <a:lnSpc>
                <a:spcPct val="90000"/>
              </a:lnSpc>
              <a:spcAft>
                <a:spcPts val="600"/>
              </a:spcAft>
              <a:buFont typeface="Arial" panose="020B0604020202020204" pitchFamily="34" charset="0"/>
              <a:buChar char="•"/>
            </a:pPr>
            <a:endParaRPr lang="en-US" dirty="0">
              <a:effectLst/>
            </a:endParaRPr>
          </a:p>
          <a:p>
            <a:pPr marL="228600" indent="-171450">
              <a:lnSpc>
                <a:spcPct val="90000"/>
              </a:lnSpc>
              <a:spcAft>
                <a:spcPts val="600"/>
              </a:spcAft>
              <a:buFont typeface="Arial" panose="020B0604020202020204" pitchFamily="34" charset="0"/>
              <a:buChar char="•"/>
            </a:pPr>
            <a:r>
              <a:rPr lang="en-US" b="1" dirty="0">
                <a:effectLst/>
              </a:rPr>
              <a:t>Scored originality of answers</a:t>
            </a:r>
            <a:r>
              <a:rPr lang="en-US" dirty="0">
                <a:effectLst/>
              </a:rPr>
              <a:t> based on</a:t>
            </a:r>
            <a:r>
              <a:rPr lang="en-US" dirty="0"/>
              <a:t> c</a:t>
            </a:r>
            <a:r>
              <a:rPr lang="en-US" dirty="0">
                <a:effectLst/>
              </a:rPr>
              <a:t>lear definition of 'creativity’.</a:t>
            </a:r>
          </a:p>
          <a:p>
            <a:pPr marL="171450" indent="-171450">
              <a:lnSpc>
                <a:spcPct val="90000"/>
              </a:lnSpc>
              <a:spcAft>
                <a:spcPts val="600"/>
              </a:spcAft>
              <a:buFont typeface="Arial" panose="020B0604020202020204" pitchFamily="34" charset="0"/>
              <a:buChar char="•"/>
            </a:pPr>
            <a:endParaRPr lang="en-US" dirty="0">
              <a:effectLst/>
            </a:endParaRPr>
          </a:p>
          <a:p>
            <a:pPr marL="228600" indent="-171450">
              <a:lnSpc>
                <a:spcPct val="90000"/>
              </a:lnSpc>
              <a:spcAft>
                <a:spcPts val="600"/>
              </a:spcAft>
              <a:buFont typeface="Arial" panose="020B0604020202020204" pitchFamily="34" charset="0"/>
              <a:buChar char="•"/>
            </a:pPr>
            <a:r>
              <a:rPr lang="en-US" dirty="0">
                <a:effectLst/>
              </a:rPr>
              <a:t>Defines creativity as</a:t>
            </a:r>
            <a:r>
              <a:rPr lang="en-US" b="1" dirty="0">
                <a:effectLst/>
              </a:rPr>
              <a:t> something new, unique, and original</a:t>
            </a:r>
            <a:r>
              <a:rPr lang="en-US" dirty="0">
                <a:effectLst/>
              </a:rPr>
              <a:t>.</a:t>
            </a:r>
          </a:p>
          <a:p>
            <a:pPr marL="171450" indent="-171450">
              <a:lnSpc>
                <a:spcPct val="90000"/>
              </a:lnSpc>
              <a:spcAft>
                <a:spcPts val="600"/>
              </a:spcAft>
              <a:buFont typeface="Arial" panose="020B0604020202020204" pitchFamily="34" charset="0"/>
              <a:buChar char="•"/>
            </a:pPr>
            <a:endParaRPr lang="en-US" dirty="0">
              <a:effectLst/>
            </a:endParaRPr>
          </a:p>
          <a:p>
            <a:pPr marL="228600" indent="-171450">
              <a:lnSpc>
                <a:spcPct val="90000"/>
              </a:lnSpc>
              <a:spcAft>
                <a:spcPts val="600"/>
              </a:spcAft>
              <a:buFont typeface="Arial" panose="020B0604020202020204" pitchFamily="34" charset="0"/>
              <a:buChar char="•"/>
            </a:pPr>
            <a:r>
              <a:rPr lang="en-US" dirty="0"/>
              <a:t>Advises to</a:t>
            </a:r>
            <a:r>
              <a:rPr lang="en-US" dirty="0">
                <a:effectLst/>
              </a:rPr>
              <a:t> avoid viewing chatbots as tools that may replace humans. Instead, </a:t>
            </a:r>
            <a:r>
              <a:rPr lang="en-US" dirty="0"/>
              <a:t>AI</a:t>
            </a:r>
            <a:r>
              <a:rPr lang="en-US" dirty="0">
                <a:effectLst/>
              </a:rPr>
              <a:t> can be a </a:t>
            </a:r>
            <a:r>
              <a:rPr lang="en-US" b="1" dirty="0">
                <a:effectLst/>
              </a:rPr>
              <a:t>valuable assistants </a:t>
            </a:r>
            <a:r>
              <a:rPr lang="en-US" dirty="0">
                <a:effectLst/>
              </a:rPr>
              <a:t>in providing and reviewing thoughts and ideas.</a:t>
            </a:r>
          </a:p>
          <a:p>
            <a:pPr marL="57150">
              <a:lnSpc>
                <a:spcPct val="90000"/>
              </a:lnSpc>
              <a:spcAft>
                <a:spcPts val="600"/>
              </a:spcAft>
            </a:pPr>
            <a:endParaRPr lang="en-US" dirty="0">
              <a:effectLst/>
            </a:endParaRPr>
          </a:p>
          <a:p>
            <a:pPr>
              <a:lnSpc>
                <a:spcPct val="90000"/>
              </a:lnSpc>
              <a:spcAft>
                <a:spcPts val="600"/>
              </a:spcAft>
            </a:pPr>
            <a:r>
              <a:rPr lang="en-US" dirty="0">
                <a:effectLst/>
              </a:rPr>
              <a:t>(Haase</a:t>
            </a:r>
            <a:r>
              <a:rPr lang="en-US" dirty="0"/>
              <a:t> </a:t>
            </a:r>
            <a:r>
              <a:rPr lang="en-US" dirty="0">
                <a:effectLst/>
              </a:rPr>
              <a:t>and Hanel, 2023) </a:t>
            </a:r>
            <a:endParaRPr lang="en-US" baseline="30000" dirty="0"/>
          </a:p>
          <a:p>
            <a:pPr indent="-228600">
              <a:lnSpc>
                <a:spcPct val="90000"/>
              </a:lnSpc>
              <a:spcAft>
                <a:spcPts val="600"/>
              </a:spcAft>
              <a:buFont typeface="Arial" panose="020B0604020202020204" pitchFamily="34" charset="0"/>
              <a:buChar char="•"/>
            </a:pPr>
            <a:endParaRPr lang="en-US" sz="1100" dirty="0">
              <a:effectLst/>
            </a:endParaRPr>
          </a:p>
          <a:p>
            <a:pPr indent="-228600">
              <a:lnSpc>
                <a:spcPct val="90000"/>
              </a:lnSpc>
              <a:spcAft>
                <a:spcPts val="600"/>
              </a:spcAft>
              <a:buFont typeface="Arial" panose="020B0604020202020204" pitchFamily="34" charset="0"/>
              <a:buChar char="•"/>
            </a:pPr>
            <a:endParaRPr lang="en-US" sz="1100" dirty="0">
              <a:effectLst/>
            </a:endParaRPr>
          </a:p>
          <a:p>
            <a:pPr indent="-228600">
              <a:lnSpc>
                <a:spcPct val="90000"/>
              </a:lnSpc>
              <a:spcAft>
                <a:spcPts val="600"/>
              </a:spcAft>
              <a:buFont typeface="Arial" panose="020B0604020202020204" pitchFamily="34" charset="0"/>
              <a:buChar char="•"/>
            </a:pPr>
            <a:endParaRPr lang="en-US" sz="1100" dirty="0"/>
          </a:p>
        </p:txBody>
      </p:sp>
    </p:spTree>
    <p:extLst>
      <p:ext uri="{BB962C8B-B14F-4D97-AF65-F5344CB8AC3E}">
        <p14:creationId xmlns:p14="http://schemas.microsoft.com/office/powerpoint/2010/main" val="15041555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492C78-3E47-5379-C67F-CFD205249F4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0FD7526-6D40-5AE2-E42C-2D3BF7D75C57}"/>
              </a:ext>
            </a:extLst>
          </p:cNvPr>
          <p:cNvSpPr txBox="1"/>
          <p:nvPr/>
        </p:nvSpPr>
        <p:spPr>
          <a:xfrm>
            <a:off x="4538098" y="1358910"/>
            <a:ext cx="6834367" cy="5663089"/>
          </a:xfrm>
          <a:prstGeom prst="rect">
            <a:avLst/>
          </a:prstGeom>
          <a:noFill/>
        </p:spPr>
        <p:txBody>
          <a:bodyPr wrap="square" rtlCol="0">
            <a:spAutoFit/>
          </a:bodyPr>
          <a:lstStyle/>
          <a:p>
            <a:r>
              <a:rPr lang="en-GB" sz="2800" b="1" dirty="0">
                <a:solidFill>
                  <a:srgbClr val="131314"/>
                </a:solidFill>
                <a:latin typeface="Google Sans Text"/>
              </a:rPr>
              <a:t>Areas of Agreement</a:t>
            </a:r>
          </a:p>
          <a:p>
            <a:endParaRPr lang="en-GB" sz="2800" b="1" dirty="0">
              <a:solidFill>
                <a:srgbClr val="131314"/>
              </a:solidFill>
              <a:latin typeface="Google Sans Text"/>
            </a:endParaRPr>
          </a:p>
          <a:p>
            <a:pPr marL="285750" indent="-285750">
              <a:buFont typeface="Arial" panose="020B0604020202020204" pitchFamily="34" charset="0"/>
              <a:buChar char="•"/>
            </a:pPr>
            <a:r>
              <a:rPr lang="en-GB" dirty="0">
                <a:latin typeface="Aptos" panose="020B0004020202020204" pitchFamily="34" charset="0"/>
                <a:ea typeface="Aptos" panose="020B0004020202020204" pitchFamily="34" charset="0"/>
                <a:cs typeface="Times New Roman" panose="02020603050405020304" pitchFamily="18" charset="0"/>
              </a:rPr>
              <a:t>A</a:t>
            </a:r>
            <a:r>
              <a:rPr lang="en-GB" sz="1800" dirty="0">
                <a:effectLst/>
                <a:latin typeface="Aptos" panose="020B0004020202020204" pitchFamily="34" charset="0"/>
                <a:ea typeface="Aptos" panose="020B0004020202020204" pitchFamily="34" charset="0"/>
                <a:cs typeface="Times New Roman" panose="02020603050405020304" pitchFamily="18" charset="0"/>
              </a:rPr>
              <a:t>dvocates for </a:t>
            </a:r>
            <a:r>
              <a:rPr lang="en-GB" sz="1800" b="1" dirty="0">
                <a:effectLst/>
                <a:latin typeface="Aptos" panose="020B0004020202020204" pitchFamily="34" charset="0"/>
                <a:ea typeface="Aptos" panose="020B0004020202020204" pitchFamily="34" charset="0"/>
                <a:cs typeface="Times New Roman" panose="02020603050405020304" pitchFamily="18" charset="0"/>
              </a:rPr>
              <a:t>balance,</a:t>
            </a:r>
            <a:r>
              <a:rPr lang="en-GB" sz="1800" dirty="0">
                <a:effectLst/>
                <a:latin typeface="Aptos" panose="020B0004020202020204" pitchFamily="34" charset="0"/>
                <a:ea typeface="Aptos" panose="020B0004020202020204" pitchFamily="34" charset="0"/>
                <a:cs typeface="Times New Roman" panose="02020603050405020304" pitchFamily="18" charset="0"/>
              </a:rPr>
              <a:t> how </a:t>
            </a:r>
            <a:r>
              <a:rPr lang="en-GB" dirty="0">
                <a:latin typeface="Aptos" panose="020B0004020202020204" pitchFamily="34" charset="0"/>
                <a:ea typeface="Aptos" panose="020B0004020202020204" pitchFamily="34" charset="0"/>
                <a:cs typeface="Times New Roman" panose="02020603050405020304" pitchFamily="18" charset="0"/>
              </a:rPr>
              <a:t>to</a:t>
            </a:r>
            <a:r>
              <a:rPr lang="en-GB" sz="1800" dirty="0">
                <a:effectLst/>
                <a:latin typeface="Aptos" panose="020B0004020202020204" pitchFamily="34" charset="0"/>
                <a:ea typeface="Aptos" panose="020B0004020202020204" pitchFamily="34" charset="0"/>
                <a:cs typeface="Times New Roman" panose="02020603050405020304" pitchFamily="18" charset="0"/>
              </a:rPr>
              <a:t> combine AI and human advantages to develop better </a:t>
            </a:r>
            <a:r>
              <a:rPr lang="en-GB" sz="1800" b="1" dirty="0">
                <a:effectLst/>
                <a:latin typeface="Aptos" panose="020B0004020202020204" pitchFamily="34" charset="0"/>
                <a:ea typeface="Aptos" panose="020B0004020202020204" pitchFamily="34" charset="0"/>
                <a:cs typeface="Times New Roman" panose="02020603050405020304" pitchFamily="18" charset="0"/>
              </a:rPr>
              <a:t>human computer collaborations</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dirty="0">
                <a:latin typeface="Aptos" panose="020B0004020202020204" pitchFamily="34" charset="0"/>
                <a:ea typeface="Aptos" panose="020B0004020202020204" pitchFamily="34" charset="0"/>
                <a:cs typeface="Times New Roman" panose="02020603050405020304" pitchFamily="18" charset="0"/>
              </a:rPr>
              <a:t>M</a:t>
            </a:r>
            <a:r>
              <a:rPr lang="en-GB" sz="1800" dirty="0">
                <a:effectLst/>
                <a:latin typeface="Aptos" panose="020B0004020202020204" pitchFamily="34" charset="0"/>
                <a:ea typeface="Aptos" panose="020B0004020202020204" pitchFamily="34" charset="0"/>
                <a:cs typeface="Times New Roman" panose="02020603050405020304" pitchFamily="18" charset="0"/>
              </a:rPr>
              <a:t>ore nuanced understanding of the </a:t>
            </a:r>
            <a:r>
              <a:rPr lang="en-GB" sz="1800" b="1" dirty="0">
                <a:effectLst/>
                <a:latin typeface="Aptos" panose="020B0004020202020204" pitchFamily="34" charset="0"/>
                <a:ea typeface="Aptos" panose="020B0004020202020204" pitchFamily="34" charset="0"/>
                <a:cs typeface="Times New Roman" panose="02020603050405020304" pitchFamily="18" charset="0"/>
              </a:rPr>
              <a:t>AI human relationship</a:t>
            </a:r>
            <a:r>
              <a:rPr lang="en-GB" sz="1800" dirty="0">
                <a:effectLst/>
                <a:latin typeface="Aptos" panose="020B0004020202020204" pitchFamily="34" charset="0"/>
                <a:ea typeface="Aptos" panose="020B0004020202020204" pitchFamily="34" charset="0"/>
                <a:cs typeface="Times New Roman" panose="02020603050405020304" pitchFamily="18" charset="0"/>
              </a:rPr>
              <a:t>.</a:t>
            </a:r>
          </a:p>
          <a:p>
            <a:endParaRPr lang="en-GB" dirty="0">
              <a:solidFill>
                <a:srgbClr val="131314"/>
              </a:solidFill>
              <a:latin typeface="Google Sans Text"/>
            </a:endParaRPr>
          </a:p>
          <a:p>
            <a:pPr marL="285750" indent="-285750">
              <a:buFont typeface="Arial" panose="020B0604020202020204" pitchFamily="34" charset="0"/>
              <a:buChar char="•"/>
            </a:pPr>
            <a:r>
              <a:rPr lang="en-GB" dirty="0">
                <a:solidFill>
                  <a:srgbClr val="131314"/>
                </a:solidFill>
                <a:latin typeface="Google Sans Text"/>
              </a:rPr>
              <a:t>AI has </a:t>
            </a:r>
            <a:r>
              <a:rPr lang="en-GB" b="1" dirty="0">
                <a:solidFill>
                  <a:srgbClr val="131314"/>
                </a:solidFill>
                <a:latin typeface="Google Sans Text"/>
              </a:rPr>
              <a:t>potential to improve creativity</a:t>
            </a:r>
            <a:r>
              <a:rPr lang="en-GB" dirty="0">
                <a:solidFill>
                  <a:srgbClr val="131314"/>
                </a:solidFill>
                <a:latin typeface="Google Sans Text"/>
              </a:rPr>
              <a:t>, idea generation, exploration, and work efficiency.</a:t>
            </a:r>
          </a:p>
          <a:p>
            <a:endParaRPr lang="en-GB" dirty="0">
              <a:solidFill>
                <a:srgbClr val="131314"/>
              </a:solidFill>
              <a:latin typeface="Google Sans Text"/>
            </a:endParaRPr>
          </a:p>
          <a:p>
            <a:pPr marL="285750" indent="-285750">
              <a:buFont typeface="Arial" panose="020B0604020202020204" pitchFamily="34" charset="0"/>
              <a:buChar char="•"/>
            </a:pPr>
            <a:r>
              <a:rPr lang="en-GB" sz="1800" b="1" dirty="0">
                <a:effectLst/>
                <a:latin typeface="Aptos" panose="020B0004020202020204" pitchFamily="34" charset="0"/>
                <a:ea typeface="Aptos" panose="020B0004020202020204" pitchFamily="34" charset="0"/>
                <a:cs typeface="Times New Roman" panose="02020603050405020304" pitchFamily="18" charset="0"/>
              </a:rPr>
              <a:t>AI and humans have specific advantages </a:t>
            </a:r>
            <a:r>
              <a:rPr lang="en-GB" sz="1800" dirty="0">
                <a:effectLst/>
                <a:latin typeface="Aptos" panose="020B0004020202020204" pitchFamily="34" charset="0"/>
                <a:ea typeface="Aptos" panose="020B0004020202020204" pitchFamily="34" charset="0"/>
                <a:cs typeface="Times New Roman" panose="02020603050405020304" pitchFamily="18" charset="0"/>
              </a:rPr>
              <a:t>currently. (AI: complex purely intellectual problems</a:t>
            </a:r>
            <a:r>
              <a:rPr lang="en-GB" dirty="0">
                <a:latin typeface="Aptos" panose="020B0004020202020204" pitchFamily="34" charset="0"/>
                <a:ea typeface="Aptos" panose="020B0004020202020204" pitchFamily="34" charset="0"/>
                <a:cs typeface="Times New Roman" panose="02020603050405020304" pitchFamily="18" charset="0"/>
              </a:rPr>
              <a:t>.  H</a:t>
            </a:r>
            <a:r>
              <a:rPr lang="en-GB" sz="1800" dirty="0">
                <a:effectLst/>
                <a:latin typeface="Aptos" panose="020B0004020202020204" pitchFamily="34" charset="0"/>
                <a:ea typeface="Aptos" panose="020B0004020202020204" pitchFamily="34" charset="0"/>
                <a:cs typeface="Times New Roman" panose="02020603050405020304" pitchFamily="18" charset="0"/>
              </a:rPr>
              <a:t>umans: understanding feeling emotions, and ethics.)</a:t>
            </a:r>
            <a:endParaRPr lang="en-GB" dirty="0">
              <a:solidFill>
                <a:srgbClr val="131314"/>
              </a:solidFill>
              <a:latin typeface="Google Sans Text"/>
            </a:endParaRPr>
          </a:p>
          <a:p>
            <a:endParaRPr lang="en-GB" dirty="0">
              <a:solidFill>
                <a:srgbClr val="131314"/>
              </a:solidFill>
              <a:latin typeface="Google Sans Text"/>
            </a:endParaRPr>
          </a:p>
          <a:p>
            <a:endParaRPr lang="en-GB" dirty="0">
              <a:solidFill>
                <a:srgbClr val="131314"/>
              </a:solidFill>
              <a:latin typeface="Google Sans Text"/>
            </a:endParaRPr>
          </a:p>
          <a:p>
            <a:endParaRPr lang="en-GB" dirty="0">
              <a:effectLst/>
            </a:endParaRPr>
          </a:p>
          <a:p>
            <a:endParaRPr lang="en-US" dirty="0"/>
          </a:p>
          <a:p>
            <a:r>
              <a:rPr lang="en-US" dirty="0"/>
              <a:t>  </a:t>
            </a:r>
          </a:p>
          <a:p>
            <a:endParaRPr lang="en-US" dirty="0"/>
          </a:p>
        </p:txBody>
      </p:sp>
      <p:pic>
        <p:nvPicPr>
          <p:cNvPr id="3" name="Picture 2">
            <a:extLst>
              <a:ext uri="{FF2B5EF4-FFF2-40B4-BE49-F238E27FC236}">
                <a16:creationId xmlns:a16="http://schemas.microsoft.com/office/drawing/2014/main" id="{8B160316-F699-3E79-0C74-9C68EFB3EC2A}"/>
              </a:ext>
            </a:extLst>
          </p:cNvPr>
          <p:cNvPicPr>
            <a:picLocks noChangeAspect="1"/>
          </p:cNvPicPr>
          <p:nvPr/>
        </p:nvPicPr>
        <p:blipFill>
          <a:blip r:embed="rId3"/>
          <a:stretch>
            <a:fillRect/>
          </a:stretch>
        </p:blipFill>
        <p:spPr>
          <a:xfrm>
            <a:off x="376394" y="1582657"/>
            <a:ext cx="3692686" cy="3692686"/>
          </a:xfrm>
          <a:prstGeom prst="rect">
            <a:avLst/>
          </a:prstGeom>
        </p:spPr>
      </p:pic>
    </p:spTree>
    <p:extLst>
      <p:ext uri="{BB962C8B-B14F-4D97-AF65-F5344CB8AC3E}">
        <p14:creationId xmlns:p14="http://schemas.microsoft.com/office/powerpoint/2010/main" val="40641232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9C493F-7A29-2A63-EBA1-F294F47C1A6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6AC03EA-2FD0-06D6-5A49-5330F355E448}"/>
              </a:ext>
            </a:extLst>
          </p:cNvPr>
          <p:cNvSpPr txBox="1"/>
          <p:nvPr/>
        </p:nvSpPr>
        <p:spPr>
          <a:xfrm>
            <a:off x="750547" y="1049257"/>
            <a:ext cx="6834367" cy="5970865"/>
          </a:xfrm>
          <a:prstGeom prst="rect">
            <a:avLst/>
          </a:prstGeom>
          <a:noFill/>
        </p:spPr>
        <p:txBody>
          <a:bodyPr wrap="square" rtlCol="0">
            <a:spAutoFit/>
          </a:bodyPr>
          <a:lstStyle/>
          <a:p>
            <a:endParaRPr lang="en-GB" dirty="0">
              <a:solidFill>
                <a:srgbClr val="131314"/>
              </a:solidFill>
              <a:latin typeface="Google Sans Text"/>
            </a:endParaRPr>
          </a:p>
          <a:p>
            <a:r>
              <a:rPr lang="en-GB" sz="2800" b="1" dirty="0">
                <a:solidFill>
                  <a:srgbClr val="131314"/>
                </a:solidFill>
                <a:latin typeface="Google Sans Text"/>
              </a:rPr>
              <a:t>Areas of Disagreement</a:t>
            </a:r>
          </a:p>
          <a:p>
            <a:endParaRPr lang="en-GB" sz="2800" b="1" dirty="0">
              <a:solidFill>
                <a:srgbClr val="131314"/>
              </a:solidFill>
              <a:latin typeface="Google Sans Text"/>
            </a:endParaRPr>
          </a:p>
          <a:p>
            <a:pPr marL="285750" indent="-285750">
              <a:buFont typeface="Arial" panose="020B0604020202020204" pitchFamily="34" charset="0"/>
              <a:buChar char="•"/>
            </a:pPr>
            <a:r>
              <a:rPr lang="en-GB" dirty="0"/>
              <a:t>T</a:t>
            </a:r>
            <a:r>
              <a:rPr lang="en-GB" dirty="0">
                <a:effectLst/>
              </a:rPr>
              <a:t>he </a:t>
            </a:r>
            <a:r>
              <a:rPr lang="en-GB" b="1" dirty="0">
                <a:effectLst/>
              </a:rPr>
              <a:t>categorisation and perception </a:t>
            </a:r>
            <a:r>
              <a:rPr lang="en-GB" dirty="0">
                <a:effectLst/>
              </a:rPr>
              <a:t>of the </a:t>
            </a:r>
            <a:r>
              <a:rPr lang="en-GB" b="1" dirty="0">
                <a:effectLst/>
              </a:rPr>
              <a:t>AI </a:t>
            </a:r>
            <a:r>
              <a:rPr lang="en-GB" b="1" dirty="0"/>
              <a:t>human </a:t>
            </a:r>
            <a:r>
              <a:rPr lang="en-GB" b="1" dirty="0">
                <a:effectLst/>
              </a:rPr>
              <a:t>relationship</a:t>
            </a:r>
            <a:r>
              <a:rPr lang="en-GB" b="1" dirty="0">
                <a:solidFill>
                  <a:srgbClr val="131314"/>
                </a:solidFill>
                <a:effectLst/>
                <a:latin typeface="Google Sans Text"/>
              </a:rPr>
              <a:t>.</a:t>
            </a:r>
          </a:p>
          <a:p>
            <a:pPr marL="285750" indent="-285750">
              <a:buFont typeface="Arial" panose="020B0604020202020204" pitchFamily="34" charset="0"/>
              <a:buChar char="•"/>
            </a:pPr>
            <a:endParaRPr lang="en-GB" b="1" dirty="0">
              <a:solidFill>
                <a:srgbClr val="131314"/>
              </a:solidFill>
              <a:effectLst/>
              <a:latin typeface="Google Sans Text"/>
            </a:endParaRPr>
          </a:p>
          <a:p>
            <a:pPr marL="285750" indent="-285750">
              <a:buFont typeface="Arial" panose="020B0604020202020204" pitchFamily="34" charset="0"/>
              <a:buChar char="•"/>
            </a:pPr>
            <a:r>
              <a:rPr lang="en-GB" b="1" dirty="0">
                <a:latin typeface="Aptos" panose="020B0004020202020204" pitchFamily="34" charset="0"/>
                <a:cs typeface="Times New Roman" panose="02020603050405020304" pitchFamily="18" charset="0"/>
              </a:rPr>
              <a:t>Definition</a:t>
            </a:r>
            <a:r>
              <a:rPr lang="en-GB" dirty="0">
                <a:latin typeface="Aptos" panose="020B0004020202020204" pitchFamily="34" charset="0"/>
                <a:cs typeface="Times New Roman" panose="02020603050405020304" pitchFamily="18" charset="0"/>
              </a:rPr>
              <a:t> of creativity.</a:t>
            </a:r>
          </a:p>
          <a:p>
            <a:pPr marL="285750" indent="-285750">
              <a:buFont typeface="Arial" panose="020B0604020202020204" pitchFamily="34" charset="0"/>
              <a:buChar char="•"/>
            </a:pPr>
            <a:endParaRPr lang="en-GB" dirty="0">
              <a:latin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dirty="0">
                <a:latin typeface="Aptos" panose="020B0004020202020204" pitchFamily="34" charset="0"/>
                <a:cs typeface="Times New Roman" panose="02020603050405020304" pitchFamily="18" charset="0"/>
              </a:rPr>
              <a:t>How we </a:t>
            </a:r>
            <a:r>
              <a:rPr lang="en-GB" b="1" dirty="0">
                <a:latin typeface="Aptos" panose="020B0004020202020204" pitchFamily="34" charset="0"/>
                <a:cs typeface="Times New Roman" panose="02020603050405020304" pitchFamily="18" charset="0"/>
              </a:rPr>
              <a:t>measure</a:t>
            </a:r>
            <a:r>
              <a:rPr lang="en-GB" dirty="0">
                <a:latin typeface="Aptos" panose="020B0004020202020204" pitchFamily="34" charset="0"/>
                <a:cs typeface="Times New Roman" panose="02020603050405020304" pitchFamily="18" charset="0"/>
              </a:rPr>
              <a:t> creativity.  </a:t>
            </a:r>
          </a:p>
          <a:p>
            <a:endParaRPr lang="en-GB" sz="2800" dirty="0">
              <a:solidFill>
                <a:srgbClr val="131314"/>
              </a:solidFill>
              <a:latin typeface="Google Sans Text"/>
            </a:endParaRPr>
          </a:p>
          <a:p>
            <a:r>
              <a:rPr lang="en-GB" sz="2800" b="1" dirty="0">
                <a:solidFill>
                  <a:srgbClr val="131314"/>
                </a:solidFill>
                <a:latin typeface="Google Sans Text"/>
              </a:rPr>
              <a:t>Critique of the Literature</a:t>
            </a:r>
          </a:p>
          <a:p>
            <a:r>
              <a:rPr lang="en-GB" i="1" dirty="0">
                <a:solidFill>
                  <a:srgbClr val="131314"/>
                </a:solidFill>
                <a:latin typeface="Google Sans Text"/>
              </a:rPr>
              <a:t>Call for co-creation but currently very little on how to adopt and integrate to foster successful collaboration.</a:t>
            </a:r>
          </a:p>
          <a:p>
            <a:endParaRPr lang="en-GB" dirty="0">
              <a:solidFill>
                <a:srgbClr val="131314"/>
              </a:solidFill>
              <a:latin typeface="Google Sans Text"/>
            </a:endParaRPr>
          </a:p>
          <a:p>
            <a:endParaRPr lang="en-GB" dirty="0">
              <a:solidFill>
                <a:srgbClr val="131314"/>
              </a:solidFill>
              <a:latin typeface="Google Sans Text"/>
            </a:endParaRPr>
          </a:p>
          <a:p>
            <a:endParaRPr lang="en-GB" dirty="0">
              <a:effectLst/>
            </a:endParaRPr>
          </a:p>
          <a:p>
            <a:endParaRPr lang="en-US" dirty="0"/>
          </a:p>
          <a:p>
            <a:r>
              <a:rPr lang="en-US" dirty="0"/>
              <a:t>  </a:t>
            </a:r>
          </a:p>
          <a:p>
            <a:endParaRPr lang="en-US" dirty="0"/>
          </a:p>
        </p:txBody>
      </p:sp>
      <p:pic>
        <p:nvPicPr>
          <p:cNvPr id="3" name="Picture 2">
            <a:extLst>
              <a:ext uri="{FF2B5EF4-FFF2-40B4-BE49-F238E27FC236}">
                <a16:creationId xmlns:a16="http://schemas.microsoft.com/office/drawing/2014/main" id="{CA334B35-5428-DB70-0F37-64C0618138F8}"/>
              </a:ext>
            </a:extLst>
          </p:cNvPr>
          <p:cNvPicPr>
            <a:picLocks noChangeAspect="1"/>
          </p:cNvPicPr>
          <p:nvPr/>
        </p:nvPicPr>
        <p:blipFill>
          <a:blip r:embed="rId3"/>
          <a:stretch>
            <a:fillRect/>
          </a:stretch>
        </p:blipFill>
        <p:spPr>
          <a:xfrm>
            <a:off x="7584914" y="1582657"/>
            <a:ext cx="3692686" cy="3692686"/>
          </a:xfrm>
          <a:prstGeom prst="rect">
            <a:avLst/>
          </a:prstGeom>
        </p:spPr>
      </p:pic>
    </p:spTree>
    <p:extLst>
      <p:ext uri="{BB962C8B-B14F-4D97-AF65-F5344CB8AC3E}">
        <p14:creationId xmlns:p14="http://schemas.microsoft.com/office/powerpoint/2010/main" val="41713643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09514A-7312-F78A-4544-DB0BE7765A3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DE002FB-7AA3-AF41-996B-14C3A854E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49AE3F8-0900-4D9B-FAFB-04331D4B5FB3}"/>
              </a:ext>
            </a:extLst>
          </p:cNvPr>
          <p:cNvSpPr txBox="1"/>
          <p:nvPr/>
        </p:nvSpPr>
        <p:spPr>
          <a:xfrm>
            <a:off x="836680" y="588936"/>
            <a:ext cx="5951578" cy="5545165"/>
          </a:xfrm>
          <a:prstGeom prst="rect">
            <a:avLst/>
          </a:prstGeom>
        </p:spPr>
        <p:txBody>
          <a:bodyPr vert="horz" lIns="91440" tIns="45720" rIns="91440" bIns="45720" rtlCol="0">
            <a:normAutofit/>
          </a:bodyPr>
          <a:lstStyle/>
          <a:p>
            <a:pPr>
              <a:lnSpc>
                <a:spcPct val="90000"/>
              </a:lnSpc>
              <a:spcAft>
                <a:spcPts val="600"/>
              </a:spcAft>
            </a:pPr>
            <a:r>
              <a:rPr lang="en-US" sz="2400" b="1" dirty="0">
                <a:effectLst/>
              </a:rPr>
              <a:t>Positionality</a:t>
            </a:r>
          </a:p>
          <a:p>
            <a:pPr>
              <a:lnSpc>
                <a:spcPct val="90000"/>
              </a:lnSpc>
              <a:spcAft>
                <a:spcPts val="600"/>
              </a:spcAft>
            </a:pPr>
            <a:endParaRPr lang="en-US" b="1" i="1" dirty="0"/>
          </a:p>
          <a:p>
            <a:pPr>
              <a:lnSpc>
                <a:spcPct val="90000"/>
              </a:lnSpc>
              <a:spcAft>
                <a:spcPts val="600"/>
              </a:spcAft>
            </a:pPr>
            <a:r>
              <a:rPr lang="en-US" dirty="0"/>
              <a:t>My study explores the n</a:t>
            </a:r>
            <a:r>
              <a:rPr lang="en-US" b="0" u="none" strike="noStrike" dirty="0">
                <a:effectLst/>
              </a:rPr>
              <a:t>ature of educational reality in the age of AI.   A</a:t>
            </a:r>
            <a:r>
              <a:rPr lang="en-US" dirty="0"/>
              <a:t>pproach through an </a:t>
            </a:r>
            <a:r>
              <a:rPr lang="en-US" b="1" dirty="0"/>
              <a:t>hauntological lens</a:t>
            </a:r>
            <a:r>
              <a:rPr lang="en-US" dirty="0"/>
              <a:t>. </a:t>
            </a:r>
          </a:p>
          <a:p>
            <a:pPr lvl="0">
              <a:lnSpc>
                <a:spcPct val="90000"/>
              </a:lnSpc>
              <a:spcAft>
                <a:spcPts val="600"/>
              </a:spcAft>
            </a:pPr>
            <a:endParaRPr lang="en-US" dirty="0"/>
          </a:p>
          <a:p>
            <a:pPr marR="180340">
              <a:lnSpc>
                <a:spcPct val="150000"/>
              </a:lnSpc>
            </a:pPr>
            <a:r>
              <a:rPr lang="en-GB" kern="100" dirty="0">
                <a:effectLst/>
                <a:latin typeface="Arial" panose="020B0604020202020204" pitchFamily="34" charset="0"/>
                <a:ea typeface="Aptos" panose="020B0004020202020204" pitchFamily="34" charset="0"/>
                <a:cs typeface="Times New Roman" panose="02020603050405020304" pitchFamily="18" charset="0"/>
              </a:rPr>
              <a:t>Hauntology, emphasises the interplay between the notions of ‘the no longer’ and ‘the not yet.’</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R="180340"/>
            <a:r>
              <a:rPr lang="en-GB" kern="100" dirty="0">
                <a:effectLst/>
                <a:latin typeface="Arial" panose="020B0604020202020204" pitchFamily="34" charset="0"/>
                <a:ea typeface="Aptos" panose="020B0004020202020204" pitchFamily="34" charset="0"/>
                <a:cs typeface="Times New Roman" panose="02020603050405020304" pitchFamily="18" charset="0"/>
              </a:rPr>
              <a:t> </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R="180340" lvl="1">
              <a:lnSpc>
                <a:spcPct val="150000"/>
              </a:lnSpc>
            </a:pPr>
            <a:r>
              <a:rPr lang="en-GB" kern="100" dirty="0">
                <a:effectLst/>
                <a:latin typeface="Arial" panose="020B0604020202020204" pitchFamily="34" charset="0"/>
                <a:ea typeface="Aptos" panose="020B0004020202020204" pitchFamily="34" charset="0"/>
                <a:cs typeface="Times New Roman" panose="02020603050405020304" pitchFamily="18" charset="0"/>
              </a:rPr>
              <a:t>The former haunts the present from the past, an event, idea or entity whose moment is past, but which continues to make its presence felt.  The later haunts the present from the future, through the unfulfilled promise of that which never came to pass but which may yet do so.</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R="180340" algn="r">
              <a:lnSpc>
                <a:spcPct val="150000"/>
              </a:lnSpc>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(Coverley, 2020, p. 3)</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lvl="0">
              <a:lnSpc>
                <a:spcPct val="90000"/>
              </a:lnSpc>
              <a:spcAft>
                <a:spcPts val="600"/>
              </a:spcAft>
            </a:pPr>
            <a:endParaRPr lang="en-US" dirty="0"/>
          </a:p>
          <a:p>
            <a:pPr lvl="0" indent="-228600">
              <a:lnSpc>
                <a:spcPct val="90000"/>
              </a:lnSpc>
              <a:spcAft>
                <a:spcPts val="600"/>
              </a:spcAft>
              <a:buFont typeface="Arial" panose="020B0604020202020204" pitchFamily="34" charset="0"/>
              <a:buChar char="•"/>
            </a:pPr>
            <a:endParaRPr lang="en-US" sz="1400" dirty="0"/>
          </a:p>
          <a:p>
            <a:pPr lvl="0" indent="-228600">
              <a:lnSpc>
                <a:spcPct val="90000"/>
              </a:lnSpc>
              <a:spcAft>
                <a:spcPts val="600"/>
              </a:spcAft>
              <a:buFont typeface="Arial" panose="020B0604020202020204" pitchFamily="34" charset="0"/>
              <a:buChar char="•"/>
            </a:pPr>
            <a:endParaRPr lang="en-US" sz="1400" dirty="0">
              <a:effectLst/>
            </a:endParaRPr>
          </a:p>
          <a:p>
            <a:pPr lvl="0" indent="-228600">
              <a:lnSpc>
                <a:spcPct val="90000"/>
              </a:lnSpc>
              <a:spcAft>
                <a:spcPts val="600"/>
              </a:spcAft>
              <a:buFont typeface="Arial" panose="020B0604020202020204" pitchFamily="34" charset="0"/>
              <a:buChar char="•"/>
            </a:pPr>
            <a:endParaRPr lang="en-US" sz="1400" dirty="0">
              <a:effectLst/>
            </a:endParaRPr>
          </a:p>
        </p:txBody>
      </p:sp>
      <p:pic>
        <p:nvPicPr>
          <p:cNvPr id="3" name="Picture 2">
            <a:extLst>
              <a:ext uri="{FF2B5EF4-FFF2-40B4-BE49-F238E27FC236}">
                <a16:creationId xmlns:a16="http://schemas.microsoft.com/office/drawing/2014/main" id="{A9C07E62-503F-1394-DE96-19E5BA9E4217}"/>
              </a:ext>
            </a:extLst>
          </p:cNvPr>
          <p:cNvPicPr>
            <a:picLocks noChangeAspect="1"/>
          </p:cNvPicPr>
          <p:nvPr/>
        </p:nvPicPr>
        <p:blipFill>
          <a:blip r:embed="rId3"/>
          <a:srcRect l="12891" r="14310"/>
          <a:stretch/>
        </p:blipFill>
        <p:spPr>
          <a:xfrm>
            <a:off x="7199440" y="10"/>
            <a:ext cx="4992560" cy="6857990"/>
          </a:xfrm>
          <a:prstGeom prst="rect">
            <a:avLst/>
          </a:prstGeom>
          <a:effectLst/>
        </p:spPr>
      </p:pic>
    </p:spTree>
    <p:extLst>
      <p:ext uri="{BB962C8B-B14F-4D97-AF65-F5344CB8AC3E}">
        <p14:creationId xmlns:p14="http://schemas.microsoft.com/office/powerpoint/2010/main" val="27079647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1D4D0C-C0A5-2FFF-DCCA-61147D0505E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582E93F-F0A7-B44D-9EEC-B23B52F48109}"/>
              </a:ext>
            </a:extLst>
          </p:cNvPr>
          <p:cNvSpPr txBox="1"/>
          <p:nvPr/>
        </p:nvSpPr>
        <p:spPr>
          <a:xfrm>
            <a:off x="5614966" y="656417"/>
            <a:ext cx="5951578" cy="5545165"/>
          </a:xfrm>
          <a:prstGeom prst="rect">
            <a:avLst/>
          </a:prstGeom>
        </p:spPr>
        <p:txBody>
          <a:bodyPr vert="horz" lIns="91440" tIns="45720" rIns="91440" bIns="45720" rtlCol="0">
            <a:normAutofit/>
          </a:bodyPr>
          <a:lstStyle/>
          <a:p>
            <a:pPr lvl="0">
              <a:lnSpc>
                <a:spcPct val="90000"/>
              </a:lnSpc>
              <a:spcAft>
                <a:spcPts val="600"/>
              </a:spcAft>
            </a:pPr>
            <a:endParaRPr lang="en-US" dirty="0"/>
          </a:p>
          <a:p>
            <a:pPr lvl="0">
              <a:lnSpc>
                <a:spcPct val="90000"/>
              </a:lnSpc>
              <a:spcAft>
                <a:spcPts val="600"/>
              </a:spcAft>
            </a:pPr>
            <a:r>
              <a:rPr lang="en-US" sz="2400" b="1" dirty="0"/>
              <a:t>Explanation</a:t>
            </a:r>
          </a:p>
          <a:p>
            <a:pPr lvl="0">
              <a:lnSpc>
                <a:spcPct val="90000"/>
              </a:lnSpc>
              <a:spcAft>
                <a:spcPts val="600"/>
              </a:spcAft>
            </a:pPr>
            <a:endParaRPr lang="en-US" dirty="0"/>
          </a:p>
          <a:p>
            <a:pPr marL="285750" lvl="0" indent="-285750">
              <a:lnSpc>
                <a:spcPct val="90000"/>
              </a:lnSpc>
              <a:spcAft>
                <a:spcPts val="600"/>
              </a:spcAft>
              <a:buFont typeface="Arial" panose="020B0604020202020204" pitchFamily="34" charset="0"/>
              <a:buChar char="•"/>
            </a:pPr>
            <a:r>
              <a:rPr lang="en-US" dirty="0"/>
              <a:t>My position is that </a:t>
            </a:r>
            <a:r>
              <a:rPr lang="en-US" dirty="0">
                <a:effectLst/>
              </a:rPr>
              <a:t>present integration of AI is not only about </a:t>
            </a:r>
            <a:r>
              <a:rPr lang="en-US" b="1" dirty="0">
                <a:effectLst/>
              </a:rPr>
              <a:t>current technological capabilities </a:t>
            </a:r>
            <a:r>
              <a:rPr lang="en-US" dirty="0">
                <a:effectLst/>
              </a:rPr>
              <a:t>but is also influenced by the </a:t>
            </a:r>
            <a:r>
              <a:rPr lang="en-US" dirty="0"/>
              <a:t>‘</a:t>
            </a:r>
            <a:r>
              <a:rPr lang="en-US" dirty="0">
                <a:effectLst/>
              </a:rPr>
              <a:t>echoes</a:t>
            </a:r>
            <a:r>
              <a:rPr lang="en-US" dirty="0"/>
              <a:t>’</a:t>
            </a:r>
            <a:r>
              <a:rPr lang="en-US" dirty="0">
                <a:effectLst/>
              </a:rPr>
              <a:t> of </a:t>
            </a:r>
            <a:r>
              <a:rPr lang="en-US" b="1" dirty="0">
                <a:effectLst/>
              </a:rPr>
              <a:t>past educational practices </a:t>
            </a:r>
            <a:r>
              <a:rPr lang="en-US" dirty="0"/>
              <a:t>or </a:t>
            </a:r>
            <a:r>
              <a:rPr lang="en-US" b="1" dirty="0">
                <a:effectLst/>
              </a:rPr>
              <a:t>beliefs and future predictions</a:t>
            </a:r>
            <a:r>
              <a:rPr lang="en-US" dirty="0">
                <a:effectLst/>
              </a:rPr>
              <a:t>. </a:t>
            </a:r>
          </a:p>
          <a:p>
            <a:pPr marL="285750" lvl="0" indent="-285750">
              <a:lnSpc>
                <a:spcPct val="90000"/>
              </a:lnSpc>
              <a:spcAft>
                <a:spcPts val="600"/>
              </a:spcAft>
              <a:buFont typeface="Arial" panose="020B0604020202020204" pitchFamily="34" charset="0"/>
              <a:buChar char="•"/>
            </a:pPr>
            <a:endParaRPr lang="en-US" dirty="0"/>
          </a:p>
          <a:p>
            <a:pPr marL="285750" lvl="0" indent="-285750">
              <a:lnSpc>
                <a:spcPct val="90000"/>
              </a:lnSpc>
              <a:spcAft>
                <a:spcPts val="600"/>
              </a:spcAft>
              <a:buFont typeface="Arial" panose="020B0604020202020204" pitchFamily="34" charset="0"/>
              <a:buChar char="•"/>
            </a:pPr>
            <a:r>
              <a:rPr lang="en-US" dirty="0"/>
              <a:t>I</a:t>
            </a:r>
            <a:r>
              <a:rPr lang="en-US" dirty="0">
                <a:effectLst/>
              </a:rPr>
              <a:t> propose AI in art and design education is shaped by the lingering influence of past pedagogical models and anticipated futures. </a:t>
            </a:r>
          </a:p>
          <a:p>
            <a:pPr marL="285750" lvl="0" indent="-285750">
              <a:lnSpc>
                <a:spcPct val="90000"/>
              </a:lnSpc>
              <a:spcAft>
                <a:spcPts val="600"/>
              </a:spcAft>
              <a:buFont typeface="Arial" panose="020B0604020202020204" pitchFamily="34" charset="0"/>
              <a:buChar char="•"/>
            </a:pPr>
            <a:endParaRPr lang="en-US" dirty="0"/>
          </a:p>
          <a:p>
            <a:pPr marL="285750" lvl="0" indent="-285750">
              <a:lnSpc>
                <a:spcPct val="90000"/>
              </a:lnSpc>
              <a:spcAft>
                <a:spcPts val="600"/>
              </a:spcAft>
              <a:buFont typeface="Arial" panose="020B0604020202020204" pitchFamily="34" charset="0"/>
              <a:buChar char="•"/>
            </a:pPr>
            <a:r>
              <a:rPr lang="en-US" dirty="0">
                <a:effectLst/>
              </a:rPr>
              <a:t>My goal is to contribute to a deeper understanding of effective AI </a:t>
            </a:r>
            <a:r>
              <a:rPr lang="en-US" dirty="0"/>
              <a:t>adoption and integration</a:t>
            </a:r>
            <a:r>
              <a:rPr lang="en-US" dirty="0">
                <a:effectLst/>
              </a:rPr>
              <a:t>, exploring </a:t>
            </a:r>
            <a:r>
              <a:rPr lang="en-US" b="1" dirty="0">
                <a:effectLst/>
              </a:rPr>
              <a:t>how past and future visions of education are currently interacting </a:t>
            </a:r>
            <a:r>
              <a:rPr lang="en-US" b="1" dirty="0"/>
              <a:t>and</a:t>
            </a:r>
            <a:r>
              <a:rPr lang="en-US" b="1" dirty="0">
                <a:effectLst/>
              </a:rPr>
              <a:t> shaping current pedagogical strategies and attitudes of AI.</a:t>
            </a:r>
          </a:p>
          <a:p>
            <a:pPr lvl="0">
              <a:lnSpc>
                <a:spcPct val="90000"/>
              </a:lnSpc>
              <a:spcAft>
                <a:spcPts val="600"/>
              </a:spcAft>
            </a:pPr>
            <a:endParaRPr lang="en-US" dirty="0"/>
          </a:p>
          <a:p>
            <a:pPr lvl="0" indent="-228600">
              <a:lnSpc>
                <a:spcPct val="90000"/>
              </a:lnSpc>
              <a:spcAft>
                <a:spcPts val="600"/>
              </a:spcAft>
              <a:buFont typeface="Arial" panose="020B0604020202020204" pitchFamily="34" charset="0"/>
              <a:buChar char="•"/>
            </a:pPr>
            <a:endParaRPr lang="en-US" sz="1400" dirty="0"/>
          </a:p>
          <a:p>
            <a:pPr lvl="0" indent="-228600">
              <a:lnSpc>
                <a:spcPct val="90000"/>
              </a:lnSpc>
              <a:spcAft>
                <a:spcPts val="600"/>
              </a:spcAft>
              <a:buFont typeface="Arial" panose="020B0604020202020204" pitchFamily="34" charset="0"/>
              <a:buChar char="•"/>
            </a:pPr>
            <a:endParaRPr lang="en-US" sz="1400" dirty="0">
              <a:effectLst/>
            </a:endParaRPr>
          </a:p>
          <a:p>
            <a:pPr lvl="0" indent="-228600">
              <a:lnSpc>
                <a:spcPct val="90000"/>
              </a:lnSpc>
              <a:spcAft>
                <a:spcPts val="600"/>
              </a:spcAft>
              <a:buFont typeface="Arial" panose="020B0604020202020204" pitchFamily="34" charset="0"/>
              <a:buChar char="•"/>
            </a:pPr>
            <a:endParaRPr lang="en-US" sz="1400" dirty="0">
              <a:effectLst/>
            </a:endParaRPr>
          </a:p>
        </p:txBody>
      </p:sp>
      <p:pic>
        <p:nvPicPr>
          <p:cNvPr id="3" name="Picture 2">
            <a:extLst>
              <a:ext uri="{FF2B5EF4-FFF2-40B4-BE49-F238E27FC236}">
                <a16:creationId xmlns:a16="http://schemas.microsoft.com/office/drawing/2014/main" id="{147255FA-C08E-2B5C-D312-95548320DC9A}"/>
              </a:ext>
            </a:extLst>
          </p:cNvPr>
          <p:cNvPicPr>
            <a:picLocks noChangeAspect="1"/>
          </p:cNvPicPr>
          <p:nvPr/>
        </p:nvPicPr>
        <p:blipFill>
          <a:blip r:embed="rId3"/>
          <a:srcRect l="12891" r="14310"/>
          <a:stretch/>
        </p:blipFill>
        <p:spPr>
          <a:xfrm>
            <a:off x="-1" y="10"/>
            <a:ext cx="4992560" cy="6857990"/>
          </a:xfrm>
          <a:prstGeom prst="rect">
            <a:avLst/>
          </a:prstGeom>
          <a:effectLst/>
        </p:spPr>
      </p:pic>
    </p:spTree>
    <p:extLst>
      <p:ext uri="{BB962C8B-B14F-4D97-AF65-F5344CB8AC3E}">
        <p14:creationId xmlns:p14="http://schemas.microsoft.com/office/powerpoint/2010/main" val="32354704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F04AD4-2D4D-D58D-F8ED-3131957CBA46}"/>
              </a:ext>
            </a:extLst>
          </p:cNvPr>
          <p:cNvSpPr txBox="1"/>
          <p:nvPr/>
        </p:nvSpPr>
        <p:spPr>
          <a:xfrm>
            <a:off x="5052446" y="2196361"/>
            <a:ext cx="6230320" cy="2739211"/>
          </a:xfrm>
          <a:prstGeom prst="rect">
            <a:avLst/>
          </a:prstGeom>
          <a:noFill/>
        </p:spPr>
        <p:txBody>
          <a:bodyPr wrap="square" rtlCol="0">
            <a:spAutoFit/>
          </a:bodyPr>
          <a:lstStyle/>
          <a:p>
            <a:r>
              <a:rPr lang="en-US" sz="2800" b="1" dirty="0"/>
              <a:t>Next Steps</a:t>
            </a:r>
          </a:p>
          <a:p>
            <a:endParaRPr lang="en-US" dirty="0"/>
          </a:p>
          <a:p>
            <a:r>
              <a:rPr lang="en-US" dirty="0"/>
              <a:t>Going forward the literature review will explore current discussions on AI, and creativity, in art and design as it relates to key </a:t>
            </a:r>
            <a:r>
              <a:rPr lang="en-US" b="1" dirty="0"/>
              <a:t>stakeholders (lecturers and students)</a:t>
            </a:r>
            <a:r>
              <a:rPr lang="en-US" dirty="0"/>
              <a:t>, to get a more in-depth understanding of this topic within current education.</a:t>
            </a:r>
          </a:p>
          <a:p>
            <a:endParaRPr lang="en-US" dirty="0"/>
          </a:p>
          <a:p>
            <a:r>
              <a:rPr lang="en-US" dirty="0"/>
              <a:t>(Subchapter 3: </a:t>
            </a:r>
            <a:r>
              <a:rPr lang="en-GB" b="1" dirty="0">
                <a:latin typeface="Calibri Light" panose="020F0302020204030204" pitchFamily="34" charset="0"/>
                <a:ea typeface="Aptos" panose="020B0004020202020204" pitchFamily="34" charset="0"/>
                <a:cs typeface="Times New Roman" panose="02020603050405020304" pitchFamily="18" charset="0"/>
              </a:rPr>
              <a:t>Stakeholders Perspectives: Established Practices, Present Adoption and Future Directions)</a:t>
            </a:r>
            <a:endParaRPr lang="en-US" dirty="0"/>
          </a:p>
        </p:txBody>
      </p:sp>
      <p:pic>
        <p:nvPicPr>
          <p:cNvPr id="3" name="Picture 2">
            <a:extLst>
              <a:ext uri="{FF2B5EF4-FFF2-40B4-BE49-F238E27FC236}">
                <a16:creationId xmlns:a16="http://schemas.microsoft.com/office/drawing/2014/main" id="{72FB12F3-CB91-0D53-13CD-A228829ED80F}"/>
              </a:ext>
            </a:extLst>
          </p:cNvPr>
          <p:cNvPicPr>
            <a:picLocks noChangeAspect="1"/>
          </p:cNvPicPr>
          <p:nvPr/>
        </p:nvPicPr>
        <p:blipFill>
          <a:blip r:embed="rId3"/>
          <a:stretch>
            <a:fillRect/>
          </a:stretch>
        </p:blipFill>
        <p:spPr>
          <a:xfrm>
            <a:off x="516298" y="1779937"/>
            <a:ext cx="4240446" cy="3298125"/>
          </a:xfrm>
          <a:prstGeom prst="rect">
            <a:avLst/>
          </a:prstGeom>
        </p:spPr>
      </p:pic>
    </p:spTree>
    <p:extLst>
      <p:ext uri="{BB962C8B-B14F-4D97-AF65-F5344CB8AC3E}">
        <p14:creationId xmlns:p14="http://schemas.microsoft.com/office/powerpoint/2010/main" val="13488799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DF295AA-98CF-0A89-DFA7-84A4B209AACB}"/>
              </a:ext>
            </a:extLst>
          </p:cNvPr>
          <p:cNvPicPr>
            <a:picLocks noChangeAspect="1"/>
          </p:cNvPicPr>
          <p:nvPr/>
        </p:nvPicPr>
        <p:blipFill>
          <a:blip r:embed="rId3"/>
          <a:srcRect l="1081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222C95A9-2F53-AC6B-EF2F-820D16FB3B5D}"/>
              </a:ext>
            </a:extLst>
          </p:cNvPr>
          <p:cNvSpPr txBox="1"/>
          <p:nvPr/>
        </p:nvSpPr>
        <p:spPr>
          <a:xfrm>
            <a:off x="6343306" y="3014334"/>
            <a:ext cx="4840010" cy="3843666"/>
          </a:xfrm>
          <a:prstGeom prst="rect">
            <a:avLst/>
          </a:prstGeom>
        </p:spPr>
        <p:txBody>
          <a:bodyPr vert="horz" lIns="91440" tIns="45720" rIns="91440" bIns="45720" rtlCol="0">
            <a:normAutofit/>
          </a:bodyPr>
          <a:lstStyle/>
          <a:p>
            <a:pPr algn="ctr">
              <a:lnSpc>
                <a:spcPct val="90000"/>
              </a:lnSpc>
              <a:spcAft>
                <a:spcPts val="600"/>
              </a:spcAft>
            </a:pPr>
            <a:r>
              <a:rPr lang="en-US" sz="2800" b="1" dirty="0"/>
              <a:t>Thank you. </a:t>
            </a:r>
          </a:p>
        </p:txBody>
      </p:sp>
      <p:sp>
        <p:nvSpPr>
          <p:cNvPr id="4" name="TextBox 3">
            <a:extLst>
              <a:ext uri="{FF2B5EF4-FFF2-40B4-BE49-F238E27FC236}">
                <a16:creationId xmlns:a16="http://schemas.microsoft.com/office/drawing/2014/main" id="{497CE783-1629-A548-B945-953E9899CDE9}"/>
              </a:ext>
            </a:extLst>
          </p:cNvPr>
          <p:cNvSpPr txBox="1"/>
          <p:nvPr/>
        </p:nvSpPr>
        <p:spPr>
          <a:xfrm>
            <a:off x="3753742" y="6418730"/>
            <a:ext cx="3167855" cy="261610"/>
          </a:xfrm>
          <a:prstGeom prst="rect">
            <a:avLst/>
          </a:prstGeom>
          <a:noFill/>
        </p:spPr>
        <p:txBody>
          <a:bodyPr wrap="none" rtlCol="0">
            <a:spAutoFit/>
          </a:bodyPr>
          <a:lstStyle/>
          <a:p>
            <a:r>
              <a:rPr lang="en-US" sz="1100" i="1" dirty="0"/>
              <a:t>Images created using </a:t>
            </a:r>
            <a:r>
              <a:rPr lang="en-US" sz="1100" i="1" dirty="0" err="1"/>
              <a:t>NightCafe</a:t>
            </a:r>
            <a:r>
              <a:rPr lang="en-US" sz="1100" i="1" dirty="0"/>
              <a:t> AI Art Generator.</a:t>
            </a:r>
          </a:p>
        </p:txBody>
      </p:sp>
    </p:spTree>
    <p:extLst>
      <p:ext uri="{BB962C8B-B14F-4D97-AF65-F5344CB8AC3E}">
        <p14:creationId xmlns:p14="http://schemas.microsoft.com/office/powerpoint/2010/main" val="23977974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8D76C2-2E7B-3FC1-D22D-5838F0C04271}"/>
              </a:ext>
            </a:extLst>
          </p:cNvPr>
          <p:cNvSpPr txBox="1"/>
          <p:nvPr/>
        </p:nvSpPr>
        <p:spPr>
          <a:xfrm>
            <a:off x="609600" y="320040"/>
            <a:ext cx="10439400" cy="6451510"/>
          </a:xfrm>
          <a:prstGeom prst="rect">
            <a:avLst/>
          </a:prstGeom>
          <a:noFill/>
        </p:spPr>
        <p:txBody>
          <a:bodyPr wrap="square" rtlCol="0">
            <a:spAutoFit/>
          </a:bodyPr>
          <a:lstStyle/>
          <a:p>
            <a:r>
              <a:rPr lang="en-US" sz="1400" b="1" dirty="0"/>
              <a:t>References</a:t>
            </a:r>
          </a:p>
          <a:p>
            <a:endParaRPr lang="en-US" sz="1000" dirty="0"/>
          </a:p>
          <a:p>
            <a:pPr marL="180000" indent="-457200">
              <a:lnSpc>
                <a:spcPct val="115000"/>
              </a:lnSpc>
              <a:spcAft>
                <a:spcPts val="800"/>
              </a:spcAft>
            </a:pP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Atkinson, D.P. and Barker, D.R. (2023) ‘AI and the social construction of creativity’, </a:t>
            </a:r>
            <a:r>
              <a:rPr lang="en-GB" sz="1400" i="1" kern="100" dirty="0">
                <a:effectLst/>
                <a:latin typeface="Times New Roman" panose="02020603050405020304" pitchFamily="18" charset="0"/>
                <a:ea typeface="DengXian" panose="02010600030101010101" pitchFamily="2" charset="-122"/>
                <a:cs typeface="Times New Roman" panose="02020603050405020304" pitchFamily="18" charset="0"/>
              </a:rPr>
              <a:t>Convergence (London, England)</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 29(4), pp. 1054–1069. Available at: </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https://doi.org/10.1177/13548565231187730</a:t>
            </a:r>
            <a:endParaRPr lang="en-GB" sz="1400" kern="100" dirty="0">
              <a:effectLst/>
              <a:latin typeface="Times New Roman" panose="02020603050405020304" pitchFamily="18" charset="0"/>
              <a:ea typeface="DengXian" panose="02010600030101010101" pitchFamily="2" charset="-122"/>
              <a:cs typeface="Times New Roman" panose="02020603050405020304" pitchFamily="18" charset="0"/>
            </a:endParaRPr>
          </a:p>
          <a:p>
            <a:pPr marL="180000" indent="-457200">
              <a:lnSpc>
                <a:spcPct val="115000"/>
              </a:lnSpc>
              <a:spcAft>
                <a:spcPts val="800"/>
              </a:spcAft>
            </a:pPr>
            <a:r>
              <a:rPr lang="en-GB" sz="1400" kern="100" dirty="0" err="1">
                <a:effectLst/>
                <a:latin typeface="Times New Roman" panose="02020603050405020304" pitchFamily="18" charset="0"/>
                <a:ea typeface="DengXian" panose="02010600030101010101" pitchFamily="2" charset="-122"/>
                <a:cs typeface="Times New Roman" panose="02020603050405020304" pitchFamily="18" charset="0"/>
              </a:rPr>
              <a:t>Chandrasekera</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 T., Hosseini, Z. and Perera, U. (2024) ‘Can artificial intelligence support creativity in early design processes?’, </a:t>
            </a:r>
            <a:r>
              <a:rPr lang="en-GB" sz="1400" i="1" kern="100" dirty="0">
                <a:effectLst/>
                <a:latin typeface="Times New Roman" panose="02020603050405020304" pitchFamily="18" charset="0"/>
                <a:ea typeface="DengXian" panose="02010600030101010101" pitchFamily="2" charset="-122"/>
                <a:cs typeface="Times New Roman" panose="02020603050405020304" pitchFamily="18" charset="0"/>
              </a:rPr>
              <a:t>International journal of architectural computing</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 [Preprint]. Available at: </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https://doi.org/10.1177/14780771241254637</a:t>
            </a:r>
            <a:endParaRPr lang="en-GB" sz="1400" kern="100" dirty="0">
              <a:effectLst/>
              <a:latin typeface="Times New Roman" panose="02020603050405020304" pitchFamily="18" charset="0"/>
              <a:ea typeface="DengXian" panose="02010600030101010101" pitchFamily="2" charset="-122"/>
              <a:cs typeface="Times New Roman" panose="02020603050405020304" pitchFamily="18" charset="0"/>
            </a:endParaRPr>
          </a:p>
          <a:p>
            <a:pPr marL="180000" indent="-457200">
              <a:lnSpc>
                <a:spcPct val="115000"/>
              </a:lnSpc>
              <a:spcAft>
                <a:spcPts val="80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Coverley, M. (2020) </a:t>
            </a:r>
            <a:r>
              <a:rPr lang="en-GB" sz="1400" i="1" dirty="0">
                <a:effectLst/>
                <a:latin typeface="Times New Roman" panose="02020603050405020304" pitchFamily="18" charset="0"/>
                <a:ea typeface="Times New Roman" panose="02020603050405020304" pitchFamily="18" charset="0"/>
                <a:cs typeface="Times New Roman" panose="02020603050405020304" pitchFamily="18" charset="0"/>
              </a:rPr>
              <a:t>Hauntology Ghosts of Futures Past</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Harpenden, UK: Oldcastle Books. </a:t>
            </a:r>
            <a:endParaRPr lang="en-GB" sz="1400" kern="100" dirty="0">
              <a:effectLst/>
              <a:latin typeface="Times New Roman" panose="02020603050405020304" pitchFamily="18" charset="0"/>
              <a:ea typeface="DengXian" panose="02010600030101010101" pitchFamily="2" charset="-122"/>
              <a:cs typeface="Times New Roman" panose="02020603050405020304" pitchFamily="18" charset="0"/>
            </a:endParaRPr>
          </a:p>
          <a:p>
            <a:pPr marL="180000" indent="-457200">
              <a:lnSpc>
                <a:spcPct val="115000"/>
              </a:lnSpc>
              <a:spcAft>
                <a:spcPts val="800"/>
              </a:spcAft>
            </a:pP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Garcia, M.B. (2024) ‘The paradox of artificial creativity: Challenges and opportunities of Generative AI Artistry’, </a:t>
            </a:r>
            <a:r>
              <a:rPr lang="en-GB" sz="1400" i="1" kern="100" dirty="0">
                <a:effectLst/>
                <a:latin typeface="Times New Roman" panose="02020603050405020304" pitchFamily="18" charset="0"/>
                <a:ea typeface="DengXian" panose="02010600030101010101" pitchFamily="2" charset="-122"/>
                <a:cs typeface="Times New Roman" panose="02020603050405020304" pitchFamily="18" charset="0"/>
              </a:rPr>
              <a:t>Creativity Research Journal</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 pp. 1–14. doi:10.1080/10400419.2024.2354622 </a:t>
            </a:r>
          </a:p>
          <a:p>
            <a:pPr marL="180000" indent="-457200">
              <a:lnSpc>
                <a:spcPct val="115000"/>
              </a:lnSpc>
              <a:spcAft>
                <a:spcPts val="800"/>
              </a:spcAft>
            </a:pP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Grassini, S. and Koivisto, M. (2024) ‘Artificial creativity? evaluating AI against human performance in creative interpretation of visual stimuli’, </a:t>
            </a:r>
            <a:r>
              <a:rPr lang="en-GB" sz="1400" i="1" kern="100" dirty="0">
                <a:effectLst/>
                <a:latin typeface="Times New Roman" panose="02020603050405020304" pitchFamily="18" charset="0"/>
                <a:ea typeface="DengXian" panose="02010600030101010101" pitchFamily="2" charset="-122"/>
                <a:cs typeface="Times New Roman" panose="02020603050405020304" pitchFamily="18" charset="0"/>
              </a:rPr>
              <a:t>International Journal of Human–Computer Interaction</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 pp. 1–12. doi:10.1080/10447318.2024.2345430 </a:t>
            </a:r>
          </a:p>
          <a:p>
            <a:pPr marL="180000" indent="-457200">
              <a:lnSpc>
                <a:spcPct val="115000"/>
              </a:lnSpc>
              <a:spcAft>
                <a:spcPts val="800"/>
              </a:spcAft>
            </a:pP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Haase, J. and Hanel, P.H.P. (2023) ‘Artificial muses: Generative Artificial Intelligence Chatbots have risen to human-level creativity’, </a:t>
            </a:r>
            <a:r>
              <a:rPr lang="en-GB" sz="1400" i="1" kern="100" dirty="0">
                <a:effectLst/>
                <a:latin typeface="Times New Roman" panose="02020603050405020304" pitchFamily="18" charset="0"/>
                <a:ea typeface="DengXian" panose="02010600030101010101" pitchFamily="2" charset="-122"/>
                <a:cs typeface="Times New Roman" panose="02020603050405020304" pitchFamily="18" charset="0"/>
              </a:rPr>
              <a:t>Journal of Creativity</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 33(3), p. 100066. doi:10.1016/j.yjoc.2023.100066</a:t>
            </a:r>
          </a:p>
          <a:p>
            <a:pPr marL="180000" indent="-457200">
              <a:lnSpc>
                <a:spcPct val="115000"/>
              </a:lnSpc>
              <a:spcAft>
                <a:spcPts val="800"/>
              </a:spcAft>
            </a:pPr>
            <a:r>
              <a:rPr lang="en-GB" sz="1400" kern="100" dirty="0" err="1">
                <a:effectLst/>
                <a:latin typeface="Times New Roman" panose="02020603050405020304" pitchFamily="18" charset="0"/>
                <a:ea typeface="DengXian" panose="02010600030101010101" pitchFamily="2" charset="-122"/>
                <a:cs typeface="Times New Roman" panose="02020603050405020304" pitchFamily="18" charset="0"/>
              </a:rPr>
              <a:t>Kolomaznik</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 M. </a:t>
            </a:r>
            <a:r>
              <a:rPr lang="en-GB" sz="1400" i="1" kern="100" dirty="0">
                <a:effectLst/>
                <a:latin typeface="Times New Roman" panose="02020603050405020304" pitchFamily="18" charset="0"/>
                <a:ea typeface="DengXian" panose="02010600030101010101" pitchFamily="2" charset="-122"/>
                <a:cs typeface="Times New Roman" panose="02020603050405020304" pitchFamily="18" charset="0"/>
              </a:rPr>
              <a:t>et al.</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 (2024) ‘The role of socio-emotional attributes in enhancing human-AI collaboration’, </a:t>
            </a:r>
            <a:r>
              <a:rPr lang="en-GB" sz="1400" i="1" kern="100" dirty="0">
                <a:effectLst/>
                <a:latin typeface="Times New Roman" panose="02020603050405020304" pitchFamily="18" charset="0"/>
                <a:ea typeface="DengXian" panose="02010600030101010101" pitchFamily="2" charset="-122"/>
                <a:cs typeface="Times New Roman" panose="02020603050405020304" pitchFamily="18" charset="0"/>
              </a:rPr>
              <a:t>Frontiers in psychology</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 15, pp. 1369957-. Available at: </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https://doi.org/10.3389/fpsyg.2024.1369957</a:t>
            </a:r>
            <a:endParaRPr lang="en-GB" sz="1400" kern="100" dirty="0">
              <a:effectLst/>
              <a:latin typeface="Times New Roman" panose="02020603050405020304" pitchFamily="18" charset="0"/>
              <a:ea typeface="DengXian" panose="02010600030101010101" pitchFamily="2" charset="-122"/>
              <a:cs typeface="Times New Roman" panose="02020603050405020304" pitchFamily="18" charset="0"/>
            </a:endParaRPr>
          </a:p>
          <a:p>
            <a:pPr marL="180000" indent="-457200">
              <a:lnSpc>
                <a:spcPct val="115000"/>
              </a:lnSpc>
              <a:spcAft>
                <a:spcPts val="800"/>
              </a:spcAft>
            </a:pP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Liu, Y. and Fu, Z. (2024) ‘Hybrid Intelligence: Design for Sustainable Multiverse via Integrative Cognitive Creation Model through Human–Computer Collaboration’, </a:t>
            </a:r>
            <a:r>
              <a:rPr lang="en-GB" sz="1400" i="1" kern="100" dirty="0">
                <a:effectLst/>
                <a:latin typeface="Times New Roman" panose="02020603050405020304" pitchFamily="18" charset="0"/>
                <a:ea typeface="DengXian" panose="02010600030101010101" pitchFamily="2" charset="-122"/>
                <a:cs typeface="Times New Roman" panose="02020603050405020304" pitchFamily="18" charset="0"/>
              </a:rPr>
              <a:t>Applied sciences</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 14(11), pp. 4662-. Available at: </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https://</a:t>
            </a:r>
            <a:r>
              <a:rPr lang="en-GB" sz="1400" kern="100" dirty="0" err="1">
                <a:effectLst/>
                <a:latin typeface="Times New Roman" panose="02020603050405020304" pitchFamily="18" charset="0"/>
                <a:ea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doi.org</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/10.3390/app14114662</a:t>
            </a:r>
            <a:endParaRPr lang="en-GB" sz="1400" kern="100" dirty="0">
              <a:effectLst/>
              <a:latin typeface="Times New Roman" panose="02020603050405020304" pitchFamily="18" charset="0"/>
              <a:ea typeface="DengXian" panose="02010600030101010101" pitchFamily="2" charset="-122"/>
              <a:cs typeface="Times New Roman" panose="02020603050405020304" pitchFamily="18" charset="0"/>
            </a:endParaRPr>
          </a:p>
          <a:p>
            <a:pPr marL="180000" indent="-457200">
              <a:lnSpc>
                <a:spcPct val="115000"/>
              </a:lnSpc>
              <a:spcAft>
                <a:spcPts val="800"/>
              </a:spcAft>
            </a:pPr>
            <a:r>
              <a:rPr lang="en-GB" sz="1400" kern="100" dirty="0" err="1">
                <a:effectLst/>
                <a:latin typeface="Times New Roman" panose="02020603050405020304" pitchFamily="18" charset="0"/>
                <a:ea typeface="DengXian" panose="02010600030101010101" pitchFamily="2" charset="-122"/>
                <a:cs typeface="Times New Roman" panose="02020603050405020304" pitchFamily="18" charset="0"/>
              </a:rPr>
              <a:t>Mollick</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 E. (202</a:t>
            </a:r>
            <a:r>
              <a:rPr lang="en-GB" sz="1400" kern="100" dirty="0">
                <a:latin typeface="Times New Roman" panose="02020603050405020304" pitchFamily="18" charset="0"/>
                <a:ea typeface="DengXian" panose="02010600030101010101" pitchFamily="2" charset="-122"/>
                <a:cs typeface="Times New Roman" panose="02020603050405020304" pitchFamily="18" charset="0"/>
              </a:rPr>
              <a:t>4) </a:t>
            </a:r>
            <a:r>
              <a:rPr lang="en-GB" sz="1400" i="1" kern="100" dirty="0">
                <a:latin typeface="Times New Roman" panose="02020603050405020304" pitchFamily="18" charset="0"/>
                <a:ea typeface="DengXian" panose="02010600030101010101" pitchFamily="2" charset="-122"/>
                <a:cs typeface="Times New Roman" panose="02020603050405020304" pitchFamily="18" charset="0"/>
              </a:rPr>
              <a:t>Co-Intelligence Living and Working with AI. </a:t>
            </a:r>
            <a:r>
              <a:rPr lang="en-GB" sz="1400" kern="100" dirty="0">
                <a:latin typeface="Times New Roman" panose="02020603050405020304" pitchFamily="18" charset="0"/>
                <a:ea typeface="DengXian" panose="02010600030101010101" pitchFamily="2" charset="-122"/>
                <a:cs typeface="Times New Roman" panose="02020603050405020304" pitchFamily="18" charset="0"/>
              </a:rPr>
              <a:t>UK:H Allen.</a:t>
            </a:r>
          </a:p>
          <a:p>
            <a:pPr marL="180000" indent="-457200">
              <a:lnSpc>
                <a:spcPct val="115000"/>
              </a:lnSpc>
              <a:spcAft>
                <a:spcPts val="800"/>
              </a:spcAft>
            </a:pPr>
            <a:r>
              <a:rPr lang="en-GB" sz="1400" kern="100" dirty="0" err="1">
                <a:latin typeface="Times New Roman" panose="02020603050405020304" pitchFamily="18" charset="0"/>
                <a:ea typeface="DengXian" panose="02010600030101010101" pitchFamily="2" charset="-122"/>
                <a:cs typeface="Times New Roman" panose="02020603050405020304" pitchFamily="18" charset="0"/>
              </a:rPr>
              <a:t>NightCafe</a:t>
            </a:r>
            <a:r>
              <a:rPr lang="en-GB" sz="1400" kern="100" dirty="0">
                <a:latin typeface="Times New Roman" panose="02020603050405020304" pitchFamily="18" charset="0"/>
                <a:ea typeface="DengXian" panose="02010600030101010101" pitchFamily="2" charset="-122"/>
                <a:cs typeface="Times New Roman" panose="02020603050405020304" pitchFamily="18" charset="0"/>
              </a:rPr>
              <a:t> (2024) </a:t>
            </a:r>
            <a:r>
              <a:rPr lang="en-GB" sz="1400" i="1" kern="100" dirty="0">
                <a:latin typeface="Times New Roman" panose="02020603050405020304" pitchFamily="18" charset="0"/>
                <a:ea typeface="DengXian" panose="02010600030101010101" pitchFamily="2" charset="-122"/>
                <a:cs typeface="Times New Roman" panose="02020603050405020304" pitchFamily="18" charset="0"/>
              </a:rPr>
              <a:t>AI Art Generator</a:t>
            </a:r>
            <a:r>
              <a:rPr lang="en-GB" sz="1400" kern="100" dirty="0">
                <a:latin typeface="Times New Roman" panose="02020603050405020304" pitchFamily="18" charset="0"/>
                <a:ea typeface="DengXian" panose="02010600030101010101" pitchFamily="2" charset="-122"/>
                <a:cs typeface="Times New Roman" panose="02020603050405020304" pitchFamily="18" charset="0"/>
              </a:rPr>
              <a:t>. Available at: </a:t>
            </a:r>
            <a:r>
              <a:rPr lang="en-GB" sz="1400" kern="100" dirty="0">
                <a:latin typeface="Times New Roman" panose="02020603050405020304" pitchFamily="18" charset="0"/>
                <a:ea typeface="DengXian" panose="02010600030101010101" pitchFamily="2" charset="-122"/>
                <a:cs typeface="Times New Roman" panose="02020603050405020304" pitchFamily="18" charset="0"/>
                <a:hlinkClick r:id="rId6">
                  <a:extLst>
                    <a:ext uri="{A12FA001-AC4F-418D-AE19-62706E023703}">
                      <ahyp:hlinkClr xmlns:ahyp="http://schemas.microsoft.com/office/drawing/2018/hyperlinkcolor" val="tx"/>
                    </a:ext>
                  </a:extLst>
                </a:hlinkClick>
              </a:rPr>
              <a:t>https://creator.nightcafe.studio</a:t>
            </a:r>
            <a:r>
              <a:rPr lang="en-GB" sz="1400" kern="100" dirty="0">
                <a:latin typeface="Times New Roman" panose="02020603050405020304" pitchFamily="18" charset="0"/>
                <a:ea typeface="DengXian" panose="02010600030101010101" pitchFamily="2" charset="-122"/>
                <a:cs typeface="Times New Roman" panose="02020603050405020304" pitchFamily="18" charset="0"/>
              </a:rPr>
              <a:t> (Accessed: 30 November 2024).</a:t>
            </a:r>
            <a:endParaRPr lang="en-GB" sz="1400" kern="100" dirty="0">
              <a:effectLst/>
              <a:latin typeface="Times New Roman" panose="02020603050405020304" pitchFamily="18" charset="0"/>
              <a:ea typeface="DengXian" panose="02010600030101010101" pitchFamily="2" charset="-122"/>
              <a:cs typeface="Times New Roman" panose="02020603050405020304" pitchFamily="18" charset="0"/>
            </a:endParaRPr>
          </a:p>
          <a:p>
            <a:pPr marL="180000" indent="-457200">
              <a:lnSpc>
                <a:spcPct val="115000"/>
              </a:lnSpc>
              <a:spcAft>
                <a:spcPts val="800"/>
              </a:spcAft>
            </a:pPr>
            <a:r>
              <a:rPr lang="en-GB" sz="1400" kern="100" dirty="0" err="1">
                <a:effectLst/>
                <a:latin typeface="Times New Roman" panose="02020603050405020304" pitchFamily="18" charset="0"/>
                <a:ea typeface="DengXian" panose="02010600030101010101" pitchFamily="2" charset="-122"/>
                <a:cs typeface="Times New Roman" panose="02020603050405020304" pitchFamily="18" charset="0"/>
              </a:rPr>
              <a:t>Omran</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 </a:t>
            </a:r>
            <a:r>
              <a:rPr lang="en-GB" sz="1400" kern="100" dirty="0" err="1">
                <a:effectLst/>
                <a:latin typeface="Times New Roman" panose="02020603050405020304" pitchFamily="18" charset="0"/>
                <a:ea typeface="DengXian" panose="02010600030101010101" pitchFamily="2" charset="-122"/>
                <a:cs typeface="Times New Roman" panose="02020603050405020304" pitchFamily="18" charset="0"/>
              </a:rPr>
              <a:t>Zailuddin</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 M.F.N. </a:t>
            </a:r>
            <a:r>
              <a:rPr lang="en-GB" sz="1400" i="1" kern="100" dirty="0">
                <a:effectLst/>
                <a:latin typeface="Times New Roman" panose="02020603050405020304" pitchFamily="18" charset="0"/>
                <a:ea typeface="DengXian" panose="02010600030101010101" pitchFamily="2" charset="-122"/>
                <a:cs typeface="Times New Roman" panose="02020603050405020304" pitchFamily="18" charset="0"/>
              </a:rPr>
              <a:t>et al.</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 (2024) ‘Redefining creative education: a case study analysis of AI in design courses’, </a:t>
            </a:r>
            <a:r>
              <a:rPr lang="en-GB" sz="1400" i="1" kern="100" dirty="0">
                <a:effectLst/>
                <a:latin typeface="Times New Roman" panose="02020603050405020304" pitchFamily="18" charset="0"/>
                <a:ea typeface="DengXian" panose="02010600030101010101" pitchFamily="2" charset="-122"/>
                <a:cs typeface="Times New Roman" panose="02020603050405020304" pitchFamily="18" charset="0"/>
              </a:rPr>
              <a:t>Journal of research in innovative teaching &amp; learning</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 17(2), pp. 282–296. Available at: https://</a:t>
            </a:r>
            <a:r>
              <a:rPr lang="en-GB" sz="1400" kern="100" dirty="0" err="1">
                <a:effectLst/>
                <a:latin typeface="Times New Roman" panose="02020603050405020304" pitchFamily="18" charset="0"/>
                <a:ea typeface="DengXian" panose="02010600030101010101" pitchFamily="2" charset="-122"/>
                <a:cs typeface="Times New Roman" panose="02020603050405020304" pitchFamily="18" charset="0"/>
              </a:rPr>
              <a:t>doi.org</a:t>
            </a:r>
            <a:r>
              <a:rPr lang="en-GB" sz="1400" kern="100" dirty="0">
                <a:effectLst/>
                <a:latin typeface="Times New Roman" panose="02020603050405020304" pitchFamily="18" charset="0"/>
                <a:ea typeface="DengXian" panose="02010600030101010101" pitchFamily="2" charset="-122"/>
                <a:cs typeface="Times New Roman" panose="02020603050405020304" pitchFamily="18" charset="0"/>
              </a:rPr>
              <a:t>/10.1108/JRIT-01-2024-0019</a:t>
            </a:r>
          </a:p>
          <a:p>
            <a:endParaRPr lang="en-US" sz="1000" dirty="0"/>
          </a:p>
        </p:txBody>
      </p:sp>
    </p:spTree>
    <p:extLst>
      <p:ext uri="{BB962C8B-B14F-4D97-AF65-F5344CB8AC3E}">
        <p14:creationId xmlns:p14="http://schemas.microsoft.com/office/powerpoint/2010/main" val="1086572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8744</TotalTime>
  <Words>2271</Words>
  <Application>Microsoft Macintosh PowerPoint</Application>
  <PresentationFormat>Widescreen</PresentationFormat>
  <Paragraphs>339</Paragraphs>
  <Slides>27</Slides>
  <Notes>26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27</vt:i4>
      </vt:variant>
    </vt:vector>
  </HeadingPairs>
  <TitlesOfParts>
    <vt:vector size="38" baseType="lpstr">
      <vt:lpstr>DengXian</vt:lpstr>
      <vt:lpstr>-webkit-standard</vt:lpstr>
      <vt:lpstr>Aptos</vt:lpstr>
      <vt:lpstr>Aptos Display</vt:lpstr>
      <vt:lpstr>Arial</vt:lpstr>
      <vt:lpstr>Calibri</vt:lpstr>
      <vt:lpstr>Calibri Light</vt:lpstr>
      <vt:lpstr>Google Sans Text</vt:lpstr>
      <vt:lpstr>Helvetica</vt:lpstr>
      <vt:lpstr>Times New Roman</vt:lpstr>
      <vt:lpstr>Office Theme</vt:lpstr>
      <vt:lpstr>How is artificial intelligence (AI) impacting creativity in art and design education at one higher education institution in Wales,  and  how do lecturers' perceptions and teaching approaches shape its potential adoption?</vt:lpstr>
      <vt:lpstr>PowerPoint Presentation</vt:lpstr>
      <vt:lpstr>PowerPoint Presentation</vt:lpstr>
      <vt:lpstr>PowerPoint Presentation</vt:lpstr>
      <vt:lpstr>PowerPoint Presentation</vt:lpstr>
      <vt:lpstr>PowerPoint Presentation</vt:lpstr>
      <vt:lpstr>PowerPoint Presentation</vt:lpstr>
      <vt:lpstr>AI and Creativity: Exploring Integration and Collaboration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Kylie Boon</dc:creator>
  <cp:lastModifiedBy>Kylie Boon</cp:lastModifiedBy>
  <cp:revision>109</cp:revision>
  <dcterms:created xsi:type="dcterms:W3CDTF">2024-11-15T12:45:33Z</dcterms:created>
  <dcterms:modified xsi:type="dcterms:W3CDTF">2024-12-03T10:24:02Z</dcterms:modified>
</cp:coreProperties>
</file>