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0"/>
  </p:normalViewPr>
  <p:slideViewPr>
    <p:cSldViewPr snapToGrid="0" snapToObjects="1">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694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proposes a complete online presence strategy for VerdeMode Studio, a sustainable fashion brand centred on ethical materials, minimalist design and conscious consumption. The objective is not simply to produce an attractive website. It is to design a credible digital business platform that attracts the right audience, communicates sustainability transparently, converts interest into purchases, protects customer information and can scale as the business grows. I will connect each recommendation to a specific business need and show how branding, marketing, web design, cloud computing and cybersecurity operate as one integrated system rather than as separate activities.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starting point is the business problem. VerdeMode needs to do five things simultaneously: establish credibility in a market where sustainability claims are scrutinised, reach a visually driven 20-to-45 audience, convert sustainable intentions into actual purchases, protect customer trust and support growth. Research identifies a persistent gap between positive sustainability attitudes and actual fashion behaviour, while accurate consumer knowledge is associated with stronger purchase intentions. That means VerdeMode cannot rely on a green colour palette or broad ethical claims. The site must reduce uncertainty through transparent product information, intuitive user experience and visible trust mechanisms. This strategic thesis provides the test for every recommendation that follows: does it increase credibility, desirability, ease of purchase or trust?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avoid designing for an abstract demographic, I have translated the target market into a behavioural archetype: the Conscious Modernist. This user values quality, transparency, ethics and aesthetics, but faces three common barriers: concern about greenwashing, price sensitivity and information overload. Research on Gen Z sustainable fashion shows that pro-environmental values do not always translate directly into sustainable purchasing behaviour. VerdeMode therefore needs to combine ethical proof with fashion desirability and convenience. The positioning statement deliberately avoids presenting sustainability as a sacrifice. Instead, responsibility becomes part of a premium modern proposition: refined, long-lasting fashion with visible proof. That positioning should guide the logo, tone of voice, product photography, website hierarchy and social content.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identity system intentionally avoids the common mistake of treating green as proof of sustainability. The circular monogram represents longevity and circular thinking, while the leaf is a subtle secondary cue rather than the whole brand idea. The palette uses forest and sage for responsibility, ivory for calm and premium whitespace, and clay as a warmer accent that prevents the brand from becoming visually generic. The typography is clean and editorial to reinforce modern minimalist fashion. The key design principles are also strategic: space over clutter improves comprehension, proof over claims protects credibility, texture creates fashion character, and consistency strengthens brand recognition across website, packaging and social media.</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added campaign slide shows how the redesigned VerdeMode identity can operate in product photography. The model styling is intentionally understated: cream, sage and natural accessories signal sustainable fashion without relying on exaggerated eco imagery. The logo is placed as a background brand element rather than as a hard-selling graphic. This supports premium positioning and gives VerdeMode a visual language that can work across the website hero image, Instagram posts, Pinterest pins and seasonal lookbooks.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adds a second campaign visual showing VerdeMode as a unisex or gender-inclusive capsule collection. The image is useful for demonstrating how the brand can expand beyond single-product photography into a broader fashion narrative. The logo watermark in the background makes the image feel like a branded campaign asset while keeping the focus on the clothing. This helps the presentation look like a real online business proposal rather than a purely theoretical plan.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visual slide connects photography to the website strategy. The same imagery can support the homepage, product detail pages, journal articles and social campaigns. However, sustainable fashion imagery must be paired with proof. Product pages should include composition, care, supplier detail and durability cues, because these features reduce uncertainty and support the anti-greenwashing position set out in the brand story.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brand story is structured as problem, belief, response and promise. This makes it memorable and strategically useful. The problem is disposability; the belief is that style and responsibility should coexist; the response is fewer, better products; and the promise is long-term aesthetic and ethical value. Importantly, the story is paired with an anti-greenwashing rule. A recent systematic review of greenwashing research shows that misleading environmental communication can damage trust, brand perception and transparency. Therefore, every sustainability claim on the website should lead to evidence such as fibre composition, supplier information, certification or a clearly explained measurement. This turns storytelling into a trust architecture rather than simply promotional copy.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homepage is designed as a trust-and-conversion journey. Above the fold, VerdeMode communicates the product promise and provides a direct shopping action. The next layer introduces evidence through traceable materials and responsible production, followed by product discovery. Four UX priorities underpin the design. First, mobile-first interaction is essential for this audience. Second, trust signals such as provenance, reviews, returns and secure payment should be visible before checkout. Third, filters, sizing, material and care guidance should reduce uncertainty. Fourth, accessibility should be built into contrast, alternative text and navigation. Meta-analytic e-commerce research shows that trust, perceived risk and security are important in digital purchasing, while studies of green-product websites also link trust and website design to conversion.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marketing strategy is designed as a single funnel rather than a list of platforms. TikTok and Reels create visual discovery. Instagram and Pinterest deepen engagement and inspiration. SEO and editorial content answer higher-intent questions. The website, retargeting and email convert that interest, while post-purchase email, user-generated content and referral activity support loyalty. The critical strategic choice is that VerdeMode should not separate “fashion content” from “sustainability content”. Desirability and proof should travel together. Research on sustainable fashion social media indicates that both brand-generated and user-generated content can influence purchase intentions, with social media engagement acting as an important mechanism. That supports a content system that balances professional editorial quality with credible customer voices.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platform has a different strategic role. Instagram builds the brand world and community through editorial Reels, carousels, user-generated content and behind-the-scenes material. TikTok is the discovery and education engine, using styling edits, maker stories and sustainability myth-busting. Pinterest is treated as an evergreen, higher-intent discovery channel for capsule wardrobes, material guides and seasonal inspiration. The proposed content mix deliberately limits direct selling to around ten per cent. Most content should inspire, educate or prove. This protects authenticity while still moving users toward commerce. The exact posting frequency is a starting hypothesis rather than a fixed rule; VerdeMode should test formats and reallocate effort according to watch time, saves, outbound clicks and conversion-assisted traffic.</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Content marketing should operate as an engine rather than as isolated posts. The central asset is the VerdeMode Journal, which produces four types of content: education, proof, inspiration and conversion. A single material story, for example, can become a long-form search article, a carousel, a TikTok explainer, a Pinterest graphic and an email section. This lowers production cost and creates message consistency. The launch example deliberately moves from category education to product proof and then to a purchase-oriented capsule edit. This approach is supported by research showing that consumers with stronger sustainable-fashion knowledge tend to show higher purchase intention. In other words, useful education is not separate from selling; it can reduce uncertainty and strengthen the commercial proposition.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SEO is structured as four layers. Technical SEO ensures the site can be crawled efficiently and performs well on mobile, with HTTPS, a sitemap and strong Core Web Vitals. On-page SEO makes individual category and product pages understandable through titles, headings, internal links, alternative text and structured product data. Content SEO captures informational intent through material, care and capsule-wardrobe guides. Authority is built through credible partnerships, digital PR and backlinks. The example keyword clusters show why search intent matters: a transactional query should land on a category or product page, while an informational query should receive a useful guide. Google’s own guidance emphasises helping search engines understand content while making it easy for users to discover and evaluate the site.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Cloud computing supports VerdeMode because e-commerce demand is variable. A campaign, creator mention or seasonal launch can produce sharp traffic peaks, so the infrastructure should scale without a large upfront hardware investment. The proposed architecture places a CDN and web application firewall in front of a managed web application, API layer, database and object storage. This improves performance, resilience and operational simplicity. The critical design choice is to avoid overengineering. VerdeMode is a growing brand, not a global platform, so a managed modular architecture is more appropriate than a complex microservices estate. Complexity should increase only when traffic, team size or business requirements justify it. Google Cloud architecture guidance similarly treats scalability and resilience as core design goals.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Security is presented as a risk-control model. NIST Cybersecurity Framework 2.0 provides the overall lifecycle: govern, identify, protect, detect, respond and recover. OWASP’s current Top 10 highlights application risks such as broken access control, misconfiguration, cryptographic failures, injection and authentication failures. VerdeMode should therefore enforce multi-factor authentication for administrators, least privilege, parameterised queries, input validation, a content security policy, encryption in transit and strong monitoring. Payment processing should be outsourced to a PCI-compliant provider so VerdeMode does not unnecessarily store card data. Privacy is equally important. ICO guidance requires data protection by design and by default, meaning the business should minimise personal data, restrict access, define retention and consider privacy from the design stage throughout the lifecycle.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roadmap is deliberately phased. Weeks one to three establish brand, user experience, cloud and security foundations. Weeks four to seven build the storefront, analytics and SEO baseline. Weeks eight to ten focus on launch activity, and week eleven onward moves into optimisation. This sequencing reduces rework because security, analytics and search are designed in rather than retrofitted. The scorecard also separates meaningful commercial outcomes from vanity metrics. Organic sessions show acquisition, saves and shares indicate content quality, conversion rate and average order value capture revenue efficiency, repeat purchase indicates loyalty, and support or return issues can expose trust and usability problems. I would avoid setting arbitrary percentage targets before launch; instead VerdeMode should establish a baseline and then set evidence-based improvement targets.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recommendation is to build VerdeMode as a trust-led digital brand where all four layers reinforce the same promise. Brand identity creates desire and differentiation. Marketing creates discovery and sustained customer relationships. Cloud infrastructure provides scalable, resilient delivery. Security and privacy protect the trust that the brand depends on. The strongest strategic feature of this proposal is integration: sustainability is evidenced in product content, reflected in the visual identity, amplified through social and search, supported by a responsive technical architecture and protected through security-by-design. This means “Style with Purpose” becomes something customers can experience across the entire digital journey rather than simply a tagline. That is the basis for a credible and commercially sustainable online presence.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VERDE">
    <p:bg>
      <p:bgPr>
        <a:solidFill>
          <a:srgbClr val="F5F1E8"/>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244534"/>
          </a:solidFill>
          <a:ln w="12700">
            <a:solidFill>
              <a:srgbClr val="244534"/>
            </a:solidFill>
            <a:prstDash val="solid"/>
          </a:ln>
        </p:spPr>
        <p:txBody>
          <a:bodyPr/>
          <a:lstStyle/>
          <a:p>
            <a:endParaRPr lang="en-GB"/>
          </a:p>
        </p:txBody>
      </p:sp>
      <p:sp>
        <p:nvSpPr>
          <p:cNvPr id="3" name="Text 1"/>
          <p:cNvSpPr/>
          <p:nvPr/>
        </p:nvSpPr>
        <p:spPr>
          <a:xfrm>
            <a:off x="502920" y="6519672"/>
            <a:ext cx="2011680" cy="164592"/>
          </a:xfrm>
          <a:prstGeom prst="rect">
            <a:avLst/>
          </a:prstGeom>
          <a:noFill/>
          <a:ln/>
        </p:spPr>
        <p:txBody>
          <a:bodyPr wrap="square" lIns="0" tIns="0" rIns="0" bIns="0" rtlCol="0" anchor="ctr"/>
          <a:lstStyle/>
          <a:p>
            <a:pPr marL="0" indent="0">
              <a:buNone/>
            </a:pPr>
            <a:r>
              <a:rPr lang="en-US" sz="800" b="1" kern="0" spc="150" dirty="0">
                <a:solidFill>
                  <a:srgbClr val="6C756D"/>
                </a:solidFill>
                <a:latin typeface="Aptos" pitchFamily="34" charset="0"/>
                <a:ea typeface="Aptos" pitchFamily="34" charset="-122"/>
                <a:cs typeface="Aptos" pitchFamily="34" charset="-120"/>
              </a:rPr>
              <a:t>VERDEMODE STUDIO</a:t>
            </a:r>
            <a:endParaRPr lang="en-US" sz="800" dirty="0"/>
          </a:p>
        </p:txBody>
      </p:sp>
      <p:sp>
        <p:nvSpPr>
          <p:cNvPr id="4" name="Text 2"/>
          <p:cNvSpPr/>
          <p:nvPr/>
        </p:nvSpPr>
        <p:spPr>
          <a:xfrm>
            <a:off x="9692640" y="6519672"/>
            <a:ext cx="1737360" cy="164592"/>
          </a:xfrm>
          <a:prstGeom prst="rect">
            <a:avLst/>
          </a:prstGeom>
          <a:noFill/>
          <a:ln/>
        </p:spPr>
        <p:txBody>
          <a:bodyPr wrap="square" lIns="0" tIns="0" rIns="0" bIns="0" rtlCol="0" anchor="ctr"/>
          <a:lstStyle/>
          <a:p>
            <a:pPr marL="0" indent="0" algn="r">
              <a:buNone/>
            </a:pPr>
            <a:r>
              <a:rPr lang="en-US" sz="800" i="1" dirty="0">
                <a:solidFill>
                  <a:srgbClr val="6C756D"/>
                </a:solidFill>
                <a:latin typeface="Aptos" pitchFamily="34" charset="0"/>
                <a:ea typeface="Aptos" pitchFamily="34" charset="-122"/>
                <a:cs typeface="Aptos" pitchFamily="34" charset="-120"/>
              </a:rPr>
              <a:t>Style with Purpose</a:t>
            </a:r>
            <a:endParaRPr lang="en-US" sz="800" dirty="0"/>
          </a:p>
        </p:txBody>
      </p:sp>
      <p:sp>
        <p:nvSpPr>
          <p:cNvPr id="25"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5F1E8"/>
        </a:solidFill>
        <a:effectLst/>
      </p:bgPr>
    </p:bg>
    <p:spTree>
      <p:nvGrpSpPr>
        <p:cNvPr id="1" name=""/>
        <p:cNvGrpSpPr/>
        <p:nvPr/>
      </p:nvGrpSpPr>
      <p:grpSpPr>
        <a:xfrm>
          <a:off x="0" y="0"/>
          <a:ext cx="0" cy="0"/>
          <a:chOff x="0" y="0"/>
          <a:chExt cx="0" cy="0"/>
        </a:xfrm>
      </p:grpSpPr>
      <p:sp>
        <p:nvSpPr>
          <p:cNvPr id="2" name="Shape 0"/>
          <p:cNvSpPr/>
          <p:nvPr/>
        </p:nvSpPr>
        <p:spPr>
          <a:xfrm>
            <a:off x="7818120" y="0"/>
            <a:ext cx="4373575" cy="6858000"/>
          </a:xfrm>
          <a:prstGeom prst="rect">
            <a:avLst/>
          </a:prstGeom>
          <a:solidFill>
            <a:srgbClr val="244534"/>
          </a:solidFill>
          <a:ln w="12700">
            <a:solidFill>
              <a:srgbClr val="244534"/>
            </a:solidFill>
            <a:prstDash val="solid"/>
          </a:ln>
        </p:spPr>
        <p:txBody>
          <a:bodyPr/>
          <a:lstStyle/>
          <a:p>
            <a:endParaRPr lang="en-GB"/>
          </a:p>
        </p:txBody>
      </p:sp>
      <p:sp>
        <p:nvSpPr>
          <p:cNvPr id="3" name="Shape 1"/>
          <p:cNvSpPr/>
          <p:nvPr/>
        </p:nvSpPr>
        <p:spPr>
          <a:xfrm>
            <a:off x="8366760" y="640080"/>
            <a:ext cx="2651760" cy="2651760"/>
          </a:xfrm>
          <a:prstGeom prst="ellipse">
            <a:avLst/>
          </a:prstGeom>
          <a:solidFill>
            <a:srgbClr val="335A45"/>
          </a:solidFill>
          <a:ln w="12700">
            <a:solidFill>
              <a:srgbClr val="335A45">
                <a:alpha val="0"/>
              </a:srgbClr>
            </a:solidFill>
            <a:prstDash val="solid"/>
          </a:ln>
        </p:spPr>
        <p:txBody>
          <a:bodyPr/>
          <a:lstStyle/>
          <a:p>
            <a:endParaRPr lang="en-GB"/>
          </a:p>
        </p:txBody>
      </p:sp>
      <p:sp>
        <p:nvSpPr>
          <p:cNvPr id="4" name="Shape 2"/>
          <p:cNvSpPr/>
          <p:nvPr/>
        </p:nvSpPr>
        <p:spPr>
          <a:xfrm>
            <a:off x="9646920" y="4160520"/>
            <a:ext cx="1920240" cy="1920240"/>
          </a:xfrm>
          <a:prstGeom prst="ellipse">
            <a:avLst/>
          </a:prstGeom>
          <a:solidFill>
            <a:srgbClr val="31533F"/>
          </a:solidFill>
          <a:ln w="12700">
            <a:solidFill>
              <a:srgbClr val="31533F">
                <a:alpha val="0"/>
              </a:srgbClr>
            </a:solidFill>
            <a:prstDash val="solid"/>
          </a:ln>
        </p:spPr>
        <p:txBody>
          <a:bodyPr/>
          <a:lstStyle/>
          <a:p>
            <a:endParaRPr lang="en-GB"/>
          </a:p>
        </p:txBody>
      </p:sp>
      <p:pic>
        <p:nvPicPr>
          <p:cNvPr id="5" name="Image 0" descr="/mnt/data/verdemode_logo_mark_refined.png"/>
          <p:cNvPicPr>
            <a:picLocks noChangeAspect="1"/>
          </p:cNvPicPr>
          <p:nvPr/>
        </p:nvPicPr>
        <p:blipFill>
          <a:blip r:embed="rId3"/>
          <a:stretch>
            <a:fillRect/>
          </a:stretch>
        </p:blipFill>
        <p:spPr>
          <a:xfrm>
            <a:off x="8577072" y="1634407"/>
            <a:ext cx="2000250" cy="2306740"/>
          </a:xfrm>
          <a:prstGeom prst="rect">
            <a:avLst/>
          </a:prstGeom>
        </p:spPr>
      </p:pic>
      <p:sp>
        <p:nvSpPr>
          <p:cNvPr id="6" name="Text 3"/>
          <p:cNvSpPr txBox="1"/>
          <p:nvPr/>
        </p:nvSpPr>
        <p:spPr>
          <a:xfrm>
            <a:off x="8942832" y="3639312"/>
            <a:ext cx="2859329" cy="388437"/>
          </a:xfrm>
          <a:prstGeom prst="rect">
            <a:avLst/>
          </a:prstGeom>
          <a:noFill/>
          <a:ln/>
        </p:spPr>
        <p:txBody>
          <a:bodyPr wrap="square" lIns="0" tIns="0" rIns="0" bIns="0" rtlCol="0" anchor="ctr">
            <a:normAutofit/>
          </a:bodyPr>
          <a:lstStyle/>
          <a:p>
            <a:pPr marL="0" indent="0" algn="ctr">
              <a:buNone/>
            </a:pPr>
            <a:r>
              <a:rPr lang="en-US" sz="2714" b="1" dirty="0">
                <a:solidFill>
                  <a:srgbClr val="FFFFFF"/>
                </a:solidFill>
                <a:latin typeface="Aptos" pitchFamily="34" charset="0"/>
                <a:ea typeface="Aptos" pitchFamily="34" charset="-122"/>
                <a:cs typeface="Aptos" pitchFamily="34" charset="-120"/>
              </a:rPr>
              <a:t>VerdeMode</a:t>
            </a:r>
            <a:endParaRPr lang="en-US" sz="2714" dirty="0"/>
          </a:p>
        </p:txBody>
      </p:sp>
      <p:sp>
        <p:nvSpPr>
          <p:cNvPr id="7" name="Text 4"/>
          <p:cNvSpPr txBox="1"/>
          <p:nvPr/>
        </p:nvSpPr>
        <p:spPr>
          <a:xfrm>
            <a:off x="8964412" y="4092489"/>
            <a:ext cx="2104034" cy="172639"/>
          </a:xfrm>
          <a:prstGeom prst="rect">
            <a:avLst/>
          </a:prstGeom>
          <a:noFill/>
          <a:ln/>
        </p:spPr>
        <p:txBody>
          <a:bodyPr wrap="square" lIns="0" tIns="0" rIns="0" bIns="0" rtlCol="0" anchor="ctr">
            <a:normAutofit/>
          </a:bodyPr>
          <a:lstStyle/>
          <a:p>
            <a:pPr marL="0" indent="0" algn="ctr">
              <a:buNone/>
            </a:pPr>
            <a:r>
              <a:rPr lang="en-US" sz="944" b="1" kern="0" spc="378" dirty="0">
                <a:solidFill>
                  <a:srgbClr val="D9E7D6"/>
                </a:solidFill>
                <a:latin typeface="Aptos" pitchFamily="34" charset="0"/>
                <a:ea typeface="Aptos" pitchFamily="34" charset="-122"/>
                <a:cs typeface="Aptos" pitchFamily="34" charset="-120"/>
              </a:rPr>
              <a:t>STUDIO</a:t>
            </a:r>
            <a:endParaRPr lang="en-US" sz="944" dirty="0"/>
          </a:p>
        </p:txBody>
      </p:sp>
      <p:sp>
        <p:nvSpPr>
          <p:cNvPr id="8" name="Text 5"/>
          <p:cNvSpPr txBox="1"/>
          <p:nvPr/>
        </p:nvSpPr>
        <p:spPr>
          <a:xfrm>
            <a:off x="713232" y="1143000"/>
            <a:ext cx="6309360" cy="1417320"/>
          </a:xfrm>
          <a:prstGeom prst="rect">
            <a:avLst/>
          </a:prstGeom>
          <a:noFill/>
          <a:ln/>
        </p:spPr>
        <p:txBody>
          <a:bodyPr wrap="square" lIns="0" tIns="0" rIns="0" bIns="0" rtlCol="0" anchor="ctr">
            <a:normAutofit/>
          </a:bodyPr>
          <a:lstStyle/>
          <a:p>
            <a:pPr marL="0" indent="0" algn="l">
              <a:buNone/>
            </a:pPr>
            <a:r>
              <a:rPr lang="en-US" sz="3400" b="1" dirty="0">
                <a:solidFill>
                  <a:srgbClr val="1D2922"/>
                </a:solidFill>
                <a:latin typeface="Aptos" pitchFamily="34" charset="0"/>
                <a:ea typeface="Aptos" pitchFamily="34" charset="-122"/>
                <a:cs typeface="Aptos" pitchFamily="34" charset="-120"/>
              </a:rPr>
              <a:t>VERDEMODE</a:t>
            </a:r>
            <a:endParaRPr lang="en-US" sz="3400" dirty="0"/>
          </a:p>
          <a:p>
            <a:pPr marL="0" indent="0" algn="l">
              <a:buNone/>
            </a:pPr>
            <a:r>
              <a:rPr lang="en-US" sz="3400" b="1" dirty="0">
                <a:solidFill>
                  <a:srgbClr val="1D2922"/>
                </a:solidFill>
                <a:latin typeface="Aptos" pitchFamily="34" charset="0"/>
                <a:ea typeface="Aptos" pitchFamily="34" charset="-122"/>
                <a:cs typeface="Aptos" pitchFamily="34" charset="-120"/>
              </a:rPr>
              <a:t>STUDIO</a:t>
            </a:r>
            <a:endParaRPr lang="en-US" sz="3400" dirty="0"/>
          </a:p>
        </p:txBody>
      </p:sp>
      <p:sp>
        <p:nvSpPr>
          <p:cNvPr id="9" name="Text 6"/>
          <p:cNvSpPr txBox="1"/>
          <p:nvPr/>
        </p:nvSpPr>
        <p:spPr>
          <a:xfrm>
            <a:off x="731520" y="2670048"/>
            <a:ext cx="6217920" cy="411480"/>
          </a:xfrm>
          <a:prstGeom prst="rect">
            <a:avLst/>
          </a:prstGeom>
          <a:noFill/>
          <a:ln/>
        </p:spPr>
        <p:txBody>
          <a:bodyPr wrap="square" lIns="0" tIns="0" rIns="0" bIns="0" rtlCol="0" anchor="ctr">
            <a:normAutofit/>
          </a:bodyPr>
          <a:lstStyle/>
          <a:p>
            <a:pPr marL="0" indent="0" algn="l">
              <a:buNone/>
            </a:pPr>
            <a:r>
              <a:rPr lang="en-US" sz="2000" b="1" dirty="0">
                <a:solidFill>
                  <a:srgbClr val="244534"/>
                </a:solidFill>
                <a:latin typeface="Aptos" pitchFamily="34" charset="0"/>
                <a:ea typeface="Aptos" pitchFamily="34" charset="-122"/>
                <a:cs typeface="Aptos" pitchFamily="34" charset="-120"/>
              </a:rPr>
              <a:t>Digital Presence Strategy</a:t>
            </a:r>
            <a:endParaRPr lang="en-US" sz="2000" dirty="0"/>
          </a:p>
        </p:txBody>
      </p:sp>
      <p:sp>
        <p:nvSpPr>
          <p:cNvPr id="10" name="Text 7"/>
          <p:cNvSpPr txBox="1"/>
          <p:nvPr/>
        </p:nvSpPr>
        <p:spPr>
          <a:xfrm>
            <a:off x="731520" y="3246120"/>
            <a:ext cx="6172200" cy="621792"/>
          </a:xfrm>
          <a:prstGeom prst="rect">
            <a:avLst/>
          </a:prstGeom>
          <a:noFill/>
          <a:ln/>
        </p:spPr>
        <p:txBody>
          <a:bodyPr wrap="square" lIns="0" tIns="0" rIns="0" bIns="0" rtlCol="0" anchor="ctr">
            <a:normAutofit/>
          </a:bodyPr>
          <a:lstStyle/>
          <a:p>
            <a:pPr marL="0" indent="0" algn="l">
              <a:buNone/>
            </a:pPr>
            <a:r>
              <a:rPr lang="en-US" sz="1500" dirty="0">
                <a:solidFill>
                  <a:srgbClr val="3A463F"/>
                </a:solidFill>
                <a:latin typeface="Aptos" pitchFamily="34" charset="0"/>
                <a:ea typeface="Aptos" pitchFamily="34" charset="-122"/>
                <a:cs typeface="Aptos" pitchFamily="34" charset="-120"/>
              </a:rPr>
              <a:t>A commercially grounded online strategy for a sustainable fashion brand</a:t>
            </a:r>
            <a:endParaRPr lang="en-US" sz="1500" dirty="0"/>
          </a:p>
        </p:txBody>
      </p:sp>
      <p:sp>
        <p:nvSpPr>
          <p:cNvPr id="11" name="Shape 8"/>
          <p:cNvSpPr/>
          <p:nvPr/>
        </p:nvSpPr>
        <p:spPr>
          <a:xfrm>
            <a:off x="731520" y="4160520"/>
            <a:ext cx="1188720"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12" name="Text 9"/>
          <p:cNvSpPr txBox="1"/>
          <p:nvPr/>
        </p:nvSpPr>
        <p:spPr>
          <a:xfrm>
            <a:off x="804672" y="4160520"/>
            <a:ext cx="104241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BRAND</a:t>
            </a:r>
            <a:endParaRPr lang="en-US" sz="900" dirty="0"/>
          </a:p>
        </p:txBody>
      </p:sp>
      <p:sp>
        <p:nvSpPr>
          <p:cNvPr id="13" name="Shape 10"/>
          <p:cNvSpPr/>
          <p:nvPr/>
        </p:nvSpPr>
        <p:spPr>
          <a:xfrm>
            <a:off x="2057400" y="4160520"/>
            <a:ext cx="1508760" cy="292608"/>
          </a:xfrm>
          <a:prstGeom prst="roundRect">
            <a:avLst>
              <a:gd name="adj" fmla="val 50000"/>
            </a:avLst>
          </a:prstGeom>
          <a:solidFill>
            <a:srgbClr val="E8E0D4"/>
          </a:solidFill>
          <a:ln w="12700">
            <a:solidFill>
              <a:srgbClr val="E8E0D4">
                <a:alpha val="0"/>
              </a:srgbClr>
            </a:solidFill>
            <a:prstDash val="solid"/>
          </a:ln>
        </p:spPr>
        <p:txBody>
          <a:bodyPr/>
          <a:lstStyle/>
          <a:p>
            <a:endParaRPr lang="en-GB"/>
          </a:p>
        </p:txBody>
      </p:sp>
      <p:sp>
        <p:nvSpPr>
          <p:cNvPr id="14" name="Text 11"/>
          <p:cNvSpPr txBox="1"/>
          <p:nvPr/>
        </p:nvSpPr>
        <p:spPr>
          <a:xfrm>
            <a:off x="2130552" y="4160520"/>
            <a:ext cx="1362456" cy="292608"/>
          </a:xfrm>
          <a:prstGeom prst="rect">
            <a:avLst/>
          </a:prstGeom>
          <a:noFill/>
          <a:ln/>
        </p:spPr>
        <p:txBody>
          <a:bodyPr wrap="square" lIns="0" tIns="0" rIns="0" bIns="0" rtlCol="0" anchor="ctr">
            <a:normAutofit/>
          </a:bodyPr>
          <a:lstStyle/>
          <a:p>
            <a:pPr marL="0" indent="0" algn="ctr">
              <a:buNone/>
            </a:pPr>
            <a:r>
              <a:rPr lang="en-US" sz="900" b="1" dirty="0">
                <a:solidFill>
                  <a:srgbClr val="B8795B"/>
                </a:solidFill>
                <a:latin typeface="Aptos" pitchFamily="34" charset="0"/>
                <a:ea typeface="Aptos" pitchFamily="34" charset="-122"/>
                <a:cs typeface="Aptos" pitchFamily="34" charset="-120"/>
              </a:rPr>
              <a:t>MARKETING</a:t>
            </a:r>
            <a:endParaRPr lang="en-US" sz="900" dirty="0"/>
          </a:p>
        </p:txBody>
      </p:sp>
      <p:sp>
        <p:nvSpPr>
          <p:cNvPr id="15" name="Shape 12"/>
          <p:cNvSpPr/>
          <p:nvPr/>
        </p:nvSpPr>
        <p:spPr>
          <a:xfrm>
            <a:off x="3703320" y="4160520"/>
            <a:ext cx="1234440" cy="292608"/>
          </a:xfrm>
          <a:prstGeom prst="roundRect">
            <a:avLst>
              <a:gd name="adj" fmla="val 50000"/>
            </a:avLst>
          </a:prstGeom>
          <a:solidFill>
            <a:srgbClr val="E4E9E7"/>
          </a:solidFill>
          <a:ln w="12700">
            <a:solidFill>
              <a:srgbClr val="E4E9E7">
                <a:alpha val="0"/>
              </a:srgbClr>
            </a:solidFill>
            <a:prstDash val="solid"/>
          </a:ln>
        </p:spPr>
        <p:txBody>
          <a:bodyPr/>
          <a:lstStyle/>
          <a:p>
            <a:endParaRPr lang="en-GB"/>
          </a:p>
        </p:txBody>
      </p:sp>
      <p:sp>
        <p:nvSpPr>
          <p:cNvPr id="16" name="Text 13"/>
          <p:cNvSpPr txBox="1"/>
          <p:nvPr/>
        </p:nvSpPr>
        <p:spPr>
          <a:xfrm>
            <a:off x="3776472" y="4160520"/>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56758A"/>
                </a:solidFill>
                <a:latin typeface="Aptos" pitchFamily="34" charset="0"/>
                <a:ea typeface="Aptos" pitchFamily="34" charset="-122"/>
                <a:cs typeface="Aptos" pitchFamily="34" charset="-120"/>
              </a:rPr>
              <a:t>CLOUD</a:t>
            </a:r>
            <a:endParaRPr lang="en-US" sz="900" dirty="0"/>
          </a:p>
        </p:txBody>
      </p:sp>
      <p:sp>
        <p:nvSpPr>
          <p:cNvPr id="17" name="Shape 14"/>
          <p:cNvSpPr/>
          <p:nvPr/>
        </p:nvSpPr>
        <p:spPr>
          <a:xfrm>
            <a:off x="5074920" y="4160520"/>
            <a:ext cx="1463040" cy="292608"/>
          </a:xfrm>
          <a:prstGeom prst="roundRect">
            <a:avLst>
              <a:gd name="adj" fmla="val 50000"/>
            </a:avLst>
          </a:prstGeom>
          <a:solidFill>
            <a:srgbClr val="EFE5E1"/>
          </a:solidFill>
          <a:ln w="12700">
            <a:solidFill>
              <a:srgbClr val="EFE5E1">
                <a:alpha val="0"/>
              </a:srgbClr>
            </a:solidFill>
            <a:prstDash val="solid"/>
          </a:ln>
        </p:spPr>
        <p:txBody>
          <a:bodyPr/>
          <a:lstStyle/>
          <a:p>
            <a:endParaRPr lang="en-GB"/>
          </a:p>
        </p:txBody>
      </p:sp>
      <p:sp>
        <p:nvSpPr>
          <p:cNvPr id="18" name="Text 15"/>
          <p:cNvSpPr txBox="1"/>
          <p:nvPr/>
        </p:nvSpPr>
        <p:spPr>
          <a:xfrm>
            <a:off x="5148072" y="4160520"/>
            <a:ext cx="1316736" cy="292608"/>
          </a:xfrm>
          <a:prstGeom prst="rect">
            <a:avLst/>
          </a:prstGeom>
          <a:noFill/>
          <a:ln/>
        </p:spPr>
        <p:txBody>
          <a:bodyPr wrap="square" lIns="0" tIns="0" rIns="0" bIns="0" rtlCol="0" anchor="ctr">
            <a:normAutofit/>
          </a:bodyPr>
          <a:lstStyle/>
          <a:p>
            <a:pPr marL="0" indent="0" algn="ctr">
              <a:buNone/>
            </a:pPr>
            <a:r>
              <a:rPr lang="en-US" sz="900" b="1" dirty="0">
                <a:solidFill>
                  <a:srgbClr val="A65345"/>
                </a:solidFill>
                <a:latin typeface="Aptos" pitchFamily="34" charset="0"/>
                <a:ea typeface="Aptos" pitchFamily="34" charset="-122"/>
                <a:cs typeface="Aptos" pitchFamily="34" charset="-120"/>
              </a:rPr>
              <a:t>SECURITY</a:t>
            </a:r>
            <a:endParaRPr lang="en-US" sz="900" dirty="0"/>
          </a:p>
        </p:txBody>
      </p:sp>
      <p:sp>
        <p:nvSpPr>
          <p:cNvPr id="19" name="Text 16"/>
          <p:cNvSpPr txBox="1"/>
          <p:nvPr/>
        </p:nvSpPr>
        <p:spPr>
          <a:xfrm>
            <a:off x="731520" y="5074920"/>
            <a:ext cx="3749040" cy="320040"/>
          </a:xfrm>
          <a:prstGeom prst="rect">
            <a:avLst/>
          </a:prstGeom>
          <a:noFill/>
          <a:ln/>
        </p:spPr>
        <p:txBody>
          <a:bodyPr wrap="square" lIns="0" tIns="0" rIns="0" bIns="0" rtlCol="0" anchor="ctr">
            <a:normAutofit/>
          </a:bodyPr>
          <a:lstStyle/>
          <a:p>
            <a:pPr marL="0" indent="0" algn="l">
              <a:buNone/>
            </a:pPr>
            <a:r>
              <a:rPr lang="en-US" sz="1600" b="1" i="1" dirty="0">
                <a:solidFill>
                  <a:srgbClr val="B8795B"/>
                </a:solidFill>
                <a:latin typeface="Aptos" pitchFamily="34" charset="0"/>
                <a:ea typeface="Aptos" pitchFamily="34" charset="-122"/>
                <a:cs typeface="Aptos" pitchFamily="34" charset="-120"/>
              </a:rPr>
              <a:t>“Style with Purpose”</a:t>
            </a:r>
            <a:endParaRPr lang="en-US" sz="1600" dirty="0"/>
          </a:p>
        </p:txBody>
      </p:sp>
      <p:sp>
        <p:nvSpPr>
          <p:cNvPr id="20" name="Text 17"/>
          <p:cNvSpPr txBox="1"/>
          <p:nvPr/>
        </p:nvSpPr>
        <p:spPr>
          <a:xfrm>
            <a:off x="731520" y="5760720"/>
            <a:ext cx="3200400" cy="228600"/>
          </a:xfrm>
          <a:prstGeom prst="rect">
            <a:avLst/>
          </a:prstGeom>
          <a:noFill/>
          <a:ln/>
        </p:spPr>
        <p:txBody>
          <a:bodyPr wrap="square" lIns="0" tIns="0" rIns="0" bIns="0" rtlCol="0" anchor="ctr">
            <a:normAutofit/>
          </a:bodyPr>
          <a:lstStyle/>
          <a:p>
            <a:pPr marL="0" indent="0" algn="l">
              <a:buNone/>
            </a:pPr>
            <a:r>
              <a:rPr lang="en-US" sz="1000" dirty="0">
                <a:solidFill>
                  <a:srgbClr val="6C756D"/>
                </a:solidFill>
                <a:latin typeface="Aptos" pitchFamily="34" charset="0"/>
                <a:ea typeface="Aptos" pitchFamily="34" charset="-122"/>
                <a:cs typeface="Aptos" pitchFamily="34" charset="-120"/>
              </a:rPr>
              <a:t>Prepared by: [Your Name]</a:t>
            </a:r>
            <a:endParaRPr lang="en-US" sz="1000" dirty="0"/>
          </a:p>
        </p:txBody>
      </p:sp>
      <p:sp>
        <p:nvSpPr>
          <p:cNvPr id="21" name="Text 18"/>
          <p:cNvSpPr txBox="1"/>
          <p:nvPr/>
        </p:nvSpPr>
        <p:spPr>
          <a:xfrm>
            <a:off x="5212080" y="5760720"/>
            <a:ext cx="1691640" cy="228600"/>
          </a:xfrm>
          <a:prstGeom prst="rect">
            <a:avLst/>
          </a:prstGeom>
          <a:noFill/>
          <a:ln/>
        </p:spPr>
        <p:txBody>
          <a:bodyPr wrap="square" lIns="0" tIns="0" rIns="0" bIns="0" rtlCol="0" anchor="ctr">
            <a:normAutofit/>
          </a:bodyPr>
          <a:lstStyle/>
          <a:p>
            <a:pPr marL="0" indent="0" algn="r">
              <a:buNone/>
            </a:pPr>
            <a:r>
              <a:rPr lang="en-US" sz="1000" dirty="0">
                <a:solidFill>
                  <a:srgbClr val="6C756D"/>
                </a:solidFill>
                <a:latin typeface="Aptos" pitchFamily="34" charset="0"/>
                <a:ea typeface="Aptos" pitchFamily="34" charset="-122"/>
                <a:cs typeface="Aptos" pitchFamily="34" charset="-120"/>
              </a:rPr>
              <a:t>15-minute presentation</a:t>
            </a:r>
            <a:endParaRPr lang="en-US" sz="1000" dirty="0"/>
          </a:p>
        </p:txBody>
      </p:sp>
      <p:sp>
        <p:nvSpPr>
          <p:cNvPr id="22" name="Text 19"/>
          <p:cNvSpPr txBox="1"/>
          <p:nvPr/>
        </p:nvSpPr>
        <p:spPr>
          <a:xfrm>
            <a:off x="8339328" y="6126480"/>
            <a:ext cx="3246120" cy="274320"/>
          </a:xfrm>
          <a:prstGeom prst="rect">
            <a:avLst/>
          </a:prstGeom>
          <a:noFill/>
          <a:ln/>
        </p:spPr>
        <p:txBody>
          <a:bodyPr wrap="square" lIns="0" tIns="0" rIns="0" bIns="0" rtlCol="0" anchor="ctr">
            <a:normAutofit/>
          </a:bodyPr>
          <a:lstStyle/>
          <a:p>
            <a:pPr marL="0" indent="0" algn="ctr">
              <a:buNone/>
            </a:pPr>
            <a:r>
              <a:rPr lang="en-US" sz="900" b="1" kern="0" spc="180" dirty="0">
                <a:solidFill>
                  <a:srgbClr val="DDE8DA"/>
                </a:solidFill>
                <a:latin typeface="Aptos" pitchFamily="34" charset="0"/>
                <a:ea typeface="Aptos" pitchFamily="34" charset="-122"/>
                <a:cs typeface="Aptos" pitchFamily="34" charset="-120"/>
              </a:rPr>
              <a:t>STRATEGY → DESIGN → TRUST → GROWTH</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01 — STRATEGIC CONTEXT</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From business need to digital strategy</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The online presence must resolve commercial, behavioural and technical frictions — not just look sustainable.</a:t>
            </a:r>
            <a:endParaRPr lang="en-US" sz="1200" dirty="0"/>
          </a:p>
        </p:txBody>
      </p:sp>
      <p:sp>
        <p:nvSpPr>
          <p:cNvPr id="5" name="Shape 3"/>
          <p:cNvSpPr/>
          <p:nvPr/>
        </p:nvSpPr>
        <p:spPr>
          <a:xfrm>
            <a:off x="621792" y="1810512"/>
            <a:ext cx="10972800" cy="530352"/>
          </a:xfrm>
          <a:prstGeom prst="roundRect">
            <a:avLst>
              <a:gd name="adj" fmla="val 20690"/>
            </a:avLst>
          </a:prstGeom>
          <a:solidFill>
            <a:srgbClr val="244534"/>
          </a:solidFill>
          <a:ln w="12700">
            <a:solidFill>
              <a:srgbClr val="244534">
                <a:alpha val="0"/>
              </a:srgbClr>
            </a:solidFill>
            <a:prstDash val="solid"/>
          </a:ln>
        </p:spPr>
        <p:txBody>
          <a:bodyPr/>
          <a:lstStyle/>
          <a:p>
            <a:endParaRPr lang="en-GB"/>
          </a:p>
        </p:txBody>
      </p:sp>
      <p:sp>
        <p:nvSpPr>
          <p:cNvPr id="6" name="Text 4"/>
          <p:cNvSpPr txBox="1"/>
          <p:nvPr/>
        </p:nvSpPr>
        <p:spPr>
          <a:xfrm>
            <a:off x="841248" y="1901952"/>
            <a:ext cx="1325880" cy="256032"/>
          </a:xfrm>
          <a:prstGeom prst="rect">
            <a:avLst/>
          </a:prstGeom>
          <a:noFill/>
          <a:ln/>
        </p:spPr>
        <p:txBody>
          <a:bodyPr wrap="square" lIns="0" tIns="0" rIns="0" bIns="0" rtlCol="0" anchor="ctr">
            <a:normAutofit/>
          </a:bodyPr>
          <a:lstStyle/>
          <a:p>
            <a:pPr marL="0" indent="0" algn="l">
              <a:buNone/>
            </a:pPr>
            <a:r>
              <a:rPr lang="en-US" sz="1000" b="1" kern="0" spc="120" dirty="0">
                <a:solidFill>
                  <a:srgbClr val="CFE0D0"/>
                </a:solidFill>
                <a:latin typeface="Aptos" pitchFamily="34" charset="0"/>
                <a:ea typeface="Aptos" pitchFamily="34" charset="-122"/>
                <a:cs typeface="Aptos" pitchFamily="34" charset="-120"/>
              </a:rPr>
              <a:t>Strategic thesis</a:t>
            </a:r>
            <a:endParaRPr lang="en-US" sz="1000" dirty="0"/>
          </a:p>
        </p:txBody>
      </p:sp>
      <p:sp>
        <p:nvSpPr>
          <p:cNvPr id="7" name="Text 5"/>
          <p:cNvSpPr txBox="1"/>
          <p:nvPr/>
        </p:nvSpPr>
        <p:spPr>
          <a:xfrm>
            <a:off x="2148840" y="1847088"/>
            <a:ext cx="9098280" cy="365760"/>
          </a:xfrm>
          <a:prstGeom prst="rect">
            <a:avLst/>
          </a:prstGeom>
          <a:noFill/>
          <a:ln/>
        </p:spPr>
        <p:txBody>
          <a:bodyPr wrap="square" lIns="0" tIns="0" rIns="0" bIns="0" rtlCol="0" anchor="ctr">
            <a:normAutofit/>
          </a:bodyPr>
          <a:lstStyle/>
          <a:p>
            <a:pPr marL="0" indent="0" algn="l">
              <a:buNone/>
            </a:pPr>
            <a:r>
              <a:rPr lang="en-US" sz="1700" b="1" dirty="0">
                <a:solidFill>
                  <a:srgbClr val="FFFFFF"/>
                </a:solidFill>
                <a:latin typeface="Aptos" pitchFamily="34" charset="0"/>
                <a:ea typeface="Aptos" pitchFamily="34" charset="-122"/>
                <a:cs typeface="Aptos" pitchFamily="34" charset="-120"/>
              </a:rPr>
              <a:t>Make sustainable fashion credible, desirable, frictionless to buy and safe to trust.</a:t>
            </a:r>
            <a:endParaRPr lang="en-US" sz="1700" dirty="0"/>
          </a:p>
        </p:txBody>
      </p:sp>
      <p:sp>
        <p:nvSpPr>
          <p:cNvPr id="8" name="Text 6"/>
          <p:cNvSpPr txBox="1"/>
          <p:nvPr/>
        </p:nvSpPr>
        <p:spPr>
          <a:xfrm>
            <a:off x="1371600" y="2578608"/>
            <a:ext cx="2286000" cy="228600"/>
          </a:xfrm>
          <a:prstGeom prst="rect">
            <a:avLst/>
          </a:prstGeom>
          <a:noFill/>
          <a:ln/>
        </p:spPr>
        <p:txBody>
          <a:bodyPr wrap="square" lIns="0" tIns="0" rIns="0" bIns="0" rtlCol="0" anchor="ctr">
            <a:normAutofit/>
          </a:bodyPr>
          <a:lstStyle/>
          <a:p>
            <a:pPr marL="0" indent="0" algn="l">
              <a:buNone/>
            </a:pPr>
            <a:r>
              <a:rPr lang="en-US" sz="900" b="1" kern="0" spc="130" dirty="0">
                <a:solidFill>
                  <a:srgbClr val="6C756D"/>
                </a:solidFill>
                <a:latin typeface="Aptos" pitchFamily="34" charset="0"/>
                <a:ea typeface="Aptos" pitchFamily="34" charset="-122"/>
                <a:cs typeface="Aptos" pitchFamily="34" charset="-120"/>
              </a:rPr>
              <a:t>BUSINESS NEED</a:t>
            </a:r>
            <a:endParaRPr lang="en-US" sz="900" dirty="0"/>
          </a:p>
        </p:txBody>
      </p:sp>
      <p:sp>
        <p:nvSpPr>
          <p:cNvPr id="9" name="Text 7"/>
          <p:cNvSpPr txBox="1"/>
          <p:nvPr/>
        </p:nvSpPr>
        <p:spPr>
          <a:xfrm>
            <a:off x="4251960" y="2578608"/>
            <a:ext cx="2834640" cy="228600"/>
          </a:xfrm>
          <a:prstGeom prst="rect">
            <a:avLst/>
          </a:prstGeom>
          <a:noFill/>
          <a:ln/>
        </p:spPr>
        <p:txBody>
          <a:bodyPr wrap="square" lIns="0" tIns="0" rIns="0" bIns="0" rtlCol="0" anchor="ctr">
            <a:normAutofit/>
          </a:bodyPr>
          <a:lstStyle/>
          <a:p>
            <a:pPr marL="0" indent="0" algn="l">
              <a:buNone/>
            </a:pPr>
            <a:r>
              <a:rPr lang="en-US" sz="900" b="1" kern="0" spc="130" dirty="0">
                <a:solidFill>
                  <a:srgbClr val="6C756D"/>
                </a:solidFill>
                <a:latin typeface="Aptos" pitchFamily="34" charset="0"/>
                <a:ea typeface="Aptos" pitchFamily="34" charset="-122"/>
                <a:cs typeface="Aptos" pitchFamily="34" charset="-120"/>
              </a:rPr>
              <a:t>DIGITAL RESPONSE</a:t>
            </a:r>
            <a:endParaRPr lang="en-US" sz="900" dirty="0"/>
          </a:p>
        </p:txBody>
      </p:sp>
      <p:sp>
        <p:nvSpPr>
          <p:cNvPr id="10" name="Text 8"/>
          <p:cNvSpPr txBox="1"/>
          <p:nvPr/>
        </p:nvSpPr>
        <p:spPr>
          <a:xfrm>
            <a:off x="7818120" y="2578608"/>
            <a:ext cx="2926080" cy="228600"/>
          </a:xfrm>
          <a:prstGeom prst="rect">
            <a:avLst/>
          </a:prstGeom>
          <a:noFill/>
          <a:ln/>
        </p:spPr>
        <p:txBody>
          <a:bodyPr wrap="square" lIns="0" tIns="0" rIns="0" bIns="0" rtlCol="0" anchor="ctr">
            <a:normAutofit/>
          </a:bodyPr>
          <a:lstStyle/>
          <a:p>
            <a:pPr marL="0" indent="0" algn="l">
              <a:buNone/>
            </a:pPr>
            <a:r>
              <a:rPr lang="en-US" sz="900" b="1" kern="0" spc="130" dirty="0">
                <a:solidFill>
                  <a:srgbClr val="6C756D"/>
                </a:solidFill>
                <a:latin typeface="Aptos" pitchFamily="34" charset="0"/>
                <a:ea typeface="Aptos" pitchFamily="34" charset="-122"/>
                <a:cs typeface="Aptos" pitchFamily="34" charset="-120"/>
              </a:rPr>
              <a:t>EXPECTED IMPACT</a:t>
            </a:r>
            <a:endParaRPr lang="en-US" sz="900" dirty="0"/>
          </a:p>
        </p:txBody>
      </p:sp>
      <p:sp>
        <p:nvSpPr>
          <p:cNvPr id="11" name="Shape 9"/>
          <p:cNvSpPr/>
          <p:nvPr/>
        </p:nvSpPr>
        <p:spPr>
          <a:xfrm>
            <a:off x="713232" y="2935224"/>
            <a:ext cx="320040" cy="320040"/>
          </a:xfrm>
          <a:prstGeom prst="ellipse">
            <a:avLst/>
          </a:prstGeom>
          <a:solidFill>
            <a:srgbClr val="B8795B"/>
          </a:solidFill>
          <a:ln w="12700">
            <a:solidFill>
              <a:srgbClr val="B8795B">
                <a:alpha val="0"/>
              </a:srgbClr>
            </a:solidFill>
            <a:prstDash val="solid"/>
          </a:ln>
        </p:spPr>
        <p:txBody>
          <a:bodyPr/>
          <a:lstStyle/>
          <a:p>
            <a:endParaRPr lang="en-GB"/>
          </a:p>
        </p:txBody>
      </p:sp>
      <p:sp>
        <p:nvSpPr>
          <p:cNvPr id="12" name="Text 10"/>
          <p:cNvSpPr txBox="1"/>
          <p:nvPr/>
        </p:nvSpPr>
        <p:spPr>
          <a:xfrm>
            <a:off x="713232" y="2935224"/>
            <a:ext cx="320040" cy="320040"/>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01</a:t>
            </a:r>
            <a:endParaRPr lang="en-US" sz="900" dirty="0"/>
          </a:p>
        </p:txBody>
      </p:sp>
      <p:sp>
        <p:nvSpPr>
          <p:cNvPr id="13" name="Text 11"/>
          <p:cNvSpPr txBox="1"/>
          <p:nvPr/>
        </p:nvSpPr>
        <p:spPr>
          <a:xfrm>
            <a:off x="1371600" y="2880360"/>
            <a:ext cx="2286000" cy="384048"/>
          </a:xfrm>
          <a:prstGeom prst="rect">
            <a:avLst/>
          </a:prstGeom>
          <a:noFill/>
          <a:ln/>
        </p:spPr>
        <p:txBody>
          <a:bodyPr wrap="square" lIns="0" tIns="0" rIns="0" bIns="0" rtlCol="0" anchor="ctr">
            <a:normAutofit/>
          </a:bodyPr>
          <a:lstStyle/>
          <a:p>
            <a:pPr marL="0" indent="0" algn="l">
              <a:buNone/>
            </a:pPr>
            <a:r>
              <a:rPr lang="en-US" sz="1300" b="1" dirty="0">
                <a:solidFill>
                  <a:srgbClr val="1D2922"/>
                </a:solidFill>
                <a:latin typeface="Aptos" pitchFamily="34" charset="0"/>
                <a:ea typeface="Aptos" pitchFamily="34" charset="-122"/>
                <a:cs typeface="Aptos" pitchFamily="34" charset="-120"/>
              </a:rPr>
              <a:t>Credibility</a:t>
            </a:r>
            <a:endParaRPr lang="en-US" sz="1300" dirty="0"/>
          </a:p>
        </p:txBody>
      </p:sp>
      <p:sp>
        <p:nvSpPr>
          <p:cNvPr id="14" name="Text 12"/>
          <p:cNvSpPr txBox="1"/>
          <p:nvPr/>
        </p:nvSpPr>
        <p:spPr>
          <a:xfrm>
            <a:off x="4251960" y="2880360"/>
            <a:ext cx="2971800" cy="384048"/>
          </a:xfrm>
          <a:prstGeom prst="rect">
            <a:avLst/>
          </a:prstGeom>
          <a:noFill/>
          <a:ln/>
        </p:spPr>
        <p:txBody>
          <a:bodyPr wrap="square" lIns="0" tIns="0" rIns="0" bIns="0" rtlCol="0" anchor="ctr">
            <a:normAutofit/>
          </a:bodyPr>
          <a:lstStyle/>
          <a:p>
            <a:pPr marL="0" indent="0" algn="l">
              <a:buNone/>
            </a:pPr>
            <a:r>
              <a:rPr lang="en-US" sz="1200" dirty="0">
                <a:solidFill>
                  <a:srgbClr val="3A463F"/>
                </a:solidFill>
                <a:latin typeface="Aptos" pitchFamily="34" charset="0"/>
                <a:ea typeface="Aptos" pitchFamily="34" charset="-122"/>
                <a:cs typeface="Aptos" pitchFamily="34" charset="-120"/>
              </a:rPr>
              <a:t>Prove sourcing + production</a:t>
            </a:r>
            <a:endParaRPr lang="en-US" sz="1200" dirty="0"/>
          </a:p>
        </p:txBody>
      </p:sp>
      <p:sp>
        <p:nvSpPr>
          <p:cNvPr id="15" name="Text 13"/>
          <p:cNvSpPr txBox="1"/>
          <p:nvPr/>
        </p:nvSpPr>
        <p:spPr>
          <a:xfrm>
            <a:off x="7818120" y="2880360"/>
            <a:ext cx="2971800" cy="384048"/>
          </a:xfrm>
          <a:prstGeom prst="rect">
            <a:avLst/>
          </a:prstGeom>
          <a:noFill/>
          <a:ln/>
        </p:spPr>
        <p:txBody>
          <a:bodyPr wrap="square" lIns="0" tIns="0" rIns="0" bIns="0" rtlCol="0" anchor="ctr">
            <a:normAutofit/>
          </a:bodyPr>
          <a:lstStyle/>
          <a:p>
            <a:pPr marL="0" indent="0" algn="l">
              <a:buNone/>
            </a:pPr>
            <a:r>
              <a:rPr lang="en-US" sz="1200" b="1" dirty="0">
                <a:solidFill>
                  <a:srgbClr val="244534"/>
                </a:solidFill>
                <a:latin typeface="Aptos" pitchFamily="34" charset="0"/>
                <a:ea typeface="Aptos" pitchFamily="34" charset="-122"/>
                <a:cs typeface="Aptos" pitchFamily="34" charset="-120"/>
              </a:rPr>
              <a:t>Trust + differentiation</a:t>
            </a:r>
            <a:endParaRPr lang="en-US" sz="1200" dirty="0"/>
          </a:p>
        </p:txBody>
      </p:sp>
      <p:sp>
        <p:nvSpPr>
          <p:cNvPr id="16" name="Shape 14"/>
          <p:cNvSpPr/>
          <p:nvPr/>
        </p:nvSpPr>
        <p:spPr>
          <a:xfrm>
            <a:off x="1371600" y="3355848"/>
            <a:ext cx="9418320" cy="0"/>
          </a:xfrm>
          <a:prstGeom prst="line">
            <a:avLst/>
          </a:prstGeom>
          <a:noFill/>
          <a:ln w="10160">
            <a:solidFill>
              <a:srgbClr val="D9DDD6"/>
            </a:solidFill>
            <a:prstDash val="solid"/>
            <a:tailEnd type="none"/>
          </a:ln>
        </p:spPr>
        <p:txBody>
          <a:bodyPr/>
          <a:lstStyle/>
          <a:p>
            <a:endParaRPr lang="en-GB"/>
          </a:p>
        </p:txBody>
      </p:sp>
      <p:sp>
        <p:nvSpPr>
          <p:cNvPr id="17" name="Shape 15"/>
          <p:cNvSpPr/>
          <p:nvPr/>
        </p:nvSpPr>
        <p:spPr>
          <a:xfrm>
            <a:off x="713232" y="3529584"/>
            <a:ext cx="320040" cy="320040"/>
          </a:xfrm>
          <a:prstGeom prst="ellipse">
            <a:avLst/>
          </a:prstGeom>
          <a:solidFill>
            <a:srgbClr val="DEE8DA"/>
          </a:solidFill>
          <a:ln w="12700">
            <a:solidFill>
              <a:srgbClr val="DEE8DA">
                <a:alpha val="0"/>
              </a:srgbClr>
            </a:solidFill>
            <a:prstDash val="solid"/>
          </a:ln>
        </p:spPr>
        <p:txBody>
          <a:bodyPr/>
          <a:lstStyle/>
          <a:p>
            <a:endParaRPr lang="en-GB"/>
          </a:p>
        </p:txBody>
      </p:sp>
      <p:sp>
        <p:nvSpPr>
          <p:cNvPr id="18" name="Text 16"/>
          <p:cNvSpPr txBox="1"/>
          <p:nvPr/>
        </p:nvSpPr>
        <p:spPr>
          <a:xfrm>
            <a:off x="713232" y="3529584"/>
            <a:ext cx="320040" cy="320040"/>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02</a:t>
            </a:r>
            <a:endParaRPr lang="en-US" sz="900" dirty="0"/>
          </a:p>
        </p:txBody>
      </p:sp>
      <p:sp>
        <p:nvSpPr>
          <p:cNvPr id="19" name="Text 17"/>
          <p:cNvSpPr txBox="1"/>
          <p:nvPr/>
        </p:nvSpPr>
        <p:spPr>
          <a:xfrm>
            <a:off x="1371600" y="3474720"/>
            <a:ext cx="2286000" cy="384048"/>
          </a:xfrm>
          <a:prstGeom prst="rect">
            <a:avLst/>
          </a:prstGeom>
          <a:noFill/>
          <a:ln/>
        </p:spPr>
        <p:txBody>
          <a:bodyPr wrap="square" lIns="0" tIns="0" rIns="0" bIns="0" rtlCol="0" anchor="ctr">
            <a:normAutofit/>
          </a:bodyPr>
          <a:lstStyle/>
          <a:p>
            <a:pPr marL="0" indent="0" algn="l">
              <a:buNone/>
            </a:pPr>
            <a:r>
              <a:rPr lang="en-US" sz="1300" b="1" dirty="0">
                <a:solidFill>
                  <a:srgbClr val="1D2922"/>
                </a:solidFill>
                <a:latin typeface="Aptos" pitchFamily="34" charset="0"/>
                <a:ea typeface="Aptos" pitchFamily="34" charset="-122"/>
                <a:cs typeface="Aptos" pitchFamily="34" charset="-120"/>
              </a:rPr>
              <a:t>Audience reach</a:t>
            </a:r>
            <a:endParaRPr lang="en-US" sz="1300" dirty="0"/>
          </a:p>
        </p:txBody>
      </p:sp>
      <p:sp>
        <p:nvSpPr>
          <p:cNvPr id="20" name="Text 18"/>
          <p:cNvSpPr txBox="1"/>
          <p:nvPr/>
        </p:nvSpPr>
        <p:spPr>
          <a:xfrm>
            <a:off x="4251960" y="3474720"/>
            <a:ext cx="2971800" cy="384048"/>
          </a:xfrm>
          <a:prstGeom prst="rect">
            <a:avLst/>
          </a:prstGeom>
          <a:noFill/>
          <a:ln/>
        </p:spPr>
        <p:txBody>
          <a:bodyPr wrap="square" lIns="0" tIns="0" rIns="0" bIns="0" rtlCol="0" anchor="ctr">
            <a:normAutofit/>
          </a:bodyPr>
          <a:lstStyle/>
          <a:p>
            <a:pPr marL="0" indent="0" algn="l">
              <a:buNone/>
            </a:pPr>
            <a:r>
              <a:rPr lang="en-US" sz="1200" dirty="0">
                <a:solidFill>
                  <a:srgbClr val="3A463F"/>
                </a:solidFill>
                <a:latin typeface="Aptos" pitchFamily="34" charset="0"/>
                <a:ea typeface="Aptos" pitchFamily="34" charset="-122"/>
                <a:cs typeface="Aptos" pitchFamily="34" charset="-120"/>
              </a:rPr>
              <a:t>Mobile-first visual discovery</a:t>
            </a:r>
            <a:endParaRPr lang="en-US" sz="1200" dirty="0"/>
          </a:p>
        </p:txBody>
      </p:sp>
      <p:sp>
        <p:nvSpPr>
          <p:cNvPr id="21" name="Text 19"/>
          <p:cNvSpPr txBox="1"/>
          <p:nvPr/>
        </p:nvSpPr>
        <p:spPr>
          <a:xfrm>
            <a:off x="7818120" y="3474720"/>
            <a:ext cx="2971800" cy="384048"/>
          </a:xfrm>
          <a:prstGeom prst="rect">
            <a:avLst/>
          </a:prstGeom>
          <a:noFill/>
          <a:ln/>
        </p:spPr>
        <p:txBody>
          <a:bodyPr wrap="square" lIns="0" tIns="0" rIns="0" bIns="0" rtlCol="0" anchor="ctr">
            <a:normAutofit/>
          </a:bodyPr>
          <a:lstStyle/>
          <a:p>
            <a:pPr marL="0" indent="0" algn="l">
              <a:buNone/>
            </a:pPr>
            <a:r>
              <a:rPr lang="en-US" sz="1200" b="1" dirty="0">
                <a:solidFill>
                  <a:srgbClr val="244534"/>
                </a:solidFill>
                <a:latin typeface="Aptos" pitchFamily="34" charset="0"/>
                <a:ea typeface="Aptos" pitchFamily="34" charset="-122"/>
                <a:cs typeface="Aptos" pitchFamily="34" charset="-120"/>
              </a:rPr>
              <a:t>Awareness + engagement</a:t>
            </a:r>
            <a:endParaRPr lang="en-US" sz="1200" dirty="0"/>
          </a:p>
        </p:txBody>
      </p:sp>
      <p:sp>
        <p:nvSpPr>
          <p:cNvPr id="22" name="Shape 20"/>
          <p:cNvSpPr/>
          <p:nvPr/>
        </p:nvSpPr>
        <p:spPr>
          <a:xfrm>
            <a:off x="1371600" y="3950208"/>
            <a:ext cx="9418320" cy="0"/>
          </a:xfrm>
          <a:prstGeom prst="line">
            <a:avLst/>
          </a:prstGeom>
          <a:noFill/>
          <a:ln w="10160">
            <a:solidFill>
              <a:srgbClr val="D9DDD6"/>
            </a:solidFill>
            <a:prstDash val="solid"/>
            <a:tailEnd type="none"/>
          </a:ln>
        </p:spPr>
        <p:txBody>
          <a:bodyPr/>
          <a:lstStyle/>
          <a:p>
            <a:endParaRPr lang="en-GB"/>
          </a:p>
        </p:txBody>
      </p:sp>
      <p:sp>
        <p:nvSpPr>
          <p:cNvPr id="23" name="Shape 21"/>
          <p:cNvSpPr/>
          <p:nvPr/>
        </p:nvSpPr>
        <p:spPr>
          <a:xfrm>
            <a:off x="713232" y="4123944"/>
            <a:ext cx="320040" cy="320040"/>
          </a:xfrm>
          <a:prstGeom prst="ellipse">
            <a:avLst/>
          </a:prstGeom>
          <a:solidFill>
            <a:srgbClr val="DEE8DA"/>
          </a:solidFill>
          <a:ln w="12700">
            <a:solidFill>
              <a:srgbClr val="DEE8DA">
                <a:alpha val="0"/>
              </a:srgbClr>
            </a:solidFill>
            <a:prstDash val="solid"/>
          </a:ln>
        </p:spPr>
        <p:txBody>
          <a:bodyPr/>
          <a:lstStyle/>
          <a:p>
            <a:endParaRPr lang="en-GB"/>
          </a:p>
        </p:txBody>
      </p:sp>
      <p:sp>
        <p:nvSpPr>
          <p:cNvPr id="24" name="Text 22"/>
          <p:cNvSpPr txBox="1"/>
          <p:nvPr/>
        </p:nvSpPr>
        <p:spPr>
          <a:xfrm>
            <a:off x="713232" y="4123944"/>
            <a:ext cx="320040" cy="320040"/>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03</a:t>
            </a:r>
            <a:endParaRPr lang="en-US" sz="900" dirty="0"/>
          </a:p>
        </p:txBody>
      </p:sp>
      <p:sp>
        <p:nvSpPr>
          <p:cNvPr id="25" name="Text 23"/>
          <p:cNvSpPr txBox="1"/>
          <p:nvPr/>
        </p:nvSpPr>
        <p:spPr>
          <a:xfrm>
            <a:off x="1371600" y="4069080"/>
            <a:ext cx="2286000" cy="384048"/>
          </a:xfrm>
          <a:prstGeom prst="rect">
            <a:avLst/>
          </a:prstGeom>
          <a:noFill/>
          <a:ln/>
        </p:spPr>
        <p:txBody>
          <a:bodyPr wrap="square" lIns="0" tIns="0" rIns="0" bIns="0" rtlCol="0" anchor="ctr">
            <a:normAutofit/>
          </a:bodyPr>
          <a:lstStyle/>
          <a:p>
            <a:pPr marL="0" indent="0" algn="l">
              <a:buNone/>
            </a:pPr>
            <a:r>
              <a:rPr lang="en-US" sz="1300" b="1" dirty="0">
                <a:solidFill>
                  <a:srgbClr val="1D2922"/>
                </a:solidFill>
                <a:latin typeface="Aptos" pitchFamily="34" charset="0"/>
                <a:ea typeface="Aptos" pitchFamily="34" charset="-122"/>
                <a:cs typeface="Aptos" pitchFamily="34" charset="-120"/>
              </a:rPr>
              <a:t>Conversion</a:t>
            </a:r>
            <a:endParaRPr lang="en-US" sz="1300" dirty="0"/>
          </a:p>
        </p:txBody>
      </p:sp>
      <p:sp>
        <p:nvSpPr>
          <p:cNvPr id="26" name="Text 24"/>
          <p:cNvSpPr txBox="1"/>
          <p:nvPr/>
        </p:nvSpPr>
        <p:spPr>
          <a:xfrm>
            <a:off x="4251960" y="4069080"/>
            <a:ext cx="2971800" cy="384048"/>
          </a:xfrm>
          <a:prstGeom prst="rect">
            <a:avLst/>
          </a:prstGeom>
          <a:noFill/>
          <a:ln/>
        </p:spPr>
        <p:txBody>
          <a:bodyPr wrap="square" lIns="0" tIns="0" rIns="0" bIns="0" rtlCol="0" anchor="ctr">
            <a:normAutofit/>
          </a:bodyPr>
          <a:lstStyle/>
          <a:p>
            <a:pPr marL="0" indent="0" algn="l">
              <a:buNone/>
            </a:pPr>
            <a:r>
              <a:rPr lang="en-US" sz="1200" dirty="0">
                <a:solidFill>
                  <a:srgbClr val="3A463F"/>
                </a:solidFill>
                <a:latin typeface="Aptos" pitchFamily="34" charset="0"/>
                <a:ea typeface="Aptos" pitchFamily="34" charset="-122"/>
                <a:cs typeface="Aptos" pitchFamily="34" charset="-120"/>
              </a:rPr>
              <a:t>Clear UX + proof at product level</a:t>
            </a:r>
            <a:endParaRPr lang="en-US" sz="1200" dirty="0"/>
          </a:p>
        </p:txBody>
      </p:sp>
      <p:sp>
        <p:nvSpPr>
          <p:cNvPr id="27" name="Text 25"/>
          <p:cNvSpPr txBox="1"/>
          <p:nvPr/>
        </p:nvSpPr>
        <p:spPr>
          <a:xfrm>
            <a:off x="7818120" y="4069080"/>
            <a:ext cx="2971800" cy="384048"/>
          </a:xfrm>
          <a:prstGeom prst="rect">
            <a:avLst/>
          </a:prstGeom>
          <a:noFill/>
          <a:ln/>
        </p:spPr>
        <p:txBody>
          <a:bodyPr wrap="square" lIns="0" tIns="0" rIns="0" bIns="0" rtlCol="0" anchor="ctr">
            <a:normAutofit/>
          </a:bodyPr>
          <a:lstStyle/>
          <a:p>
            <a:pPr marL="0" indent="0" algn="l">
              <a:buNone/>
            </a:pPr>
            <a:r>
              <a:rPr lang="en-US" sz="1200" b="1" dirty="0">
                <a:solidFill>
                  <a:srgbClr val="244534"/>
                </a:solidFill>
                <a:latin typeface="Aptos" pitchFamily="34" charset="0"/>
                <a:ea typeface="Aptos" pitchFamily="34" charset="-122"/>
                <a:cs typeface="Aptos" pitchFamily="34" charset="-120"/>
              </a:rPr>
              <a:t>Lower purchase friction</a:t>
            </a:r>
            <a:endParaRPr lang="en-US" sz="1200" dirty="0"/>
          </a:p>
        </p:txBody>
      </p:sp>
      <p:sp>
        <p:nvSpPr>
          <p:cNvPr id="28" name="Shape 26"/>
          <p:cNvSpPr/>
          <p:nvPr/>
        </p:nvSpPr>
        <p:spPr>
          <a:xfrm>
            <a:off x="1371600" y="4544568"/>
            <a:ext cx="9418320" cy="0"/>
          </a:xfrm>
          <a:prstGeom prst="line">
            <a:avLst/>
          </a:prstGeom>
          <a:noFill/>
          <a:ln w="10160">
            <a:solidFill>
              <a:srgbClr val="D9DDD6"/>
            </a:solidFill>
            <a:prstDash val="solid"/>
            <a:tailEnd type="none"/>
          </a:ln>
        </p:spPr>
        <p:txBody>
          <a:bodyPr/>
          <a:lstStyle/>
          <a:p>
            <a:endParaRPr lang="en-GB"/>
          </a:p>
        </p:txBody>
      </p:sp>
      <p:sp>
        <p:nvSpPr>
          <p:cNvPr id="29" name="Shape 27"/>
          <p:cNvSpPr/>
          <p:nvPr/>
        </p:nvSpPr>
        <p:spPr>
          <a:xfrm>
            <a:off x="713232" y="4718304"/>
            <a:ext cx="320040" cy="320040"/>
          </a:xfrm>
          <a:prstGeom prst="ellipse">
            <a:avLst/>
          </a:prstGeom>
          <a:solidFill>
            <a:srgbClr val="DEE8DA"/>
          </a:solidFill>
          <a:ln w="12700">
            <a:solidFill>
              <a:srgbClr val="DEE8DA">
                <a:alpha val="0"/>
              </a:srgbClr>
            </a:solidFill>
            <a:prstDash val="solid"/>
          </a:ln>
        </p:spPr>
        <p:txBody>
          <a:bodyPr/>
          <a:lstStyle/>
          <a:p>
            <a:endParaRPr lang="en-GB"/>
          </a:p>
        </p:txBody>
      </p:sp>
      <p:sp>
        <p:nvSpPr>
          <p:cNvPr id="30" name="Text 28"/>
          <p:cNvSpPr txBox="1"/>
          <p:nvPr/>
        </p:nvSpPr>
        <p:spPr>
          <a:xfrm>
            <a:off x="713232" y="4718304"/>
            <a:ext cx="320040" cy="320040"/>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04</a:t>
            </a:r>
            <a:endParaRPr lang="en-US" sz="900" dirty="0"/>
          </a:p>
        </p:txBody>
      </p:sp>
      <p:sp>
        <p:nvSpPr>
          <p:cNvPr id="31" name="Text 29"/>
          <p:cNvSpPr txBox="1"/>
          <p:nvPr/>
        </p:nvSpPr>
        <p:spPr>
          <a:xfrm>
            <a:off x="1371600" y="4663440"/>
            <a:ext cx="2286000" cy="384048"/>
          </a:xfrm>
          <a:prstGeom prst="rect">
            <a:avLst/>
          </a:prstGeom>
          <a:noFill/>
          <a:ln/>
        </p:spPr>
        <p:txBody>
          <a:bodyPr wrap="square" lIns="0" tIns="0" rIns="0" bIns="0" rtlCol="0" anchor="ctr">
            <a:normAutofit/>
          </a:bodyPr>
          <a:lstStyle/>
          <a:p>
            <a:pPr marL="0" indent="0" algn="l">
              <a:buNone/>
            </a:pPr>
            <a:r>
              <a:rPr lang="en-US" sz="1300" b="1" dirty="0">
                <a:solidFill>
                  <a:srgbClr val="1D2922"/>
                </a:solidFill>
                <a:latin typeface="Aptos" pitchFamily="34" charset="0"/>
                <a:ea typeface="Aptos" pitchFamily="34" charset="-122"/>
                <a:cs typeface="Aptos" pitchFamily="34" charset="-120"/>
              </a:rPr>
              <a:t>Customer trust</a:t>
            </a:r>
            <a:endParaRPr lang="en-US" sz="1300" dirty="0"/>
          </a:p>
        </p:txBody>
      </p:sp>
      <p:sp>
        <p:nvSpPr>
          <p:cNvPr id="32" name="Text 30"/>
          <p:cNvSpPr txBox="1"/>
          <p:nvPr/>
        </p:nvSpPr>
        <p:spPr>
          <a:xfrm>
            <a:off x="4251960" y="4663440"/>
            <a:ext cx="2971800" cy="384048"/>
          </a:xfrm>
          <a:prstGeom prst="rect">
            <a:avLst/>
          </a:prstGeom>
          <a:noFill/>
          <a:ln/>
        </p:spPr>
        <p:txBody>
          <a:bodyPr wrap="square" lIns="0" tIns="0" rIns="0" bIns="0" rtlCol="0" anchor="ctr">
            <a:normAutofit/>
          </a:bodyPr>
          <a:lstStyle/>
          <a:p>
            <a:pPr marL="0" indent="0" algn="l">
              <a:buNone/>
            </a:pPr>
            <a:r>
              <a:rPr lang="en-US" sz="1200" dirty="0">
                <a:solidFill>
                  <a:srgbClr val="3A463F"/>
                </a:solidFill>
                <a:latin typeface="Aptos" pitchFamily="34" charset="0"/>
                <a:ea typeface="Aptos" pitchFamily="34" charset="-122"/>
                <a:cs typeface="Aptos" pitchFamily="34" charset="-120"/>
              </a:rPr>
              <a:t>Privacy + secure checkout</a:t>
            </a:r>
            <a:endParaRPr lang="en-US" sz="1200" dirty="0"/>
          </a:p>
        </p:txBody>
      </p:sp>
      <p:sp>
        <p:nvSpPr>
          <p:cNvPr id="33" name="Text 31"/>
          <p:cNvSpPr txBox="1"/>
          <p:nvPr/>
        </p:nvSpPr>
        <p:spPr>
          <a:xfrm>
            <a:off x="7818120" y="4663440"/>
            <a:ext cx="2971800" cy="384048"/>
          </a:xfrm>
          <a:prstGeom prst="rect">
            <a:avLst/>
          </a:prstGeom>
          <a:noFill/>
          <a:ln/>
        </p:spPr>
        <p:txBody>
          <a:bodyPr wrap="square" lIns="0" tIns="0" rIns="0" bIns="0" rtlCol="0" anchor="ctr">
            <a:normAutofit/>
          </a:bodyPr>
          <a:lstStyle/>
          <a:p>
            <a:pPr marL="0" indent="0" algn="l">
              <a:buNone/>
            </a:pPr>
            <a:r>
              <a:rPr lang="en-US" sz="1200" b="1" dirty="0">
                <a:solidFill>
                  <a:srgbClr val="244534"/>
                </a:solidFill>
                <a:latin typeface="Aptos" pitchFamily="34" charset="0"/>
                <a:ea typeface="Aptos" pitchFamily="34" charset="-122"/>
                <a:cs typeface="Aptos" pitchFamily="34" charset="-120"/>
              </a:rPr>
              <a:t>Reduced perceived risk</a:t>
            </a:r>
            <a:endParaRPr lang="en-US" sz="1200" dirty="0"/>
          </a:p>
        </p:txBody>
      </p:sp>
      <p:sp>
        <p:nvSpPr>
          <p:cNvPr id="34" name="Shape 32"/>
          <p:cNvSpPr/>
          <p:nvPr/>
        </p:nvSpPr>
        <p:spPr>
          <a:xfrm>
            <a:off x="1371600" y="5138928"/>
            <a:ext cx="9418320" cy="0"/>
          </a:xfrm>
          <a:prstGeom prst="line">
            <a:avLst/>
          </a:prstGeom>
          <a:noFill/>
          <a:ln w="10160">
            <a:solidFill>
              <a:srgbClr val="D9DDD6"/>
            </a:solidFill>
            <a:prstDash val="solid"/>
            <a:tailEnd type="none"/>
          </a:ln>
        </p:spPr>
        <p:txBody>
          <a:bodyPr/>
          <a:lstStyle/>
          <a:p>
            <a:endParaRPr lang="en-GB"/>
          </a:p>
        </p:txBody>
      </p:sp>
      <p:sp>
        <p:nvSpPr>
          <p:cNvPr id="35" name="Shape 33"/>
          <p:cNvSpPr/>
          <p:nvPr/>
        </p:nvSpPr>
        <p:spPr>
          <a:xfrm>
            <a:off x="713232" y="5312664"/>
            <a:ext cx="320040" cy="320040"/>
          </a:xfrm>
          <a:prstGeom prst="ellipse">
            <a:avLst/>
          </a:prstGeom>
          <a:solidFill>
            <a:srgbClr val="DEE8DA"/>
          </a:solidFill>
          <a:ln w="12700">
            <a:solidFill>
              <a:srgbClr val="DEE8DA">
                <a:alpha val="0"/>
              </a:srgbClr>
            </a:solidFill>
            <a:prstDash val="solid"/>
          </a:ln>
        </p:spPr>
        <p:txBody>
          <a:bodyPr/>
          <a:lstStyle/>
          <a:p>
            <a:endParaRPr lang="en-GB"/>
          </a:p>
        </p:txBody>
      </p:sp>
      <p:sp>
        <p:nvSpPr>
          <p:cNvPr id="36" name="Text 34"/>
          <p:cNvSpPr txBox="1"/>
          <p:nvPr/>
        </p:nvSpPr>
        <p:spPr>
          <a:xfrm>
            <a:off x="713232" y="5312664"/>
            <a:ext cx="320040" cy="320040"/>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05</a:t>
            </a:r>
            <a:endParaRPr lang="en-US" sz="900" dirty="0"/>
          </a:p>
        </p:txBody>
      </p:sp>
      <p:sp>
        <p:nvSpPr>
          <p:cNvPr id="37" name="Text 35"/>
          <p:cNvSpPr txBox="1"/>
          <p:nvPr/>
        </p:nvSpPr>
        <p:spPr>
          <a:xfrm>
            <a:off x="1371600" y="5257800"/>
            <a:ext cx="2286000" cy="384048"/>
          </a:xfrm>
          <a:prstGeom prst="rect">
            <a:avLst/>
          </a:prstGeom>
          <a:noFill/>
          <a:ln/>
        </p:spPr>
        <p:txBody>
          <a:bodyPr wrap="square" lIns="0" tIns="0" rIns="0" bIns="0" rtlCol="0" anchor="ctr">
            <a:normAutofit/>
          </a:bodyPr>
          <a:lstStyle/>
          <a:p>
            <a:pPr marL="0" indent="0" algn="l">
              <a:buNone/>
            </a:pPr>
            <a:r>
              <a:rPr lang="en-US" sz="1300" b="1" dirty="0">
                <a:solidFill>
                  <a:srgbClr val="1D2922"/>
                </a:solidFill>
                <a:latin typeface="Aptos" pitchFamily="34" charset="0"/>
                <a:ea typeface="Aptos" pitchFamily="34" charset="-122"/>
                <a:cs typeface="Aptos" pitchFamily="34" charset="-120"/>
              </a:rPr>
              <a:t>Growth</a:t>
            </a:r>
            <a:endParaRPr lang="en-US" sz="1300" dirty="0"/>
          </a:p>
        </p:txBody>
      </p:sp>
      <p:sp>
        <p:nvSpPr>
          <p:cNvPr id="38" name="Text 36"/>
          <p:cNvSpPr txBox="1"/>
          <p:nvPr/>
        </p:nvSpPr>
        <p:spPr>
          <a:xfrm>
            <a:off x="4251960" y="5257800"/>
            <a:ext cx="2971800" cy="384048"/>
          </a:xfrm>
          <a:prstGeom prst="rect">
            <a:avLst/>
          </a:prstGeom>
          <a:noFill/>
          <a:ln/>
        </p:spPr>
        <p:txBody>
          <a:bodyPr wrap="square" lIns="0" tIns="0" rIns="0" bIns="0" rtlCol="0" anchor="ctr">
            <a:normAutofit/>
          </a:bodyPr>
          <a:lstStyle/>
          <a:p>
            <a:pPr marL="0" indent="0" algn="l">
              <a:buNone/>
            </a:pPr>
            <a:r>
              <a:rPr lang="en-US" sz="1200" dirty="0">
                <a:solidFill>
                  <a:srgbClr val="3A463F"/>
                </a:solidFill>
                <a:latin typeface="Aptos" pitchFamily="34" charset="0"/>
                <a:ea typeface="Aptos" pitchFamily="34" charset="-122"/>
                <a:cs typeface="Aptos" pitchFamily="34" charset="-120"/>
              </a:rPr>
              <a:t>Cloud scalability + analytics</a:t>
            </a:r>
            <a:endParaRPr lang="en-US" sz="1200" dirty="0"/>
          </a:p>
        </p:txBody>
      </p:sp>
      <p:sp>
        <p:nvSpPr>
          <p:cNvPr id="39" name="Text 37"/>
          <p:cNvSpPr txBox="1"/>
          <p:nvPr/>
        </p:nvSpPr>
        <p:spPr>
          <a:xfrm>
            <a:off x="7818120" y="5257800"/>
            <a:ext cx="2971800" cy="384048"/>
          </a:xfrm>
          <a:prstGeom prst="rect">
            <a:avLst/>
          </a:prstGeom>
          <a:noFill/>
          <a:ln/>
        </p:spPr>
        <p:txBody>
          <a:bodyPr wrap="square" lIns="0" tIns="0" rIns="0" bIns="0" rtlCol="0" anchor="ctr">
            <a:normAutofit/>
          </a:bodyPr>
          <a:lstStyle/>
          <a:p>
            <a:pPr marL="0" indent="0" algn="l">
              <a:buNone/>
            </a:pPr>
            <a:r>
              <a:rPr lang="en-US" sz="1200" b="1" dirty="0">
                <a:solidFill>
                  <a:srgbClr val="244534"/>
                </a:solidFill>
                <a:latin typeface="Aptos" pitchFamily="34" charset="0"/>
                <a:ea typeface="Aptos" pitchFamily="34" charset="-122"/>
                <a:cs typeface="Aptos" pitchFamily="34" charset="-120"/>
              </a:rPr>
              <a:t>Resilient expansion</a:t>
            </a:r>
            <a:endParaRPr lang="en-US" sz="1200" dirty="0"/>
          </a:p>
        </p:txBody>
      </p:sp>
      <p:sp>
        <p:nvSpPr>
          <p:cNvPr id="40" name="Text 38"/>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Evidence base: sustainable-fashion knowledge and purchase intention [1], [2]; e-commerce trust and security [5].</a:t>
            </a:r>
            <a:endParaRPr lang="en-US" sz="770" dirty="0"/>
          </a:p>
        </p:txBody>
      </p:sp>
      <p:sp>
        <p:nvSpPr>
          <p:cNvPr id="41"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02 — AUDIENCE &amp; POSITIONING</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Design for the “Conscious Modernist”</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A single behavioural archetype keeps the brand, content and website coherent.</a:t>
            </a:r>
            <a:endParaRPr lang="en-US" sz="1200" dirty="0"/>
          </a:p>
        </p:txBody>
      </p:sp>
      <p:sp>
        <p:nvSpPr>
          <p:cNvPr id="5" name="Shape 3"/>
          <p:cNvSpPr/>
          <p:nvPr/>
        </p:nvSpPr>
        <p:spPr>
          <a:xfrm>
            <a:off x="658368" y="1783080"/>
            <a:ext cx="2926080" cy="4224528"/>
          </a:xfrm>
          <a:prstGeom prst="roundRect">
            <a:avLst>
              <a:gd name="adj" fmla="val 4375"/>
            </a:avLst>
          </a:prstGeom>
          <a:solidFill>
            <a:srgbClr val="244534"/>
          </a:solidFill>
          <a:ln w="12700">
            <a:solidFill>
              <a:srgbClr val="244534">
                <a:alpha val="0"/>
              </a:srgbClr>
            </a:solidFill>
            <a:prstDash val="solid"/>
          </a:ln>
        </p:spPr>
        <p:txBody>
          <a:bodyPr/>
          <a:lstStyle/>
          <a:p>
            <a:endParaRPr lang="en-GB"/>
          </a:p>
        </p:txBody>
      </p:sp>
      <p:sp>
        <p:nvSpPr>
          <p:cNvPr id="6" name="Shape 4"/>
          <p:cNvSpPr/>
          <p:nvPr/>
        </p:nvSpPr>
        <p:spPr>
          <a:xfrm>
            <a:off x="914400" y="2057400"/>
            <a:ext cx="960120" cy="960120"/>
          </a:xfrm>
          <a:prstGeom prst="ellipse">
            <a:avLst/>
          </a:prstGeom>
          <a:solidFill>
            <a:srgbClr val="3D644F"/>
          </a:solidFill>
          <a:ln w="12700">
            <a:solidFill>
              <a:srgbClr val="3D644F">
                <a:alpha val="0"/>
              </a:srgbClr>
            </a:solidFill>
            <a:prstDash val="solid"/>
          </a:ln>
        </p:spPr>
        <p:txBody>
          <a:bodyPr/>
          <a:lstStyle/>
          <a:p>
            <a:endParaRPr lang="en-GB"/>
          </a:p>
        </p:txBody>
      </p:sp>
      <p:sp>
        <p:nvSpPr>
          <p:cNvPr id="7" name="Text 5"/>
          <p:cNvSpPr txBox="1"/>
          <p:nvPr/>
        </p:nvSpPr>
        <p:spPr>
          <a:xfrm>
            <a:off x="914400" y="2057400"/>
            <a:ext cx="960120" cy="960120"/>
          </a:xfrm>
          <a:prstGeom prst="rect">
            <a:avLst/>
          </a:prstGeom>
          <a:noFill/>
          <a:ln/>
        </p:spPr>
        <p:txBody>
          <a:bodyPr wrap="square" lIns="0" tIns="0" rIns="0" bIns="0" rtlCol="0" anchor="ctr">
            <a:normAutofit/>
          </a:bodyPr>
          <a:lstStyle/>
          <a:p>
            <a:pPr marL="0" indent="0" algn="ctr">
              <a:buNone/>
            </a:pPr>
            <a:r>
              <a:rPr lang="en-US" sz="2800" b="1" dirty="0">
                <a:solidFill>
                  <a:srgbClr val="FFFFFF"/>
                </a:solidFill>
                <a:latin typeface="Aptos" pitchFamily="34" charset="0"/>
                <a:ea typeface="Aptos" pitchFamily="34" charset="-122"/>
                <a:cs typeface="Aptos" pitchFamily="34" charset="-120"/>
              </a:rPr>
              <a:t>CM</a:t>
            </a:r>
            <a:endParaRPr lang="en-US" sz="2800" dirty="0"/>
          </a:p>
        </p:txBody>
      </p:sp>
      <p:sp>
        <p:nvSpPr>
          <p:cNvPr id="8" name="Text 6"/>
          <p:cNvSpPr txBox="1"/>
          <p:nvPr/>
        </p:nvSpPr>
        <p:spPr>
          <a:xfrm>
            <a:off x="1965960" y="2084832"/>
            <a:ext cx="1325880" cy="685800"/>
          </a:xfrm>
          <a:prstGeom prst="rect">
            <a:avLst/>
          </a:prstGeom>
          <a:noFill/>
          <a:ln/>
        </p:spPr>
        <p:txBody>
          <a:bodyPr wrap="square" lIns="0" tIns="0" rIns="0" bIns="0" rtlCol="0" anchor="ctr">
            <a:normAutofit/>
          </a:bodyPr>
          <a:lstStyle/>
          <a:p>
            <a:pPr marL="0" indent="0" algn="l">
              <a:buNone/>
            </a:pPr>
            <a:r>
              <a:rPr lang="en-US" sz="1800" b="1" dirty="0">
                <a:solidFill>
                  <a:srgbClr val="FFFFFF"/>
                </a:solidFill>
                <a:latin typeface="Aptos" pitchFamily="34" charset="0"/>
                <a:ea typeface="Aptos" pitchFamily="34" charset="-122"/>
                <a:cs typeface="Aptos" pitchFamily="34" charset="-120"/>
              </a:rPr>
              <a:t>THE CONSCIOUS</a:t>
            </a:r>
            <a:endParaRPr lang="en-US" sz="1800" dirty="0"/>
          </a:p>
          <a:p>
            <a:pPr marL="0" indent="0" algn="l">
              <a:buNone/>
            </a:pPr>
            <a:r>
              <a:rPr lang="en-US" sz="1800" b="1" dirty="0">
                <a:solidFill>
                  <a:srgbClr val="FFFFFF"/>
                </a:solidFill>
                <a:latin typeface="Aptos" pitchFamily="34" charset="0"/>
                <a:ea typeface="Aptos" pitchFamily="34" charset="-122"/>
                <a:cs typeface="Aptos" pitchFamily="34" charset="-120"/>
              </a:rPr>
              <a:t>MODERNIST</a:t>
            </a:r>
            <a:endParaRPr lang="en-US" sz="1800" dirty="0"/>
          </a:p>
        </p:txBody>
      </p:sp>
      <p:sp>
        <p:nvSpPr>
          <p:cNvPr id="9" name="Text 7"/>
          <p:cNvSpPr txBox="1"/>
          <p:nvPr/>
        </p:nvSpPr>
        <p:spPr>
          <a:xfrm>
            <a:off x="914400" y="3154680"/>
            <a:ext cx="2377440" cy="310896"/>
          </a:xfrm>
          <a:prstGeom prst="rect">
            <a:avLst/>
          </a:prstGeom>
          <a:noFill/>
          <a:ln/>
        </p:spPr>
        <p:txBody>
          <a:bodyPr wrap="square" lIns="0" tIns="0" rIns="0" bIns="0" rtlCol="0" anchor="ctr">
            <a:normAutofit/>
          </a:bodyPr>
          <a:lstStyle/>
          <a:p>
            <a:pPr marL="0" indent="0" algn="l">
              <a:buNone/>
            </a:pPr>
            <a:r>
              <a:rPr lang="en-US" sz="1000" b="1" dirty="0">
                <a:solidFill>
                  <a:srgbClr val="D8E5DA"/>
                </a:solidFill>
                <a:latin typeface="Aptos" pitchFamily="34" charset="0"/>
                <a:ea typeface="Aptos" pitchFamily="34" charset="-122"/>
                <a:cs typeface="Aptos" pitchFamily="34" charset="-120"/>
              </a:rPr>
              <a:t>Age 20–45  •  Urban  •  Mobile-first</a:t>
            </a:r>
            <a:endParaRPr lang="en-US" sz="1000" dirty="0"/>
          </a:p>
        </p:txBody>
      </p:sp>
      <p:sp>
        <p:nvSpPr>
          <p:cNvPr id="10" name="Text 8"/>
          <p:cNvSpPr txBox="1"/>
          <p:nvPr/>
        </p:nvSpPr>
        <p:spPr>
          <a:xfrm>
            <a:off x="914400" y="3685032"/>
            <a:ext cx="731520" cy="228600"/>
          </a:xfrm>
          <a:prstGeom prst="rect">
            <a:avLst/>
          </a:prstGeom>
          <a:noFill/>
          <a:ln/>
        </p:spPr>
        <p:txBody>
          <a:bodyPr wrap="square" lIns="0" tIns="0" rIns="0" bIns="0" rtlCol="0" anchor="ctr">
            <a:normAutofit/>
          </a:bodyPr>
          <a:lstStyle/>
          <a:p>
            <a:pPr marL="0" indent="0" algn="l">
              <a:buNone/>
            </a:pPr>
            <a:r>
              <a:rPr lang="en-US" sz="1000" b="1" kern="0" spc="110" dirty="0">
                <a:solidFill>
                  <a:srgbClr val="BFD1C0"/>
                </a:solidFill>
                <a:latin typeface="Aptos" pitchFamily="34" charset="0"/>
                <a:ea typeface="Aptos" pitchFamily="34" charset="-122"/>
                <a:cs typeface="Aptos" pitchFamily="34" charset="-120"/>
              </a:rPr>
              <a:t>Values</a:t>
            </a:r>
            <a:endParaRPr lang="en-US" sz="1000" dirty="0"/>
          </a:p>
        </p:txBody>
      </p:sp>
      <p:sp>
        <p:nvSpPr>
          <p:cNvPr id="11" name="Text 9"/>
          <p:cNvSpPr txBox="1"/>
          <p:nvPr/>
        </p:nvSpPr>
        <p:spPr>
          <a:xfrm>
            <a:off x="914400" y="3931920"/>
            <a:ext cx="2331720" cy="658368"/>
          </a:xfrm>
          <a:prstGeom prst="rect">
            <a:avLst/>
          </a:prstGeom>
          <a:noFill/>
          <a:ln/>
        </p:spPr>
        <p:txBody>
          <a:bodyPr wrap="square" lIns="0" tIns="0" rIns="0" bIns="0" rtlCol="0" anchor="ctr">
            <a:normAutofit/>
          </a:bodyPr>
          <a:lstStyle/>
          <a:p>
            <a:pPr marL="0" indent="0" algn="l">
              <a:buNone/>
            </a:pPr>
            <a:r>
              <a:rPr lang="en-US" sz="1200" dirty="0">
                <a:solidFill>
                  <a:srgbClr val="FFFFFF"/>
                </a:solidFill>
                <a:latin typeface="Aptos" pitchFamily="34" charset="0"/>
                <a:ea typeface="Aptos" pitchFamily="34" charset="-122"/>
                <a:cs typeface="Aptos" pitchFamily="34" charset="-120"/>
              </a:rPr>
              <a:t>Quality  •  Transparency</a:t>
            </a:r>
            <a:endParaRPr lang="en-US" sz="1200" dirty="0"/>
          </a:p>
          <a:p>
            <a:pPr marL="0" indent="0" algn="l">
              <a:buNone/>
            </a:pPr>
            <a:r>
              <a:rPr lang="en-US" sz="1200" dirty="0">
                <a:solidFill>
                  <a:srgbClr val="FFFFFF"/>
                </a:solidFill>
                <a:latin typeface="Aptos" pitchFamily="34" charset="0"/>
                <a:ea typeface="Aptos" pitchFamily="34" charset="-122"/>
                <a:cs typeface="Aptos" pitchFamily="34" charset="-120"/>
              </a:rPr>
              <a:t>Ethics  •  Aesthetics  •  Longevity</a:t>
            </a:r>
            <a:endParaRPr lang="en-US" sz="1200" dirty="0"/>
          </a:p>
        </p:txBody>
      </p:sp>
      <p:sp>
        <p:nvSpPr>
          <p:cNvPr id="12" name="Text 10"/>
          <p:cNvSpPr txBox="1"/>
          <p:nvPr/>
        </p:nvSpPr>
        <p:spPr>
          <a:xfrm>
            <a:off x="914400" y="4800600"/>
            <a:ext cx="1051560" cy="228600"/>
          </a:xfrm>
          <a:prstGeom prst="rect">
            <a:avLst/>
          </a:prstGeom>
          <a:noFill/>
          <a:ln/>
        </p:spPr>
        <p:txBody>
          <a:bodyPr wrap="square" lIns="0" tIns="0" rIns="0" bIns="0" rtlCol="0" anchor="ctr">
            <a:normAutofit/>
          </a:bodyPr>
          <a:lstStyle/>
          <a:p>
            <a:pPr marL="0" indent="0" algn="l">
              <a:buNone/>
            </a:pPr>
            <a:r>
              <a:rPr lang="en-US" sz="1000" b="1" kern="0" spc="110" dirty="0">
                <a:solidFill>
                  <a:srgbClr val="BFD1C0"/>
                </a:solidFill>
                <a:latin typeface="Aptos" pitchFamily="34" charset="0"/>
                <a:ea typeface="Aptos" pitchFamily="34" charset="-122"/>
                <a:cs typeface="Aptos" pitchFamily="34" charset="-120"/>
              </a:rPr>
              <a:t>Buying tension</a:t>
            </a:r>
            <a:endParaRPr lang="en-US" sz="1000" dirty="0"/>
          </a:p>
        </p:txBody>
      </p:sp>
      <p:sp>
        <p:nvSpPr>
          <p:cNvPr id="13" name="Text 11"/>
          <p:cNvSpPr txBox="1"/>
          <p:nvPr/>
        </p:nvSpPr>
        <p:spPr>
          <a:xfrm>
            <a:off x="914400" y="5074920"/>
            <a:ext cx="2286000" cy="603504"/>
          </a:xfrm>
          <a:prstGeom prst="rect">
            <a:avLst/>
          </a:prstGeom>
          <a:noFill/>
          <a:ln/>
        </p:spPr>
        <p:txBody>
          <a:bodyPr wrap="square" lIns="0" tIns="0" rIns="0" bIns="0" rtlCol="0" anchor="ctr">
            <a:normAutofit/>
          </a:bodyPr>
          <a:lstStyle/>
          <a:p>
            <a:pPr marL="0" indent="0" algn="l">
              <a:buNone/>
            </a:pPr>
            <a:r>
              <a:rPr lang="en-US" sz="1200" i="1" dirty="0">
                <a:solidFill>
                  <a:srgbClr val="FFF9F1"/>
                </a:solidFill>
                <a:latin typeface="Aptos" pitchFamily="34" charset="0"/>
                <a:ea typeface="Aptos" pitchFamily="34" charset="-122"/>
                <a:cs typeface="Aptos" pitchFamily="34" charset="-120"/>
              </a:rPr>
              <a:t>“I want to buy better — but I need proof, style and convenience.”</a:t>
            </a:r>
            <a:endParaRPr lang="en-US" sz="1200" dirty="0"/>
          </a:p>
        </p:txBody>
      </p:sp>
      <p:sp>
        <p:nvSpPr>
          <p:cNvPr id="14" name="Shape 12"/>
          <p:cNvSpPr/>
          <p:nvPr/>
        </p:nvSpPr>
        <p:spPr>
          <a:xfrm>
            <a:off x="3886200" y="1783080"/>
            <a:ext cx="2377440" cy="1371600"/>
          </a:xfrm>
          <a:prstGeom prst="roundRect">
            <a:avLst>
              <a:gd name="adj" fmla="val 8000"/>
            </a:avLst>
          </a:prstGeom>
          <a:solidFill>
            <a:srgbClr val="FFFDF8"/>
          </a:solidFill>
          <a:ln w="12700">
            <a:solidFill>
              <a:srgbClr val="FFFDF8">
                <a:alpha val="0"/>
              </a:srgbClr>
            </a:solidFill>
            <a:prstDash val="solid"/>
          </a:ln>
        </p:spPr>
        <p:txBody>
          <a:bodyPr/>
          <a:lstStyle/>
          <a:p>
            <a:endParaRPr lang="en-GB"/>
          </a:p>
        </p:txBody>
      </p:sp>
      <p:sp>
        <p:nvSpPr>
          <p:cNvPr id="15" name="Text 13"/>
          <p:cNvSpPr txBox="1"/>
          <p:nvPr/>
        </p:nvSpPr>
        <p:spPr>
          <a:xfrm>
            <a:off x="4069080" y="1929384"/>
            <a:ext cx="2011680" cy="228600"/>
          </a:xfrm>
          <a:prstGeom prst="rect">
            <a:avLst/>
          </a:prstGeom>
          <a:noFill/>
          <a:ln/>
        </p:spPr>
        <p:txBody>
          <a:bodyPr wrap="square" lIns="0" tIns="0" rIns="0" bIns="0" rtlCol="0" anchor="ctr">
            <a:normAutofit/>
          </a:bodyPr>
          <a:lstStyle/>
          <a:p>
            <a:pPr marL="0" indent="0" algn="l">
              <a:buNone/>
            </a:pPr>
            <a:r>
              <a:rPr lang="en-US" sz="900" b="1" kern="0" spc="110" dirty="0">
                <a:solidFill>
                  <a:srgbClr val="244534"/>
                </a:solidFill>
                <a:latin typeface="Aptos" pitchFamily="34" charset="0"/>
                <a:ea typeface="Aptos" pitchFamily="34" charset="-122"/>
                <a:cs typeface="Aptos" pitchFamily="34" charset="-120"/>
              </a:rPr>
              <a:t>WHAT THEY SEEK</a:t>
            </a:r>
            <a:endParaRPr lang="en-US" sz="900" dirty="0"/>
          </a:p>
        </p:txBody>
      </p:sp>
      <p:sp>
        <p:nvSpPr>
          <p:cNvPr id="16" name="Text 14"/>
          <p:cNvSpPr txBox="1"/>
          <p:nvPr/>
        </p:nvSpPr>
        <p:spPr>
          <a:xfrm>
            <a:off x="4069080" y="2267712"/>
            <a:ext cx="2057400" cy="713232"/>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Timeless design</a:t>
            </a:r>
            <a:endParaRPr lang="en-US" sz="1200" dirty="0"/>
          </a:p>
          <a:p>
            <a:pPr marL="0" indent="0" algn="l">
              <a:buNone/>
            </a:pPr>
            <a:r>
              <a:rPr lang="en-US" sz="1200" b="1" dirty="0">
                <a:solidFill>
                  <a:srgbClr val="1D2922"/>
                </a:solidFill>
                <a:latin typeface="Aptos" pitchFamily="34" charset="0"/>
                <a:ea typeface="Aptos" pitchFamily="34" charset="-122"/>
                <a:cs typeface="Aptos" pitchFamily="34" charset="-120"/>
              </a:rPr>
              <a:t>Material provenance</a:t>
            </a:r>
            <a:endParaRPr lang="en-US" sz="1200" dirty="0"/>
          </a:p>
          <a:p>
            <a:pPr marL="0" indent="0" algn="l">
              <a:buNone/>
            </a:pPr>
            <a:r>
              <a:rPr lang="en-US" sz="1200" b="1" dirty="0">
                <a:solidFill>
                  <a:srgbClr val="1D2922"/>
                </a:solidFill>
                <a:latin typeface="Aptos" pitchFamily="34" charset="0"/>
                <a:ea typeface="Aptos" pitchFamily="34" charset="-122"/>
                <a:cs typeface="Aptos" pitchFamily="34" charset="-120"/>
              </a:rPr>
              <a:t>Fair-value quality</a:t>
            </a:r>
            <a:endParaRPr lang="en-US" sz="1200" dirty="0"/>
          </a:p>
        </p:txBody>
      </p:sp>
      <p:sp>
        <p:nvSpPr>
          <p:cNvPr id="17" name="Shape 15"/>
          <p:cNvSpPr/>
          <p:nvPr/>
        </p:nvSpPr>
        <p:spPr>
          <a:xfrm>
            <a:off x="6446520" y="1783080"/>
            <a:ext cx="2377440" cy="1371600"/>
          </a:xfrm>
          <a:prstGeom prst="roundRect">
            <a:avLst>
              <a:gd name="adj" fmla="val 8000"/>
            </a:avLst>
          </a:prstGeom>
          <a:solidFill>
            <a:srgbClr val="F2E8E1"/>
          </a:solidFill>
          <a:ln w="12700">
            <a:solidFill>
              <a:srgbClr val="F2E8E1">
                <a:alpha val="0"/>
              </a:srgbClr>
            </a:solidFill>
            <a:prstDash val="solid"/>
          </a:ln>
        </p:spPr>
        <p:txBody>
          <a:bodyPr/>
          <a:lstStyle/>
          <a:p>
            <a:endParaRPr lang="en-GB"/>
          </a:p>
        </p:txBody>
      </p:sp>
      <p:sp>
        <p:nvSpPr>
          <p:cNvPr id="18" name="Text 16"/>
          <p:cNvSpPr txBox="1"/>
          <p:nvPr/>
        </p:nvSpPr>
        <p:spPr>
          <a:xfrm>
            <a:off x="6629400" y="1929384"/>
            <a:ext cx="2011680" cy="228600"/>
          </a:xfrm>
          <a:prstGeom prst="rect">
            <a:avLst/>
          </a:prstGeom>
          <a:noFill/>
          <a:ln/>
        </p:spPr>
        <p:txBody>
          <a:bodyPr wrap="square" lIns="0" tIns="0" rIns="0" bIns="0" rtlCol="0" anchor="ctr">
            <a:normAutofit/>
          </a:bodyPr>
          <a:lstStyle/>
          <a:p>
            <a:pPr marL="0" indent="0" algn="l">
              <a:buNone/>
            </a:pPr>
            <a:r>
              <a:rPr lang="en-US" sz="900" b="1" kern="0" spc="110" dirty="0">
                <a:solidFill>
                  <a:srgbClr val="A65345"/>
                </a:solidFill>
                <a:latin typeface="Aptos" pitchFamily="34" charset="0"/>
                <a:ea typeface="Aptos" pitchFamily="34" charset="-122"/>
                <a:cs typeface="Aptos" pitchFamily="34" charset="-120"/>
              </a:rPr>
              <a:t>WHAT BLOCKS THEM</a:t>
            </a:r>
            <a:endParaRPr lang="en-US" sz="900" dirty="0"/>
          </a:p>
        </p:txBody>
      </p:sp>
      <p:sp>
        <p:nvSpPr>
          <p:cNvPr id="19" name="Text 17"/>
          <p:cNvSpPr txBox="1"/>
          <p:nvPr/>
        </p:nvSpPr>
        <p:spPr>
          <a:xfrm>
            <a:off x="6629400" y="2267712"/>
            <a:ext cx="2057400" cy="713232"/>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Greenwashing concern</a:t>
            </a:r>
            <a:endParaRPr lang="en-US" sz="1200" dirty="0"/>
          </a:p>
          <a:p>
            <a:pPr marL="0" indent="0" algn="l">
              <a:buNone/>
            </a:pPr>
            <a:r>
              <a:rPr lang="en-US" sz="1200" b="1" dirty="0">
                <a:solidFill>
                  <a:srgbClr val="1D2922"/>
                </a:solidFill>
                <a:latin typeface="Aptos" pitchFamily="34" charset="0"/>
                <a:ea typeface="Aptos" pitchFamily="34" charset="-122"/>
                <a:cs typeface="Aptos" pitchFamily="34" charset="-120"/>
              </a:rPr>
              <a:t>Price sensitivity</a:t>
            </a:r>
            <a:endParaRPr lang="en-US" sz="1200" dirty="0"/>
          </a:p>
          <a:p>
            <a:pPr marL="0" indent="0" algn="l">
              <a:buNone/>
            </a:pPr>
            <a:r>
              <a:rPr lang="en-US" sz="1200" b="1" dirty="0">
                <a:solidFill>
                  <a:srgbClr val="1D2922"/>
                </a:solidFill>
                <a:latin typeface="Aptos" pitchFamily="34" charset="0"/>
                <a:ea typeface="Aptos" pitchFamily="34" charset="-122"/>
                <a:cs typeface="Aptos" pitchFamily="34" charset="-120"/>
              </a:rPr>
              <a:t>Information overload</a:t>
            </a:r>
            <a:endParaRPr lang="en-US" sz="1200" dirty="0"/>
          </a:p>
        </p:txBody>
      </p:sp>
      <p:sp>
        <p:nvSpPr>
          <p:cNvPr id="20" name="Shape 18"/>
          <p:cNvSpPr/>
          <p:nvPr/>
        </p:nvSpPr>
        <p:spPr>
          <a:xfrm>
            <a:off x="9006840" y="1783080"/>
            <a:ext cx="2377440" cy="1371600"/>
          </a:xfrm>
          <a:prstGeom prst="roundRect">
            <a:avLst>
              <a:gd name="adj" fmla="val 8000"/>
            </a:avLst>
          </a:prstGeom>
          <a:solidFill>
            <a:srgbClr val="E7EDE5"/>
          </a:solidFill>
          <a:ln w="12700">
            <a:solidFill>
              <a:srgbClr val="E7EDE5">
                <a:alpha val="0"/>
              </a:srgbClr>
            </a:solidFill>
            <a:prstDash val="solid"/>
          </a:ln>
        </p:spPr>
        <p:txBody>
          <a:bodyPr/>
          <a:lstStyle/>
          <a:p>
            <a:endParaRPr lang="en-GB"/>
          </a:p>
        </p:txBody>
      </p:sp>
      <p:sp>
        <p:nvSpPr>
          <p:cNvPr id="21" name="Text 19"/>
          <p:cNvSpPr txBox="1"/>
          <p:nvPr/>
        </p:nvSpPr>
        <p:spPr>
          <a:xfrm>
            <a:off x="9189720" y="1929384"/>
            <a:ext cx="2011680" cy="228600"/>
          </a:xfrm>
          <a:prstGeom prst="rect">
            <a:avLst/>
          </a:prstGeom>
          <a:noFill/>
          <a:ln/>
        </p:spPr>
        <p:txBody>
          <a:bodyPr wrap="square" lIns="0" tIns="0" rIns="0" bIns="0" rtlCol="0" anchor="ctr">
            <a:normAutofit/>
          </a:bodyPr>
          <a:lstStyle/>
          <a:p>
            <a:pPr marL="0" indent="0" algn="l">
              <a:buNone/>
            </a:pPr>
            <a:r>
              <a:rPr lang="en-US" sz="900" b="1" kern="0" spc="110" dirty="0">
                <a:solidFill>
                  <a:srgbClr val="244534"/>
                </a:solidFill>
                <a:latin typeface="Aptos" pitchFamily="34" charset="0"/>
                <a:ea typeface="Aptos" pitchFamily="34" charset="-122"/>
                <a:cs typeface="Aptos" pitchFamily="34" charset="-120"/>
              </a:rPr>
              <a:t>WHAT CONVERTS</a:t>
            </a:r>
            <a:endParaRPr lang="en-US" sz="900" dirty="0"/>
          </a:p>
        </p:txBody>
      </p:sp>
      <p:sp>
        <p:nvSpPr>
          <p:cNvPr id="22" name="Text 20"/>
          <p:cNvSpPr txBox="1"/>
          <p:nvPr/>
        </p:nvSpPr>
        <p:spPr>
          <a:xfrm>
            <a:off x="9189720" y="2267712"/>
            <a:ext cx="2057400" cy="713232"/>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Clear proof</a:t>
            </a:r>
            <a:endParaRPr lang="en-US" sz="1200" dirty="0"/>
          </a:p>
          <a:p>
            <a:pPr marL="0" indent="0" algn="l">
              <a:buNone/>
            </a:pPr>
            <a:r>
              <a:rPr lang="en-US" sz="1200" b="1" dirty="0">
                <a:solidFill>
                  <a:srgbClr val="1D2922"/>
                </a:solidFill>
                <a:latin typeface="Aptos" pitchFamily="34" charset="0"/>
                <a:ea typeface="Aptos" pitchFamily="34" charset="-122"/>
                <a:cs typeface="Aptos" pitchFamily="34" charset="-120"/>
              </a:rPr>
              <a:t>Low-friction UX</a:t>
            </a:r>
            <a:endParaRPr lang="en-US" sz="1200" dirty="0"/>
          </a:p>
          <a:p>
            <a:pPr marL="0" indent="0" algn="l">
              <a:buNone/>
            </a:pPr>
            <a:r>
              <a:rPr lang="en-US" sz="1200" b="1" dirty="0">
                <a:solidFill>
                  <a:srgbClr val="1D2922"/>
                </a:solidFill>
                <a:latin typeface="Aptos" pitchFamily="34" charset="0"/>
                <a:ea typeface="Aptos" pitchFamily="34" charset="-122"/>
                <a:cs typeface="Aptos" pitchFamily="34" charset="-120"/>
              </a:rPr>
              <a:t>Peer validation</a:t>
            </a:r>
            <a:endParaRPr lang="en-US" sz="1200" dirty="0"/>
          </a:p>
        </p:txBody>
      </p:sp>
      <p:sp>
        <p:nvSpPr>
          <p:cNvPr id="23" name="Shape 21"/>
          <p:cNvSpPr/>
          <p:nvPr/>
        </p:nvSpPr>
        <p:spPr>
          <a:xfrm>
            <a:off x="3886200" y="3456432"/>
            <a:ext cx="7498080" cy="2542032"/>
          </a:xfrm>
          <a:prstGeom prst="roundRect">
            <a:avLst>
              <a:gd name="adj" fmla="val 4317"/>
            </a:avLst>
          </a:prstGeom>
          <a:solidFill>
            <a:srgbClr val="FFFDF8"/>
          </a:solidFill>
          <a:ln w="12700">
            <a:solidFill>
              <a:srgbClr val="FFFDF8">
                <a:alpha val="0"/>
              </a:srgbClr>
            </a:solidFill>
            <a:prstDash val="solid"/>
          </a:ln>
        </p:spPr>
        <p:txBody>
          <a:bodyPr/>
          <a:lstStyle/>
          <a:p>
            <a:endParaRPr lang="en-GB"/>
          </a:p>
        </p:txBody>
      </p:sp>
      <p:sp>
        <p:nvSpPr>
          <p:cNvPr id="24" name="Text 22"/>
          <p:cNvSpPr txBox="1"/>
          <p:nvPr/>
        </p:nvSpPr>
        <p:spPr>
          <a:xfrm>
            <a:off x="4160520" y="3685032"/>
            <a:ext cx="2103120" cy="256032"/>
          </a:xfrm>
          <a:prstGeom prst="rect">
            <a:avLst/>
          </a:prstGeom>
          <a:noFill/>
          <a:ln/>
        </p:spPr>
        <p:txBody>
          <a:bodyPr wrap="square" lIns="0" tIns="0" rIns="0" bIns="0" rtlCol="0" anchor="ctr">
            <a:normAutofit/>
          </a:bodyPr>
          <a:lstStyle/>
          <a:p>
            <a:pPr marL="0" indent="0" algn="l">
              <a:buNone/>
            </a:pPr>
            <a:r>
              <a:rPr lang="en-US" sz="900" b="1" kern="0" spc="140" dirty="0">
                <a:solidFill>
                  <a:srgbClr val="B8795B"/>
                </a:solidFill>
                <a:latin typeface="Aptos" pitchFamily="34" charset="0"/>
                <a:ea typeface="Aptos" pitchFamily="34" charset="-122"/>
                <a:cs typeface="Aptos" pitchFamily="34" charset="-120"/>
              </a:rPr>
              <a:t>POSITIONING STATEMENT</a:t>
            </a:r>
            <a:endParaRPr lang="en-US" sz="900" dirty="0"/>
          </a:p>
        </p:txBody>
      </p:sp>
      <p:sp>
        <p:nvSpPr>
          <p:cNvPr id="25" name="Text 23"/>
          <p:cNvSpPr txBox="1"/>
          <p:nvPr/>
        </p:nvSpPr>
        <p:spPr>
          <a:xfrm>
            <a:off x="4160520" y="4041648"/>
            <a:ext cx="6629400" cy="868680"/>
          </a:xfrm>
          <a:prstGeom prst="rect">
            <a:avLst/>
          </a:prstGeom>
          <a:noFill/>
          <a:ln/>
        </p:spPr>
        <p:txBody>
          <a:bodyPr wrap="square" lIns="0" tIns="0" rIns="0" bIns="0" rtlCol="0" anchor="ctr">
            <a:normAutofit/>
          </a:bodyPr>
          <a:lstStyle/>
          <a:p>
            <a:pPr marL="0" indent="0" algn="l">
              <a:buNone/>
            </a:pPr>
            <a:r>
              <a:rPr lang="en-US" sz="1800" b="1" dirty="0">
                <a:solidFill>
                  <a:srgbClr val="1D2922"/>
                </a:solidFill>
                <a:latin typeface="Aptos" pitchFamily="34" charset="0"/>
                <a:ea typeface="Aptos" pitchFamily="34" charset="-122"/>
                <a:cs typeface="Aptos" pitchFamily="34" charset="-120"/>
              </a:rPr>
              <a:t>For style-conscious consumers who want their wardrobe to reflect their values, VerdeMode delivers refined, long-lasting fashion with visible proof of responsible sourcing and production.</a:t>
            </a:r>
            <a:endParaRPr lang="en-US" sz="1800" dirty="0"/>
          </a:p>
        </p:txBody>
      </p:sp>
      <p:sp>
        <p:nvSpPr>
          <p:cNvPr id="26" name="Shape 24"/>
          <p:cNvSpPr/>
          <p:nvPr/>
        </p:nvSpPr>
        <p:spPr>
          <a:xfrm>
            <a:off x="4160520" y="5230368"/>
            <a:ext cx="1097280"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27" name="Text 25"/>
          <p:cNvSpPr txBox="1"/>
          <p:nvPr/>
        </p:nvSpPr>
        <p:spPr>
          <a:xfrm>
            <a:off x="4233672" y="5230368"/>
            <a:ext cx="95097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MODERN</a:t>
            </a:r>
            <a:endParaRPr lang="en-US" sz="900" dirty="0"/>
          </a:p>
        </p:txBody>
      </p:sp>
      <p:sp>
        <p:nvSpPr>
          <p:cNvPr id="28" name="Shape 26"/>
          <p:cNvSpPr/>
          <p:nvPr/>
        </p:nvSpPr>
        <p:spPr>
          <a:xfrm>
            <a:off x="5394960" y="5230368"/>
            <a:ext cx="1325880" cy="292608"/>
          </a:xfrm>
          <a:prstGeom prst="roundRect">
            <a:avLst>
              <a:gd name="adj" fmla="val 50000"/>
            </a:avLst>
          </a:prstGeom>
          <a:solidFill>
            <a:srgbClr val="E8E0D4"/>
          </a:solidFill>
          <a:ln w="12700">
            <a:solidFill>
              <a:srgbClr val="E8E0D4">
                <a:alpha val="0"/>
              </a:srgbClr>
            </a:solidFill>
            <a:prstDash val="solid"/>
          </a:ln>
        </p:spPr>
        <p:txBody>
          <a:bodyPr/>
          <a:lstStyle/>
          <a:p>
            <a:endParaRPr lang="en-GB"/>
          </a:p>
        </p:txBody>
      </p:sp>
      <p:sp>
        <p:nvSpPr>
          <p:cNvPr id="29" name="Text 27"/>
          <p:cNvSpPr txBox="1"/>
          <p:nvPr/>
        </p:nvSpPr>
        <p:spPr>
          <a:xfrm>
            <a:off x="5468112" y="5230368"/>
            <a:ext cx="1179576" cy="292608"/>
          </a:xfrm>
          <a:prstGeom prst="rect">
            <a:avLst/>
          </a:prstGeom>
          <a:noFill/>
          <a:ln/>
        </p:spPr>
        <p:txBody>
          <a:bodyPr wrap="square" lIns="0" tIns="0" rIns="0" bIns="0" rtlCol="0" anchor="ctr">
            <a:normAutofit/>
          </a:bodyPr>
          <a:lstStyle/>
          <a:p>
            <a:pPr marL="0" indent="0" algn="ctr">
              <a:buNone/>
            </a:pPr>
            <a:r>
              <a:rPr lang="en-US" sz="900" b="1" dirty="0">
                <a:solidFill>
                  <a:srgbClr val="B8795B"/>
                </a:solidFill>
                <a:latin typeface="Aptos" pitchFamily="34" charset="0"/>
                <a:ea typeface="Aptos" pitchFamily="34" charset="-122"/>
                <a:cs typeface="Aptos" pitchFamily="34" charset="-120"/>
              </a:rPr>
              <a:t>CONSCIOUS</a:t>
            </a:r>
            <a:endParaRPr lang="en-US" sz="900" dirty="0"/>
          </a:p>
        </p:txBody>
      </p:sp>
      <p:sp>
        <p:nvSpPr>
          <p:cNvPr id="30" name="Shape 28"/>
          <p:cNvSpPr/>
          <p:nvPr/>
        </p:nvSpPr>
        <p:spPr>
          <a:xfrm>
            <a:off x="6858000" y="5230368"/>
            <a:ext cx="1463040" cy="292608"/>
          </a:xfrm>
          <a:prstGeom prst="roundRect">
            <a:avLst>
              <a:gd name="adj" fmla="val 50000"/>
            </a:avLst>
          </a:prstGeom>
          <a:solidFill>
            <a:srgbClr val="E4E9E7"/>
          </a:solidFill>
          <a:ln w="12700">
            <a:solidFill>
              <a:srgbClr val="E4E9E7">
                <a:alpha val="0"/>
              </a:srgbClr>
            </a:solidFill>
            <a:prstDash val="solid"/>
          </a:ln>
        </p:spPr>
        <p:txBody>
          <a:bodyPr/>
          <a:lstStyle/>
          <a:p>
            <a:endParaRPr lang="en-GB"/>
          </a:p>
        </p:txBody>
      </p:sp>
      <p:sp>
        <p:nvSpPr>
          <p:cNvPr id="31" name="Text 29"/>
          <p:cNvSpPr txBox="1"/>
          <p:nvPr/>
        </p:nvSpPr>
        <p:spPr>
          <a:xfrm>
            <a:off x="6931152" y="5230368"/>
            <a:ext cx="1316736" cy="292608"/>
          </a:xfrm>
          <a:prstGeom prst="rect">
            <a:avLst/>
          </a:prstGeom>
          <a:noFill/>
          <a:ln/>
        </p:spPr>
        <p:txBody>
          <a:bodyPr wrap="square" lIns="0" tIns="0" rIns="0" bIns="0" rtlCol="0" anchor="ctr">
            <a:normAutofit/>
          </a:bodyPr>
          <a:lstStyle/>
          <a:p>
            <a:pPr marL="0" indent="0" algn="ctr">
              <a:buNone/>
            </a:pPr>
            <a:r>
              <a:rPr lang="en-US" sz="900" b="1" dirty="0">
                <a:solidFill>
                  <a:srgbClr val="56758A"/>
                </a:solidFill>
                <a:latin typeface="Aptos" pitchFamily="34" charset="0"/>
                <a:ea typeface="Aptos" pitchFamily="34" charset="-122"/>
                <a:cs typeface="Aptos" pitchFamily="34" charset="-120"/>
              </a:rPr>
              <a:t>TRANSPARENT</a:t>
            </a:r>
            <a:endParaRPr lang="en-US" sz="900" dirty="0"/>
          </a:p>
        </p:txBody>
      </p:sp>
      <p:sp>
        <p:nvSpPr>
          <p:cNvPr id="32" name="Shape 30"/>
          <p:cNvSpPr/>
          <p:nvPr/>
        </p:nvSpPr>
        <p:spPr>
          <a:xfrm>
            <a:off x="8458200" y="5230368"/>
            <a:ext cx="1234440" cy="292608"/>
          </a:xfrm>
          <a:prstGeom prst="roundRect">
            <a:avLst>
              <a:gd name="adj" fmla="val 50000"/>
            </a:avLst>
          </a:prstGeom>
          <a:solidFill>
            <a:srgbClr val="F0EADF"/>
          </a:solidFill>
          <a:ln w="12700">
            <a:solidFill>
              <a:srgbClr val="F0EADF">
                <a:alpha val="0"/>
              </a:srgbClr>
            </a:solidFill>
            <a:prstDash val="solid"/>
          </a:ln>
        </p:spPr>
        <p:txBody>
          <a:bodyPr/>
          <a:lstStyle/>
          <a:p>
            <a:endParaRPr lang="en-GB"/>
          </a:p>
        </p:txBody>
      </p:sp>
      <p:sp>
        <p:nvSpPr>
          <p:cNvPr id="33" name="Text 31"/>
          <p:cNvSpPr txBox="1"/>
          <p:nvPr/>
        </p:nvSpPr>
        <p:spPr>
          <a:xfrm>
            <a:off x="8531352" y="5230368"/>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C8A85B"/>
                </a:solidFill>
                <a:latin typeface="Aptos" pitchFamily="34" charset="0"/>
                <a:ea typeface="Aptos" pitchFamily="34" charset="-122"/>
                <a:cs typeface="Aptos" pitchFamily="34" charset="-120"/>
              </a:rPr>
              <a:t>TIMELESS</a:t>
            </a:r>
            <a:endParaRPr lang="en-US" sz="900" dirty="0"/>
          </a:p>
        </p:txBody>
      </p:sp>
      <p:sp>
        <p:nvSpPr>
          <p:cNvPr id="34" name="Shape 32"/>
          <p:cNvSpPr/>
          <p:nvPr/>
        </p:nvSpPr>
        <p:spPr>
          <a:xfrm>
            <a:off x="9829800" y="5230368"/>
            <a:ext cx="1097280" cy="292608"/>
          </a:xfrm>
          <a:prstGeom prst="roundRect">
            <a:avLst>
              <a:gd name="adj" fmla="val 50000"/>
            </a:avLst>
          </a:prstGeom>
          <a:solidFill>
            <a:srgbClr val="E7EDE5"/>
          </a:solidFill>
          <a:ln w="12700">
            <a:solidFill>
              <a:srgbClr val="E7EDE5">
                <a:alpha val="0"/>
              </a:srgbClr>
            </a:solidFill>
            <a:prstDash val="solid"/>
          </a:ln>
        </p:spPr>
        <p:txBody>
          <a:bodyPr/>
          <a:lstStyle/>
          <a:p>
            <a:endParaRPr lang="en-GB"/>
          </a:p>
        </p:txBody>
      </p:sp>
      <p:sp>
        <p:nvSpPr>
          <p:cNvPr id="35" name="Text 33"/>
          <p:cNvSpPr txBox="1"/>
          <p:nvPr/>
        </p:nvSpPr>
        <p:spPr>
          <a:xfrm>
            <a:off x="9902952" y="5230368"/>
            <a:ext cx="95097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REFINED</a:t>
            </a:r>
            <a:endParaRPr lang="en-US" sz="900" dirty="0"/>
          </a:p>
        </p:txBody>
      </p:sp>
      <p:sp>
        <p:nvSpPr>
          <p:cNvPr id="36" name="Text 34"/>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Research highlights values–behaviour tension among younger sustainable-fashion consumers [1], [8].</a:t>
            </a:r>
            <a:endParaRPr lang="en-US" sz="770" dirty="0"/>
          </a:p>
        </p:txBody>
      </p:sp>
      <p:sp>
        <p:nvSpPr>
          <p:cNvPr id="37"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03 — BRAND IDENTITY</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A visual system that signals purpose without “green cliché”</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Minimalism supports premium positioning; evidence, not colour alone, communicates sustainability.</a:t>
            </a:r>
            <a:endParaRPr lang="en-US" sz="1200" dirty="0"/>
          </a:p>
        </p:txBody>
      </p:sp>
      <p:sp>
        <p:nvSpPr>
          <p:cNvPr id="5" name="Shape 3"/>
          <p:cNvSpPr/>
          <p:nvPr/>
        </p:nvSpPr>
        <p:spPr>
          <a:xfrm>
            <a:off x="658368" y="1755648"/>
            <a:ext cx="3657600" cy="4251960"/>
          </a:xfrm>
          <a:prstGeom prst="roundRect">
            <a:avLst>
              <a:gd name="adj" fmla="val 3500"/>
            </a:avLst>
          </a:prstGeom>
          <a:solidFill>
            <a:srgbClr val="FFFDF8"/>
          </a:solidFill>
          <a:ln w="12700">
            <a:solidFill>
              <a:srgbClr val="FFFDF8">
                <a:alpha val="0"/>
              </a:srgbClr>
            </a:solidFill>
            <a:prstDash val="solid"/>
          </a:ln>
        </p:spPr>
        <p:txBody>
          <a:bodyPr/>
          <a:lstStyle/>
          <a:p>
            <a:endParaRPr lang="en-GB"/>
          </a:p>
        </p:txBody>
      </p:sp>
      <p:pic>
        <p:nvPicPr>
          <p:cNvPr id="6" name="Image 0" descr="/mnt/data/verdemode_logo_mark_refined.png"/>
          <p:cNvPicPr>
            <a:picLocks noChangeAspect="1"/>
          </p:cNvPicPr>
          <p:nvPr/>
        </p:nvPicPr>
        <p:blipFill>
          <a:blip r:embed="rId3"/>
          <a:stretch>
            <a:fillRect/>
          </a:stretch>
        </p:blipFill>
        <p:spPr>
          <a:xfrm>
            <a:off x="1124712" y="1909501"/>
            <a:ext cx="2228850" cy="2570367"/>
          </a:xfrm>
          <a:prstGeom prst="rect">
            <a:avLst/>
          </a:prstGeom>
        </p:spPr>
      </p:pic>
      <p:sp>
        <p:nvSpPr>
          <p:cNvPr id="7" name="Text 4"/>
          <p:cNvSpPr txBox="1"/>
          <p:nvPr/>
        </p:nvSpPr>
        <p:spPr>
          <a:xfrm>
            <a:off x="1033272" y="4069080"/>
            <a:ext cx="3004718" cy="408188"/>
          </a:xfrm>
          <a:prstGeom prst="rect">
            <a:avLst/>
          </a:prstGeom>
          <a:noFill/>
          <a:ln/>
        </p:spPr>
        <p:txBody>
          <a:bodyPr wrap="square" lIns="0" tIns="0" rIns="0" bIns="0" rtlCol="0" anchor="ctr">
            <a:normAutofit/>
          </a:bodyPr>
          <a:lstStyle/>
          <a:p>
            <a:pPr marL="0" indent="0" algn="l">
              <a:buNone/>
            </a:pPr>
            <a:r>
              <a:rPr lang="en-US" sz="2852" b="1" dirty="0">
                <a:solidFill>
                  <a:srgbClr val="244534"/>
                </a:solidFill>
                <a:latin typeface="Aptos" pitchFamily="34" charset="0"/>
                <a:ea typeface="Aptos" pitchFamily="34" charset="-122"/>
                <a:cs typeface="Aptos" pitchFamily="34" charset="-120"/>
              </a:rPr>
              <a:t>VerdeMode</a:t>
            </a:r>
            <a:endParaRPr lang="en-US" sz="2852" dirty="0"/>
          </a:p>
        </p:txBody>
      </p:sp>
      <p:sp>
        <p:nvSpPr>
          <p:cNvPr id="8" name="Text 5"/>
          <p:cNvSpPr txBox="1"/>
          <p:nvPr/>
        </p:nvSpPr>
        <p:spPr>
          <a:xfrm>
            <a:off x="1055949" y="4545300"/>
            <a:ext cx="2211019" cy="181417"/>
          </a:xfrm>
          <a:prstGeom prst="rect">
            <a:avLst/>
          </a:prstGeom>
          <a:noFill/>
          <a:ln/>
        </p:spPr>
        <p:txBody>
          <a:bodyPr wrap="square" lIns="0" tIns="0" rIns="0" bIns="0" rtlCol="0" anchor="ctr">
            <a:normAutofit/>
          </a:bodyPr>
          <a:lstStyle/>
          <a:p>
            <a:pPr marL="0" indent="0" algn="l">
              <a:buNone/>
            </a:pPr>
            <a:r>
              <a:rPr lang="en-US" sz="992" b="1" kern="0" spc="397" dirty="0">
                <a:solidFill>
                  <a:srgbClr val="B8795B"/>
                </a:solidFill>
                <a:latin typeface="Aptos" pitchFamily="34" charset="0"/>
                <a:ea typeface="Aptos" pitchFamily="34" charset="-122"/>
                <a:cs typeface="Aptos" pitchFamily="34" charset="-120"/>
              </a:rPr>
              <a:t>STUDIO</a:t>
            </a:r>
            <a:endParaRPr lang="en-US" sz="992" dirty="0"/>
          </a:p>
        </p:txBody>
      </p:sp>
      <p:sp>
        <p:nvSpPr>
          <p:cNvPr id="9" name="Text 6"/>
          <p:cNvSpPr txBox="1"/>
          <p:nvPr/>
        </p:nvSpPr>
        <p:spPr>
          <a:xfrm>
            <a:off x="1033272" y="4709160"/>
            <a:ext cx="2651760" cy="274320"/>
          </a:xfrm>
          <a:prstGeom prst="rect">
            <a:avLst/>
          </a:prstGeom>
          <a:noFill/>
          <a:ln/>
        </p:spPr>
        <p:txBody>
          <a:bodyPr wrap="square" lIns="0" tIns="0" rIns="0" bIns="0" rtlCol="0" anchor="ctr">
            <a:normAutofit/>
          </a:bodyPr>
          <a:lstStyle/>
          <a:p>
            <a:pPr marL="0" indent="0" algn="l">
              <a:buNone/>
            </a:pPr>
            <a:r>
              <a:rPr lang="en-US" sz="1000" b="1" kern="0" spc="150" dirty="0">
                <a:solidFill>
                  <a:srgbClr val="6C756D"/>
                </a:solidFill>
                <a:latin typeface="Aptos" pitchFamily="34" charset="0"/>
                <a:ea typeface="Aptos" pitchFamily="34" charset="-122"/>
                <a:cs typeface="Aptos" pitchFamily="34" charset="-120"/>
              </a:rPr>
              <a:t>STYLE WITH PURPOSE</a:t>
            </a:r>
            <a:endParaRPr lang="en-US" sz="1000" dirty="0"/>
          </a:p>
        </p:txBody>
      </p:sp>
      <p:sp>
        <p:nvSpPr>
          <p:cNvPr id="10" name="Shape 7"/>
          <p:cNvSpPr/>
          <p:nvPr/>
        </p:nvSpPr>
        <p:spPr>
          <a:xfrm>
            <a:off x="914400" y="5230368"/>
            <a:ext cx="3035808" cy="0"/>
          </a:xfrm>
          <a:prstGeom prst="line">
            <a:avLst/>
          </a:prstGeom>
          <a:noFill/>
          <a:ln w="12700">
            <a:solidFill>
              <a:srgbClr val="D9DDD6"/>
            </a:solidFill>
            <a:prstDash val="solid"/>
            <a:tailEnd type="none"/>
          </a:ln>
        </p:spPr>
        <p:txBody>
          <a:bodyPr/>
          <a:lstStyle/>
          <a:p>
            <a:endParaRPr lang="en-GB"/>
          </a:p>
        </p:txBody>
      </p:sp>
      <p:sp>
        <p:nvSpPr>
          <p:cNvPr id="11" name="Text 8"/>
          <p:cNvSpPr txBox="1"/>
          <p:nvPr/>
        </p:nvSpPr>
        <p:spPr>
          <a:xfrm>
            <a:off x="914400" y="5367528"/>
            <a:ext cx="1005840" cy="201168"/>
          </a:xfrm>
          <a:prstGeom prst="rect">
            <a:avLst/>
          </a:prstGeom>
          <a:noFill/>
          <a:ln/>
        </p:spPr>
        <p:txBody>
          <a:bodyPr wrap="square" lIns="0" tIns="0" rIns="0" bIns="0" rtlCol="0" anchor="ctr">
            <a:normAutofit/>
          </a:bodyPr>
          <a:lstStyle/>
          <a:p>
            <a:pPr marL="0" indent="0" algn="l">
              <a:buNone/>
            </a:pPr>
            <a:r>
              <a:rPr lang="en-US" sz="900" b="1" dirty="0">
                <a:solidFill>
                  <a:srgbClr val="B8795B"/>
                </a:solidFill>
                <a:latin typeface="Aptos" pitchFamily="34" charset="0"/>
                <a:ea typeface="Aptos" pitchFamily="34" charset="-122"/>
                <a:cs typeface="Aptos" pitchFamily="34" charset="-120"/>
              </a:rPr>
              <a:t>Logo rationale</a:t>
            </a:r>
            <a:endParaRPr lang="en-US" sz="900" dirty="0"/>
          </a:p>
        </p:txBody>
      </p:sp>
      <p:sp>
        <p:nvSpPr>
          <p:cNvPr id="12" name="Text 9"/>
          <p:cNvSpPr txBox="1"/>
          <p:nvPr/>
        </p:nvSpPr>
        <p:spPr>
          <a:xfrm>
            <a:off x="1828800" y="5312664"/>
            <a:ext cx="2267712" cy="457200"/>
          </a:xfrm>
          <a:prstGeom prst="rect">
            <a:avLst/>
          </a:prstGeom>
          <a:noFill/>
          <a:ln/>
        </p:spPr>
        <p:txBody>
          <a:bodyPr wrap="square" lIns="0" tIns="0" rIns="0" bIns="0" rtlCol="0" anchor="ctr">
            <a:normAutofit/>
          </a:bodyPr>
          <a:lstStyle/>
          <a:p>
            <a:pPr marL="0" indent="0" algn="l">
              <a:buNone/>
            </a:pPr>
            <a:r>
              <a:rPr lang="en-US" sz="950" dirty="0">
                <a:solidFill>
                  <a:srgbClr val="3A463F"/>
                </a:solidFill>
                <a:latin typeface="Aptos" pitchFamily="34" charset="0"/>
                <a:ea typeface="Aptos" pitchFamily="34" charset="-122"/>
                <a:cs typeface="Aptos" pitchFamily="34" charset="-120"/>
              </a:rPr>
              <a:t>Flowing garment = fashion elegance • circular loop = longevity • leaf form = responsibility</a:t>
            </a:r>
            <a:endParaRPr lang="en-US" sz="950" dirty="0"/>
          </a:p>
        </p:txBody>
      </p:sp>
      <p:sp>
        <p:nvSpPr>
          <p:cNvPr id="13" name="Text 10"/>
          <p:cNvSpPr txBox="1"/>
          <p:nvPr/>
        </p:nvSpPr>
        <p:spPr>
          <a:xfrm>
            <a:off x="4645152" y="1783080"/>
            <a:ext cx="1920240" cy="256032"/>
          </a:xfrm>
          <a:prstGeom prst="rect">
            <a:avLst/>
          </a:prstGeom>
          <a:noFill/>
          <a:ln/>
        </p:spPr>
        <p:txBody>
          <a:bodyPr wrap="square" lIns="0" tIns="0" rIns="0" bIns="0" rtlCol="0" anchor="ctr">
            <a:normAutofit/>
          </a:bodyPr>
          <a:lstStyle/>
          <a:p>
            <a:pPr marL="0" indent="0" algn="l">
              <a:buNone/>
            </a:pPr>
            <a:r>
              <a:rPr lang="en-US" sz="1000" b="1" kern="0" spc="120" dirty="0">
                <a:solidFill>
                  <a:srgbClr val="244534"/>
                </a:solidFill>
                <a:latin typeface="Aptos" pitchFamily="34" charset="0"/>
                <a:ea typeface="Aptos" pitchFamily="34" charset="-122"/>
                <a:cs typeface="Aptos" pitchFamily="34" charset="-120"/>
              </a:rPr>
              <a:t>COLOUR SYSTEM</a:t>
            </a:r>
            <a:endParaRPr lang="en-US" sz="1000" dirty="0"/>
          </a:p>
        </p:txBody>
      </p:sp>
      <p:sp>
        <p:nvSpPr>
          <p:cNvPr id="14" name="Shape 11"/>
          <p:cNvSpPr/>
          <p:nvPr/>
        </p:nvSpPr>
        <p:spPr>
          <a:xfrm>
            <a:off x="4645152" y="2176272"/>
            <a:ext cx="1353312" cy="786384"/>
          </a:xfrm>
          <a:prstGeom prst="roundRect">
            <a:avLst>
              <a:gd name="adj" fmla="val 11628"/>
            </a:avLst>
          </a:prstGeom>
          <a:solidFill>
            <a:srgbClr val="244534"/>
          </a:solidFill>
          <a:ln w="12700">
            <a:solidFill>
              <a:srgbClr val="244534">
                <a:alpha val="0"/>
              </a:srgbClr>
            </a:solidFill>
            <a:prstDash val="solid"/>
          </a:ln>
        </p:spPr>
        <p:txBody>
          <a:bodyPr/>
          <a:lstStyle/>
          <a:p>
            <a:endParaRPr lang="en-GB"/>
          </a:p>
        </p:txBody>
      </p:sp>
      <p:sp>
        <p:nvSpPr>
          <p:cNvPr id="15" name="Text 12"/>
          <p:cNvSpPr txBox="1"/>
          <p:nvPr/>
        </p:nvSpPr>
        <p:spPr>
          <a:xfrm>
            <a:off x="4645152" y="3044952"/>
            <a:ext cx="1353312" cy="219456"/>
          </a:xfrm>
          <a:prstGeom prst="rect">
            <a:avLst/>
          </a:prstGeom>
          <a:noFill/>
          <a:ln/>
        </p:spPr>
        <p:txBody>
          <a:bodyPr wrap="square" lIns="0" tIns="0" rIns="0" bIns="0" rtlCol="0" anchor="ctr">
            <a:normAutofit/>
          </a:bodyPr>
          <a:lstStyle/>
          <a:p>
            <a:pPr marL="0" indent="0" algn="ctr">
              <a:buNone/>
            </a:pPr>
            <a:r>
              <a:rPr lang="en-US" sz="900" b="1" dirty="0">
                <a:solidFill>
                  <a:srgbClr val="3A463F"/>
                </a:solidFill>
                <a:latin typeface="Aptos" pitchFamily="34" charset="0"/>
                <a:ea typeface="Aptos" pitchFamily="34" charset="-122"/>
                <a:cs typeface="Aptos" pitchFamily="34" charset="-120"/>
              </a:rPr>
              <a:t>Forest</a:t>
            </a:r>
            <a:endParaRPr lang="en-US" sz="900" dirty="0"/>
          </a:p>
        </p:txBody>
      </p:sp>
      <p:sp>
        <p:nvSpPr>
          <p:cNvPr id="16" name="Text 13"/>
          <p:cNvSpPr txBox="1"/>
          <p:nvPr/>
        </p:nvSpPr>
        <p:spPr>
          <a:xfrm>
            <a:off x="4645152" y="3246120"/>
            <a:ext cx="1353312" cy="164592"/>
          </a:xfrm>
          <a:prstGeom prst="rect">
            <a:avLst/>
          </a:prstGeom>
          <a:noFill/>
          <a:ln/>
        </p:spPr>
        <p:txBody>
          <a:bodyPr wrap="square" lIns="0" tIns="0" rIns="0" bIns="0" rtlCol="0" anchor="ctr">
            <a:normAutofit/>
          </a:bodyPr>
          <a:lstStyle/>
          <a:p>
            <a:pPr marL="0" indent="0" algn="ctr">
              <a:buNone/>
            </a:pPr>
            <a:r>
              <a:rPr lang="en-US" sz="800" dirty="0">
                <a:solidFill>
                  <a:srgbClr val="6C756D"/>
                </a:solidFill>
                <a:latin typeface="Aptos" pitchFamily="34" charset="0"/>
                <a:ea typeface="Aptos" pitchFamily="34" charset="-122"/>
                <a:cs typeface="Aptos" pitchFamily="34" charset="-120"/>
              </a:rPr>
              <a:t>#244534</a:t>
            </a:r>
            <a:endParaRPr lang="en-US" sz="800" dirty="0"/>
          </a:p>
        </p:txBody>
      </p:sp>
      <p:sp>
        <p:nvSpPr>
          <p:cNvPr id="17" name="Shape 14"/>
          <p:cNvSpPr/>
          <p:nvPr/>
        </p:nvSpPr>
        <p:spPr>
          <a:xfrm>
            <a:off x="6272784" y="2176272"/>
            <a:ext cx="1353312" cy="786384"/>
          </a:xfrm>
          <a:prstGeom prst="roundRect">
            <a:avLst>
              <a:gd name="adj" fmla="val 11628"/>
            </a:avLst>
          </a:prstGeom>
          <a:solidFill>
            <a:srgbClr val="8FA38B"/>
          </a:solidFill>
          <a:ln w="12700">
            <a:solidFill>
              <a:srgbClr val="8FA38B">
                <a:alpha val="0"/>
              </a:srgbClr>
            </a:solidFill>
            <a:prstDash val="solid"/>
          </a:ln>
        </p:spPr>
        <p:txBody>
          <a:bodyPr/>
          <a:lstStyle/>
          <a:p>
            <a:endParaRPr lang="en-GB"/>
          </a:p>
        </p:txBody>
      </p:sp>
      <p:sp>
        <p:nvSpPr>
          <p:cNvPr id="18" name="Text 15"/>
          <p:cNvSpPr txBox="1"/>
          <p:nvPr/>
        </p:nvSpPr>
        <p:spPr>
          <a:xfrm>
            <a:off x="6272784" y="3044952"/>
            <a:ext cx="1353312" cy="219456"/>
          </a:xfrm>
          <a:prstGeom prst="rect">
            <a:avLst/>
          </a:prstGeom>
          <a:noFill/>
          <a:ln/>
        </p:spPr>
        <p:txBody>
          <a:bodyPr wrap="square" lIns="0" tIns="0" rIns="0" bIns="0" rtlCol="0" anchor="ctr">
            <a:normAutofit/>
          </a:bodyPr>
          <a:lstStyle/>
          <a:p>
            <a:pPr marL="0" indent="0" algn="ctr">
              <a:buNone/>
            </a:pPr>
            <a:r>
              <a:rPr lang="en-US" sz="900" b="1" dirty="0">
                <a:solidFill>
                  <a:srgbClr val="3A463F"/>
                </a:solidFill>
                <a:latin typeface="Aptos" pitchFamily="34" charset="0"/>
                <a:ea typeface="Aptos" pitchFamily="34" charset="-122"/>
                <a:cs typeface="Aptos" pitchFamily="34" charset="-120"/>
              </a:rPr>
              <a:t>Sage</a:t>
            </a:r>
            <a:endParaRPr lang="en-US" sz="900" dirty="0"/>
          </a:p>
        </p:txBody>
      </p:sp>
      <p:sp>
        <p:nvSpPr>
          <p:cNvPr id="19" name="Text 16"/>
          <p:cNvSpPr txBox="1"/>
          <p:nvPr/>
        </p:nvSpPr>
        <p:spPr>
          <a:xfrm>
            <a:off x="6272784" y="3246120"/>
            <a:ext cx="1353312" cy="164592"/>
          </a:xfrm>
          <a:prstGeom prst="rect">
            <a:avLst/>
          </a:prstGeom>
          <a:noFill/>
          <a:ln/>
        </p:spPr>
        <p:txBody>
          <a:bodyPr wrap="square" lIns="0" tIns="0" rIns="0" bIns="0" rtlCol="0" anchor="ctr">
            <a:normAutofit/>
          </a:bodyPr>
          <a:lstStyle/>
          <a:p>
            <a:pPr marL="0" indent="0" algn="ctr">
              <a:buNone/>
            </a:pPr>
            <a:r>
              <a:rPr lang="en-US" sz="800" dirty="0">
                <a:solidFill>
                  <a:srgbClr val="6C756D"/>
                </a:solidFill>
                <a:latin typeface="Aptos" pitchFamily="34" charset="0"/>
                <a:ea typeface="Aptos" pitchFamily="34" charset="-122"/>
                <a:cs typeface="Aptos" pitchFamily="34" charset="-120"/>
              </a:rPr>
              <a:t>#8FA38B</a:t>
            </a:r>
            <a:endParaRPr lang="en-US" sz="800" dirty="0"/>
          </a:p>
        </p:txBody>
      </p:sp>
      <p:sp>
        <p:nvSpPr>
          <p:cNvPr id="20" name="Shape 17"/>
          <p:cNvSpPr/>
          <p:nvPr/>
        </p:nvSpPr>
        <p:spPr>
          <a:xfrm>
            <a:off x="7900416" y="2176272"/>
            <a:ext cx="1353312" cy="786384"/>
          </a:xfrm>
          <a:prstGeom prst="roundRect">
            <a:avLst>
              <a:gd name="adj" fmla="val 11628"/>
            </a:avLst>
          </a:prstGeom>
          <a:solidFill>
            <a:srgbClr val="F5F1E8"/>
          </a:solidFill>
          <a:ln w="12700">
            <a:solidFill>
              <a:srgbClr val="F5F1E8">
                <a:alpha val="0"/>
              </a:srgbClr>
            </a:solidFill>
            <a:prstDash val="solid"/>
          </a:ln>
        </p:spPr>
        <p:txBody>
          <a:bodyPr/>
          <a:lstStyle/>
          <a:p>
            <a:endParaRPr lang="en-GB"/>
          </a:p>
        </p:txBody>
      </p:sp>
      <p:sp>
        <p:nvSpPr>
          <p:cNvPr id="21" name="Text 18"/>
          <p:cNvSpPr txBox="1"/>
          <p:nvPr/>
        </p:nvSpPr>
        <p:spPr>
          <a:xfrm>
            <a:off x="7900416" y="3044952"/>
            <a:ext cx="1353312" cy="219456"/>
          </a:xfrm>
          <a:prstGeom prst="rect">
            <a:avLst/>
          </a:prstGeom>
          <a:noFill/>
          <a:ln/>
        </p:spPr>
        <p:txBody>
          <a:bodyPr wrap="square" lIns="0" tIns="0" rIns="0" bIns="0" rtlCol="0" anchor="ctr">
            <a:normAutofit/>
          </a:bodyPr>
          <a:lstStyle/>
          <a:p>
            <a:pPr marL="0" indent="0" algn="ctr">
              <a:buNone/>
            </a:pPr>
            <a:r>
              <a:rPr lang="en-US" sz="900" b="1" dirty="0">
                <a:solidFill>
                  <a:srgbClr val="3A463F"/>
                </a:solidFill>
                <a:latin typeface="Aptos" pitchFamily="34" charset="0"/>
                <a:ea typeface="Aptos" pitchFamily="34" charset="-122"/>
                <a:cs typeface="Aptos" pitchFamily="34" charset="-120"/>
              </a:rPr>
              <a:t>Ivory</a:t>
            </a:r>
            <a:endParaRPr lang="en-US" sz="900" dirty="0"/>
          </a:p>
        </p:txBody>
      </p:sp>
      <p:sp>
        <p:nvSpPr>
          <p:cNvPr id="22" name="Text 19"/>
          <p:cNvSpPr txBox="1"/>
          <p:nvPr/>
        </p:nvSpPr>
        <p:spPr>
          <a:xfrm>
            <a:off x="7900416" y="3246120"/>
            <a:ext cx="1353312" cy="164592"/>
          </a:xfrm>
          <a:prstGeom prst="rect">
            <a:avLst/>
          </a:prstGeom>
          <a:noFill/>
          <a:ln/>
        </p:spPr>
        <p:txBody>
          <a:bodyPr wrap="square" lIns="0" tIns="0" rIns="0" bIns="0" rtlCol="0" anchor="ctr">
            <a:normAutofit/>
          </a:bodyPr>
          <a:lstStyle/>
          <a:p>
            <a:pPr marL="0" indent="0" algn="ctr">
              <a:buNone/>
            </a:pPr>
            <a:r>
              <a:rPr lang="en-US" sz="800" dirty="0">
                <a:solidFill>
                  <a:srgbClr val="6C756D"/>
                </a:solidFill>
                <a:latin typeface="Aptos" pitchFamily="34" charset="0"/>
                <a:ea typeface="Aptos" pitchFamily="34" charset="-122"/>
                <a:cs typeface="Aptos" pitchFamily="34" charset="-120"/>
              </a:rPr>
              <a:t>#F5F1E8</a:t>
            </a:r>
            <a:endParaRPr lang="en-US" sz="800" dirty="0"/>
          </a:p>
        </p:txBody>
      </p:sp>
      <p:sp>
        <p:nvSpPr>
          <p:cNvPr id="23" name="Shape 20"/>
          <p:cNvSpPr/>
          <p:nvPr/>
        </p:nvSpPr>
        <p:spPr>
          <a:xfrm>
            <a:off x="9528048" y="2176272"/>
            <a:ext cx="1353312" cy="786384"/>
          </a:xfrm>
          <a:prstGeom prst="roundRect">
            <a:avLst>
              <a:gd name="adj" fmla="val 11628"/>
            </a:avLst>
          </a:prstGeom>
          <a:solidFill>
            <a:srgbClr val="B8795B"/>
          </a:solidFill>
          <a:ln w="12700">
            <a:solidFill>
              <a:srgbClr val="B8795B">
                <a:alpha val="0"/>
              </a:srgbClr>
            </a:solidFill>
            <a:prstDash val="solid"/>
          </a:ln>
        </p:spPr>
        <p:txBody>
          <a:bodyPr/>
          <a:lstStyle/>
          <a:p>
            <a:endParaRPr lang="en-GB"/>
          </a:p>
        </p:txBody>
      </p:sp>
      <p:sp>
        <p:nvSpPr>
          <p:cNvPr id="24" name="Text 21"/>
          <p:cNvSpPr txBox="1"/>
          <p:nvPr/>
        </p:nvSpPr>
        <p:spPr>
          <a:xfrm>
            <a:off x="9528048" y="3044952"/>
            <a:ext cx="1353312" cy="219456"/>
          </a:xfrm>
          <a:prstGeom prst="rect">
            <a:avLst/>
          </a:prstGeom>
          <a:noFill/>
          <a:ln/>
        </p:spPr>
        <p:txBody>
          <a:bodyPr wrap="square" lIns="0" tIns="0" rIns="0" bIns="0" rtlCol="0" anchor="ctr">
            <a:normAutofit/>
          </a:bodyPr>
          <a:lstStyle/>
          <a:p>
            <a:pPr marL="0" indent="0" algn="ctr">
              <a:buNone/>
            </a:pPr>
            <a:r>
              <a:rPr lang="en-US" sz="900" b="1" dirty="0">
                <a:solidFill>
                  <a:srgbClr val="3A463F"/>
                </a:solidFill>
                <a:latin typeface="Aptos" pitchFamily="34" charset="0"/>
                <a:ea typeface="Aptos" pitchFamily="34" charset="-122"/>
                <a:cs typeface="Aptos" pitchFamily="34" charset="-120"/>
              </a:rPr>
              <a:t>Clay</a:t>
            </a:r>
            <a:endParaRPr lang="en-US" sz="900" dirty="0"/>
          </a:p>
        </p:txBody>
      </p:sp>
      <p:sp>
        <p:nvSpPr>
          <p:cNvPr id="25" name="Text 22"/>
          <p:cNvSpPr txBox="1"/>
          <p:nvPr/>
        </p:nvSpPr>
        <p:spPr>
          <a:xfrm>
            <a:off x="9528048" y="3246120"/>
            <a:ext cx="1353312" cy="164592"/>
          </a:xfrm>
          <a:prstGeom prst="rect">
            <a:avLst/>
          </a:prstGeom>
          <a:noFill/>
          <a:ln/>
        </p:spPr>
        <p:txBody>
          <a:bodyPr wrap="square" lIns="0" tIns="0" rIns="0" bIns="0" rtlCol="0" anchor="ctr">
            <a:normAutofit/>
          </a:bodyPr>
          <a:lstStyle/>
          <a:p>
            <a:pPr marL="0" indent="0" algn="ctr">
              <a:buNone/>
            </a:pPr>
            <a:r>
              <a:rPr lang="en-US" sz="800" dirty="0">
                <a:solidFill>
                  <a:srgbClr val="6C756D"/>
                </a:solidFill>
                <a:latin typeface="Aptos" pitchFamily="34" charset="0"/>
                <a:ea typeface="Aptos" pitchFamily="34" charset="-122"/>
                <a:cs typeface="Aptos" pitchFamily="34" charset="-120"/>
              </a:rPr>
              <a:t>#B8795B</a:t>
            </a:r>
            <a:endParaRPr lang="en-US" sz="800" dirty="0"/>
          </a:p>
        </p:txBody>
      </p:sp>
      <p:sp>
        <p:nvSpPr>
          <p:cNvPr id="26" name="Text 23"/>
          <p:cNvSpPr txBox="1"/>
          <p:nvPr/>
        </p:nvSpPr>
        <p:spPr>
          <a:xfrm>
            <a:off x="4645152" y="3730752"/>
            <a:ext cx="1371600" cy="256032"/>
          </a:xfrm>
          <a:prstGeom prst="rect">
            <a:avLst/>
          </a:prstGeom>
          <a:noFill/>
          <a:ln/>
        </p:spPr>
        <p:txBody>
          <a:bodyPr wrap="square" lIns="0" tIns="0" rIns="0" bIns="0" rtlCol="0" anchor="ctr">
            <a:normAutofit/>
          </a:bodyPr>
          <a:lstStyle/>
          <a:p>
            <a:pPr marL="0" indent="0" algn="l">
              <a:buNone/>
            </a:pPr>
            <a:r>
              <a:rPr lang="en-US" sz="1000" b="1" kern="0" spc="120" dirty="0">
                <a:solidFill>
                  <a:srgbClr val="244534"/>
                </a:solidFill>
                <a:latin typeface="Aptos" pitchFamily="34" charset="0"/>
                <a:ea typeface="Aptos" pitchFamily="34" charset="-122"/>
                <a:cs typeface="Aptos" pitchFamily="34" charset="-120"/>
              </a:rPr>
              <a:t>TYPOGRAPHY</a:t>
            </a:r>
            <a:endParaRPr lang="en-US" sz="1000" dirty="0"/>
          </a:p>
        </p:txBody>
      </p:sp>
      <p:sp>
        <p:nvSpPr>
          <p:cNvPr id="27" name="Text 24"/>
          <p:cNvSpPr txBox="1"/>
          <p:nvPr/>
        </p:nvSpPr>
        <p:spPr>
          <a:xfrm>
            <a:off x="4645152" y="4069080"/>
            <a:ext cx="2880360" cy="438912"/>
          </a:xfrm>
          <a:prstGeom prst="rect">
            <a:avLst/>
          </a:prstGeom>
          <a:noFill/>
          <a:ln/>
        </p:spPr>
        <p:txBody>
          <a:bodyPr wrap="square" lIns="0" tIns="0" rIns="0" bIns="0" rtlCol="0" anchor="ctr">
            <a:normAutofit/>
          </a:bodyPr>
          <a:lstStyle/>
          <a:p>
            <a:pPr marL="0" indent="0" algn="l">
              <a:buNone/>
            </a:pPr>
            <a:r>
              <a:rPr lang="en-US" sz="2600" b="1" dirty="0">
                <a:solidFill>
                  <a:srgbClr val="1D2922"/>
                </a:solidFill>
                <a:latin typeface="Aptos" pitchFamily="34" charset="0"/>
                <a:ea typeface="Aptos" pitchFamily="34" charset="-122"/>
                <a:cs typeface="Aptos" pitchFamily="34" charset="-120"/>
              </a:rPr>
              <a:t>Aptos Display</a:t>
            </a:r>
            <a:endParaRPr lang="en-US" sz="2600" dirty="0"/>
          </a:p>
        </p:txBody>
      </p:sp>
      <p:sp>
        <p:nvSpPr>
          <p:cNvPr id="28" name="Text 25"/>
          <p:cNvSpPr txBox="1"/>
          <p:nvPr/>
        </p:nvSpPr>
        <p:spPr>
          <a:xfrm>
            <a:off x="4645152" y="4507992"/>
            <a:ext cx="3566160" cy="237744"/>
          </a:xfrm>
          <a:prstGeom prst="rect">
            <a:avLst/>
          </a:prstGeom>
          <a:noFill/>
          <a:ln/>
        </p:spPr>
        <p:txBody>
          <a:bodyPr wrap="square" lIns="0" tIns="0" rIns="0" bIns="0" rtlCol="0" anchor="ctr">
            <a:normAutofit/>
          </a:bodyPr>
          <a:lstStyle/>
          <a:p>
            <a:pPr marL="0" indent="0" algn="l">
              <a:buNone/>
            </a:pPr>
            <a:r>
              <a:rPr lang="en-US" sz="1000" dirty="0">
                <a:solidFill>
                  <a:srgbClr val="6C756D"/>
                </a:solidFill>
                <a:latin typeface="Aptos" pitchFamily="34" charset="0"/>
                <a:ea typeface="Aptos" pitchFamily="34" charset="-122"/>
                <a:cs typeface="Aptos" pitchFamily="34" charset="-120"/>
              </a:rPr>
              <a:t>Headlines: confident, clean, editorial</a:t>
            </a:r>
            <a:endParaRPr lang="en-US" sz="1000" dirty="0"/>
          </a:p>
        </p:txBody>
      </p:sp>
      <p:sp>
        <p:nvSpPr>
          <p:cNvPr id="29" name="Text 26"/>
          <p:cNvSpPr txBox="1"/>
          <p:nvPr/>
        </p:nvSpPr>
        <p:spPr>
          <a:xfrm>
            <a:off x="8549640" y="4069080"/>
            <a:ext cx="2011680" cy="438912"/>
          </a:xfrm>
          <a:prstGeom prst="rect">
            <a:avLst/>
          </a:prstGeom>
          <a:noFill/>
          <a:ln/>
        </p:spPr>
        <p:txBody>
          <a:bodyPr wrap="square" lIns="0" tIns="0" rIns="0" bIns="0" rtlCol="0" anchor="ctr">
            <a:normAutofit/>
          </a:bodyPr>
          <a:lstStyle/>
          <a:p>
            <a:pPr marL="0" indent="0" algn="l">
              <a:buNone/>
            </a:pPr>
            <a:r>
              <a:rPr lang="en-US" sz="2200" dirty="0">
                <a:solidFill>
                  <a:srgbClr val="1D2922"/>
                </a:solidFill>
                <a:latin typeface="Aptos" pitchFamily="34" charset="0"/>
                <a:ea typeface="Aptos" pitchFamily="34" charset="-122"/>
                <a:cs typeface="Aptos" pitchFamily="34" charset="-120"/>
              </a:rPr>
              <a:t>Aptos</a:t>
            </a:r>
            <a:endParaRPr lang="en-US" sz="2200" dirty="0"/>
          </a:p>
        </p:txBody>
      </p:sp>
      <p:sp>
        <p:nvSpPr>
          <p:cNvPr id="30" name="Text 27"/>
          <p:cNvSpPr txBox="1"/>
          <p:nvPr/>
        </p:nvSpPr>
        <p:spPr>
          <a:xfrm>
            <a:off x="8549640" y="4507992"/>
            <a:ext cx="2606040" cy="237744"/>
          </a:xfrm>
          <a:prstGeom prst="rect">
            <a:avLst/>
          </a:prstGeom>
          <a:noFill/>
          <a:ln/>
        </p:spPr>
        <p:txBody>
          <a:bodyPr wrap="square" lIns="0" tIns="0" rIns="0" bIns="0" rtlCol="0" anchor="ctr">
            <a:normAutofit/>
          </a:bodyPr>
          <a:lstStyle/>
          <a:p>
            <a:pPr marL="0" indent="0" algn="l">
              <a:buNone/>
            </a:pPr>
            <a:r>
              <a:rPr lang="en-US" sz="1000" dirty="0">
                <a:solidFill>
                  <a:srgbClr val="6C756D"/>
                </a:solidFill>
                <a:latin typeface="Aptos" pitchFamily="34" charset="0"/>
                <a:ea typeface="Aptos" pitchFamily="34" charset="-122"/>
                <a:cs typeface="Aptos" pitchFamily="34" charset="-120"/>
              </a:rPr>
              <a:t>Body: accessible and highly legible</a:t>
            </a:r>
            <a:endParaRPr lang="en-US" sz="1000" dirty="0"/>
          </a:p>
        </p:txBody>
      </p:sp>
      <p:sp>
        <p:nvSpPr>
          <p:cNvPr id="31" name="Text 28"/>
          <p:cNvSpPr txBox="1"/>
          <p:nvPr/>
        </p:nvSpPr>
        <p:spPr>
          <a:xfrm>
            <a:off x="4645152" y="5001768"/>
            <a:ext cx="1828800" cy="256032"/>
          </a:xfrm>
          <a:prstGeom prst="rect">
            <a:avLst/>
          </a:prstGeom>
          <a:noFill/>
          <a:ln/>
        </p:spPr>
        <p:txBody>
          <a:bodyPr wrap="square" lIns="0" tIns="0" rIns="0" bIns="0" rtlCol="0" anchor="ctr">
            <a:normAutofit/>
          </a:bodyPr>
          <a:lstStyle/>
          <a:p>
            <a:pPr marL="0" indent="0" algn="l">
              <a:buNone/>
            </a:pPr>
            <a:r>
              <a:rPr lang="en-US" sz="1000" b="1" kern="0" spc="120" dirty="0">
                <a:solidFill>
                  <a:srgbClr val="244534"/>
                </a:solidFill>
                <a:latin typeface="Aptos" pitchFamily="34" charset="0"/>
                <a:ea typeface="Aptos" pitchFamily="34" charset="-122"/>
                <a:cs typeface="Aptos" pitchFamily="34" charset="-120"/>
              </a:rPr>
              <a:t>DESIGN PRINCIPLES</a:t>
            </a:r>
            <a:endParaRPr lang="en-US" sz="1000" dirty="0"/>
          </a:p>
        </p:txBody>
      </p:sp>
      <p:sp>
        <p:nvSpPr>
          <p:cNvPr id="32" name="Shape 29"/>
          <p:cNvSpPr/>
          <p:nvPr/>
        </p:nvSpPr>
        <p:spPr>
          <a:xfrm>
            <a:off x="4645152" y="5367528"/>
            <a:ext cx="2816352"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33" name="Text 30"/>
          <p:cNvSpPr txBox="1"/>
          <p:nvPr/>
        </p:nvSpPr>
        <p:spPr>
          <a:xfrm>
            <a:off x="4718304" y="5367528"/>
            <a:ext cx="2670048"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Space &gt; clutter</a:t>
            </a:r>
            <a:endParaRPr lang="en-US" sz="900" dirty="0"/>
          </a:p>
        </p:txBody>
      </p:sp>
      <p:sp>
        <p:nvSpPr>
          <p:cNvPr id="34" name="Shape 31"/>
          <p:cNvSpPr/>
          <p:nvPr/>
        </p:nvSpPr>
        <p:spPr>
          <a:xfrm>
            <a:off x="7772400" y="5367528"/>
            <a:ext cx="2816352" cy="292608"/>
          </a:xfrm>
          <a:prstGeom prst="roundRect">
            <a:avLst>
              <a:gd name="adj" fmla="val 50000"/>
            </a:avLst>
          </a:prstGeom>
          <a:solidFill>
            <a:srgbClr val="E8E0D4"/>
          </a:solidFill>
          <a:ln w="12700">
            <a:solidFill>
              <a:srgbClr val="E8E0D4">
                <a:alpha val="0"/>
              </a:srgbClr>
            </a:solidFill>
            <a:prstDash val="solid"/>
          </a:ln>
        </p:spPr>
        <p:txBody>
          <a:bodyPr/>
          <a:lstStyle/>
          <a:p>
            <a:endParaRPr lang="en-GB"/>
          </a:p>
        </p:txBody>
      </p:sp>
      <p:sp>
        <p:nvSpPr>
          <p:cNvPr id="35" name="Text 32"/>
          <p:cNvSpPr txBox="1"/>
          <p:nvPr/>
        </p:nvSpPr>
        <p:spPr>
          <a:xfrm>
            <a:off x="7845552" y="5367528"/>
            <a:ext cx="2670048" cy="292608"/>
          </a:xfrm>
          <a:prstGeom prst="rect">
            <a:avLst/>
          </a:prstGeom>
          <a:noFill/>
          <a:ln/>
        </p:spPr>
        <p:txBody>
          <a:bodyPr wrap="square" lIns="0" tIns="0" rIns="0" bIns="0" rtlCol="0" anchor="ctr">
            <a:normAutofit/>
          </a:bodyPr>
          <a:lstStyle/>
          <a:p>
            <a:pPr marL="0" indent="0" algn="ctr">
              <a:buNone/>
            </a:pPr>
            <a:r>
              <a:rPr lang="en-US" sz="900" b="1" dirty="0">
                <a:solidFill>
                  <a:srgbClr val="B8795B"/>
                </a:solidFill>
                <a:latin typeface="Aptos" pitchFamily="34" charset="0"/>
                <a:ea typeface="Aptos" pitchFamily="34" charset="-122"/>
                <a:cs typeface="Aptos" pitchFamily="34" charset="-120"/>
              </a:rPr>
              <a:t>Proof &gt; claims</a:t>
            </a:r>
            <a:endParaRPr lang="en-US" sz="900" dirty="0"/>
          </a:p>
        </p:txBody>
      </p:sp>
      <p:sp>
        <p:nvSpPr>
          <p:cNvPr id="36" name="Shape 33"/>
          <p:cNvSpPr/>
          <p:nvPr/>
        </p:nvSpPr>
        <p:spPr>
          <a:xfrm>
            <a:off x="4645152" y="5797296"/>
            <a:ext cx="2816352"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37" name="Text 34"/>
          <p:cNvSpPr txBox="1"/>
          <p:nvPr/>
        </p:nvSpPr>
        <p:spPr>
          <a:xfrm>
            <a:off x="4718304" y="5797296"/>
            <a:ext cx="2670048"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Texture &gt; decoration</a:t>
            </a:r>
            <a:endParaRPr lang="en-US" sz="900" dirty="0"/>
          </a:p>
        </p:txBody>
      </p:sp>
      <p:sp>
        <p:nvSpPr>
          <p:cNvPr id="38" name="Shape 35"/>
          <p:cNvSpPr/>
          <p:nvPr/>
        </p:nvSpPr>
        <p:spPr>
          <a:xfrm>
            <a:off x="7772400" y="5797296"/>
            <a:ext cx="2816352"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39" name="Text 36"/>
          <p:cNvSpPr txBox="1"/>
          <p:nvPr/>
        </p:nvSpPr>
        <p:spPr>
          <a:xfrm>
            <a:off x="7845552" y="5797296"/>
            <a:ext cx="2670048"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Consistency &gt; novelty</a:t>
            </a:r>
            <a:endParaRPr lang="en-US" sz="900" dirty="0"/>
          </a:p>
        </p:txBody>
      </p:sp>
      <p:sp>
        <p:nvSpPr>
          <p:cNvPr id="40" name="Text 37"/>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Strategic principle: authenticity and transparency are stronger trust signals than generic sustainability cues [4].</a:t>
            </a:r>
            <a:endParaRPr lang="en-US" sz="770" dirty="0"/>
          </a:p>
        </p:txBody>
      </p:sp>
      <p:sp>
        <p:nvSpPr>
          <p:cNvPr id="41"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1E8"/>
        </a:solidFill>
        <a:effectLst/>
      </p:bgPr>
    </p:bg>
    <p:spTree>
      <p:nvGrpSpPr>
        <p:cNvPr id="1" name=""/>
        <p:cNvGrpSpPr/>
        <p:nvPr/>
      </p:nvGrpSpPr>
      <p:grpSpPr>
        <a:xfrm>
          <a:off x="0" y="0"/>
          <a:ext cx="0" cy="0"/>
          <a:chOff x="0" y="0"/>
          <a:chExt cx="0" cy="0"/>
        </a:xfrm>
      </p:grpSpPr>
      <p:pic>
        <p:nvPicPr>
          <p:cNvPr id="2" name="Image 0" descr="/mnt/data/a_minimalist_studio_fashion_portrait_scene_a_sing_batch_2.png"/>
          <p:cNvPicPr>
            <a:picLocks noChangeAspect="1"/>
          </p:cNvPicPr>
          <p:nvPr/>
        </p:nvPicPr>
        <p:blipFill>
          <a:blip r:embed="rId3"/>
          <a:srcRect l="2000" r="-978"/>
          <a:stretch/>
        </p:blipFill>
        <p:spPr>
          <a:xfrm>
            <a:off x="128016" y="0"/>
            <a:ext cx="12060936" cy="6858000"/>
          </a:xfrm>
          <a:prstGeom prst="rect">
            <a:avLst/>
          </a:prstGeom>
        </p:spPr>
      </p:pic>
      <p:sp>
        <p:nvSpPr>
          <p:cNvPr id="3" name="Shape 0"/>
          <p:cNvSpPr/>
          <p:nvPr/>
        </p:nvSpPr>
        <p:spPr>
          <a:xfrm>
            <a:off x="7635240" y="0"/>
            <a:ext cx="4553712" cy="6858000"/>
          </a:xfrm>
          <a:prstGeom prst="rect">
            <a:avLst/>
          </a:prstGeom>
          <a:solidFill>
            <a:srgbClr val="F5F1E8"/>
          </a:solidFill>
          <a:ln w="12700">
            <a:solidFill>
              <a:srgbClr val="F5F1E8">
                <a:alpha val="0"/>
              </a:srgbClr>
            </a:solidFill>
            <a:prstDash val="solid"/>
          </a:ln>
        </p:spPr>
        <p:txBody>
          <a:bodyPr/>
          <a:lstStyle/>
          <a:p>
            <a:endParaRPr lang="en-GB"/>
          </a:p>
        </p:txBody>
      </p:sp>
      <p:pic>
        <p:nvPicPr>
          <p:cNvPr id="4" name="Image 1" descr="/mnt/data/verdemode_logo_mark_forest_watermark.png"/>
          <p:cNvPicPr>
            <a:picLocks noChangeAspect="1"/>
          </p:cNvPicPr>
          <p:nvPr/>
        </p:nvPicPr>
        <p:blipFill>
          <a:blip r:embed="rId4"/>
          <a:stretch>
            <a:fillRect/>
          </a:stretch>
        </p:blipFill>
        <p:spPr>
          <a:xfrm>
            <a:off x="8161659" y="685800"/>
            <a:ext cx="3290561" cy="3794760"/>
          </a:xfrm>
          <a:prstGeom prst="rect">
            <a:avLst/>
          </a:prstGeom>
        </p:spPr>
      </p:pic>
      <p:sp>
        <p:nvSpPr>
          <p:cNvPr id="5" name="Text 1"/>
          <p:cNvSpPr txBox="1"/>
          <p:nvPr/>
        </p:nvSpPr>
        <p:spPr>
          <a:xfrm>
            <a:off x="8065008" y="585216"/>
            <a:ext cx="2423160" cy="256032"/>
          </a:xfrm>
          <a:prstGeom prst="rect">
            <a:avLst/>
          </a:prstGeom>
          <a:noFill/>
          <a:ln/>
        </p:spPr>
        <p:txBody>
          <a:bodyPr wrap="square" lIns="0" tIns="0" rIns="0" bIns="0" rtlCol="0" anchor="ctr">
            <a:normAutofit/>
          </a:bodyPr>
          <a:lstStyle/>
          <a:p>
            <a:pPr marL="0" indent="0" algn="l">
              <a:buNone/>
            </a:pPr>
            <a:r>
              <a:rPr lang="en-US" sz="1000" b="1" kern="0" spc="150" dirty="0">
                <a:solidFill>
                  <a:srgbClr val="B8795B"/>
                </a:solidFill>
                <a:latin typeface="Aptos" pitchFamily="34" charset="0"/>
                <a:ea typeface="Aptos" pitchFamily="34" charset="-122"/>
                <a:cs typeface="Aptos" pitchFamily="34" charset="-120"/>
              </a:rPr>
              <a:t>04 — Brand campaign</a:t>
            </a:r>
            <a:endParaRPr lang="en-US" sz="1000" dirty="0"/>
          </a:p>
        </p:txBody>
      </p:sp>
      <p:sp>
        <p:nvSpPr>
          <p:cNvPr id="6" name="Text 2"/>
          <p:cNvSpPr txBox="1"/>
          <p:nvPr/>
        </p:nvSpPr>
        <p:spPr>
          <a:xfrm>
            <a:off x="8065008" y="1005840"/>
            <a:ext cx="3200400" cy="960120"/>
          </a:xfrm>
          <a:prstGeom prst="rect">
            <a:avLst/>
          </a:prstGeom>
          <a:noFill/>
          <a:ln/>
        </p:spPr>
        <p:txBody>
          <a:bodyPr wrap="square" lIns="0" tIns="0" rIns="0" bIns="0" rtlCol="0" anchor="ctr">
            <a:normAutofit/>
          </a:bodyPr>
          <a:lstStyle/>
          <a:p>
            <a:pPr marL="0" indent="0" algn="l">
              <a:buNone/>
            </a:pPr>
            <a:r>
              <a:rPr lang="en-US" sz="3100" b="1" dirty="0">
                <a:solidFill>
                  <a:srgbClr val="1D2922"/>
                </a:solidFill>
                <a:latin typeface="Aptos" pitchFamily="34" charset="0"/>
                <a:ea typeface="Aptos" pitchFamily="34" charset="-122"/>
                <a:cs typeface="Aptos" pitchFamily="34" charset="-120"/>
              </a:rPr>
              <a:t>The Conscious</a:t>
            </a:r>
            <a:endParaRPr lang="en-US" sz="3100" dirty="0"/>
          </a:p>
          <a:p>
            <a:pPr marL="0" indent="0" algn="l">
              <a:buNone/>
            </a:pPr>
            <a:r>
              <a:rPr lang="en-US" sz="3100" b="1" dirty="0">
                <a:solidFill>
                  <a:srgbClr val="1D2922"/>
                </a:solidFill>
                <a:latin typeface="Aptos" pitchFamily="34" charset="0"/>
                <a:ea typeface="Aptos" pitchFamily="34" charset="-122"/>
                <a:cs typeface="Aptos" pitchFamily="34" charset="-120"/>
              </a:rPr>
              <a:t>Modernist</a:t>
            </a:r>
            <a:endParaRPr lang="en-US" sz="3100" dirty="0"/>
          </a:p>
        </p:txBody>
      </p:sp>
      <p:sp>
        <p:nvSpPr>
          <p:cNvPr id="7" name="Text 3"/>
          <p:cNvSpPr txBox="1"/>
          <p:nvPr/>
        </p:nvSpPr>
        <p:spPr>
          <a:xfrm>
            <a:off x="8083296" y="2267712"/>
            <a:ext cx="2971800" cy="786384"/>
          </a:xfrm>
          <a:prstGeom prst="rect">
            <a:avLst/>
          </a:prstGeom>
          <a:noFill/>
          <a:ln/>
        </p:spPr>
        <p:txBody>
          <a:bodyPr wrap="square" lIns="0" tIns="0" rIns="0" bIns="0" rtlCol="0" anchor="ctr">
            <a:normAutofit/>
          </a:bodyPr>
          <a:lstStyle/>
          <a:p>
            <a:pPr marL="0" indent="0" algn="l">
              <a:buNone/>
            </a:pPr>
            <a:r>
              <a:rPr lang="en-US" sz="1400" dirty="0">
                <a:solidFill>
                  <a:srgbClr val="3A463F"/>
                </a:solidFill>
                <a:latin typeface="Aptos" pitchFamily="34" charset="0"/>
                <a:ea typeface="Aptos" pitchFamily="34" charset="-122"/>
                <a:cs typeface="Aptos" pitchFamily="34" charset="-120"/>
              </a:rPr>
              <a:t>A visual direction for launch photography: warm minimalism, natural texture and editorial restraint.</a:t>
            </a:r>
            <a:endParaRPr lang="en-US" sz="1400" dirty="0"/>
          </a:p>
        </p:txBody>
      </p:sp>
      <p:sp>
        <p:nvSpPr>
          <p:cNvPr id="8" name="Shape 4"/>
          <p:cNvSpPr/>
          <p:nvPr/>
        </p:nvSpPr>
        <p:spPr>
          <a:xfrm>
            <a:off x="8092440" y="3364992"/>
            <a:ext cx="3154680" cy="0"/>
          </a:xfrm>
          <a:prstGeom prst="line">
            <a:avLst/>
          </a:prstGeom>
          <a:noFill/>
          <a:ln w="12700">
            <a:solidFill>
              <a:srgbClr val="D9DDD6"/>
            </a:solidFill>
            <a:prstDash val="solid"/>
            <a:tailEnd type="none"/>
          </a:ln>
        </p:spPr>
        <p:txBody>
          <a:bodyPr/>
          <a:lstStyle/>
          <a:p>
            <a:endParaRPr lang="en-GB"/>
          </a:p>
        </p:txBody>
      </p:sp>
      <p:sp>
        <p:nvSpPr>
          <p:cNvPr id="9" name="Text 5"/>
          <p:cNvSpPr txBox="1"/>
          <p:nvPr/>
        </p:nvSpPr>
        <p:spPr>
          <a:xfrm>
            <a:off x="8083296" y="3621024"/>
            <a:ext cx="2194560" cy="219456"/>
          </a:xfrm>
          <a:prstGeom prst="rect">
            <a:avLst/>
          </a:prstGeom>
          <a:noFill/>
          <a:ln/>
        </p:spPr>
        <p:txBody>
          <a:bodyPr wrap="square" lIns="0" tIns="0" rIns="0" bIns="0" rtlCol="0" anchor="ctr">
            <a:normAutofit/>
          </a:bodyPr>
          <a:lstStyle/>
          <a:p>
            <a:pPr marL="0" indent="0" algn="l">
              <a:buNone/>
            </a:pPr>
            <a:r>
              <a:rPr lang="en-US" sz="900" b="1" kern="0" spc="110" dirty="0">
                <a:solidFill>
                  <a:srgbClr val="244534"/>
                </a:solidFill>
                <a:latin typeface="Aptos" pitchFamily="34" charset="0"/>
                <a:ea typeface="Aptos" pitchFamily="34" charset="-122"/>
                <a:cs typeface="Aptos" pitchFamily="34" charset="-120"/>
              </a:rPr>
              <a:t>Designed to communicate</a:t>
            </a:r>
            <a:endParaRPr lang="en-US" sz="900" dirty="0"/>
          </a:p>
        </p:txBody>
      </p:sp>
      <p:sp>
        <p:nvSpPr>
          <p:cNvPr id="10" name="Shape 6"/>
          <p:cNvSpPr/>
          <p:nvPr/>
        </p:nvSpPr>
        <p:spPr>
          <a:xfrm>
            <a:off x="8101584" y="4005072"/>
            <a:ext cx="201168" cy="201168"/>
          </a:xfrm>
          <a:prstGeom prst="ellipse">
            <a:avLst/>
          </a:prstGeom>
          <a:solidFill>
            <a:srgbClr val="244534"/>
          </a:solidFill>
          <a:ln w="12700">
            <a:solidFill>
              <a:srgbClr val="244534">
                <a:alpha val="0"/>
              </a:srgbClr>
            </a:solidFill>
            <a:prstDash val="solid"/>
          </a:ln>
        </p:spPr>
        <p:txBody>
          <a:bodyPr/>
          <a:lstStyle/>
          <a:p>
            <a:endParaRPr lang="en-GB"/>
          </a:p>
        </p:txBody>
      </p:sp>
      <p:sp>
        <p:nvSpPr>
          <p:cNvPr id="11" name="Text 7"/>
          <p:cNvSpPr txBox="1"/>
          <p:nvPr/>
        </p:nvSpPr>
        <p:spPr>
          <a:xfrm>
            <a:off x="8101584" y="4000500"/>
            <a:ext cx="201168" cy="201168"/>
          </a:xfrm>
          <a:prstGeom prst="rect">
            <a:avLst/>
          </a:prstGeom>
          <a:noFill/>
          <a:ln/>
        </p:spPr>
        <p:txBody>
          <a:bodyPr wrap="square" lIns="0" tIns="0" rIns="0" bIns="0" rtlCol="0" anchor="ctr">
            <a:normAutofit/>
          </a:bodyPr>
          <a:lstStyle/>
          <a:p>
            <a:pPr marL="0" indent="0" algn="ctr">
              <a:buNone/>
            </a:pPr>
            <a:r>
              <a:rPr lang="en-US" sz="1100" b="1" dirty="0">
                <a:solidFill>
                  <a:srgbClr val="FFFFFF"/>
                </a:solidFill>
                <a:latin typeface="Aptos" pitchFamily="34" charset="0"/>
                <a:ea typeface="Aptos" pitchFamily="34" charset="-122"/>
                <a:cs typeface="Aptos" pitchFamily="34" charset="-120"/>
              </a:rPr>
              <a:t>✓</a:t>
            </a:r>
            <a:endParaRPr lang="en-US" sz="1100" dirty="0"/>
          </a:p>
        </p:txBody>
      </p:sp>
      <p:sp>
        <p:nvSpPr>
          <p:cNvPr id="12" name="Text 8"/>
          <p:cNvSpPr txBox="1"/>
          <p:nvPr/>
        </p:nvSpPr>
        <p:spPr>
          <a:xfrm>
            <a:off x="8394192" y="3959352"/>
            <a:ext cx="2542032" cy="256032"/>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Timeless silhouettes</a:t>
            </a:r>
            <a:endParaRPr lang="en-US" sz="1150" dirty="0"/>
          </a:p>
        </p:txBody>
      </p:sp>
      <p:sp>
        <p:nvSpPr>
          <p:cNvPr id="13" name="Shape 9"/>
          <p:cNvSpPr/>
          <p:nvPr/>
        </p:nvSpPr>
        <p:spPr>
          <a:xfrm>
            <a:off x="8101584" y="4425696"/>
            <a:ext cx="201168" cy="201168"/>
          </a:xfrm>
          <a:prstGeom prst="ellipse">
            <a:avLst/>
          </a:prstGeom>
          <a:solidFill>
            <a:srgbClr val="244534"/>
          </a:solidFill>
          <a:ln w="12700">
            <a:solidFill>
              <a:srgbClr val="244534">
                <a:alpha val="0"/>
              </a:srgbClr>
            </a:solidFill>
            <a:prstDash val="solid"/>
          </a:ln>
        </p:spPr>
        <p:txBody>
          <a:bodyPr/>
          <a:lstStyle/>
          <a:p>
            <a:endParaRPr lang="en-GB"/>
          </a:p>
        </p:txBody>
      </p:sp>
      <p:sp>
        <p:nvSpPr>
          <p:cNvPr id="14" name="Text 10"/>
          <p:cNvSpPr txBox="1"/>
          <p:nvPr/>
        </p:nvSpPr>
        <p:spPr>
          <a:xfrm>
            <a:off x="8101584" y="4421124"/>
            <a:ext cx="201168" cy="201168"/>
          </a:xfrm>
          <a:prstGeom prst="rect">
            <a:avLst/>
          </a:prstGeom>
          <a:noFill/>
          <a:ln/>
        </p:spPr>
        <p:txBody>
          <a:bodyPr wrap="square" lIns="0" tIns="0" rIns="0" bIns="0" rtlCol="0" anchor="ctr">
            <a:normAutofit/>
          </a:bodyPr>
          <a:lstStyle/>
          <a:p>
            <a:pPr marL="0" indent="0" algn="ctr">
              <a:buNone/>
            </a:pPr>
            <a:r>
              <a:rPr lang="en-US" sz="1100" b="1" dirty="0">
                <a:solidFill>
                  <a:srgbClr val="FFFFFF"/>
                </a:solidFill>
                <a:latin typeface="Aptos" pitchFamily="34" charset="0"/>
                <a:ea typeface="Aptos" pitchFamily="34" charset="-122"/>
                <a:cs typeface="Aptos" pitchFamily="34" charset="-120"/>
              </a:rPr>
              <a:t>✓</a:t>
            </a:r>
            <a:endParaRPr lang="en-US" sz="1100" dirty="0"/>
          </a:p>
        </p:txBody>
      </p:sp>
      <p:sp>
        <p:nvSpPr>
          <p:cNvPr id="15" name="Text 11"/>
          <p:cNvSpPr txBox="1"/>
          <p:nvPr/>
        </p:nvSpPr>
        <p:spPr>
          <a:xfrm>
            <a:off x="8394192" y="4379976"/>
            <a:ext cx="2542032" cy="256032"/>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Natural-fibre cues</a:t>
            </a:r>
            <a:endParaRPr lang="en-US" sz="1150" dirty="0"/>
          </a:p>
        </p:txBody>
      </p:sp>
      <p:sp>
        <p:nvSpPr>
          <p:cNvPr id="16" name="Shape 12"/>
          <p:cNvSpPr/>
          <p:nvPr/>
        </p:nvSpPr>
        <p:spPr>
          <a:xfrm>
            <a:off x="8101584" y="4846320"/>
            <a:ext cx="201168" cy="201168"/>
          </a:xfrm>
          <a:prstGeom prst="ellipse">
            <a:avLst/>
          </a:prstGeom>
          <a:solidFill>
            <a:srgbClr val="244534"/>
          </a:solidFill>
          <a:ln w="12700">
            <a:solidFill>
              <a:srgbClr val="244534">
                <a:alpha val="0"/>
              </a:srgbClr>
            </a:solidFill>
            <a:prstDash val="solid"/>
          </a:ln>
        </p:spPr>
        <p:txBody>
          <a:bodyPr/>
          <a:lstStyle/>
          <a:p>
            <a:endParaRPr lang="en-GB"/>
          </a:p>
        </p:txBody>
      </p:sp>
      <p:sp>
        <p:nvSpPr>
          <p:cNvPr id="17" name="Text 13"/>
          <p:cNvSpPr txBox="1"/>
          <p:nvPr/>
        </p:nvSpPr>
        <p:spPr>
          <a:xfrm>
            <a:off x="8101584" y="4841748"/>
            <a:ext cx="201168" cy="201168"/>
          </a:xfrm>
          <a:prstGeom prst="rect">
            <a:avLst/>
          </a:prstGeom>
          <a:noFill/>
          <a:ln/>
        </p:spPr>
        <p:txBody>
          <a:bodyPr wrap="square" lIns="0" tIns="0" rIns="0" bIns="0" rtlCol="0" anchor="ctr">
            <a:normAutofit/>
          </a:bodyPr>
          <a:lstStyle/>
          <a:p>
            <a:pPr marL="0" indent="0" algn="ctr">
              <a:buNone/>
            </a:pPr>
            <a:r>
              <a:rPr lang="en-US" sz="1100" b="1" dirty="0">
                <a:solidFill>
                  <a:srgbClr val="FFFFFF"/>
                </a:solidFill>
                <a:latin typeface="Aptos" pitchFamily="34" charset="0"/>
                <a:ea typeface="Aptos" pitchFamily="34" charset="-122"/>
                <a:cs typeface="Aptos" pitchFamily="34" charset="-120"/>
              </a:rPr>
              <a:t>✓</a:t>
            </a:r>
            <a:endParaRPr lang="en-US" sz="1100" dirty="0"/>
          </a:p>
        </p:txBody>
      </p:sp>
      <p:sp>
        <p:nvSpPr>
          <p:cNvPr id="18" name="Text 14"/>
          <p:cNvSpPr txBox="1"/>
          <p:nvPr/>
        </p:nvSpPr>
        <p:spPr>
          <a:xfrm>
            <a:off x="8394192" y="4800600"/>
            <a:ext cx="2542032" cy="256032"/>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Calm premium styling</a:t>
            </a:r>
            <a:endParaRPr lang="en-US" sz="1150" dirty="0"/>
          </a:p>
        </p:txBody>
      </p:sp>
      <p:sp>
        <p:nvSpPr>
          <p:cNvPr id="19" name="Shape 15"/>
          <p:cNvSpPr/>
          <p:nvPr/>
        </p:nvSpPr>
        <p:spPr>
          <a:xfrm>
            <a:off x="8101584" y="5266944"/>
            <a:ext cx="201168" cy="201168"/>
          </a:xfrm>
          <a:prstGeom prst="ellipse">
            <a:avLst/>
          </a:prstGeom>
          <a:solidFill>
            <a:srgbClr val="244534"/>
          </a:solidFill>
          <a:ln w="12700">
            <a:solidFill>
              <a:srgbClr val="244534">
                <a:alpha val="0"/>
              </a:srgbClr>
            </a:solidFill>
            <a:prstDash val="solid"/>
          </a:ln>
        </p:spPr>
        <p:txBody>
          <a:bodyPr/>
          <a:lstStyle/>
          <a:p>
            <a:endParaRPr lang="en-GB"/>
          </a:p>
        </p:txBody>
      </p:sp>
      <p:sp>
        <p:nvSpPr>
          <p:cNvPr id="20" name="Text 16"/>
          <p:cNvSpPr txBox="1"/>
          <p:nvPr/>
        </p:nvSpPr>
        <p:spPr>
          <a:xfrm>
            <a:off x="8101584" y="5262372"/>
            <a:ext cx="201168" cy="201168"/>
          </a:xfrm>
          <a:prstGeom prst="rect">
            <a:avLst/>
          </a:prstGeom>
          <a:noFill/>
          <a:ln/>
        </p:spPr>
        <p:txBody>
          <a:bodyPr wrap="square" lIns="0" tIns="0" rIns="0" bIns="0" rtlCol="0" anchor="ctr">
            <a:normAutofit/>
          </a:bodyPr>
          <a:lstStyle/>
          <a:p>
            <a:pPr marL="0" indent="0" algn="ctr">
              <a:buNone/>
            </a:pPr>
            <a:r>
              <a:rPr lang="en-US" sz="1100" b="1" dirty="0">
                <a:solidFill>
                  <a:srgbClr val="FFFFFF"/>
                </a:solidFill>
                <a:latin typeface="Aptos" pitchFamily="34" charset="0"/>
                <a:ea typeface="Aptos" pitchFamily="34" charset="-122"/>
                <a:cs typeface="Aptos" pitchFamily="34" charset="-120"/>
              </a:rPr>
              <a:t>✓</a:t>
            </a:r>
            <a:endParaRPr lang="en-US" sz="1100" dirty="0"/>
          </a:p>
        </p:txBody>
      </p:sp>
      <p:sp>
        <p:nvSpPr>
          <p:cNvPr id="21" name="Text 17"/>
          <p:cNvSpPr txBox="1"/>
          <p:nvPr/>
        </p:nvSpPr>
        <p:spPr>
          <a:xfrm>
            <a:off x="8394192" y="5221224"/>
            <a:ext cx="2542032" cy="256032"/>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Responsible lifestyle</a:t>
            </a:r>
            <a:endParaRPr lang="en-US" sz="1150" dirty="0"/>
          </a:p>
        </p:txBody>
      </p:sp>
      <p:pic>
        <p:nvPicPr>
          <p:cNvPr id="22" name="Image 2" descr="/mnt/data/verdemode_logo_mark_refined.png"/>
          <p:cNvPicPr>
            <a:picLocks noChangeAspect="1"/>
          </p:cNvPicPr>
          <p:nvPr/>
        </p:nvPicPr>
        <p:blipFill>
          <a:blip r:embed="rId5"/>
          <a:stretch>
            <a:fillRect/>
          </a:stretch>
        </p:blipFill>
        <p:spPr>
          <a:xfrm>
            <a:off x="8065008" y="5836659"/>
            <a:ext cx="822960" cy="949059"/>
          </a:xfrm>
          <a:prstGeom prst="rect">
            <a:avLst/>
          </a:prstGeom>
        </p:spPr>
      </p:pic>
      <p:sp>
        <p:nvSpPr>
          <p:cNvPr id="23" name="Text 18"/>
          <p:cNvSpPr txBox="1"/>
          <p:nvPr/>
        </p:nvSpPr>
        <p:spPr>
          <a:xfrm>
            <a:off x="8756294" y="6044550"/>
            <a:ext cx="1744675" cy="237012"/>
          </a:xfrm>
          <a:prstGeom prst="rect">
            <a:avLst/>
          </a:prstGeom>
          <a:noFill/>
          <a:ln/>
        </p:spPr>
        <p:txBody>
          <a:bodyPr wrap="square" lIns="0" tIns="0" rIns="0" bIns="0" rtlCol="0" anchor="ctr">
            <a:normAutofit/>
          </a:bodyPr>
          <a:lstStyle/>
          <a:p>
            <a:pPr marL="0" indent="0" algn="l">
              <a:buNone/>
            </a:pPr>
            <a:r>
              <a:rPr lang="en-US" sz="1656" b="1" dirty="0">
                <a:solidFill>
                  <a:srgbClr val="244534"/>
                </a:solidFill>
                <a:latin typeface="Aptos" pitchFamily="34" charset="0"/>
                <a:ea typeface="Aptos" pitchFamily="34" charset="-122"/>
                <a:cs typeface="Aptos" pitchFamily="34" charset="-120"/>
              </a:rPr>
              <a:t>VerdeMode</a:t>
            </a:r>
            <a:endParaRPr lang="en-US" sz="1656" dirty="0"/>
          </a:p>
        </p:txBody>
      </p:sp>
      <p:sp>
        <p:nvSpPr>
          <p:cNvPr id="24" name="Text 19"/>
          <p:cNvSpPr txBox="1"/>
          <p:nvPr/>
        </p:nvSpPr>
        <p:spPr>
          <a:xfrm>
            <a:off x="8769462" y="6321064"/>
            <a:ext cx="1283818" cy="105339"/>
          </a:xfrm>
          <a:prstGeom prst="rect">
            <a:avLst/>
          </a:prstGeom>
          <a:noFill/>
          <a:ln/>
        </p:spPr>
        <p:txBody>
          <a:bodyPr wrap="square" lIns="0" tIns="0" rIns="0" bIns="0" rtlCol="0" anchor="ctr">
            <a:normAutofit/>
          </a:bodyPr>
          <a:lstStyle/>
          <a:p>
            <a:pPr marL="0" indent="0" algn="l">
              <a:buNone/>
            </a:pPr>
            <a:r>
              <a:rPr lang="en-US" sz="576" b="1" kern="0" spc="230" dirty="0">
                <a:solidFill>
                  <a:srgbClr val="B8795B"/>
                </a:solidFill>
                <a:latin typeface="Aptos" pitchFamily="34" charset="0"/>
                <a:ea typeface="Aptos" pitchFamily="34" charset="-122"/>
                <a:cs typeface="Aptos" pitchFamily="34" charset="-120"/>
              </a:rPr>
              <a:t>STUDIO</a:t>
            </a:r>
            <a:endParaRPr lang="en-US" sz="576" dirty="0"/>
          </a:p>
        </p:txBody>
      </p:sp>
      <p:sp>
        <p:nvSpPr>
          <p:cNvPr id="25"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1E8"/>
        </a:solidFill>
        <a:effectLst/>
      </p:bgPr>
    </p:bg>
    <p:spTree>
      <p:nvGrpSpPr>
        <p:cNvPr id="1" name=""/>
        <p:cNvGrpSpPr/>
        <p:nvPr/>
      </p:nvGrpSpPr>
      <p:grpSpPr>
        <a:xfrm>
          <a:off x="0" y="0"/>
          <a:ext cx="0" cy="0"/>
          <a:chOff x="0" y="0"/>
          <a:chExt cx="0" cy="0"/>
        </a:xfrm>
      </p:grpSpPr>
      <p:pic>
        <p:nvPicPr>
          <p:cNvPr id="2" name="Image 0" descr="/mnt/data/a_clean_minimalist_fashion_forward_studio_portra_batch_4.png"/>
          <p:cNvPicPr>
            <a:picLocks noChangeAspect="1"/>
          </p:cNvPicPr>
          <p:nvPr/>
        </p:nvPicPr>
        <p:blipFill>
          <a:blip r:embed="rId3"/>
          <a:srcRect r="1022"/>
          <a:stretch/>
        </p:blipFill>
        <p:spPr>
          <a:xfrm>
            <a:off x="128016" y="0"/>
            <a:ext cx="12060936" cy="6858000"/>
          </a:xfrm>
          <a:prstGeom prst="rect">
            <a:avLst/>
          </a:prstGeom>
        </p:spPr>
      </p:pic>
      <p:sp>
        <p:nvSpPr>
          <p:cNvPr id="3" name="Shape 0"/>
          <p:cNvSpPr/>
          <p:nvPr/>
        </p:nvSpPr>
        <p:spPr>
          <a:xfrm>
            <a:off x="6629400" y="0"/>
            <a:ext cx="5559552" cy="6858000"/>
          </a:xfrm>
          <a:prstGeom prst="rect">
            <a:avLst/>
          </a:prstGeom>
          <a:solidFill>
            <a:srgbClr val="244534"/>
          </a:solidFill>
          <a:ln w="12700">
            <a:solidFill>
              <a:srgbClr val="244534">
                <a:alpha val="0"/>
              </a:srgbClr>
            </a:solidFill>
            <a:prstDash val="solid"/>
          </a:ln>
        </p:spPr>
        <p:txBody>
          <a:bodyPr/>
          <a:lstStyle/>
          <a:p>
            <a:endParaRPr lang="en-GB"/>
          </a:p>
        </p:txBody>
      </p:sp>
      <p:pic>
        <p:nvPicPr>
          <p:cNvPr id="4" name="Image 1" descr="/mnt/data/verdemode_logo_mark_watermark.png"/>
          <p:cNvPicPr>
            <a:picLocks noChangeAspect="1"/>
          </p:cNvPicPr>
          <p:nvPr/>
        </p:nvPicPr>
        <p:blipFill>
          <a:blip r:embed="rId4"/>
          <a:stretch>
            <a:fillRect/>
          </a:stretch>
        </p:blipFill>
        <p:spPr>
          <a:xfrm>
            <a:off x="7359801" y="292608"/>
            <a:ext cx="4162758" cy="4800600"/>
          </a:xfrm>
          <a:prstGeom prst="rect">
            <a:avLst/>
          </a:prstGeom>
        </p:spPr>
      </p:pic>
      <p:sp>
        <p:nvSpPr>
          <p:cNvPr id="5" name="Text 1"/>
          <p:cNvSpPr txBox="1"/>
          <p:nvPr/>
        </p:nvSpPr>
        <p:spPr>
          <a:xfrm>
            <a:off x="7315200" y="676656"/>
            <a:ext cx="2423160" cy="256032"/>
          </a:xfrm>
          <a:prstGeom prst="rect">
            <a:avLst/>
          </a:prstGeom>
          <a:noFill/>
          <a:ln/>
        </p:spPr>
        <p:txBody>
          <a:bodyPr wrap="square" lIns="0" tIns="0" rIns="0" bIns="0" rtlCol="0" anchor="ctr">
            <a:normAutofit/>
          </a:bodyPr>
          <a:lstStyle/>
          <a:p>
            <a:pPr marL="0" indent="0" algn="l">
              <a:buNone/>
            </a:pPr>
            <a:r>
              <a:rPr lang="en-US" sz="1000" b="1" kern="0" spc="150" dirty="0">
                <a:solidFill>
                  <a:srgbClr val="D6E2D4"/>
                </a:solidFill>
                <a:latin typeface="Aptos" pitchFamily="34" charset="0"/>
                <a:ea typeface="Aptos" pitchFamily="34" charset="-122"/>
                <a:cs typeface="Aptos" pitchFamily="34" charset="-120"/>
              </a:rPr>
              <a:t>05 — Capsule collection</a:t>
            </a:r>
            <a:endParaRPr lang="en-US" sz="1000" dirty="0"/>
          </a:p>
        </p:txBody>
      </p:sp>
      <p:sp>
        <p:nvSpPr>
          <p:cNvPr id="6" name="Text 2"/>
          <p:cNvSpPr txBox="1"/>
          <p:nvPr/>
        </p:nvSpPr>
        <p:spPr>
          <a:xfrm>
            <a:off x="7315200" y="1115568"/>
            <a:ext cx="3840480" cy="1024128"/>
          </a:xfrm>
          <a:prstGeom prst="rect">
            <a:avLst/>
          </a:prstGeom>
          <a:noFill/>
          <a:ln/>
        </p:spPr>
        <p:txBody>
          <a:bodyPr wrap="square" lIns="0" tIns="0" rIns="0" bIns="0" rtlCol="0" anchor="ctr">
            <a:normAutofit/>
          </a:bodyPr>
          <a:lstStyle/>
          <a:p>
            <a:pPr marL="0" indent="0" algn="l">
              <a:buNone/>
            </a:pPr>
            <a:r>
              <a:rPr lang="en-US" sz="3100" b="1" dirty="0">
                <a:solidFill>
                  <a:srgbClr val="FFFFFF"/>
                </a:solidFill>
                <a:latin typeface="Aptos" pitchFamily="34" charset="0"/>
                <a:ea typeface="Aptos" pitchFamily="34" charset="-122"/>
                <a:cs typeface="Aptos" pitchFamily="34" charset="-120"/>
              </a:rPr>
              <a:t>Fewer, better</a:t>
            </a:r>
            <a:endParaRPr lang="en-US" sz="3100" dirty="0"/>
          </a:p>
          <a:p>
            <a:pPr marL="0" indent="0" algn="l">
              <a:buNone/>
            </a:pPr>
            <a:r>
              <a:rPr lang="en-US" sz="3100" b="1" dirty="0">
                <a:solidFill>
                  <a:srgbClr val="FFFFFF"/>
                </a:solidFill>
                <a:latin typeface="Aptos" pitchFamily="34" charset="0"/>
                <a:ea typeface="Aptos" pitchFamily="34" charset="-122"/>
                <a:cs typeface="Aptos" pitchFamily="34" charset="-120"/>
              </a:rPr>
              <a:t>pieces.</a:t>
            </a:r>
            <a:endParaRPr lang="en-US" sz="3100" dirty="0"/>
          </a:p>
        </p:txBody>
      </p:sp>
      <p:sp>
        <p:nvSpPr>
          <p:cNvPr id="7" name="Text 3"/>
          <p:cNvSpPr txBox="1"/>
          <p:nvPr/>
        </p:nvSpPr>
        <p:spPr>
          <a:xfrm>
            <a:off x="7342632" y="2450592"/>
            <a:ext cx="3502152" cy="868680"/>
          </a:xfrm>
          <a:prstGeom prst="rect">
            <a:avLst/>
          </a:prstGeom>
          <a:noFill/>
          <a:ln/>
        </p:spPr>
        <p:txBody>
          <a:bodyPr wrap="square" lIns="0" tIns="0" rIns="0" bIns="0" rtlCol="0" anchor="ctr">
            <a:normAutofit/>
          </a:bodyPr>
          <a:lstStyle/>
          <a:p>
            <a:pPr marL="0" indent="0" algn="l">
              <a:buNone/>
            </a:pPr>
            <a:r>
              <a:rPr lang="en-US" sz="1350" dirty="0">
                <a:solidFill>
                  <a:srgbClr val="E6EFE6"/>
                </a:solidFill>
                <a:latin typeface="Aptos" pitchFamily="34" charset="0"/>
                <a:ea typeface="Aptos" pitchFamily="34" charset="-122"/>
                <a:cs typeface="Aptos" pitchFamily="34" charset="-120"/>
              </a:rPr>
              <a:t>The imagery supports the slow-fashion proposition by presenting clothes as durable wardrobe architecture, not disposable trend items.</a:t>
            </a:r>
            <a:endParaRPr lang="en-US" sz="1350" dirty="0"/>
          </a:p>
        </p:txBody>
      </p:sp>
      <p:sp>
        <p:nvSpPr>
          <p:cNvPr id="8" name="Shape 4"/>
          <p:cNvSpPr/>
          <p:nvPr/>
        </p:nvSpPr>
        <p:spPr>
          <a:xfrm>
            <a:off x="7315200" y="3675888"/>
            <a:ext cx="3401568" cy="1170432"/>
          </a:xfrm>
          <a:prstGeom prst="roundRect">
            <a:avLst>
              <a:gd name="adj" fmla="val 9375"/>
            </a:avLst>
          </a:prstGeom>
          <a:solidFill>
            <a:srgbClr val="355C46"/>
          </a:solidFill>
          <a:ln w="12700">
            <a:solidFill>
              <a:srgbClr val="355C46">
                <a:alpha val="0"/>
              </a:srgbClr>
            </a:solidFill>
            <a:prstDash val="solid"/>
          </a:ln>
        </p:spPr>
        <p:txBody>
          <a:bodyPr/>
          <a:lstStyle/>
          <a:p>
            <a:endParaRPr lang="en-GB"/>
          </a:p>
        </p:txBody>
      </p:sp>
      <p:sp>
        <p:nvSpPr>
          <p:cNvPr id="9" name="Text 5"/>
          <p:cNvSpPr txBox="1"/>
          <p:nvPr/>
        </p:nvSpPr>
        <p:spPr>
          <a:xfrm>
            <a:off x="7534656" y="3858768"/>
            <a:ext cx="1188720" cy="219456"/>
          </a:xfrm>
          <a:prstGeom prst="rect">
            <a:avLst/>
          </a:prstGeom>
          <a:noFill/>
          <a:ln/>
        </p:spPr>
        <p:txBody>
          <a:bodyPr wrap="square" lIns="0" tIns="0" rIns="0" bIns="0" rtlCol="0" anchor="ctr">
            <a:normAutofit/>
          </a:bodyPr>
          <a:lstStyle/>
          <a:p>
            <a:pPr marL="0" indent="0" algn="l">
              <a:buNone/>
            </a:pPr>
            <a:r>
              <a:rPr lang="en-US" sz="900" b="1" kern="0" spc="110" dirty="0">
                <a:solidFill>
                  <a:srgbClr val="CFE0D0"/>
                </a:solidFill>
                <a:latin typeface="Aptos" pitchFamily="34" charset="0"/>
                <a:ea typeface="Aptos" pitchFamily="34" charset="-122"/>
                <a:cs typeface="Aptos" pitchFamily="34" charset="-120"/>
              </a:rPr>
              <a:t>Launch message</a:t>
            </a:r>
            <a:endParaRPr lang="en-US" sz="900" dirty="0"/>
          </a:p>
        </p:txBody>
      </p:sp>
      <p:sp>
        <p:nvSpPr>
          <p:cNvPr id="10" name="Text 6"/>
          <p:cNvSpPr txBox="1"/>
          <p:nvPr/>
        </p:nvSpPr>
        <p:spPr>
          <a:xfrm>
            <a:off x="7534656" y="4187952"/>
            <a:ext cx="2834640" cy="365760"/>
          </a:xfrm>
          <a:prstGeom prst="rect">
            <a:avLst/>
          </a:prstGeom>
          <a:noFill/>
          <a:ln/>
        </p:spPr>
        <p:txBody>
          <a:bodyPr wrap="square" lIns="0" tIns="0" rIns="0" bIns="0" rtlCol="0" anchor="ctr">
            <a:normAutofit/>
          </a:bodyPr>
          <a:lstStyle/>
          <a:p>
            <a:pPr marL="0" indent="0" algn="l">
              <a:buNone/>
            </a:pPr>
            <a:r>
              <a:rPr lang="en-US" sz="1300" b="1" dirty="0">
                <a:solidFill>
                  <a:srgbClr val="FFFFFF"/>
                </a:solidFill>
                <a:latin typeface="Aptos" pitchFamily="34" charset="0"/>
                <a:ea typeface="Aptos" pitchFamily="34" charset="-122"/>
                <a:cs typeface="Aptos" pitchFamily="34" charset="-120"/>
              </a:rPr>
              <a:t>Responsible materials, neutral layering, long-wear styling.</a:t>
            </a:r>
            <a:endParaRPr lang="en-US" sz="1300" dirty="0"/>
          </a:p>
        </p:txBody>
      </p:sp>
      <p:sp>
        <p:nvSpPr>
          <p:cNvPr id="11" name="Shape 7"/>
          <p:cNvSpPr/>
          <p:nvPr/>
        </p:nvSpPr>
        <p:spPr>
          <a:xfrm>
            <a:off x="7315200" y="5230368"/>
            <a:ext cx="3474720" cy="0"/>
          </a:xfrm>
          <a:prstGeom prst="line">
            <a:avLst/>
          </a:prstGeom>
          <a:noFill/>
          <a:ln w="12700">
            <a:solidFill>
              <a:srgbClr val="6D8971"/>
            </a:solidFill>
            <a:prstDash val="solid"/>
            <a:tailEnd type="none"/>
          </a:ln>
        </p:spPr>
        <p:txBody>
          <a:bodyPr/>
          <a:lstStyle/>
          <a:p>
            <a:endParaRPr lang="en-GB"/>
          </a:p>
        </p:txBody>
      </p:sp>
      <p:sp>
        <p:nvSpPr>
          <p:cNvPr id="12" name="Text 8"/>
          <p:cNvSpPr txBox="1"/>
          <p:nvPr/>
        </p:nvSpPr>
        <p:spPr>
          <a:xfrm>
            <a:off x="7333488" y="5641848"/>
            <a:ext cx="2423160" cy="329184"/>
          </a:xfrm>
          <a:prstGeom prst="rect">
            <a:avLst/>
          </a:prstGeom>
          <a:noFill/>
          <a:ln/>
        </p:spPr>
        <p:txBody>
          <a:bodyPr wrap="square" lIns="0" tIns="0" rIns="0" bIns="0" rtlCol="0" anchor="ctr">
            <a:normAutofit/>
          </a:bodyPr>
          <a:lstStyle/>
          <a:p>
            <a:pPr marL="0" indent="0" algn="l">
              <a:buNone/>
            </a:pPr>
            <a:r>
              <a:rPr lang="en-US" sz="2300" b="1" dirty="0">
                <a:solidFill>
                  <a:srgbClr val="FFFFFF"/>
                </a:solidFill>
                <a:latin typeface="Aptos" pitchFamily="34" charset="0"/>
                <a:ea typeface="Aptos" pitchFamily="34" charset="-122"/>
                <a:cs typeface="Aptos" pitchFamily="34" charset="-120"/>
              </a:rPr>
              <a:t>VerdeMode</a:t>
            </a:r>
            <a:endParaRPr lang="en-US" sz="2300" dirty="0"/>
          </a:p>
        </p:txBody>
      </p:sp>
      <p:sp>
        <p:nvSpPr>
          <p:cNvPr id="13" name="Text 9"/>
          <p:cNvSpPr txBox="1"/>
          <p:nvPr/>
        </p:nvSpPr>
        <p:spPr>
          <a:xfrm>
            <a:off x="7351776" y="6025896"/>
            <a:ext cx="1783080" cy="146304"/>
          </a:xfrm>
          <a:prstGeom prst="rect">
            <a:avLst/>
          </a:prstGeom>
          <a:noFill/>
          <a:ln/>
        </p:spPr>
        <p:txBody>
          <a:bodyPr wrap="square" lIns="0" tIns="0" rIns="0" bIns="0" rtlCol="0" anchor="ctr">
            <a:normAutofit/>
          </a:bodyPr>
          <a:lstStyle/>
          <a:p>
            <a:pPr marL="0" indent="0" algn="l">
              <a:buNone/>
            </a:pPr>
            <a:r>
              <a:rPr lang="en-US" sz="800" b="1" kern="0" spc="320" dirty="0">
                <a:solidFill>
                  <a:srgbClr val="D9E7D6"/>
                </a:solidFill>
                <a:latin typeface="Aptos" pitchFamily="34" charset="0"/>
                <a:ea typeface="Aptos" pitchFamily="34" charset="-122"/>
                <a:cs typeface="Aptos" pitchFamily="34" charset="-120"/>
              </a:rPr>
              <a:t>STUDIO</a:t>
            </a:r>
            <a:endParaRPr lang="en-US" sz="800" dirty="0"/>
          </a:p>
        </p:txBody>
      </p:sp>
      <p:sp>
        <p:nvSpPr>
          <p:cNvPr id="14" name="Text 10"/>
          <p:cNvSpPr txBox="1"/>
          <p:nvPr/>
        </p:nvSpPr>
        <p:spPr>
          <a:xfrm>
            <a:off x="7351776" y="6309360"/>
            <a:ext cx="2286000" cy="164592"/>
          </a:xfrm>
          <a:prstGeom prst="rect">
            <a:avLst/>
          </a:prstGeom>
          <a:noFill/>
          <a:ln/>
        </p:spPr>
        <p:txBody>
          <a:bodyPr wrap="square" lIns="0" tIns="0" rIns="0" bIns="0" rtlCol="0" anchor="ctr">
            <a:normAutofit/>
          </a:bodyPr>
          <a:lstStyle/>
          <a:p>
            <a:pPr marL="0" indent="0" algn="l">
              <a:buNone/>
            </a:pPr>
            <a:r>
              <a:rPr lang="en-US" sz="800" b="1" kern="0" spc="150" dirty="0">
                <a:solidFill>
                  <a:srgbClr val="D6E2D4"/>
                </a:solidFill>
                <a:latin typeface="Aptos" pitchFamily="34" charset="0"/>
                <a:ea typeface="Aptos" pitchFamily="34" charset="-122"/>
                <a:cs typeface="Aptos" pitchFamily="34" charset="-120"/>
              </a:rPr>
              <a:t>STYLE WITH PURPOSE</a:t>
            </a:r>
            <a:endParaRPr lang="en-US" sz="800" dirty="0"/>
          </a:p>
        </p:txBody>
      </p:sp>
      <p:sp>
        <p:nvSpPr>
          <p:cNvPr id="25"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1E8"/>
        </a:solidFill>
        <a:effectLst/>
      </p:bgPr>
    </p:bg>
    <p:spTree>
      <p:nvGrpSpPr>
        <p:cNvPr id="1" name=""/>
        <p:cNvGrpSpPr/>
        <p:nvPr/>
      </p:nvGrpSpPr>
      <p:grpSpPr>
        <a:xfrm>
          <a:off x="0" y="0"/>
          <a:ext cx="0" cy="0"/>
          <a:chOff x="0" y="0"/>
          <a:chExt cx="0" cy="0"/>
        </a:xfrm>
      </p:grpSpPr>
      <p:pic>
        <p:nvPicPr>
          <p:cNvPr id="2" name="Image 0" descr="/mnt/data/a_clean_studio_fashion_photo_with_a_minimal_beige_batch_3.png"/>
          <p:cNvPicPr>
            <a:picLocks noChangeAspect="1"/>
          </p:cNvPicPr>
          <p:nvPr/>
        </p:nvPicPr>
        <p:blipFill>
          <a:blip r:embed="rId3"/>
          <a:srcRect r="1022"/>
          <a:stretch/>
        </p:blipFill>
        <p:spPr>
          <a:xfrm>
            <a:off x="128016" y="0"/>
            <a:ext cx="12060936" cy="6858000"/>
          </a:xfrm>
          <a:prstGeom prst="rect">
            <a:avLst/>
          </a:prstGeom>
        </p:spPr>
      </p:pic>
      <p:sp>
        <p:nvSpPr>
          <p:cNvPr id="3" name="Shape 0"/>
          <p:cNvSpPr/>
          <p:nvPr/>
        </p:nvSpPr>
        <p:spPr>
          <a:xfrm>
            <a:off x="7296912" y="0"/>
            <a:ext cx="4892040" cy="6858000"/>
          </a:xfrm>
          <a:prstGeom prst="rect">
            <a:avLst/>
          </a:prstGeom>
          <a:solidFill>
            <a:srgbClr val="F5F1E8"/>
          </a:solidFill>
          <a:ln w="12700">
            <a:solidFill>
              <a:srgbClr val="F5F1E8">
                <a:alpha val="0"/>
              </a:srgbClr>
            </a:solidFill>
            <a:prstDash val="solid"/>
          </a:ln>
        </p:spPr>
        <p:txBody>
          <a:bodyPr/>
          <a:lstStyle/>
          <a:p>
            <a:endParaRPr lang="en-GB"/>
          </a:p>
        </p:txBody>
      </p:sp>
      <p:pic>
        <p:nvPicPr>
          <p:cNvPr id="4" name="Image 1" descr="/mnt/data/verdemode_logo_mark_forest_watermark.png"/>
          <p:cNvPicPr>
            <a:picLocks noChangeAspect="1"/>
          </p:cNvPicPr>
          <p:nvPr/>
        </p:nvPicPr>
        <p:blipFill>
          <a:blip r:embed="rId4"/>
          <a:stretch>
            <a:fillRect/>
          </a:stretch>
        </p:blipFill>
        <p:spPr>
          <a:xfrm>
            <a:off x="7811086" y="621792"/>
            <a:ext cx="3488788" cy="4023360"/>
          </a:xfrm>
          <a:prstGeom prst="rect">
            <a:avLst/>
          </a:prstGeom>
        </p:spPr>
      </p:pic>
      <p:sp>
        <p:nvSpPr>
          <p:cNvPr id="5" name="Text 1"/>
          <p:cNvSpPr txBox="1"/>
          <p:nvPr/>
        </p:nvSpPr>
        <p:spPr>
          <a:xfrm>
            <a:off x="7790688" y="603504"/>
            <a:ext cx="2697480" cy="256032"/>
          </a:xfrm>
          <a:prstGeom prst="rect">
            <a:avLst/>
          </a:prstGeom>
          <a:noFill/>
          <a:ln/>
        </p:spPr>
        <p:txBody>
          <a:bodyPr wrap="square" lIns="0" tIns="0" rIns="0" bIns="0" rtlCol="0" anchor="ctr">
            <a:normAutofit/>
          </a:bodyPr>
          <a:lstStyle/>
          <a:p>
            <a:pPr marL="0" indent="0" algn="l">
              <a:buNone/>
            </a:pPr>
            <a:r>
              <a:rPr lang="en-US" sz="1000" b="1" kern="0" spc="150" dirty="0">
                <a:solidFill>
                  <a:srgbClr val="B8795B"/>
                </a:solidFill>
                <a:latin typeface="Aptos" pitchFamily="34" charset="0"/>
                <a:ea typeface="Aptos" pitchFamily="34" charset="-122"/>
                <a:cs typeface="Aptos" pitchFamily="34" charset="-120"/>
              </a:rPr>
              <a:t>06 — Visual merchandising</a:t>
            </a:r>
            <a:endParaRPr lang="en-US" sz="1000" dirty="0"/>
          </a:p>
        </p:txBody>
      </p:sp>
      <p:sp>
        <p:nvSpPr>
          <p:cNvPr id="6" name="Text 2"/>
          <p:cNvSpPr txBox="1"/>
          <p:nvPr/>
        </p:nvSpPr>
        <p:spPr>
          <a:xfrm>
            <a:off x="7790688" y="1024128"/>
            <a:ext cx="3429000" cy="1005840"/>
          </a:xfrm>
          <a:prstGeom prst="rect">
            <a:avLst/>
          </a:prstGeom>
          <a:noFill/>
          <a:ln/>
        </p:spPr>
        <p:txBody>
          <a:bodyPr wrap="square" lIns="0" tIns="0" rIns="0" bIns="0" rtlCol="0" anchor="ctr">
            <a:normAutofit/>
          </a:bodyPr>
          <a:lstStyle/>
          <a:p>
            <a:pPr marL="0" indent="0" algn="l">
              <a:buNone/>
            </a:pPr>
            <a:r>
              <a:rPr lang="en-US" sz="3100" b="1" dirty="0">
                <a:solidFill>
                  <a:srgbClr val="1D2922"/>
                </a:solidFill>
                <a:latin typeface="Aptos" pitchFamily="34" charset="0"/>
                <a:ea typeface="Aptos" pitchFamily="34" charset="-122"/>
                <a:cs typeface="Aptos" pitchFamily="34" charset="-120"/>
              </a:rPr>
              <a:t>Minimalism</a:t>
            </a:r>
            <a:endParaRPr lang="en-US" sz="3100" dirty="0"/>
          </a:p>
          <a:p>
            <a:pPr marL="0" indent="0" algn="l">
              <a:buNone/>
            </a:pPr>
            <a:r>
              <a:rPr lang="en-US" sz="3100" b="1" dirty="0">
                <a:solidFill>
                  <a:srgbClr val="1D2922"/>
                </a:solidFill>
                <a:latin typeface="Aptos" pitchFamily="34" charset="0"/>
                <a:ea typeface="Aptos" pitchFamily="34" charset="-122"/>
                <a:cs typeface="Aptos" pitchFamily="34" charset="-120"/>
              </a:rPr>
              <a:t>with proof.</a:t>
            </a:r>
            <a:endParaRPr lang="en-US" sz="3100" dirty="0"/>
          </a:p>
        </p:txBody>
      </p:sp>
      <p:sp>
        <p:nvSpPr>
          <p:cNvPr id="7" name="Text 3"/>
          <p:cNvSpPr txBox="1"/>
          <p:nvPr/>
        </p:nvSpPr>
        <p:spPr>
          <a:xfrm>
            <a:off x="7818120" y="2331720"/>
            <a:ext cx="3063240" cy="896112"/>
          </a:xfrm>
          <a:prstGeom prst="rect">
            <a:avLst/>
          </a:prstGeom>
          <a:noFill/>
          <a:ln/>
        </p:spPr>
        <p:txBody>
          <a:bodyPr wrap="square" lIns="0" tIns="0" rIns="0" bIns="0" rtlCol="0" anchor="ctr">
            <a:normAutofit/>
          </a:bodyPr>
          <a:lstStyle/>
          <a:p>
            <a:pPr marL="0" indent="0" algn="l">
              <a:buNone/>
            </a:pPr>
            <a:r>
              <a:rPr lang="en-US" sz="1350" dirty="0">
                <a:solidFill>
                  <a:srgbClr val="3A463F"/>
                </a:solidFill>
                <a:latin typeface="Aptos" pitchFamily="34" charset="0"/>
                <a:ea typeface="Aptos" pitchFamily="34" charset="-122"/>
                <a:cs typeface="Aptos" pitchFamily="34" charset="-120"/>
              </a:rPr>
              <a:t>Product imagery should be paired with evidence-led copy: fabric composition, care guidance, supplier detail and durability cues.</a:t>
            </a:r>
            <a:endParaRPr lang="en-US" sz="1350" dirty="0"/>
          </a:p>
        </p:txBody>
      </p:sp>
      <p:sp>
        <p:nvSpPr>
          <p:cNvPr id="8" name="Shape 4"/>
          <p:cNvSpPr/>
          <p:nvPr/>
        </p:nvSpPr>
        <p:spPr>
          <a:xfrm>
            <a:off x="7818120" y="3703320"/>
            <a:ext cx="1417320"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9" name="Text 5"/>
          <p:cNvSpPr txBox="1"/>
          <p:nvPr/>
        </p:nvSpPr>
        <p:spPr>
          <a:xfrm>
            <a:off x="7891272" y="3703320"/>
            <a:ext cx="127101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Organic cotton</a:t>
            </a:r>
            <a:endParaRPr lang="en-US" sz="900" dirty="0"/>
          </a:p>
        </p:txBody>
      </p:sp>
      <p:sp>
        <p:nvSpPr>
          <p:cNvPr id="10" name="Shape 6"/>
          <p:cNvSpPr/>
          <p:nvPr/>
        </p:nvSpPr>
        <p:spPr>
          <a:xfrm>
            <a:off x="9445752" y="3703320"/>
            <a:ext cx="1417320"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11" name="Text 7"/>
          <p:cNvSpPr txBox="1"/>
          <p:nvPr/>
        </p:nvSpPr>
        <p:spPr>
          <a:xfrm>
            <a:off x="9518904" y="3703320"/>
            <a:ext cx="127101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Recycled fibres</a:t>
            </a:r>
            <a:endParaRPr lang="en-US" sz="900" dirty="0"/>
          </a:p>
        </p:txBody>
      </p:sp>
      <p:sp>
        <p:nvSpPr>
          <p:cNvPr id="12" name="Shape 8"/>
          <p:cNvSpPr/>
          <p:nvPr/>
        </p:nvSpPr>
        <p:spPr>
          <a:xfrm>
            <a:off x="7818120" y="4178808"/>
            <a:ext cx="1417320" cy="292608"/>
          </a:xfrm>
          <a:prstGeom prst="roundRect">
            <a:avLst>
              <a:gd name="adj" fmla="val 50000"/>
            </a:avLst>
          </a:prstGeom>
          <a:solidFill>
            <a:srgbClr val="E8E0D4"/>
          </a:solidFill>
          <a:ln w="12700">
            <a:solidFill>
              <a:srgbClr val="E8E0D4">
                <a:alpha val="0"/>
              </a:srgbClr>
            </a:solidFill>
            <a:prstDash val="solid"/>
          </a:ln>
        </p:spPr>
        <p:txBody>
          <a:bodyPr/>
          <a:lstStyle/>
          <a:p>
            <a:endParaRPr lang="en-GB"/>
          </a:p>
        </p:txBody>
      </p:sp>
      <p:sp>
        <p:nvSpPr>
          <p:cNvPr id="13" name="Text 9"/>
          <p:cNvSpPr txBox="1"/>
          <p:nvPr/>
        </p:nvSpPr>
        <p:spPr>
          <a:xfrm>
            <a:off x="7891272" y="4178808"/>
            <a:ext cx="1271016" cy="292608"/>
          </a:xfrm>
          <a:prstGeom prst="rect">
            <a:avLst/>
          </a:prstGeom>
          <a:noFill/>
          <a:ln/>
        </p:spPr>
        <p:txBody>
          <a:bodyPr wrap="square" lIns="0" tIns="0" rIns="0" bIns="0" rtlCol="0" anchor="ctr">
            <a:normAutofit/>
          </a:bodyPr>
          <a:lstStyle/>
          <a:p>
            <a:pPr marL="0" indent="0" algn="ctr">
              <a:buNone/>
            </a:pPr>
            <a:r>
              <a:rPr lang="en-US" sz="900" b="1" dirty="0">
                <a:solidFill>
                  <a:srgbClr val="B8795B"/>
                </a:solidFill>
                <a:latin typeface="Aptos" pitchFamily="34" charset="0"/>
                <a:ea typeface="Aptos" pitchFamily="34" charset="-122"/>
                <a:cs typeface="Aptos" pitchFamily="34" charset="-120"/>
              </a:rPr>
              <a:t>Low-impact dyes</a:t>
            </a:r>
            <a:endParaRPr lang="en-US" sz="900" dirty="0"/>
          </a:p>
        </p:txBody>
      </p:sp>
      <p:sp>
        <p:nvSpPr>
          <p:cNvPr id="14" name="Shape 10"/>
          <p:cNvSpPr/>
          <p:nvPr/>
        </p:nvSpPr>
        <p:spPr>
          <a:xfrm>
            <a:off x="9445752" y="4178808"/>
            <a:ext cx="1417320"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15" name="Text 11"/>
          <p:cNvSpPr txBox="1"/>
          <p:nvPr/>
        </p:nvSpPr>
        <p:spPr>
          <a:xfrm>
            <a:off x="9518904" y="4178808"/>
            <a:ext cx="127101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Repair + care</a:t>
            </a:r>
            <a:endParaRPr lang="en-US" sz="900" dirty="0"/>
          </a:p>
        </p:txBody>
      </p:sp>
      <p:sp>
        <p:nvSpPr>
          <p:cNvPr id="16" name="Shape 12"/>
          <p:cNvSpPr/>
          <p:nvPr/>
        </p:nvSpPr>
        <p:spPr>
          <a:xfrm>
            <a:off x="7818120" y="4956048"/>
            <a:ext cx="3154680" cy="0"/>
          </a:xfrm>
          <a:prstGeom prst="line">
            <a:avLst/>
          </a:prstGeom>
          <a:noFill/>
          <a:ln w="12700">
            <a:solidFill>
              <a:srgbClr val="D9DDD6"/>
            </a:solidFill>
            <a:prstDash val="solid"/>
            <a:tailEnd type="none"/>
          </a:ln>
        </p:spPr>
        <p:txBody>
          <a:bodyPr/>
          <a:lstStyle/>
          <a:p>
            <a:endParaRPr lang="en-GB"/>
          </a:p>
        </p:txBody>
      </p:sp>
      <p:sp>
        <p:nvSpPr>
          <p:cNvPr id="17" name="Text 13"/>
          <p:cNvSpPr txBox="1"/>
          <p:nvPr/>
        </p:nvSpPr>
        <p:spPr>
          <a:xfrm>
            <a:off x="7818120" y="5266944"/>
            <a:ext cx="1051560" cy="219456"/>
          </a:xfrm>
          <a:prstGeom prst="rect">
            <a:avLst/>
          </a:prstGeom>
          <a:noFill/>
          <a:ln/>
        </p:spPr>
        <p:txBody>
          <a:bodyPr wrap="square" lIns="0" tIns="0" rIns="0" bIns="0" rtlCol="0" anchor="ctr">
            <a:normAutofit/>
          </a:bodyPr>
          <a:lstStyle/>
          <a:p>
            <a:pPr marL="0" indent="0" algn="l">
              <a:buNone/>
            </a:pPr>
            <a:r>
              <a:rPr lang="en-US" sz="900" b="1" kern="0" spc="110" dirty="0">
                <a:solidFill>
                  <a:srgbClr val="244534"/>
                </a:solidFill>
                <a:latin typeface="Aptos" pitchFamily="34" charset="0"/>
                <a:ea typeface="Aptos" pitchFamily="34" charset="-122"/>
                <a:cs typeface="Aptos" pitchFamily="34" charset="-120"/>
              </a:rPr>
              <a:t>Website use</a:t>
            </a:r>
            <a:endParaRPr lang="en-US" sz="900" dirty="0"/>
          </a:p>
        </p:txBody>
      </p:sp>
      <p:sp>
        <p:nvSpPr>
          <p:cNvPr id="18" name="Text 14"/>
          <p:cNvSpPr txBox="1"/>
          <p:nvPr/>
        </p:nvSpPr>
        <p:spPr>
          <a:xfrm>
            <a:off x="7818120" y="5577840"/>
            <a:ext cx="3154680" cy="420624"/>
          </a:xfrm>
          <a:prstGeom prst="rect">
            <a:avLst/>
          </a:prstGeom>
          <a:noFill/>
          <a:ln/>
        </p:spPr>
        <p:txBody>
          <a:bodyPr wrap="square" lIns="0" tIns="0" rIns="0" bIns="0" rtlCol="0" anchor="ctr">
            <a:normAutofit/>
          </a:bodyPr>
          <a:lstStyle/>
          <a:p>
            <a:pPr marL="0" indent="0" algn="l">
              <a:buNone/>
            </a:pPr>
            <a:r>
              <a:rPr lang="en-US" sz="1250" b="1" dirty="0">
                <a:solidFill>
                  <a:srgbClr val="1D2922"/>
                </a:solidFill>
                <a:latin typeface="Aptos" pitchFamily="34" charset="0"/>
                <a:ea typeface="Aptos" pitchFamily="34" charset="-122"/>
                <a:cs typeface="Aptos" pitchFamily="34" charset="-120"/>
              </a:rPr>
              <a:t>Hero banners • product pages • journal posts • social campaign assets</a:t>
            </a:r>
            <a:endParaRPr lang="en-US" sz="1250" dirty="0"/>
          </a:p>
        </p:txBody>
      </p:sp>
      <p:sp>
        <p:nvSpPr>
          <p:cNvPr id="25"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07 — BRAND STORY</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Turn sustainability from a claim into a narrative of proof</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A strong story gives VerdeMode an emotional reason to exist and a factual reason to be trusted.</a:t>
            </a:r>
            <a:endParaRPr lang="en-US" sz="1200" dirty="0"/>
          </a:p>
        </p:txBody>
      </p:sp>
      <p:sp>
        <p:nvSpPr>
          <p:cNvPr id="5" name="Shape 3"/>
          <p:cNvSpPr/>
          <p:nvPr/>
        </p:nvSpPr>
        <p:spPr>
          <a:xfrm>
            <a:off x="731520" y="2011680"/>
            <a:ext cx="402336" cy="402336"/>
          </a:xfrm>
          <a:prstGeom prst="ellipse">
            <a:avLst/>
          </a:prstGeom>
          <a:solidFill>
            <a:srgbClr val="A65345"/>
          </a:solidFill>
          <a:ln w="12700">
            <a:solidFill>
              <a:srgbClr val="A65345">
                <a:alpha val="0"/>
              </a:srgbClr>
            </a:solidFill>
            <a:prstDash val="solid"/>
          </a:ln>
        </p:spPr>
        <p:txBody>
          <a:bodyPr/>
          <a:lstStyle/>
          <a:p>
            <a:endParaRPr lang="en-GB"/>
          </a:p>
        </p:txBody>
      </p:sp>
      <p:sp>
        <p:nvSpPr>
          <p:cNvPr id="6" name="Text 4"/>
          <p:cNvSpPr txBox="1"/>
          <p:nvPr/>
        </p:nvSpPr>
        <p:spPr>
          <a:xfrm>
            <a:off x="731520" y="2011680"/>
            <a:ext cx="402336" cy="402336"/>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01</a:t>
            </a:r>
            <a:endParaRPr lang="en-US" sz="900" dirty="0"/>
          </a:p>
        </p:txBody>
      </p:sp>
      <p:sp>
        <p:nvSpPr>
          <p:cNvPr id="7" name="Shape 5"/>
          <p:cNvSpPr/>
          <p:nvPr/>
        </p:nvSpPr>
        <p:spPr>
          <a:xfrm>
            <a:off x="1133856" y="2212848"/>
            <a:ext cx="2185416" cy="0"/>
          </a:xfrm>
          <a:prstGeom prst="line">
            <a:avLst/>
          </a:prstGeom>
          <a:noFill/>
          <a:ln w="25400">
            <a:solidFill>
              <a:srgbClr val="D9DDD6"/>
            </a:solidFill>
            <a:prstDash val="solid"/>
            <a:tailEnd type="none"/>
          </a:ln>
        </p:spPr>
        <p:txBody>
          <a:bodyPr/>
          <a:lstStyle/>
          <a:p>
            <a:endParaRPr lang="en-GB"/>
          </a:p>
        </p:txBody>
      </p:sp>
      <p:sp>
        <p:nvSpPr>
          <p:cNvPr id="8" name="Text 6"/>
          <p:cNvSpPr txBox="1"/>
          <p:nvPr/>
        </p:nvSpPr>
        <p:spPr>
          <a:xfrm>
            <a:off x="731520" y="2606040"/>
            <a:ext cx="2286000" cy="274320"/>
          </a:xfrm>
          <a:prstGeom prst="rect">
            <a:avLst/>
          </a:prstGeom>
          <a:noFill/>
          <a:ln/>
        </p:spPr>
        <p:txBody>
          <a:bodyPr wrap="square" lIns="0" tIns="0" rIns="0" bIns="0" rtlCol="0" anchor="ctr">
            <a:normAutofit/>
          </a:bodyPr>
          <a:lstStyle/>
          <a:p>
            <a:pPr marL="0" indent="0" algn="l">
              <a:buNone/>
            </a:pPr>
            <a:r>
              <a:rPr lang="en-US" sz="1000" b="1" kern="0" spc="120" dirty="0">
                <a:solidFill>
                  <a:srgbClr val="A65345"/>
                </a:solidFill>
                <a:latin typeface="Aptos" pitchFamily="34" charset="0"/>
                <a:ea typeface="Aptos" pitchFamily="34" charset="-122"/>
                <a:cs typeface="Aptos" pitchFamily="34" charset="-120"/>
              </a:rPr>
              <a:t>THE PROBLEM</a:t>
            </a:r>
            <a:endParaRPr lang="en-US" sz="1000" dirty="0"/>
          </a:p>
        </p:txBody>
      </p:sp>
      <p:sp>
        <p:nvSpPr>
          <p:cNvPr id="9" name="Text 7"/>
          <p:cNvSpPr txBox="1"/>
          <p:nvPr/>
        </p:nvSpPr>
        <p:spPr>
          <a:xfrm>
            <a:off x="731520" y="2971800"/>
            <a:ext cx="2304288" cy="749808"/>
          </a:xfrm>
          <a:prstGeom prst="rect">
            <a:avLst/>
          </a:prstGeom>
          <a:noFill/>
          <a:ln/>
        </p:spPr>
        <p:txBody>
          <a:bodyPr wrap="square" lIns="0" tIns="0" rIns="0" bIns="0" rtlCol="0" anchor="ctr">
            <a:normAutofit/>
          </a:bodyPr>
          <a:lstStyle/>
          <a:p>
            <a:pPr marL="0" indent="0" algn="l">
              <a:buNone/>
            </a:pPr>
            <a:r>
              <a:rPr lang="en-US" sz="1600" b="1" dirty="0">
                <a:solidFill>
                  <a:srgbClr val="1D2922"/>
                </a:solidFill>
                <a:latin typeface="Aptos" pitchFamily="34" charset="0"/>
                <a:ea typeface="Aptos" pitchFamily="34" charset="-122"/>
                <a:cs typeface="Aptos" pitchFamily="34" charset="-120"/>
              </a:rPr>
              <a:t>Fast fashion normalises disposability.</a:t>
            </a:r>
            <a:endParaRPr lang="en-US" sz="1600" dirty="0"/>
          </a:p>
        </p:txBody>
      </p:sp>
      <p:sp>
        <p:nvSpPr>
          <p:cNvPr id="10" name="Shape 8"/>
          <p:cNvSpPr/>
          <p:nvPr/>
        </p:nvSpPr>
        <p:spPr>
          <a:xfrm>
            <a:off x="3520440" y="2011680"/>
            <a:ext cx="402336" cy="402336"/>
          </a:xfrm>
          <a:prstGeom prst="ellipse">
            <a:avLst/>
          </a:prstGeom>
          <a:solidFill>
            <a:srgbClr val="B8795B"/>
          </a:solidFill>
          <a:ln w="12700">
            <a:solidFill>
              <a:srgbClr val="B8795B">
                <a:alpha val="0"/>
              </a:srgbClr>
            </a:solidFill>
            <a:prstDash val="solid"/>
          </a:ln>
        </p:spPr>
        <p:txBody>
          <a:bodyPr/>
          <a:lstStyle/>
          <a:p>
            <a:endParaRPr lang="en-GB"/>
          </a:p>
        </p:txBody>
      </p:sp>
      <p:sp>
        <p:nvSpPr>
          <p:cNvPr id="11" name="Text 9"/>
          <p:cNvSpPr txBox="1"/>
          <p:nvPr/>
        </p:nvSpPr>
        <p:spPr>
          <a:xfrm>
            <a:off x="3520440" y="2011680"/>
            <a:ext cx="402336" cy="402336"/>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02</a:t>
            </a:r>
            <a:endParaRPr lang="en-US" sz="900" dirty="0"/>
          </a:p>
        </p:txBody>
      </p:sp>
      <p:sp>
        <p:nvSpPr>
          <p:cNvPr id="12" name="Shape 10"/>
          <p:cNvSpPr/>
          <p:nvPr/>
        </p:nvSpPr>
        <p:spPr>
          <a:xfrm>
            <a:off x="3922776" y="2212848"/>
            <a:ext cx="2185416" cy="0"/>
          </a:xfrm>
          <a:prstGeom prst="line">
            <a:avLst/>
          </a:prstGeom>
          <a:noFill/>
          <a:ln w="25400">
            <a:solidFill>
              <a:srgbClr val="D9DDD6"/>
            </a:solidFill>
            <a:prstDash val="solid"/>
            <a:tailEnd type="none"/>
          </a:ln>
        </p:spPr>
        <p:txBody>
          <a:bodyPr/>
          <a:lstStyle/>
          <a:p>
            <a:endParaRPr lang="en-GB"/>
          </a:p>
        </p:txBody>
      </p:sp>
      <p:sp>
        <p:nvSpPr>
          <p:cNvPr id="13" name="Text 11"/>
          <p:cNvSpPr txBox="1"/>
          <p:nvPr/>
        </p:nvSpPr>
        <p:spPr>
          <a:xfrm>
            <a:off x="3520440" y="2606040"/>
            <a:ext cx="2286000" cy="274320"/>
          </a:xfrm>
          <a:prstGeom prst="rect">
            <a:avLst/>
          </a:prstGeom>
          <a:noFill/>
          <a:ln/>
        </p:spPr>
        <p:txBody>
          <a:bodyPr wrap="square" lIns="0" tIns="0" rIns="0" bIns="0" rtlCol="0" anchor="ctr">
            <a:normAutofit/>
          </a:bodyPr>
          <a:lstStyle/>
          <a:p>
            <a:pPr marL="0" indent="0" algn="l">
              <a:buNone/>
            </a:pPr>
            <a:r>
              <a:rPr lang="en-US" sz="1000" b="1" kern="0" spc="120" dirty="0">
                <a:solidFill>
                  <a:srgbClr val="B8795B"/>
                </a:solidFill>
                <a:latin typeface="Aptos" pitchFamily="34" charset="0"/>
                <a:ea typeface="Aptos" pitchFamily="34" charset="-122"/>
                <a:cs typeface="Aptos" pitchFamily="34" charset="-120"/>
              </a:rPr>
              <a:t>THE BELIEF</a:t>
            </a:r>
            <a:endParaRPr lang="en-US" sz="1000" dirty="0"/>
          </a:p>
        </p:txBody>
      </p:sp>
      <p:sp>
        <p:nvSpPr>
          <p:cNvPr id="14" name="Text 12"/>
          <p:cNvSpPr txBox="1"/>
          <p:nvPr/>
        </p:nvSpPr>
        <p:spPr>
          <a:xfrm>
            <a:off x="3520440" y="2971800"/>
            <a:ext cx="2304288" cy="749808"/>
          </a:xfrm>
          <a:prstGeom prst="rect">
            <a:avLst/>
          </a:prstGeom>
          <a:noFill/>
          <a:ln/>
        </p:spPr>
        <p:txBody>
          <a:bodyPr wrap="square" lIns="0" tIns="0" rIns="0" bIns="0" rtlCol="0" anchor="ctr">
            <a:normAutofit/>
          </a:bodyPr>
          <a:lstStyle/>
          <a:p>
            <a:pPr marL="0" indent="0" algn="l">
              <a:buNone/>
            </a:pPr>
            <a:r>
              <a:rPr lang="en-US" sz="1600" b="1" dirty="0">
                <a:solidFill>
                  <a:srgbClr val="1D2922"/>
                </a:solidFill>
                <a:latin typeface="Aptos" pitchFamily="34" charset="0"/>
                <a:ea typeface="Aptos" pitchFamily="34" charset="-122"/>
                <a:cs typeface="Aptos" pitchFamily="34" charset="-120"/>
              </a:rPr>
              <a:t>Style should not require environmental compromise.</a:t>
            </a:r>
            <a:endParaRPr lang="en-US" sz="1600" dirty="0"/>
          </a:p>
        </p:txBody>
      </p:sp>
      <p:sp>
        <p:nvSpPr>
          <p:cNvPr id="15" name="Shape 13"/>
          <p:cNvSpPr/>
          <p:nvPr/>
        </p:nvSpPr>
        <p:spPr>
          <a:xfrm>
            <a:off x="6309360" y="2011680"/>
            <a:ext cx="402336" cy="402336"/>
          </a:xfrm>
          <a:prstGeom prst="ellipse">
            <a:avLst/>
          </a:prstGeom>
          <a:solidFill>
            <a:srgbClr val="56758A"/>
          </a:solidFill>
          <a:ln w="12700">
            <a:solidFill>
              <a:srgbClr val="56758A">
                <a:alpha val="0"/>
              </a:srgbClr>
            </a:solidFill>
            <a:prstDash val="solid"/>
          </a:ln>
        </p:spPr>
        <p:txBody>
          <a:bodyPr/>
          <a:lstStyle/>
          <a:p>
            <a:endParaRPr lang="en-GB"/>
          </a:p>
        </p:txBody>
      </p:sp>
      <p:sp>
        <p:nvSpPr>
          <p:cNvPr id="16" name="Text 14"/>
          <p:cNvSpPr txBox="1"/>
          <p:nvPr/>
        </p:nvSpPr>
        <p:spPr>
          <a:xfrm>
            <a:off x="6309360" y="2011680"/>
            <a:ext cx="402336" cy="402336"/>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03</a:t>
            </a:r>
            <a:endParaRPr lang="en-US" sz="900" dirty="0"/>
          </a:p>
        </p:txBody>
      </p:sp>
      <p:sp>
        <p:nvSpPr>
          <p:cNvPr id="17" name="Shape 15"/>
          <p:cNvSpPr/>
          <p:nvPr/>
        </p:nvSpPr>
        <p:spPr>
          <a:xfrm>
            <a:off x="6711696" y="2212848"/>
            <a:ext cx="2185416" cy="0"/>
          </a:xfrm>
          <a:prstGeom prst="line">
            <a:avLst/>
          </a:prstGeom>
          <a:noFill/>
          <a:ln w="25400">
            <a:solidFill>
              <a:srgbClr val="D9DDD6"/>
            </a:solidFill>
            <a:prstDash val="solid"/>
            <a:tailEnd type="none"/>
          </a:ln>
        </p:spPr>
        <p:txBody>
          <a:bodyPr/>
          <a:lstStyle/>
          <a:p>
            <a:endParaRPr lang="en-GB"/>
          </a:p>
        </p:txBody>
      </p:sp>
      <p:sp>
        <p:nvSpPr>
          <p:cNvPr id="18" name="Text 16"/>
          <p:cNvSpPr txBox="1"/>
          <p:nvPr/>
        </p:nvSpPr>
        <p:spPr>
          <a:xfrm>
            <a:off x="6309360" y="2606040"/>
            <a:ext cx="2286000" cy="274320"/>
          </a:xfrm>
          <a:prstGeom prst="rect">
            <a:avLst/>
          </a:prstGeom>
          <a:noFill/>
          <a:ln/>
        </p:spPr>
        <p:txBody>
          <a:bodyPr wrap="square" lIns="0" tIns="0" rIns="0" bIns="0" rtlCol="0" anchor="ctr">
            <a:normAutofit/>
          </a:bodyPr>
          <a:lstStyle/>
          <a:p>
            <a:pPr marL="0" indent="0" algn="l">
              <a:buNone/>
            </a:pPr>
            <a:r>
              <a:rPr lang="en-US" sz="1000" b="1" kern="0" spc="120" dirty="0">
                <a:solidFill>
                  <a:srgbClr val="56758A"/>
                </a:solidFill>
                <a:latin typeface="Aptos" pitchFamily="34" charset="0"/>
                <a:ea typeface="Aptos" pitchFamily="34" charset="-122"/>
                <a:cs typeface="Aptos" pitchFamily="34" charset="-120"/>
              </a:rPr>
              <a:t>THE RESPONSE</a:t>
            </a:r>
            <a:endParaRPr lang="en-US" sz="1000" dirty="0"/>
          </a:p>
        </p:txBody>
      </p:sp>
      <p:sp>
        <p:nvSpPr>
          <p:cNvPr id="19" name="Text 17"/>
          <p:cNvSpPr txBox="1"/>
          <p:nvPr/>
        </p:nvSpPr>
        <p:spPr>
          <a:xfrm>
            <a:off x="6309360" y="2971800"/>
            <a:ext cx="2304288" cy="749808"/>
          </a:xfrm>
          <a:prstGeom prst="rect">
            <a:avLst/>
          </a:prstGeom>
          <a:noFill/>
          <a:ln/>
        </p:spPr>
        <p:txBody>
          <a:bodyPr wrap="square" lIns="0" tIns="0" rIns="0" bIns="0" rtlCol="0" anchor="ctr">
            <a:normAutofit/>
          </a:bodyPr>
          <a:lstStyle/>
          <a:p>
            <a:pPr marL="0" indent="0" algn="l">
              <a:buNone/>
            </a:pPr>
            <a:r>
              <a:rPr lang="en-US" sz="1600" b="1" dirty="0">
                <a:solidFill>
                  <a:srgbClr val="1D2922"/>
                </a:solidFill>
                <a:latin typeface="Aptos" pitchFamily="34" charset="0"/>
                <a:ea typeface="Aptos" pitchFamily="34" charset="-122"/>
                <a:cs typeface="Aptos" pitchFamily="34" charset="-120"/>
              </a:rPr>
              <a:t>Design fewer, better pieces with responsible materials.</a:t>
            </a:r>
            <a:endParaRPr lang="en-US" sz="1600" dirty="0"/>
          </a:p>
        </p:txBody>
      </p:sp>
      <p:sp>
        <p:nvSpPr>
          <p:cNvPr id="20" name="Shape 18"/>
          <p:cNvSpPr/>
          <p:nvPr/>
        </p:nvSpPr>
        <p:spPr>
          <a:xfrm>
            <a:off x="9098280" y="2011680"/>
            <a:ext cx="402336" cy="402336"/>
          </a:xfrm>
          <a:prstGeom prst="ellipse">
            <a:avLst/>
          </a:prstGeom>
          <a:solidFill>
            <a:srgbClr val="57835B"/>
          </a:solidFill>
          <a:ln w="12700">
            <a:solidFill>
              <a:srgbClr val="57835B">
                <a:alpha val="0"/>
              </a:srgbClr>
            </a:solidFill>
            <a:prstDash val="solid"/>
          </a:ln>
        </p:spPr>
        <p:txBody>
          <a:bodyPr/>
          <a:lstStyle/>
          <a:p>
            <a:endParaRPr lang="en-GB"/>
          </a:p>
        </p:txBody>
      </p:sp>
      <p:sp>
        <p:nvSpPr>
          <p:cNvPr id="21" name="Text 19"/>
          <p:cNvSpPr txBox="1"/>
          <p:nvPr/>
        </p:nvSpPr>
        <p:spPr>
          <a:xfrm>
            <a:off x="9098280" y="2011680"/>
            <a:ext cx="402336" cy="402336"/>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04</a:t>
            </a:r>
            <a:endParaRPr lang="en-US" sz="900" dirty="0"/>
          </a:p>
        </p:txBody>
      </p:sp>
      <p:sp>
        <p:nvSpPr>
          <p:cNvPr id="22" name="Text 20"/>
          <p:cNvSpPr txBox="1"/>
          <p:nvPr/>
        </p:nvSpPr>
        <p:spPr>
          <a:xfrm>
            <a:off x="9098280" y="2606040"/>
            <a:ext cx="2286000" cy="274320"/>
          </a:xfrm>
          <a:prstGeom prst="rect">
            <a:avLst/>
          </a:prstGeom>
          <a:noFill/>
          <a:ln/>
        </p:spPr>
        <p:txBody>
          <a:bodyPr wrap="square" lIns="0" tIns="0" rIns="0" bIns="0" rtlCol="0" anchor="ctr">
            <a:normAutofit/>
          </a:bodyPr>
          <a:lstStyle/>
          <a:p>
            <a:pPr marL="0" indent="0" algn="l">
              <a:buNone/>
            </a:pPr>
            <a:r>
              <a:rPr lang="en-US" sz="1000" b="1" kern="0" spc="120" dirty="0">
                <a:solidFill>
                  <a:srgbClr val="57835B"/>
                </a:solidFill>
                <a:latin typeface="Aptos" pitchFamily="34" charset="0"/>
                <a:ea typeface="Aptos" pitchFamily="34" charset="-122"/>
                <a:cs typeface="Aptos" pitchFamily="34" charset="-120"/>
              </a:rPr>
              <a:t>THE PROMISE</a:t>
            </a:r>
            <a:endParaRPr lang="en-US" sz="1000" dirty="0"/>
          </a:p>
        </p:txBody>
      </p:sp>
      <p:sp>
        <p:nvSpPr>
          <p:cNvPr id="23" name="Text 21"/>
          <p:cNvSpPr txBox="1"/>
          <p:nvPr/>
        </p:nvSpPr>
        <p:spPr>
          <a:xfrm>
            <a:off x="9098280" y="2971800"/>
            <a:ext cx="2304288" cy="749808"/>
          </a:xfrm>
          <a:prstGeom prst="rect">
            <a:avLst/>
          </a:prstGeom>
          <a:noFill/>
          <a:ln/>
        </p:spPr>
        <p:txBody>
          <a:bodyPr wrap="square" lIns="0" tIns="0" rIns="0" bIns="0" rtlCol="0" anchor="ctr">
            <a:normAutofit/>
          </a:bodyPr>
          <a:lstStyle/>
          <a:p>
            <a:pPr marL="0" indent="0" algn="l">
              <a:buNone/>
            </a:pPr>
            <a:r>
              <a:rPr lang="en-US" sz="1600" b="1" dirty="0">
                <a:solidFill>
                  <a:srgbClr val="1D2922"/>
                </a:solidFill>
                <a:latin typeface="Aptos" pitchFamily="34" charset="0"/>
                <a:ea typeface="Aptos" pitchFamily="34" charset="-122"/>
                <a:cs typeface="Aptos" pitchFamily="34" charset="-120"/>
              </a:rPr>
              <a:t>A wardrobe that lasts — aesthetically and ethically.</a:t>
            </a:r>
            <a:endParaRPr lang="en-US" sz="1600" dirty="0"/>
          </a:p>
        </p:txBody>
      </p:sp>
      <p:sp>
        <p:nvSpPr>
          <p:cNvPr id="24" name="Shape 22"/>
          <p:cNvSpPr/>
          <p:nvPr/>
        </p:nvSpPr>
        <p:spPr>
          <a:xfrm>
            <a:off x="731520" y="4160520"/>
            <a:ext cx="6995160" cy="1417320"/>
          </a:xfrm>
          <a:prstGeom prst="roundRect">
            <a:avLst>
              <a:gd name="adj" fmla="val 7742"/>
            </a:avLst>
          </a:prstGeom>
          <a:solidFill>
            <a:srgbClr val="244534"/>
          </a:solidFill>
          <a:ln w="12700">
            <a:solidFill>
              <a:srgbClr val="244534">
                <a:alpha val="0"/>
              </a:srgbClr>
            </a:solidFill>
            <a:prstDash val="solid"/>
          </a:ln>
        </p:spPr>
        <p:txBody>
          <a:bodyPr/>
          <a:lstStyle/>
          <a:p>
            <a:endParaRPr lang="en-GB"/>
          </a:p>
        </p:txBody>
      </p:sp>
      <p:sp>
        <p:nvSpPr>
          <p:cNvPr id="25" name="Text 23"/>
          <p:cNvSpPr txBox="1"/>
          <p:nvPr/>
        </p:nvSpPr>
        <p:spPr>
          <a:xfrm>
            <a:off x="960120" y="4370832"/>
            <a:ext cx="2148840" cy="228600"/>
          </a:xfrm>
          <a:prstGeom prst="rect">
            <a:avLst/>
          </a:prstGeom>
          <a:noFill/>
          <a:ln/>
        </p:spPr>
        <p:txBody>
          <a:bodyPr wrap="square" lIns="0" tIns="0" rIns="0" bIns="0" rtlCol="0" anchor="ctr">
            <a:normAutofit/>
          </a:bodyPr>
          <a:lstStyle/>
          <a:p>
            <a:pPr marL="0" indent="0" algn="l">
              <a:buNone/>
            </a:pPr>
            <a:r>
              <a:rPr lang="en-US" sz="900" b="1" kern="0" spc="120" dirty="0">
                <a:solidFill>
                  <a:srgbClr val="C8D9C8"/>
                </a:solidFill>
                <a:latin typeface="Aptos" pitchFamily="34" charset="0"/>
                <a:ea typeface="Aptos" pitchFamily="34" charset="-122"/>
                <a:cs typeface="Aptos" pitchFamily="34" charset="-120"/>
              </a:rPr>
              <a:t>BRAND STORY — CORE COPY</a:t>
            </a:r>
            <a:endParaRPr lang="en-US" sz="900" dirty="0"/>
          </a:p>
        </p:txBody>
      </p:sp>
      <p:sp>
        <p:nvSpPr>
          <p:cNvPr id="26" name="Text 24"/>
          <p:cNvSpPr txBox="1"/>
          <p:nvPr/>
        </p:nvSpPr>
        <p:spPr>
          <a:xfrm>
            <a:off x="960120" y="4681728"/>
            <a:ext cx="6446520" cy="713232"/>
          </a:xfrm>
          <a:prstGeom prst="rect">
            <a:avLst/>
          </a:prstGeom>
          <a:noFill/>
          <a:ln/>
        </p:spPr>
        <p:txBody>
          <a:bodyPr wrap="square" lIns="0" tIns="0" rIns="0" bIns="0" rtlCol="0" anchor="ctr">
            <a:normAutofit/>
          </a:bodyPr>
          <a:lstStyle/>
          <a:p>
            <a:pPr marL="0" indent="0" algn="l">
              <a:buNone/>
            </a:pPr>
            <a:r>
              <a:rPr lang="en-US" sz="1300" i="1" dirty="0">
                <a:solidFill>
                  <a:srgbClr val="FFFFFF"/>
                </a:solidFill>
                <a:latin typeface="Aptos" pitchFamily="34" charset="0"/>
                <a:ea typeface="Aptos" pitchFamily="34" charset="-122"/>
                <a:cs typeface="Aptos" pitchFamily="34" charset="-120"/>
              </a:rPr>
              <a:t>“VerdeMode was created for people who refuse to choose between style and responsibility. We design modern essentials with considered materials, transparent production and a slower approach to fashion — because the most sustainable wardrobe is one you want to keep.”</a:t>
            </a:r>
            <a:endParaRPr lang="en-US" sz="1300" dirty="0"/>
          </a:p>
        </p:txBody>
      </p:sp>
      <p:sp>
        <p:nvSpPr>
          <p:cNvPr id="27" name="Shape 25"/>
          <p:cNvSpPr/>
          <p:nvPr/>
        </p:nvSpPr>
        <p:spPr>
          <a:xfrm>
            <a:off x="7973568" y="4160520"/>
            <a:ext cx="3401568" cy="1417320"/>
          </a:xfrm>
          <a:prstGeom prst="roundRect">
            <a:avLst>
              <a:gd name="adj" fmla="val 7742"/>
            </a:avLst>
          </a:prstGeom>
          <a:solidFill>
            <a:srgbClr val="EFE6E0"/>
          </a:solidFill>
          <a:ln w="12700">
            <a:solidFill>
              <a:srgbClr val="EFE6E0">
                <a:alpha val="0"/>
              </a:srgbClr>
            </a:solidFill>
            <a:prstDash val="solid"/>
          </a:ln>
        </p:spPr>
        <p:txBody>
          <a:bodyPr/>
          <a:lstStyle/>
          <a:p>
            <a:endParaRPr lang="en-GB"/>
          </a:p>
        </p:txBody>
      </p:sp>
      <p:sp>
        <p:nvSpPr>
          <p:cNvPr id="28" name="Text 26"/>
          <p:cNvSpPr txBox="1"/>
          <p:nvPr/>
        </p:nvSpPr>
        <p:spPr>
          <a:xfrm>
            <a:off x="8211312" y="4370832"/>
            <a:ext cx="2651760" cy="228600"/>
          </a:xfrm>
          <a:prstGeom prst="rect">
            <a:avLst/>
          </a:prstGeom>
          <a:noFill/>
          <a:ln/>
        </p:spPr>
        <p:txBody>
          <a:bodyPr wrap="square" lIns="0" tIns="0" rIns="0" bIns="0" rtlCol="0" anchor="ctr">
            <a:normAutofit/>
          </a:bodyPr>
          <a:lstStyle/>
          <a:p>
            <a:pPr marL="0" indent="0" algn="l">
              <a:buNone/>
            </a:pPr>
            <a:r>
              <a:rPr lang="en-US" sz="900" b="1" kern="0" spc="120" dirty="0">
                <a:solidFill>
                  <a:srgbClr val="A65345"/>
                </a:solidFill>
                <a:latin typeface="Aptos" pitchFamily="34" charset="0"/>
                <a:ea typeface="Aptos" pitchFamily="34" charset="-122"/>
                <a:cs typeface="Aptos" pitchFamily="34" charset="-120"/>
              </a:rPr>
              <a:t>ANTI-GREENWASHING RULE</a:t>
            </a:r>
            <a:endParaRPr lang="en-US" sz="900" dirty="0"/>
          </a:p>
        </p:txBody>
      </p:sp>
      <p:sp>
        <p:nvSpPr>
          <p:cNvPr id="29" name="Text 27"/>
          <p:cNvSpPr txBox="1"/>
          <p:nvPr/>
        </p:nvSpPr>
        <p:spPr>
          <a:xfrm>
            <a:off x="8211312" y="4709160"/>
            <a:ext cx="2743200" cy="640080"/>
          </a:xfrm>
          <a:prstGeom prst="rect">
            <a:avLst/>
          </a:prstGeom>
          <a:noFill/>
          <a:ln/>
        </p:spPr>
        <p:txBody>
          <a:bodyPr wrap="square" lIns="0" tIns="0" rIns="0" bIns="0" rtlCol="0" anchor="ctr">
            <a:normAutofit/>
          </a:bodyPr>
          <a:lstStyle/>
          <a:p>
            <a:pPr marL="0" indent="0" algn="l">
              <a:buNone/>
            </a:pPr>
            <a:r>
              <a:rPr lang="en-US" sz="1300" b="1" dirty="0">
                <a:solidFill>
                  <a:srgbClr val="1D2922"/>
                </a:solidFill>
                <a:latin typeface="Aptos" pitchFamily="34" charset="0"/>
                <a:ea typeface="Aptos" pitchFamily="34" charset="-122"/>
                <a:cs typeface="Aptos" pitchFamily="34" charset="-120"/>
              </a:rPr>
              <a:t>Every environmental claim must link to evidence: material, supplier, certification or measurable impact.</a:t>
            </a:r>
            <a:endParaRPr lang="en-US" sz="1300" dirty="0"/>
          </a:p>
        </p:txBody>
      </p:sp>
      <p:sp>
        <p:nvSpPr>
          <p:cNvPr id="30" name="Text 28"/>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Consumer knowledge supports purchase intention [2]; greenwashing undermines trust and brand perception [4].</a:t>
            </a:r>
            <a:endParaRPr lang="en-US" sz="770" dirty="0"/>
          </a:p>
        </p:txBody>
      </p:sp>
      <p:sp>
        <p:nvSpPr>
          <p:cNvPr id="31"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08 — WEBSITE EXPERIENCE</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Design the homepage as a trust-and-conversion journey</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The interface should answer four questions quickly: What is it? Why trust it? Why want it? How do I buy it?</a:t>
            </a:r>
            <a:endParaRPr lang="en-US" sz="1200" dirty="0"/>
          </a:p>
        </p:txBody>
      </p:sp>
      <p:sp>
        <p:nvSpPr>
          <p:cNvPr id="5" name="Shape 3"/>
          <p:cNvSpPr/>
          <p:nvPr/>
        </p:nvSpPr>
        <p:spPr>
          <a:xfrm>
            <a:off x="658368" y="1737360"/>
            <a:ext cx="7086600" cy="4389120"/>
          </a:xfrm>
          <a:prstGeom prst="roundRect">
            <a:avLst>
              <a:gd name="adj" fmla="val 2500"/>
            </a:avLst>
          </a:prstGeom>
          <a:solidFill>
            <a:srgbClr val="FFFFFF"/>
          </a:solidFill>
          <a:ln w="12700">
            <a:solidFill>
              <a:srgbClr val="D9DDD6"/>
            </a:solidFill>
            <a:prstDash val="solid"/>
          </a:ln>
        </p:spPr>
        <p:txBody>
          <a:bodyPr/>
          <a:lstStyle/>
          <a:p>
            <a:endParaRPr lang="en-GB"/>
          </a:p>
        </p:txBody>
      </p:sp>
      <p:sp>
        <p:nvSpPr>
          <p:cNvPr id="6" name="Shape 4"/>
          <p:cNvSpPr/>
          <p:nvPr/>
        </p:nvSpPr>
        <p:spPr>
          <a:xfrm>
            <a:off x="658368" y="1737360"/>
            <a:ext cx="7086600" cy="347472"/>
          </a:xfrm>
          <a:prstGeom prst="roundRect">
            <a:avLst>
              <a:gd name="adj" fmla="val 31579"/>
            </a:avLst>
          </a:prstGeom>
          <a:solidFill>
            <a:srgbClr val="E9ECE7"/>
          </a:solidFill>
          <a:ln w="12700">
            <a:solidFill>
              <a:srgbClr val="E9ECE7">
                <a:alpha val="0"/>
              </a:srgbClr>
            </a:solidFill>
            <a:prstDash val="solid"/>
          </a:ln>
        </p:spPr>
        <p:txBody>
          <a:bodyPr/>
          <a:lstStyle/>
          <a:p>
            <a:endParaRPr lang="en-GB"/>
          </a:p>
        </p:txBody>
      </p:sp>
      <p:sp>
        <p:nvSpPr>
          <p:cNvPr id="7" name="Shape 5"/>
          <p:cNvSpPr/>
          <p:nvPr/>
        </p:nvSpPr>
        <p:spPr>
          <a:xfrm>
            <a:off x="841248" y="1847088"/>
            <a:ext cx="82296" cy="82296"/>
          </a:xfrm>
          <a:prstGeom prst="ellipse">
            <a:avLst/>
          </a:prstGeom>
          <a:solidFill>
            <a:srgbClr val="C86B5C"/>
          </a:solidFill>
          <a:ln w="12700">
            <a:solidFill>
              <a:srgbClr val="C86B5C">
                <a:alpha val="0"/>
              </a:srgbClr>
            </a:solidFill>
            <a:prstDash val="solid"/>
          </a:ln>
        </p:spPr>
        <p:txBody>
          <a:bodyPr/>
          <a:lstStyle/>
          <a:p>
            <a:endParaRPr lang="en-GB"/>
          </a:p>
        </p:txBody>
      </p:sp>
      <p:sp>
        <p:nvSpPr>
          <p:cNvPr id="8" name="Shape 6"/>
          <p:cNvSpPr/>
          <p:nvPr/>
        </p:nvSpPr>
        <p:spPr>
          <a:xfrm>
            <a:off x="987552" y="1847088"/>
            <a:ext cx="82296" cy="82296"/>
          </a:xfrm>
          <a:prstGeom prst="ellipse">
            <a:avLst/>
          </a:prstGeom>
          <a:solidFill>
            <a:srgbClr val="D5A350"/>
          </a:solidFill>
          <a:ln w="12700">
            <a:solidFill>
              <a:srgbClr val="D5A350">
                <a:alpha val="0"/>
              </a:srgbClr>
            </a:solidFill>
            <a:prstDash val="solid"/>
          </a:ln>
        </p:spPr>
        <p:txBody>
          <a:bodyPr/>
          <a:lstStyle/>
          <a:p>
            <a:endParaRPr lang="en-GB"/>
          </a:p>
        </p:txBody>
      </p:sp>
      <p:sp>
        <p:nvSpPr>
          <p:cNvPr id="9" name="Shape 7"/>
          <p:cNvSpPr/>
          <p:nvPr/>
        </p:nvSpPr>
        <p:spPr>
          <a:xfrm>
            <a:off x="1133856" y="1847088"/>
            <a:ext cx="82296" cy="82296"/>
          </a:xfrm>
          <a:prstGeom prst="ellipse">
            <a:avLst/>
          </a:prstGeom>
          <a:solidFill>
            <a:srgbClr val="6FA36C"/>
          </a:solidFill>
          <a:ln w="12700">
            <a:solidFill>
              <a:srgbClr val="6FA36C">
                <a:alpha val="0"/>
              </a:srgbClr>
            </a:solidFill>
            <a:prstDash val="solid"/>
          </a:ln>
        </p:spPr>
        <p:txBody>
          <a:bodyPr/>
          <a:lstStyle/>
          <a:p>
            <a:endParaRPr lang="en-GB"/>
          </a:p>
        </p:txBody>
      </p:sp>
      <p:sp>
        <p:nvSpPr>
          <p:cNvPr id="10" name="Text 8"/>
          <p:cNvSpPr txBox="1"/>
          <p:nvPr/>
        </p:nvSpPr>
        <p:spPr>
          <a:xfrm>
            <a:off x="1463040" y="1792224"/>
            <a:ext cx="2194560" cy="164592"/>
          </a:xfrm>
          <a:prstGeom prst="rect">
            <a:avLst/>
          </a:prstGeom>
          <a:noFill/>
          <a:ln/>
        </p:spPr>
        <p:txBody>
          <a:bodyPr wrap="square" lIns="0" tIns="0" rIns="0" bIns="0" rtlCol="0" anchor="ctr">
            <a:normAutofit/>
          </a:bodyPr>
          <a:lstStyle/>
          <a:p>
            <a:pPr marL="0" indent="0" algn="l">
              <a:buNone/>
            </a:pPr>
            <a:r>
              <a:rPr lang="en-US" sz="800" dirty="0">
                <a:solidFill>
                  <a:srgbClr val="6C756D"/>
                </a:solidFill>
                <a:latin typeface="Aptos" pitchFamily="34" charset="0"/>
                <a:ea typeface="Aptos" pitchFamily="34" charset="-122"/>
                <a:cs typeface="Aptos" pitchFamily="34" charset="-120"/>
              </a:rPr>
              <a:t>verdemode.co.uk</a:t>
            </a:r>
            <a:endParaRPr lang="en-US" sz="800" dirty="0"/>
          </a:p>
        </p:txBody>
      </p:sp>
      <p:sp>
        <p:nvSpPr>
          <p:cNvPr id="11" name="Text 9"/>
          <p:cNvSpPr txBox="1"/>
          <p:nvPr/>
        </p:nvSpPr>
        <p:spPr>
          <a:xfrm>
            <a:off x="896112" y="2240280"/>
            <a:ext cx="1371600" cy="256032"/>
          </a:xfrm>
          <a:prstGeom prst="rect">
            <a:avLst/>
          </a:prstGeom>
          <a:noFill/>
          <a:ln/>
        </p:spPr>
        <p:txBody>
          <a:bodyPr wrap="square" lIns="0" tIns="0" rIns="0" bIns="0" rtlCol="0" anchor="ctr">
            <a:normAutofit/>
          </a:bodyPr>
          <a:lstStyle/>
          <a:p>
            <a:pPr marL="0" indent="0" algn="l">
              <a:buNone/>
            </a:pPr>
            <a:r>
              <a:rPr lang="en-US" sz="1200" b="1" dirty="0">
                <a:solidFill>
                  <a:srgbClr val="244534"/>
                </a:solidFill>
                <a:latin typeface="Aptos" pitchFamily="34" charset="0"/>
                <a:ea typeface="Aptos" pitchFamily="34" charset="-122"/>
                <a:cs typeface="Aptos" pitchFamily="34" charset="-120"/>
              </a:rPr>
              <a:t>VERDEMODE</a:t>
            </a:r>
            <a:endParaRPr lang="en-US" sz="1200" dirty="0"/>
          </a:p>
        </p:txBody>
      </p:sp>
      <p:sp>
        <p:nvSpPr>
          <p:cNvPr id="12" name="Text 10"/>
          <p:cNvSpPr txBox="1"/>
          <p:nvPr/>
        </p:nvSpPr>
        <p:spPr>
          <a:xfrm>
            <a:off x="2926080" y="2240280"/>
            <a:ext cx="3931920" cy="256032"/>
          </a:xfrm>
          <a:prstGeom prst="rect">
            <a:avLst/>
          </a:prstGeom>
          <a:noFill/>
          <a:ln/>
        </p:spPr>
        <p:txBody>
          <a:bodyPr wrap="square" lIns="0" tIns="0" rIns="0" bIns="0" rtlCol="0" anchor="ctr">
            <a:normAutofit/>
          </a:bodyPr>
          <a:lstStyle/>
          <a:p>
            <a:pPr marL="0" indent="0" algn="ctr">
              <a:buNone/>
            </a:pPr>
            <a:r>
              <a:rPr lang="en-US" sz="850" b="1" dirty="0">
                <a:solidFill>
                  <a:srgbClr val="3A463F"/>
                </a:solidFill>
                <a:latin typeface="Aptos" pitchFamily="34" charset="0"/>
                <a:ea typeface="Aptos" pitchFamily="34" charset="-122"/>
                <a:cs typeface="Aptos" pitchFamily="34" charset="-120"/>
              </a:rPr>
              <a:t>SHOP     MATERIALS     JOURNAL     OUR IMPACT</a:t>
            </a:r>
            <a:endParaRPr lang="en-US" sz="850" dirty="0"/>
          </a:p>
        </p:txBody>
      </p:sp>
      <p:sp>
        <p:nvSpPr>
          <p:cNvPr id="13" name="Shape 11"/>
          <p:cNvSpPr/>
          <p:nvPr/>
        </p:nvSpPr>
        <p:spPr>
          <a:xfrm>
            <a:off x="896112" y="2651760"/>
            <a:ext cx="3840480" cy="1828800"/>
          </a:xfrm>
          <a:prstGeom prst="roundRect">
            <a:avLst>
              <a:gd name="adj" fmla="val 5000"/>
            </a:avLst>
          </a:prstGeom>
          <a:solidFill>
            <a:srgbClr val="E4EADF"/>
          </a:solidFill>
          <a:ln w="12700">
            <a:solidFill>
              <a:srgbClr val="E4EADF">
                <a:alpha val="0"/>
              </a:srgbClr>
            </a:solidFill>
            <a:prstDash val="solid"/>
          </a:ln>
        </p:spPr>
        <p:txBody>
          <a:bodyPr/>
          <a:lstStyle/>
          <a:p>
            <a:endParaRPr lang="en-GB"/>
          </a:p>
        </p:txBody>
      </p:sp>
      <p:sp>
        <p:nvSpPr>
          <p:cNvPr id="14" name="Text 12"/>
          <p:cNvSpPr txBox="1"/>
          <p:nvPr/>
        </p:nvSpPr>
        <p:spPr>
          <a:xfrm>
            <a:off x="1170432" y="2971800"/>
            <a:ext cx="2331720" cy="841248"/>
          </a:xfrm>
          <a:prstGeom prst="rect">
            <a:avLst/>
          </a:prstGeom>
          <a:noFill/>
          <a:ln/>
        </p:spPr>
        <p:txBody>
          <a:bodyPr wrap="square" lIns="0" tIns="0" rIns="0" bIns="0" rtlCol="0" anchor="ctr">
            <a:normAutofit/>
          </a:bodyPr>
          <a:lstStyle/>
          <a:p>
            <a:pPr marL="0" indent="0" algn="l">
              <a:buNone/>
            </a:pPr>
            <a:r>
              <a:rPr lang="en-US" sz="2400" b="1" dirty="0">
                <a:solidFill>
                  <a:srgbClr val="1D2922"/>
                </a:solidFill>
                <a:latin typeface="Aptos" pitchFamily="34" charset="0"/>
                <a:ea typeface="Aptos" pitchFamily="34" charset="-122"/>
                <a:cs typeface="Aptos" pitchFamily="34" charset="-120"/>
              </a:rPr>
              <a:t>Wear less.</a:t>
            </a:r>
            <a:endParaRPr lang="en-US" sz="2400" dirty="0"/>
          </a:p>
          <a:p>
            <a:pPr marL="0" indent="0" algn="l">
              <a:buNone/>
            </a:pPr>
            <a:r>
              <a:rPr lang="en-US" sz="2400" b="1" dirty="0">
                <a:solidFill>
                  <a:srgbClr val="1D2922"/>
                </a:solidFill>
                <a:latin typeface="Aptos" pitchFamily="34" charset="0"/>
                <a:ea typeface="Aptos" pitchFamily="34" charset="-122"/>
                <a:cs typeface="Aptos" pitchFamily="34" charset="-120"/>
              </a:rPr>
              <a:t>Choose better.</a:t>
            </a:r>
            <a:endParaRPr lang="en-US" sz="2400" dirty="0"/>
          </a:p>
        </p:txBody>
      </p:sp>
      <p:sp>
        <p:nvSpPr>
          <p:cNvPr id="15" name="Text 13"/>
          <p:cNvSpPr txBox="1"/>
          <p:nvPr/>
        </p:nvSpPr>
        <p:spPr>
          <a:xfrm>
            <a:off x="1170432" y="3858768"/>
            <a:ext cx="2971800" cy="502920"/>
          </a:xfrm>
          <a:prstGeom prst="rect">
            <a:avLst/>
          </a:prstGeom>
          <a:noFill/>
          <a:ln/>
        </p:spPr>
        <p:txBody>
          <a:bodyPr wrap="square" lIns="0" tIns="0" rIns="0" bIns="0" rtlCol="0" anchor="ctr">
            <a:normAutofit/>
          </a:bodyPr>
          <a:lstStyle/>
          <a:p>
            <a:pPr marL="0" indent="0" algn="l">
              <a:buNone/>
            </a:pPr>
            <a:r>
              <a:rPr lang="en-US" sz="1050" dirty="0">
                <a:solidFill>
                  <a:srgbClr val="3A463F"/>
                </a:solidFill>
                <a:latin typeface="Aptos" pitchFamily="34" charset="0"/>
                <a:ea typeface="Aptos" pitchFamily="34" charset="-122"/>
                <a:cs typeface="Aptos" pitchFamily="34" charset="-120"/>
              </a:rPr>
              <a:t>Timeless essentials made with considered materials and transparent production.</a:t>
            </a:r>
            <a:endParaRPr lang="en-US" sz="1050" dirty="0"/>
          </a:p>
        </p:txBody>
      </p:sp>
      <p:sp>
        <p:nvSpPr>
          <p:cNvPr id="16" name="Shape 14"/>
          <p:cNvSpPr/>
          <p:nvPr/>
        </p:nvSpPr>
        <p:spPr>
          <a:xfrm>
            <a:off x="1170432" y="4498848"/>
            <a:ext cx="1335024" cy="365760"/>
          </a:xfrm>
          <a:prstGeom prst="roundRect">
            <a:avLst>
              <a:gd name="adj" fmla="val 20000"/>
            </a:avLst>
          </a:prstGeom>
          <a:solidFill>
            <a:srgbClr val="244534"/>
          </a:solidFill>
          <a:ln w="12700">
            <a:solidFill>
              <a:srgbClr val="244534">
                <a:alpha val="0"/>
              </a:srgbClr>
            </a:solidFill>
            <a:prstDash val="solid"/>
          </a:ln>
        </p:spPr>
        <p:txBody>
          <a:bodyPr/>
          <a:lstStyle/>
          <a:p>
            <a:endParaRPr lang="en-GB"/>
          </a:p>
        </p:txBody>
      </p:sp>
      <p:sp>
        <p:nvSpPr>
          <p:cNvPr id="17" name="Text 15"/>
          <p:cNvSpPr txBox="1"/>
          <p:nvPr/>
        </p:nvSpPr>
        <p:spPr>
          <a:xfrm>
            <a:off x="1170432" y="4498848"/>
            <a:ext cx="1335024" cy="365760"/>
          </a:xfrm>
          <a:prstGeom prst="rect">
            <a:avLst/>
          </a:prstGeom>
          <a:noFill/>
          <a:ln/>
        </p:spPr>
        <p:txBody>
          <a:bodyPr wrap="square" lIns="0" tIns="0" rIns="0" bIns="0" rtlCol="0" anchor="ctr">
            <a:normAutofit/>
          </a:bodyPr>
          <a:lstStyle/>
          <a:p>
            <a:pPr marL="0" indent="0" algn="ctr">
              <a:buNone/>
            </a:pPr>
            <a:r>
              <a:rPr lang="en-US" sz="850" b="1" dirty="0">
                <a:solidFill>
                  <a:srgbClr val="FFFFFF"/>
                </a:solidFill>
                <a:latin typeface="Aptos" pitchFamily="34" charset="0"/>
                <a:ea typeface="Aptos" pitchFamily="34" charset="-122"/>
                <a:cs typeface="Aptos" pitchFamily="34" charset="-120"/>
              </a:rPr>
              <a:t>SHOP THE EDIT</a:t>
            </a:r>
            <a:endParaRPr lang="en-US" sz="850" dirty="0"/>
          </a:p>
        </p:txBody>
      </p:sp>
      <p:sp>
        <p:nvSpPr>
          <p:cNvPr id="18" name="Shape 16"/>
          <p:cNvSpPr/>
          <p:nvPr/>
        </p:nvSpPr>
        <p:spPr>
          <a:xfrm>
            <a:off x="4901184" y="2651760"/>
            <a:ext cx="2578608" cy="1828800"/>
          </a:xfrm>
          <a:prstGeom prst="roundRect">
            <a:avLst>
              <a:gd name="adj" fmla="val 5000"/>
            </a:avLst>
          </a:prstGeom>
          <a:solidFill>
            <a:srgbClr val="D3C6B9"/>
          </a:solidFill>
          <a:ln w="12700">
            <a:solidFill>
              <a:srgbClr val="D3C6B9">
                <a:alpha val="0"/>
              </a:srgbClr>
            </a:solidFill>
            <a:prstDash val="solid"/>
          </a:ln>
        </p:spPr>
        <p:txBody>
          <a:bodyPr/>
          <a:lstStyle/>
          <a:p>
            <a:endParaRPr lang="en-GB"/>
          </a:p>
        </p:txBody>
      </p:sp>
      <p:sp>
        <p:nvSpPr>
          <p:cNvPr id="19" name="Shape 17"/>
          <p:cNvSpPr/>
          <p:nvPr/>
        </p:nvSpPr>
        <p:spPr>
          <a:xfrm>
            <a:off x="5779008" y="2907792"/>
            <a:ext cx="713232" cy="713232"/>
          </a:xfrm>
          <a:prstGeom prst="ellipse">
            <a:avLst/>
          </a:prstGeom>
          <a:solidFill>
            <a:srgbClr val="B7A18C"/>
          </a:solidFill>
          <a:ln w="12700">
            <a:solidFill>
              <a:srgbClr val="B7A18C">
                <a:alpha val="0"/>
              </a:srgbClr>
            </a:solidFill>
            <a:prstDash val="solid"/>
          </a:ln>
        </p:spPr>
        <p:txBody>
          <a:bodyPr/>
          <a:lstStyle/>
          <a:p>
            <a:endParaRPr lang="en-GB"/>
          </a:p>
        </p:txBody>
      </p:sp>
      <p:sp>
        <p:nvSpPr>
          <p:cNvPr id="20" name="Shape 18"/>
          <p:cNvSpPr/>
          <p:nvPr/>
        </p:nvSpPr>
        <p:spPr>
          <a:xfrm>
            <a:off x="5468112" y="3502152"/>
            <a:ext cx="1307592" cy="868680"/>
          </a:xfrm>
          <a:prstGeom prst="roundRect">
            <a:avLst>
              <a:gd name="adj" fmla="val 31579"/>
            </a:avLst>
          </a:prstGeom>
          <a:solidFill>
            <a:srgbClr val="F1EEE8"/>
          </a:solidFill>
          <a:ln w="12700">
            <a:solidFill>
              <a:srgbClr val="F1EEE8">
                <a:alpha val="0"/>
              </a:srgbClr>
            </a:solidFill>
            <a:prstDash val="solid"/>
          </a:ln>
        </p:spPr>
        <p:txBody>
          <a:bodyPr/>
          <a:lstStyle/>
          <a:p>
            <a:endParaRPr lang="en-GB"/>
          </a:p>
        </p:txBody>
      </p:sp>
      <p:sp>
        <p:nvSpPr>
          <p:cNvPr id="21" name="Shape 19"/>
          <p:cNvSpPr/>
          <p:nvPr/>
        </p:nvSpPr>
        <p:spPr>
          <a:xfrm>
            <a:off x="6126480" y="3456432"/>
            <a:ext cx="0" cy="1024128"/>
          </a:xfrm>
          <a:prstGeom prst="line">
            <a:avLst/>
          </a:prstGeom>
          <a:noFill/>
          <a:ln w="25400">
            <a:solidFill>
              <a:srgbClr val="9C8773"/>
            </a:solidFill>
            <a:prstDash val="solid"/>
            <a:tailEnd type="none"/>
          </a:ln>
        </p:spPr>
        <p:txBody>
          <a:bodyPr/>
          <a:lstStyle/>
          <a:p>
            <a:endParaRPr lang="en-GB"/>
          </a:p>
        </p:txBody>
      </p:sp>
      <p:sp>
        <p:nvSpPr>
          <p:cNvPr id="22" name="Shape 20"/>
          <p:cNvSpPr/>
          <p:nvPr/>
        </p:nvSpPr>
        <p:spPr>
          <a:xfrm>
            <a:off x="896112" y="5138928"/>
            <a:ext cx="6583680" cy="411480"/>
          </a:xfrm>
          <a:prstGeom prst="roundRect">
            <a:avLst>
              <a:gd name="adj" fmla="val 13333"/>
            </a:avLst>
          </a:prstGeom>
          <a:solidFill>
            <a:srgbClr val="244534"/>
          </a:solidFill>
          <a:ln w="12700">
            <a:solidFill>
              <a:srgbClr val="244534">
                <a:alpha val="0"/>
              </a:srgbClr>
            </a:solidFill>
            <a:prstDash val="solid"/>
          </a:ln>
        </p:spPr>
        <p:txBody>
          <a:bodyPr/>
          <a:lstStyle/>
          <a:p>
            <a:endParaRPr lang="en-GB"/>
          </a:p>
        </p:txBody>
      </p:sp>
      <p:sp>
        <p:nvSpPr>
          <p:cNvPr id="23" name="Text 21"/>
          <p:cNvSpPr txBox="1"/>
          <p:nvPr/>
        </p:nvSpPr>
        <p:spPr>
          <a:xfrm>
            <a:off x="1024128" y="5138928"/>
            <a:ext cx="6309360" cy="411480"/>
          </a:xfrm>
          <a:prstGeom prst="rect">
            <a:avLst/>
          </a:prstGeom>
          <a:noFill/>
          <a:ln/>
        </p:spPr>
        <p:txBody>
          <a:bodyPr wrap="square" lIns="0" tIns="0" rIns="0" bIns="0" rtlCol="0" anchor="ctr">
            <a:normAutofit/>
          </a:bodyPr>
          <a:lstStyle/>
          <a:p>
            <a:pPr marL="0" indent="0" algn="ctr">
              <a:buNone/>
            </a:pPr>
            <a:r>
              <a:rPr lang="en-US" sz="830" b="1" dirty="0">
                <a:solidFill>
                  <a:srgbClr val="FFFFFF"/>
                </a:solidFill>
                <a:latin typeface="Aptos" pitchFamily="34" charset="0"/>
                <a:ea typeface="Aptos" pitchFamily="34" charset="-122"/>
                <a:cs typeface="Aptos" pitchFamily="34" charset="-120"/>
              </a:rPr>
              <a:t>TRACEABLE MATERIALS     •     RESPONSIBLE PRODUCTION     •     30-DAY RETURNS</a:t>
            </a:r>
            <a:endParaRPr lang="en-US" sz="830" dirty="0"/>
          </a:p>
        </p:txBody>
      </p:sp>
      <p:sp>
        <p:nvSpPr>
          <p:cNvPr id="24" name="Shape 22"/>
          <p:cNvSpPr/>
          <p:nvPr/>
        </p:nvSpPr>
        <p:spPr>
          <a:xfrm>
            <a:off x="896112" y="5650992"/>
            <a:ext cx="1938528" cy="256032"/>
          </a:xfrm>
          <a:prstGeom prst="roundRect">
            <a:avLst>
              <a:gd name="adj" fmla="val 17857"/>
            </a:avLst>
          </a:prstGeom>
          <a:solidFill>
            <a:srgbClr val="EADFD5"/>
          </a:solidFill>
          <a:ln w="12700">
            <a:solidFill>
              <a:srgbClr val="EADFD5">
                <a:alpha val="0"/>
              </a:srgbClr>
            </a:solidFill>
            <a:prstDash val="solid"/>
          </a:ln>
        </p:spPr>
        <p:txBody>
          <a:bodyPr/>
          <a:lstStyle/>
          <a:p>
            <a:endParaRPr lang="en-GB"/>
          </a:p>
        </p:txBody>
      </p:sp>
      <p:sp>
        <p:nvSpPr>
          <p:cNvPr id="25" name="Text 23"/>
          <p:cNvSpPr txBox="1"/>
          <p:nvPr/>
        </p:nvSpPr>
        <p:spPr>
          <a:xfrm>
            <a:off x="896112" y="5907024"/>
            <a:ext cx="1938528" cy="164592"/>
          </a:xfrm>
          <a:prstGeom prst="rect">
            <a:avLst/>
          </a:prstGeom>
          <a:noFill/>
          <a:ln/>
        </p:spPr>
        <p:txBody>
          <a:bodyPr wrap="square" lIns="0" tIns="0" rIns="0" bIns="0" rtlCol="0" anchor="ctr">
            <a:normAutofit/>
          </a:bodyPr>
          <a:lstStyle/>
          <a:p>
            <a:pPr marL="0" indent="0" algn="l">
              <a:buNone/>
            </a:pPr>
            <a:r>
              <a:rPr lang="en-US" sz="780" b="1" dirty="0">
                <a:solidFill>
                  <a:srgbClr val="3A463F"/>
                </a:solidFill>
                <a:latin typeface="Aptos" pitchFamily="34" charset="0"/>
                <a:ea typeface="Aptos" pitchFamily="34" charset="-122"/>
                <a:cs typeface="Aptos" pitchFamily="34" charset="-120"/>
              </a:rPr>
              <a:t>Linen Overshirt</a:t>
            </a:r>
            <a:endParaRPr lang="en-US" sz="780" dirty="0"/>
          </a:p>
        </p:txBody>
      </p:sp>
      <p:sp>
        <p:nvSpPr>
          <p:cNvPr id="26" name="Shape 24"/>
          <p:cNvSpPr/>
          <p:nvPr/>
        </p:nvSpPr>
        <p:spPr>
          <a:xfrm>
            <a:off x="3090672" y="5650992"/>
            <a:ext cx="1938528" cy="256032"/>
          </a:xfrm>
          <a:prstGeom prst="roundRect">
            <a:avLst>
              <a:gd name="adj" fmla="val 17857"/>
            </a:avLst>
          </a:prstGeom>
          <a:solidFill>
            <a:srgbClr val="E0E7DD"/>
          </a:solidFill>
          <a:ln w="12700">
            <a:solidFill>
              <a:srgbClr val="E0E7DD">
                <a:alpha val="0"/>
              </a:srgbClr>
            </a:solidFill>
            <a:prstDash val="solid"/>
          </a:ln>
        </p:spPr>
        <p:txBody>
          <a:bodyPr/>
          <a:lstStyle/>
          <a:p>
            <a:endParaRPr lang="en-GB"/>
          </a:p>
        </p:txBody>
      </p:sp>
      <p:sp>
        <p:nvSpPr>
          <p:cNvPr id="27" name="Text 25"/>
          <p:cNvSpPr txBox="1"/>
          <p:nvPr/>
        </p:nvSpPr>
        <p:spPr>
          <a:xfrm>
            <a:off x="3090672" y="5907024"/>
            <a:ext cx="1938528" cy="164592"/>
          </a:xfrm>
          <a:prstGeom prst="rect">
            <a:avLst/>
          </a:prstGeom>
          <a:noFill/>
          <a:ln/>
        </p:spPr>
        <p:txBody>
          <a:bodyPr wrap="square" lIns="0" tIns="0" rIns="0" bIns="0" rtlCol="0" anchor="ctr">
            <a:normAutofit/>
          </a:bodyPr>
          <a:lstStyle/>
          <a:p>
            <a:pPr marL="0" indent="0" algn="l">
              <a:buNone/>
            </a:pPr>
            <a:r>
              <a:rPr lang="en-US" sz="780" b="1" dirty="0">
                <a:solidFill>
                  <a:srgbClr val="3A463F"/>
                </a:solidFill>
                <a:latin typeface="Aptos" pitchFamily="34" charset="0"/>
                <a:ea typeface="Aptos" pitchFamily="34" charset="-122"/>
                <a:cs typeface="Aptos" pitchFamily="34" charset="-120"/>
              </a:rPr>
              <a:t>Recycled Knit</a:t>
            </a:r>
            <a:endParaRPr lang="en-US" sz="780" dirty="0"/>
          </a:p>
        </p:txBody>
      </p:sp>
      <p:sp>
        <p:nvSpPr>
          <p:cNvPr id="28" name="Shape 26"/>
          <p:cNvSpPr/>
          <p:nvPr/>
        </p:nvSpPr>
        <p:spPr>
          <a:xfrm>
            <a:off x="5285232" y="5650992"/>
            <a:ext cx="1938528" cy="256032"/>
          </a:xfrm>
          <a:prstGeom prst="roundRect">
            <a:avLst>
              <a:gd name="adj" fmla="val 17857"/>
            </a:avLst>
          </a:prstGeom>
          <a:solidFill>
            <a:srgbClr val="E8E2D9"/>
          </a:solidFill>
          <a:ln w="12700">
            <a:solidFill>
              <a:srgbClr val="E8E2D9">
                <a:alpha val="0"/>
              </a:srgbClr>
            </a:solidFill>
            <a:prstDash val="solid"/>
          </a:ln>
        </p:spPr>
        <p:txBody>
          <a:bodyPr/>
          <a:lstStyle/>
          <a:p>
            <a:endParaRPr lang="en-GB"/>
          </a:p>
        </p:txBody>
      </p:sp>
      <p:sp>
        <p:nvSpPr>
          <p:cNvPr id="29" name="Text 27"/>
          <p:cNvSpPr txBox="1"/>
          <p:nvPr/>
        </p:nvSpPr>
        <p:spPr>
          <a:xfrm>
            <a:off x="5285232" y="5907024"/>
            <a:ext cx="1938528" cy="164592"/>
          </a:xfrm>
          <a:prstGeom prst="rect">
            <a:avLst/>
          </a:prstGeom>
          <a:noFill/>
          <a:ln/>
        </p:spPr>
        <p:txBody>
          <a:bodyPr wrap="square" lIns="0" tIns="0" rIns="0" bIns="0" rtlCol="0" anchor="ctr">
            <a:normAutofit/>
          </a:bodyPr>
          <a:lstStyle/>
          <a:p>
            <a:pPr marL="0" indent="0" algn="l">
              <a:buNone/>
            </a:pPr>
            <a:r>
              <a:rPr lang="en-US" sz="780" b="1" dirty="0">
                <a:solidFill>
                  <a:srgbClr val="3A463F"/>
                </a:solidFill>
                <a:latin typeface="Aptos" pitchFamily="34" charset="0"/>
                <a:ea typeface="Aptos" pitchFamily="34" charset="-122"/>
                <a:cs typeface="Aptos" pitchFamily="34" charset="-120"/>
              </a:rPr>
              <a:t>Everyday Tote</a:t>
            </a:r>
            <a:endParaRPr lang="en-US" sz="780" dirty="0"/>
          </a:p>
        </p:txBody>
      </p:sp>
      <p:sp>
        <p:nvSpPr>
          <p:cNvPr id="30" name="Text 28"/>
          <p:cNvSpPr txBox="1"/>
          <p:nvPr/>
        </p:nvSpPr>
        <p:spPr>
          <a:xfrm>
            <a:off x="8138160" y="1810512"/>
            <a:ext cx="1828800" cy="256032"/>
          </a:xfrm>
          <a:prstGeom prst="rect">
            <a:avLst/>
          </a:prstGeom>
          <a:noFill/>
          <a:ln/>
        </p:spPr>
        <p:txBody>
          <a:bodyPr wrap="square" lIns="0" tIns="0" rIns="0" bIns="0" rtlCol="0" anchor="ctr">
            <a:normAutofit/>
          </a:bodyPr>
          <a:lstStyle/>
          <a:p>
            <a:pPr marL="0" indent="0" algn="l">
              <a:buNone/>
            </a:pPr>
            <a:r>
              <a:rPr lang="en-US" sz="1000" b="1" kern="0" spc="120" dirty="0">
                <a:solidFill>
                  <a:srgbClr val="244534"/>
                </a:solidFill>
                <a:latin typeface="Aptos" pitchFamily="34" charset="0"/>
                <a:ea typeface="Aptos" pitchFamily="34" charset="-122"/>
                <a:cs typeface="Aptos" pitchFamily="34" charset="-120"/>
              </a:rPr>
              <a:t>UX PRIORITIES</a:t>
            </a:r>
            <a:endParaRPr lang="en-US" sz="1000" dirty="0"/>
          </a:p>
        </p:txBody>
      </p:sp>
      <p:sp>
        <p:nvSpPr>
          <p:cNvPr id="31" name="Shape 29"/>
          <p:cNvSpPr/>
          <p:nvPr/>
        </p:nvSpPr>
        <p:spPr>
          <a:xfrm>
            <a:off x="8138160" y="2240280"/>
            <a:ext cx="347472" cy="347472"/>
          </a:xfrm>
          <a:prstGeom prst="ellipse">
            <a:avLst/>
          </a:prstGeom>
          <a:solidFill>
            <a:srgbClr val="DEE8DA"/>
          </a:solidFill>
          <a:ln w="12700">
            <a:solidFill>
              <a:srgbClr val="DEE8DA">
                <a:alpha val="0"/>
              </a:srgbClr>
            </a:solidFill>
            <a:prstDash val="solid"/>
          </a:ln>
        </p:spPr>
        <p:txBody>
          <a:bodyPr/>
          <a:lstStyle/>
          <a:p>
            <a:endParaRPr lang="en-GB"/>
          </a:p>
        </p:txBody>
      </p:sp>
      <p:sp>
        <p:nvSpPr>
          <p:cNvPr id="32" name="Text 30"/>
          <p:cNvSpPr txBox="1"/>
          <p:nvPr/>
        </p:nvSpPr>
        <p:spPr>
          <a:xfrm>
            <a:off x="8138160" y="2240280"/>
            <a:ext cx="347472" cy="347472"/>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01</a:t>
            </a:r>
            <a:endParaRPr lang="en-US" sz="900" dirty="0"/>
          </a:p>
        </p:txBody>
      </p:sp>
      <p:sp>
        <p:nvSpPr>
          <p:cNvPr id="33" name="Text 31"/>
          <p:cNvSpPr txBox="1"/>
          <p:nvPr/>
        </p:nvSpPr>
        <p:spPr>
          <a:xfrm>
            <a:off x="8641080" y="2221992"/>
            <a:ext cx="1920240" cy="256032"/>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Mobile-first</a:t>
            </a:r>
            <a:endParaRPr lang="en-US" sz="1200" dirty="0"/>
          </a:p>
        </p:txBody>
      </p:sp>
      <p:sp>
        <p:nvSpPr>
          <p:cNvPr id="34" name="Text 32"/>
          <p:cNvSpPr txBox="1"/>
          <p:nvPr/>
        </p:nvSpPr>
        <p:spPr>
          <a:xfrm>
            <a:off x="8641080" y="2496312"/>
            <a:ext cx="2423160" cy="384048"/>
          </a:xfrm>
          <a:prstGeom prst="rect">
            <a:avLst/>
          </a:prstGeom>
          <a:noFill/>
          <a:ln/>
        </p:spPr>
        <p:txBody>
          <a:bodyPr wrap="square" lIns="0" tIns="0" rIns="0" bIns="0" rtlCol="0" anchor="ctr">
            <a:normAutofit/>
          </a:bodyPr>
          <a:lstStyle/>
          <a:p>
            <a:pPr marL="0" indent="0" algn="l">
              <a:buNone/>
            </a:pPr>
            <a:r>
              <a:rPr lang="en-US" sz="1000" dirty="0">
                <a:solidFill>
                  <a:srgbClr val="6C756D"/>
                </a:solidFill>
                <a:latin typeface="Aptos" pitchFamily="34" charset="0"/>
                <a:ea typeface="Aptos" pitchFamily="34" charset="-122"/>
                <a:cs typeface="Aptos" pitchFamily="34" charset="-120"/>
              </a:rPr>
              <a:t>Thumb-friendly navigation + fast media</a:t>
            </a:r>
            <a:endParaRPr lang="en-US" sz="1000" dirty="0"/>
          </a:p>
        </p:txBody>
      </p:sp>
      <p:sp>
        <p:nvSpPr>
          <p:cNvPr id="35" name="Shape 33"/>
          <p:cNvSpPr/>
          <p:nvPr/>
        </p:nvSpPr>
        <p:spPr>
          <a:xfrm>
            <a:off x="8138160" y="3090672"/>
            <a:ext cx="347472" cy="347472"/>
          </a:xfrm>
          <a:prstGeom prst="ellipse">
            <a:avLst/>
          </a:prstGeom>
          <a:solidFill>
            <a:srgbClr val="B8795B"/>
          </a:solidFill>
          <a:ln w="12700">
            <a:solidFill>
              <a:srgbClr val="B8795B">
                <a:alpha val="0"/>
              </a:srgbClr>
            </a:solidFill>
            <a:prstDash val="solid"/>
          </a:ln>
        </p:spPr>
        <p:txBody>
          <a:bodyPr/>
          <a:lstStyle/>
          <a:p>
            <a:endParaRPr lang="en-GB"/>
          </a:p>
        </p:txBody>
      </p:sp>
      <p:sp>
        <p:nvSpPr>
          <p:cNvPr id="36" name="Text 34"/>
          <p:cNvSpPr txBox="1"/>
          <p:nvPr/>
        </p:nvSpPr>
        <p:spPr>
          <a:xfrm>
            <a:off x="8138160" y="3090672"/>
            <a:ext cx="347472" cy="347472"/>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02</a:t>
            </a:r>
            <a:endParaRPr lang="en-US" sz="900" dirty="0"/>
          </a:p>
        </p:txBody>
      </p:sp>
      <p:sp>
        <p:nvSpPr>
          <p:cNvPr id="37" name="Text 35"/>
          <p:cNvSpPr txBox="1"/>
          <p:nvPr/>
        </p:nvSpPr>
        <p:spPr>
          <a:xfrm>
            <a:off x="8641080" y="3072384"/>
            <a:ext cx="1920240" cy="256032"/>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Trust visible</a:t>
            </a:r>
            <a:endParaRPr lang="en-US" sz="1200" dirty="0"/>
          </a:p>
        </p:txBody>
      </p:sp>
      <p:sp>
        <p:nvSpPr>
          <p:cNvPr id="38" name="Text 36"/>
          <p:cNvSpPr txBox="1"/>
          <p:nvPr/>
        </p:nvSpPr>
        <p:spPr>
          <a:xfrm>
            <a:off x="8641080" y="3346704"/>
            <a:ext cx="2423160" cy="384048"/>
          </a:xfrm>
          <a:prstGeom prst="rect">
            <a:avLst/>
          </a:prstGeom>
          <a:noFill/>
          <a:ln/>
        </p:spPr>
        <p:txBody>
          <a:bodyPr wrap="square" lIns="0" tIns="0" rIns="0" bIns="0" rtlCol="0" anchor="ctr">
            <a:normAutofit/>
          </a:bodyPr>
          <a:lstStyle/>
          <a:p>
            <a:pPr marL="0" indent="0" algn="l">
              <a:buNone/>
            </a:pPr>
            <a:r>
              <a:rPr lang="en-US" sz="1000" dirty="0">
                <a:solidFill>
                  <a:srgbClr val="6C756D"/>
                </a:solidFill>
                <a:latin typeface="Aptos" pitchFamily="34" charset="0"/>
                <a:ea typeface="Aptos" pitchFamily="34" charset="-122"/>
                <a:cs typeface="Aptos" pitchFamily="34" charset="-120"/>
              </a:rPr>
              <a:t>Provenance, reviews, returns, secure payment</a:t>
            </a:r>
            <a:endParaRPr lang="en-US" sz="1000" dirty="0"/>
          </a:p>
        </p:txBody>
      </p:sp>
      <p:sp>
        <p:nvSpPr>
          <p:cNvPr id="39" name="Shape 37"/>
          <p:cNvSpPr/>
          <p:nvPr/>
        </p:nvSpPr>
        <p:spPr>
          <a:xfrm>
            <a:off x="8138160" y="3941064"/>
            <a:ext cx="347472" cy="347472"/>
          </a:xfrm>
          <a:prstGeom prst="ellipse">
            <a:avLst/>
          </a:prstGeom>
          <a:solidFill>
            <a:srgbClr val="DEE8DA"/>
          </a:solidFill>
          <a:ln w="12700">
            <a:solidFill>
              <a:srgbClr val="DEE8DA">
                <a:alpha val="0"/>
              </a:srgbClr>
            </a:solidFill>
            <a:prstDash val="solid"/>
          </a:ln>
        </p:spPr>
        <p:txBody>
          <a:bodyPr/>
          <a:lstStyle/>
          <a:p>
            <a:endParaRPr lang="en-GB"/>
          </a:p>
        </p:txBody>
      </p:sp>
      <p:sp>
        <p:nvSpPr>
          <p:cNvPr id="40" name="Text 38"/>
          <p:cNvSpPr txBox="1"/>
          <p:nvPr/>
        </p:nvSpPr>
        <p:spPr>
          <a:xfrm>
            <a:off x="8138160" y="3941064"/>
            <a:ext cx="347472" cy="347472"/>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03</a:t>
            </a:r>
            <a:endParaRPr lang="en-US" sz="900" dirty="0"/>
          </a:p>
        </p:txBody>
      </p:sp>
      <p:sp>
        <p:nvSpPr>
          <p:cNvPr id="41" name="Text 39"/>
          <p:cNvSpPr txBox="1"/>
          <p:nvPr/>
        </p:nvSpPr>
        <p:spPr>
          <a:xfrm>
            <a:off x="8641080" y="3922776"/>
            <a:ext cx="1920240" cy="256032"/>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Reduce choice friction</a:t>
            </a:r>
            <a:endParaRPr lang="en-US" sz="1200" dirty="0"/>
          </a:p>
        </p:txBody>
      </p:sp>
      <p:sp>
        <p:nvSpPr>
          <p:cNvPr id="42" name="Text 40"/>
          <p:cNvSpPr txBox="1"/>
          <p:nvPr/>
        </p:nvSpPr>
        <p:spPr>
          <a:xfrm>
            <a:off x="8641080" y="4197096"/>
            <a:ext cx="2423160" cy="384048"/>
          </a:xfrm>
          <a:prstGeom prst="rect">
            <a:avLst/>
          </a:prstGeom>
          <a:noFill/>
          <a:ln/>
        </p:spPr>
        <p:txBody>
          <a:bodyPr wrap="square" lIns="0" tIns="0" rIns="0" bIns="0" rtlCol="0" anchor="ctr">
            <a:normAutofit/>
          </a:bodyPr>
          <a:lstStyle/>
          <a:p>
            <a:pPr marL="0" indent="0" algn="l">
              <a:buNone/>
            </a:pPr>
            <a:r>
              <a:rPr lang="en-US" sz="1000" dirty="0">
                <a:solidFill>
                  <a:srgbClr val="6C756D"/>
                </a:solidFill>
                <a:latin typeface="Aptos" pitchFamily="34" charset="0"/>
                <a:ea typeface="Aptos" pitchFamily="34" charset="-122"/>
                <a:cs typeface="Aptos" pitchFamily="34" charset="-120"/>
              </a:rPr>
              <a:t>Clear filters, sizing, material + care</a:t>
            </a:r>
            <a:endParaRPr lang="en-US" sz="1000" dirty="0"/>
          </a:p>
        </p:txBody>
      </p:sp>
      <p:sp>
        <p:nvSpPr>
          <p:cNvPr id="43" name="Shape 41"/>
          <p:cNvSpPr/>
          <p:nvPr/>
        </p:nvSpPr>
        <p:spPr>
          <a:xfrm>
            <a:off x="8138160" y="4791456"/>
            <a:ext cx="347472" cy="347472"/>
          </a:xfrm>
          <a:prstGeom prst="ellipse">
            <a:avLst/>
          </a:prstGeom>
          <a:solidFill>
            <a:srgbClr val="DEE8DA"/>
          </a:solidFill>
          <a:ln w="12700">
            <a:solidFill>
              <a:srgbClr val="DEE8DA">
                <a:alpha val="0"/>
              </a:srgbClr>
            </a:solidFill>
            <a:prstDash val="solid"/>
          </a:ln>
        </p:spPr>
        <p:txBody>
          <a:bodyPr/>
          <a:lstStyle/>
          <a:p>
            <a:endParaRPr lang="en-GB"/>
          </a:p>
        </p:txBody>
      </p:sp>
      <p:sp>
        <p:nvSpPr>
          <p:cNvPr id="44" name="Text 42"/>
          <p:cNvSpPr txBox="1"/>
          <p:nvPr/>
        </p:nvSpPr>
        <p:spPr>
          <a:xfrm>
            <a:off x="8138160" y="4791456"/>
            <a:ext cx="347472" cy="347472"/>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04</a:t>
            </a:r>
            <a:endParaRPr lang="en-US" sz="900" dirty="0"/>
          </a:p>
        </p:txBody>
      </p:sp>
      <p:sp>
        <p:nvSpPr>
          <p:cNvPr id="45" name="Text 43"/>
          <p:cNvSpPr txBox="1"/>
          <p:nvPr/>
        </p:nvSpPr>
        <p:spPr>
          <a:xfrm>
            <a:off x="8641080" y="4773168"/>
            <a:ext cx="1920240" cy="256032"/>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Accessible</a:t>
            </a:r>
            <a:endParaRPr lang="en-US" sz="1200" dirty="0"/>
          </a:p>
        </p:txBody>
      </p:sp>
      <p:sp>
        <p:nvSpPr>
          <p:cNvPr id="46" name="Text 44"/>
          <p:cNvSpPr txBox="1"/>
          <p:nvPr/>
        </p:nvSpPr>
        <p:spPr>
          <a:xfrm>
            <a:off x="8641080" y="5047488"/>
            <a:ext cx="2423160" cy="384048"/>
          </a:xfrm>
          <a:prstGeom prst="rect">
            <a:avLst/>
          </a:prstGeom>
          <a:noFill/>
          <a:ln/>
        </p:spPr>
        <p:txBody>
          <a:bodyPr wrap="square" lIns="0" tIns="0" rIns="0" bIns="0" rtlCol="0" anchor="ctr">
            <a:normAutofit/>
          </a:bodyPr>
          <a:lstStyle/>
          <a:p>
            <a:pPr marL="0" indent="0" algn="l">
              <a:buNone/>
            </a:pPr>
            <a:r>
              <a:rPr lang="en-US" sz="1000" dirty="0">
                <a:solidFill>
                  <a:srgbClr val="6C756D"/>
                </a:solidFill>
                <a:latin typeface="Aptos" pitchFamily="34" charset="0"/>
                <a:ea typeface="Aptos" pitchFamily="34" charset="-122"/>
                <a:cs typeface="Aptos" pitchFamily="34" charset="-120"/>
              </a:rPr>
              <a:t>Contrast, alt text, keyboard-friendly UI</a:t>
            </a:r>
            <a:endParaRPr lang="en-US" sz="1000" dirty="0"/>
          </a:p>
        </p:txBody>
      </p:sp>
      <p:sp>
        <p:nvSpPr>
          <p:cNvPr id="47" name="Shape 45"/>
          <p:cNvSpPr/>
          <p:nvPr/>
        </p:nvSpPr>
        <p:spPr>
          <a:xfrm>
            <a:off x="8138160" y="5614416"/>
            <a:ext cx="2944368" cy="484632"/>
          </a:xfrm>
          <a:prstGeom prst="roundRect">
            <a:avLst>
              <a:gd name="adj" fmla="val 18868"/>
            </a:avLst>
          </a:prstGeom>
          <a:solidFill>
            <a:srgbClr val="E7EDE5"/>
          </a:solidFill>
          <a:ln w="12700">
            <a:solidFill>
              <a:srgbClr val="E7EDE5">
                <a:alpha val="0"/>
              </a:srgbClr>
            </a:solidFill>
            <a:prstDash val="solid"/>
          </a:ln>
        </p:spPr>
        <p:txBody>
          <a:bodyPr/>
          <a:lstStyle/>
          <a:p>
            <a:endParaRPr lang="en-GB"/>
          </a:p>
        </p:txBody>
      </p:sp>
      <p:sp>
        <p:nvSpPr>
          <p:cNvPr id="48" name="Text 46"/>
          <p:cNvSpPr txBox="1"/>
          <p:nvPr/>
        </p:nvSpPr>
        <p:spPr>
          <a:xfrm>
            <a:off x="8339328" y="5650992"/>
            <a:ext cx="2542032" cy="393192"/>
          </a:xfrm>
          <a:prstGeom prst="rect">
            <a:avLst/>
          </a:prstGeom>
          <a:noFill/>
          <a:ln/>
        </p:spPr>
        <p:txBody>
          <a:bodyPr wrap="square" lIns="0" tIns="0" rIns="0" bIns="0" rtlCol="0" anchor="ctr">
            <a:normAutofit/>
          </a:bodyPr>
          <a:lstStyle/>
          <a:p>
            <a:pPr marL="0" indent="0" algn="ctr">
              <a:buNone/>
            </a:pPr>
            <a:r>
              <a:rPr lang="en-US" sz="1000" b="1" dirty="0">
                <a:solidFill>
                  <a:srgbClr val="244534"/>
                </a:solidFill>
                <a:latin typeface="Aptos" pitchFamily="34" charset="0"/>
                <a:ea typeface="Aptos" pitchFamily="34" charset="-122"/>
                <a:cs typeface="Aptos" pitchFamily="34" charset="-120"/>
              </a:rPr>
              <a:t>Conversion principle: remove doubt before asking for commitment.</a:t>
            </a:r>
            <a:endParaRPr lang="en-US" sz="1000" dirty="0"/>
          </a:p>
        </p:txBody>
      </p:sp>
      <p:sp>
        <p:nvSpPr>
          <p:cNvPr id="49" name="Text 47"/>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Website quality and trust influence purchase behaviour [5], [6]; Google also recommends user-centred, crawlable content [9].</a:t>
            </a:r>
            <a:endParaRPr lang="en-US" sz="770" dirty="0"/>
          </a:p>
        </p:txBody>
      </p:sp>
      <p:sp>
        <p:nvSpPr>
          <p:cNvPr id="50"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09 — MARKETING STRATEGY</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Build one connected funnel — not five disconnected channels</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Each channel has a distinct job, but all activity moves customers toward proof, purchase and advocacy.</a:t>
            </a:r>
            <a:endParaRPr lang="en-US" sz="1200" dirty="0"/>
          </a:p>
        </p:txBody>
      </p:sp>
      <p:sp>
        <p:nvSpPr>
          <p:cNvPr id="5" name="Shape 3"/>
          <p:cNvSpPr/>
          <p:nvPr/>
        </p:nvSpPr>
        <p:spPr>
          <a:xfrm>
            <a:off x="713232" y="1993392"/>
            <a:ext cx="1975104" cy="512064"/>
          </a:xfrm>
          <a:prstGeom prst="roundRect">
            <a:avLst>
              <a:gd name="adj" fmla="val 14286"/>
            </a:avLst>
          </a:prstGeom>
          <a:solidFill>
            <a:srgbClr val="B8795B"/>
          </a:solidFill>
          <a:ln w="12700">
            <a:solidFill>
              <a:srgbClr val="B8795B">
                <a:alpha val="0"/>
              </a:srgbClr>
            </a:solidFill>
            <a:prstDash val="solid"/>
          </a:ln>
        </p:spPr>
        <p:txBody>
          <a:bodyPr/>
          <a:lstStyle/>
          <a:p>
            <a:endParaRPr lang="en-GB"/>
          </a:p>
        </p:txBody>
      </p:sp>
      <p:sp>
        <p:nvSpPr>
          <p:cNvPr id="6" name="Text 4"/>
          <p:cNvSpPr txBox="1"/>
          <p:nvPr/>
        </p:nvSpPr>
        <p:spPr>
          <a:xfrm>
            <a:off x="713232" y="1993392"/>
            <a:ext cx="1975104" cy="512064"/>
          </a:xfrm>
          <a:prstGeom prst="rect">
            <a:avLst/>
          </a:prstGeom>
          <a:noFill/>
          <a:ln/>
        </p:spPr>
        <p:txBody>
          <a:bodyPr wrap="square" lIns="0" tIns="0" rIns="0" bIns="0" rtlCol="0" anchor="ctr">
            <a:normAutofit/>
          </a:bodyPr>
          <a:lstStyle/>
          <a:p>
            <a:pPr marL="0" indent="0" algn="ctr">
              <a:buNone/>
            </a:pPr>
            <a:r>
              <a:rPr lang="en-US" sz="1000" b="1" dirty="0">
                <a:solidFill>
                  <a:srgbClr val="FFFFFF"/>
                </a:solidFill>
                <a:latin typeface="Aptos" pitchFamily="34" charset="0"/>
                <a:ea typeface="Aptos" pitchFamily="34" charset="-122"/>
                <a:cs typeface="Aptos" pitchFamily="34" charset="-120"/>
              </a:rPr>
              <a:t>AWARENESS</a:t>
            </a:r>
            <a:endParaRPr lang="en-US" sz="1000" dirty="0"/>
          </a:p>
        </p:txBody>
      </p:sp>
      <p:sp>
        <p:nvSpPr>
          <p:cNvPr id="7" name="Shape 5"/>
          <p:cNvSpPr/>
          <p:nvPr/>
        </p:nvSpPr>
        <p:spPr>
          <a:xfrm>
            <a:off x="2688336" y="2249424"/>
            <a:ext cx="228600" cy="0"/>
          </a:xfrm>
          <a:prstGeom prst="line">
            <a:avLst/>
          </a:prstGeom>
          <a:noFill/>
          <a:ln w="16510">
            <a:solidFill>
              <a:srgbClr val="6C756D"/>
            </a:solidFill>
            <a:prstDash val="solid"/>
            <a:tailEnd type="triangle"/>
          </a:ln>
        </p:spPr>
        <p:txBody>
          <a:bodyPr/>
          <a:lstStyle/>
          <a:p>
            <a:endParaRPr lang="en-GB"/>
          </a:p>
        </p:txBody>
      </p:sp>
      <p:sp>
        <p:nvSpPr>
          <p:cNvPr id="8" name="Text 6"/>
          <p:cNvSpPr txBox="1"/>
          <p:nvPr/>
        </p:nvSpPr>
        <p:spPr>
          <a:xfrm>
            <a:off x="713232" y="2724912"/>
            <a:ext cx="1975104" cy="749808"/>
          </a:xfrm>
          <a:prstGeom prst="rect">
            <a:avLst/>
          </a:prstGeom>
          <a:noFill/>
          <a:ln/>
        </p:spPr>
        <p:txBody>
          <a:bodyPr wrap="square" lIns="0" tIns="0" rIns="0" bIns="0" rtlCol="0" anchor="ctr">
            <a:normAutofit/>
          </a:bodyPr>
          <a:lstStyle/>
          <a:p>
            <a:pPr marL="0" indent="0" algn="ctr">
              <a:buNone/>
            </a:pPr>
            <a:r>
              <a:rPr lang="en-US" sz="1300" b="1" dirty="0">
                <a:solidFill>
                  <a:srgbClr val="1D2922"/>
                </a:solidFill>
                <a:latin typeface="Aptos" pitchFamily="34" charset="0"/>
                <a:ea typeface="Aptos" pitchFamily="34" charset="-122"/>
                <a:cs typeface="Aptos" pitchFamily="34" charset="-120"/>
              </a:rPr>
              <a:t>TikTok • Reels</a:t>
            </a:r>
            <a:endParaRPr lang="en-US" sz="1300" dirty="0"/>
          </a:p>
          <a:p>
            <a:pPr marL="0" indent="0" algn="ctr">
              <a:buNone/>
            </a:pPr>
            <a:r>
              <a:rPr lang="en-US" sz="1300" b="1" dirty="0">
                <a:solidFill>
                  <a:srgbClr val="1D2922"/>
                </a:solidFill>
                <a:latin typeface="Aptos" pitchFamily="34" charset="0"/>
                <a:ea typeface="Aptos" pitchFamily="34" charset="-122"/>
                <a:cs typeface="Aptos" pitchFamily="34" charset="-120"/>
              </a:rPr>
              <a:t>Creators</a:t>
            </a:r>
            <a:endParaRPr lang="en-US" sz="1300" dirty="0"/>
          </a:p>
        </p:txBody>
      </p:sp>
      <p:sp>
        <p:nvSpPr>
          <p:cNvPr id="9" name="Text 7"/>
          <p:cNvSpPr txBox="1"/>
          <p:nvPr/>
        </p:nvSpPr>
        <p:spPr>
          <a:xfrm>
            <a:off x="713232" y="3675888"/>
            <a:ext cx="1975104" cy="219456"/>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Primary KPI</a:t>
            </a:r>
            <a:endParaRPr lang="en-US" sz="850" dirty="0"/>
          </a:p>
        </p:txBody>
      </p:sp>
      <p:sp>
        <p:nvSpPr>
          <p:cNvPr id="10" name="Text 8"/>
          <p:cNvSpPr txBox="1"/>
          <p:nvPr/>
        </p:nvSpPr>
        <p:spPr>
          <a:xfrm>
            <a:off x="713232" y="3950208"/>
            <a:ext cx="1975104" cy="384048"/>
          </a:xfrm>
          <a:prstGeom prst="rect">
            <a:avLst/>
          </a:prstGeom>
          <a:noFill/>
          <a:ln/>
        </p:spPr>
        <p:txBody>
          <a:bodyPr wrap="square" lIns="0" tIns="0" rIns="0" bIns="0" rtlCol="0" anchor="ctr">
            <a:normAutofit/>
          </a:bodyPr>
          <a:lstStyle/>
          <a:p>
            <a:pPr marL="0" indent="0" algn="ctr">
              <a:buNone/>
            </a:pPr>
            <a:r>
              <a:rPr lang="en-US" sz="1050" b="1" dirty="0">
                <a:solidFill>
                  <a:srgbClr val="B8795B"/>
                </a:solidFill>
                <a:latin typeface="Aptos" pitchFamily="34" charset="0"/>
                <a:ea typeface="Aptos" pitchFamily="34" charset="-122"/>
                <a:cs typeface="Aptos" pitchFamily="34" charset="-120"/>
              </a:rPr>
              <a:t>Reach / video views</a:t>
            </a:r>
            <a:endParaRPr lang="en-US" sz="1050" dirty="0"/>
          </a:p>
        </p:txBody>
      </p:sp>
      <p:sp>
        <p:nvSpPr>
          <p:cNvPr id="11" name="Shape 9"/>
          <p:cNvSpPr/>
          <p:nvPr/>
        </p:nvSpPr>
        <p:spPr>
          <a:xfrm>
            <a:off x="2953512" y="1993392"/>
            <a:ext cx="1975104" cy="512064"/>
          </a:xfrm>
          <a:prstGeom prst="roundRect">
            <a:avLst>
              <a:gd name="adj" fmla="val 14286"/>
            </a:avLst>
          </a:prstGeom>
          <a:solidFill>
            <a:srgbClr val="C8A85B"/>
          </a:solidFill>
          <a:ln w="12700">
            <a:solidFill>
              <a:srgbClr val="C8A85B">
                <a:alpha val="0"/>
              </a:srgbClr>
            </a:solidFill>
            <a:prstDash val="solid"/>
          </a:ln>
        </p:spPr>
        <p:txBody>
          <a:bodyPr/>
          <a:lstStyle/>
          <a:p>
            <a:endParaRPr lang="en-GB"/>
          </a:p>
        </p:txBody>
      </p:sp>
      <p:sp>
        <p:nvSpPr>
          <p:cNvPr id="12" name="Text 10"/>
          <p:cNvSpPr txBox="1"/>
          <p:nvPr/>
        </p:nvSpPr>
        <p:spPr>
          <a:xfrm>
            <a:off x="2953512" y="1993392"/>
            <a:ext cx="1975104" cy="512064"/>
          </a:xfrm>
          <a:prstGeom prst="rect">
            <a:avLst/>
          </a:prstGeom>
          <a:noFill/>
          <a:ln/>
        </p:spPr>
        <p:txBody>
          <a:bodyPr wrap="square" lIns="0" tIns="0" rIns="0" bIns="0" rtlCol="0" anchor="ctr">
            <a:normAutofit/>
          </a:bodyPr>
          <a:lstStyle/>
          <a:p>
            <a:pPr marL="0" indent="0" algn="ctr">
              <a:buNone/>
            </a:pPr>
            <a:r>
              <a:rPr lang="en-US" sz="1000" b="1" dirty="0">
                <a:solidFill>
                  <a:srgbClr val="FFFFFF"/>
                </a:solidFill>
                <a:latin typeface="Aptos" pitchFamily="34" charset="0"/>
                <a:ea typeface="Aptos" pitchFamily="34" charset="-122"/>
                <a:cs typeface="Aptos" pitchFamily="34" charset="-120"/>
              </a:rPr>
              <a:t>ENGAGEMENT</a:t>
            </a:r>
            <a:endParaRPr lang="en-US" sz="1000" dirty="0"/>
          </a:p>
        </p:txBody>
      </p:sp>
      <p:sp>
        <p:nvSpPr>
          <p:cNvPr id="13" name="Shape 11"/>
          <p:cNvSpPr/>
          <p:nvPr/>
        </p:nvSpPr>
        <p:spPr>
          <a:xfrm>
            <a:off x="4928616" y="2249424"/>
            <a:ext cx="228600" cy="0"/>
          </a:xfrm>
          <a:prstGeom prst="line">
            <a:avLst/>
          </a:prstGeom>
          <a:noFill/>
          <a:ln w="16510">
            <a:solidFill>
              <a:srgbClr val="6C756D"/>
            </a:solidFill>
            <a:prstDash val="solid"/>
            <a:tailEnd type="triangle"/>
          </a:ln>
        </p:spPr>
        <p:txBody>
          <a:bodyPr/>
          <a:lstStyle/>
          <a:p>
            <a:endParaRPr lang="en-GB"/>
          </a:p>
        </p:txBody>
      </p:sp>
      <p:sp>
        <p:nvSpPr>
          <p:cNvPr id="14" name="Text 12"/>
          <p:cNvSpPr txBox="1"/>
          <p:nvPr/>
        </p:nvSpPr>
        <p:spPr>
          <a:xfrm>
            <a:off x="2953512" y="2724912"/>
            <a:ext cx="1975104" cy="749808"/>
          </a:xfrm>
          <a:prstGeom prst="rect">
            <a:avLst/>
          </a:prstGeom>
          <a:noFill/>
          <a:ln/>
        </p:spPr>
        <p:txBody>
          <a:bodyPr wrap="square" lIns="0" tIns="0" rIns="0" bIns="0" rtlCol="0" anchor="ctr">
            <a:normAutofit/>
          </a:bodyPr>
          <a:lstStyle/>
          <a:p>
            <a:pPr marL="0" indent="0" algn="ctr">
              <a:buNone/>
            </a:pPr>
            <a:r>
              <a:rPr lang="en-US" sz="1300" b="1" dirty="0">
                <a:solidFill>
                  <a:srgbClr val="1D2922"/>
                </a:solidFill>
                <a:latin typeface="Aptos" pitchFamily="34" charset="0"/>
                <a:ea typeface="Aptos" pitchFamily="34" charset="-122"/>
                <a:cs typeface="Aptos" pitchFamily="34" charset="-120"/>
              </a:rPr>
              <a:t>Instagram • Pinterest</a:t>
            </a:r>
            <a:endParaRPr lang="en-US" sz="1300" dirty="0"/>
          </a:p>
          <a:p>
            <a:pPr marL="0" indent="0" algn="ctr">
              <a:buNone/>
            </a:pPr>
            <a:r>
              <a:rPr lang="en-US" sz="1300" b="1" dirty="0">
                <a:solidFill>
                  <a:srgbClr val="1D2922"/>
                </a:solidFill>
                <a:latin typeface="Aptos" pitchFamily="34" charset="0"/>
                <a:ea typeface="Aptos" pitchFamily="34" charset="-122"/>
                <a:cs typeface="Aptos" pitchFamily="34" charset="-120"/>
              </a:rPr>
              <a:t>Editorial content</a:t>
            </a:r>
            <a:endParaRPr lang="en-US" sz="1300" dirty="0"/>
          </a:p>
        </p:txBody>
      </p:sp>
      <p:sp>
        <p:nvSpPr>
          <p:cNvPr id="15" name="Text 13"/>
          <p:cNvSpPr txBox="1"/>
          <p:nvPr/>
        </p:nvSpPr>
        <p:spPr>
          <a:xfrm>
            <a:off x="2953512" y="3675888"/>
            <a:ext cx="1975104" cy="219456"/>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Primary KPI</a:t>
            </a:r>
            <a:endParaRPr lang="en-US" sz="850" dirty="0"/>
          </a:p>
        </p:txBody>
      </p:sp>
      <p:sp>
        <p:nvSpPr>
          <p:cNvPr id="16" name="Text 14"/>
          <p:cNvSpPr txBox="1"/>
          <p:nvPr/>
        </p:nvSpPr>
        <p:spPr>
          <a:xfrm>
            <a:off x="2953512" y="3950208"/>
            <a:ext cx="1975104" cy="384048"/>
          </a:xfrm>
          <a:prstGeom prst="rect">
            <a:avLst/>
          </a:prstGeom>
          <a:noFill/>
          <a:ln/>
        </p:spPr>
        <p:txBody>
          <a:bodyPr wrap="square" lIns="0" tIns="0" rIns="0" bIns="0" rtlCol="0" anchor="ctr">
            <a:normAutofit/>
          </a:bodyPr>
          <a:lstStyle/>
          <a:p>
            <a:pPr marL="0" indent="0" algn="ctr">
              <a:buNone/>
            </a:pPr>
            <a:r>
              <a:rPr lang="en-US" sz="1050" b="1" dirty="0">
                <a:solidFill>
                  <a:srgbClr val="C8A85B"/>
                </a:solidFill>
                <a:latin typeface="Aptos" pitchFamily="34" charset="0"/>
                <a:ea typeface="Aptos" pitchFamily="34" charset="-122"/>
                <a:cs typeface="Aptos" pitchFamily="34" charset="-120"/>
              </a:rPr>
              <a:t>Saves / shares</a:t>
            </a:r>
            <a:endParaRPr lang="en-US" sz="1050" dirty="0"/>
          </a:p>
        </p:txBody>
      </p:sp>
      <p:sp>
        <p:nvSpPr>
          <p:cNvPr id="17" name="Shape 15"/>
          <p:cNvSpPr/>
          <p:nvPr/>
        </p:nvSpPr>
        <p:spPr>
          <a:xfrm>
            <a:off x="5193792" y="1993392"/>
            <a:ext cx="1975104" cy="512064"/>
          </a:xfrm>
          <a:prstGeom prst="roundRect">
            <a:avLst>
              <a:gd name="adj" fmla="val 14286"/>
            </a:avLst>
          </a:prstGeom>
          <a:solidFill>
            <a:srgbClr val="56758A"/>
          </a:solidFill>
          <a:ln w="12700">
            <a:solidFill>
              <a:srgbClr val="56758A">
                <a:alpha val="0"/>
              </a:srgbClr>
            </a:solidFill>
            <a:prstDash val="solid"/>
          </a:ln>
        </p:spPr>
        <p:txBody>
          <a:bodyPr/>
          <a:lstStyle/>
          <a:p>
            <a:endParaRPr lang="en-GB"/>
          </a:p>
        </p:txBody>
      </p:sp>
      <p:sp>
        <p:nvSpPr>
          <p:cNvPr id="18" name="Text 16"/>
          <p:cNvSpPr txBox="1"/>
          <p:nvPr/>
        </p:nvSpPr>
        <p:spPr>
          <a:xfrm>
            <a:off x="5193792" y="1993392"/>
            <a:ext cx="1975104" cy="512064"/>
          </a:xfrm>
          <a:prstGeom prst="rect">
            <a:avLst/>
          </a:prstGeom>
          <a:noFill/>
          <a:ln/>
        </p:spPr>
        <p:txBody>
          <a:bodyPr wrap="square" lIns="0" tIns="0" rIns="0" bIns="0" rtlCol="0" anchor="ctr">
            <a:normAutofit/>
          </a:bodyPr>
          <a:lstStyle/>
          <a:p>
            <a:pPr marL="0" indent="0" algn="ctr">
              <a:buNone/>
            </a:pPr>
            <a:r>
              <a:rPr lang="en-US" sz="1000" b="1" dirty="0">
                <a:solidFill>
                  <a:srgbClr val="FFFFFF"/>
                </a:solidFill>
                <a:latin typeface="Aptos" pitchFamily="34" charset="0"/>
                <a:ea typeface="Aptos" pitchFamily="34" charset="-122"/>
                <a:cs typeface="Aptos" pitchFamily="34" charset="-120"/>
              </a:rPr>
              <a:t>CONSIDERATION</a:t>
            </a:r>
            <a:endParaRPr lang="en-US" sz="1000" dirty="0"/>
          </a:p>
        </p:txBody>
      </p:sp>
      <p:sp>
        <p:nvSpPr>
          <p:cNvPr id="19" name="Shape 17"/>
          <p:cNvSpPr/>
          <p:nvPr/>
        </p:nvSpPr>
        <p:spPr>
          <a:xfrm>
            <a:off x="7168896" y="2249424"/>
            <a:ext cx="228600" cy="0"/>
          </a:xfrm>
          <a:prstGeom prst="line">
            <a:avLst/>
          </a:prstGeom>
          <a:noFill/>
          <a:ln w="16510">
            <a:solidFill>
              <a:srgbClr val="6C756D"/>
            </a:solidFill>
            <a:prstDash val="solid"/>
            <a:tailEnd type="triangle"/>
          </a:ln>
        </p:spPr>
        <p:txBody>
          <a:bodyPr/>
          <a:lstStyle/>
          <a:p>
            <a:endParaRPr lang="en-GB"/>
          </a:p>
        </p:txBody>
      </p:sp>
      <p:sp>
        <p:nvSpPr>
          <p:cNvPr id="20" name="Text 18"/>
          <p:cNvSpPr txBox="1"/>
          <p:nvPr/>
        </p:nvSpPr>
        <p:spPr>
          <a:xfrm>
            <a:off x="5193792" y="2724912"/>
            <a:ext cx="1975104" cy="749808"/>
          </a:xfrm>
          <a:prstGeom prst="rect">
            <a:avLst/>
          </a:prstGeom>
          <a:noFill/>
          <a:ln/>
        </p:spPr>
        <p:txBody>
          <a:bodyPr wrap="square" lIns="0" tIns="0" rIns="0" bIns="0" rtlCol="0" anchor="ctr">
            <a:normAutofit/>
          </a:bodyPr>
          <a:lstStyle/>
          <a:p>
            <a:pPr marL="0" indent="0" algn="ctr">
              <a:buNone/>
            </a:pPr>
            <a:r>
              <a:rPr lang="en-US" sz="1300" b="1" dirty="0">
                <a:solidFill>
                  <a:srgbClr val="1D2922"/>
                </a:solidFill>
                <a:latin typeface="Aptos" pitchFamily="34" charset="0"/>
                <a:ea typeface="Aptos" pitchFamily="34" charset="-122"/>
                <a:cs typeface="Aptos" pitchFamily="34" charset="-120"/>
              </a:rPr>
              <a:t>Journal • SEO</a:t>
            </a:r>
            <a:endParaRPr lang="en-US" sz="1300" dirty="0"/>
          </a:p>
          <a:p>
            <a:pPr marL="0" indent="0" algn="ctr">
              <a:buNone/>
            </a:pPr>
            <a:r>
              <a:rPr lang="en-US" sz="1300" b="1" dirty="0">
                <a:solidFill>
                  <a:srgbClr val="1D2922"/>
                </a:solidFill>
                <a:latin typeface="Aptos" pitchFamily="34" charset="0"/>
                <a:ea typeface="Aptos" pitchFamily="34" charset="-122"/>
                <a:cs typeface="Aptos" pitchFamily="34" charset="-120"/>
              </a:rPr>
              <a:t>Email capture</a:t>
            </a:r>
            <a:endParaRPr lang="en-US" sz="1300" dirty="0"/>
          </a:p>
        </p:txBody>
      </p:sp>
      <p:sp>
        <p:nvSpPr>
          <p:cNvPr id="21" name="Text 19"/>
          <p:cNvSpPr txBox="1"/>
          <p:nvPr/>
        </p:nvSpPr>
        <p:spPr>
          <a:xfrm>
            <a:off x="5193792" y="3675888"/>
            <a:ext cx="1975104" cy="219456"/>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Primary KPI</a:t>
            </a:r>
            <a:endParaRPr lang="en-US" sz="850" dirty="0"/>
          </a:p>
        </p:txBody>
      </p:sp>
      <p:sp>
        <p:nvSpPr>
          <p:cNvPr id="22" name="Text 20"/>
          <p:cNvSpPr txBox="1"/>
          <p:nvPr/>
        </p:nvSpPr>
        <p:spPr>
          <a:xfrm>
            <a:off x="5193792" y="3950208"/>
            <a:ext cx="1975104" cy="384048"/>
          </a:xfrm>
          <a:prstGeom prst="rect">
            <a:avLst/>
          </a:prstGeom>
          <a:noFill/>
          <a:ln/>
        </p:spPr>
        <p:txBody>
          <a:bodyPr wrap="square" lIns="0" tIns="0" rIns="0" bIns="0" rtlCol="0" anchor="ctr">
            <a:normAutofit/>
          </a:bodyPr>
          <a:lstStyle/>
          <a:p>
            <a:pPr marL="0" indent="0" algn="ctr">
              <a:buNone/>
            </a:pPr>
            <a:r>
              <a:rPr lang="en-US" sz="1050" b="1" dirty="0">
                <a:solidFill>
                  <a:srgbClr val="56758A"/>
                </a:solidFill>
                <a:latin typeface="Aptos" pitchFamily="34" charset="0"/>
                <a:ea typeface="Aptos" pitchFamily="34" charset="-122"/>
                <a:cs typeface="Aptos" pitchFamily="34" charset="-120"/>
              </a:rPr>
              <a:t>Product-page visits</a:t>
            </a:r>
            <a:endParaRPr lang="en-US" sz="1050" dirty="0"/>
          </a:p>
        </p:txBody>
      </p:sp>
      <p:sp>
        <p:nvSpPr>
          <p:cNvPr id="23" name="Shape 21"/>
          <p:cNvSpPr/>
          <p:nvPr/>
        </p:nvSpPr>
        <p:spPr>
          <a:xfrm>
            <a:off x="7434072" y="1993392"/>
            <a:ext cx="1975104" cy="512064"/>
          </a:xfrm>
          <a:prstGeom prst="roundRect">
            <a:avLst>
              <a:gd name="adj" fmla="val 14286"/>
            </a:avLst>
          </a:prstGeom>
          <a:solidFill>
            <a:srgbClr val="244534"/>
          </a:solidFill>
          <a:ln w="12700">
            <a:solidFill>
              <a:srgbClr val="244534">
                <a:alpha val="0"/>
              </a:srgbClr>
            </a:solidFill>
            <a:prstDash val="solid"/>
          </a:ln>
        </p:spPr>
        <p:txBody>
          <a:bodyPr/>
          <a:lstStyle/>
          <a:p>
            <a:endParaRPr lang="en-GB"/>
          </a:p>
        </p:txBody>
      </p:sp>
      <p:sp>
        <p:nvSpPr>
          <p:cNvPr id="24" name="Text 22"/>
          <p:cNvSpPr txBox="1"/>
          <p:nvPr/>
        </p:nvSpPr>
        <p:spPr>
          <a:xfrm>
            <a:off x="7434072" y="1993392"/>
            <a:ext cx="1975104" cy="512064"/>
          </a:xfrm>
          <a:prstGeom prst="rect">
            <a:avLst/>
          </a:prstGeom>
          <a:noFill/>
          <a:ln/>
        </p:spPr>
        <p:txBody>
          <a:bodyPr wrap="square" lIns="0" tIns="0" rIns="0" bIns="0" rtlCol="0" anchor="ctr">
            <a:normAutofit/>
          </a:bodyPr>
          <a:lstStyle/>
          <a:p>
            <a:pPr marL="0" indent="0" algn="ctr">
              <a:buNone/>
            </a:pPr>
            <a:r>
              <a:rPr lang="en-US" sz="1000" b="1" dirty="0">
                <a:solidFill>
                  <a:srgbClr val="FFFFFF"/>
                </a:solidFill>
                <a:latin typeface="Aptos" pitchFamily="34" charset="0"/>
                <a:ea typeface="Aptos" pitchFamily="34" charset="-122"/>
                <a:cs typeface="Aptos" pitchFamily="34" charset="-120"/>
              </a:rPr>
              <a:t>CONVERSION</a:t>
            </a:r>
            <a:endParaRPr lang="en-US" sz="1000" dirty="0"/>
          </a:p>
        </p:txBody>
      </p:sp>
      <p:sp>
        <p:nvSpPr>
          <p:cNvPr id="25" name="Shape 23"/>
          <p:cNvSpPr/>
          <p:nvPr/>
        </p:nvSpPr>
        <p:spPr>
          <a:xfrm>
            <a:off x="9409176" y="2249424"/>
            <a:ext cx="228600" cy="0"/>
          </a:xfrm>
          <a:prstGeom prst="line">
            <a:avLst/>
          </a:prstGeom>
          <a:noFill/>
          <a:ln w="16510">
            <a:solidFill>
              <a:srgbClr val="6C756D"/>
            </a:solidFill>
            <a:prstDash val="solid"/>
            <a:tailEnd type="triangle"/>
          </a:ln>
        </p:spPr>
        <p:txBody>
          <a:bodyPr/>
          <a:lstStyle/>
          <a:p>
            <a:endParaRPr lang="en-GB"/>
          </a:p>
        </p:txBody>
      </p:sp>
      <p:sp>
        <p:nvSpPr>
          <p:cNvPr id="26" name="Text 24"/>
          <p:cNvSpPr txBox="1"/>
          <p:nvPr/>
        </p:nvSpPr>
        <p:spPr>
          <a:xfrm>
            <a:off x="7434072" y="2724912"/>
            <a:ext cx="1975104" cy="749808"/>
          </a:xfrm>
          <a:prstGeom prst="rect">
            <a:avLst/>
          </a:prstGeom>
          <a:noFill/>
          <a:ln/>
        </p:spPr>
        <p:txBody>
          <a:bodyPr wrap="square" lIns="0" tIns="0" rIns="0" bIns="0" rtlCol="0" anchor="ctr">
            <a:normAutofit/>
          </a:bodyPr>
          <a:lstStyle/>
          <a:p>
            <a:pPr marL="0" indent="0" algn="ctr">
              <a:buNone/>
            </a:pPr>
            <a:r>
              <a:rPr lang="en-US" sz="1300" b="1" dirty="0">
                <a:solidFill>
                  <a:srgbClr val="1D2922"/>
                </a:solidFill>
                <a:latin typeface="Aptos" pitchFamily="34" charset="0"/>
                <a:ea typeface="Aptos" pitchFamily="34" charset="-122"/>
                <a:cs typeface="Aptos" pitchFamily="34" charset="-120"/>
              </a:rPr>
              <a:t>Website • Retargeting</a:t>
            </a:r>
            <a:endParaRPr lang="en-US" sz="1300" dirty="0"/>
          </a:p>
          <a:p>
            <a:pPr marL="0" indent="0" algn="ctr">
              <a:buNone/>
            </a:pPr>
            <a:r>
              <a:rPr lang="en-US" sz="1300" b="1" dirty="0">
                <a:solidFill>
                  <a:srgbClr val="1D2922"/>
                </a:solidFill>
                <a:latin typeface="Aptos" pitchFamily="34" charset="0"/>
                <a:ea typeface="Aptos" pitchFamily="34" charset="-122"/>
                <a:cs typeface="Aptos" pitchFamily="34" charset="-120"/>
              </a:rPr>
              <a:t>Email</a:t>
            </a:r>
            <a:endParaRPr lang="en-US" sz="1300" dirty="0"/>
          </a:p>
        </p:txBody>
      </p:sp>
      <p:sp>
        <p:nvSpPr>
          <p:cNvPr id="27" name="Text 25"/>
          <p:cNvSpPr txBox="1"/>
          <p:nvPr/>
        </p:nvSpPr>
        <p:spPr>
          <a:xfrm>
            <a:off x="7434072" y="3675888"/>
            <a:ext cx="1975104" cy="219456"/>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Primary KPI</a:t>
            </a:r>
            <a:endParaRPr lang="en-US" sz="850" dirty="0"/>
          </a:p>
        </p:txBody>
      </p:sp>
      <p:sp>
        <p:nvSpPr>
          <p:cNvPr id="28" name="Text 26"/>
          <p:cNvSpPr txBox="1"/>
          <p:nvPr/>
        </p:nvSpPr>
        <p:spPr>
          <a:xfrm>
            <a:off x="7434072" y="3950208"/>
            <a:ext cx="1975104" cy="384048"/>
          </a:xfrm>
          <a:prstGeom prst="rect">
            <a:avLst/>
          </a:prstGeom>
          <a:noFill/>
          <a:ln/>
        </p:spPr>
        <p:txBody>
          <a:bodyPr wrap="square" lIns="0" tIns="0" rIns="0" bIns="0" rtlCol="0" anchor="ctr">
            <a:normAutofit/>
          </a:bodyPr>
          <a:lstStyle/>
          <a:p>
            <a:pPr marL="0" indent="0" algn="ctr">
              <a:buNone/>
            </a:pPr>
            <a:r>
              <a:rPr lang="en-US" sz="1050" b="1" dirty="0">
                <a:solidFill>
                  <a:srgbClr val="244534"/>
                </a:solidFill>
                <a:latin typeface="Aptos" pitchFamily="34" charset="0"/>
                <a:ea typeface="Aptos" pitchFamily="34" charset="-122"/>
                <a:cs typeface="Aptos" pitchFamily="34" charset="-120"/>
              </a:rPr>
              <a:t>CVR / AOV</a:t>
            </a:r>
            <a:endParaRPr lang="en-US" sz="1050" dirty="0"/>
          </a:p>
        </p:txBody>
      </p:sp>
      <p:sp>
        <p:nvSpPr>
          <p:cNvPr id="29" name="Shape 27"/>
          <p:cNvSpPr/>
          <p:nvPr/>
        </p:nvSpPr>
        <p:spPr>
          <a:xfrm>
            <a:off x="9674352" y="1993392"/>
            <a:ext cx="1975104" cy="512064"/>
          </a:xfrm>
          <a:prstGeom prst="roundRect">
            <a:avLst>
              <a:gd name="adj" fmla="val 14286"/>
            </a:avLst>
          </a:prstGeom>
          <a:solidFill>
            <a:srgbClr val="57835B"/>
          </a:solidFill>
          <a:ln w="12700">
            <a:solidFill>
              <a:srgbClr val="57835B">
                <a:alpha val="0"/>
              </a:srgbClr>
            </a:solidFill>
            <a:prstDash val="solid"/>
          </a:ln>
        </p:spPr>
        <p:txBody>
          <a:bodyPr/>
          <a:lstStyle/>
          <a:p>
            <a:endParaRPr lang="en-GB"/>
          </a:p>
        </p:txBody>
      </p:sp>
      <p:sp>
        <p:nvSpPr>
          <p:cNvPr id="30" name="Text 28"/>
          <p:cNvSpPr txBox="1"/>
          <p:nvPr/>
        </p:nvSpPr>
        <p:spPr>
          <a:xfrm>
            <a:off x="9674352" y="1993392"/>
            <a:ext cx="1975104" cy="512064"/>
          </a:xfrm>
          <a:prstGeom prst="rect">
            <a:avLst/>
          </a:prstGeom>
          <a:noFill/>
          <a:ln/>
        </p:spPr>
        <p:txBody>
          <a:bodyPr wrap="square" lIns="0" tIns="0" rIns="0" bIns="0" rtlCol="0" anchor="ctr">
            <a:normAutofit/>
          </a:bodyPr>
          <a:lstStyle/>
          <a:p>
            <a:pPr marL="0" indent="0" algn="ctr">
              <a:buNone/>
            </a:pPr>
            <a:r>
              <a:rPr lang="en-US" sz="1000" b="1" dirty="0">
                <a:solidFill>
                  <a:srgbClr val="FFFFFF"/>
                </a:solidFill>
                <a:latin typeface="Aptos" pitchFamily="34" charset="0"/>
                <a:ea typeface="Aptos" pitchFamily="34" charset="-122"/>
                <a:cs typeface="Aptos" pitchFamily="34" charset="-120"/>
              </a:rPr>
              <a:t>LOYALTY</a:t>
            </a:r>
            <a:endParaRPr lang="en-US" sz="1000" dirty="0"/>
          </a:p>
        </p:txBody>
      </p:sp>
      <p:sp>
        <p:nvSpPr>
          <p:cNvPr id="31" name="Text 29"/>
          <p:cNvSpPr txBox="1"/>
          <p:nvPr/>
        </p:nvSpPr>
        <p:spPr>
          <a:xfrm>
            <a:off x="9674352" y="2724912"/>
            <a:ext cx="1975104" cy="749808"/>
          </a:xfrm>
          <a:prstGeom prst="rect">
            <a:avLst/>
          </a:prstGeom>
          <a:noFill/>
          <a:ln/>
        </p:spPr>
        <p:txBody>
          <a:bodyPr wrap="square" lIns="0" tIns="0" rIns="0" bIns="0" rtlCol="0" anchor="ctr">
            <a:normAutofit/>
          </a:bodyPr>
          <a:lstStyle/>
          <a:p>
            <a:pPr marL="0" indent="0" algn="ctr">
              <a:buNone/>
            </a:pPr>
            <a:r>
              <a:rPr lang="en-US" sz="1300" b="1" dirty="0">
                <a:solidFill>
                  <a:srgbClr val="1D2922"/>
                </a:solidFill>
                <a:latin typeface="Aptos" pitchFamily="34" charset="0"/>
                <a:ea typeface="Aptos" pitchFamily="34" charset="-122"/>
                <a:cs typeface="Aptos" pitchFamily="34" charset="-120"/>
              </a:rPr>
              <a:t>Email • UGC</a:t>
            </a:r>
            <a:endParaRPr lang="en-US" sz="1300" dirty="0"/>
          </a:p>
          <a:p>
            <a:pPr marL="0" indent="0" algn="ctr">
              <a:buNone/>
            </a:pPr>
            <a:r>
              <a:rPr lang="en-US" sz="1300" b="1" dirty="0">
                <a:solidFill>
                  <a:srgbClr val="1D2922"/>
                </a:solidFill>
                <a:latin typeface="Aptos" pitchFamily="34" charset="0"/>
                <a:ea typeface="Aptos" pitchFamily="34" charset="-122"/>
                <a:cs typeface="Aptos" pitchFamily="34" charset="-120"/>
              </a:rPr>
              <a:t>Referral</a:t>
            </a:r>
            <a:endParaRPr lang="en-US" sz="1300" dirty="0"/>
          </a:p>
        </p:txBody>
      </p:sp>
      <p:sp>
        <p:nvSpPr>
          <p:cNvPr id="32" name="Text 30"/>
          <p:cNvSpPr txBox="1"/>
          <p:nvPr/>
        </p:nvSpPr>
        <p:spPr>
          <a:xfrm>
            <a:off x="9674352" y="3675888"/>
            <a:ext cx="1975104" cy="219456"/>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Primary KPI</a:t>
            </a:r>
            <a:endParaRPr lang="en-US" sz="850" dirty="0"/>
          </a:p>
        </p:txBody>
      </p:sp>
      <p:sp>
        <p:nvSpPr>
          <p:cNvPr id="33" name="Text 31"/>
          <p:cNvSpPr txBox="1"/>
          <p:nvPr/>
        </p:nvSpPr>
        <p:spPr>
          <a:xfrm>
            <a:off x="9674352" y="3950208"/>
            <a:ext cx="1975104" cy="384048"/>
          </a:xfrm>
          <a:prstGeom prst="rect">
            <a:avLst/>
          </a:prstGeom>
          <a:noFill/>
          <a:ln/>
        </p:spPr>
        <p:txBody>
          <a:bodyPr wrap="square" lIns="0" tIns="0" rIns="0" bIns="0" rtlCol="0" anchor="ctr">
            <a:normAutofit/>
          </a:bodyPr>
          <a:lstStyle/>
          <a:p>
            <a:pPr marL="0" indent="0" algn="ctr">
              <a:buNone/>
            </a:pPr>
            <a:r>
              <a:rPr lang="en-US" sz="1050" b="1" dirty="0">
                <a:solidFill>
                  <a:srgbClr val="57835B"/>
                </a:solidFill>
                <a:latin typeface="Aptos" pitchFamily="34" charset="0"/>
                <a:ea typeface="Aptos" pitchFamily="34" charset="-122"/>
                <a:cs typeface="Aptos" pitchFamily="34" charset="-120"/>
              </a:rPr>
              <a:t>Repeat rate / LTV</a:t>
            </a:r>
            <a:endParaRPr lang="en-US" sz="1050" dirty="0"/>
          </a:p>
        </p:txBody>
      </p:sp>
      <p:sp>
        <p:nvSpPr>
          <p:cNvPr id="34" name="Shape 32"/>
          <p:cNvSpPr/>
          <p:nvPr/>
        </p:nvSpPr>
        <p:spPr>
          <a:xfrm>
            <a:off x="713232" y="4800600"/>
            <a:ext cx="10936224" cy="1024128"/>
          </a:xfrm>
          <a:prstGeom prst="roundRect">
            <a:avLst>
              <a:gd name="adj" fmla="val 10714"/>
            </a:avLst>
          </a:prstGeom>
          <a:solidFill>
            <a:srgbClr val="E6EDE3"/>
          </a:solidFill>
          <a:ln w="12700">
            <a:solidFill>
              <a:srgbClr val="E6EDE3">
                <a:alpha val="0"/>
              </a:srgbClr>
            </a:solidFill>
            <a:prstDash val="solid"/>
          </a:ln>
        </p:spPr>
        <p:txBody>
          <a:bodyPr/>
          <a:lstStyle/>
          <a:p>
            <a:endParaRPr lang="en-GB"/>
          </a:p>
        </p:txBody>
      </p:sp>
      <p:sp>
        <p:nvSpPr>
          <p:cNvPr id="35" name="Text 33"/>
          <p:cNvSpPr txBox="1"/>
          <p:nvPr/>
        </p:nvSpPr>
        <p:spPr>
          <a:xfrm>
            <a:off x="987552" y="5010912"/>
            <a:ext cx="1572768" cy="256032"/>
          </a:xfrm>
          <a:prstGeom prst="rect">
            <a:avLst/>
          </a:prstGeom>
          <a:noFill/>
          <a:ln/>
        </p:spPr>
        <p:txBody>
          <a:bodyPr wrap="square" lIns="0" tIns="0" rIns="0" bIns="0" rtlCol="0" anchor="ctr">
            <a:normAutofit/>
          </a:bodyPr>
          <a:lstStyle/>
          <a:p>
            <a:pPr marL="0" indent="0" algn="l">
              <a:buNone/>
            </a:pPr>
            <a:r>
              <a:rPr lang="en-US" sz="900" b="1" kern="0" spc="120" dirty="0">
                <a:solidFill>
                  <a:srgbClr val="244534"/>
                </a:solidFill>
                <a:latin typeface="Aptos" pitchFamily="34" charset="0"/>
                <a:ea typeface="Aptos" pitchFamily="34" charset="-122"/>
                <a:cs typeface="Aptos" pitchFamily="34" charset="-120"/>
              </a:rPr>
              <a:t>THE DIFFERENTIATOR</a:t>
            </a:r>
            <a:endParaRPr lang="en-US" sz="900" dirty="0"/>
          </a:p>
        </p:txBody>
      </p:sp>
      <p:sp>
        <p:nvSpPr>
          <p:cNvPr id="36" name="Text 34"/>
          <p:cNvSpPr txBox="1"/>
          <p:nvPr/>
        </p:nvSpPr>
        <p:spPr>
          <a:xfrm>
            <a:off x="2697480" y="4892040"/>
            <a:ext cx="8412480" cy="566928"/>
          </a:xfrm>
          <a:prstGeom prst="rect">
            <a:avLst/>
          </a:prstGeom>
          <a:noFill/>
          <a:ln/>
        </p:spPr>
        <p:txBody>
          <a:bodyPr wrap="square" lIns="0" tIns="0" rIns="0" bIns="0" rtlCol="0" anchor="ctr">
            <a:normAutofit/>
          </a:bodyPr>
          <a:lstStyle/>
          <a:p>
            <a:pPr marL="0" indent="0" algn="l">
              <a:buNone/>
            </a:pPr>
            <a:r>
              <a:rPr lang="en-US" sz="1500" b="1" dirty="0">
                <a:solidFill>
                  <a:srgbClr val="1D2922"/>
                </a:solidFill>
                <a:latin typeface="Aptos" pitchFamily="34" charset="0"/>
                <a:ea typeface="Aptos" pitchFamily="34" charset="-122"/>
                <a:cs typeface="Aptos" pitchFamily="34" charset="-120"/>
              </a:rPr>
              <a:t>VerdeMode does not market “sustainability” as a separate campaign. Product desirability and sustainability proof travel together through the whole funnel.</a:t>
            </a:r>
            <a:endParaRPr lang="en-US" sz="1500" dirty="0"/>
          </a:p>
        </p:txBody>
      </p:sp>
      <p:sp>
        <p:nvSpPr>
          <p:cNvPr id="37" name="Text 35"/>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Social engagement can mediate the effect of brand- and user-generated content on sustainable-fashion purchase intention [3].</a:t>
            </a:r>
            <a:endParaRPr lang="en-US" sz="770" dirty="0"/>
          </a:p>
        </p:txBody>
      </p:sp>
      <p:sp>
        <p:nvSpPr>
          <p:cNvPr id="38"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10 — SOCIAL MEDIA</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Give each platform a role in the customer journey</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Platform choice follows audience behaviour and content fit — not simply popularity.</a:t>
            </a:r>
            <a:endParaRPr lang="en-US" sz="1200" dirty="0"/>
          </a:p>
        </p:txBody>
      </p:sp>
      <p:sp>
        <p:nvSpPr>
          <p:cNvPr id="5" name="Shape 3"/>
          <p:cNvSpPr/>
          <p:nvPr/>
        </p:nvSpPr>
        <p:spPr>
          <a:xfrm>
            <a:off x="713232" y="1810512"/>
            <a:ext cx="2999232" cy="3429000"/>
          </a:xfrm>
          <a:prstGeom prst="roundRect">
            <a:avLst>
              <a:gd name="adj" fmla="val 4268"/>
            </a:avLst>
          </a:prstGeom>
          <a:solidFill>
            <a:srgbClr val="FFFDF8"/>
          </a:solidFill>
          <a:ln w="12700">
            <a:solidFill>
              <a:srgbClr val="FFFDF8">
                <a:alpha val="0"/>
              </a:srgbClr>
            </a:solidFill>
            <a:prstDash val="solid"/>
          </a:ln>
        </p:spPr>
        <p:txBody>
          <a:bodyPr/>
          <a:lstStyle/>
          <a:p>
            <a:endParaRPr lang="en-GB"/>
          </a:p>
        </p:txBody>
      </p:sp>
      <p:sp>
        <p:nvSpPr>
          <p:cNvPr id="6" name="Shape 4"/>
          <p:cNvSpPr/>
          <p:nvPr/>
        </p:nvSpPr>
        <p:spPr>
          <a:xfrm>
            <a:off x="941832" y="2029968"/>
            <a:ext cx="475488" cy="475488"/>
          </a:xfrm>
          <a:prstGeom prst="ellipse">
            <a:avLst/>
          </a:prstGeom>
          <a:solidFill>
            <a:srgbClr val="B8795B"/>
          </a:solidFill>
          <a:ln w="12700">
            <a:solidFill>
              <a:srgbClr val="B8795B">
                <a:alpha val="0"/>
              </a:srgbClr>
            </a:solidFill>
            <a:prstDash val="solid"/>
          </a:ln>
        </p:spPr>
        <p:txBody>
          <a:bodyPr/>
          <a:lstStyle/>
          <a:p>
            <a:endParaRPr lang="en-GB"/>
          </a:p>
        </p:txBody>
      </p:sp>
      <p:sp>
        <p:nvSpPr>
          <p:cNvPr id="7" name="Text 5"/>
          <p:cNvSpPr txBox="1"/>
          <p:nvPr/>
        </p:nvSpPr>
        <p:spPr>
          <a:xfrm>
            <a:off x="941832" y="2029968"/>
            <a:ext cx="475488" cy="475488"/>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Aptos" pitchFamily="34" charset="0"/>
                <a:ea typeface="Aptos" pitchFamily="34" charset="-122"/>
                <a:cs typeface="Aptos" pitchFamily="34" charset="-120"/>
              </a:rPr>
              <a:t>I</a:t>
            </a:r>
            <a:endParaRPr lang="en-US" sz="1600" dirty="0"/>
          </a:p>
        </p:txBody>
      </p:sp>
      <p:sp>
        <p:nvSpPr>
          <p:cNvPr id="8" name="Text 6"/>
          <p:cNvSpPr txBox="1"/>
          <p:nvPr/>
        </p:nvSpPr>
        <p:spPr>
          <a:xfrm>
            <a:off x="1554480" y="2020824"/>
            <a:ext cx="1828800" cy="256032"/>
          </a:xfrm>
          <a:prstGeom prst="rect">
            <a:avLst/>
          </a:prstGeom>
          <a:noFill/>
          <a:ln/>
        </p:spPr>
        <p:txBody>
          <a:bodyPr wrap="square" lIns="0" tIns="0" rIns="0" bIns="0" rtlCol="0" anchor="ctr">
            <a:normAutofit/>
          </a:bodyPr>
          <a:lstStyle/>
          <a:p>
            <a:pPr marL="0" indent="0" algn="l">
              <a:buNone/>
            </a:pPr>
            <a:r>
              <a:rPr lang="en-US" sz="1300" b="1" kern="0" spc="100" dirty="0">
                <a:solidFill>
                  <a:srgbClr val="B8795B"/>
                </a:solidFill>
                <a:latin typeface="Aptos" pitchFamily="34" charset="0"/>
                <a:ea typeface="Aptos" pitchFamily="34" charset="-122"/>
                <a:cs typeface="Aptos" pitchFamily="34" charset="-120"/>
              </a:rPr>
              <a:t>INSTAGRAM</a:t>
            </a:r>
            <a:endParaRPr lang="en-US" sz="1300" dirty="0"/>
          </a:p>
        </p:txBody>
      </p:sp>
      <p:sp>
        <p:nvSpPr>
          <p:cNvPr id="9" name="Text 7"/>
          <p:cNvSpPr txBox="1"/>
          <p:nvPr/>
        </p:nvSpPr>
        <p:spPr>
          <a:xfrm>
            <a:off x="941832" y="2697480"/>
            <a:ext cx="502920" cy="182880"/>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ROLE</a:t>
            </a:r>
            <a:endParaRPr lang="en-US" sz="800" dirty="0"/>
          </a:p>
        </p:txBody>
      </p:sp>
      <p:sp>
        <p:nvSpPr>
          <p:cNvPr id="10" name="Text 8"/>
          <p:cNvSpPr txBox="1"/>
          <p:nvPr/>
        </p:nvSpPr>
        <p:spPr>
          <a:xfrm>
            <a:off x="941832" y="2907792"/>
            <a:ext cx="2487168" cy="365760"/>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Brand world + community</a:t>
            </a:r>
            <a:endParaRPr lang="en-US" sz="1200" dirty="0"/>
          </a:p>
        </p:txBody>
      </p:sp>
      <p:sp>
        <p:nvSpPr>
          <p:cNvPr id="11" name="Text 9"/>
          <p:cNvSpPr txBox="1"/>
          <p:nvPr/>
        </p:nvSpPr>
        <p:spPr>
          <a:xfrm>
            <a:off x="941832" y="3429000"/>
            <a:ext cx="640080" cy="182880"/>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CONTENT</a:t>
            </a:r>
            <a:endParaRPr lang="en-US" sz="800" dirty="0"/>
          </a:p>
        </p:txBody>
      </p:sp>
      <p:sp>
        <p:nvSpPr>
          <p:cNvPr id="12" name="Text 10"/>
          <p:cNvSpPr txBox="1"/>
          <p:nvPr/>
        </p:nvSpPr>
        <p:spPr>
          <a:xfrm>
            <a:off x="941832" y="3639312"/>
            <a:ext cx="2487168" cy="530352"/>
          </a:xfrm>
          <a:prstGeom prst="rect">
            <a:avLst/>
          </a:prstGeom>
          <a:noFill/>
          <a:ln/>
        </p:spPr>
        <p:txBody>
          <a:bodyPr wrap="square" lIns="0" tIns="0" rIns="0" bIns="0" rtlCol="0" anchor="ctr">
            <a:normAutofit/>
          </a:bodyPr>
          <a:lstStyle/>
          <a:p>
            <a:pPr marL="0" indent="0" algn="l">
              <a:buNone/>
            </a:pPr>
            <a:r>
              <a:rPr lang="en-US" sz="1050" dirty="0">
                <a:solidFill>
                  <a:srgbClr val="3A463F"/>
                </a:solidFill>
                <a:latin typeface="Aptos" pitchFamily="34" charset="0"/>
                <a:ea typeface="Aptos" pitchFamily="34" charset="-122"/>
                <a:cs typeface="Aptos" pitchFamily="34" charset="-120"/>
              </a:rPr>
              <a:t>Reels • carousels • UGC</a:t>
            </a:r>
            <a:endParaRPr lang="en-US" sz="1050" dirty="0"/>
          </a:p>
          <a:p>
            <a:pPr marL="0" indent="0" algn="l">
              <a:buNone/>
            </a:pPr>
            <a:r>
              <a:rPr lang="en-US" sz="1050" dirty="0">
                <a:solidFill>
                  <a:srgbClr val="3A463F"/>
                </a:solidFill>
                <a:latin typeface="Aptos" pitchFamily="34" charset="0"/>
                <a:ea typeface="Aptos" pitchFamily="34" charset="-122"/>
                <a:cs typeface="Aptos" pitchFamily="34" charset="-120"/>
              </a:rPr>
              <a:t>Behind-the-scenes • launches</a:t>
            </a:r>
            <a:endParaRPr lang="en-US" sz="1050" dirty="0"/>
          </a:p>
        </p:txBody>
      </p:sp>
      <p:sp>
        <p:nvSpPr>
          <p:cNvPr id="13" name="Shape 11"/>
          <p:cNvSpPr/>
          <p:nvPr/>
        </p:nvSpPr>
        <p:spPr>
          <a:xfrm>
            <a:off x="941832" y="4370832"/>
            <a:ext cx="2057400" cy="292608"/>
          </a:xfrm>
          <a:prstGeom prst="roundRect">
            <a:avLst>
              <a:gd name="adj" fmla="val 50000"/>
            </a:avLst>
          </a:prstGeom>
          <a:solidFill>
            <a:srgbClr val="E9EEE6"/>
          </a:solidFill>
          <a:ln w="12700">
            <a:solidFill>
              <a:srgbClr val="E9EEE6">
                <a:alpha val="0"/>
              </a:srgbClr>
            </a:solidFill>
            <a:prstDash val="solid"/>
          </a:ln>
        </p:spPr>
        <p:txBody>
          <a:bodyPr/>
          <a:lstStyle/>
          <a:p>
            <a:endParaRPr lang="en-GB"/>
          </a:p>
        </p:txBody>
      </p:sp>
      <p:sp>
        <p:nvSpPr>
          <p:cNvPr id="14" name="Text 12"/>
          <p:cNvSpPr txBox="1"/>
          <p:nvPr/>
        </p:nvSpPr>
        <p:spPr>
          <a:xfrm>
            <a:off x="1014984" y="4370832"/>
            <a:ext cx="191109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4–5 posts / week</a:t>
            </a:r>
            <a:endParaRPr lang="en-US" sz="900" dirty="0"/>
          </a:p>
        </p:txBody>
      </p:sp>
      <p:sp>
        <p:nvSpPr>
          <p:cNvPr id="15" name="Text 13"/>
          <p:cNvSpPr txBox="1"/>
          <p:nvPr/>
        </p:nvSpPr>
        <p:spPr>
          <a:xfrm>
            <a:off x="941832" y="4800600"/>
            <a:ext cx="365760" cy="164592"/>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KPI</a:t>
            </a:r>
            <a:endParaRPr lang="en-US" sz="800" dirty="0"/>
          </a:p>
        </p:txBody>
      </p:sp>
      <p:sp>
        <p:nvSpPr>
          <p:cNvPr id="16" name="Text 14"/>
          <p:cNvSpPr txBox="1"/>
          <p:nvPr/>
        </p:nvSpPr>
        <p:spPr>
          <a:xfrm>
            <a:off x="1380744" y="4764024"/>
            <a:ext cx="2011680" cy="228600"/>
          </a:xfrm>
          <a:prstGeom prst="rect">
            <a:avLst/>
          </a:prstGeom>
          <a:noFill/>
          <a:ln/>
        </p:spPr>
        <p:txBody>
          <a:bodyPr wrap="square" lIns="0" tIns="0" rIns="0" bIns="0" rtlCol="0" anchor="ctr">
            <a:normAutofit/>
          </a:bodyPr>
          <a:lstStyle/>
          <a:p>
            <a:pPr marL="0" indent="0" algn="l">
              <a:buNone/>
            </a:pPr>
            <a:r>
              <a:rPr lang="en-US" sz="950" b="1" dirty="0">
                <a:solidFill>
                  <a:srgbClr val="B8795B"/>
                </a:solidFill>
                <a:latin typeface="Aptos" pitchFamily="34" charset="0"/>
                <a:ea typeface="Aptos" pitchFamily="34" charset="-122"/>
                <a:cs typeface="Aptos" pitchFamily="34" charset="-120"/>
              </a:rPr>
              <a:t>Saves • shares • profile CTR</a:t>
            </a:r>
            <a:endParaRPr lang="en-US" sz="950" dirty="0"/>
          </a:p>
        </p:txBody>
      </p:sp>
      <p:sp>
        <p:nvSpPr>
          <p:cNvPr id="17" name="Shape 15"/>
          <p:cNvSpPr/>
          <p:nvPr/>
        </p:nvSpPr>
        <p:spPr>
          <a:xfrm>
            <a:off x="4069080" y="1810512"/>
            <a:ext cx="2999232" cy="3429000"/>
          </a:xfrm>
          <a:prstGeom prst="roundRect">
            <a:avLst>
              <a:gd name="adj" fmla="val 4268"/>
            </a:avLst>
          </a:prstGeom>
          <a:solidFill>
            <a:srgbClr val="FFFDF8"/>
          </a:solidFill>
          <a:ln w="12700">
            <a:solidFill>
              <a:srgbClr val="FFFDF8">
                <a:alpha val="0"/>
              </a:srgbClr>
            </a:solidFill>
            <a:prstDash val="solid"/>
          </a:ln>
        </p:spPr>
        <p:txBody>
          <a:bodyPr/>
          <a:lstStyle/>
          <a:p>
            <a:endParaRPr lang="en-GB"/>
          </a:p>
        </p:txBody>
      </p:sp>
      <p:sp>
        <p:nvSpPr>
          <p:cNvPr id="18" name="Shape 16"/>
          <p:cNvSpPr/>
          <p:nvPr/>
        </p:nvSpPr>
        <p:spPr>
          <a:xfrm>
            <a:off x="4297680" y="2029968"/>
            <a:ext cx="475488" cy="475488"/>
          </a:xfrm>
          <a:prstGeom prst="ellipse">
            <a:avLst/>
          </a:prstGeom>
          <a:solidFill>
            <a:srgbClr val="244534"/>
          </a:solidFill>
          <a:ln w="12700">
            <a:solidFill>
              <a:srgbClr val="244534">
                <a:alpha val="0"/>
              </a:srgbClr>
            </a:solidFill>
            <a:prstDash val="solid"/>
          </a:ln>
        </p:spPr>
        <p:txBody>
          <a:bodyPr/>
          <a:lstStyle/>
          <a:p>
            <a:endParaRPr lang="en-GB"/>
          </a:p>
        </p:txBody>
      </p:sp>
      <p:sp>
        <p:nvSpPr>
          <p:cNvPr id="19" name="Text 17"/>
          <p:cNvSpPr txBox="1"/>
          <p:nvPr/>
        </p:nvSpPr>
        <p:spPr>
          <a:xfrm>
            <a:off x="4297680" y="2029968"/>
            <a:ext cx="475488" cy="475488"/>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Aptos" pitchFamily="34" charset="0"/>
                <a:ea typeface="Aptos" pitchFamily="34" charset="-122"/>
                <a:cs typeface="Aptos" pitchFamily="34" charset="-120"/>
              </a:rPr>
              <a:t>T</a:t>
            </a:r>
            <a:endParaRPr lang="en-US" sz="1600" dirty="0"/>
          </a:p>
        </p:txBody>
      </p:sp>
      <p:sp>
        <p:nvSpPr>
          <p:cNvPr id="20" name="Text 18"/>
          <p:cNvSpPr txBox="1"/>
          <p:nvPr/>
        </p:nvSpPr>
        <p:spPr>
          <a:xfrm>
            <a:off x="4910328" y="2020824"/>
            <a:ext cx="1828800" cy="256032"/>
          </a:xfrm>
          <a:prstGeom prst="rect">
            <a:avLst/>
          </a:prstGeom>
          <a:noFill/>
          <a:ln/>
        </p:spPr>
        <p:txBody>
          <a:bodyPr wrap="square" lIns="0" tIns="0" rIns="0" bIns="0" rtlCol="0" anchor="ctr">
            <a:normAutofit/>
          </a:bodyPr>
          <a:lstStyle/>
          <a:p>
            <a:pPr marL="0" indent="0" algn="l">
              <a:buNone/>
            </a:pPr>
            <a:r>
              <a:rPr lang="en-US" sz="1300" b="1" kern="0" spc="100" dirty="0">
                <a:solidFill>
                  <a:srgbClr val="244534"/>
                </a:solidFill>
                <a:latin typeface="Aptos" pitchFamily="34" charset="0"/>
                <a:ea typeface="Aptos" pitchFamily="34" charset="-122"/>
                <a:cs typeface="Aptos" pitchFamily="34" charset="-120"/>
              </a:rPr>
              <a:t>TIKTOK</a:t>
            </a:r>
            <a:endParaRPr lang="en-US" sz="1300" dirty="0"/>
          </a:p>
        </p:txBody>
      </p:sp>
      <p:sp>
        <p:nvSpPr>
          <p:cNvPr id="21" name="Text 19"/>
          <p:cNvSpPr txBox="1"/>
          <p:nvPr/>
        </p:nvSpPr>
        <p:spPr>
          <a:xfrm>
            <a:off x="4297680" y="2697480"/>
            <a:ext cx="502920" cy="182880"/>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ROLE</a:t>
            </a:r>
            <a:endParaRPr lang="en-US" sz="800" dirty="0"/>
          </a:p>
        </p:txBody>
      </p:sp>
      <p:sp>
        <p:nvSpPr>
          <p:cNvPr id="22" name="Text 20"/>
          <p:cNvSpPr txBox="1"/>
          <p:nvPr/>
        </p:nvSpPr>
        <p:spPr>
          <a:xfrm>
            <a:off x="4297680" y="2907792"/>
            <a:ext cx="2487168" cy="365760"/>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Discovery + education</a:t>
            </a:r>
            <a:endParaRPr lang="en-US" sz="1200" dirty="0"/>
          </a:p>
        </p:txBody>
      </p:sp>
      <p:sp>
        <p:nvSpPr>
          <p:cNvPr id="23" name="Text 21"/>
          <p:cNvSpPr txBox="1"/>
          <p:nvPr/>
        </p:nvSpPr>
        <p:spPr>
          <a:xfrm>
            <a:off x="4297680" y="3429000"/>
            <a:ext cx="640080" cy="182880"/>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CONTENT</a:t>
            </a:r>
            <a:endParaRPr lang="en-US" sz="800" dirty="0"/>
          </a:p>
        </p:txBody>
      </p:sp>
      <p:sp>
        <p:nvSpPr>
          <p:cNvPr id="24" name="Text 22"/>
          <p:cNvSpPr txBox="1"/>
          <p:nvPr/>
        </p:nvSpPr>
        <p:spPr>
          <a:xfrm>
            <a:off x="4297680" y="3639312"/>
            <a:ext cx="2487168" cy="530352"/>
          </a:xfrm>
          <a:prstGeom prst="rect">
            <a:avLst/>
          </a:prstGeom>
          <a:noFill/>
          <a:ln/>
        </p:spPr>
        <p:txBody>
          <a:bodyPr wrap="square" lIns="0" tIns="0" rIns="0" bIns="0" rtlCol="0" anchor="ctr">
            <a:normAutofit/>
          </a:bodyPr>
          <a:lstStyle/>
          <a:p>
            <a:pPr marL="0" indent="0" algn="l">
              <a:buNone/>
            </a:pPr>
            <a:r>
              <a:rPr lang="en-US" sz="1050" dirty="0">
                <a:solidFill>
                  <a:srgbClr val="3A463F"/>
                </a:solidFill>
                <a:latin typeface="Aptos" pitchFamily="34" charset="0"/>
                <a:ea typeface="Aptos" pitchFamily="34" charset="-122"/>
                <a:cs typeface="Aptos" pitchFamily="34" charset="-120"/>
              </a:rPr>
              <a:t>Styling edits • maker stories</a:t>
            </a:r>
            <a:endParaRPr lang="en-US" sz="1050" dirty="0"/>
          </a:p>
          <a:p>
            <a:pPr marL="0" indent="0" algn="l">
              <a:buNone/>
            </a:pPr>
            <a:r>
              <a:rPr lang="en-US" sz="1050" dirty="0">
                <a:solidFill>
                  <a:srgbClr val="3A463F"/>
                </a:solidFill>
                <a:latin typeface="Aptos" pitchFamily="34" charset="0"/>
                <a:ea typeface="Aptos" pitchFamily="34" charset="-122"/>
                <a:cs typeface="Aptos" pitchFamily="34" charset="-120"/>
              </a:rPr>
              <a:t>Myth-busting • creator collabs</a:t>
            </a:r>
            <a:endParaRPr lang="en-US" sz="1050" dirty="0"/>
          </a:p>
        </p:txBody>
      </p:sp>
      <p:sp>
        <p:nvSpPr>
          <p:cNvPr id="25" name="Shape 23"/>
          <p:cNvSpPr/>
          <p:nvPr/>
        </p:nvSpPr>
        <p:spPr>
          <a:xfrm>
            <a:off x="4297680" y="4370832"/>
            <a:ext cx="2057400" cy="292608"/>
          </a:xfrm>
          <a:prstGeom prst="roundRect">
            <a:avLst>
              <a:gd name="adj" fmla="val 50000"/>
            </a:avLst>
          </a:prstGeom>
          <a:solidFill>
            <a:srgbClr val="E9EEE6"/>
          </a:solidFill>
          <a:ln w="12700">
            <a:solidFill>
              <a:srgbClr val="E9EEE6">
                <a:alpha val="0"/>
              </a:srgbClr>
            </a:solidFill>
            <a:prstDash val="solid"/>
          </a:ln>
        </p:spPr>
        <p:txBody>
          <a:bodyPr/>
          <a:lstStyle/>
          <a:p>
            <a:endParaRPr lang="en-GB"/>
          </a:p>
        </p:txBody>
      </p:sp>
      <p:sp>
        <p:nvSpPr>
          <p:cNvPr id="26" name="Text 24"/>
          <p:cNvSpPr txBox="1"/>
          <p:nvPr/>
        </p:nvSpPr>
        <p:spPr>
          <a:xfrm>
            <a:off x="4370832" y="4370832"/>
            <a:ext cx="191109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3–5 videos / week</a:t>
            </a:r>
            <a:endParaRPr lang="en-US" sz="900" dirty="0"/>
          </a:p>
        </p:txBody>
      </p:sp>
      <p:sp>
        <p:nvSpPr>
          <p:cNvPr id="27" name="Text 25"/>
          <p:cNvSpPr txBox="1"/>
          <p:nvPr/>
        </p:nvSpPr>
        <p:spPr>
          <a:xfrm>
            <a:off x="4297680" y="4800600"/>
            <a:ext cx="365760" cy="164592"/>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KPI</a:t>
            </a:r>
            <a:endParaRPr lang="en-US" sz="800" dirty="0"/>
          </a:p>
        </p:txBody>
      </p:sp>
      <p:sp>
        <p:nvSpPr>
          <p:cNvPr id="28" name="Text 26"/>
          <p:cNvSpPr txBox="1"/>
          <p:nvPr/>
        </p:nvSpPr>
        <p:spPr>
          <a:xfrm>
            <a:off x="4736592" y="4764024"/>
            <a:ext cx="2011680" cy="228600"/>
          </a:xfrm>
          <a:prstGeom prst="rect">
            <a:avLst/>
          </a:prstGeom>
          <a:noFill/>
          <a:ln/>
        </p:spPr>
        <p:txBody>
          <a:bodyPr wrap="square" lIns="0" tIns="0" rIns="0" bIns="0" rtlCol="0" anchor="ctr">
            <a:normAutofit/>
          </a:bodyPr>
          <a:lstStyle/>
          <a:p>
            <a:pPr marL="0" indent="0" algn="l">
              <a:buNone/>
            </a:pPr>
            <a:r>
              <a:rPr lang="en-US" sz="950" b="1" dirty="0">
                <a:solidFill>
                  <a:srgbClr val="244534"/>
                </a:solidFill>
                <a:latin typeface="Aptos" pitchFamily="34" charset="0"/>
                <a:ea typeface="Aptos" pitchFamily="34" charset="-122"/>
                <a:cs typeface="Aptos" pitchFamily="34" charset="-120"/>
              </a:rPr>
              <a:t>Watch time • completion • CTR</a:t>
            </a:r>
            <a:endParaRPr lang="en-US" sz="950" dirty="0"/>
          </a:p>
        </p:txBody>
      </p:sp>
      <p:sp>
        <p:nvSpPr>
          <p:cNvPr id="29" name="Shape 27"/>
          <p:cNvSpPr/>
          <p:nvPr/>
        </p:nvSpPr>
        <p:spPr>
          <a:xfrm>
            <a:off x="7424928" y="1810512"/>
            <a:ext cx="2999232" cy="3429000"/>
          </a:xfrm>
          <a:prstGeom prst="roundRect">
            <a:avLst>
              <a:gd name="adj" fmla="val 4268"/>
            </a:avLst>
          </a:prstGeom>
          <a:solidFill>
            <a:srgbClr val="FFFDF8"/>
          </a:solidFill>
          <a:ln w="12700">
            <a:solidFill>
              <a:srgbClr val="FFFDF8">
                <a:alpha val="0"/>
              </a:srgbClr>
            </a:solidFill>
            <a:prstDash val="solid"/>
          </a:ln>
        </p:spPr>
        <p:txBody>
          <a:bodyPr/>
          <a:lstStyle/>
          <a:p>
            <a:endParaRPr lang="en-GB"/>
          </a:p>
        </p:txBody>
      </p:sp>
      <p:sp>
        <p:nvSpPr>
          <p:cNvPr id="30" name="Shape 28"/>
          <p:cNvSpPr/>
          <p:nvPr/>
        </p:nvSpPr>
        <p:spPr>
          <a:xfrm>
            <a:off x="7653528" y="2029968"/>
            <a:ext cx="475488" cy="475488"/>
          </a:xfrm>
          <a:prstGeom prst="ellipse">
            <a:avLst/>
          </a:prstGeom>
          <a:solidFill>
            <a:srgbClr val="A65345"/>
          </a:solidFill>
          <a:ln w="12700">
            <a:solidFill>
              <a:srgbClr val="A65345">
                <a:alpha val="0"/>
              </a:srgbClr>
            </a:solidFill>
            <a:prstDash val="solid"/>
          </a:ln>
        </p:spPr>
        <p:txBody>
          <a:bodyPr/>
          <a:lstStyle/>
          <a:p>
            <a:endParaRPr lang="en-GB"/>
          </a:p>
        </p:txBody>
      </p:sp>
      <p:sp>
        <p:nvSpPr>
          <p:cNvPr id="31" name="Text 29"/>
          <p:cNvSpPr txBox="1"/>
          <p:nvPr/>
        </p:nvSpPr>
        <p:spPr>
          <a:xfrm>
            <a:off x="7653528" y="2029968"/>
            <a:ext cx="475488" cy="475488"/>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Aptos" pitchFamily="34" charset="0"/>
                <a:ea typeface="Aptos" pitchFamily="34" charset="-122"/>
                <a:cs typeface="Aptos" pitchFamily="34" charset="-120"/>
              </a:rPr>
              <a:t>P</a:t>
            </a:r>
            <a:endParaRPr lang="en-US" sz="1600" dirty="0"/>
          </a:p>
        </p:txBody>
      </p:sp>
      <p:sp>
        <p:nvSpPr>
          <p:cNvPr id="32" name="Text 30"/>
          <p:cNvSpPr txBox="1"/>
          <p:nvPr/>
        </p:nvSpPr>
        <p:spPr>
          <a:xfrm>
            <a:off x="8266176" y="2020824"/>
            <a:ext cx="1828800" cy="256032"/>
          </a:xfrm>
          <a:prstGeom prst="rect">
            <a:avLst/>
          </a:prstGeom>
          <a:noFill/>
          <a:ln/>
        </p:spPr>
        <p:txBody>
          <a:bodyPr wrap="square" lIns="0" tIns="0" rIns="0" bIns="0" rtlCol="0" anchor="ctr">
            <a:normAutofit/>
          </a:bodyPr>
          <a:lstStyle/>
          <a:p>
            <a:pPr marL="0" indent="0" algn="l">
              <a:buNone/>
            </a:pPr>
            <a:r>
              <a:rPr lang="en-US" sz="1300" b="1" kern="0" spc="100" dirty="0">
                <a:solidFill>
                  <a:srgbClr val="A65345"/>
                </a:solidFill>
                <a:latin typeface="Aptos" pitchFamily="34" charset="0"/>
                <a:ea typeface="Aptos" pitchFamily="34" charset="-122"/>
                <a:cs typeface="Aptos" pitchFamily="34" charset="-120"/>
              </a:rPr>
              <a:t>PINTEREST</a:t>
            </a:r>
            <a:endParaRPr lang="en-US" sz="1300" dirty="0"/>
          </a:p>
        </p:txBody>
      </p:sp>
      <p:sp>
        <p:nvSpPr>
          <p:cNvPr id="33" name="Text 31"/>
          <p:cNvSpPr txBox="1"/>
          <p:nvPr/>
        </p:nvSpPr>
        <p:spPr>
          <a:xfrm>
            <a:off x="7653528" y="2697480"/>
            <a:ext cx="502920" cy="182880"/>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ROLE</a:t>
            </a:r>
            <a:endParaRPr lang="en-US" sz="800" dirty="0"/>
          </a:p>
        </p:txBody>
      </p:sp>
      <p:sp>
        <p:nvSpPr>
          <p:cNvPr id="34" name="Text 32"/>
          <p:cNvSpPr txBox="1"/>
          <p:nvPr/>
        </p:nvSpPr>
        <p:spPr>
          <a:xfrm>
            <a:off x="7653528" y="2907792"/>
            <a:ext cx="2487168" cy="365760"/>
          </a:xfrm>
          <a:prstGeom prst="rect">
            <a:avLst/>
          </a:prstGeom>
          <a:noFill/>
          <a:ln/>
        </p:spPr>
        <p:txBody>
          <a:bodyPr wrap="square" lIns="0" tIns="0" rIns="0" bIns="0" rtlCol="0" anchor="ctr">
            <a:normAutofit/>
          </a:bodyPr>
          <a:lstStyle/>
          <a:p>
            <a:pPr marL="0" indent="0" algn="l">
              <a:buNone/>
            </a:pPr>
            <a:r>
              <a:rPr lang="en-US" sz="1200" b="1" dirty="0">
                <a:solidFill>
                  <a:srgbClr val="1D2922"/>
                </a:solidFill>
                <a:latin typeface="Aptos" pitchFamily="34" charset="0"/>
                <a:ea typeface="Aptos" pitchFamily="34" charset="-122"/>
                <a:cs typeface="Aptos" pitchFamily="34" charset="-120"/>
              </a:rPr>
              <a:t>Intent + evergreen discovery</a:t>
            </a:r>
            <a:endParaRPr lang="en-US" sz="1200" dirty="0"/>
          </a:p>
        </p:txBody>
      </p:sp>
      <p:sp>
        <p:nvSpPr>
          <p:cNvPr id="35" name="Text 33"/>
          <p:cNvSpPr txBox="1"/>
          <p:nvPr/>
        </p:nvSpPr>
        <p:spPr>
          <a:xfrm>
            <a:off x="7653528" y="3429000"/>
            <a:ext cx="640080" cy="182880"/>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CONTENT</a:t>
            </a:r>
            <a:endParaRPr lang="en-US" sz="800" dirty="0"/>
          </a:p>
        </p:txBody>
      </p:sp>
      <p:sp>
        <p:nvSpPr>
          <p:cNvPr id="36" name="Text 34"/>
          <p:cNvSpPr txBox="1"/>
          <p:nvPr/>
        </p:nvSpPr>
        <p:spPr>
          <a:xfrm>
            <a:off x="7653528" y="3639312"/>
            <a:ext cx="2487168" cy="530352"/>
          </a:xfrm>
          <a:prstGeom prst="rect">
            <a:avLst/>
          </a:prstGeom>
          <a:noFill/>
          <a:ln/>
        </p:spPr>
        <p:txBody>
          <a:bodyPr wrap="square" lIns="0" tIns="0" rIns="0" bIns="0" rtlCol="0" anchor="ctr">
            <a:normAutofit/>
          </a:bodyPr>
          <a:lstStyle/>
          <a:p>
            <a:pPr marL="0" indent="0" algn="l">
              <a:buNone/>
            </a:pPr>
            <a:r>
              <a:rPr lang="en-US" sz="1050" dirty="0">
                <a:solidFill>
                  <a:srgbClr val="3A463F"/>
                </a:solidFill>
                <a:latin typeface="Aptos" pitchFamily="34" charset="0"/>
                <a:ea typeface="Aptos" pitchFamily="34" charset="-122"/>
                <a:cs typeface="Aptos" pitchFamily="34" charset="-120"/>
              </a:rPr>
              <a:t>Capsule wardrobes • moodboards</a:t>
            </a:r>
            <a:endParaRPr lang="en-US" sz="1050" dirty="0"/>
          </a:p>
          <a:p>
            <a:pPr marL="0" indent="0" algn="l">
              <a:buNone/>
            </a:pPr>
            <a:r>
              <a:rPr lang="en-US" sz="1050" dirty="0">
                <a:solidFill>
                  <a:srgbClr val="3A463F"/>
                </a:solidFill>
                <a:latin typeface="Aptos" pitchFamily="34" charset="0"/>
                <a:ea typeface="Aptos" pitchFamily="34" charset="-122"/>
                <a:cs typeface="Aptos" pitchFamily="34" charset="-120"/>
              </a:rPr>
              <a:t>Material guides • seasonal edits</a:t>
            </a:r>
            <a:endParaRPr lang="en-US" sz="1050" dirty="0"/>
          </a:p>
        </p:txBody>
      </p:sp>
      <p:sp>
        <p:nvSpPr>
          <p:cNvPr id="37" name="Shape 35"/>
          <p:cNvSpPr/>
          <p:nvPr/>
        </p:nvSpPr>
        <p:spPr>
          <a:xfrm>
            <a:off x="7653528" y="4370832"/>
            <a:ext cx="2057400" cy="292608"/>
          </a:xfrm>
          <a:prstGeom prst="roundRect">
            <a:avLst>
              <a:gd name="adj" fmla="val 50000"/>
            </a:avLst>
          </a:prstGeom>
          <a:solidFill>
            <a:srgbClr val="E9EEE6"/>
          </a:solidFill>
          <a:ln w="12700">
            <a:solidFill>
              <a:srgbClr val="E9EEE6">
                <a:alpha val="0"/>
              </a:srgbClr>
            </a:solidFill>
            <a:prstDash val="solid"/>
          </a:ln>
        </p:spPr>
        <p:txBody>
          <a:bodyPr/>
          <a:lstStyle/>
          <a:p>
            <a:endParaRPr lang="en-GB"/>
          </a:p>
        </p:txBody>
      </p:sp>
      <p:sp>
        <p:nvSpPr>
          <p:cNvPr id="38" name="Text 36"/>
          <p:cNvSpPr txBox="1"/>
          <p:nvPr/>
        </p:nvSpPr>
        <p:spPr>
          <a:xfrm>
            <a:off x="7726680" y="4370832"/>
            <a:ext cx="191109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10–15 pins / week</a:t>
            </a:r>
            <a:endParaRPr lang="en-US" sz="900" dirty="0"/>
          </a:p>
        </p:txBody>
      </p:sp>
      <p:sp>
        <p:nvSpPr>
          <p:cNvPr id="39" name="Text 37"/>
          <p:cNvSpPr txBox="1"/>
          <p:nvPr/>
        </p:nvSpPr>
        <p:spPr>
          <a:xfrm>
            <a:off x="7653528" y="4800600"/>
            <a:ext cx="365760" cy="164592"/>
          </a:xfrm>
          <a:prstGeom prst="rect">
            <a:avLst/>
          </a:prstGeom>
          <a:noFill/>
          <a:ln/>
        </p:spPr>
        <p:txBody>
          <a:bodyPr wrap="square" lIns="0" tIns="0" rIns="0" bIns="0" rtlCol="0" anchor="ctr">
            <a:normAutofit/>
          </a:bodyPr>
          <a:lstStyle/>
          <a:p>
            <a:pPr marL="0" indent="0" algn="l">
              <a:buNone/>
            </a:pPr>
            <a:r>
              <a:rPr lang="en-US" sz="800" b="1" dirty="0">
                <a:solidFill>
                  <a:srgbClr val="6C756D"/>
                </a:solidFill>
                <a:latin typeface="Aptos" pitchFamily="34" charset="0"/>
                <a:ea typeface="Aptos" pitchFamily="34" charset="-122"/>
                <a:cs typeface="Aptos" pitchFamily="34" charset="-120"/>
              </a:rPr>
              <a:t>KPI</a:t>
            </a:r>
            <a:endParaRPr lang="en-US" sz="800" dirty="0"/>
          </a:p>
        </p:txBody>
      </p:sp>
      <p:sp>
        <p:nvSpPr>
          <p:cNvPr id="40" name="Text 38"/>
          <p:cNvSpPr txBox="1"/>
          <p:nvPr/>
        </p:nvSpPr>
        <p:spPr>
          <a:xfrm>
            <a:off x="8092440" y="4764024"/>
            <a:ext cx="2011680" cy="228600"/>
          </a:xfrm>
          <a:prstGeom prst="rect">
            <a:avLst/>
          </a:prstGeom>
          <a:noFill/>
          <a:ln/>
        </p:spPr>
        <p:txBody>
          <a:bodyPr wrap="square" lIns="0" tIns="0" rIns="0" bIns="0" rtlCol="0" anchor="ctr">
            <a:normAutofit/>
          </a:bodyPr>
          <a:lstStyle/>
          <a:p>
            <a:pPr marL="0" indent="0" algn="l">
              <a:buNone/>
            </a:pPr>
            <a:r>
              <a:rPr lang="en-US" sz="950" b="1" dirty="0">
                <a:solidFill>
                  <a:srgbClr val="A65345"/>
                </a:solidFill>
                <a:latin typeface="Aptos" pitchFamily="34" charset="0"/>
                <a:ea typeface="Aptos" pitchFamily="34" charset="-122"/>
                <a:cs typeface="Aptos" pitchFamily="34" charset="-120"/>
              </a:rPr>
              <a:t>Outbound clicks • saves</a:t>
            </a:r>
            <a:endParaRPr lang="en-US" sz="950" dirty="0"/>
          </a:p>
        </p:txBody>
      </p:sp>
      <p:sp>
        <p:nvSpPr>
          <p:cNvPr id="41" name="Shape 39"/>
          <p:cNvSpPr/>
          <p:nvPr/>
        </p:nvSpPr>
        <p:spPr>
          <a:xfrm>
            <a:off x="713232" y="5468112"/>
            <a:ext cx="9710928" cy="512064"/>
          </a:xfrm>
          <a:prstGeom prst="roundRect">
            <a:avLst>
              <a:gd name="adj" fmla="val 17857"/>
            </a:avLst>
          </a:prstGeom>
          <a:solidFill>
            <a:srgbClr val="244534"/>
          </a:solidFill>
          <a:ln w="12700">
            <a:solidFill>
              <a:srgbClr val="244534">
                <a:alpha val="0"/>
              </a:srgbClr>
            </a:solidFill>
            <a:prstDash val="solid"/>
          </a:ln>
        </p:spPr>
        <p:txBody>
          <a:bodyPr/>
          <a:lstStyle/>
          <a:p>
            <a:endParaRPr lang="en-GB"/>
          </a:p>
        </p:txBody>
      </p:sp>
      <p:sp>
        <p:nvSpPr>
          <p:cNvPr id="42" name="Text 40"/>
          <p:cNvSpPr txBox="1"/>
          <p:nvPr/>
        </p:nvSpPr>
        <p:spPr>
          <a:xfrm>
            <a:off x="932688" y="5568696"/>
            <a:ext cx="1234440" cy="256032"/>
          </a:xfrm>
          <a:prstGeom prst="rect">
            <a:avLst/>
          </a:prstGeom>
          <a:noFill/>
          <a:ln/>
        </p:spPr>
        <p:txBody>
          <a:bodyPr wrap="square" lIns="0" tIns="0" rIns="0" bIns="0" rtlCol="0" anchor="ctr">
            <a:normAutofit/>
          </a:bodyPr>
          <a:lstStyle/>
          <a:p>
            <a:pPr marL="0" indent="0" algn="l">
              <a:buNone/>
            </a:pPr>
            <a:r>
              <a:rPr lang="en-US" sz="900" b="1" kern="0" spc="120" dirty="0">
                <a:solidFill>
                  <a:srgbClr val="CEE0CF"/>
                </a:solidFill>
                <a:latin typeface="Aptos" pitchFamily="34" charset="0"/>
                <a:ea typeface="Aptos" pitchFamily="34" charset="-122"/>
                <a:cs typeface="Aptos" pitchFamily="34" charset="-120"/>
              </a:rPr>
              <a:t>CONTENT MIX</a:t>
            </a:r>
            <a:endParaRPr lang="en-US" sz="900" dirty="0"/>
          </a:p>
        </p:txBody>
      </p:sp>
      <p:sp>
        <p:nvSpPr>
          <p:cNvPr id="43" name="Text 41"/>
          <p:cNvSpPr txBox="1"/>
          <p:nvPr/>
        </p:nvSpPr>
        <p:spPr>
          <a:xfrm>
            <a:off x="2359152" y="5513832"/>
            <a:ext cx="7242048" cy="365760"/>
          </a:xfrm>
          <a:prstGeom prst="rect">
            <a:avLst/>
          </a:prstGeom>
          <a:noFill/>
          <a:ln/>
        </p:spPr>
        <p:txBody>
          <a:bodyPr wrap="square" lIns="0" tIns="0" rIns="0" bIns="0" rtlCol="0" anchor="ctr">
            <a:normAutofit/>
          </a:bodyPr>
          <a:lstStyle/>
          <a:p>
            <a:pPr marL="0" indent="0" algn="l">
              <a:buNone/>
            </a:pPr>
            <a:r>
              <a:rPr lang="en-US" sz="1500" b="1" dirty="0">
                <a:solidFill>
                  <a:srgbClr val="FFFFFF"/>
                </a:solidFill>
                <a:latin typeface="Aptos" pitchFamily="34" charset="0"/>
                <a:ea typeface="Aptos" pitchFamily="34" charset="-122"/>
                <a:cs typeface="Aptos" pitchFamily="34" charset="-120"/>
              </a:rPr>
              <a:t>40% inspire     30% educate     20% prove     10% sell</a:t>
            </a:r>
            <a:endParaRPr lang="en-US" sz="1500" dirty="0"/>
          </a:p>
        </p:txBody>
      </p:sp>
      <p:sp>
        <p:nvSpPr>
          <p:cNvPr id="44" name="Shape 42"/>
          <p:cNvSpPr/>
          <p:nvPr/>
        </p:nvSpPr>
        <p:spPr>
          <a:xfrm>
            <a:off x="10588752" y="5468112"/>
            <a:ext cx="786384" cy="512064"/>
          </a:xfrm>
          <a:prstGeom prst="roundRect">
            <a:avLst>
              <a:gd name="adj" fmla="val 17857"/>
            </a:avLst>
          </a:prstGeom>
          <a:solidFill>
            <a:srgbClr val="B8795B"/>
          </a:solidFill>
          <a:ln w="12700">
            <a:solidFill>
              <a:srgbClr val="B8795B">
                <a:alpha val="0"/>
              </a:srgbClr>
            </a:solidFill>
            <a:prstDash val="solid"/>
          </a:ln>
        </p:spPr>
        <p:txBody>
          <a:bodyPr/>
          <a:lstStyle/>
          <a:p>
            <a:endParaRPr lang="en-GB"/>
          </a:p>
        </p:txBody>
      </p:sp>
      <p:sp>
        <p:nvSpPr>
          <p:cNvPr id="45" name="Text 43"/>
          <p:cNvSpPr txBox="1"/>
          <p:nvPr/>
        </p:nvSpPr>
        <p:spPr>
          <a:xfrm>
            <a:off x="10588752" y="5468112"/>
            <a:ext cx="786384" cy="512064"/>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TEST</a:t>
            </a:r>
            <a:endParaRPr lang="en-US" sz="900" dirty="0"/>
          </a:p>
        </p:txBody>
      </p:sp>
      <p:sp>
        <p:nvSpPr>
          <p:cNvPr id="46" name="Text 44"/>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Gen Z social-media engagement and sustainable-fashion purchase intention [3]; sustainable-fashion motivations and digital behaviour [13].</a:t>
            </a:r>
            <a:endParaRPr lang="en-US" sz="770" dirty="0"/>
          </a:p>
        </p:txBody>
      </p:sp>
      <p:sp>
        <p:nvSpPr>
          <p:cNvPr id="47"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11 — CONTENT MARKETING</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Create a content engine that teaches, proves, inspires and converts</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One core story should be repurposed across web, search, social and email to maximise value.</a:t>
            </a:r>
            <a:endParaRPr lang="en-US" sz="1200" dirty="0"/>
          </a:p>
        </p:txBody>
      </p:sp>
      <p:sp>
        <p:nvSpPr>
          <p:cNvPr id="5" name="Shape 3"/>
          <p:cNvSpPr/>
          <p:nvPr/>
        </p:nvSpPr>
        <p:spPr>
          <a:xfrm>
            <a:off x="1783080" y="2834640"/>
            <a:ext cx="2103120" cy="2103120"/>
          </a:xfrm>
          <a:prstGeom prst="ellipse">
            <a:avLst/>
          </a:prstGeom>
          <a:solidFill>
            <a:srgbClr val="E5ECE2"/>
          </a:solidFill>
          <a:ln w="12700">
            <a:solidFill>
              <a:srgbClr val="E5ECE2">
                <a:alpha val="0"/>
              </a:srgbClr>
            </a:solidFill>
            <a:prstDash val="solid"/>
          </a:ln>
        </p:spPr>
        <p:txBody>
          <a:bodyPr/>
          <a:lstStyle/>
          <a:p>
            <a:endParaRPr lang="en-GB"/>
          </a:p>
        </p:txBody>
      </p:sp>
      <p:sp>
        <p:nvSpPr>
          <p:cNvPr id="6" name="Shape 4"/>
          <p:cNvSpPr/>
          <p:nvPr/>
        </p:nvSpPr>
        <p:spPr>
          <a:xfrm>
            <a:off x="2212848" y="3264408"/>
            <a:ext cx="1243584" cy="1243584"/>
          </a:xfrm>
          <a:prstGeom prst="ellipse">
            <a:avLst/>
          </a:prstGeom>
          <a:solidFill>
            <a:srgbClr val="244534"/>
          </a:solidFill>
          <a:ln w="12700">
            <a:solidFill>
              <a:srgbClr val="244534">
                <a:alpha val="0"/>
              </a:srgbClr>
            </a:solidFill>
            <a:prstDash val="solid"/>
          </a:ln>
        </p:spPr>
        <p:txBody>
          <a:bodyPr/>
          <a:lstStyle/>
          <a:p>
            <a:endParaRPr lang="en-GB"/>
          </a:p>
        </p:txBody>
      </p:sp>
      <p:sp>
        <p:nvSpPr>
          <p:cNvPr id="7" name="Text 5"/>
          <p:cNvSpPr txBox="1"/>
          <p:nvPr/>
        </p:nvSpPr>
        <p:spPr>
          <a:xfrm>
            <a:off x="2212848" y="3264408"/>
            <a:ext cx="1243584" cy="1243584"/>
          </a:xfrm>
          <a:prstGeom prst="rect">
            <a:avLst/>
          </a:prstGeom>
          <a:noFill/>
          <a:ln/>
        </p:spPr>
        <p:txBody>
          <a:bodyPr wrap="square" lIns="0" tIns="0" rIns="0" bIns="0" rtlCol="0" anchor="ctr">
            <a:normAutofit/>
          </a:bodyPr>
          <a:lstStyle/>
          <a:p>
            <a:pPr marL="0" indent="0" algn="ctr">
              <a:buNone/>
            </a:pPr>
            <a:r>
              <a:rPr lang="en-US" sz="1300" b="1" dirty="0">
                <a:solidFill>
                  <a:srgbClr val="FFFFFF"/>
                </a:solidFill>
                <a:latin typeface="Aptos" pitchFamily="34" charset="0"/>
                <a:ea typeface="Aptos" pitchFamily="34" charset="-122"/>
                <a:cs typeface="Aptos" pitchFamily="34" charset="-120"/>
              </a:rPr>
              <a:t>VERDEMODE</a:t>
            </a:r>
            <a:endParaRPr lang="en-US" sz="1300" dirty="0"/>
          </a:p>
          <a:p>
            <a:pPr marL="0" indent="0" algn="ctr">
              <a:buNone/>
            </a:pPr>
            <a:r>
              <a:rPr lang="en-US" sz="1300" b="1" dirty="0">
                <a:solidFill>
                  <a:srgbClr val="FFFFFF"/>
                </a:solidFill>
                <a:latin typeface="Aptos" pitchFamily="34" charset="0"/>
                <a:ea typeface="Aptos" pitchFamily="34" charset="-122"/>
                <a:cs typeface="Aptos" pitchFamily="34" charset="-120"/>
              </a:rPr>
              <a:t>JOURNAL</a:t>
            </a:r>
            <a:endParaRPr lang="en-US" sz="1300" dirty="0"/>
          </a:p>
        </p:txBody>
      </p:sp>
      <p:sp>
        <p:nvSpPr>
          <p:cNvPr id="8" name="Shape 6"/>
          <p:cNvSpPr/>
          <p:nvPr/>
        </p:nvSpPr>
        <p:spPr>
          <a:xfrm>
            <a:off x="2514600" y="1965960"/>
            <a:ext cx="1508760" cy="658368"/>
          </a:xfrm>
          <a:prstGeom prst="roundRect">
            <a:avLst>
              <a:gd name="adj" fmla="val 16667"/>
            </a:avLst>
          </a:prstGeom>
          <a:solidFill>
            <a:srgbClr val="56758A"/>
          </a:solidFill>
          <a:ln w="12700">
            <a:solidFill>
              <a:srgbClr val="56758A">
                <a:alpha val="0"/>
              </a:srgbClr>
            </a:solidFill>
            <a:prstDash val="solid"/>
          </a:ln>
        </p:spPr>
        <p:txBody>
          <a:bodyPr/>
          <a:lstStyle/>
          <a:p>
            <a:endParaRPr lang="en-GB"/>
          </a:p>
        </p:txBody>
      </p:sp>
      <p:sp>
        <p:nvSpPr>
          <p:cNvPr id="9" name="Text 7"/>
          <p:cNvSpPr txBox="1"/>
          <p:nvPr/>
        </p:nvSpPr>
        <p:spPr>
          <a:xfrm>
            <a:off x="2514600" y="2011680"/>
            <a:ext cx="1508760" cy="228600"/>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EDUCATE</a:t>
            </a:r>
            <a:endParaRPr lang="en-US" sz="900" dirty="0"/>
          </a:p>
        </p:txBody>
      </p:sp>
      <p:sp>
        <p:nvSpPr>
          <p:cNvPr id="10" name="Text 8"/>
          <p:cNvSpPr txBox="1"/>
          <p:nvPr/>
        </p:nvSpPr>
        <p:spPr>
          <a:xfrm>
            <a:off x="2587752" y="2249424"/>
            <a:ext cx="1362456" cy="256032"/>
          </a:xfrm>
          <a:prstGeom prst="rect">
            <a:avLst/>
          </a:prstGeom>
          <a:noFill/>
          <a:ln/>
        </p:spPr>
        <p:txBody>
          <a:bodyPr wrap="square" lIns="0" tIns="0" rIns="0" bIns="0" rtlCol="0" anchor="ctr">
            <a:normAutofit/>
          </a:bodyPr>
          <a:lstStyle/>
          <a:p>
            <a:pPr marL="0" indent="0" algn="ctr">
              <a:buNone/>
            </a:pPr>
            <a:r>
              <a:rPr lang="en-US" sz="850" dirty="0">
                <a:solidFill>
                  <a:srgbClr val="FFFFFF"/>
                </a:solidFill>
                <a:latin typeface="Aptos" pitchFamily="34" charset="0"/>
                <a:ea typeface="Aptos" pitchFamily="34" charset="-122"/>
                <a:cs typeface="Aptos" pitchFamily="34" charset="-120"/>
              </a:rPr>
              <a:t>Material guides</a:t>
            </a:r>
            <a:endParaRPr lang="en-US" sz="850" dirty="0"/>
          </a:p>
        </p:txBody>
      </p:sp>
      <p:sp>
        <p:nvSpPr>
          <p:cNvPr id="11" name="Shape 9"/>
          <p:cNvSpPr/>
          <p:nvPr/>
        </p:nvSpPr>
        <p:spPr>
          <a:xfrm>
            <a:off x="4343400" y="3090672"/>
            <a:ext cx="1508760" cy="658368"/>
          </a:xfrm>
          <a:prstGeom prst="roundRect">
            <a:avLst>
              <a:gd name="adj" fmla="val 16667"/>
            </a:avLst>
          </a:prstGeom>
          <a:solidFill>
            <a:srgbClr val="B8795B"/>
          </a:solidFill>
          <a:ln w="12700">
            <a:solidFill>
              <a:srgbClr val="B8795B">
                <a:alpha val="0"/>
              </a:srgbClr>
            </a:solidFill>
            <a:prstDash val="solid"/>
          </a:ln>
        </p:spPr>
        <p:txBody>
          <a:bodyPr/>
          <a:lstStyle/>
          <a:p>
            <a:endParaRPr lang="en-GB"/>
          </a:p>
        </p:txBody>
      </p:sp>
      <p:sp>
        <p:nvSpPr>
          <p:cNvPr id="12" name="Text 10"/>
          <p:cNvSpPr txBox="1"/>
          <p:nvPr/>
        </p:nvSpPr>
        <p:spPr>
          <a:xfrm>
            <a:off x="4343400" y="3136392"/>
            <a:ext cx="1508760" cy="228600"/>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PROVE</a:t>
            </a:r>
            <a:endParaRPr lang="en-US" sz="900" dirty="0"/>
          </a:p>
        </p:txBody>
      </p:sp>
      <p:sp>
        <p:nvSpPr>
          <p:cNvPr id="13" name="Text 11"/>
          <p:cNvSpPr txBox="1"/>
          <p:nvPr/>
        </p:nvSpPr>
        <p:spPr>
          <a:xfrm>
            <a:off x="4416552" y="3374136"/>
            <a:ext cx="1362456" cy="256032"/>
          </a:xfrm>
          <a:prstGeom prst="rect">
            <a:avLst/>
          </a:prstGeom>
          <a:noFill/>
          <a:ln/>
        </p:spPr>
        <p:txBody>
          <a:bodyPr wrap="square" lIns="0" tIns="0" rIns="0" bIns="0" rtlCol="0" anchor="ctr">
            <a:normAutofit/>
          </a:bodyPr>
          <a:lstStyle/>
          <a:p>
            <a:pPr marL="0" indent="0" algn="ctr">
              <a:buNone/>
            </a:pPr>
            <a:r>
              <a:rPr lang="en-US" sz="850" dirty="0">
                <a:solidFill>
                  <a:srgbClr val="FFFFFF"/>
                </a:solidFill>
                <a:latin typeface="Aptos" pitchFamily="34" charset="0"/>
                <a:ea typeface="Aptos" pitchFamily="34" charset="-122"/>
                <a:cs typeface="Aptos" pitchFamily="34" charset="-120"/>
              </a:rPr>
              <a:t>Supplier stories</a:t>
            </a:r>
            <a:endParaRPr lang="en-US" sz="850" dirty="0"/>
          </a:p>
        </p:txBody>
      </p:sp>
      <p:sp>
        <p:nvSpPr>
          <p:cNvPr id="14" name="Shape 12"/>
          <p:cNvSpPr/>
          <p:nvPr/>
        </p:nvSpPr>
        <p:spPr>
          <a:xfrm>
            <a:off x="2926080" y="4983480"/>
            <a:ext cx="1508760" cy="658368"/>
          </a:xfrm>
          <a:prstGeom prst="roundRect">
            <a:avLst>
              <a:gd name="adj" fmla="val 16667"/>
            </a:avLst>
          </a:prstGeom>
          <a:solidFill>
            <a:srgbClr val="C8A85B"/>
          </a:solidFill>
          <a:ln w="12700">
            <a:solidFill>
              <a:srgbClr val="C8A85B">
                <a:alpha val="0"/>
              </a:srgbClr>
            </a:solidFill>
            <a:prstDash val="solid"/>
          </a:ln>
        </p:spPr>
        <p:txBody>
          <a:bodyPr/>
          <a:lstStyle/>
          <a:p>
            <a:endParaRPr lang="en-GB"/>
          </a:p>
        </p:txBody>
      </p:sp>
      <p:sp>
        <p:nvSpPr>
          <p:cNvPr id="15" name="Text 13"/>
          <p:cNvSpPr txBox="1"/>
          <p:nvPr/>
        </p:nvSpPr>
        <p:spPr>
          <a:xfrm>
            <a:off x="2926080" y="5029200"/>
            <a:ext cx="1508760" cy="228600"/>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INSPIRE</a:t>
            </a:r>
            <a:endParaRPr lang="en-US" sz="900" dirty="0"/>
          </a:p>
        </p:txBody>
      </p:sp>
      <p:sp>
        <p:nvSpPr>
          <p:cNvPr id="16" name="Text 14"/>
          <p:cNvSpPr txBox="1"/>
          <p:nvPr/>
        </p:nvSpPr>
        <p:spPr>
          <a:xfrm>
            <a:off x="2999232" y="5266944"/>
            <a:ext cx="1362456" cy="256032"/>
          </a:xfrm>
          <a:prstGeom prst="rect">
            <a:avLst/>
          </a:prstGeom>
          <a:noFill/>
          <a:ln/>
        </p:spPr>
        <p:txBody>
          <a:bodyPr wrap="square" lIns="0" tIns="0" rIns="0" bIns="0" rtlCol="0" anchor="ctr">
            <a:normAutofit/>
          </a:bodyPr>
          <a:lstStyle/>
          <a:p>
            <a:pPr marL="0" indent="0" algn="ctr">
              <a:buNone/>
            </a:pPr>
            <a:r>
              <a:rPr lang="en-US" sz="850" dirty="0">
                <a:solidFill>
                  <a:srgbClr val="FFFFFF"/>
                </a:solidFill>
                <a:latin typeface="Aptos" pitchFamily="34" charset="0"/>
                <a:ea typeface="Aptos" pitchFamily="34" charset="-122"/>
                <a:cs typeface="Aptos" pitchFamily="34" charset="-120"/>
              </a:rPr>
              <a:t>Capsule edits</a:t>
            </a:r>
            <a:endParaRPr lang="en-US" sz="850" dirty="0"/>
          </a:p>
        </p:txBody>
      </p:sp>
      <p:sp>
        <p:nvSpPr>
          <p:cNvPr id="17" name="Shape 15"/>
          <p:cNvSpPr/>
          <p:nvPr/>
        </p:nvSpPr>
        <p:spPr>
          <a:xfrm>
            <a:off x="822960" y="4251960"/>
            <a:ext cx="1508760" cy="658368"/>
          </a:xfrm>
          <a:prstGeom prst="roundRect">
            <a:avLst>
              <a:gd name="adj" fmla="val 16667"/>
            </a:avLst>
          </a:prstGeom>
          <a:solidFill>
            <a:srgbClr val="57835B"/>
          </a:solidFill>
          <a:ln w="12700">
            <a:solidFill>
              <a:srgbClr val="57835B">
                <a:alpha val="0"/>
              </a:srgbClr>
            </a:solidFill>
            <a:prstDash val="solid"/>
          </a:ln>
        </p:spPr>
        <p:txBody>
          <a:bodyPr/>
          <a:lstStyle/>
          <a:p>
            <a:endParaRPr lang="en-GB"/>
          </a:p>
        </p:txBody>
      </p:sp>
      <p:sp>
        <p:nvSpPr>
          <p:cNvPr id="18" name="Text 16"/>
          <p:cNvSpPr txBox="1"/>
          <p:nvPr/>
        </p:nvSpPr>
        <p:spPr>
          <a:xfrm>
            <a:off x="822960" y="4297680"/>
            <a:ext cx="1508760" cy="228600"/>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CONVERT</a:t>
            </a:r>
            <a:endParaRPr lang="en-US" sz="900" dirty="0"/>
          </a:p>
        </p:txBody>
      </p:sp>
      <p:sp>
        <p:nvSpPr>
          <p:cNvPr id="19" name="Text 17"/>
          <p:cNvSpPr txBox="1"/>
          <p:nvPr/>
        </p:nvSpPr>
        <p:spPr>
          <a:xfrm>
            <a:off x="896112" y="4535424"/>
            <a:ext cx="1362456" cy="256032"/>
          </a:xfrm>
          <a:prstGeom prst="rect">
            <a:avLst/>
          </a:prstGeom>
          <a:noFill/>
          <a:ln/>
        </p:spPr>
        <p:txBody>
          <a:bodyPr wrap="square" lIns="0" tIns="0" rIns="0" bIns="0" rtlCol="0" anchor="ctr">
            <a:normAutofit/>
          </a:bodyPr>
          <a:lstStyle/>
          <a:p>
            <a:pPr marL="0" indent="0" algn="ctr">
              <a:buNone/>
            </a:pPr>
            <a:r>
              <a:rPr lang="en-US" sz="850" dirty="0">
                <a:solidFill>
                  <a:srgbClr val="FFFFFF"/>
                </a:solidFill>
                <a:latin typeface="Aptos" pitchFamily="34" charset="0"/>
                <a:ea typeface="Aptos" pitchFamily="34" charset="-122"/>
                <a:cs typeface="Aptos" pitchFamily="34" charset="-120"/>
              </a:rPr>
              <a:t>Product links</a:t>
            </a:r>
            <a:endParaRPr lang="en-US" sz="850" dirty="0"/>
          </a:p>
        </p:txBody>
      </p:sp>
      <p:sp>
        <p:nvSpPr>
          <p:cNvPr id="20" name="Text 18"/>
          <p:cNvSpPr txBox="1"/>
          <p:nvPr/>
        </p:nvSpPr>
        <p:spPr>
          <a:xfrm>
            <a:off x="5577840" y="1810512"/>
            <a:ext cx="2468880" cy="274320"/>
          </a:xfrm>
          <a:prstGeom prst="rect">
            <a:avLst/>
          </a:prstGeom>
          <a:noFill/>
          <a:ln/>
        </p:spPr>
        <p:txBody>
          <a:bodyPr wrap="square" lIns="0" tIns="0" rIns="0" bIns="0" rtlCol="0" anchor="ctr">
            <a:normAutofit/>
          </a:bodyPr>
          <a:lstStyle/>
          <a:p>
            <a:pPr marL="0" indent="0" algn="l">
              <a:buNone/>
            </a:pPr>
            <a:r>
              <a:rPr lang="en-US" sz="1000" b="1" kern="0" spc="120" dirty="0">
                <a:solidFill>
                  <a:srgbClr val="244534"/>
                </a:solidFill>
                <a:latin typeface="Aptos" pitchFamily="34" charset="0"/>
                <a:ea typeface="Aptos" pitchFamily="34" charset="-122"/>
                <a:cs typeface="Aptos" pitchFamily="34" charset="-120"/>
              </a:rPr>
              <a:t>4-WEEK LAUNCH EXAMPLE</a:t>
            </a:r>
            <a:endParaRPr lang="en-US" sz="1000" dirty="0"/>
          </a:p>
        </p:txBody>
      </p:sp>
      <p:sp>
        <p:nvSpPr>
          <p:cNvPr id="21" name="Shape 19"/>
          <p:cNvSpPr/>
          <p:nvPr/>
        </p:nvSpPr>
        <p:spPr>
          <a:xfrm>
            <a:off x="5577840" y="2240280"/>
            <a:ext cx="384048" cy="384048"/>
          </a:xfrm>
          <a:prstGeom prst="ellipse">
            <a:avLst/>
          </a:prstGeom>
          <a:solidFill>
            <a:srgbClr val="DEE8DA"/>
          </a:solidFill>
          <a:ln w="12700">
            <a:solidFill>
              <a:srgbClr val="DEE8DA">
                <a:alpha val="0"/>
              </a:srgbClr>
            </a:solidFill>
            <a:prstDash val="solid"/>
          </a:ln>
        </p:spPr>
        <p:txBody>
          <a:bodyPr/>
          <a:lstStyle/>
          <a:p>
            <a:endParaRPr lang="en-GB"/>
          </a:p>
        </p:txBody>
      </p:sp>
      <p:sp>
        <p:nvSpPr>
          <p:cNvPr id="22" name="Text 20"/>
          <p:cNvSpPr txBox="1"/>
          <p:nvPr/>
        </p:nvSpPr>
        <p:spPr>
          <a:xfrm>
            <a:off x="5577840" y="2240280"/>
            <a:ext cx="384048" cy="384048"/>
          </a:xfrm>
          <a:prstGeom prst="rect">
            <a:avLst/>
          </a:prstGeom>
          <a:noFill/>
          <a:ln/>
        </p:spPr>
        <p:txBody>
          <a:bodyPr wrap="square" lIns="0" tIns="0" rIns="0" bIns="0" rtlCol="0" anchor="ctr">
            <a:normAutofit/>
          </a:bodyPr>
          <a:lstStyle/>
          <a:p>
            <a:pPr marL="0" indent="0" algn="ctr">
              <a:buNone/>
            </a:pPr>
            <a:r>
              <a:rPr lang="en-US" sz="850" b="1" dirty="0">
                <a:solidFill>
                  <a:srgbClr val="244534"/>
                </a:solidFill>
                <a:latin typeface="Aptos" pitchFamily="34" charset="0"/>
                <a:ea typeface="Aptos" pitchFamily="34" charset="-122"/>
                <a:cs typeface="Aptos" pitchFamily="34" charset="-120"/>
              </a:rPr>
              <a:t>W1</a:t>
            </a:r>
            <a:endParaRPr lang="en-US" sz="850" dirty="0"/>
          </a:p>
        </p:txBody>
      </p:sp>
      <p:sp>
        <p:nvSpPr>
          <p:cNvPr id="23" name="Text 21"/>
          <p:cNvSpPr txBox="1"/>
          <p:nvPr/>
        </p:nvSpPr>
        <p:spPr>
          <a:xfrm>
            <a:off x="6126480" y="2212848"/>
            <a:ext cx="2331720" cy="246888"/>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Why slow fashion?</a:t>
            </a:r>
            <a:endParaRPr lang="en-US" sz="1150" dirty="0"/>
          </a:p>
        </p:txBody>
      </p:sp>
      <p:sp>
        <p:nvSpPr>
          <p:cNvPr id="24" name="Text 22"/>
          <p:cNvSpPr txBox="1"/>
          <p:nvPr/>
        </p:nvSpPr>
        <p:spPr>
          <a:xfrm>
            <a:off x="8485632" y="2212848"/>
            <a:ext cx="1691640" cy="246888"/>
          </a:xfrm>
          <a:prstGeom prst="rect">
            <a:avLst/>
          </a:prstGeom>
          <a:noFill/>
          <a:ln/>
        </p:spPr>
        <p:txBody>
          <a:bodyPr wrap="square" lIns="0" tIns="0" rIns="0" bIns="0" rtlCol="0" anchor="ctr">
            <a:normAutofit/>
          </a:bodyPr>
          <a:lstStyle/>
          <a:p>
            <a:pPr marL="0" indent="0" algn="l">
              <a:buNone/>
            </a:pPr>
            <a:r>
              <a:rPr lang="en-US" sz="950" dirty="0">
                <a:solidFill>
                  <a:srgbClr val="3A463F"/>
                </a:solidFill>
                <a:latin typeface="Aptos" pitchFamily="34" charset="0"/>
                <a:ea typeface="Aptos" pitchFamily="34" charset="-122"/>
                <a:cs typeface="Aptos" pitchFamily="34" charset="-120"/>
              </a:rPr>
              <a:t>Journal + Reel</a:t>
            </a:r>
            <a:endParaRPr lang="en-US" sz="950" dirty="0"/>
          </a:p>
        </p:txBody>
      </p:sp>
      <p:sp>
        <p:nvSpPr>
          <p:cNvPr id="25" name="Shape 23"/>
          <p:cNvSpPr/>
          <p:nvPr/>
        </p:nvSpPr>
        <p:spPr>
          <a:xfrm>
            <a:off x="10259568" y="2203704"/>
            <a:ext cx="1078992"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26" name="Text 24"/>
          <p:cNvSpPr txBox="1"/>
          <p:nvPr/>
        </p:nvSpPr>
        <p:spPr>
          <a:xfrm>
            <a:off x="10332720" y="2203704"/>
            <a:ext cx="932688"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Awareness</a:t>
            </a:r>
            <a:endParaRPr lang="en-US" sz="900" dirty="0"/>
          </a:p>
        </p:txBody>
      </p:sp>
      <p:sp>
        <p:nvSpPr>
          <p:cNvPr id="27" name="Shape 25"/>
          <p:cNvSpPr/>
          <p:nvPr/>
        </p:nvSpPr>
        <p:spPr>
          <a:xfrm>
            <a:off x="6126480" y="2743200"/>
            <a:ext cx="5212080" cy="0"/>
          </a:xfrm>
          <a:prstGeom prst="line">
            <a:avLst/>
          </a:prstGeom>
          <a:noFill/>
          <a:ln w="8890">
            <a:solidFill>
              <a:srgbClr val="D9DDD6"/>
            </a:solidFill>
            <a:prstDash val="solid"/>
            <a:tailEnd type="none"/>
          </a:ln>
        </p:spPr>
        <p:txBody>
          <a:bodyPr/>
          <a:lstStyle/>
          <a:p>
            <a:endParaRPr lang="en-GB"/>
          </a:p>
        </p:txBody>
      </p:sp>
      <p:sp>
        <p:nvSpPr>
          <p:cNvPr id="28" name="Shape 26"/>
          <p:cNvSpPr/>
          <p:nvPr/>
        </p:nvSpPr>
        <p:spPr>
          <a:xfrm>
            <a:off x="5577840" y="2990088"/>
            <a:ext cx="384048" cy="384048"/>
          </a:xfrm>
          <a:prstGeom prst="ellipse">
            <a:avLst/>
          </a:prstGeom>
          <a:solidFill>
            <a:srgbClr val="DEE8DA"/>
          </a:solidFill>
          <a:ln w="12700">
            <a:solidFill>
              <a:srgbClr val="DEE8DA">
                <a:alpha val="0"/>
              </a:srgbClr>
            </a:solidFill>
            <a:prstDash val="solid"/>
          </a:ln>
        </p:spPr>
        <p:txBody>
          <a:bodyPr/>
          <a:lstStyle/>
          <a:p>
            <a:endParaRPr lang="en-GB"/>
          </a:p>
        </p:txBody>
      </p:sp>
      <p:sp>
        <p:nvSpPr>
          <p:cNvPr id="29" name="Text 27"/>
          <p:cNvSpPr txBox="1"/>
          <p:nvPr/>
        </p:nvSpPr>
        <p:spPr>
          <a:xfrm>
            <a:off x="5577840" y="2990088"/>
            <a:ext cx="384048" cy="384048"/>
          </a:xfrm>
          <a:prstGeom prst="rect">
            <a:avLst/>
          </a:prstGeom>
          <a:noFill/>
          <a:ln/>
        </p:spPr>
        <p:txBody>
          <a:bodyPr wrap="square" lIns="0" tIns="0" rIns="0" bIns="0" rtlCol="0" anchor="ctr">
            <a:normAutofit/>
          </a:bodyPr>
          <a:lstStyle/>
          <a:p>
            <a:pPr marL="0" indent="0" algn="ctr">
              <a:buNone/>
            </a:pPr>
            <a:r>
              <a:rPr lang="en-US" sz="850" b="1" dirty="0">
                <a:solidFill>
                  <a:srgbClr val="244534"/>
                </a:solidFill>
                <a:latin typeface="Aptos" pitchFamily="34" charset="0"/>
                <a:ea typeface="Aptos" pitchFamily="34" charset="-122"/>
                <a:cs typeface="Aptos" pitchFamily="34" charset="-120"/>
              </a:rPr>
              <a:t>W2</a:t>
            </a:r>
            <a:endParaRPr lang="en-US" sz="850" dirty="0"/>
          </a:p>
        </p:txBody>
      </p:sp>
      <p:sp>
        <p:nvSpPr>
          <p:cNvPr id="30" name="Text 28"/>
          <p:cNvSpPr txBox="1"/>
          <p:nvPr/>
        </p:nvSpPr>
        <p:spPr>
          <a:xfrm>
            <a:off x="6126480" y="2962656"/>
            <a:ext cx="2331720" cy="246888"/>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Meet the material: linen</a:t>
            </a:r>
            <a:endParaRPr lang="en-US" sz="1150" dirty="0"/>
          </a:p>
        </p:txBody>
      </p:sp>
      <p:sp>
        <p:nvSpPr>
          <p:cNvPr id="31" name="Text 29"/>
          <p:cNvSpPr txBox="1"/>
          <p:nvPr/>
        </p:nvSpPr>
        <p:spPr>
          <a:xfrm>
            <a:off x="8485632" y="2962656"/>
            <a:ext cx="1691640" cy="246888"/>
          </a:xfrm>
          <a:prstGeom prst="rect">
            <a:avLst/>
          </a:prstGeom>
          <a:noFill/>
          <a:ln/>
        </p:spPr>
        <p:txBody>
          <a:bodyPr wrap="square" lIns="0" tIns="0" rIns="0" bIns="0" rtlCol="0" anchor="ctr">
            <a:normAutofit/>
          </a:bodyPr>
          <a:lstStyle/>
          <a:p>
            <a:pPr marL="0" indent="0" algn="l">
              <a:buNone/>
            </a:pPr>
            <a:r>
              <a:rPr lang="en-US" sz="950" dirty="0">
                <a:solidFill>
                  <a:srgbClr val="3A463F"/>
                </a:solidFill>
                <a:latin typeface="Aptos" pitchFamily="34" charset="0"/>
                <a:ea typeface="Aptos" pitchFamily="34" charset="-122"/>
                <a:cs typeface="Aptos" pitchFamily="34" charset="-120"/>
              </a:rPr>
              <a:t>Guide + carousel</a:t>
            </a:r>
            <a:endParaRPr lang="en-US" sz="950" dirty="0"/>
          </a:p>
        </p:txBody>
      </p:sp>
      <p:sp>
        <p:nvSpPr>
          <p:cNvPr id="32" name="Shape 30"/>
          <p:cNvSpPr/>
          <p:nvPr/>
        </p:nvSpPr>
        <p:spPr>
          <a:xfrm>
            <a:off x="10259568" y="2953512"/>
            <a:ext cx="1078992"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33" name="Text 31"/>
          <p:cNvSpPr txBox="1"/>
          <p:nvPr/>
        </p:nvSpPr>
        <p:spPr>
          <a:xfrm>
            <a:off x="10332720" y="2953512"/>
            <a:ext cx="932688"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Education</a:t>
            </a:r>
            <a:endParaRPr lang="en-US" sz="900" dirty="0"/>
          </a:p>
        </p:txBody>
      </p:sp>
      <p:sp>
        <p:nvSpPr>
          <p:cNvPr id="34" name="Shape 32"/>
          <p:cNvSpPr/>
          <p:nvPr/>
        </p:nvSpPr>
        <p:spPr>
          <a:xfrm>
            <a:off x="6126480" y="3493008"/>
            <a:ext cx="5212080" cy="0"/>
          </a:xfrm>
          <a:prstGeom prst="line">
            <a:avLst/>
          </a:prstGeom>
          <a:noFill/>
          <a:ln w="8890">
            <a:solidFill>
              <a:srgbClr val="D9DDD6"/>
            </a:solidFill>
            <a:prstDash val="solid"/>
            <a:tailEnd type="none"/>
          </a:ln>
        </p:spPr>
        <p:txBody>
          <a:bodyPr/>
          <a:lstStyle/>
          <a:p>
            <a:endParaRPr lang="en-GB"/>
          </a:p>
        </p:txBody>
      </p:sp>
      <p:sp>
        <p:nvSpPr>
          <p:cNvPr id="35" name="Shape 33"/>
          <p:cNvSpPr/>
          <p:nvPr/>
        </p:nvSpPr>
        <p:spPr>
          <a:xfrm>
            <a:off x="5577840" y="3739896"/>
            <a:ext cx="384048" cy="384048"/>
          </a:xfrm>
          <a:prstGeom prst="ellipse">
            <a:avLst/>
          </a:prstGeom>
          <a:solidFill>
            <a:srgbClr val="B8795B"/>
          </a:solidFill>
          <a:ln w="12700">
            <a:solidFill>
              <a:srgbClr val="B8795B">
                <a:alpha val="0"/>
              </a:srgbClr>
            </a:solidFill>
            <a:prstDash val="solid"/>
          </a:ln>
        </p:spPr>
        <p:txBody>
          <a:bodyPr/>
          <a:lstStyle/>
          <a:p>
            <a:endParaRPr lang="en-GB"/>
          </a:p>
        </p:txBody>
      </p:sp>
      <p:sp>
        <p:nvSpPr>
          <p:cNvPr id="36" name="Text 34"/>
          <p:cNvSpPr txBox="1"/>
          <p:nvPr/>
        </p:nvSpPr>
        <p:spPr>
          <a:xfrm>
            <a:off x="5577840" y="3739896"/>
            <a:ext cx="384048" cy="384048"/>
          </a:xfrm>
          <a:prstGeom prst="rect">
            <a:avLst/>
          </a:prstGeom>
          <a:noFill/>
          <a:ln/>
        </p:spPr>
        <p:txBody>
          <a:bodyPr wrap="square" lIns="0" tIns="0" rIns="0" bIns="0" rtlCol="0" anchor="ctr">
            <a:normAutofit/>
          </a:bodyPr>
          <a:lstStyle/>
          <a:p>
            <a:pPr marL="0" indent="0" algn="ctr">
              <a:buNone/>
            </a:pPr>
            <a:r>
              <a:rPr lang="en-US" sz="850" b="1" dirty="0">
                <a:solidFill>
                  <a:srgbClr val="FFFFFF"/>
                </a:solidFill>
                <a:latin typeface="Aptos" pitchFamily="34" charset="0"/>
                <a:ea typeface="Aptos" pitchFamily="34" charset="-122"/>
                <a:cs typeface="Aptos" pitchFamily="34" charset="-120"/>
              </a:rPr>
              <a:t>W3</a:t>
            </a:r>
            <a:endParaRPr lang="en-US" sz="850" dirty="0"/>
          </a:p>
        </p:txBody>
      </p:sp>
      <p:sp>
        <p:nvSpPr>
          <p:cNvPr id="37" name="Text 35"/>
          <p:cNvSpPr txBox="1"/>
          <p:nvPr/>
        </p:nvSpPr>
        <p:spPr>
          <a:xfrm>
            <a:off x="6126480" y="3712464"/>
            <a:ext cx="2331720" cy="246888"/>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Inside the supply chain</a:t>
            </a:r>
            <a:endParaRPr lang="en-US" sz="1150" dirty="0"/>
          </a:p>
        </p:txBody>
      </p:sp>
      <p:sp>
        <p:nvSpPr>
          <p:cNvPr id="38" name="Text 36"/>
          <p:cNvSpPr txBox="1"/>
          <p:nvPr/>
        </p:nvSpPr>
        <p:spPr>
          <a:xfrm>
            <a:off x="8485632" y="3712464"/>
            <a:ext cx="1691640" cy="246888"/>
          </a:xfrm>
          <a:prstGeom prst="rect">
            <a:avLst/>
          </a:prstGeom>
          <a:noFill/>
          <a:ln/>
        </p:spPr>
        <p:txBody>
          <a:bodyPr wrap="square" lIns="0" tIns="0" rIns="0" bIns="0" rtlCol="0" anchor="ctr">
            <a:normAutofit/>
          </a:bodyPr>
          <a:lstStyle/>
          <a:p>
            <a:pPr marL="0" indent="0" algn="l">
              <a:buNone/>
            </a:pPr>
            <a:r>
              <a:rPr lang="en-US" sz="950" dirty="0">
                <a:solidFill>
                  <a:srgbClr val="3A463F"/>
                </a:solidFill>
                <a:latin typeface="Aptos" pitchFamily="34" charset="0"/>
                <a:ea typeface="Aptos" pitchFamily="34" charset="-122"/>
                <a:cs typeface="Aptos" pitchFamily="34" charset="-120"/>
              </a:rPr>
              <a:t>Maker video + email</a:t>
            </a:r>
            <a:endParaRPr lang="en-US" sz="950" dirty="0"/>
          </a:p>
        </p:txBody>
      </p:sp>
      <p:sp>
        <p:nvSpPr>
          <p:cNvPr id="39" name="Shape 37"/>
          <p:cNvSpPr/>
          <p:nvPr/>
        </p:nvSpPr>
        <p:spPr>
          <a:xfrm>
            <a:off x="10259568" y="3703320"/>
            <a:ext cx="1078992" cy="292608"/>
          </a:xfrm>
          <a:prstGeom prst="roundRect">
            <a:avLst>
              <a:gd name="adj" fmla="val 50000"/>
            </a:avLst>
          </a:prstGeom>
          <a:solidFill>
            <a:srgbClr val="E8E0D4"/>
          </a:solidFill>
          <a:ln w="12700">
            <a:solidFill>
              <a:srgbClr val="E8E0D4">
                <a:alpha val="0"/>
              </a:srgbClr>
            </a:solidFill>
            <a:prstDash val="solid"/>
          </a:ln>
        </p:spPr>
        <p:txBody>
          <a:bodyPr/>
          <a:lstStyle/>
          <a:p>
            <a:endParaRPr lang="en-GB"/>
          </a:p>
        </p:txBody>
      </p:sp>
      <p:sp>
        <p:nvSpPr>
          <p:cNvPr id="40" name="Text 38"/>
          <p:cNvSpPr txBox="1"/>
          <p:nvPr/>
        </p:nvSpPr>
        <p:spPr>
          <a:xfrm>
            <a:off x="10332720" y="3703320"/>
            <a:ext cx="932688" cy="292608"/>
          </a:xfrm>
          <a:prstGeom prst="rect">
            <a:avLst/>
          </a:prstGeom>
          <a:noFill/>
          <a:ln/>
        </p:spPr>
        <p:txBody>
          <a:bodyPr wrap="square" lIns="0" tIns="0" rIns="0" bIns="0" rtlCol="0" anchor="ctr">
            <a:normAutofit/>
          </a:bodyPr>
          <a:lstStyle/>
          <a:p>
            <a:pPr marL="0" indent="0" algn="ctr">
              <a:buNone/>
            </a:pPr>
            <a:r>
              <a:rPr lang="en-US" sz="900" b="1" dirty="0">
                <a:solidFill>
                  <a:srgbClr val="B8795B"/>
                </a:solidFill>
                <a:latin typeface="Aptos" pitchFamily="34" charset="0"/>
                <a:ea typeface="Aptos" pitchFamily="34" charset="-122"/>
                <a:cs typeface="Aptos" pitchFamily="34" charset="-120"/>
              </a:rPr>
              <a:t>Proof</a:t>
            </a:r>
            <a:endParaRPr lang="en-US" sz="900" dirty="0"/>
          </a:p>
        </p:txBody>
      </p:sp>
      <p:sp>
        <p:nvSpPr>
          <p:cNvPr id="41" name="Shape 39"/>
          <p:cNvSpPr/>
          <p:nvPr/>
        </p:nvSpPr>
        <p:spPr>
          <a:xfrm>
            <a:off x="6126480" y="4242816"/>
            <a:ext cx="5212080" cy="0"/>
          </a:xfrm>
          <a:prstGeom prst="line">
            <a:avLst/>
          </a:prstGeom>
          <a:noFill/>
          <a:ln w="8890">
            <a:solidFill>
              <a:srgbClr val="D9DDD6"/>
            </a:solidFill>
            <a:prstDash val="solid"/>
            <a:tailEnd type="none"/>
          </a:ln>
        </p:spPr>
        <p:txBody>
          <a:bodyPr/>
          <a:lstStyle/>
          <a:p>
            <a:endParaRPr lang="en-GB"/>
          </a:p>
        </p:txBody>
      </p:sp>
      <p:sp>
        <p:nvSpPr>
          <p:cNvPr id="42" name="Shape 40"/>
          <p:cNvSpPr/>
          <p:nvPr/>
        </p:nvSpPr>
        <p:spPr>
          <a:xfrm>
            <a:off x="5577840" y="4489704"/>
            <a:ext cx="384048" cy="384048"/>
          </a:xfrm>
          <a:prstGeom prst="ellipse">
            <a:avLst/>
          </a:prstGeom>
          <a:solidFill>
            <a:srgbClr val="DEE8DA"/>
          </a:solidFill>
          <a:ln w="12700">
            <a:solidFill>
              <a:srgbClr val="DEE8DA">
                <a:alpha val="0"/>
              </a:srgbClr>
            </a:solidFill>
            <a:prstDash val="solid"/>
          </a:ln>
        </p:spPr>
        <p:txBody>
          <a:bodyPr/>
          <a:lstStyle/>
          <a:p>
            <a:endParaRPr lang="en-GB"/>
          </a:p>
        </p:txBody>
      </p:sp>
      <p:sp>
        <p:nvSpPr>
          <p:cNvPr id="43" name="Text 41"/>
          <p:cNvSpPr txBox="1"/>
          <p:nvPr/>
        </p:nvSpPr>
        <p:spPr>
          <a:xfrm>
            <a:off x="5577840" y="4489704"/>
            <a:ext cx="384048" cy="384048"/>
          </a:xfrm>
          <a:prstGeom prst="rect">
            <a:avLst/>
          </a:prstGeom>
          <a:noFill/>
          <a:ln/>
        </p:spPr>
        <p:txBody>
          <a:bodyPr wrap="square" lIns="0" tIns="0" rIns="0" bIns="0" rtlCol="0" anchor="ctr">
            <a:normAutofit/>
          </a:bodyPr>
          <a:lstStyle/>
          <a:p>
            <a:pPr marL="0" indent="0" algn="ctr">
              <a:buNone/>
            </a:pPr>
            <a:r>
              <a:rPr lang="en-US" sz="850" b="1" dirty="0">
                <a:solidFill>
                  <a:srgbClr val="244534"/>
                </a:solidFill>
                <a:latin typeface="Aptos" pitchFamily="34" charset="0"/>
                <a:ea typeface="Aptos" pitchFamily="34" charset="-122"/>
                <a:cs typeface="Aptos" pitchFamily="34" charset="-120"/>
              </a:rPr>
              <a:t>W4</a:t>
            </a:r>
            <a:endParaRPr lang="en-US" sz="850" dirty="0"/>
          </a:p>
        </p:txBody>
      </p:sp>
      <p:sp>
        <p:nvSpPr>
          <p:cNvPr id="44" name="Text 42"/>
          <p:cNvSpPr txBox="1"/>
          <p:nvPr/>
        </p:nvSpPr>
        <p:spPr>
          <a:xfrm>
            <a:off x="6126480" y="4462272"/>
            <a:ext cx="2331720" cy="246888"/>
          </a:xfrm>
          <a:prstGeom prst="rect">
            <a:avLst/>
          </a:prstGeom>
          <a:noFill/>
          <a:ln/>
        </p:spPr>
        <p:txBody>
          <a:bodyPr wrap="square" lIns="0" tIns="0" rIns="0" bIns="0" rtlCol="0" anchor="ctr">
            <a:normAutofit/>
          </a:bodyPr>
          <a:lstStyle/>
          <a:p>
            <a:pPr marL="0" indent="0" algn="l">
              <a:buNone/>
            </a:pPr>
            <a:r>
              <a:rPr lang="en-US" sz="1150" b="1" dirty="0">
                <a:solidFill>
                  <a:srgbClr val="1D2922"/>
                </a:solidFill>
                <a:latin typeface="Aptos" pitchFamily="34" charset="0"/>
                <a:ea typeface="Aptos" pitchFamily="34" charset="-122"/>
                <a:cs typeface="Aptos" pitchFamily="34" charset="-120"/>
              </a:rPr>
              <a:t>Build a 7-piece capsule</a:t>
            </a:r>
            <a:endParaRPr lang="en-US" sz="1150" dirty="0"/>
          </a:p>
        </p:txBody>
      </p:sp>
      <p:sp>
        <p:nvSpPr>
          <p:cNvPr id="45" name="Text 43"/>
          <p:cNvSpPr txBox="1"/>
          <p:nvPr/>
        </p:nvSpPr>
        <p:spPr>
          <a:xfrm>
            <a:off x="8485632" y="4462272"/>
            <a:ext cx="1691640" cy="246888"/>
          </a:xfrm>
          <a:prstGeom prst="rect">
            <a:avLst/>
          </a:prstGeom>
          <a:noFill/>
          <a:ln/>
        </p:spPr>
        <p:txBody>
          <a:bodyPr wrap="square" lIns="0" tIns="0" rIns="0" bIns="0" rtlCol="0" anchor="ctr">
            <a:normAutofit/>
          </a:bodyPr>
          <a:lstStyle/>
          <a:p>
            <a:pPr marL="0" indent="0" algn="l">
              <a:buNone/>
            </a:pPr>
            <a:r>
              <a:rPr lang="en-US" sz="950" dirty="0">
                <a:solidFill>
                  <a:srgbClr val="3A463F"/>
                </a:solidFill>
                <a:latin typeface="Aptos" pitchFamily="34" charset="0"/>
                <a:ea typeface="Aptos" pitchFamily="34" charset="-122"/>
                <a:cs typeface="Aptos" pitchFamily="34" charset="-120"/>
              </a:rPr>
              <a:t>Pinterest + shop edit</a:t>
            </a:r>
            <a:endParaRPr lang="en-US" sz="950" dirty="0"/>
          </a:p>
        </p:txBody>
      </p:sp>
      <p:sp>
        <p:nvSpPr>
          <p:cNvPr id="46" name="Shape 44"/>
          <p:cNvSpPr/>
          <p:nvPr/>
        </p:nvSpPr>
        <p:spPr>
          <a:xfrm>
            <a:off x="10259568" y="4453128"/>
            <a:ext cx="1078992" cy="292608"/>
          </a:xfrm>
          <a:prstGeom prst="roundRect">
            <a:avLst>
              <a:gd name="adj" fmla="val 50000"/>
            </a:avLst>
          </a:prstGeom>
          <a:solidFill>
            <a:srgbClr val="DEE8DA"/>
          </a:solidFill>
          <a:ln w="12700">
            <a:solidFill>
              <a:srgbClr val="DEE8DA">
                <a:alpha val="0"/>
              </a:srgbClr>
            </a:solidFill>
            <a:prstDash val="solid"/>
          </a:ln>
        </p:spPr>
        <p:txBody>
          <a:bodyPr/>
          <a:lstStyle/>
          <a:p>
            <a:endParaRPr lang="en-GB"/>
          </a:p>
        </p:txBody>
      </p:sp>
      <p:sp>
        <p:nvSpPr>
          <p:cNvPr id="47" name="Text 45"/>
          <p:cNvSpPr txBox="1"/>
          <p:nvPr/>
        </p:nvSpPr>
        <p:spPr>
          <a:xfrm>
            <a:off x="10332720" y="4453128"/>
            <a:ext cx="932688"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Conversion</a:t>
            </a:r>
            <a:endParaRPr lang="en-US" sz="900" dirty="0"/>
          </a:p>
        </p:txBody>
      </p:sp>
      <p:sp>
        <p:nvSpPr>
          <p:cNvPr id="48" name="Shape 46"/>
          <p:cNvSpPr/>
          <p:nvPr/>
        </p:nvSpPr>
        <p:spPr>
          <a:xfrm>
            <a:off x="5577840" y="5440680"/>
            <a:ext cx="5788152" cy="530352"/>
          </a:xfrm>
          <a:prstGeom prst="roundRect">
            <a:avLst>
              <a:gd name="adj" fmla="val 17241"/>
            </a:avLst>
          </a:prstGeom>
          <a:solidFill>
            <a:srgbClr val="E7EDE5"/>
          </a:solidFill>
          <a:ln w="12700">
            <a:solidFill>
              <a:srgbClr val="E7EDE5">
                <a:alpha val="0"/>
              </a:srgbClr>
            </a:solidFill>
            <a:prstDash val="solid"/>
          </a:ln>
        </p:spPr>
        <p:txBody>
          <a:bodyPr/>
          <a:lstStyle/>
          <a:p>
            <a:endParaRPr lang="en-GB"/>
          </a:p>
        </p:txBody>
      </p:sp>
      <p:sp>
        <p:nvSpPr>
          <p:cNvPr id="49" name="Text 47"/>
          <p:cNvSpPr txBox="1"/>
          <p:nvPr/>
        </p:nvSpPr>
        <p:spPr>
          <a:xfrm>
            <a:off x="5806440" y="5513832"/>
            <a:ext cx="5321808" cy="365760"/>
          </a:xfrm>
          <a:prstGeom prst="rect">
            <a:avLst/>
          </a:prstGeom>
          <a:noFill/>
          <a:ln/>
        </p:spPr>
        <p:txBody>
          <a:bodyPr wrap="square" lIns="0" tIns="0" rIns="0" bIns="0" rtlCol="0" anchor="ctr">
            <a:normAutofit/>
          </a:bodyPr>
          <a:lstStyle/>
          <a:p>
            <a:pPr marL="0" indent="0" algn="ctr">
              <a:buNone/>
            </a:pPr>
            <a:r>
              <a:rPr lang="en-US" sz="1200" b="1" dirty="0">
                <a:solidFill>
                  <a:srgbClr val="244534"/>
                </a:solidFill>
                <a:latin typeface="Aptos" pitchFamily="34" charset="0"/>
                <a:ea typeface="Aptos" pitchFamily="34" charset="-122"/>
                <a:cs typeface="Aptos" pitchFamily="34" charset="-120"/>
              </a:rPr>
              <a:t>Repurpose once → distribute everywhere → measure by journey stage.</a:t>
            </a:r>
            <a:endParaRPr lang="en-US" sz="1200" dirty="0"/>
          </a:p>
        </p:txBody>
      </p:sp>
      <p:sp>
        <p:nvSpPr>
          <p:cNvPr id="50" name="Text 48"/>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Consumer knowledge can strengthen sustainable-fashion purchase intention [2], supporting educational content as a commercial asset.</a:t>
            </a:r>
            <a:endParaRPr lang="en-US" sz="770" dirty="0"/>
          </a:p>
        </p:txBody>
      </p:sp>
      <p:sp>
        <p:nvSpPr>
          <p:cNvPr id="51"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12 — SEARCH ENGINE OPTIMISATION</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Win demand by matching search intent, not by “adding keywords”</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SEO combines technical quality, useful content and authority — with e-commerce structured data built in.</a:t>
            </a:r>
            <a:endParaRPr lang="en-US" sz="1200" dirty="0"/>
          </a:p>
        </p:txBody>
      </p:sp>
      <p:sp>
        <p:nvSpPr>
          <p:cNvPr id="5" name="Shape 3"/>
          <p:cNvSpPr/>
          <p:nvPr/>
        </p:nvSpPr>
        <p:spPr>
          <a:xfrm>
            <a:off x="1143000" y="1874520"/>
            <a:ext cx="4343400" cy="685800"/>
          </a:xfrm>
          <a:prstGeom prst="roundRect">
            <a:avLst>
              <a:gd name="adj" fmla="val 10667"/>
            </a:avLst>
          </a:prstGeom>
          <a:solidFill>
            <a:srgbClr val="244534"/>
          </a:solidFill>
          <a:ln w="12700">
            <a:solidFill>
              <a:srgbClr val="244534">
                <a:alpha val="0"/>
              </a:srgbClr>
            </a:solidFill>
            <a:prstDash val="solid"/>
          </a:ln>
        </p:spPr>
        <p:txBody>
          <a:bodyPr/>
          <a:lstStyle/>
          <a:p>
            <a:endParaRPr lang="en-GB"/>
          </a:p>
        </p:txBody>
      </p:sp>
      <p:sp>
        <p:nvSpPr>
          <p:cNvPr id="6" name="Text 4"/>
          <p:cNvSpPr txBox="1"/>
          <p:nvPr/>
        </p:nvSpPr>
        <p:spPr>
          <a:xfrm>
            <a:off x="1280160" y="1947672"/>
            <a:ext cx="4069080" cy="201168"/>
          </a:xfrm>
          <a:prstGeom prst="rect">
            <a:avLst/>
          </a:prstGeom>
          <a:noFill/>
          <a:ln/>
        </p:spPr>
        <p:txBody>
          <a:bodyPr wrap="square" lIns="0" tIns="0" rIns="0" bIns="0" rtlCol="0" anchor="ctr">
            <a:normAutofit/>
          </a:bodyPr>
          <a:lstStyle/>
          <a:p>
            <a:pPr marL="0" indent="0" algn="ctr">
              <a:buNone/>
            </a:pPr>
            <a:r>
              <a:rPr lang="en-US" sz="900" b="1" kern="0" spc="110" dirty="0">
                <a:solidFill>
                  <a:srgbClr val="FFFFFF"/>
                </a:solidFill>
                <a:latin typeface="Aptos" pitchFamily="34" charset="0"/>
                <a:ea typeface="Aptos" pitchFamily="34" charset="-122"/>
                <a:cs typeface="Aptos" pitchFamily="34" charset="-120"/>
              </a:rPr>
              <a:t>TECHNICAL</a:t>
            </a:r>
            <a:endParaRPr lang="en-US" sz="900" dirty="0"/>
          </a:p>
        </p:txBody>
      </p:sp>
      <p:sp>
        <p:nvSpPr>
          <p:cNvPr id="7" name="Text 5"/>
          <p:cNvSpPr txBox="1"/>
          <p:nvPr/>
        </p:nvSpPr>
        <p:spPr>
          <a:xfrm>
            <a:off x="1325880" y="2167128"/>
            <a:ext cx="3977640" cy="310896"/>
          </a:xfrm>
          <a:prstGeom prst="rect">
            <a:avLst/>
          </a:prstGeom>
          <a:noFill/>
          <a:ln/>
        </p:spPr>
        <p:txBody>
          <a:bodyPr wrap="square" lIns="0" tIns="0" rIns="0" bIns="0" rtlCol="0" anchor="ctr">
            <a:normAutofit/>
          </a:bodyPr>
          <a:lstStyle/>
          <a:p>
            <a:pPr marL="0" indent="0" algn="ctr">
              <a:buNone/>
            </a:pPr>
            <a:r>
              <a:rPr lang="en-US" sz="860" dirty="0">
                <a:solidFill>
                  <a:srgbClr val="FFFFFF"/>
                </a:solidFill>
                <a:latin typeface="Aptos" pitchFamily="34" charset="0"/>
                <a:ea typeface="Aptos" pitchFamily="34" charset="-122"/>
                <a:cs typeface="Aptos" pitchFamily="34" charset="-120"/>
              </a:rPr>
              <a:t>Mobile • HTTPS • sitemap • crawlability • Core Web Vitals</a:t>
            </a:r>
            <a:endParaRPr lang="en-US" sz="860" dirty="0"/>
          </a:p>
        </p:txBody>
      </p:sp>
      <p:sp>
        <p:nvSpPr>
          <p:cNvPr id="8" name="Shape 6"/>
          <p:cNvSpPr/>
          <p:nvPr/>
        </p:nvSpPr>
        <p:spPr>
          <a:xfrm>
            <a:off x="1508760" y="2697480"/>
            <a:ext cx="3611880" cy="685800"/>
          </a:xfrm>
          <a:prstGeom prst="roundRect">
            <a:avLst>
              <a:gd name="adj" fmla="val 10667"/>
            </a:avLst>
          </a:prstGeom>
          <a:solidFill>
            <a:srgbClr val="56758A"/>
          </a:solidFill>
          <a:ln w="12700">
            <a:solidFill>
              <a:srgbClr val="56758A">
                <a:alpha val="0"/>
              </a:srgbClr>
            </a:solidFill>
            <a:prstDash val="solid"/>
          </a:ln>
        </p:spPr>
        <p:txBody>
          <a:bodyPr/>
          <a:lstStyle/>
          <a:p>
            <a:endParaRPr lang="en-GB"/>
          </a:p>
        </p:txBody>
      </p:sp>
      <p:sp>
        <p:nvSpPr>
          <p:cNvPr id="9" name="Text 7"/>
          <p:cNvSpPr txBox="1"/>
          <p:nvPr/>
        </p:nvSpPr>
        <p:spPr>
          <a:xfrm>
            <a:off x="1645920" y="2770632"/>
            <a:ext cx="3337560" cy="201168"/>
          </a:xfrm>
          <a:prstGeom prst="rect">
            <a:avLst/>
          </a:prstGeom>
          <a:noFill/>
          <a:ln/>
        </p:spPr>
        <p:txBody>
          <a:bodyPr wrap="square" lIns="0" tIns="0" rIns="0" bIns="0" rtlCol="0" anchor="ctr">
            <a:normAutofit/>
          </a:bodyPr>
          <a:lstStyle/>
          <a:p>
            <a:pPr marL="0" indent="0" algn="ctr">
              <a:buNone/>
            </a:pPr>
            <a:r>
              <a:rPr lang="en-US" sz="900" b="1" kern="0" spc="110" dirty="0">
                <a:solidFill>
                  <a:srgbClr val="FFFFFF"/>
                </a:solidFill>
                <a:latin typeface="Aptos" pitchFamily="34" charset="0"/>
                <a:ea typeface="Aptos" pitchFamily="34" charset="-122"/>
                <a:cs typeface="Aptos" pitchFamily="34" charset="-120"/>
              </a:rPr>
              <a:t>ON-PAGE</a:t>
            </a:r>
            <a:endParaRPr lang="en-US" sz="900" dirty="0"/>
          </a:p>
        </p:txBody>
      </p:sp>
      <p:sp>
        <p:nvSpPr>
          <p:cNvPr id="10" name="Text 8"/>
          <p:cNvSpPr txBox="1"/>
          <p:nvPr/>
        </p:nvSpPr>
        <p:spPr>
          <a:xfrm>
            <a:off x="1691640" y="2990088"/>
            <a:ext cx="3246120" cy="310896"/>
          </a:xfrm>
          <a:prstGeom prst="rect">
            <a:avLst/>
          </a:prstGeom>
          <a:noFill/>
          <a:ln/>
        </p:spPr>
        <p:txBody>
          <a:bodyPr wrap="square" lIns="0" tIns="0" rIns="0" bIns="0" rtlCol="0" anchor="ctr">
            <a:normAutofit/>
          </a:bodyPr>
          <a:lstStyle/>
          <a:p>
            <a:pPr marL="0" indent="0" algn="ctr">
              <a:buNone/>
            </a:pPr>
            <a:r>
              <a:rPr lang="en-US" sz="860" dirty="0">
                <a:solidFill>
                  <a:srgbClr val="FFFFFF"/>
                </a:solidFill>
                <a:latin typeface="Aptos" pitchFamily="34" charset="0"/>
                <a:ea typeface="Aptos" pitchFamily="34" charset="-122"/>
                <a:cs typeface="Aptos" pitchFamily="34" charset="-120"/>
              </a:rPr>
              <a:t>Titles • headings • internal links • alt text • product schema</a:t>
            </a:r>
            <a:endParaRPr lang="en-US" sz="860" dirty="0"/>
          </a:p>
        </p:txBody>
      </p:sp>
      <p:sp>
        <p:nvSpPr>
          <p:cNvPr id="11" name="Shape 9"/>
          <p:cNvSpPr/>
          <p:nvPr/>
        </p:nvSpPr>
        <p:spPr>
          <a:xfrm>
            <a:off x="1874520" y="3520440"/>
            <a:ext cx="2880360" cy="685800"/>
          </a:xfrm>
          <a:prstGeom prst="roundRect">
            <a:avLst>
              <a:gd name="adj" fmla="val 10667"/>
            </a:avLst>
          </a:prstGeom>
          <a:solidFill>
            <a:srgbClr val="B8795B"/>
          </a:solidFill>
          <a:ln w="12700">
            <a:solidFill>
              <a:srgbClr val="B8795B">
                <a:alpha val="0"/>
              </a:srgbClr>
            </a:solidFill>
            <a:prstDash val="solid"/>
          </a:ln>
        </p:spPr>
        <p:txBody>
          <a:bodyPr/>
          <a:lstStyle/>
          <a:p>
            <a:endParaRPr lang="en-GB"/>
          </a:p>
        </p:txBody>
      </p:sp>
      <p:sp>
        <p:nvSpPr>
          <p:cNvPr id="12" name="Text 10"/>
          <p:cNvSpPr txBox="1"/>
          <p:nvPr/>
        </p:nvSpPr>
        <p:spPr>
          <a:xfrm>
            <a:off x="2011680" y="3593592"/>
            <a:ext cx="2606040" cy="201168"/>
          </a:xfrm>
          <a:prstGeom prst="rect">
            <a:avLst/>
          </a:prstGeom>
          <a:noFill/>
          <a:ln/>
        </p:spPr>
        <p:txBody>
          <a:bodyPr wrap="square" lIns="0" tIns="0" rIns="0" bIns="0" rtlCol="0" anchor="ctr">
            <a:normAutofit/>
          </a:bodyPr>
          <a:lstStyle/>
          <a:p>
            <a:pPr marL="0" indent="0" algn="ctr">
              <a:buNone/>
            </a:pPr>
            <a:r>
              <a:rPr lang="en-US" sz="900" b="1" kern="0" spc="110" dirty="0">
                <a:solidFill>
                  <a:srgbClr val="FFFFFF"/>
                </a:solidFill>
                <a:latin typeface="Aptos" pitchFamily="34" charset="0"/>
                <a:ea typeface="Aptos" pitchFamily="34" charset="-122"/>
                <a:cs typeface="Aptos" pitchFamily="34" charset="-120"/>
              </a:rPr>
              <a:t>CONTENT</a:t>
            </a:r>
            <a:endParaRPr lang="en-US" sz="900" dirty="0"/>
          </a:p>
        </p:txBody>
      </p:sp>
      <p:sp>
        <p:nvSpPr>
          <p:cNvPr id="13" name="Text 11"/>
          <p:cNvSpPr txBox="1"/>
          <p:nvPr/>
        </p:nvSpPr>
        <p:spPr>
          <a:xfrm>
            <a:off x="2057400" y="3813048"/>
            <a:ext cx="2514600" cy="310896"/>
          </a:xfrm>
          <a:prstGeom prst="rect">
            <a:avLst/>
          </a:prstGeom>
          <a:noFill/>
          <a:ln/>
        </p:spPr>
        <p:txBody>
          <a:bodyPr wrap="square" lIns="0" tIns="0" rIns="0" bIns="0" rtlCol="0" anchor="ctr">
            <a:normAutofit/>
          </a:bodyPr>
          <a:lstStyle/>
          <a:p>
            <a:pPr marL="0" indent="0" algn="ctr">
              <a:buNone/>
            </a:pPr>
            <a:r>
              <a:rPr lang="en-US" sz="860" dirty="0">
                <a:solidFill>
                  <a:srgbClr val="FFFFFF"/>
                </a:solidFill>
                <a:latin typeface="Aptos" pitchFamily="34" charset="0"/>
                <a:ea typeface="Aptos" pitchFamily="34" charset="-122"/>
                <a:cs typeface="Aptos" pitchFamily="34" charset="-120"/>
              </a:rPr>
              <a:t>Material guides • care • capsule wardrobes • impact stories</a:t>
            </a:r>
            <a:endParaRPr lang="en-US" sz="860" dirty="0"/>
          </a:p>
        </p:txBody>
      </p:sp>
      <p:sp>
        <p:nvSpPr>
          <p:cNvPr id="14" name="Shape 12"/>
          <p:cNvSpPr/>
          <p:nvPr/>
        </p:nvSpPr>
        <p:spPr>
          <a:xfrm>
            <a:off x="2240280" y="4343400"/>
            <a:ext cx="2148840" cy="685800"/>
          </a:xfrm>
          <a:prstGeom prst="roundRect">
            <a:avLst>
              <a:gd name="adj" fmla="val 10667"/>
            </a:avLst>
          </a:prstGeom>
          <a:solidFill>
            <a:srgbClr val="C8A85B"/>
          </a:solidFill>
          <a:ln w="12700">
            <a:solidFill>
              <a:srgbClr val="C8A85B">
                <a:alpha val="0"/>
              </a:srgbClr>
            </a:solidFill>
            <a:prstDash val="solid"/>
          </a:ln>
        </p:spPr>
        <p:txBody>
          <a:bodyPr/>
          <a:lstStyle/>
          <a:p>
            <a:endParaRPr lang="en-GB"/>
          </a:p>
        </p:txBody>
      </p:sp>
      <p:sp>
        <p:nvSpPr>
          <p:cNvPr id="15" name="Text 13"/>
          <p:cNvSpPr txBox="1"/>
          <p:nvPr/>
        </p:nvSpPr>
        <p:spPr>
          <a:xfrm>
            <a:off x="2377440" y="4416552"/>
            <a:ext cx="1874520" cy="201168"/>
          </a:xfrm>
          <a:prstGeom prst="rect">
            <a:avLst/>
          </a:prstGeom>
          <a:noFill/>
          <a:ln/>
        </p:spPr>
        <p:txBody>
          <a:bodyPr wrap="square" lIns="0" tIns="0" rIns="0" bIns="0" rtlCol="0" anchor="ctr">
            <a:normAutofit/>
          </a:bodyPr>
          <a:lstStyle/>
          <a:p>
            <a:pPr marL="0" indent="0" algn="ctr">
              <a:buNone/>
            </a:pPr>
            <a:r>
              <a:rPr lang="en-US" sz="900" b="1" kern="0" spc="110" dirty="0">
                <a:solidFill>
                  <a:srgbClr val="FFFFFF"/>
                </a:solidFill>
                <a:latin typeface="Aptos" pitchFamily="34" charset="0"/>
                <a:ea typeface="Aptos" pitchFamily="34" charset="-122"/>
                <a:cs typeface="Aptos" pitchFamily="34" charset="-120"/>
              </a:rPr>
              <a:t>AUTHORITY</a:t>
            </a:r>
            <a:endParaRPr lang="en-US" sz="900" dirty="0"/>
          </a:p>
        </p:txBody>
      </p:sp>
      <p:sp>
        <p:nvSpPr>
          <p:cNvPr id="16" name="Text 14"/>
          <p:cNvSpPr txBox="1"/>
          <p:nvPr/>
        </p:nvSpPr>
        <p:spPr>
          <a:xfrm>
            <a:off x="2423160" y="4636008"/>
            <a:ext cx="1783080" cy="310896"/>
          </a:xfrm>
          <a:prstGeom prst="rect">
            <a:avLst/>
          </a:prstGeom>
          <a:noFill/>
          <a:ln/>
        </p:spPr>
        <p:txBody>
          <a:bodyPr wrap="square" lIns="0" tIns="0" rIns="0" bIns="0" rtlCol="0" anchor="ctr">
            <a:normAutofit/>
          </a:bodyPr>
          <a:lstStyle/>
          <a:p>
            <a:pPr marL="0" indent="0" algn="ctr">
              <a:buNone/>
            </a:pPr>
            <a:r>
              <a:rPr lang="en-US" sz="860" dirty="0">
                <a:solidFill>
                  <a:srgbClr val="FFFFFF"/>
                </a:solidFill>
                <a:latin typeface="Aptos" pitchFamily="34" charset="0"/>
                <a:ea typeface="Aptos" pitchFamily="34" charset="-122"/>
                <a:cs typeface="Aptos" pitchFamily="34" charset="-120"/>
              </a:rPr>
              <a:t>PR • backlinks • partnerships</a:t>
            </a:r>
            <a:endParaRPr lang="en-US" sz="860" dirty="0"/>
          </a:p>
        </p:txBody>
      </p:sp>
      <p:sp>
        <p:nvSpPr>
          <p:cNvPr id="17" name="Shape 15"/>
          <p:cNvSpPr/>
          <p:nvPr/>
        </p:nvSpPr>
        <p:spPr>
          <a:xfrm>
            <a:off x="5989320" y="1856232"/>
            <a:ext cx="5138928" cy="3172968"/>
          </a:xfrm>
          <a:prstGeom prst="roundRect">
            <a:avLst>
              <a:gd name="adj" fmla="val 3746"/>
            </a:avLst>
          </a:prstGeom>
          <a:solidFill>
            <a:srgbClr val="FFFDF8"/>
          </a:solidFill>
          <a:ln w="12700">
            <a:solidFill>
              <a:srgbClr val="FFFDF8">
                <a:alpha val="0"/>
              </a:srgbClr>
            </a:solidFill>
            <a:prstDash val="solid"/>
          </a:ln>
        </p:spPr>
        <p:txBody>
          <a:bodyPr/>
          <a:lstStyle/>
          <a:p>
            <a:endParaRPr lang="en-GB"/>
          </a:p>
        </p:txBody>
      </p:sp>
      <p:sp>
        <p:nvSpPr>
          <p:cNvPr id="18" name="Text 16"/>
          <p:cNvSpPr txBox="1"/>
          <p:nvPr/>
        </p:nvSpPr>
        <p:spPr>
          <a:xfrm>
            <a:off x="6263640" y="2075688"/>
            <a:ext cx="2377440" cy="228600"/>
          </a:xfrm>
          <a:prstGeom prst="rect">
            <a:avLst/>
          </a:prstGeom>
          <a:noFill/>
          <a:ln/>
        </p:spPr>
        <p:txBody>
          <a:bodyPr wrap="square" lIns="0" tIns="0" rIns="0" bIns="0" rtlCol="0" anchor="ctr">
            <a:normAutofit/>
          </a:bodyPr>
          <a:lstStyle/>
          <a:p>
            <a:pPr marL="0" indent="0" algn="l">
              <a:buNone/>
            </a:pPr>
            <a:r>
              <a:rPr lang="en-US" sz="1000" b="1" kern="0" spc="110" dirty="0">
                <a:solidFill>
                  <a:srgbClr val="244534"/>
                </a:solidFill>
                <a:latin typeface="Aptos" pitchFamily="34" charset="0"/>
                <a:ea typeface="Aptos" pitchFamily="34" charset="-122"/>
                <a:cs typeface="Aptos" pitchFamily="34" charset="-120"/>
              </a:rPr>
              <a:t>SEARCH-INTENT CLUSTERS</a:t>
            </a:r>
            <a:endParaRPr lang="en-US" sz="1000" dirty="0"/>
          </a:p>
        </p:txBody>
      </p:sp>
      <p:sp>
        <p:nvSpPr>
          <p:cNvPr id="19" name="Shape 17"/>
          <p:cNvSpPr/>
          <p:nvPr/>
        </p:nvSpPr>
        <p:spPr>
          <a:xfrm>
            <a:off x="6263640" y="2542032"/>
            <a:ext cx="1234440"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20" name="Text 18"/>
          <p:cNvSpPr txBox="1"/>
          <p:nvPr/>
        </p:nvSpPr>
        <p:spPr>
          <a:xfrm>
            <a:off x="6336792" y="2542032"/>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244534"/>
                </a:solidFill>
                <a:latin typeface="Aptos" pitchFamily="34" charset="0"/>
                <a:ea typeface="Aptos" pitchFamily="34" charset="-122"/>
                <a:cs typeface="Aptos" pitchFamily="34" charset="-120"/>
              </a:rPr>
              <a:t>Transactional</a:t>
            </a:r>
            <a:endParaRPr lang="en-US" sz="900" dirty="0"/>
          </a:p>
        </p:txBody>
      </p:sp>
      <p:sp>
        <p:nvSpPr>
          <p:cNvPr id="21" name="Text 19"/>
          <p:cNvSpPr txBox="1"/>
          <p:nvPr/>
        </p:nvSpPr>
        <p:spPr>
          <a:xfrm>
            <a:off x="7644384" y="2542032"/>
            <a:ext cx="1938528" cy="274320"/>
          </a:xfrm>
          <a:prstGeom prst="rect">
            <a:avLst/>
          </a:prstGeom>
          <a:noFill/>
          <a:ln/>
        </p:spPr>
        <p:txBody>
          <a:bodyPr wrap="square" lIns="0" tIns="0" rIns="0" bIns="0" rtlCol="0" anchor="ctr">
            <a:normAutofit/>
          </a:bodyPr>
          <a:lstStyle/>
          <a:p>
            <a:pPr marL="0" indent="0" algn="l">
              <a:buNone/>
            </a:pPr>
            <a:r>
              <a:rPr lang="en-US" sz="930" b="1" dirty="0">
                <a:solidFill>
                  <a:srgbClr val="1D2922"/>
                </a:solidFill>
                <a:latin typeface="Aptos" pitchFamily="34" charset="0"/>
                <a:ea typeface="Aptos" pitchFamily="34" charset="-122"/>
                <a:cs typeface="Aptos" pitchFamily="34" charset="-120"/>
              </a:rPr>
              <a:t>“sustainable linen shirt UK”</a:t>
            </a:r>
            <a:endParaRPr lang="en-US" sz="930" dirty="0"/>
          </a:p>
        </p:txBody>
      </p:sp>
      <p:sp>
        <p:nvSpPr>
          <p:cNvPr id="22" name="Text 20"/>
          <p:cNvSpPr txBox="1"/>
          <p:nvPr/>
        </p:nvSpPr>
        <p:spPr>
          <a:xfrm>
            <a:off x="9619488" y="2542032"/>
            <a:ext cx="1225296" cy="274320"/>
          </a:xfrm>
          <a:prstGeom prst="rect">
            <a:avLst/>
          </a:prstGeom>
          <a:noFill/>
          <a:ln/>
        </p:spPr>
        <p:txBody>
          <a:bodyPr wrap="square" lIns="0" tIns="0" rIns="0" bIns="0" rtlCol="0" anchor="ctr">
            <a:normAutofit/>
          </a:bodyPr>
          <a:lstStyle/>
          <a:p>
            <a:pPr marL="0" indent="0" algn="l">
              <a:buNone/>
            </a:pPr>
            <a:r>
              <a:rPr lang="en-US" sz="840" dirty="0">
                <a:solidFill>
                  <a:srgbClr val="6C756D"/>
                </a:solidFill>
                <a:latin typeface="Aptos" pitchFamily="34" charset="0"/>
                <a:ea typeface="Aptos" pitchFamily="34" charset="-122"/>
                <a:cs typeface="Aptos" pitchFamily="34" charset="-120"/>
              </a:rPr>
              <a:t>Category / product page</a:t>
            </a:r>
            <a:endParaRPr lang="en-US" sz="840" dirty="0"/>
          </a:p>
        </p:txBody>
      </p:sp>
      <p:sp>
        <p:nvSpPr>
          <p:cNvPr id="23" name="Shape 21"/>
          <p:cNvSpPr/>
          <p:nvPr/>
        </p:nvSpPr>
        <p:spPr>
          <a:xfrm>
            <a:off x="6263640" y="3108960"/>
            <a:ext cx="1234440"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24" name="Text 22"/>
          <p:cNvSpPr txBox="1"/>
          <p:nvPr/>
        </p:nvSpPr>
        <p:spPr>
          <a:xfrm>
            <a:off x="6336792" y="3108960"/>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B8795B"/>
                </a:solidFill>
                <a:latin typeface="Aptos" pitchFamily="34" charset="0"/>
                <a:ea typeface="Aptos" pitchFamily="34" charset="-122"/>
                <a:cs typeface="Aptos" pitchFamily="34" charset="-120"/>
              </a:rPr>
              <a:t>Commercial</a:t>
            </a:r>
            <a:endParaRPr lang="en-US" sz="900" dirty="0"/>
          </a:p>
        </p:txBody>
      </p:sp>
      <p:sp>
        <p:nvSpPr>
          <p:cNvPr id="25" name="Text 23"/>
          <p:cNvSpPr txBox="1"/>
          <p:nvPr/>
        </p:nvSpPr>
        <p:spPr>
          <a:xfrm>
            <a:off x="7644384" y="3108960"/>
            <a:ext cx="1938528" cy="274320"/>
          </a:xfrm>
          <a:prstGeom prst="rect">
            <a:avLst/>
          </a:prstGeom>
          <a:noFill/>
          <a:ln/>
        </p:spPr>
        <p:txBody>
          <a:bodyPr wrap="square" lIns="0" tIns="0" rIns="0" bIns="0" rtlCol="0" anchor="ctr">
            <a:normAutofit/>
          </a:bodyPr>
          <a:lstStyle/>
          <a:p>
            <a:pPr marL="0" indent="0" algn="l">
              <a:buNone/>
            </a:pPr>
            <a:r>
              <a:rPr lang="en-US" sz="930" b="1" dirty="0">
                <a:solidFill>
                  <a:srgbClr val="1D2922"/>
                </a:solidFill>
                <a:latin typeface="Aptos" pitchFamily="34" charset="0"/>
                <a:ea typeface="Aptos" pitchFamily="34" charset="-122"/>
                <a:cs typeface="Aptos" pitchFamily="34" charset="-120"/>
              </a:rPr>
              <a:t>“best ethical clothing brands UK”</a:t>
            </a:r>
            <a:endParaRPr lang="en-US" sz="930" dirty="0"/>
          </a:p>
        </p:txBody>
      </p:sp>
      <p:sp>
        <p:nvSpPr>
          <p:cNvPr id="26" name="Text 24"/>
          <p:cNvSpPr txBox="1"/>
          <p:nvPr/>
        </p:nvSpPr>
        <p:spPr>
          <a:xfrm>
            <a:off x="9619488" y="3108960"/>
            <a:ext cx="1225296" cy="274320"/>
          </a:xfrm>
          <a:prstGeom prst="rect">
            <a:avLst/>
          </a:prstGeom>
          <a:noFill/>
          <a:ln/>
        </p:spPr>
        <p:txBody>
          <a:bodyPr wrap="square" lIns="0" tIns="0" rIns="0" bIns="0" rtlCol="0" anchor="ctr">
            <a:normAutofit/>
          </a:bodyPr>
          <a:lstStyle/>
          <a:p>
            <a:pPr marL="0" indent="0" algn="l">
              <a:buNone/>
            </a:pPr>
            <a:r>
              <a:rPr lang="en-US" sz="840" dirty="0">
                <a:solidFill>
                  <a:srgbClr val="6C756D"/>
                </a:solidFill>
                <a:latin typeface="Aptos" pitchFamily="34" charset="0"/>
                <a:ea typeface="Aptos" pitchFamily="34" charset="-122"/>
                <a:cs typeface="Aptos" pitchFamily="34" charset="-120"/>
              </a:rPr>
              <a:t>Comparison / brand page</a:t>
            </a:r>
            <a:endParaRPr lang="en-US" sz="840" dirty="0"/>
          </a:p>
        </p:txBody>
      </p:sp>
      <p:sp>
        <p:nvSpPr>
          <p:cNvPr id="27" name="Shape 25"/>
          <p:cNvSpPr/>
          <p:nvPr/>
        </p:nvSpPr>
        <p:spPr>
          <a:xfrm>
            <a:off x="6263640" y="3675888"/>
            <a:ext cx="1234440"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28" name="Text 26"/>
          <p:cNvSpPr txBox="1"/>
          <p:nvPr/>
        </p:nvSpPr>
        <p:spPr>
          <a:xfrm>
            <a:off x="6336792" y="3675888"/>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56758A"/>
                </a:solidFill>
                <a:latin typeface="Aptos" pitchFamily="34" charset="0"/>
                <a:ea typeface="Aptos" pitchFamily="34" charset="-122"/>
                <a:cs typeface="Aptos" pitchFamily="34" charset="-120"/>
              </a:rPr>
              <a:t>Informational</a:t>
            </a:r>
            <a:endParaRPr lang="en-US" sz="900" dirty="0"/>
          </a:p>
        </p:txBody>
      </p:sp>
      <p:sp>
        <p:nvSpPr>
          <p:cNvPr id="29" name="Text 27"/>
          <p:cNvSpPr txBox="1"/>
          <p:nvPr/>
        </p:nvSpPr>
        <p:spPr>
          <a:xfrm>
            <a:off x="7644384" y="3675888"/>
            <a:ext cx="1938528" cy="274320"/>
          </a:xfrm>
          <a:prstGeom prst="rect">
            <a:avLst/>
          </a:prstGeom>
          <a:noFill/>
          <a:ln/>
        </p:spPr>
        <p:txBody>
          <a:bodyPr wrap="square" lIns="0" tIns="0" rIns="0" bIns="0" rtlCol="0" anchor="ctr">
            <a:normAutofit/>
          </a:bodyPr>
          <a:lstStyle/>
          <a:p>
            <a:pPr marL="0" indent="0" algn="l">
              <a:buNone/>
            </a:pPr>
            <a:r>
              <a:rPr lang="en-US" sz="930" b="1" dirty="0">
                <a:solidFill>
                  <a:srgbClr val="1D2922"/>
                </a:solidFill>
                <a:latin typeface="Aptos" pitchFamily="34" charset="0"/>
                <a:ea typeface="Aptos" pitchFamily="34" charset="-122"/>
                <a:cs typeface="Aptos" pitchFamily="34" charset="-120"/>
              </a:rPr>
              <a:t>“how to build a capsule wardrobe”</a:t>
            </a:r>
            <a:endParaRPr lang="en-US" sz="930" dirty="0"/>
          </a:p>
        </p:txBody>
      </p:sp>
      <p:sp>
        <p:nvSpPr>
          <p:cNvPr id="30" name="Text 28"/>
          <p:cNvSpPr txBox="1"/>
          <p:nvPr/>
        </p:nvSpPr>
        <p:spPr>
          <a:xfrm>
            <a:off x="9619488" y="3675888"/>
            <a:ext cx="1225296" cy="274320"/>
          </a:xfrm>
          <a:prstGeom prst="rect">
            <a:avLst/>
          </a:prstGeom>
          <a:noFill/>
          <a:ln/>
        </p:spPr>
        <p:txBody>
          <a:bodyPr wrap="square" lIns="0" tIns="0" rIns="0" bIns="0" rtlCol="0" anchor="ctr">
            <a:normAutofit/>
          </a:bodyPr>
          <a:lstStyle/>
          <a:p>
            <a:pPr marL="0" indent="0" algn="l">
              <a:buNone/>
            </a:pPr>
            <a:r>
              <a:rPr lang="en-US" sz="840" dirty="0">
                <a:solidFill>
                  <a:srgbClr val="6C756D"/>
                </a:solidFill>
                <a:latin typeface="Aptos" pitchFamily="34" charset="0"/>
                <a:ea typeface="Aptos" pitchFamily="34" charset="-122"/>
                <a:cs typeface="Aptos" pitchFamily="34" charset="-120"/>
              </a:rPr>
              <a:t>Journal guide</a:t>
            </a:r>
            <a:endParaRPr lang="en-US" sz="840" dirty="0"/>
          </a:p>
        </p:txBody>
      </p:sp>
      <p:sp>
        <p:nvSpPr>
          <p:cNvPr id="31" name="Shape 29"/>
          <p:cNvSpPr/>
          <p:nvPr/>
        </p:nvSpPr>
        <p:spPr>
          <a:xfrm>
            <a:off x="6263640" y="4242816"/>
            <a:ext cx="1234440"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32" name="Text 30"/>
          <p:cNvSpPr txBox="1"/>
          <p:nvPr/>
        </p:nvSpPr>
        <p:spPr>
          <a:xfrm>
            <a:off x="6336792" y="4242816"/>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57835B"/>
                </a:solidFill>
                <a:latin typeface="Aptos" pitchFamily="34" charset="0"/>
                <a:ea typeface="Aptos" pitchFamily="34" charset="-122"/>
                <a:cs typeface="Aptos" pitchFamily="34" charset="-120"/>
              </a:rPr>
              <a:t>Care / loyalty</a:t>
            </a:r>
            <a:endParaRPr lang="en-US" sz="900" dirty="0"/>
          </a:p>
        </p:txBody>
      </p:sp>
      <p:sp>
        <p:nvSpPr>
          <p:cNvPr id="33" name="Text 31"/>
          <p:cNvSpPr txBox="1"/>
          <p:nvPr/>
        </p:nvSpPr>
        <p:spPr>
          <a:xfrm>
            <a:off x="7644384" y="4242816"/>
            <a:ext cx="1938528" cy="274320"/>
          </a:xfrm>
          <a:prstGeom prst="rect">
            <a:avLst/>
          </a:prstGeom>
          <a:noFill/>
          <a:ln/>
        </p:spPr>
        <p:txBody>
          <a:bodyPr wrap="square" lIns="0" tIns="0" rIns="0" bIns="0" rtlCol="0" anchor="ctr">
            <a:normAutofit/>
          </a:bodyPr>
          <a:lstStyle/>
          <a:p>
            <a:pPr marL="0" indent="0" algn="l">
              <a:buNone/>
            </a:pPr>
            <a:r>
              <a:rPr lang="en-US" sz="930" b="1" dirty="0">
                <a:solidFill>
                  <a:srgbClr val="1D2922"/>
                </a:solidFill>
                <a:latin typeface="Aptos" pitchFamily="34" charset="0"/>
                <a:ea typeface="Aptos" pitchFamily="34" charset="-122"/>
                <a:cs typeface="Aptos" pitchFamily="34" charset="-120"/>
              </a:rPr>
              <a:t>“how to care for linen clothing”</a:t>
            </a:r>
            <a:endParaRPr lang="en-US" sz="930" dirty="0"/>
          </a:p>
        </p:txBody>
      </p:sp>
      <p:sp>
        <p:nvSpPr>
          <p:cNvPr id="34" name="Text 32"/>
          <p:cNvSpPr txBox="1"/>
          <p:nvPr/>
        </p:nvSpPr>
        <p:spPr>
          <a:xfrm>
            <a:off x="9619488" y="4242816"/>
            <a:ext cx="1225296" cy="274320"/>
          </a:xfrm>
          <a:prstGeom prst="rect">
            <a:avLst/>
          </a:prstGeom>
          <a:noFill/>
          <a:ln/>
        </p:spPr>
        <p:txBody>
          <a:bodyPr wrap="square" lIns="0" tIns="0" rIns="0" bIns="0" rtlCol="0" anchor="ctr">
            <a:normAutofit/>
          </a:bodyPr>
          <a:lstStyle/>
          <a:p>
            <a:pPr marL="0" indent="0" algn="l">
              <a:buNone/>
            </a:pPr>
            <a:r>
              <a:rPr lang="en-US" sz="840" dirty="0">
                <a:solidFill>
                  <a:srgbClr val="6C756D"/>
                </a:solidFill>
                <a:latin typeface="Aptos" pitchFamily="34" charset="0"/>
                <a:ea typeface="Aptos" pitchFamily="34" charset="-122"/>
                <a:cs typeface="Aptos" pitchFamily="34" charset="-120"/>
              </a:rPr>
              <a:t>Care guide + email</a:t>
            </a:r>
            <a:endParaRPr lang="en-US" sz="840" dirty="0"/>
          </a:p>
        </p:txBody>
      </p:sp>
      <p:sp>
        <p:nvSpPr>
          <p:cNvPr id="35" name="Shape 33"/>
          <p:cNvSpPr/>
          <p:nvPr/>
        </p:nvSpPr>
        <p:spPr>
          <a:xfrm>
            <a:off x="5989320" y="5276088"/>
            <a:ext cx="5138928" cy="566928"/>
          </a:xfrm>
          <a:prstGeom prst="roundRect">
            <a:avLst>
              <a:gd name="adj" fmla="val 16129"/>
            </a:avLst>
          </a:prstGeom>
          <a:solidFill>
            <a:srgbClr val="E7EDE5"/>
          </a:solidFill>
          <a:ln w="12700">
            <a:solidFill>
              <a:srgbClr val="E7EDE5">
                <a:alpha val="0"/>
              </a:srgbClr>
            </a:solidFill>
            <a:prstDash val="solid"/>
          </a:ln>
        </p:spPr>
        <p:txBody>
          <a:bodyPr/>
          <a:lstStyle/>
          <a:p>
            <a:endParaRPr lang="en-GB"/>
          </a:p>
        </p:txBody>
      </p:sp>
      <p:sp>
        <p:nvSpPr>
          <p:cNvPr id="36" name="Text 34"/>
          <p:cNvSpPr txBox="1"/>
          <p:nvPr/>
        </p:nvSpPr>
        <p:spPr>
          <a:xfrm>
            <a:off x="6217920" y="5385816"/>
            <a:ext cx="4681728" cy="320040"/>
          </a:xfrm>
          <a:prstGeom prst="rect">
            <a:avLst/>
          </a:prstGeom>
          <a:noFill/>
          <a:ln/>
        </p:spPr>
        <p:txBody>
          <a:bodyPr wrap="square" lIns="0" tIns="0" rIns="0" bIns="0" rtlCol="0" anchor="ctr">
            <a:normAutofit/>
          </a:bodyPr>
          <a:lstStyle/>
          <a:p>
            <a:pPr marL="0" indent="0" algn="ctr">
              <a:buNone/>
            </a:pPr>
            <a:r>
              <a:rPr lang="en-US" sz="1050" b="1" dirty="0">
                <a:solidFill>
                  <a:srgbClr val="244534"/>
                </a:solidFill>
                <a:latin typeface="Aptos" pitchFamily="34" charset="0"/>
                <a:ea typeface="Aptos" pitchFamily="34" charset="-122"/>
                <a:cs typeface="Aptos" pitchFamily="34" charset="-120"/>
              </a:rPr>
              <a:t>Measure: non-brand organic traffic • rankings • CTR • assisted revenue</a:t>
            </a:r>
            <a:endParaRPr lang="en-US" sz="1050" dirty="0"/>
          </a:p>
        </p:txBody>
      </p:sp>
      <p:sp>
        <p:nvSpPr>
          <p:cNvPr id="37" name="Text 35"/>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Google defines SEO as helping search engines understand content and users discover it; structured data can enhance search appearance [9], [16].</a:t>
            </a:r>
            <a:endParaRPr lang="en-US" sz="770" dirty="0"/>
          </a:p>
        </p:txBody>
      </p:sp>
      <p:sp>
        <p:nvSpPr>
          <p:cNvPr id="38"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13 — CLOUD COMPUTING</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Use cloud services to scale with demand — without overbuilding</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A managed, modular architecture gives VerdeMode performance, resilience and operational simplicity.</a:t>
            </a:r>
            <a:endParaRPr lang="en-US" sz="1200" dirty="0"/>
          </a:p>
        </p:txBody>
      </p:sp>
      <p:sp>
        <p:nvSpPr>
          <p:cNvPr id="5" name="Shape 3"/>
          <p:cNvSpPr/>
          <p:nvPr/>
        </p:nvSpPr>
        <p:spPr>
          <a:xfrm>
            <a:off x="731520" y="2880360"/>
            <a:ext cx="1325880" cy="1005840"/>
          </a:xfrm>
          <a:prstGeom prst="roundRect">
            <a:avLst>
              <a:gd name="adj" fmla="val 10909"/>
            </a:avLst>
          </a:prstGeom>
          <a:solidFill>
            <a:srgbClr val="FFFDF8"/>
          </a:solidFill>
          <a:ln w="12700">
            <a:solidFill>
              <a:srgbClr val="FFFDF8">
                <a:alpha val="0"/>
              </a:srgbClr>
            </a:solidFill>
            <a:prstDash val="solid"/>
          </a:ln>
        </p:spPr>
        <p:txBody>
          <a:bodyPr/>
          <a:lstStyle/>
          <a:p>
            <a:endParaRPr lang="en-GB"/>
          </a:p>
        </p:txBody>
      </p:sp>
      <p:sp>
        <p:nvSpPr>
          <p:cNvPr id="6" name="Text 4"/>
          <p:cNvSpPr txBox="1"/>
          <p:nvPr/>
        </p:nvSpPr>
        <p:spPr>
          <a:xfrm>
            <a:off x="731520" y="3026664"/>
            <a:ext cx="1325880" cy="228600"/>
          </a:xfrm>
          <a:prstGeom prst="rect">
            <a:avLst/>
          </a:prstGeom>
          <a:noFill/>
          <a:ln/>
        </p:spPr>
        <p:txBody>
          <a:bodyPr wrap="square" lIns="0" tIns="0" rIns="0" bIns="0" rtlCol="0" anchor="ctr">
            <a:normAutofit/>
          </a:bodyPr>
          <a:lstStyle/>
          <a:p>
            <a:pPr marL="0" indent="0" algn="ctr">
              <a:buNone/>
            </a:pPr>
            <a:r>
              <a:rPr lang="en-US" sz="900" b="1" kern="0" spc="70" dirty="0">
                <a:solidFill>
                  <a:srgbClr val="244534"/>
                </a:solidFill>
                <a:latin typeface="Aptos" pitchFamily="34" charset="0"/>
                <a:ea typeface="Aptos" pitchFamily="34" charset="-122"/>
                <a:cs typeface="Aptos" pitchFamily="34" charset="-120"/>
              </a:rPr>
              <a:t>CUSTOMER</a:t>
            </a:r>
            <a:endParaRPr lang="en-US" sz="900" dirty="0"/>
          </a:p>
        </p:txBody>
      </p:sp>
      <p:sp>
        <p:nvSpPr>
          <p:cNvPr id="7" name="Text 5"/>
          <p:cNvSpPr txBox="1"/>
          <p:nvPr/>
        </p:nvSpPr>
        <p:spPr>
          <a:xfrm>
            <a:off x="804672" y="3319272"/>
            <a:ext cx="1179576" cy="320040"/>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Mobile / web</a:t>
            </a:r>
            <a:endParaRPr lang="en-US" sz="1050" dirty="0"/>
          </a:p>
        </p:txBody>
      </p:sp>
      <p:sp>
        <p:nvSpPr>
          <p:cNvPr id="8" name="Shape 6"/>
          <p:cNvSpPr/>
          <p:nvPr/>
        </p:nvSpPr>
        <p:spPr>
          <a:xfrm>
            <a:off x="2057400" y="3383280"/>
            <a:ext cx="256032" cy="0"/>
          </a:xfrm>
          <a:prstGeom prst="line">
            <a:avLst/>
          </a:prstGeom>
          <a:noFill/>
          <a:ln w="15240">
            <a:solidFill>
              <a:srgbClr val="6C756D"/>
            </a:solidFill>
            <a:prstDash val="solid"/>
            <a:tailEnd type="triangle"/>
          </a:ln>
        </p:spPr>
        <p:txBody>
          <a:bodyPr/>
          <a:lstStyle/>
          <a:p>
            <a:endParaRPr lang="en-GB"/>
          </a:p>
        </p:txBody>
      </p:sp>
      <p:sp>
        <p:nvSpPr>
          <p:cNvPr id="9" name="Shape 7"/>
          <p:cNvSpPr/>
          <p:nvPr/>
        </p:nvSpPr>
        <p:spPr>
          <a:xfrm>
            <a:off x="2423160" y="2880360"/>
            <a:ext cx="1463040" cy="1005840"/>
          </a:xfrm>
          <a:prstGeom prst="roundRect">
            <a:avLst>
              <a:gd name="adj" fmla="val 10909"/>
            </a:avLst>
          </a:prstGeom>
          <a:solidFill>
            <a:srgbClr val="E5ECE3"/>
          </a:solidFill>
          <a:ln w="12700">
            <a:solidFill>
              <a:srgbClr val="E5ECE3">
                <a:alpha val="0"/>
              </a:srgbClr>
            </a:solidFill>
            <a:prstDash val="solid"/>
          </a:ln>
        </p:spPr>
        <p:txBody>
          <a:bodyPr/>
          <a:lstStyle/>
          <a:p>
            <a:endParaRPr lang="en-GB"/>
          </a:p>
        </p:txBody>
      </p:sp>
      <p:sp>
        <p:nvSpPr>
          <p:cNvPr id="10" name="Text 8"/>
          <p:cNvSpPr txBox="1"/>
          <p:nvPr/>
        </p:nvSpPr>
        <p:spPr>
          <a:xfrm>
            <a:off x="2423160" y="3026664"/>
            <a:ext cx="1463040" cy="228600"/>
          </a:xfrm>
          <a:prstGeom prst="rect">
            <a:avLst/>
          </a:prstGeom>
          <a:noFill/>
          <a:ln/>
        </p:spPr>
        <p:txBody>
          <a:bodyPr wrap="square" lIns="0" tIns="0" rIns="0" bIns="0" rtlCol="0" anchor="ctr">
            <a:normAutofit/>
          </a:bodyPr>
          <a:lstStyle/>
          <a:p>
            <a:pPr marL="0" indent="0" algn="ctr">
              <a:buNone/>
            </a:pPr>
            <a:r>
              <a:rPr lang="en-US" sz="900" b="1" kern="0" spc="70" dirty="0">
                <a:solidFill>
                  <a:srgbClr val="244534"/>
                </a:solidFill>
                <a:latin typeface="Aptos" pitchFamily="34" charset="0"/>
                <a:ea typeface="Aptos" pitchFamily="34" charset="-122"/>
                <a:cs typeface="Aptos" pitchFamily="34" charset="-120"/>
              </a:rPr>
              <a:t>CDN + WAF</a:t>
            </a:r>
            <a:endParaRPr lang="en-US" sz="900" dirty="0"/>
          </a:p>
        </p:txBody>
      </p:sp>
      <p:sp>
        <p:nvSpPr>
          <p:cNvPr id="11" name="Text 9"/>
          <p:cNvSpPr txBox="1"/>
          <p:nvPr/>
        </p:nvSpPr>
        <p:spPr>
          <a:xfrm>
            <a:off x="2496312" y="3319272"/>
            <a:ext cx="1316736" cy="320040"/>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Speed + filtering</a:t>
            </a:r>
            <a:endParaRPr lang="en-US" sz="1050" dirty="0"/>
          </a:p>
        </p:txBody>
      </p:sp>
      <p:sp>
        <p:nvSpPr>
          <p:cNvPr id="12" name="Shape 10"/>
          <p:cNvSpPr/>
          <p:nvPr/>
        </p:nvSpPr>
        <p:spPr>
          <a:xfrm>
            <a:off x="3886200" y="3383280"/>
            <a:ext cx="347472" cy="0"/>
          </a:xfrm>
          <a:prstGeom prst="line">
            <a:avLst/>
          </a:prstGeom>
          <a:noFill/>
          <a:ln w="15240">
            <a:solidFill>
              <a:srgbClr val="6C756D"/>
            </a:solidFill>
            <a:prstDash val="solid"/>
            <a:tailEnd type="triangle"/>
          </a:ln>
        </p:spPr>
        <p:txBody>
          <a:bodyPr/>
          <a:lstStyle/>
          <a:p>
            <a:endParaRPr lang="en-GB"/>
          </a:p>
        </p:txBody>
      </p:sp>
      <p:sp>
        <p:nvSpPr>
          <p:cNvPr id="13" name="Shape 11"/>
          <p:cNvSpPr/>
          <p:nvPr/>
        </p:nvSpPr>
        <p:spPr>
          <a:xfrm>
            <a:off x="4343400" y="2880360"/>
            <a:ext cx="1600200" cy="1005840"/>
          </a:xfrm>
          <a:prstGeom prst="roundRect">
            <a:avLst>
              <a:gd name="adj" fmla="val 10909"/>
            </a:avLst>
          </a:prstGeom>
          <a:solidFill>
            <a:srgbClr val="E5EAED"/>
          </a:solidFill>
          <a:ln w="12700">
            <a:solidFill>
              <a:srgbClr val="E5EAED">
                <a:alpha val="0"/>
              </a:srgbClr>
            </a:solidFill>
            <a:prstDash val="solid"/>
          </a:ln>
        </p:spPr>
        <p:txBody>
          <a:bodyPr/>
          <a:lstStyle/>
          <a:p>
            <a:endParaRPr lang="en-GB"/>
          </a:p>
        </p:txBody>
      </p:sp>
      <p:sp>
        <p:nvSpPr>
          <p:cNvPr id="14" name="Text 12"/>
          <p:cNvSpPr txBox="1"/>
          <p:nvPr/>
        </p:nvSpPr>
        <p:spPr>
          <a:xfrm>
            <a:off x="4343400" y="3026664"/>
            <a:ext cx="1600200" cy="228600"/>
          </a:xfrm>
          <a:prstGeom prst="rect">
            <a:avLst/>
          </a:prstGeom>
          <a:noFill/>
          <a:ln/>
        </p:spPr>
        <p:txBody>
          <a:bodyPr wrap="square" lIns="0" tIns="0" rIns="0" bIns="0" rtlCol="0" anchor="ctr">
            <a:normAutofit/>
          </a:bodyPr>
          <a:lstStyle/>
          <a:p>
            <a:pPr marL="0" indent="0" algn="ctr">
              <a:buNone/>
            </a:pPr>
            <a:r>
              <a:rPr lang="en-US" sz="900" b="1" kern="0" spc="70" dirty="0">
                <a:solidFill>
                  <a:srgbClr val="244534"/>
                </a:solidFill>
                <a:latin typeface="Aptos" pitchFamily="34" charset="0"/>
                <a:ea typeface="Aptos" pitchFamily="34" charset="-122"/>
                <a:cs typeface="Aptos" pitchFamily="34" charset="-120"/>
              </a:rPr>
              <a:t>WEB APP</a:t>
            </a:r>
            <a:endParaRPr lang="en-US" sz="900" dirty="0"/>
          </a:p>
        </p:txBody>
      </p:sp>
      <p:sp>
        <p:nvSpPr>
          <p:cNvPr id="15" name="Text 13"/>
          <p:cNvSpPr txBox="1"/>
          <p:nvPr/>
        </p:nvSpPr>
        <p:spPr>
          <a:xfrm>
            <a:off x="4416552" y="3319272"/>
            <a:ext cx="1453896" cy="320040"/>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Storefront</a:t>
            </a:r>
            <a:endParaRPr lang="en-US" sz="1050" dirty="0"/>
          </a:p>
        </p:txBody>
      </p:sp>
      <p:sp>
        <p:nvSpPr>
          <p:cNvPr id="16" name="Shape 14"/>
          <p:cNvSpPr/>
          <p:nvPr/>
        </p:nvSpPr>
        <p:spPr>
          <a:xfrm>
            <a:off x="5943600" y="3383280"/>
            <a:ext cx="347472" cy="0"/>
          </a:xfrm>
          <a:prstGeom prst="line">
            <a:avLst/>
          </a:prstGeom>
          <a:noFill/>
          <a:ln w="15240">
            <a:solidFill>
              <a:srgbClr val="6C756D"/>
            </a:solidFill>
            <a:prstDash val="solid"/>
            <a:tailEnd type="triangle"/>
          </a:ln>
        </p:spPr>
        <p:txBody>
          <a:bodyPr/>
          <a:lstStyle/>
          <a:p>
            <a:endParaRPr lang="en-GB"/>
          </a:p>
        </p:txBody>
      </p:sp>
      <p:sp>
        <p:nvSpPr>
          <p:cNvPr id="17" name="Shape 15"/>
          <p:cNvSpPr/>
          <p:nvPr/>
        </p:nvSpPr>
        <p:spPr>
          <a:xfrm>
            <a:off x="6400800" y="2880360"/>
            <a:ext cx="1600200" cy="1005840"/>
          </a:xfrm>
          <a:prstGeom prst="roundRect">
            <a:avLst>
              <a:gd name="adj" fmla="val 10909"/>
            </a:avLst>
          </a:prstGeom>
          <a:solidFill>
            <a:srgbClr val="EFE5DE"/>
          </a:solidFill>
          <a:ln w="12700">
            <a:solidFill>
              <a:srgbClr val="EFE5DE">
                <a:alpha val="0"/>
              </a:srgbClr>
            </a:solidFill>
            <a:prstDash val="solid"/>
          </a:ln>
        </p:spPr>
        <p:txBody>
          <a:bodyPr/>
          <a:lstStyle/>
          <a:p>
            <a:endParaRPr lang="en-GB"/>
          </a:p>
        </p:txBody>
      </p:sp>
      <p:sp>
        <p:nvSpPr>
          <p:cNvPr id="18" name="Text 16"/>
          <p:cNvSpPr txBox="1"/>
          <p:nvPr/>
        </p:nvSpPr>
        <p:spPr>
          <a:xfrm>
            <a:off x="6400800" y="3026664"/>
            <a:ext cx="1600200" cy="228600"/>
          </a:xfrm>
          <a:prstGeom prst="rect">
            <a:avLst/>
          </a:prstGeom>
          <a:noFill/>
          <a:ln/>
        </p:spPr>
        <p:txBody>
          <a:bodyPr wrap="square" lIns="0" tIns="0" rIns="0" bIns="0" rtlCol="0" anchor="ctr">
            <a:normAutofit/>
          </a:bodyPr>
          <a:lstStyle/>
          <a:p>
            <a:pPr marL="0" indent="0" algn="ctr">
              <a:buNone/>
            </a:pPr>
            <a:r>
              <a:rPr lang="en-US" sz="900" b="1" kern="0" spc="70" dirty="0">
                <a:solidFill>
                  <a:srgbClr val="244534"/>
                </a:solidFill>
                <a:latin typeface="Aptos" pitchFamily="34" charset="0"/>
                <a:ea typeface="Aptos" pitchFamily="34" charset="-122"/>
                <a:cs typeface="Aptos" pitchFamily="34" charset="-120"/>
              </a:rPr>
              <a:t>API / APP</a:t>
            </a:r>
            <a:endParaRPr lang="en-US" sz="900" dirty="0"/>
          </a:p>
        </p:txBody>
      </p:sp>
      <p:sp>
        <p:nvSpPr>
          <p:cNvPr id="19" name="Text 17"/>
          <p:cNvSpPr txBox="1"/>
          <p:nvPr/>
        </p:nvSpPr>
        <p:spPr>
          <a:xfrm>
            <a:off x="6473952" y="3319272"/>
            <a:ext cx="1453896" cy="320040"/>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Business logic</a:t>
            </a:r>
            <a:endParaRPr lang="en-US" sz="1050" dirty="0"/>
          </a:p>
        </p:txBody>
      </p:sp>
      <p:sp>
        <p:nvSpPr>
          <p:cNvPr id="20" name="Shape 18"/>
          <p:cNvSpPr/>
          <p:nvPr/>
        </p:nvSpPr>
        <p:spPr>
          <a:xfrm>
            <a:off x="8001000" y="3383280"/>
            <a:ext cx="347472" cy="0"/>
          </a:xfrm>
          <a:prstGeom prst="line">
            <a:avLst/>
          </a:prstGeom>
          <a:noFill/>
          <a:ln w="15240">
            <a:solidFill>
              <a:srgbClr val="6C756D"/>
            </a:solidFill>
            <a:prstDash val="solid"/>
            <a:tailEnd type="triangle"/>
          </a:ln>
        </p:spPr>
        <p:txBody>
          <a:bodyPr/>
          <a:lstStyle/>
          <a:p>
            <a:endParaRPr lang="en-GB"/>
          </a:p>
        </p:txBody>
      </p:sp>
      <p:sp>
        <p:nvSpPr>
          <p:cNvPr id="21" name="Shape 19"/>
          <p:cNvSpPr/>
          <p:nvPr/>
        </p:nvSpPr>
        <p:spPr>
          <a:xfrm>
            <a:off x="8458200" y="2880360"/>
            <a:ext cx="1325880" cy="1005840"/>
          </a:xfrm>
          <a:prstGeom prst="roundRect">
            <a:avLst>
              <a:gd name="adj" fmla="val 10909"/>
            </a:avLst>
          </a:prstGeom>
          <a:solidFill>
            <a:srgbClr val="E9E4D5"/>
          </a:solidFill>
          <a:ln w="12700">
            <a:solidFill>
              <a:srgbClr val="E9E4D5">
                <a:alpha val="0"/>
              </a:srgbClr>
            </a:solidFill>
            <a:prstDash val="solid"/>
          </a:ln>
        </p:spPr>
        <p:txBody>
          <a:bodyPr/>
          <a:lstStyle/>
          <a:p>
            <a:endParaRPr lang="en-GB"/>
          </a:p>
        </p:txBody>
      </p:sp>
      <p:sp>
        <p:nvSpPr>
          <p:cNvPr id="22" name="Text 20"/>
          <p:cNvSpPr txBox="1"/>
          <p:nvPr/>
        </p:nvSpPr>
        <p:spPr>
          <a:xfrm>
            <a:off x="8458200" y="3026664"/>
            <a:ext cx="1325880" cy="228600"/>
          </a:xfrm>
          <a:prstGeom prst="rect">
            <a:avLst/>
          </a:prstGeom>
          <a:noFill/>
          <a:ln/>
        </p:spPr>
        <p:txBody>
          <a:bodyPr wrap="square" lIns="0" tIns="0" rIns="0" bIns="0" rtlCol="0" anchor="ctr">
            <a:normAutofit/>
          </a:bodyPr>
          <a:lstStyle/>
          <a:p>
            <a:pPr marL="0" indent="0" algn="ctr">
              <a:buNone/>
            </a:pPr>
            <a:r>
              <a:rPr lang="en-US" sz="900" b="1" kern="0" spc="70" dirty="0">
                <a:solidFill>
                  <a:srgbClr val="244534"/>
                </a:solidFill>
                <a:latin typeface="Aptos" pitchFamily="34" charset="0"/>
                <a:ea typeface="Aptos" pitchFamily="34" charset="-122"/>
                <a:cs typeface="Aptos" pitchFamily="34" charset="-120"/>
              </a:rPr>
              <a:t>DATABASE</a:t>
            </a:r>
            <a:endParaRPr lang="en-US" sz="900" dirty="0"/>
          </a:p>
        </p:txBody>
      </p:sp>
      <p:sp>
        <p:nvSpPr>
          <p:cNvPr id="23" name="Text 21"/>
          <p:cNvSpPr txBox="1"/>
          <p:nvPr/>
        </p:nvSpPr>
        <p:spPr>
          <a:xfrm>
            <a:off x="8531352" y="3319272"/>
            <a:ext cx="1179576" cy="320040"/>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Orders + users</a:t>
            </a:r>
            <a:endParaRPr lang="en-US" sz="1050" dirty="0"/>
          </a:p>
        </p:txBody>
      </p:sp>
      <p:sp>
        <p:nvSpPr>
          <p:cNvPr id="24" name="Shape 22"/>
          <p:cNvSpPr/>
          <p:nvPr/>
        </p:nvSpPr>
        <p:spPr>
          <a:xfrm>
            <a:off x="9784080" y="3383280"/>
            <a:ext cx="210312" cy="0"/>
          </a:xfrm>
          <a:prstGeom prst="line">
            <a:avLst/>
          </a:prstGeom>
          <a:noFill/>
          <a:ln w="15240">
            <a:solidFill>
              <a:srgbClr val="6C756D"/>
            </a:solidFill>
            <a:prstDash val="solid"/>
            <a:tailEnd type="triangle"/>
          </a:ln>
        </p:spPr>
        <p:txBody>
          <a:bodyPr/>
          <a:lstStyle/>
          <a:p>
            <a:endParaRPr lang="en-GB"/>
          </a:p>
        </p:txBody>
      </p:sp>
      <p:sp>
        <p:nvSpPr>
          <p:cNvPr id="25" name="Shape 23"/>
          <p:cNvSpPr/>
          <p:nvPr/>
        </p:nvSpPr>
        <p:spPr>
          <a:xfrm>
            <a:off x="10104120" y="2880360"/>
            <a:ext cx="1325880" cy="1005840"/>
          </a:xfrm>
          <a:prstGeom prst="roundRect">
            <a:avLst>
              <a:gd name="adj" fmla="val 10909"/>
            </a:avLst>
          </a:prstGeom>
          <a:solidFill>
            <a:srgbClr val="E4EAE4"/>
          </a:solidFill>
          <a:ln w="12700">
            <a:solidFill>
              <a:srgbClr val="E4EAE4">
                <a:alpha val="0"/>
              </a:srgbClr>
            </a:solidFill>
            <a:prstDash val="solid"/>
          </a:ln>
        </p:spPr>
        <p:txBody>
          <a:bodyPr/>
          <a:lstStyle/>
          <a:p>
            <a:endParaRPr lang="en-GB"/>
          </a:p>
        </p:txBody>
      </p:sp>
      <p:sp>
        <p:nvSpPr>
          <p:cNvPr id="26" name="Text 24"/>
          <p:cNvSpPr txBox="1"/>
          <p:nvPr/>
        </p:nvSpPr>
        <p:spPr>
          <a:xfrm>
            <a:off x="10104120" y="3026664"/>
            <a:ext cx="1325880" cy="228600"/>
          </a:xfrm>
          <a:prstGeom prst="rect">
            <a:avLst/>
          </a:prstGeom>
          <a:noFill/>
          <a:ln/>
        </p:spPr>
        <p:txBody>
          <a:bodyPr wrap="square" lIns="0" tIns="0" rIns="0" bIns="0" rtlCol="0" anchor="ctr">
            <a:normAutofit/>
          </a:bodyPr>
          <a:lstStyle/>
          <a:p>
            <a:pPr marL="0" indent="0" algn="ctr">
              <a:buNone/>
            </a:pPr>
            <a:r>
              <a:rPr lang="en-US" sz="900" b="1" kern="0" spc="70" dirty="0">
                <a:solidFill>
                  <a:srgbClr val="244534"/>
                </a:solidFill>
                <a:latin typeface="Aptos" pitchFamily="34" charset="0"/>
                <a:ea typeface="Aptos" pitchFamily="34" charset="-122"/>
                <a:cs typeface="Aptos" pitchFamily="34" charset="-120"/>
              </a:rPr>
              <a:t>STORAGE</a:t>
            </a:r>
            <a:endParaRPr lang="en-US" sz="900" dirty="0"/>
          </a:p>
        </p:txBody>
      </p:sp>
      <p:sp>
        <p:nvSpPr>
          <p:cNvPr id="27" name="Text 25"/>
          <p:cNvSpPr txBox="1"/>
          <p:nvPr/>
        </p:nvSpPr>
        <p:spPr>
          <a:xfrm>
            <a:off x="10177272" y="3319272"/>
            <a:ext cx="1179576" cy="320040"/>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Images + backup</a:t>
            </a:r>
            <a:endParaRPr lang="en-US" sz="1050" dirty="0"/>
          </a:p>
        </p:txBody>
      </p:sp>
      <p:sp>
        <p:nvSpPr>
          <p:cNvPr id="28" name="Shape 26"/>
          <p:cNvSpPr/>
          <p:nvPr/>
        </p:nvSpPr>
        <p:spPr>
          <a:xfrm>
            <a:off x="731520" y="1810512"/>
            <a:ext cx="2432304" cy="731520"/>
          </a:xfrm>
          <a:prstGeom prst="roundRect">
            <a:avLst>
              <a:gd name="adj" fmla="val 15000"/>
            </a:avLst>
          </a:prstGeom>
          <a:solidFill>
            <a:srgbClr val="FFFDF8"/>
          </a:solidFill>
          <a:ln w="12700">
            <a:solidFill>
              <a:srgbClr val="FFFDF8">
                <a:alpha val="0"/>
              </a:srgbClr>
            </a:solidFill>
            <a:prstDash val="solid"/>
          </a:ln>
        </p:spPr>
        <p:txBody>
          <a:bodyPr/>
          <a:lstStyle/>
          <a:p>
            <a:endParaRPr lang="en-GB"/>
          </a:p>
        </p:txBody>
      </p:sp>
      <p:sp>
        <p:nvSpPr>
          <p:cNvPr id="29" name="Shape 27"/>
          <p:cNvSpPr/>
          <p:nvPr/>
        </p:nvSpPr>
        <p:spPr>
          <a:xfrm>
            <a:off x="877824" y="1993392"/>
            <a:ext cx="292608" cy="292608"/>
          </a:xfrm>
          <a:prstGeom prst="ellipse">
            <a:avLst/>
          </a:prstGeom>
          <a:solidFill>
            <a:srgbClr val="B8795B"/>
          </a:solidFill>
          <a:ln w="12700">
            <a:solidFill>
              <a:srgbClr val="B8795B">
                <a:alpha val="0"/>
              </a:srgbClr>
            </a:solidFill>
            <a:prstDash val="solid"/>
          </a:ln>
        </p:spPr>
        <p:txBody>
          <a:bodyPr/>
          <a:lstStyle/>
          <a:p>
            <a:endParaRPr lang="en-GB"/>
          </a:p>
        </p:txBody>
      </p:sp>
      <p:sp>
        <p:nvSpPr>
          <p:cNvPr id="30" name="Text 28"/>
          <p:cNvSpPr txBox="1"/>
          <p:nvPr/>
        </p:nvSpPr>
        <p:spPr>
          <a:xfrm>
            <a:off x="1298448" y="1901952"/>
            <a:ext cx="1600200" cy="219456"/>
          </a:xfrm>
          <a:prstGeom prst="rect">
            <a:avLst/>
          </a:prstGeom>
          <a:noFill/>
          <a:ln/>
        </p:spPr>
        <p:txBody>
          <a:bodyPr wrap="square" lIns="0" tIns="0" rIns="0" bIns="0" rtlCol="0" anchor="ctr">
            <a:normAutofit/>
          </a:bodyPr>
          <a:lstStyle/>
          <a:p>
            <a:pPr marL="0" indent="0" algn="l">
              <a:buNone/>
            </a:pPr>
            <a:r>
              <a:rPr lang="en-US" sz="900" b="1" kern="0" spc="100" dirty="0">
                <a:solidFill>
                  <a:srgbClr val="B8795B"/>
                </a:solidFill>
                <a:latin typeface="Aptos" pitchFamily="34" charset="0"/>
                <a:ea typeface="Aptos" pitchFamily="34" charset="-122"/>
                <a:cs typeface="Aptos" pitchFamily="34" charset="-120"/>
              </a:rPr>
              <a:t>ELASTIC</a:t>
            </a:r>
            <a:endParaRPr lang="en-US" sz="900" dirty="0"/>
          </a:p>
        </p:txBody>
      </p:sp>
      <p:sp>
        <p:nvSpPr>
          <p:cNvPr id="31" name="Text 29"/>
          <p:cNvSpPr txBox="1"/>
          <p:nvPr/>
        </p:nvSpPr>
        <p:spPr>
          <a:xfrm>
            <a:off x="1298448" y="2157984"/>
            <a:ext cx="1645920" cy="228600"/>
          </a:xfrm>
          <a:prstGeom prst="rect">
            <a:avLst/>
          </a:prstGeom>
          <a:noFill/>
          <a:ln/>
        </p:spPr>
        <p:txBody>
          <a:bodyPr wrap="square" lIns="0" tIns="0" rIns="0" bIns="0" rtlCol="0" anchor="ctr">
            <a:normAutofit/>
          </a:bodyPr>
          <a:lstStyle/>
          <a:p>
            <a:pPr marL="0" indent="0" algn="l">
              <a:buNone/>
            </a:pPr>
            <a:r>
              <a:rPr lang="en-US" sz="950" b="1" dirty="0">
                <a:solidFill>
                  <a:srgbClr val="1D2922"/>
                </a:solidFill>
                <a:latin typeface="Aptos" pitchFamily="34" charset="0"/>
                <a:ea typeface="Aptos" pitchFamily="34" charset="-122"/>
                <a:cs typeface="Aptos" pitchFamily="34" charset="-120"/>
              </a:rPr>
              <a:t>Scale for campaign peaks</a:t>
            </a:r>
            <a:endParaRPr lang="en-US" sz="950" dirty="0"/>
          </a:p>
        </p:txBody>
      </p:sp>
      <p:sp>
        <p:nvSpPr>
          <p:cNvPr id="32" name="Shape 30"/>
          <p:cNvSpPr/>
          <p:nvPr/>
        </p:nvSpPr>
        <p:spPr>
          <a:xfrm>
            <a:off x="3474720" y="1810512"/>
            <a:ext cx="2432304" cy="731520"/>
          </a:xfrm>
          <a:prstGeom prst="roundRect">
            <a:avLst>
              <a:gd name="adj" fmla="val 15000"/>
            </a:avLst>
          </a:prstGeom>
          <a:solidFill>
            <a:srgbClr val="FFFDF8"/>
          </a:solidFill>
          <a:ln w="12700">
            <a:solidFill>
              <a:srgbClr val="FFFDF8">
                <a:alpha val="0"/>
              </a:srgbClr>
            </a:solidFill>
            <a:prstDash val="solid"/>
          </a:ln>
        </p:spPr>
        <p:txBody>
          <a:bodyPr/>
          <a:lstStyle/>
          <a:p>
            <a:endParaRPr lang="en-GB"/>
          </a:p>
        </p:txBody>
      </p:sp>
      <p:sp>
        <p:nvSpPr>
          <p:cNvPr id="33" name="Shape 31"/>
          <p:cNvSpPr/>
          <p:nvPr/>
        </p:nvSpPr>
        <p:spPr>
          <a:xfrm>
            <a:off x="3621024" y="1993392"/>
            <a:ext cx="292608" cy="292608"/>
          </a:xfrm>
          <a:prstGeom prst="ellipse">
            <a:avLst/>
          </a:prstGeom>
          <a:solidFill>
            <a:srgbClr val="57835B"/>
          </a:solidFill>
          <a:ln w="12700">
            <a:solidFill>
              <a:srgbClr val="57835B">
                <a:alpha val="0"/>
              </a:srgbClr>
            </a:solidFill>
            <a:prstDash val="solid"/>
          </a:ln>
        </p:spPr>
        <p:txBody>
          <a:bodyPr/>
          <a:lstStyle/>
          <a:p>
            <a:endParaRPr lang="en-GB"/>
          </a:p>
        </p:txBody>
      </p:sp>
      <p:sp>
        <p:nvSpPr>
          <p:cNvPr id="34" name="Text 32"/>
          <p:cNvSpPr txBox="1"/>
          <p:nvPr/>
        </p:nvSpPr>
        <p:spPr>
          <a:xfrm>
            <a:off x="4041648" y="1901952"/>
            <a:ext cx="1600200" cy="219456"/>
          </a:xfrm>
          <a:prstGeom prst="rect">
            <a:avLst/>
          </a:prstGeom>
          <a:noFill/>
          <a:ln/>
        </p:spPr>
        <p:txBody>
          <a:bodyPr wrap="square" lIns="0" tIns="0" rIns="0" bIns="0" rtlCol="0" anchor="ctr">
            <a:normAutofit/>
          </a:bodyPr>
          <a:lstStyle/>
          <a:p>
            <a:pPr marL="0" indent="0" algn="l">
              <a:buNone/>
            </a:pPr>
            <a:r>
              <a:rPr lang="en-US" sz="900" b="1" kern="0" spc="100" dirty="0">
                <a:solidFill>
                  <a:srgbClr val="57835B"/>
                </a:solidFill>
                <a:latin typeface="Aptos" pitchFamily="34" charset="0"/>
                <a:ea typeface="Aptos" pitchFamily="34" charset="-122"/>
                <a:cs typeface="Aptos" pitchFamily="34" charset="-120"/>
              </a:rPr>
              <a:t>RESILIENT</a:t>
            </a:r>
            <a:endParaRPr lang="en-US" sz="900" dirty="0"/>
          </a:p>
        </p:txBody>
      </p:sp>
      <p:sp>
        <p:nvSpPr>
          <p:cNvPr id="35" name="Text 33"/>
          <p:cNvSpPr txBox="1"/>
          <p:nvPr/>
        </p:nvSpPr>
        <p:spPr>
          <a:xfrm>
            <a:off x="4041648" y="2157984"/>
            <a:ext cx="1645920" cy="228600"/>
          </a:xfrm>
          <a:prstGeom prst="rect">
            <a:avLst/>
          </a:prstGeom>
          <a:noFill/>
          <a:ln/>
        </p:spPr>
        <p:txBody>
          <a:bodyPr wrap="square" lIns="0" tIns="0" rIns="0" bIns="0" rtlCol="0" anchor="ctr">
            <a:normAutofit/>
          </a:bodyPr>
          <a:lstStyle/>
          <a:p>
            <a:pPr marL="0" indent="0" algn="l">
              <a:buNone/>
            </a:pPr>
            <a:r>
              <a:rPr lang="en-US" sz="950" b="1" dirty="0">
                <a:solidFill>
                  <a:srgbClr val="1D2922"/>
                </a:solidFill>
                <a:latin typeface="Aptos" pitchFamily="34" charset="0"/>
                <a:ea typeface="Aptos" pitchFamily="34" charset="-122"/>
                <a:cs typeface="Aptos" pitchFamily="34" charset="-120"/>
              </a:rPr>
              <a:t>Managed backup + recovery</a:t>
            </a:r>
            <a:endParaRPr lang="en-US" sz="950" dirty="0"/>
          </a:p>
        </p:txBody>
      </p:sp>
      <p:sp>
        <p:nvSpPr>
          <p:cNvPr id="36" name="Shape 34"/>
          <p:cNvSpPr/>
          <p:nvPr/>
        </p:nvSpPr>
        <p:spPr>
          <a:xfrm>
            <a:off x="6217920" y="1810512"/>
            <a:ext cx="2432304" cy="731520"/>
          </a:xfrm>
          <a:prstGeom prst="roundRect">
            <a:avLst>
              <a:gd name="adj" fmla="val 15000"/>
            </a:avLst>
          </a:prstGeom>
          <a:solidFill>
            <a:srgbClr val="FFFDF8"/>
          </a:solidFill>
          <a:ln w="12700">
            <a:solidFill>
              <a:srgbClr val="FFFDF8">
                <a:alpha val="0"/>
              </a:srgbClr>
            </a:solidFill>
            <a:prstDash val="solid"/>
          </a:ln>
        </p:spPr>
        <p:txBody>
          <a:bodyPr/>
          <a:lstStyle/>
          <a:p>
            <a:endParaRPr lang="en-GB"/>
          </a:p>
        </p:txBody>
      </p:sp>
      <p:sp>
        <p:nvSpPr>
          <p:cNvPr id="37" name="Shape 35"/>
          <p:cNvSpPr/>
          <p:nvPr/>
        </p:nvSpPr>
        <p:spPr>
          <a:xfrm>
            <a:off x="6364224" y="1993392"/>
            <a:ext cx="292608" cy="292608"/>
          </a:xfrm>
          <a:prstGeom prst="ellipse">
            <a:avLst/>
          </a:prstGeom>
          <a:solidFill>
            <a:srgbClr val="56758A"/>
          </a:solidFill>
          <a:ln w="12700">
            <a:solidFill>
              <a:srgbClr val="56758A">
                <a:alpha val="0"/>
              </a:srgbClr>
            </a:solidFill>
            <a:prstDash val="solid"/>
          </a:ln>
        </p:spPr>
        <p:txBody>
          <a:bodyPr/>
          <a:lstStyle/>
          <a:p>
            <a:endParaRPr lang="en-GB"/>
          </a:p>
        </p:txBody>
      </p:sp>
      <p:sp>
        <p:nvSpPr>
          <p:cNvPr id="38" name="Text 36"/>
          <p:cNvSpPr txBox="1"/>
          <p:nvPr/>
        </p:nvSpPr>
        <p:spPr>
          <a:xfrm>
            <a:off x="6784848" y="1901952"/>
            <a:ext cx="1600200" cy="219456"/>
          </a:xfrm>
          <a:prstGeom prst="rect">
            <a:avLst/>
          </a:prstGeom>
          <a:noFill/>
          <a:ln/>
        </p:spPr>
        <p:txBody>
          <a:bodyPr wrap="square" lIns="0" tIns="0" rIns="0" bIns="0" rtlCol="0" anchor="ctr">
            <a:normAutofit/>
          </a:bodyPr>
          <a:lstStyle/>
          <a:p>
            <a:pPr marL="0" indent="0" algn="l">
              <a:buNone/>
            </a:pPr>
            <a:r>
              <a:rPr lang="en-US" sz="900" b="1" kern="0" spc="100" dirty="0">
                <a:solidFill>
                  <a:srgbClr val="56758A"/>
                </a:solidFill>
                <a:latin typeface="Aptos" pitchFamily="34" charset="0"/>
                <a:ea typeface="Aptos" pitchFamily="34" charset="-122"/>
                <a:cs typeface="Aptos" pitchFamily="34" charset="-120"/>
              </a:rPr>
              <a:t>FAST</a:t>
            </a:r>
            <a:endParaRPr lang="en-US" sz="900" dirty="0"/>
          </a:p>
        </p:txBody>
      </p:sp>
      <p:sp>
        <p:nvSpPr>
          <p:cNvPr id="39" name="Text 37"/>
          <p:cNvSpPr txBox="1"/>
          <p:nvPr/>
        </p:nvSpPr>
        <p:spPr>
          <a:xfrm>
            <a:off x="6784848" y="2157984"/>
            <a:ext cx="1645920" cy="228600"/>
          </a:xfrm>
          <a:prstGeom prst="rect">
            <a:avLst/>
          </a:prstGeom>
          <a:noFill/>
          <a:ln/>
        </p:spPr>
        <p:txBody>
          <a:bodyPr wrap="square" lIns="0" tIns="0" rIns="0" bIns="0" rtlCol="0" anchor="ctr">
            <a:normAutofit/>
          </a:bodyPr>
          <a:lstStyle/>
          <a:p>
            <a:pPr marL="0" indent="0" algn="l">
              <a:buNone/>
            </a:pPr>
            <a:r>
              <a:rPr lang="en-US" sz="950" b="1" dirty="0">
                <a:solidFill>
                  <a:srgbClr val="1D2922"/>
                </a:solidFill>
                <a:latin typeface="Aptos" pitchFamily="34" charset="0"/>
                <a:ea typeface="Aptos" pitchFamily="34" charset="-122"/>
                <a:cs typeface="Aptos" pitchFamily="34" charset="-120"/>
              </a:rPr>
              <a:t>CDN + optimised media</a:t>
            </a:r>
            <a:endParaRPr lang="en-US" sz="950" dirty="0"/>
          </a:p>
        </p:txBody>
      </p:sp>
      <p:sp>
        <p:nvSpPr>
          <p:cNvPr id="40" name="Shape 38"/>
          <p:cNvSpPr/>
          <p:nvPr/>
        </p:nvSpPr>
        <p:spPr>
          <a:xfrm>
            <a:off x="8961120" y="1810512"/>
            <a:ext cx="2432304" cy="731520"/>
          </a:xfrm>
          <a:prstGeom prst="roundRect">
            <a:avLst>
              <a:gd name="adj" fmla="val 15000"/>
            </a:avLst>
          </a:prstGeom>
          <a:solidFill>
            <a:srgbClr val="FFFDF8"/>
          </a:solidFill>
          <a:ln w="12700">
            <a:solidFill>
              <a:srgbClr val="FFFDF8">
                <a:alpha val="0"/>
              </a:srgbClr>
            </a:solidFill>
            <a:prstDash val="solid"/>
          </a:ln>
        </p:spPr>
        <p:txBody>
          <a:bodyPr/>
          <a:lstStyle/>
          <a:p>
            <a:endParaRPr lang="en-GB"/>
          </a:p>
        </p:txBody>
      </p:sp>
      <p:sp>
        <p:nvSpPr>
          <p:cNvPr id="41" name="Shape 39"/>
          <p:cNvSpPr/>
          <p:nvPr/>
        </p:nvSpPr>
        <p:spPr>
          <a:xfrm>
            <a:off x="9107424" y="1993392"/>
            <a:ext cx="292608" cy="292608"/>
          </a:xfrm>
          <a:prstGeom prst="ellipse">
            <a:avLst/>
          </a:prstGeom>
          <a:solidFill>
            <a:srgbClr val="C8A85B"/>
          </a:solidFill>
          <a:ln w="12700">
            <a:solidFill>
              <a:srgbClr val="C8A85B">
                <a:alpha val="0"/>
              </a:srgbClr>
            </a:solidFill>
            <a:prstDash val="solid"/>
          </a:ln>
        </p:spPr>
        <p:txBody>
          <a:bodyPr/>
          <a:lstStyle/>
          <a:p>
            <a:endParaRPr lang="en-GB"/>
          </a:p>
        </p:txBody>
      </p:sp>
      <p:sp>
        <p:nvSpPr>
          <p:cNvPr id="42" name="Text 40"/>
          <p:cNvSpPr txBox="1"/>
          <p:nvPr/>
        </p:nvSpPr>
        <p:spPr>
          <a:xfrm>
            <a:off x="9528048" y="1901952"/>
            <a:ext cx="1600200" cy="219456"/>
          </a:xfrm>
          <a:prstGeom prst="rect">
            <a:avLst/>
          </a:prstGeom>
          <a:noFill/>
          <a:ln/>
        </p:spPr>
        <p:txBody>
          <a:bodyPr wrap="square" lIns="0" tIns="0" rIns="0" bIns="0" rtlCol="0" anchor="ctr">
            <a:normAutofit/>
          </a:bodyPr>
          <a:lstStyle/>
          <a:p>
            <a:pPr marL="0" indent="0" algn="l">
              <a:buNone/>
            </a:pPr>
            <a:r>
              <a:rPr lang="en-US" sz="900" b="1" kern="0" spc="100" dirty="0">
                <a:solidFill>
                  <a:srgbClr val="C8A85B"/>
                </a:solidFill>
                <a:latin typeface="Aptos" pitchFamily="34" charset="0"/>
                <a:ea typeface="Aptos" pitchFamily="34" charset="-122"/>
                <a:cs typeface="Aptos" pitchFamily="34" charset="-120"/>
              </a:rPr>
              <a:t>COST-AWARE</a:t>
            </a:r>
            <a:endParaRPr lang="en-US" sz="900" dirty="0"/>
          </a:p>
        </p:txBody>
      </p:sp>
      <p:sp>
        <p:nvSpPr>
          <p:cNvPr id="43" name="Text 41"/>
          <p:cNvSpPr txBox="1"/>
          <p:nvPr/>
        </p:nvSpPr>
        <p:spPr>
          <a:xfrm>
            <a:off x="9528048" y="2157984"/>
            <a:ext cx="1645920" cy="228600"/>
          </a:xfrm>
          <a:prstGeom prst="rect">
            <a:avLst/>
          </a:prstGeom>
          <a:noFill/>
          <a:ln/>
        </p:spPr>
        <p:txBody>
          <a:bodyPr wrap="square" lIns="0" tIns="0" rIns="0" bIns="0" rtlCol="0" anchor="ctr">
            <a:normAutofit/>
          </a:bodyPr>
          <a:lstStyle/>
          <a:p>
            <a:pPr marL="0" indent="0" algn="l">
              <a:buNone/>
            </a:pPr>
            <a:r>
              <a:rPr lang="en-US" sz="950" b="1" dirty="0">
                <a:solidFill>
                  <a:srgbClr val="1D2922"/>
                </a:solidFill>
                <a:latin typeface="Aptos" pitchFamily="34" charset="0"/>
                <a:ea typeface="Aptos" pitchFamily="34" charset="-122"/>
                <a:cs typeface="Aptos" pitchFamily="34" charset="-120"/>
              </a:rPr>
              <a:t>Pay for actual demand</a:t>
            </a:r>
            <a:endParaRPr lang="en-US" sz="950" dirty="0"/>
          </a:p>
        </p:txBody>
      </p:sp>
      <p:sp>
        <p:nvSpPr>
          <p:cNvPr id="44" name="Shape 42"/>
          <p:cNvSpPr/>
          <p:nvPr/>
        </p:nvSpPr>
        <p:spPr>
          <a:xfrm>
            <a:off x="731520" y="4343400"/>
            <a:ext cx="10698480" cy="1143000"/>
          </a:xfrm>
          <a:prstGeom prst="roundRect">
            <a:avLst>
              <a:gd name="adj" fmla="val 9600"/>
            </a:avLst>
          </a:prstGeom>
          <a:solidFill>
            <a:srgbClr val="244534"/>
          </a:solidFill>
          <a:ln w="12700">
            <a:solidFill>
              <a:srgbClr val="244534">
                <a:alpha val="0"/>
              </a:srgbClr>
            </a:solidFill>
            <a:prstDash val="solid"/>
          </a:ln>
        </p:spPr>
        <p:txBody>
          <a:bodyPr/>
          <a:lstStyle/>
          <a:p>
            <a:endParaRPr lang="en-GB"/>
          </a:p>
        </p:txBody>
      </p:sp>
      <p:sp>
        <p:nvSpPr>
          <p:cNvPr id="45" name="Text 43"/>
          <p:cNvSpPr txBox="1"/>
          <p:nvPr/>
        </p:nvSpPr>
        <p:spPr>
          <a:xfrm>
            <a:off x="987552" y="4553712"/>
            <a:ext cx="1920240" cy="237744"/>
          </a:xfrm>
          <a:prstGeom prst="rect">
            <a:avLst/>
          </a:prstGeom>
          <a:noFill/>
          <a:ln/>
        </p:spPr>
        <p:txBody>
          <a:bodyPr wrap="square" lIns="0" tIns="0" rIns="0" bIns="0" rtlCol="0" anchor="ctr">
            <a:normAutofit/>
          </a:bodyPr>
          <a:lstStyle/>
          <a:p>
            <a:pPr marL="0" indent="0" algn="l">
              <a:buNone/>
            </a:pPr>
            <a:r>
              <a:rPr lang="en-US" sz="900" b="1" kern="0" spc="110" dirty="0">
                <a:solidFill>
                  <a:srgbClr val="CFE0D0"/>
                </a:solidFill>
                <a:latin typeface="Aptos" pitchFamily="34" charset="0"/>
                <a:ea typeface="Aptos" pitchFamily="34" charset="-122"/>
                <a:cs typeface="Aptos" pitchFamily="34" charset="-120"/>
              </a:rPr>
              <a:t>CRITICAL DESIGN CHOICE</a:t>
            </a:r>
            <a:endParaRPr lang="en-US" sz="900" dirty="0"/>
          </a:p>
        </p:txBody>
      </p:sp>
      <p:sp>
        <p:nvSpPr>
          <p:cNvPr id="46" name="Text 44"/>
          <p:cNvSpPr txBox="1"/>
          <p:nvPr/>
        </p:nvSpPr>
        <p:spPr>
          <a:xfrm>
            <a:off x="2971800" y="4434840"/>
            <a:ext cx="7909560" cy="530352"/>
          </a:xfrm>
          <a:prstGeom prst="rect">
            <a:avLst/>
          </a:prstGeom>
          <a:noFill/>
          <a:ln/>
        </p:spPr>
        <p:txBody>
          <a:bodyPr wrap="square" lIns="0" tIns="0" rIns="0" bIns="0" rtlCol="0" anchor="ctr">
            <a:normAutofit/>
          </a:bodyPr>
          <a:lstStyle/>
          <a:p>
            <a:pPr marL="0" indent="0" algn="l">
              <a:buNone/>
            </a:pPr>
            <a:r>
              <a:rPr lang="en-US" sz="1450" b="1" dirty="0">
                <a:solidFill>
                  <a:srgbClr val="FFFFFF"/>
                </a:solidFill>
                <a:latin typeface="Aptos" pitchFamily="34" charset="0"/>
                <a:ea typeface="Aptos" pitchFamily="34" charset="-122"/>
                <a:cs typeface="Aptos" pitchFamily="34" charset="-120"/>
              </a:rPr>
              <a:t>Start managed and modular — not microservices-heavy. Complexity should increase only when traffic, team size or operational requirements justify it.</a:t>
            </a:r>
            <a:endParaRPr lang="en-US" sz="1450" dirty="0"/>
          </a:p>
        </p:txBody>
      </p:sp>
      <p:sp>
        <p:nvSpPr>
          <p:cNvPr id="47" name="Shape 45"/>
          <p:cNvSpPr/>
          <p:nvPr/>
        </p:nvSpPr>
        <p:spPr>
          <a:xfrm>
            <a:off x="2971800" y="5074920"/>
            <a:ext cx="1005840" cy="292608"/>
          </a:xfrm>
          <a:prstGeom prst="roundRect">
            <a:avLst>
              <a:gd name="adj" fmla="val 50000"/>
            </a:avLst>
          </a:prstGeom>
          <a:solidFill>
            <a:srgbClr val="335A45"/>
          </a:solidFill>
          <a:ln w="12700">
            <a:solidFill>
              <a:srgbClr val="335A45">
                <a:alpha val="0"/>
              </a:srgbClr>
            </a:solidFill>
            <a:prstDash val="solid"/>
          </a:ln>
        </p:spPr>
        <p:txBody>
          <a:bodyPr/>
          <a:lstStyle/>
          <a:p>
            <a:endParaRPr lang="en-GB"/>
          </a:p>
        </p:txBody>
      </p:sp>
      <p:sp>
        <p:nvSpPr>
          <p:cNvPr id="48" name="Text 46"/>
          <p:cNvSpPr txBox="1"/>
          <p:nvPr/>
        </p:nvSpPr>
        <p:spPr>
          <a:xfrm>
            <a:off x="3044952" y="5074920"/>
            <a:ext cx="859536" cy="292608"/>
          </a:xfrm>
          <a:prstGeom prst="rect">
            <a:avLst/>
          </a:prstGeom>
          <a:noFill/>
          <a:ln/>
        </p:spPr>
        <p:txBody>
          <a:bodyPr wrap="square" lIns="0" tIns="0" rIns="0" bIns="0" rtlCol="0" anchor="ctr">
            <a:normAutofit/>
          </a:bodyPr>
          <a:lstStyle/>
          <a:p>
            <a:pPr marL="0" indent="0" algn="ctr">
              <a:buNone/>
            </a:pPr>
            <a:r>
              <a:rPr lang="en-US" sz="900" b="1" dirty="0">
                <a:solidFill>
                  <a:srgbClr val="DDE8DA"/>
                </a:solidFill>
                <a:latin typeface="Aptos" pitchFamily="34" charset="0"/>
                <a:ea typeface="Aptos" pitchFamily="34" charset="-122"/>
                <a:cs typeface="Aptos" pitchFamily="34" charset="-120"/>
              </a:rPr>
              <a:t>Autoscale</a:t>
            </a:r>
            <a:endParaRPr lang="en-US" sz="900" dirty="0"/>
          </a:p>
        </p:txBody>
      </p:sp>
      <p:sp>
        <p:nvSpPr>
          <p:cNvPr id="49" name="Shape 47"/>
          <p:cNvSpPr/>
          <p:nvPr/>
        </p:nvSpPr>
        <p:spPr>
          <a:xfrm>
            <a:off x="4114800" y="5074920"/>
            <a:ext cx="1234440" cy="292608"/>
          </a:xfrm>
          <a:prstGeom prst="roundRect">
            <a:avLst>
              <a:gd name="adj" fmla="val 50000"/>
            </a:avLst>
          </a:prstGeom>
          <a:solidFill>
            <a:srgbClr val="335A45"/>
          </a:solidFill>
          <a:ln w="12700">
            <a:solidFill>
              <a:srgbClr val="335A45">
                <a:alpha val="0"/>
              </a:srgbClr>
            </a:solidFill>
            <a:prstDash val="solid"/>
          </a:ln>
        </p:spPr>
        <p:txBody>
          <a:bodyPr/>
          <a:lstStyle/>
          <a:p>
            <a:endParaRPr lang="en-GB"/>
          </a:p>
        </p:txBody>
      </p:sp>
      <p:sp>
        <p:nvSpPr>
          <p:cNvPr id="50" name="Text 48"/>
          <p:cNvSpPr txBox="1"/>
          <p:nvPr/>
        </p:nvSpPr>
        <p:spPr>
          <a:xfrm>
            <a:off x="4187952" y="5074920"/>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DDE8DA"/>
                </a:solidFill>
                <a:latin typeface="Aptos" pitchFamily="34" charset="0"/>
                <a:ea typeface="Aptos" pitchFamily="34" charset="-122"/>
                <a:cs typeface="Aptos" pitchFamily="34" charset="-120"/>
              </a:rPr>
              <a:t>Managed DB</a:t>
            </a:r>
            <a:endParaRPr lang="en-US" sz="900" dirty="0"/>
          </a:p>
        </p:txBody>
      </p:sp>
      <p:sp>
        <p:nvSpPr>
          <p:cNvPr id="51" name="Shape 49"/>
          <p:cNvSpPr/>
          <p:nvPr/>
        </p:nvSpPr>
        <p:spPr>
          <a:xfrm>
            <a:off x="5486400" y="5074920"/>
            <a:ext cx="1417320" cy="292608"/>
          </a:xfrm>
          <a:prstGeom prst="roundRect">
            <a:avLst>
              <a:gd name="adj" fmla="val 50000"/>
            </a:avLst>
          </a:prstGeom>
          <a:solidFill>
            <a:srgbClr val="335A45"/>
          </a:solidFill>
          <a:ln w="12700">
            <a:solidFill>
              <a:srgbClr val="335A45">
                <a:alpha val="0"/>
              </a:srgbClr>
            </a:solidFill>
            <a:prstDash val="solid"/>
          </a:ln>
        </p:spPr>
        <p:txBody>
          <a:bodyPr/>
          <a:lstStyle/>
          <a:p>
            <a:endParaRPr lang="en-GB"/>
          </a:p>
        </p:txBody>
      </p:sp>
      <p:sp>
        <p:nvSpPr>
          <p:cNvPr id="52" name="Text 50"/>
          <p:cNvSpPr txBox="1"/>
          <p:nvPr/>
        </p:nvSpPr>
        <p:spPr>
          <a:xfrm>
            <a:off x="5559552" y="5074920"/>
            <a:ext cx="1271016" cy="292608"/>
          </a:xfrm>
          <a:prstGeom prst="rect">
            <a:avLst/>
          </a:prstGeom>
          <a:noFill/>
          <a:ln/>
        </p:spPr>
        <p:txBody>
          <a:bodyPr wrap="square" lIns="0" tIns="0" rIns="0" bIns="0" rtlCol="0" anchor="ctr">
            <a:normAutofit/>
          </a:bodyPr>
          <a:lstStyle/>
          <a:p>
            <a:pPr marL="0" indent="0" algn="ctr">
              <a:buNone/>
            </a:pPr>
            <a:r>
              <a:rPr lang="en-US" sz="900" b="1" dirty="0">
                <a:solidFill>
                  <a:srgbClr val="DDE8DA"/>
                </a:solidFill>
                <a:latin typeface="Aptos" pitchFamily="34" charset="0"/>
                <a:ea typeface="Aptos" pitchFamily="34" charset="-122"/>
                <a:cs typeface="Aptos" pitchFamily="34" charset="-120"/>
              </a:rPr>
              <a:t>Object storage</a:t>
            </a:r>
            <a:endParaRPr lang="en-US" sz="900" dirty="0"/>
          </a:p>
        </p:txBody>
      </p:sp>
      <p:sp>
        <p:nvSpPr>
          <p:cNvPr id="53" name="Shape 51"/>
          <p:cNvSpPr/>
          <p:nvPr/>
        </p:nvSpPr>
        <p:spPr>
          <a:xfrm>
            <a:off x="7040880" y="5074920"/>
            <a:ext cx="1143000" cy="292608"/>
          </a:xfrm>
          <a:prstGeom prst="roundRect">
            <a:avLst>
              <a:gd name="adj" fmla="val 50000"/>
            </a:avLst>
          </a:prstGeom>
          <a:solidFill>
            <a:srgbClr val="335A45"/>
          </a:solidFill>
          <a:ln w="12700">
            <a:solidFill>
              <a:srgbClr val="335A45">
                <a:alpha val="0"/>
              </a:srgbClr>
            </a:solidFill>
            <a:prstDash val="solid"/>
          </a:ln>
        </p:spPr>
        <p:txBody>
          <a:bodyPr/>
          <a:lstStyle/>
          <a:p>
            <a:endParaRPr lang="en-GB"/>
          </a:p>
        </p:txBody>
      </p:sp>
      <p:sp>
        <p:nvSpPr>
          <p:cNvPr id="54" name="Text 52"/>
          <p:cNvSpPr txBox="1"/>
          <p:nvPr/>
        </p:nvSpPr>
        <p:spPr>
          <a:xfrm>
            <a:off x="7114032" y="5074920"/>
            <a:ext cx="996696" cy="292608"/>
          </a:xfrm>
          <a:prstGeom prst="rect">
            <a:avLst/>
          </a:prstGeom>
          <a:noFill/>
          <a:ln/>
        </p:spPr>
        <p:txBody>
          <a:bodyPr wrap="square" lIns="0" tIns="0" rIns="0" bIns="0" rtlCol="0" anchor="ctr">
            <a:normAutofit/>
          </a:bodyPr>
          <a:lstStyle/>
          <a:p>
            <a:pPr marL="0" indent="0" algn="ctr">
              <a:buNone/>
            </a:pPr>
            <a:r>
              <a:rPr lang="en-US" sz="900" b="1" dirty="0">
                <a:solidFill>
                  <a:srgbClr val="DDE8DA"/>
                </a:solidFill>
                <a:latin typeface="Aptos" pitchFamily="34" charset="0"/>
                <a:ea typeface="Aptos" pitchFamily="34" charset="-122"/>
                <a:cs typeface="Aptos" pitchFamily="34" charset="-120"/>
              </a:rPr>
              <a:t>Monitoring</a:t>
            </a:r>
            <a:endParaRPr lang="en-US" sz="900" dirty="0"/>
          </a:p>
        </p:txBody>
      </p:sp>
      <p:sp>
        <p:nvSpPr>
          <p:cNvPr id="55" name="Shape 53"/>
          <p:cNvSpPr/>
          <p:nvPr/>
        </p:nvSpPr>
        <p:spPr>
          <a:xfrm>
            <a:off x="8321040" y="5074920"/>
            <a:ext cx="1234440" cy="292608"/>
          </a:xfrm>
          <a:prstGeom prst="roundRect">
            <a:avLst>
              <a:gd name="adj" fmla="val 50000"/>
            </a:avLst>
          </a:prstGeom>
          <a:solidFill>
            <a:srgbClr val="335A45"/>
          </a:solidFill>
          <a:ln w="12700">
            <a:solidFill>
              <a:srgbClr val="335A45">
                <a:alpha val="0"/>
              </a:srgbClr>
            </a:solidFill>
            <a:prstDash val="solid"/>
          </a:ln>
        </p:spPr>
        <p:txBody>
          <a:bodyPr/>
          <a:lstStyle/>
          <a:p>
            <a:endParaRPr lang="en-GB"/>
          </a:p>
        </p:txBody>
      </p:sp>
      <p:sp>
        <p:nvSpPr>
          <p:cNvPr id="56" name="Text 54"/>
          <p:cNvSpPr txBox="1"/>
          <p:nvPr/>
        </p:nvSpPr>
        <p:spPr>
          <a:xfrm>
            <a:off x="8394192" y="5074920"/>
            <a:ext cx="1088136" cy="292608"/>
          </a:xfrm>
          <a:prstGeom prst="rect">
            <a:avLst/>
          </a:prstGeom>
          <a:noFill/>
          <a:ln/>
        </p:spPr>
        <p:txBody>
          <a:bodyPr wrap="square" lIns="0" tIns="0" rIns="0" bIns="0" rtlCol="0" anchor="ctr">
            <a:normAutofit/>
          </a:bodyPr>
          <a:lstStyle/>
          <a:p>
            <a:pPr marL="0" indent="0" algn="ctr">
              <a:buNone/>
            </a:pPr>
            <a:r>
              <a:rPr lang="en-US" sz="900" b="1" dirty="0">
                <a:solidFill>
                  <a:srgbClr val="DDE8DA"/>
                </a:solidFill>
                <a:latin typeface="Aptos" pitchFamily="34" charset="0"/>
                <a:ea typeface="Aptos" pitchFamily="34" charset="-122"/>
                <a:cs typeface="Aptos" pitchFamily="34" charset="-120"/>
              </a:rPr>
              <a:t>Daily backup</a:t>
            </a:r>
            <a:endParaRPr lang="en-US" sz="900" dirty="0"/>
          </a:p>
        </p:txBody>
      </p:sp>
      <p:sp>
        <p:nvSpPr>
          <p:cNvPr id="57" name="Text 55"/>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Cloud architecture guidance emphasises scalability and resilience for modern web applications [11].</a:t>
            </a:r>
            <a:endParaRPr lang="en-US" sz="770" dirty="0"/>
          </a:p>
        </p:txBody>
      </p:sp>
      <p:sp>
        <p:nvSpPr>
          <p:cNvPr id="58"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14 — SECURITY &amp; PRIVACY</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Protect trust with security-by-design and privacy-by-default</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Controls are selected against realistic e-commerce threats, not added as a generic checklist.</a:t>
            </a:r>
            <a:endParaRPr lang="en-US" sz="1200" dirty="0"/>
          </a:p>
        </p:txBody>
      </p:sp>
      <p:sp>
        <p:nvSpPr>
          <p:cNvPr id="5" name="Shape 3"/>
          <p:cNvSpPr/>
          <p:nvPr/>
        </p:nvSpPr>
        <p:spPr>
          <a:xfrm>
            <a:off x="713232" y="1783080"/>
            <a:ext cx="1627632" cy="384048"/>
          </a:xfrm>
          <a:prstGeom prst="roundRect">
            <a:avLst>
              <a:gd name="adj" fmla="val 19048"/>
            </a:avLst>
          </a:prstGeom>
          <a:solidFill>
            <a:srgbClr val="E8E0D4"/>
          </a:solidFill>
          <a:ln w="12700">
            <a:solidFill>
              <a:srgbClr val="E8E0D4">
                <a:alpha val="0"/>
              </a:srgbClr>
            </a:solidFill>
            <a:prstDash val="solid"/>
          </a:ln>
        </p:spPr>
        <p:txBody>
          <a:bodyPr/>
          <a:lstStyle/>
          <a:p>
            <a:endParaRPr lang="en-GB"/>
          </a:p>
        </p:txBody>
      </p:sp>
      <p:sp>
        <p:nvSpPr>
          <p:cNvPr id="6" name="Text 4"/>
          <p:cNvSpPr txBox="1"/>
          <p:nvPr/>
        </p:nvSpPr>
        <p:spPr>
          <a:xfrm>
            <a:off x="713232" y="1783080"/>
            <a:ext cx="1627632" cy="384048"/>
          </a:xfrm>
          <a:prstGeom prst="rect">
            <a:avLst/>
          </a:prstGeom>
          <a:noFill/>
          <a:ln/>
        </p:spPr>
        <p:txBody>
          <a:bodyPr wrap="square" lIns="0" tIns="0" rIns="0" bIns="0" rtlCol="0" anchor="ctr">
            <a:normAutofit/>
          </a:bodyPr>
          <a:lstStyle/>
          <a:p>
            <a:pPr marL="0" indent="0" algn="ctr">
              <a:buNone/>
            </a:pPr>
            <a:r>
              <a:rPr lang="en-US" sz="850" b="1" kern="0" spc="80" dirty="0">
                <a:solidFill>
                  <a:srgbClr val="B8795B"/>
                </a:solidFill>
                <a:latin typeface="Aptos" pitchFamily="34" charset="0"/>
                <a:ea typeface="Aptos" pitchFamily="34" charset="-122"/>
                <a:cs typeface="Aptos" pitchFamily="34" charset="-120"/>
              </a:rPr>
              <a:t>GOVERN</a:t>
            </a:r>
            <a:endParaRPr lang="en-US" sz="850" dirty="0"/>
          </a:p>
        </p:txBody>
      </p:sp>
      <p:sp>
        <p:nvSpPr>
          <p:cNvPr id="7" name="Shape 5"/>
          <p:cNvSpPr/>
          <p:nvPr/>
        </p:nvSpPr>
        <p:spPr>
          <a:xfrm>
            <a:off x="2560320" y="1783080"/>
            <a:ext cx="1627632" cy="384048"/>
          </a:xfrm>
          <a:prstGeom prst="roundRect">
            <a:avLst>
              <a:gd name="adj" fmla="val 19048"/>
            </a:avLst>
          </a:prstGeom>
          <a:solidFill>
            <a:srgbClr val="E7EDE5"/>
          </a:solidFill>
          <a:ln w="12700">
            <a:solidFill>
              <a:srgbClr val="E7EDE5">
                <a:alpha val="0"/>
              </a:srgbClr>
            </a:solidFill>
            <a:prstDash val="solid"/>
          </a:ln>
        </p:spPr>
        <p:txBody>
          <a:bodyPr/>
          <a:lstStyle/>
          <a:p>
            <a:endParaRPr lang="en-GB"/>
          </a:p>
        </p:txBody>
      </p:sp>
      <p:sp>
        <p:nvSpPr>
          <p:cNvPr id="8" name="Text 6"/>
          <p:cNvSpPr txBox="1"/>
          <p:nvPr/>
        </p:nvSpPr>
        <p:spPr>
          <a:xfrm>
            <a:off x="2560320" y="1783080"/>
            <a:ext cx="1627632" cy="384048"/>
          </a:xfrm>
          <a:prstGeom prst="rect">
            <a:avLst/>
          </a:prstGeom>
          <a:noFill/>
          <a:ln/>
        </p:spPr>
        <p:txBody>
          <a:bodyPr wrap="square" lIns="0" tIns="0" rIns="0" bIns="0" rtlCol="0" anchor="ctr">
            <a:normAutofit/>
          </a:bodyPr>
          <a:lstStyle/>
          <a:p>
            <a:pPr marL="0" indent="0" algn="ctr">
              <a:buNone/>
            </a:pPr>
            <a:r>
              <a:rPr lang="en-US" sz="850" b="1" kern="0" spc="80" dirty="0">
                <a:solidFill>
                  <a:srgbClr val="244534"/>
                </a:solidFill>
                <a:latin typeface="Aptos" pitchFamily="34" charset="0"/>
                <a:ea typeface="Aptos" pitchFamily="34" charset="-122"/>
                <a:cs typeface="Aptos" pitchFamily="34" charset="-120"/>
              </a:rPr>
              <a:t>IDENTIFY</a:t>
            </a:r>
            <a:endParaRPr lang="en-US" sz="850" dirty="0"/>
          </a:p>
        </p:txBody>
      </p:sp>
      <p:sp>
        <p:nvSpPr>
          <p:cNvPr id="9" name="Shape 7"/>
          <p:cNvSpPr/>
          <p:nvPr/>
        </p:nvSpPr>
        <p:spPr>
          <a:xfrm>
            <a:off x="4407408" y="1783080"/>
            <a:ext cx="1627632" cy="384048"/>
          </a:xfrm>
          <a:prstGeom prst="roundRect">
            <a:avLst>
              <a:gd name="adj" fmla="val 19048"/>
            </a:avLst>
          </a:prstGeom>
          <a:solidFill>
            <a:srgbClr val="E7EDE5"/>
          </a:solidFill>
          <a:ln w="12700">
            <a:solidFill>
              <a:srgbClr val="E7EDE5">
                <a:alpha val="0"/>
              </a:srgbClr>
            </a:solidFill>
            <a:prstDash val="solid"/>
          </a:ln>
        </p:spPr>
        <p:txBody>
          <a:bodyPr/>
          <a:lstStyle/>
          <a:p>
            <a:endParaRPr lang="en-GB"/>
          </a:p>
        </p:txBody>
      </p:sp>
      <p:sp>
        <p:nvSpPr>
          <p:cNvPr id="10" name="Text 8"/>
          <p:cNvSpPr txBox="1"/>
          <p:nvPr/>
        </p:nvSpPr>
        <p:spPr>
          <a:xfrm>
            <a:off x="4407408" y="1783080"/>
            <a:ext cx="1627632" cy="384048"/>
          </a:xfrm>
          <a:prstGeom prst="rect">
            <a:avLst/>
          </a:prstGeom>
          <a:noFill/>
          <a:ln/>
        </p:spPr>
        <p:txBody>
          <a:bodyPr wrap="square" lIns="0" tIns="0" rIns="0" bIns="0" rtlCol="0" anchor="ctr">
            <a:normAutofit/>
          </a:bodyPr>
          <a:lstStyle/>
          <a:p>
            <a:pPr marL="0" indent="0" algn="ctr">
              <a:buNone/>
            </a:pPr>
            <a:r>
              <a:rPr lang="en-US" sz="850" b="1" kern="0" spc="80" dirty="0">
                <a:solidFill>
                  <a:srgbClr val="244534"/>
                </a:solidFill>
                <a:latin typeface="Aptos" pitchFamily="34" charset="0"/>
                <a:ea typeface="Aptos" pitchFamily="34" charset="-122"/>
                <a:cs typeface="Aptos" pitchFamily="34" charset="-120"/>
              </a:rPr>
              <a:t>PROTECT</a:t>
            </a:r>
            <a:endParaRPr lang="en-US" sz="850" dirty="0"/>
          </a:p>
        </p:txBody>
      </p:sp>
      <p:sp>
        <p:nvSpPr>
          <p:cNvPr id="11" name="Shape 9"/>
          <p:cNvSpPr/>
          <p:nvPr/>
        </p:nvSpPr>
        <p:spPr>
          <a:xfrm>
            <a:off x="6254496" y="1783080"/>
            <a:ext cx="1627632" cy="384048"/>
          </a:xfrm>
          <a:prstGeom prst="roundRect">
            <a:avLst>
              <a:gd name="adj" fmla="val 19048"/>
            </a:avLst>
          </a:prstGeom>
          <a:solidFill>
            <a:srgbClr val="E7EDE5"/>
          </a:solidFill>
          <a:ln w="12700">
            <a:solidFill>
              <a:srgbClr val="E7EDE5">
                <a:alpha val="0"/>
              </a:srgbClr>
            </a:solidFill>
            <a:prstDash val="solid"/>
          </a:ln>
        </p:spPr>
        <p:txBody>
          <a:bodyPr/>
          <a:lstStyle/>
          <a:p>
            <a:endParaRPr lang="en-GB"/>
          </a:p>
        </p:txBody>
      </p:sp>
      <p:sp>
        <p:nvSpPr>
          <p:cNvPr id="12" name="Text 10"/>
          <p:cNvSpPr txBox="1"/>
          <p:nvPr/>
        </p:nvSpPr>
        <p:spPr>
          <a:xfrm>
            <a:off x="6254496" y="1783080"/>
            <a:ext cx="1627632" cy="384048"/>
          </a:xfrm>
          <a:prstGeom prst="rect">
            <a:avLst/>
          </a:prstGeom>
          <a:noFill/>
          <a:ln/>
        </p:spPr>
        <p:txBody>
          <a:bodyPr wrap="square" lIns="0" tIns="0" rIns="0" bIns="0" rtlCol="0" anchor="ctr">
            <a:normAutofit/>
          </a:bodyPr>
          <a:lstStyle/>
          <a:p>
            <a:pPr marL="0" indent="0" algn="ctr">
              <a:buNone/>
            </a:pPr>
            <a:r>
              <a:rPr lang="en-US" sz="850" b="1" kern="0" spc="80" dirty="0">
                <a:solidFill>
                  <a:srgbClr val="244534"/>
                </a:solidFill>
                <a:latin typeface="Aptos" pitchFamily="34" charset="0"/>
                <a:ea typeface="Aptos" pitchFamily="34" charset="-122"/>
                <a:cs typeface="Aptos" pitchFamily="34" charset="-120"/>
              </a:rPr>
              <a:t>DETECT</a:t>
            </a:r>
            <a:endParaRPr lang="en-US" sz="850" dirty="0"/>
          </a:p>
        </p:txBody>
      </p:sp>
      <p:sp>
        <p:nvSpPr>
          <p:cNvPr id="13" name="Shape 11"/>
          <p:cNvSpPr/>
          <p:nvPr/>
        </p:nvSpPr>
        <p:spPr>
          <a:xfrm>
            <a:off x="8101584" y="1783080"/>
            <a:ext cx="1627632" cy="384048"/>
          </a:xfrm>
          <a:prstGeom prst="roundRect">
            <a:avLst>
              <a:gd name="adj" fmla="val 19048"/>
            </a:avLst>
          </a:prstGeom>
          <a:solidFill>
            <a:srgbClr val="E7EDE5"/>
          </a:solidFill>
          <a:ln w="12700">
            <a:solidFill>
              <a:srgbClr val="E7EDE5">
                <a:alpha val="0"/>
              </a:srgbClr>
            </a:solidFill>
            <a:prstDash val="solid"/>
          </a:ln>
        </p:spPr>
        <p:txBody>
          <a:bodyPr/>
          <a:lstStyle/>
          <a:p>
            <a:endParaRPr lang="en-GB"/>
          </a:p>
        </p:txBody>
      </p:sp>
      <p:sp>
        <p:nvSpPr>
          <p:cNvPr id="14" name="Text 12"/>
          <p:cNvSpPr txBox="1"/>
          <p:nvPr/>
        </p:nvSpPr>
        <p:spPr>
          <a:xfrm>
            <a:off x="8101584" y="1783080"/>
            <a:ext cx="1627632" cy="384048"/>
          </a:xfrm>
          <a:prstGeom prst="rect">
            <a:avLst/>
          </a:prstGeom>
          <a:noFill/>
          <a:ln/>
        </p:spPr>
        <p:txBody>
          <a:bodyPr wrap="square" lIns="0" tIns="0" rIns="0" bIns="0" rtlCol="0" anchor="ctr">
            <a:normAutofit/>
          </a:bodyPr>
          <a:lstStyle/>
          <a:p>
            <a:pPr marL="0" indent="0" algn="ctr">
              <a:buNone/>
            </a:pPr>
            <a:r>
              <a:rPr lang="en-US" sz="850" b="1" kern="0" spc="80" dirty="0">
                <a:solidFill>
                  <a:srgbClr val="244534"/>
                </a:solidFill>
                <a:latin typeface="Aptos" pitchFamily="34" charset="0"/>
                <a:ea typeface="Aptos" pitchFamily="34" charset="-122"/>
                <a:cs typeface="Aptos" pitchFamily="34" charset="-120"/>
              </a:rPr>
              <a:t>RESPOND</a:t>
            </a:r>
            <a:endParaRPr lang="en-US" sz="850" dirty="0"/>
          </a:p>
        </p:txBody>
      </p:sp>
      <p:sp>
        <p:nvSpPr>
          <p:cNvPr id="15" name="Shape 13"/>
          <p:cNvSpPr/>
          <p:nvPr/>
        </p:nvSpPr>
        <p:spPr>
          <a:xfrm>
            <a:off x="9948672" y="1783080"/>
            <a:ext cx="1627632" cy="384048"/>
          </a:xfrm>
          <a:prstGeom prst="roundRect">
            <a:avLst>
              <a:gd name="adj" fmla="val 19048"/>
            </a:avLst>
          </a:prstGeom>
          <a:solidFill>
            <a:srgbClr val="E7EDE5"/>
          </a:solidFill>
          <a:ln w="12700">
            <a:solidFill>
              <a:srgbClr val="E7EDE5">
                <a:alpha val="0"/>
              </a:srgbClr>
            </a:solidFill>
            <a:prstDash val="solid"/>
          </a:ln>
        </p:spPr>
        <p:txBody>
          <a:bodyPr/>
          <a:lstStyle/>
          <a:p>
            <a:endParaRPr lang="en-GB"/>
          </a:p>
        </p:txBody>
      </p:sp>
      <p:sp>
        <p:nvSpPr>
          <p:cNvPr id="16" name="Text 14"/>
          <p:cNvSpPr txBox="1"/>
          <p:nvPr/>
        </p:nvSpPr>
        <p:spPr>
          <a:xfrm>
            <a:off x="9948672" y="1783080"/>
            <a:ext cx="1627632" cy="384048"/>
          </a:xfrm>
          <a:prstGeom prst="rect">
            <a:avLst/>
          </a:prstGeom>
          <a:noFill/>
          <a:ln/>
        </p:spPr>
        <p:txBody>
          <a:bodyPr wrap="square" lIns="0" tIns="0" rIns="0" bIns="0" rtlCol="0" anchor="ctr">
            <a:normAutofit/>
          </a:bodyPr>
          <a:lstStyle/>
          <a:p>
            <a:pPr marL="0" indent="0" algn="ctr">
              <a:buNone/>
            </a:pPr>
            <a:r>
              <a:rPr lang="en-US" sz="850" b="1" kern="0" spc="80" dirty="0">
                <a:solidFill>
                  <a:srgbClr val="244534"/>
                </a:solidFill>
                <a:latin typeface="Aptos" pitchFamily="34" charset="0"/>
                <a:ea typeface="Aptos" pitchFamily="34" charset="-122"/>
                <a:cs typeface="Aptos" pitchFamily="34" charset="-120"/>
              </a:rPr>
              <a:t>RECOVER</a:t>
            </a:r>
            <a:endParaRPr lang="en-US" sz="850" dirty="0"/>
          </a:p>
        </p:txBody>
      </p:sp>
      <p:sp>
        <p:nvSpPr>
          <p:cNvPr id="17" name="Text 15"/>
          <p:cNvSpPr txBox="1"/>
          <p:nvPr/>
        </p:nvSpPr>
        <p:spPr>
          <a:xfrm>
            <a:off x="749808" y="2450592"/>
            <a:ext cx="2240280" cy="219456"/>
          </a:xfrm>
          <a:prstGeom prst="rect">
            <a:avLst/>
          </a:prstGeom>
          <a:noFill/>
          <a:ln/>
        </p:spPr>
        <p:txBody>
          <a:bodyPr wrap="square" lIns="0" tIns="0" rIns="0" bIns="0" rtlCol="0" anchor="ctr">
            <a:normAutofit/>
          </a:bodyPr>
          <a:lstStyle/>
          <a:p>
            <a:pPr marL="0" indent="0" algn="l">
              <a:buNone/>
            </a:pPr>
            <a:r>
              <a:rPr lang="en-US" sz="900" b="1" kern="0" spc="110" dirty="0">
                <a:solidFill>
                  <a:srgbClr val="6C756D"/>
                </a:solidFill>
                <a:latin typeface="Aptos" pitchFamily="34" charset="0"/>
                <a:ea typeface="Aptos" pitchFamily="34" charset="-122"/>
                <a:cs typeface="Aptos" pitchFamily="34" charset="-120"/>
              </a:rPr>
              <a:t>RISK</a:t>
            </a:r>
            <a:endParaRPr lang="en-US" sz="900" dirty="0"/>
          </a:p>
        </p:txBody>
      </p:sp>
      <p:sp>
        <p:nvSpPr>
          <p:cNvPr id="18" name="Text 16"/>
          <p:cNvSpPr txBox="1"/>
          <p:nvPr/>
        </p:nvSpPr>
        <p:spPr>
          <a:xfrm>
            <a:off x="3246120" y="2450592"/>
            <a:ext cx="4069080" cy="219456"/>
          </a:xfrm>
          <a:prstGeom prst="rect">
            <a:avLst/>
          </a:prstGeom>
          <a:noFill/>
          <a:ln/>
        </p:spPr>
        <p:txBody>
          <a:bodyPr wrap="square" lIns="0" tIns="0" rIns="0" bIns="0" rtlCol="0" anchor="ctr">
            <a:normAutofit/>
          </a:bodyPr>
          <a:lstStyle/>
          <a:p>
            <a:pPr marL="0" indent="0" algn="l">
              <a:buNone/>
            </a:pPr>
            <a:r>
              <a:rPr lang="en-US" sz="900" b="1" kern="0" spc="110" dirty="0">
                <a:solidFill>
                  <a:srgbClr val="6C756D"/>
                </a:solidFill>
                <a:latin typeface="Aptos" pitchFamily="34" charset="0"/>
                <a:ea typeface="Aptos" pitchFamily="34" charset="-122"/>
                <a:cs typeface="Aptos" pitchFamily="34" charset="-120"/>
              </a:rPr>
              <a:t>CONTROL</a:t>
            </a:r>
            <a:endParaRPr lang="en-US" sz="900" dirty="0"/>
          </a:p>
        </p:txBody>
      </p:sp>
      <p:sp>
        <p:nvSpPr>
          <p:cNvPr id="19" name="Text 17"/>
          <p:cNvSpPr txBox="1"/>
          <p:nvPr/>
        </p:nvSpPr>
        <p:spPr>
          <a:xfrm>
            <a:off x="7845552" y="2450592"/>
            <a:ext cx="2377440" cy="219456"/>
          </a:xfrm>
          <a:prstGeom prst="rect">
            <a:avLst/>
          </a:prstGeom>
          <a:noFill/>
          <a:ln/>
        </p:spPr>
        <p:txBody>
          <a:bodyPr wrap="square" lIns="0" tIns="0" rIns="0" bIns="0" rtlCol="0" anchor="ctr">
            <a:normAutofit/>
          </a:bodyPr>
          <a:lstStyle/>
          <a:p>
            <a:pPr marL="0" indent="0" algn="l">
              <a:buNone/>
            </a:pPr>
            <a:r>
              <a:rPr lang="en-US" sz="900" b="1" kern="0" spc="110" dirty="0">
                <a:solidFill>
                  <a:srgbClr val="6C756D"/>
                </a:solidFill>
                <a:latin typeface="Aptos" pitchFamily="34" charset="0"/>
                <a:ea typeface="Aptos" pitchFamily="34" charset="-122"/>
                <a:cs typeface="Aptos" pitchFamily="34" charset="-120"/>
              </a:rPr>
              <a:t>OUTCOME</a:t>
            </a:r>
            <a:endParaRPr lang="en-US" sz="900" dirty="0"/>
          </a:p>
        </p:txBody>
      </p:sp>
      <p:sp>
        <p:nvSpPr>
          <p:cNvPr id="20" name="Shape 18"/>
          <p:cNvSpPr/>
          <p:nvPr/>
        </p:nvSpPr>
        <p:spPr>
          <a:xfrm>
            <a:off x="749808" y="2807208"/>
            <a:ext cx="246888" cy="246888"/>
          </a:xfrm>
          <a:prstGeom prst="ellipse">
            <a:avLst/>
          </a:prstGeom>
          <a:solidFill>
            <a:srgbClr val="A65345"/>
          </a:solidFill>
          <a:ln w="12700">
            <a:solidFill>
              <a:srgbClr val="A65345">
                <a:alpha val="0"/>
              </a:srgbClr>
            </a:solidFill>
            <a:prstDash val="solid"/>
          </a:ln>
        </p:spPr>
        <p:txBody>
          <a:bodyPr/>
          <a:lstStyle/>
          <a:p>
            <a:endParaRPr lang="en-GB"/>
          </a:p>
        </p:txBody>
      </p:sp>
      <p:sp>
        <p:nvSpPr>
          <p:cNvPr id="21" name="Text 19"/>
          <p:cNvSpPr txBox="1"/>
          <p:nvPr/>
        </p:nvSpPr>
        <p:spPr>
          <a:xfrm>
            <a:off x="1115568" y="2770632"/>
            <a:ext cx="1920240" cy="320040"/>
          </a:xfrm>
          <a:prstGeom prst="rect">
            <a:avLst/>
          </a:prstGeom>
          <a:noFill/>
          <a:ln/>
        </p:spPr>
        <p:txBody>
          <a:bodyPr wrap="square" lIns="0" tIns="0" rIns="0" bIns="0" rtlCol="0" anchor="ctr">
            <a:normAutofit/>
          </a:bodyPr>
          <a:lstStyle/>
          <a:p>
            <a:pPr marL="0" indent="0" algn="l">
              <a:buNone/>
            </a:pPr>
            <a:r>
              <a:rPr lang="en-US" sz="1100" b="1" dirty="0">
                <a:solidFill>
                  <a:srgbClr val="1D2922"/>
                </a:solidFill>
                <a:latin typeface="Aptos" pitchFamily="34" charset="0"/>
                <a:ea typeface="Aptos" pitchFamily="34" charset="-122"/>
                <a:cs typeface="Aptos" pitchFamily="34" charset="-120"/>
              </a:rPr>
              <a:t>Account takeover</a:t>
            </a:r>
            <a:endParaRPr lang="en-US" sz="1100" dirty="0"/>
          </a:p>
        </p:txBody>
      </p:sp>
      <p:sp>
        <p:nvSpPr>
          <p:cNvPr id="22" name="Text 20"/>
          <p:cNvSpPr txBox="1"/>
          <p:nvPr/>
        </p:nvSpPr>
        <p:spPr>
          <a:xfrm>
            <a:off x="3246120" y="2770632"/>
            <a:ext cx="4160520" cy="347472"/>
          </a:xfrm>
          <a:prstGeom prst="rect">
            <a:avLst/>
          </a:prstGeom>
          <a:noFill/>
          <a:ln/>
        </p:spPr>
        <p:txBody>
          <a:bodyPr wrap="square" lIns="0" tIns="0" rIns="0" bIns="0" rtlCol="0" anchor="ctr">
            <a:normAutofit/>
          </a:bodyPr>
          <a:lstStyle/>
          <a:p>
            <a:pPr marL="0" indent="0" algn="l">
              <a:buNone/>
            </a:pPr>
            <a:r>
              <a:rPr lang="en-US" sz="1000" dirty="0">
                <a:solidFill>
                  <a:srgbClr val="3A463F"/>
                </a:solidFill>
                <a:latin typeface="Aptos" pitchFamily="34" charset="0"/>
                <a:ea typeface="Aptos" pitchFamily="34" charset="-122"/>
                <a:cs typeface="Aptos" pitchFamily="34" charset="-120"/>
              </a:rPr>
              <a:t>MFA for admins • secure authentication • least privilege</a:t>
            </a:r>
            <a:endParaRPr lang="en-US" sz="1000" dirty="0"/>
          </a:p>
        </p:txBody>
      </p:sp>
      <p:sp>
        <p:nvSpPr>
          <p:cNvPr id="23" name="Shape 21"/>
          <p:cNvSpPr/>
          <p:nvPr/>
        </p:nvSpPr>
        <p:spPr>
          <a:xfrm>
            <a:off x="7845552" y="2761488"/>
            <a:ext cx="1938528"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24" name="Text 22"/>
          <p:cNvSpPr txBox="1"/>
          <p:nvPr/>
        </p:nvSpPr>
        <p:spPr>
          <a:xfrm>
            <a:off x="7918704" y="2761488"/>
            <a:ext cx="1792224" cy="292608"/>
          </a:xfrm>
          <a:prstGeom prst="rect">
            <a:avLst/>
          </a:prstGeom>
          <a:noFill/>
          <a:ln/>
        </p:spPr>
        <p:txBody>
          <a:bodyPr wrap="square" lIns="0" tIns="0" rIns="0" bIns="0" rtlCol="0" anchor="ctr">
            <a:normAutofit/>
          </a:bodyPr>
          <a:lstStyle/>
          <a:p>
            <a:pPr marL="0" indent="0" algn="ctr">
              <a:buNone/>
            </a:pPr>
            <a:r>
              <a:rPr lang="en-US" sz="900" b="1" dirty="0">
                <a:solidFill>
                  <a:srgbClr val="A65345"/>
                </a:solidFill>
                <a:latin typeface="Aptos" pitchFamily="34" charset="0"/>
                <a:ea typeface="Aptos" pitchFamily="34" charset="-122"/>
                <a:cs typeface="Aptos" pitchFamily="34" charset="-120"/>
              </a:rPr>
              <a:t>Protect identities</a:t>
            </a:r>
            <a:endParaRPr lang="en-US" sz="900" dirty="0"/>
          </a:p>
        </p:txBody>
      </p:sp>
      <p:sp>
        <p:nvSpPr>
          <p:cNvPr id="25" name="Shape 23"/>
          <p:cNvSpPr/>
          <p:nvPr/>
        </p:nvSpPr>
        <p:spPr>
          <a:xfrm>
            <a:off x="1115568" y="3200400"/>
            <a:ext cx="9079992" cy="0"/>
          </a:xfrm>
          <a:prstGeom prst="line">
            <a:avLst/>
          </a:prstGeom>
          <a:noFill/>
          <a:ln w="8890">
            <a:solidFill>
              <a:srgbClr val="D9DDD6"/>
            </a:solidFill>
            <a:prstDash val="solid"/>
            <a:tailEnd type="none"/>
          </a:ln>
        </p:spPr>
        <p:txBody>
          <a:bodyPr/>
          <a:lstStyle/>
          <a:p>
            <a:endParaRPr lang="en-GB"/>
          </a:p>
        </p:txBody>
      </p:sp>
      <p:sp>
        <p:nvSpPr>
          <p:cNvPr id="26" name="Shape 24"/>
          <p:cNvSpPr/>
          <p:nvPr/>
        </p:nvSpPr>
        <p:spPr>
          <a:xfrm>
            <a:off x="749808" y="3374136"/>
            <a:ext cx="246888" cy="246888"/>
          </a:xfrm>
          <a:prstGeom prst="ellipse">
            <a:avLst/>
          </a:prstGeom>
          <a:solidFill>
            <a:srgbClr val="B8795B"/>
          </a:solidFill>
          <a:ln w="12700">
            <a:solidFill>
              <a:srgbClr val="B8795B">
                <a:alpha val="0"/>
              </a:srgbClr>
            </a:solidFill>
            <a:prstDash val="solid"/>
          </a:ln>
        </p:spPr>
        <p:txBody>
          <a:bodyPr/>
          <a:lstStyle/>
          <a:p>
            <a:endParaRPr lang="en-GB"/>
          </a:p>
        </p:txBody>
      </p:sp>
      <p:sp>
        <p:nvSpPr>
          <p:cNvPr id="27" name="Text 25"/>
          <p:cNvSpPr txBox="1"/>
          <p:nvPr/>
        </p:nvSpPr>
        <p:spPr>
          <a:xfrm>
            <a:off x="1115568" y="3337560"/>
            <a:ext cx="1920240" cy="320040"/>
          </a:xfrm>
          <a:prstGeom prst="rect">
            <a:avLst/>
          </a:prstGeom>
          <a:noFill/>
          <a:ln/>
        </p:spPr>
        <p:txBody>
          <a:bodyPr wrap="square" lIns="0" tIns="0" rIns="0" bIns="0" rtlCol="0" anchor="ctr">
            <a:normAutofit/>
          </a:bodyPr>
          <a:lstStyle/>
          <a:p>
            <a:pPr marL="0" indent="0" algn="l">
              <a:buNone/>
            </a:pPr>
            <a:r>
              <a:rPr lang="en-US" sz="1100" b="1" dirty="0">
                <a:solidFill>
                  <a:srgbClr val="1D2922"/>
                </a:solidFill>
                <a:latin typeface="Aptos" pitchFamily="34" charset="0"/>
                <a:ea typeface="Aptos" pitchFamily="34" charset="-122"/>
                <a:cs typeface="Aptos" pitchFamily="34" charset="-120"/>
              </a:rPr>
              <a:t>Injection / XSS</a:t>
            </a:r>
            <a:endParaRPr lang="en-US" sz="1100" dirty="0"/>
          </a:p>
        </p:txBody>
      </p:sp>
      <p:sp>
        <p:nvSpPr>
          <p:cNvPr id="28" name="Text 26"/>
          <p:cNvSpPr txBox="1"/>
          <p:nvPr/>
        </p:nvSpPr>
        <p:spPr>
          <a:xfrm>
            <a:off x="3246120" y="3337560"/>
            <a:ext cx="4160520" cy="347472"/>
          </a:xfrm>
          <a:prstGeom prst="rect">
            <a:avLst/>
          </a:prstGeom>
          <a:noFill/>
          <a:ln/>
        </p:spPr>
        <p:txBody>
          <a:bodyPr wrap="square" lIns="0" tIns="0" rIns="0" bIns="0" rtlCol="0" anchor="ctr">
            <a:normAutofit/>
          </a:bodyPr>
          <a:lstStyle/>
          <a:p>
            <a:pPr marL="0" indent="0" algn="l">
              <a:buNone/>
            </a:pPr>
            <a:r>
              <a:rPr lang="en-US" sz="1000" dirty="0">
                <a:solidFill>
                  <a:srgbClr val="3A463F"/>
                </a:solidFill>
                <a:latin typeface="Aptos" pitchFamily="34" charset="0"/>
                <a:ea typeface="Aptos" pitchFamily="34" charset="-122"/>
                <a:cs typeface="Aptos" pitchFamily="34" charset="-120"/>
              </a:rPr>
              <a:t>Parameterized queries • validation • CSP</a:t>
            </a:r>
            <a:endParaRPr lang="en-US" sz="1000" dirty="0"/>
          </a:p>
        </p:txBody>
      </p:sp>
      <p:sp>
        <p:nvSpPr>
          <p:cNvPr id="29" name="Shape 27"/>
          <p:cNvSpPr/>
          <p:nvPr/>
        </p:nvSpPr>
        <p:spPr>
          <a:xfrm>
            <a:off x="7845552" y="3328416"/>
            <a:ext cx="1938528"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30" name="Text 28"/>
          <p:cNvSpPr txBox="1"/>
          <p:nvPr/>
        </p:nvSpPr>
        <p:spPr>
          <a:xfrm>
            <a:off x="7918704" y="3328416"/>
            <a:ext cx="1792224" cy="292608"/>
          </a:xfrm>
          <a:prstGeom prst="rect">
            <a:avLst/>
          </a:prstGeom>
          <a:noFill/>
          <a:ln/>
        </p:spPr>
        <p:txBody>
          <a:bodyPr wrap="square" lIns="0" tIns="0" rIns="0" bIns="0" rtlCol="0" anchor="ctr">
            <a:normAutofit/>
          </a:bodyPr>
          <a:lstStyle/>
          <a:p>
            <a:pPr marL="0" indent="0" algn="ctr">
              <a:buNone/>
            </a:pPr>
            <a:r>
              <a:rPr lang="en-US" sz="900" b="1" dirty="0">
                <a:solidFill>
                  <a:srgbClr val="B8795B"/>
                </a:solidFill>
                <a:latin typeface="Aptos" pitchFamily="34" charset="0"/>
                <a:ea typeface="Aptos" pitchFamily="34" charset="-122"/>
                <a:cs typeface="Aptos" pitchFamily="34" charset="-120"/>
              </a:rPr>
              <a:t>Protect application</a:t>
            </a:r>
            <a:endParaRPr lang="en-US" sz="900" dirty="0"/>
          </a:p>
        </p:txBody>
      </p:sp>
      <p:sp>
        <p:nvSpPr>
          <p:cNvPr id="31" name="Shape 29"/>
          <p:cNvSpPr/>
          <p:nvPr/>
        </p:nvSpPr>
        <p:spPr>
          <a:xfrm>
            <a:off x="1115568" y="3767328"/>
            <a:ext cx="9079992" cy="0"/>
          </a:xfrm>
          <a:prstGeom prst="line">
            <a:avLst/>
          </a:prstGeom>
          <a:noFill/>
          <a:ln w="8890">
            <a:solidFill>
              <a:srgbClr val="D9DDD6"/>
            </a:solidFill>
            <a:prstDash val="solid"/>
            <a:tailEnd type="none"/>
          </a:ln>
        </p:spPr>
        <p:txBody>
          <a:bodyPr/>
          <a:lstStyle/>
          <a:p>
            <a:endParaRPr lang="en-GB"/>
          </a:p>
        </p:txBody>
      </p:sp>
      <p:sp>
        <p:nvSpPr>
          <p:cNvPr id="32" name="Shape 30"/>
          <p:cNvSpPr/>
          <p:nvPr/>
        </p:nvSpPr>
        <p:spPr>
          <a:xfrm>
            <a:off x="749808" y="3941064"/>
            <a:ext cx="246888" cy="246888"/>
          </a:xfrm>
          <a:prstGeom prst="ellipse">
            <a:avLst/>
          </a:prstGeom>
          <a:solidFill>
            <a:srgbClr val="56758A"/>
          </a:solidFill>
          <a:ln w="12700">
            <a:solidFill>
              <a:srgbClr val="56758A">
                <a:alpha val="0"/>
              </a:srgbClr>
            </a:solidFill>
            <a:prstDash val="solid"/>
          </a:ln>
        </p:spPr>
        <p:txBody>
          <a:bodyPr/>
          <a:lstStyle/>
          <a:p>
            <a:endParaRPr lang="en-GB"/>
          </a:p>
        </p:txBody>
      </p:sp>
      <p:sp>
        <p:nvSpPr>
          <p:cNvPr id="33" name="Text 31"/>
          <p:cNvSpPr txBox="1"/>
          <p:nvPr/>
        </p:nvSpPr>
        <p:spPr>
          <a:xfrm>
            <a:off x="1115568" y="3904488"/>
            <a:ext cx="1920240" cy="320040"/>
          </a:xfrm>
          <a:prstGeom prst="rect">
            <a:avLst/>
          </a:prstGeom>
          <a:noFill/>
          <a:ln/>
        </p:spPr>
        <p:txBody>
          <a:bodyPr wrap="square" lIns="0" tIns="0" rIns="0" bIns="0" rtlCol="0" anchor="ctr">
            <a:normAutofit/>
          </a:bodyPr>
          <a:lstStyle/>
          <a:p>
            <a:pPr marL="0" indent="0" algn="l">
              <a:buNone/>
            </a:pPr>
            <a:r>
              <a:rPr lang="en-US" sz="1100" b="1" dirty="0">
                <a:solidFill>
                  <a:srgbClr val="1D2922"/>
                </a:solidFill>
                <a:latin typeface="Aptos" pitchFamily="34" charset="0"/>
                <a:ea typeface="Aptos" pitchFamily="34" charset="-122"/>
                <a:cs typeface="Aptos" pitchFamily="34" charset="-120"/>
              </a:rPr>
              <a:t>Payment-data exposure</a:t>
            </a:r>
            <a:endParaRPr lang="en-US" sz="1100" dirty="0"/>
          </a:p>
        </p:txBody>
      </p:sp>
      <p:sp>
        <p:nvSpPr>
          <p:cNvPr id="34" name="Text 32"/>
          <p:cNvSpPr txBox="1"/>
          <p:nvPr/>
        </p:nvSpPr>
        <p:spPr>
          <a:xfrm>
            <a:off x="3246120" y="3904488"/>
            <a:ext cx="4160520" cy="347472"/>
          </a:xfrm>
          <a:prstGeom prst="rect">
            <a:avLst/>
          </a:prstGeom>
          <a:noFill/>
          <a:ln/>
        </p:spPr>
        <p:txBody>
          <a:bodyPr wrap="square" lIns="0" tIns="0" rIns="0" bIns="0" rtlCol="0" anchor="ctr">
            <a:normAutofit/>
          </a:bodyPr>
          <a:lstStyle/>
          <a:p>
            <a:pPr marL="0" indent="0" algn="l">
              <a:buNone/>
            </a:pPr>
            <a:r>
              <a:rPr lang="en-US" sz="1000" dirty="0">
                <a:solidFill>
                  <a:srgbClr val="3A463F"/>
                </a:solidFill>
                <a:latin typeface="Aptos" pitchFamily="34" charset="0"/>
                <a:ea typeface="Aptos" pitchFamily="34" charset="-122"/>
                <a:cs typeface="Aptos" pitchFamily="34" charset="-120"/>
              </a:rPr>
              <a:t>PCI-compliant payment provider • tokenisation</a:t>
            </a:r>
            <a:endParaRPr lang="en-US" sz="1000" dirty="0"/>
          </a:p>
        </p:txBody>
      </p:sp>
      <p:sp>
        <p:nvSpPr>
          <p:cNvPr id="35" name="Shape 33"/>
          <p:cNvSpPr/>
          <p:nvPr/>
        </p:nvSpPr>
        <p:spPr>
          <a:xfrm>
            <a:off x="7845552" y="3895344"/>
            <a:ext cx="1938528"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36" name="Text 34"/>
          <p:cNvSpPr txBox="1"/>
          <p:nvPr/>
        </p:nvSpPr>
        <p:spPr>
          <a:xfrm>
            <a:off x="7918704" y="3895344"/>
            <a:ext cx="1792224" cy="292608"/>
          </a:xfrm>
          <a:prstGeom prst="rect">
            <a:avLst/>
          </a:prstGeom>
          <a:noFill/>
          <a:ln/>
        </p:spPr>
        <p:txBody>
          <a:bodyPr wrap="square" lIns="0" tIns="0" rIns="0" bIns="0" rtlCol="0" anchor="ctr">
            <a:normAutofit/>
          </a:bodyPr>
          <a:lstStyle/>
          <a:p>
            <a:pPr marL="0" indent="0" algn="ctr">
              <a:buNone/>
            </a:pPr>
            <a:r>
              <a:rPr lang="en-US" sz="900" b="1" dirty="0">
                <a:solidFill>
                  <a:srgbClr val="56758A"/>
                </a:solidFill>
                <a:latin typeface="Aptos" pitchFamily="34" charset="0"/>
                <a:ea typeface="Aptos" pitchFamily="34" charset="-122"/>
                <a:cs typeface="Aptos" pitchFamily="34" charset="-120"/>
              </a:rPr>
              <a:t>Reduce card-data scope</a:t>
            </a:r>
            <a:endParaRPr lang="en-US" sz="900" dirty="0"/>
          </a:p>
        </p:txBody>
      </p:sp>
      <p:sp>
        <p:nvSpPr>
          <p:cNvPr id="37" name="Shape 35"/>
          <p:cNvSpPr/>
          <p:nvPr/>
        </p:nvSpPr>
        <p:spPr>
          <a:xfrm>
            <a:off x="1115568" y="4334256"/>
            <a:ext cx="9079992" cy="0"/>
          </a:xfrm>
          <a:prstGeom prst="line">
            <a:avLst/>
          </a:prstGeom>
          <a:noFill/>
          <a:ln w="8890">
            <a:solidFill>
              <a:srgbClr val="D9DDD6"/>
            </a:solidFill>
            <a:prstDash val="solid"/>
            <a:tailEnd type="none"/>
          </a:ln>
        </p:spPr>
        <p:txBody>
          <a:bodyPr/>
          <a:lstStyle/>
          <a:p>
            <a:endParaRPr lang="en-GB"/>
          </a:p>
        </p:txBody>
      </p:sp>
      <p:sp>
        <p:nvSpPr>
          <p:cNvPr id="38" name="Shape 36"/>
          <p:cNvSpPr/>
          <p:nvPr/>
        </p:nvSpPr>
        <p:spPr>
          <a:xfrm>
            <a:off x="749808" y="4507992"/>
            <a:ext cx="246888" cy="246888"/>
          </a:xfrm>
          <a:prstGeom prst="ellipse">
            <a:avLst/>
          </a:prstGeom>
          <a:solidFill>
            <a:srgbClr val="57835B"/>
          </a:solidFill>
          <a:ln w="12700">
            <a:solidFill>
              <a:srgbClr val="57835B">
                <a:alpha val="0"/>
              </a:srgbClr>
            </a:solidFill>
            <a:prstDash val="solid"/>
          </a:ln>
        </p:spPr>
        <p:txBody>
          <a:bodyPr/>
          <a:lstStyle/>
          <a:p>
            <a:endParaRPr lang="en-GB"/>
          </a:p>
        </p:txBody>
      </p:sp>
      <p:sp>
        <p:nvSpPr>
          <p:cNvPr id="39" name="Text 37"/>
          <p:cNvSpPr txBox="1"/>
          <p:nvPr/>
        </p:nvSpPr>
        <p:spPr>
          <a:xfrm>
            <a:off x="1115568" y="4471416"/>
            <a:ext cx="1920240" cy="320040"/>
          </a:xfrm>
          <a:prstGeom prst="rect">
            <a:avLst/>
          </a:prstGeom>
          <a:noFill/>
          <a:ln/>
        </p:spPr>
        <p:txBody>
          <a:bodyPr wrap="square" lIns="0" tIns="0" rIns="0" bIns="0" rtlCol="0" anchor="ctr">
            <a:normAutofit/>
          </a:bodyPr>
          <a:lstStyle/>
          <a:p>
            <a:pPr marL="0" indent="0" algn="l">
              <a:buNone/>
            </a:pPr>
            <a:r>
              <a:rPr lang="en-US" sz="1100" b="1" dirty="0">
                <a:solidFill>
                  <a:srgbClr val="1D2922"/>
                </a:solidFill>
                <a:latin typeface="Aptos" pitchFamily="34" charset="0"/>
                <a:ea typeface="Aptos" pitchFamily="34" charset="-122"/>
                <a:cs typeface="Aptos" pitchFamily="34" charset="-120"/>
              </a:rPr>
              <a:t>Data breach / misuse</a:t>
            </a:r>
            <a:endParaRPr lang="en-US" sz="1100" dirty="0"/>
          </a:p>
        </p:txBody>
      </p:sp>
      <p:sp>
        <p:nvSpPr>
          <p:cNvPr id="40" name="Text 38"/>
          <p:cNvSpPr txBox="1"/>
          <p:nvPr/>
        </p:nvSpPr>
        <p:spPr>
          <a:xfrm>
            <a:off x="3246120" y="4471416"/>
            <a:ext cx="4160520" cy="347472"/>
          </a:xfrm>
          <a:prstGeom prst="rect">
            <a:avLst/>
          </a:prstGeom>
          <a:noFill/>
          <a:ln/>
        </p:spPr>
        <p:txBody>
          <a:bodyPr wrap="square" lIns="0" tIns="0" rIns="0" bIns="0" rtlCol="0" anchor="ctr">
            <a:normAutofit/>
          </a:bodyPr>
          <a:lstStyle/>
          <a:p>
            <a:pPr marL="0" indent="0" algn="l">
              <a:buNone/>
            </a:pPr>
            <a:r>
              <a:rPr lang="en-US" sz="1000" dirty="0">
                <a:solidFill>
                  <a:srgbClr val="3A463F"/>
                </a:solidFill>
                <a:latin typeface="Aptos" pitchFamily="34" charset="0"/>
                <a:ea typeface="Aptos" pitchFamily="34" charset="-122"/>
                <a:cs typeface="Aptos" pitchFamily="34" charset="-120"/>
              </a:rPr>
              <a:t>TLS • encryption • minimisation • retention rules</a:t>
            </a:r>
            <a:endParaRPr lang="en-US" sz="1000" dirty="0"/>
          </a:p>
        </p:txBody>
      </p:sp>
      <p:sp>
        <p:nvSpPr>
          <p:cNvPr id="41" name="Shape 39"/>
          <p:cNvSpPr/>
          <p:nvPr/>
        </p:nvSpPr>
        <p:spPr>
          <a:xfrm>
            <a:off x="7845552" y="4462272"/>
            <a:ext cx="1938528"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42" name="Text 40"/>
          <p:cNvSpPr txBox="1"/>
          <p:nvPr/>
        </p:nvSpPr>
        <p:spPr>
          <a:xfrm>
            <a:off x="7918704" y="4462272"/>
            <a:ext cx="1792224" cy="292608"/>
          </a:xfrm>
          <a:prstGeom prst="rect">
            <a:avLst/>
          </a:prstGeom>
          <a:noFill/>
          <a:ln/>
        </p:spPr>
        <p:txBody>
          <a:bodyPr wrap="square" lIns="0" tIns="0" rIns="0" bIns="0" rtlCol="0" anchor="ctr">
            <a:normAutofit/>
          </a:bodyPr>
          <a:lstStyle/>
          <a:p>
            <a:pPr marL="0" indent="0" algn="ctr">
              <a:buNone/>
            </a:pPr>
            <a:r>
              <a:rPr lang="en-US" sz="900" b="1" dirty="0">
                <a:solidFill>
                  <a:srgbClr val="57835B"/>
                </a:solidFill>
                <a:latin typeface="Aptos" pitchFamily="34" charset="0"/>
                <a:ea typeface="Aptos" pitchFamily="34" charset="-122"/>
                <a:cs typeface="Aptos" pitchFamily="34" charset="-120"/>
              </a:rPr>
              <a:t>Protect privacy</a:t>
            </a:r>
            <a:endParaRPr lang="en-US" sz="900" dirty="0"/>
          </a:p>
        </p:txBody>
      </p:sp>
      <p:sp>
        <p:nvSpPr>
          <p:cNvPr id="43" name="Shape 41"/>
          <p:cNvSpPr/>
          <p:nvPr/>
        </p:nvSpPr>
        <p:spPr>
          <a:xfrm>
            <a:off x="1115568" y="4901184"/>
            <a:ext cx="9079992" cy="0"/>
          </a:xfrm>
          <a:prstGeom prst="line">
            <a:avLst/>
          </a:prstGeom>
          <a:noFill/>
          <a:ln w="8890">
            <a:solidFill>
              <a:srgbClr val="D9DDD6"/>
            </a:solidFill>
            <a:prstDash val="solid"/>
            <a:tailEnd type="none"/>
          </a:ln>
        </p:spPr>
        <p:txBody>
          <a:bodyPr/>
          <a:lstStyle/>
          <a:p>
            <a:endParaRPr lang="en-GB"/>
          </a:p>
        </p:txBody>
      </p:sp>
      <p:sp>
        <p:nvSpPr>
          <p:cNvPr id="44" name="Shape 42"/>
          <p:cNvSpPr/>
          <p:nvPr/>
        </p:nvSpPr>
        <p:spPr>
          <a:xfrm>
            <a:off x="749808" y="5074920"/>
            <a:ext cx="246888" cy="246888"/>
          </a:xfrm>
          <a:prstGeom prst="ellipse">
            <a:avLst/>
          </a:prstGeom>
          <a:solidFill>
            <a:srgbClr val="C8A85B"/>
          </a:solidFill>
          <a:ln w="12700">
            <a:solidFill>
              <a:srgbClr val="C8A85B">
                <a:alpha val="0"/>
              </a:srgbClr>
            </a:solidFill>
            <a:prstDash val="solid"/>
          </a:ln>
        </p:spPr>
        <p:txBody>
          <a:bodyPr/>
          <a:lstStyle/>
          <a:p>
            <a:endParaRPr lang="en-GB"/>
          </a:p>
        </p:txBody>
      </p:sp>
      <p:sp>
        <p:nvSpPr>
          <p:cNvPr id="45" name="Text 43"/>
          <p:cNvSpPr txBox="1"/>
          <p:nvPr/>
        </p:nvSpPr>
        <p:spPr>
          <a:xfrm>
            <a:off x="1115568" y="5038344"/>
            <a:ext cx="1920240" cy="320040"/>
          </a:xfrm>
          <a:prstGeom prst="rect">
            <a:avLst/>
          </a:prstGeom>
          <a:noFill/>
          <a:ln/>
        </p:spPr>
        <p:txBody>
          <a:bodyPr wrap="square" lIns="0" tIns="0" rIns="0" bIns="0" rtlCol="0" anchor="ctr">
            <a:normAutofit/>
          </a:bodyPr>
          <a:lstStyle/>
          <a:p>
            <a:pPr marL="0" indent="0" algn="l">
              <a:buNone/>
            </a:pPr>
            <a:r>
              <a:rPr lang="en-US" sz="1100" b="1" dirty="0">
                <a:solidFill>
                  <a:srgbClr val="1D2922"/>
                </a:solidFill>
                <a:latin typeface="Aptos" pitchFamily="34" charset="0"/>
                <a:ea typeface="Aptos" pitchFamily="34" charset="-122"/>
                <a:cs typeface="Aptos" pitchFamily="34" charset="-120"/>
              </a:rPr>
              <a:t>Outage / ransomware</a:t>
            </a:r>
            <a:endParaRPr lang="en-US" sz="1100" dirty="0"/>
          </a:p>
        </p:txBody>
      </p:sp>
      <p:sp>
        <p:nvSpPr>
          <p:cNvPr id="46" name="Text 44"/>
          <p:cNvSpPr txBox="1"/>
          <p:nvPr/>
        </p:nvSpPr>
        <p:spPr>
          <a:xfrm>
            <a:off x="3246120" y="5038344"/>
            <a:ext cx="4160520" cy="347472"/>
          </a:xfrm>
          <a:prstGeom prst="rect">
            <a:avLst/>
          </a:prstGeom>
          <a:noFill/>
          <a:ln/>
        </p:spPr>
        <p:txBody>
          <a:bodyPr wrap="square" lIns="0" tIns="0" rIns="0" bIns="0" rtlCol="0" anchor="ctr">
            <a:normAutofit/>
          </a:bodyPr>
          <a:lstStyle/>
          <a:p>
            <a:pPr marL="0" indent="0" algn="l">
              <a:buNone/>
            </a:pPr>
            <a:r>
              <a:rPr lang="en-US" sz="1000" dirty="0">
                <a:solidFill>
                  <a:srgbClr val="3A463F"/>
                </a:solidFill>
                <a:latin typeface="Aptos" pitchFamily="34" charset="0"/>
                <a:ea typeface="Aptos" pitchFamily="34" charset="-122"/>
                <a:cs typeface="Aptos" pitchFamily="34" charset="-120"/>
              </a:rPr>
              <a:t>WAF • monitoring • immutable backup • recovery test</a:t>
            </a:r>
            <a:endParaRPr lang="en-US" sz="1000" dirty="0"/>
          </a:p>
        </p:txBody>
      </p:sp>
      <p:sp>
        <p:nvSpPr>
          <p:cNvPr id="47" name="Shape 45"/>
          <p:cNvSpPr/>
          <p:nvPr/>
        </p:nvSpPr>
        <p:spPr>
          <a:xfrm>
            <a:off x="7845552" y="5029200"/>
            <a:ext cx="1938528" cy="292608"/>
          </a:xfrm>
          <a:prstGeom prst="roundRect">
            <a:avLst>
              <a:gd name="adj" fmla="val 50000"/>
            </a:avLst>
          </a:prstGeom>
          <a:solidFill>
            <a:srgbClr val="E8EDE5"/>
          </a:solidFill>
          <a:ln w="12700">
            <a:solidFill>
              <a:srgbClr val="E8EDE5">
                <a:alpha val="0"/>
              </a:srgbClr>
            </a:solidFill>
            <a:prstDash val="solid"/>
          </a:ln>
        </p:spPr>
        <p:txBody>
          <a:bodyPr/>
          <a:lstStyle/>
          <a:p>
            <a:endParaRPr lang="en-GB"/>
          </a:p>
        </p:txBody>
      </p:sp>
      <p:sp>
        <p:nvSpPr>
          <p:cNvPr id="48" name="Text 46"/>
          <p:cNvSpPr txBox="1"/>
          <p:nvPr/>
        </p:nvSpPr>
        <p:spPr>
          <a:xfrm>
            <a:off x="7918704" y="5029200"/>
            <a:ext cx="1792224" cy="292608"/>
          </a:xfrm>
          <a:prstGeom prst="rect">
            <a:avLst/>
          </a:prstGeom>
          <a:noFill/>
          <a:ln/>
        </p:spPr>
        <p:txBody>
          <a:bodyPr wrap="square" lIns="0" tIns="0" rIns="0" bIns="0" rtlCol="0" anchor="ctr">
            <a:normAutofit/>
          </a:bodyPr>
          <a:lstStyle/>
          <a:p>
            <a:pPr marL="0" indent="0" algn="ctr">
              <a:buNone/>
            </a:pPr>
            <a:r>
              <a:rPr lang="en-US" sz="900" b="1" dirty="0">
                <a:solidFill>
                  <a:srgbClr val="C8A85B"/>
                </a:solidFill>
                <a:latin typeface="Aptos" pitchFamily="34" charset="0"/>
                <a:ea typeface="Aptos" pitchFamily="34" charset="-122"/>
                <a:cs typeface="Aptos" pitchFamily="34" charset="-120"/>
              </a:rPr>
              <a:t>Maintain resilience</a:t>
            </a:r>
            <a:endParaRPr lang="en-US" sz="900" dirty="0"/>
          </a:p>
        </p:txBody>
      </p:sp>
      <p:sp>
        <p:nvSpPr>
          <p:cNvPr id="49" name="Shape 47"/>
          <p:cNvSpPr/>
          <p:nvPr/>
        </p:nvSpPr>
        <p:spPr>
          <a:xfrm>
            <a:off x="10012680" y="2404872"/>
            <a:ext cx="1417320" cy="3429000"/>
          </a:xfrm>
          <a:prstGeom prst="roundRect">
            <a:avLst>
              <a:gd name="adj" fmla="val 7742"/>
            </a:avLst>
          </a:prstGeom>
          <a:solidFill>
            <a:srgbClr val="244534"/>
          </a:solidFill>
          <a:ln w="12700">
            <a:solidFill>
              <a:srgbClr val="244534">
                <a:alpha val="0"/>
              </a:srgbClr>
            </a:solidFill>
            <a:prstDash val="solid"/>
          </a:ln>
        </p:spPr>
        <p:txBody>
          <a:bodyPr/>
          <a:lstStyle/>
          <a:p>
            <a:endParaRPr lang="en-GB"/>
          </a:p>
        </p:txBody>
      </p:sp>
      <p:sp>
        <p:nvSpPr>
          <p:cNvPr id="50" name="Text 48"/>
          <p:cNvSpPr txBox="1"/>
          <p:nvPr/>
        </p:nvSpPr>
        <p:spPr>
          <a:xfrm>
            <a:off x="10168128" y="2670048"/>
            <a:ext cx="1097280" cy="566928"/>
          </a:xfrm>
          <a:prstGeom prst="rect">
            <a:avLst/>
          </a:prstGeom>
          <a:noFill/>
          <a:ln/>
        </p:spPr>
        <p:txBody>
          <a:bodyPr wrap="square" lIns="0" tIns="0" rIns="0" bIns="0" rtlCol="0" anchor="ctr">
            <a:normAutofit/>
          </a:bodyPr>
          <a:lstStyle/>
          <a:p>
            <a:pPr marL="0" indent="0" algn="ctr">
              <a:buNone/>
            </a:pPr>
            <a:r>
              <a:rPr lang="en-US" sz="1300" b="1" dirty="0">
                <a:solidFill>
                  <a:srgbClr val="FFFFFF"/>
                </a:solidFill>
                <a:latin typeface="Aptos" pitchFamily="34" charset="0"/>
                <a:ea typeface="Aptos" pitchFamily="34" charset="-122"/>
                <a:cs typeface="Aptos" pitchFamily="34" charset="-120"/>
              </a:rPr>
              <a:t>PRIVACY</a:t>
            </a:r>
            <a:endParaRPr lang="en-US" sz="1300" dirty="0"/>
          </a:p>
          <a:p>
            <a:pPr marL="0" indent="0" algn="ctr">
              <a:buNone/>
            </a:pPr>
            <a:r>
              <a:rPr lang="en-US" sz="1300" b="1" dirty="0">
                <a:solidFill>
                  <a:srgbClr val="FFFFFF"/>
                </a:solidFill>
                <a:latin typeface="Aptos" pitchFamily="34" charset="0"/>
                <a:ea typeface="Aptos" pitchFamily="34" charset="-122"/>
                <a:cs typeface="Aptos" pitchFamily="34" charset="-120"/>
              </a:rPr>
              <a:t>BY DESIGN</a:t>
            </a:r>
            <a:endParaRPr lang="en-US" sz="1300" dirty="0"/>
          </a:p>
        </p:txBody>
      </p:sp>
      <p:sp>
        <p:nvSpPr>
          <p:cNvPr id="51" name="Shape 49"/>
          <p:cNvSpPr/>
          <p:nvPr/>
        </p:nvSpPr>
        <p:spPr>
          <a:xfrm>
            <a:off x="10241280" y="3429000"/>
            <a:ext cx="960120" cy="0"/>
          </a:xfrm>
          <a:prstGeom prst="line">
            <a:avLst/>
          </a:prstGeom>
          <a:noFill/>
          <a:ln w="15240">
            <a:solidFill>
              <a:srgbClr val="7EA087"/>
            </a:solidFill>
            <a:prstDash val="solid"/>
            <a:tailEnd type="none"/>
          </a:ln>
        </p:spPr>
        <p:txBody>
          <a:bodyPr/>
          <a:lstStyle/>
          <a:p>
            <a:endParaRPr lang="en-GB"/>
          </a:p>
        </p:txBody>
      </p:sp>
      <p:sp>
        <p:nvSpPr>
          <p:cNvPr id="52" name="Text 50"/>
          <p:cNvSpPr txBox="1"/>
          <p:nvPr/>
        </p:nvSpPr>
        <p:spPr>
          <a:xfrm>
            <a:off x="10168128" y="3703320"/>
            <a:ext cx="1097280" cy="566928"/>
          </a:xfrm>
          <a:prstGeom prst="rect">
            <a:avLst/>
          </a:prstGeom>
          <a:noFill/>
          <a:ln/>
        </p:spPr>
        <p:txBody>
          <a:bodyPr wrap="square" lIns="0" tIns="0" rIns="0" bIns="0" rtlCol="0" anchor="ctr">
            <a:normAutofit/>
          </a:bodyPr>
          <a:lstStyle/>
          <a:p>
            <a:pPr marL="0" indent="0" algn="ctr">
              <a:buNone/>
            </a:pPr>
            <a:r>
              <a:rPr lang="en-US" sz="1000" b="1" dirty="0">
                <a:solidFill>
                  <a:srgbClr val="DDE8DA"/>
                </a:solidFill>
                <a:latin typeface="Aptos" pitchFamily="34" charset="0"/>
                <a:ea typeface="Aptos" pitchFamily="34" charset="-122"/>
                <a:cs typeface="Aptos" pitchFamily="34" charset="-120"/>
              </a:rPr>
              <a:t>Collect only what is needed</a:t>
            </a:r>
            <a:endParaRPr lang="en-US" sz="1000" dirty="0"/>
          </a:p>
        </p:txBody>
      </p:sp>
      <p:sp>
        <p:nvSpPr>
          <p:cNvPr id="53" name="Text 51"/>
          <p:cNvSpPr txBox="1"/>
          <p:nvPr/>
        </p:nvSpPr>
        <p:spPr>
          <a:xfrm>
            <a:off x="10168128" y="4370832"/>
            <a:ext cx="1097280" cy="347472"/>
          </a:xfrm>
          <a:prstGeom prst="rect">
            <a:avLst/>
          </a:prstGeom>
          <a:noFill/>
          <a:ln/>
        </p:spPr>
        <p:txBody>
          <a:bodyPr wrap="square" lIns="0" tIns="0" rIns="0" bIns="0" rtlCol="0" anchor="ctr">
            <a:normAutofit/>
          </a:bodyPr>
          <a:lstStyle/>
          <a:p>
            <a:pPr marL="0" indent="0" algn="ctr">
              <a:buNone/>
            </a:pPr>
            <a:r>
              <a:rPr lang="en-US" sz="1000" b="1" dirty="0">
                <a:solidFill>
                  <a:srgbClr val="DDE8DA"/>
                </a:solidFill>
                <a:latin typeface="Aptos" pitchFamily="34" charset="0"/>
                <a:ea typeface="Aptos" pitchFamily="34" charset="-122"/>
                <a:cs typeface="Aptos" pitchFamily="34" charset="-120"/>
              </a:rPr>
              <a:t>Limit access</a:t>
            </a:r>
            <a:endParaRPr lang="en-US" sz="1000" dirty="0"/>
          </a:p>
        </p:txBody>
      </p:sp>
      <p:sp>
        <p:nvSpPr>
          <p:cNvPr id="54" name="Text 52"/>
          <p:cNvSpPr txBox="1"/>
          <p:nvPr/>
        </p:nvSpPr>
        <p:spPr>
          <a:xfrm>
            <a:off x="10168128" y="4828032"/>
            <a:ext cx="1097280" cy="347472"/>
          </a:xfrm>
          <a:prstGeom prst="rect">
            <a:avLst/>
          </a:prstGeom>
          <a:noFill/>
          <a:ln/>
        </p:spPr>
        <p:txBody>
          <a:bodyPr wrap="square" lIns="0" tIns="0" rIns="0" bIns="0" rtlCol="0" anchor="ctr">
            <a:normAutofit/>
          </a:bodyPr>
          <a:lstStyle/>
          <a:p>
            <a:pPr marL="0" indent="0" algn="ctr">
              <a:buNone/>
            </a:pPr>
            <a:r>
              <a:rPr lang="en-US" sz="1000" b="1" dirty="0">
                <a:solidFill>
                  <a:srgbClr val="DDE8DA"/>
                </a:solidFill>
                <a:latin typeface="Aptos" pitchFamily="34" charset="0"/>
                <a:ea typeface="Aptos" pitchFamily="34" charset="-122"/>
                <a:cs typeface="Aptos" pitchFamily="34" charset="-120"/>
              </a:rPr>
              <a:t>Define retention</a:t>
            </a:r>
            <a:endParaRPr lang="en-US" sz="1000" dirty="0"/>
          </a:p>
        </p:txBody>
      </p:sp>
      <p:sp>
        <p:nvSpPr>
          <p:cNvPr id="55" name="Text 53"/>
          <p:cNvSpPr txBox="1"/>
          <p:nvPr/>
        </p:nvSpPr>
        <p:spPr>
          <a:xfrm>
            <a:off x="10168128" y="5285232"/>
            <a:ext cx="1097280" cy="347472"/>
          </a:xfrm>
          <a:prstGeom prst="rect">
            <a:avLst/>
          </a:prstGeom>
          <a:noFill/>
          <a:ln/>
        </p:spPr>
        <p:txBody>
          <a:bodyPr wrap="square" lIns="0" tIns="0" rIns="0" bIns="0" rtlCol="0" anchor="ctr">
            <a:normAutofit/>
          </a:bodyPr>
          <a:lstStyle/>
          <a:p>
            <a:pPr marL="0" indent="0" algn="ctr">
              <a:buNone/>
            </a:pPr>
            <a:r>
              <a:rPr lang="en-US" sz="1000" b="1" dirty="0">
                <a:solidFill>
                  <a:srgbClr val="DDE8DA"/>
                </a:solidFill>
                <a:latin typeface="Aptos" pitchFamily="34" charset="0"/>
                <a:ea typeface="Aptos" pitchFamily="34" charset="-122"/>
                <a:cs typeface="Aptos" pitchFamily="34" charset="-120"/>
              </a:rPr>
              <a:t>Plan incidents</a:t>
            </a:r>
            <a:endParaRPr lang="en-US" sz="1000" dirty="0"/>
          </a:p>
        </p:txBody>
      </p:sp>
      <p:sp>
        <p:nvSpPr>
          <p:cNvPr id="56" name="Text 54"/>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Frameworks: NIST CSF 2.0 [12]; OWASP Top 10:2025 [13]; ICO data protection by design/default [14].</a:t>
            </a:r>
            <a:endParaRPr lang="en-US" sz="770" dirty="0"/>
          </a:p>
        </p:txBody>
      </p:sp>
      <p:sp>
        <p:nvSpPr>
          <p:cNvPr id="57"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15 — IMPLEMENTATION &amp; MEASUREMENT</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Launch in phases, then optimise from evidence</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A 12-week roadmap keeps the plan achievable while preserving security and measurement from day one.</a:t>
            </a:r>
            <a:endParaRPr lang="en-US" sz="1200" dirty="0"/>
          </a:p>
        </p:txBody>
      </p:sp>
      <p:sp>
        <p:nvSpPr>
          <p:cNvPr id="5" name="Shape 3"/>
          <p:cNvSpPr/>
          <p:nvPr/>
        </p:nvSpPr>
        <p:spPr>
          <a:xfrm>
            <a:off x="731520" y="1828800"/>
            <a:ext cx="2468880" cy="1828800"/>
          </a:xfrm>
          <a:prstGeom prst="roundRect">
            <a:avLst>
              <a:gd name="adj" fmla="val 7000"/>
            </a:avLst>
          </a:prstGeom>
          <a:solidFill>
            <a:srgbClr val="FFFDF8"/>
          </a:solidFill>
          <a:ln w="12700">
            <a:solidFill>
              <a:srgbClr val="FFFDF8">
                <a:alpha val="0"/>
              </a:srgbClr>
            </a:solidFill>
            <a:prstDash val="solid"/>
          </a:ln>
        </p:spPr>
        <p:txBody>
          <a:bodyPr/>
          <a:lstStyle/>
          <a:p>
            <a:endParaRPr lang="en-GB"/>
          </a:p>
        </p:txBody>
      </p:sp>
      <p:sp>
        <p:nvSpPr>
          <p:cNvPr id="6" name="Shape 4"/>
          <p:cNvSpPr/>
          <p:nvPr/>
        </p:nvSpPr>
        <p:spPr>
          <a:xfrm>
            <a:off x="914400" y="2057400"/>
            <a:ext cx="384048" cy="384048"/>
          </a:xfrm>
          <a:prstGeom prst="ellipse">
            <a:avLst/>
          </a:prstGeom>
          <a:solidFill>
            <a:srgbClr val="244534"/>
          </a:solidFill>
          <a:ln w="12700">
            <a:solidFill>
              <a:srgbClr val="244534">
                <a:alpha val="0"/>
              </a:srgbClr>
            </a:solidFill>
            <a:prstDash val="solid"/>
          </a:ln>
        </p:spPr>
        <p:txBody>
          <a:bodyPr/>
          <a:lstStyle/>
          <a:p>
            <a:endParaRPr lang="en-GB"/>
          </a:p>
        </p:txBody>
      </p:sp>
      <p:sp>
        <p:nvSpPr>
          <p:cNvPr id="7" name="Text 5"/>
          <p:cNvSpPr txBox="1"/>
          <p:nvPr/>
        </p:nvSpPr>
        <p:spPr>
          <a:xfrm>
            <a:off x="914400" y="2057400"/>
            <a:ext cx="384048" cy="384048"/>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01</a:t>
            </a:r>
            <a:endParaRPr lang="en-US" sz="900" dirty="0"/>
          </a:p>
        </p:txBody>
      </p:sp>
      <p:sp>
        <p:nvSpPr>
          <p:cNvPr id="8" name="Text 6"/>
          <p:cNvSpPr txBox="1"/>
          <p:nvPr/>
        </p:nvSpPr>
        <p:spPr>
          <a:xfrm>
            <a:off x="1444752" y="2029968"/>
            <a:ext cx="1280160" cy="237744"/>
          </a:xfrm>
          <a:prstGeom prst="rect">
            <a:avLst/>
          </a:prstGeom>
          <a:noFill/>
          <a:ln/>
        </p:spPr>
        <p:txBody>
          <a:bodyPr wrap="square" lIns="0" tIns="0" rIns="0" bIns="0" rtlCol="0" anchor="ctr">
            <a:normAutofit/>
          </a:bodyPr>
          <a:lstStyle/>
          <a:p>
            <a:pPr marL="0" indent="0" algn="l">
              <a:buNone/>
            </a:pPr>
            <a:r>
              <a:rPr lang="en-US" sz="1100" b="1" kern="0" spc="80" dirty="0">
                <a:solidFill>
                  <a:srgbClr val="244534"/>
                </a:solidFill>
                <a:latin typeface="Aptos" pitchFamily="34" charset="0"/>
                <a:ea typeface="Aptos" pitchFamily="34" charset="-122"/>
                <a:cs typeface="Aptos" pitchFamily="34" charset="-120"/>
              </a:rPr>
              <a:t>FOUNDATION</a:t>
            </a:r>
            <a:endParaRPr lang="en-US" sz="1100" dirty="0"/>
          </a:p>
        </p:txBody>
      </p:sp>
      <p:sp>
        <p:nvSpPr>
          <p:cNvPr id="9" name="Text 7"/>
          <p:cNvSpPr txBox="1"/>
          <p:nvPr/>
        </p:nvSpPr>
        <p:spPr>
          <a:xfrm>
            <a:off x="2487168" y="2029968"/>
            <a:ext cx="502920" cy="237744"/>
          </a:xfrm>
          <a:prstGeom prst="rect">
            <a:avLst/>
          </a:prstGeom>
          <a:noFill/>
          <a:ln/>
        </p:spPr>
        <p:txBody>
          <a:bodyPr wrap="square" lIns="0" tIns="0" rIns="0" bIns="0" rtlCol="0" anchor="ctr">
            <a:normAutofit/>
          </a:bodyPr>
          <a:lstStyle/>
          <a:p>
            <a:pPr marL="0" indent="0" algn="r">
              <a:buNone/>
            </a:pPr>
            <a:r>
              <a:rPr lang="en-US" sz="900" b="1" dirty="0">
                <a:solidFill>
                  <a:srgbClr val="6C756D"/>
                </a:solidFill>
                <a:latin typeface="Aptos" pitchFamily="34" charset="0"/>
                <a:ea typeface="Aptos" pitchFamily="34" charset="-122"/>
                <a:cs typeface="Aptos" pitchFamily="34" charset="-120"/>
              </a:rPr>
              <a:t>W1–3</a:t>
            </a:r>
            <a:endParaRPr lang="en-US" sz="900" dirty="0"/>
          </a:p>
        </p:txBody>
      </p:sp>
      <p:sp>
        <p:nvSpPr>
          <p:cNvPr id="10" name="Text 8"/>
          <p:cNvSpPr txBox="1"/>
          <p:nvPr/>
        </p:nvSpPr>
        <p:spPr>
          <a:xfrm>
            <a:off x="914400" y="2651760"/>
            <a:ext cx="2103120" cy="749808"/>
          </a:xfrm>
          <a:prstGeom prst="rect">
            <a:avLst/>
          </a:prstGeom>
          <a:noFill/>
          <a:ln/>
        </p:spPr>
        <p:txBody>
          <a:bodyPr wrap="square" lIns="0" tIns="0" rIns="0" bIns="0" rtlCol="0" anchor="ctr">
            <a:normAutofit/>
          </a:bodyPr>
          <a:lstStyle/>
          <a:p>
            <a:pPr marL="0" indent="0" algn="ctr">
              <a:buNone/>
            </a:pPr>
            <a:r>
              <a:rPr lang="en-US" sz="1200" b="1" dirty="0">
                <a:solidFill>
                  <a:srgbClr val="1D2922"/>
                </a:solidFill>
                <a:latin typeface="Aptos" pitchFamily="34" charset="0"/>
                <a:ea typeface="Aptos" pitchFamily="34" charset="-122"/>
                <a:cs typeface="Aptos" pitchFamily="34" charset="-120"/>
              </a:rPr>
              <a:t>Brand system</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UX architecture</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Cloud + security baseline</a:t>
            </a:r>
            <a:endParaRPr lang="en-US" sz="1200" dirty="0"/>
          </a:p>
        </p:txBody>
      </p:sp>
      <p:sp>
        <p:nvSpPr>
          <p:cNvPr id="11" name="Shape 9"/>
          <p:cNvSpPr/>
          <p:nvPr/>
        </p:nvSpPr>
        <p:spPr>
          <a:xfrm>
            <a:off x="3200400" y="2743200"/>
            <a:ext cx="228600" cy="0"/>
          </a:xfrm>
          <a:prstGeom prst="line">
            <a:avLst/>
          </a:prstGeom>
          <a:noFill/>
          <a:ln w="15240">
            <a:solidFill>
              <a:srgbClr val="6C756D"/>
            </a:solidFill>
            <a:prstDash val="solid"/>
            <a:tailEnd type="triangle"/>
          </a:ln>
        </p:spPr>
        <p:txBody>
          <a:bodyPr/>
          <a:lstStyle/>
          <a:p>
            <a:endParaRPr lang="en-GB"/>
          </a:p>
        </p:txBody>
      </p:sp>
      <p:sp>
        <p:nvSpPr>
          <p:cNvPr id="12" name="Shape 10"/>
          <p:cNvSpPr/>
          <p:nvPr/>
        </p:nvSpPr>
        <p:spPr>
          <a:xfrm>
            <a:off x="3429000" y="1828800"/>
            <a:ext cx="2468880" cy="1828800"/>
          </a:xfrm>
          <a:prstGeom prst="roundRect">
            <a:avLst>
              <a:gd name="adj" fmla="val 7000"/>
            </a:avLst>
          </a:prstGeom>
          <a:solidFill>
            <a:srgbClr val="FFFDF8"/>
          </a:solidFill>
          <a:ln w="12700">
            <a:solidFill>
              <a:srgbClr val="FFFDF8">
                <a:alpha val="0"/>
              </a:srgbClr>
            </a:solidFill>
            <a:prstDash val="solid"/>
          </a:ln>
        </p:spPr>
        <p:txBody>
          <a:bodyPr/>
          <a:lstStyle/>
          <a:p>
            <a:endParaRPr lang="en-GB"/>
          </a:p>
        </p:txBody>
      </p:sp>
      <p:sp>
        <p:nvSpPr>
          <p:cNvPr id="13" name="Shape 11"/>
          <p:cNvSpPr/>
          <p:nvPr/>
        </p:nvSpPr>
        <p:spPr>
          <a:xfrm>
            <a:off x="3611880" y="2057400"/>
            <a:ext cx="384048" cy="384048"/>
          </a:xfrm>
          <a:prstGeom prst="ellipse">
            <a:avLst/>
          </a:prstGeom>
          <a:solidFill>
            <a:srgbClr val="56758A"/>
          </a:solidFill>
          <a:ln w="12700">
            <a:solidFill>
              <a:srgbClr val="56758A">
                <a:alpha val="0"/>
              </a:srgbClr>
            </a:solidFill>
            <a:prstDash val="solid"/>
          </a:ln>
        </p:spPr>
        <p:txBody>
          <a:bodyPr/>
          <a:lstStyle/>
          <a:p>
            <a:endParaRPr lang="en-GB"/>
          </a:p>
        </p:txBody>
      </p:sp>
      <p:sp>
        <p:nvSpPr>
          <p:cNvPr id="14" name="Text 12"/>
          <p:cNvSpPr txBox="1"/>
          <p:nvPr/>
        </p:nvSpPr>
        <p:spPr>
          <a:xfrm>
            <a:off x="3611880" y="2057400"/>
            <a:ext cx="384048" cy="384048"/>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02</a:t>
            </a:r>
            <a:endParaRPr lang="en-US" sz="900" dirty="0"/>
          </a:p>
        </p:txBody>
      </p:sp>
      <p:sp>
        <p:nvSpPr>
          <p:cNvPr id="15" name="Text 13"/>
          <p:cNvSpPr txBox="1"/>
          <p:nvPr/>
        </p:nvSpPr>
        <p:spPr>
          <a:xfrm>
            <a:off x="4142232" y="2029968"/>
            <a:ext cx="1280160" cy="237744"/>
          </a:xfrm>
          <a:prstGeom prst="rect">
            <a:avLst/>
          </a:prstGeom>
          <a:noFill/>
          <a:ln/>
        </p:spPr>
        <p:txBody>
          <a:bodyPr wrap="square" lIns="0" tIns="0" rIns="0" bIns="0" rtlCol="0" anchor="ctr">
            <a:normAutofit/>
          </a:bodyPr>
          <a:lstStyle/>
          <a:p>
            <a:pPr marL="0" indent="0" algn="l">
              <a:buNone/>
            </a:pPr>
            <a:r>
              <a:rPr lang="en-US" sz="1100" b="1" kern="0" spc="80" dirty="0">
                <a:solidFill>
                  <a:srgbClr val="56758A"/>
                </a:solidFill>
                <a:latin typeface="Aptos" pitchFamily="34" charset="0"/>
                <a:ea typeface="Aptos" pitchFamily="34" charset="-122"/>
                <a:cs typeface="Aptos" pitchFamily="34" charset="-120"/>
              </a:rPr>
              <a:t>BUILD</a:t>
            </a:r>
            <a:endParaRPr lang="en-US" sz="1100" dirty="0"/>
          </a:p>
        </p:txBody>
      </p:sp>
      <p:sp>
        <p:nvSpPr>
          <p:cNvPr id="16" name="Text 14"/>
          <p:cNvSpPr txBox="1"/>
          <p:nvPr/>
        </p:nvSpPr>
        <p:spPr>
          <a:xfrm>
            <a:off x="5184648" y="2029968"/>
            <a:ext cx="502920" cy="237744"/>
          </a:xfrm>
          <a:prstGeom prst="rect">
            <a:avLst/>
          </a:prstGeom>
          <a:noFill/>
          <a:ln/>
        </p:spPr>
        <p:txBody>
          <a:bodyPr wrap="square" lIns="0" tIns="0" rIns="0" bIns="0" rtlCol="0" anchor="ctr">
            <a:normAutofit/>
          </a:bodyPr>
          <a:lstStyle/>
          <a:p>
            <a:pPr marL="0" indent="0" algn="r">
              <a:buNone/>
            </a:pPr>
            <a:r>
              <a:rPr lang="en-US" sz="900" b="1" dirty="0">
                <a:solidFill>
                  <a:srgbClr val="6C756D"/>
                </a:solidFill>
                <a:latin typeface="Aptos" pitchFamily="34" charset="0"/>
                <a:ea typeface="Aptos" pitchFamily="34" charset="-122"/>
                <a:cs typeface="Aptos" pitchFamily="34" charset="-120"/>
              </a:rPr>
              <a:t>W4–7</a:t>
            </a:r>
            <a:endParaRPr lang="en-US" sz="900" dirty="0"/>
          </a:p>
        </p:txBody>
      </p:sp>
      <p:sp>
        <p:nvSpPr>
          <p:cNvPr id="17" name="Text 15"/>
          <p:cNvSpPr txBox="1"/>
          <p:nvPr/>
        </p:nvSpPr>
        <p:spPr>
          <a:xfrm>
            <a:off x="3611880" y="2651760"/>
            <a:ext cx="2103120" cy="749808"/>
          </a:xfrm>
          <a:prstGeom prst="rect">
            <a:avLst/>
          </a:prstGeom>
          <a:noFill/>
          <a:ln/>
        </p:spPr>
        <p:txBody>
          <a:bodyPr wrap="square" lIns="0" tIns="0" rIns="0" bIns="0" rtlCol="0" anchor="ctr">
            <a:normAutofit/>
          </a:bodyPr>
          <a:lstStyle/>
          <a:p>
            <a:pPr marL="0" indent="0" algn="ctr">
              <a:buNone/>
            </a:pPr>
            <a:r>
              <a:rPr lang="en-US" sz="1200" b="1" dirty="0">
                <a:solidFill>
                  <a:srgbClr val="1D2922"/>
                </a:solidFill>
                <a:latin typeface="Aptos" pitchFamily="34" charset="0"/>
                <a:ea typeface="Aptos" pitchFamily="34" charset="-122"/>
                <a:cs typeface="Aptos" pitchFamily="34" charset="-120"/>
              </a:rPr>
              <a:t>Storefront</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SEO foundations</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Analytics + content setup</a:t>
            </a:r>
            <a:endParaRPr lang="en-US" sz="1200" dirty="0"/>
          </a:p>
        </p:txBody>
      </p:sp>
      <p:sp>
        <p:nvSpPr>
          <p:cNvPr id="18" name="Shape 16"/>
          <p:cNvSpPr/>
          <p:nvPr/>
        </p:nvSpPr>
        <p:spPr>
          <a:xfrm>
            <a:off x="5897880" y="2743200"/>
            <a:ext cx="228600" cy="0"/>
          </a:xfrm>
          <a:prstGeom prst="line">
            <a:avLst/>
          </a:prstGeom>
          <a:noFill/>
          <a:ln w="15240">
            <a:solidFill>
              <a:srgbClr val="6C756D"/>
            </a:solidFill>
            <a:prstDash val="solid"/>
            <a:tailEnd type="triangle"/>
          </a:ln>
        </p:spPr>
        <p:txBody>
          <a:bodyPr/>
          <a:lstStyle/>
          <a:p>
            <a:endParaRPr lang="en-GB"/>
          </a:p>
        </p:txBody>
      </p:sp>
      <p:sp>
        <p:nvSpPr>
          <p:cNvPr id="19" name="Shape 17"/>
          <p:cNvSpPr/>
          <p:nvPr/>
        </p:nvSpPr>
        <p:spPr>
          <a:xfrm>
            <a:off x="6126480" y="1828800"/>
            <a:ext cx="2468880" cy="1828800"/>
          </a:xfrm>
          <a:prstGeom prst="roundRect">
            <a:avLst>
              <a:gd name="adj" fmla="val 7000"/>
            </a:avLst>
          </a:prstGeom>
          <a:solidFill>
            <a:srgbClr val="FFFDF8"/>
          </a:solidFill>
          <a:ln w="12700">
            <a:solidFill>
              <a:srgbClr val="FFFDF8">
                <a:alpha val="0"/>
              </a:srgbClr>
            </a:solidFill>
            <a:prstDash val="solid"/>
          </a:ln>
        </p:spPr>
        <p:txBody>
          <a:bodyPr/>
          <a:lstStyle/>
          <a:p>
            <a:endParaRPr lang="en-GB"/>
          </a:p>
        </p:txBody>
      </p:sp>
      <p:sp>
        <p:nvSpPr>
          <p:cNvPr id="20" name="Shape 18"/>
          <p:cNvSpPr/>
          <p:nvPr/>
        </p:nvSpPr>
        <p:spPr>
          <a:xfrm>
            <a:off x="6309360" y="2057400"/>
            <a:ext cx="384048" cy="384048"/>
          </a:xfrm>
          <a:prstGeom prst="ellipse">
            <a:avLst/>
          </a:prstGeom>
          <a:solidFill>
            <a:srgbClr val="B8795B"/>
          </a:solidFill>
          <a:ln w="12700">
            <a:solidFill>
              <a:srgbClr val="B8795B">
                <a:alpha val="0"/>
              </a:srgbClr>
            </a:solidFill>
            <a:prstDash val="solid"/>
          </a:ln>
        </p:spPr>
        <p:txBody>
          <a:bodyPr/>
          <a:lstStyle/>
          <a:p>
            <a:endParaRPr lang="en-GB"/>
          </a:p>
        </p:txBody>
      </p:sp>
      <p:sp>
        <p:nvSpPr>
          <p:cNvPr id="21" name="Text 19"/>
          <p:cNvSpPr txBox="1"/>
          <p:nvPr/>
        </p:nvSpPr>
        <p:spPr>
          <a:xfrm>
            <a:off x="6309360" y="2057400"/>
            <a:ext cx="384048" cy="384048"/>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03</a:t>
            </a:r>
            <a:endParaRPr lang="en-US" sz="900" dirty="0"/>
          </a:p>
        </p:txBody>
      </p:sp>
      <p:sp>
        <p:nvSpPr>
          <p:cNvPr id="22" name="Text 20"/>
          <p:cNvSpPr txBox="1"/>
          <p:nvPr/>
        </p:nvSpPr>
        <p:spPr>
          <a:xfrm>
            <a:off x="6839712" y="2029968"/>
            <a:ext cx="1280160" cy="237744"/>
          </a:xfrm>
          <a:prstGeom prst="rect">
            <a:avLst/>
          </a:prstGeom>
          <a:noFill/>
          <a:ln/>
        </p:spPr>
        <p:txBody>
          <a:bodyPr wrap="square" lIns="0" tIns="0" rIns="0" bIns="0" rtlCol="0" anchor="ctr">
            <a:normAutofit/>
          </a:bodyPr>
          <a:lstStyle/>
          <a:p>
            <a:pPr marL="0" indent="0" algn="l">
              <a:buNone/>
            </a:pPr>
            <a:r>
              <a:rPr lang="en-US" sz="1100" b="1" kern="0" spc="80" dirty="0">
                <a:solidFill>
                  <a:srgbClr val="B8795B"/>
                </a:solidFill>
                <a:latin typeface="Aptos" pitchFamily="34" charset="0"/>
                <a:ea typeface="Aptos" pitchFamily="34" charset="-122"/>
                <a:cs typeface="Aptos" pitchFamily="34" charset="-120"/>
              </a:rPr>
              <a:t>LAUNCH</a:t>
            </a:r>
            <a:endParaRPr lang="en-US" sz="1100" dirty="0"/>
          </a:p>
        </p:txBody>
      </p:sp>
      <p:sp>
        <p:nvSpPr>
          <p:cNvPr id="23" name="Text 21"/>
          <p:cNvSpPr txBox="1"/>
          <p:nvPr/>
        </p:nvSpPr>
        <p:spPr>
          <a:xfrm>
            <a:off x="7882128" y="2029968"/>
            <a:ext cx="502920" cy="237744"/>
          </a:xfrm>
          <a:prstGeom prst="rect">
            <a:avLst/>
          </a:prstGeom>
          <a:noFill/>
          <a:ln/>
        </p:spPr>
        <p:txBody>
          <a:bodyPr wrap="square" lIns="0" tIns="0" rIns="0" bIns="0" rtlCol="0" anchor="ctr">
            <a:normAutofit/>
          </a:bodyPr>
          <a:lstStyle/>
          <a:p>
            <a:pPr marL="0" indent="0" algn="r">
              <a:buNone/>
            </a:pPr>
            <a:r>
              <a:rPr lang="en-US" sz="900" b="1" dirty="0">
                <a:solidFill>
                  <a:srgbClr val="6C756D"/>
                </a:solidFill>
                <a:latin typeface="Aptos" pitchFamily="34" charset="0"/>
                <a:ea typeface="Aptos" pitchFamily="34" charset="-122"/>
                <a:cs typeface="Aptos" pitchFamily="34" charset="-120"/>
              </a:rPr>
              <a:t>W8–10</a:t>
            </a:r>
            <a:endParaRPr lang="en-US" sz="900" dirty="0"/>
          </a:p>
        </p:txBody>
      </p:sp>
      <p:sp>
        <p:nvSpPr>
          <p:cNvPr id="24" name="Text 22"/>
          <p:cNvSpPr txBox="1"/>
          <p:nvPr/>
        </p:nvSpPr>
        <p:spPr>
          <a:xfrm>
            <a:off x="6309360" y="2651760"/>
            <a:ext cx="2103120" cy="749808"/>
          </a:xfrm>
          <a:prstGeom prst="rect">
            <a:avLst/>
          </a:prstGeom>
          <a:noFill/>
          <a:ln/>
        </p:spPr>
        <p:txBody>
          <a:bodyPr wrap="square" lIns="0" tIns="0" rIns="0" bIns="0" rtlCol="0" anchor="ctr">
            <a:normAutofit/>
          </a:bodyPr>
          <a:lstStyle/>
          <a:p>
            <a:pPr marL="0" indent="0" algn="ctr">
              <a:buNone/>
            </a:pPr>
            <a:r>
              <a:rPr lang="en-US" sz="1200" b="1" dirty="0">
                <a:solidFill>
                  <a:srgbClr val="1D2922"/>
                </a:solidFill>
                <a:latin typeface="Aptos" pitchFamily="34" charset="0"/>
                <a:ea typeface="Aptos" pitchFamily="34" charset="-122"/>
                <a:cs typeface="Aptos" pitchFamily="34" charset="-120"/>
              </a:rPr>
              <a:t>Social campaign</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Email capture</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Creator + PR outreach</a:t>
            </a:r>
            <a:endParaRPr lang="en-US" sz="1200" dirty="0"/>
          </a:p>
        </p:txBody>
      </p:sp>
      <p:sp>
        <p:nvSpPr>
          <p:cNvPr id="25" name="Shape 23"/>
          <p:cNvSpPr/>
          <p:nvPr/>
        </p:nvSpPr>
        <p:spPr>
          <a:xfrm>
            <a:off x="8595360" y="2743200"/>
            <a:ext cx="228600" cy="0"/>
          </a:xfrm>
          <a:prstGeom prst="line">
            <a:avLst/>
          </a:prstGeom>
          <a:noFill/>
          <a:ln w="15240">
            <a:solidFill>
              <a:srgbClr val="6C756D"/>
            </a:solidFill>
            <a:prstDash val="solid"/>
            <a:tailEnd type="triangle"/>
          </a:ln>
        </p:spPr>
        <p:txBody>
          <a:bodyPr/>
          <a:lstStyle/>
          <a:p>
            <a:endParaRPr lang="en-GB"/>
          </a:p>
        </p:txBody>
      </p:sp>
      <p:sp>
        <p:nvSpPr>
          <p:cNvPr id="26" name="Shape 24"/>
          <p:cNvSpPr/>
          <p:nvPr/>
        </p:nvSpPr>
        <p:spPr>
          <a:xfrm>
            <a:off x="8823960" y="1828800"/>
            <a:ext cx="2468880" cy="1828800"/>
          </a:xfrm>
          <a:prstGeom prst="roundRect">
            <a:avLst>
              <a:gd name="adj" fmla="val 7000"/>
            </a:avLst>
          </a:prstGeom>
          <a:solidFill>
            <a:srgbClr val="FFFDF8"/>
          </a:solidFill>
          <a:ln w="12700">
            <a:solidFill>
              <a:srgbClr val="FFFDF8">
                <a:alpha val="0"/>
              </a:srgbClr>
            </a:solidFill>
            <a:prstDash val="solid"/>
          </a:ln>
        </p:spPr>
        <p:txBody>
          <a:bodyPr/>
          <a:lstStyle/>
          <a:p>
            <a:endParaRPr lang="en-GB"/>
          </a:p>
        </p:txBody>
      </p:sp>
      <p:sp>
        <p:nvSpPr>
          <p:cNvPr id="27" name="Shape 25"/>
          <p:cNvSpPr/>
          <p:nvPr/>
        </p:nvSpPr>
        <p:spPr>
          <a:xfrm>
            <a:off x="9006840" y="2057400"/>
            <a:ext cx="384048" cy="384048"/>
          </a:xfrm>
          <a:prstGeom prst="ellipse">
            <a:avLst/>
          </a:prstGeom>
          <a:solidFill>
            <a:srgbClr val="57835B"/>
          </a:solidFill>
          <a:ln w="12700">
            <a:solidFill>
              <a:srgbClr val="57835B">
                <a:alpha val="0"/>
              </a:srgbClr>
            </a:solidFill>
            <a:prstDash val="solid"/>
          </a:ln>
        </p:spPr>
        <p:txBody>
          <a:bodyPr/>
          <a:lstStyle/>
          <a:p>
            <a:endParaRPr lang="en-GB"/>
          </a:p>
        </p:txBody>
      </p:sp>
      <p:sp>
        <p:nvSpPr>
          <p:cNvPr id="28" name="Text 26"/>
          <p:cNvSpPr txBox="1"/>
          <p:nvPr/>
        </p:nvSpPr>
        <p:spPr>
          <a:xfrm>
            <a:off x="9006840" y="2057400"/>
            <a:ext cx="384048" cy="384048"/>
          </a:xfrm>
          <a:prstGeom prst="rect">
            <a:avLst/>
          </a:prstGeom>
          <a:noFill/>
          <a:ln/>
        </p:spPr>
        <p:txBody>
          <a:bodyPr wrap="square" lIns="0" tIns="0" rIns="0" bIns="0" rtlCol="0" anchor="ctr">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04</a:t>
            </a:r>
            <a:endParaRPr lang="en-US" sz="900" dirty="0"/>
          </a:p>
        </p:txBody>
      </p:sp>
      <p:sp>
        <p:nvSpPr>
          <p:cNvPr id="29" name="Text 27"/>
          <p:cNvSpPr txBox="1"/>
          <p:nvPr/>
        </p:nvSpPr>
        <p:spPr>
          <a:xfrm>
            <a:off x="9537192" y="2029968"/>
            <a:ext cx="1280160" cy="237744"/>
          </a:xfrm>
          <a:prstGeom prst="rect">
            <a:avLst/>
          </a:prstGeom>
          <a:noFill/>
          <a:ln/>
        </p:spPr>
        <p:txBody>
          <a:bodyPr wrap="square" lIns="0" tIns="0" rIns="0" bIns="0" rtlCol="0" anchor="ctr">
            <a:normAutofit/>
          </a:bodyPr>
          <a:lstStyle/>
          <a:p>
            <a:pPr marL="0" indent="0" algn="l">
              <a:buNone/>
            </a:pPr>
            <a:r>
              <a:rPr lang="en-US" sz="1100" b="1" kern="0" spc="80" dirty="0">
                <a:solidFill>
                  <a:srgbClr val="57835B"/>
                </a:solidFill>
                <a:latin typeface="Aptos" pitchFamily="34" charset="0"/>
                <a:ea typeface="Aptos" pitchFamily="34" charset="-122"/>
                <a:cs typeface="Aptos" pitchFamily="34" charset="-120"/>
              </a:rPr>
              <a:t>OPTIMISE</a:t>
            </a:r>
            <a:endParaRPr lang="en-US" sz="1100" dirty="0"/>
          </a:p>
        </p:txBody>
      </p:sp>
      <p:sp>
        <p:nvSpPr>
          <p:cNvPr id="30" name="Text 28"/>
          <p:cNvSpPr txBox="1"/>
          <p:nvPr/>
        </p:nvSpPr>
        <p:spPr>
          <a:xfrm>
            <a:off x="10579608" y="2029968"/>
            <a:ext cx="502920" cy="237744"/>
          </a:xfrm>
          <a:prstGeom prst="rect">
            <a:avLst/>
          </a:prstGeom>
          <a:noFill/>
          <a:ln/>
        </p:spPr>
        <p:txBody>
          <a:bodyPr wrap="square" lIns="0" tIns="0" rIns="0" bIns="0" rtlCol="0" anchor="ctr">
            <a:normAutofit/>
          </a:bodyPr>
          <a:lstStyle/>
          <a:p>
            <a:pPr marL="0" indent="0" algn="r">
              <a:buNone/>
            </a:pPr>
            <a:r>
              <a:rPr lang="en-US" sz="900" b="1" dirty="0">
                <a:solidFill>
                  <a:srgbClr val="6C756D"/>
                </a:solidFill>
                <a:latin typeface="Aptos" pitchFamily="34" charset="0"/>
                <a:ea typeface="Aptos" pitchFamily="34" charset="-122"/>
                <a:cs typeface="Aptos" pitchFamily="34" charset="-120"/>
              </a:rPr>
              <a:t>W11–12+</a:t>
            </a:r>
            <a:endParaRPr lang="en-US" sz="900" dirty="0"/>
          </a:p>
        </p:txBody>
      </p:sp>
      <p:sp>
        <p:nvSpPr>
          <p:cNvPr id="31" name="Text 29"/>
          <p:cNvSpPr txBox="1"/>
          <p:nvPr/>
        </p:nvSpPr>
        <p:spPr>
          <a:xfrm>
            <a:off x="9006840" y="2651760"/>
            <a:ext cx="2103120" cy="749808"/>
          </a:xfrm>
          <a:prstGeom prst="rect">
            <a:avLst/>
          </a:prstGeom>
          <a:noFill/>
          <a:ln/>
        </p:spPr>
        <p:txBody>
          <a:bodyPr wrap="square" lIns="0" tIns="0" rIns="0" bIns="0" rtlCol="0" anchor="ctr">
            <a:normAutofit/>
          </a:bodyPr>
          <a:lstStyle/>
          <a:p>
            <a:pPr marL="0" indent="0" algn="ctr">
              <a:buNone/>
            </a:pPr>
            <a:r>
              <a:rPr lang="en-US" sz="1200" b="1" dirty="0">
                <a:solidFill>
                  <a:srgbClr val="1D2922"/>
                </a:solidFill>
                <a:latin typeface="Aptos" pitchFamily="34" charset="0"/>
                <a:ea typeface="Aptos" pitchFamily="34" charset="-122"/>
                <a:cs typeface="Aptos" pitchFamily="34" charset="-120"/>
              </a:rPr>
              <a:t>A/B testing</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Search optimisation</a:t>
            </a:r>
            <a:endParaRPr lang="en-US" sz="1200" dirty="0"/>
          </a:p>
          <a:p>
            <a:pPr marL="0" indent="0" algn="ctr">
              <a:buNone/>
            </a:pPr>
            <a:r>
              <a:rPr lang="en-US" sz="1200" b="1" dirty="0">
                <a:solidFill>
                  <a:srgbClr val="1D2922"/>
                </a:solidFill>
                <a:latin typeface="Aptos" pitchFamily="34" charset="0"/>
                <a:ea typeface="Aptos" pitchFamily="34" charset="-122"/>
                <a:cs typeface="Aptos" pitchFamily="34" charset="-120"/>
              </a:rPr>
              <a:t>Retention + CRO</a:t>
            </a:r>
            <a:endParaRPr lang="en-US" sz="1200" dirty="0"/>
          </a:p>
        </p:txBody>
      </p:sp>
      <p:sp>
        <p:nvSpPr>
          <p:cNvPr id="32" name="Text 30"/>
          <p:cNvSpPr txBox="1"/>
          <p:nvPr/>
        </p:nvSpPr>
        <p:spPr>
          <a:xfrm>
            <a:off x="731520" y="4069080"/>
            <a:ext cx="2194560" cy="256032"/>
          </a:xfrm>
          <a:prstGeom prst="rect">
            <a:avLst/>
          </a:prstGeom>
          <a:noFill/>
          <a:ln/>
        </p:spPr>
        <p:txBody>
          <a:bodyPr wrap="square" lIns="0" tIns="0" rIns="0" bIns="0" rtlCol="0" anchor="ctr">
            <a:normAutofit/>
          </a:bodyPr>
          <a:lstStyle/>
          <a:p>
            <a:pPr marL="0" indent="0" algn="l">
              <a:buNone/>
            </a:pPr>
            <a:r>
              <a:rPr lang="en-US" sz="1000" b="1" kern="0" spc="120" dirty="0">
                <a:solidFill>
                  <a:srgbClr val="244534"/>
                </a:solidFill>
                <a:latin typeface="Aptos" pitchFamily="34" charset="0"/>
                <a:ea typeface="Aptos" pitchFamily="34" charset="-122"/>
                <a:cs typeface="Aptos" pitchFamily="34" charset="-120"/>
              </a:rPr>
              <a:t>SUCCESS SCORECARD</a:t>
            </a:r>
            <a:endParaRPr lang="en-US" sz="1000" dirty="0"/>
          </a:p>
        </p:txBody>
      </p:sp>
      <p:sp>
        <p:nvSpPr>
          <p:cNvPr id="33" name="Shape 31"/>
          <p:cNvSpPr/>
          <p:nvPr/>
        </p:nvSpPr>
        <p:spPr>
          <a:xfrm>
            <a:off x="731520" y="4480560"/>
            <a:ext cx="1901952" cy="1115568"/>
          </a:xfrm>
          <a:prstGeom prst="roundRect">
            <a:avLst>
              <a:gd name="adj" fmla="val 9836"/>
            </a:avLst>
          </a:prstGeom>
          <a:solidFill>
            <a:srgbClr val="FFFDF8"/>
          </a:solidFill>
          <a:ln w="12700">
            <a:solidFill>
              <a:srgbClr val="FFFDF8">
                <a:alpha val="0"/>
              </a:srgbClr>
            </a:solidFill>
            <a:prstDash val="solid"/>
          </a:ln>
        </p:spPr>
        <p:txBody>
          <a:bodyPr/>
          <a:lstStyle/>
          <a:p>
            <a:endParaRPr lang="en-GB"/>
          </a:p>
        </p:txBody>
      </p:sp>
      <p:sp>
        <p:nvSpPr>
          <p:cNvPr id="34" name="Text 32"/>
          <p:cNvSpPr txBox="1"/>
          <p:nvPr/>
        </p:nvSpPr>
        <p:spPr>
          <a:xfrm>
            <a:off x="731520" y="4645152"/>
            <a:ext cx="1901952" cy="201168"/>
          </a:xfrm>
          <a:prstGeom prst="rect">
            <a:avLst/>
          </a:prstGeom>
          <a:noFill/>
          <a:ln/>
        </p:spPr>
        <p:txBody>
          <a:bodyPr wrap="square" lIns="0" tIns="0" rIns="0" bIns="0" rtlCol="0" anchor="ctr">
            <a:normAutofit/>
          </a:bodyPr>
          <a:lstStyle/>
          <a:p>
            <a:pPr marL="0" indent="0" algn="ctr">
              <a:buNone/>
            </a:pPr>
            <a:r>
              <a:rPr lang="en-US" sz="820" b="1" kern="0" spc="80" dirty="0">
                <a:solidFill>
                  <a:srgbClr val="244534"/>
                </a:solidFill>
                <a:latin typeface="Aptos" pitchFamily="34" charset="0"/>
                <a:ea typeface="Aptos" pitchFamily="34" charset="-122"/>
                <a:cs typeface="Aptos" pitchFamily="34" charset="-120"/>
              </a:rPr>
              <a:t>ACQUISITION</a:t>
            </a:r>
            <a:endParaRPr lang="en-US" sz="820" dirty="0"/>
          </a:p>
        </p:txBody>
      </p:sp>
      <p:sp>
        <p:nvSpPr>
          <p:cNvPr id="35" name="Text 33"/>
          <p:cNvSpPr txBox="1"/>
          <p:nvPr/>
        </p:nvSpPr>
        <p:spPr>
          <a:xfrm>
            <a:off x="841248" y="4956048"/>
            <a:ext cx="1682496" cy="256032"/>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Organic sessions</a:t>
            </a:r>
            <a:endParaRPr lang="en-US" sz="1050" dirty="0"/>
          </a:p>
        </p:txBody>
      </p:sp>
      <p:sp>
        <p:nvSpPr>
          <p:cNvPr id="36" name="Text 34"/>
          <p:cNvSpPr txBox="1"/>
          <p:nvPr/>
        </p:nvSpPr>
        <p:spPr>
          <a:xfrm>
            <a:off x="841248" y="5303520"/>
            <a:ext cx="1682496" cy="182880"/>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 MoM</a:t>
            </a:r>
            <a:endParaRPr lang="en-US" sz="850" dirty="0"/>
          </a:p>
        </p:txBody>
      </p:sp>
      <p:sp>
        <p:nvSpPr>
          <p:cNvPr id="37" name="Shape 35"/>
          <p:cNvSpPr/>
          <p:nvPr/>
        </p:nvSpPr>
        <p:spPr>
          <a:xfrm>
            <a:off x="2889504" y="4480560"/>
            <a:ext cx="1901952" cy="1115568"/>
          </a:xfrm>
          <a:prstGeom prst="roundRect">
            <a:avLst>
              <a:gd name="adj" fmla="val 9836"/>
            </a:avLst>
          </a:prstGeom>
          <a:solidFill>
            <a:srgbClr val="FFFDF8"/>
          </a:solidFill>
          <a:ln w="12700">
            <a:solidFill>
              <a:srgbClr val="FFFDF8">
                <a:alpha val="0"/>
              </a:srgbClr>
            </a:solidFill>
            <a:prstDash val="solid"/>
          </a:ln>
        </p:spPr>
        <p:txBody>
          <a:bodyPr/>
          <a:lstStyle/>
          <a:p>
            <a:endParaRPr lang="en-GB"/>
          </a:p>
        </p:txBody>
      </p:sp>
      <p:sp>
        <p:nvSpPr>
          <p:cNvPr id="38" name="Text 36"/>
          <p:cNvSpPr txBox="1"/>
          <p:nvPr/>
        </p:nvSpPr>
        <p:spPr>
          <a:xfrm>
            <a:off x="2889504" y="4645152"/>
            <a:ext cx="1901952" cy="201168"/>
          </a:xfrm>
          <a:prstGeom prst="rect">
            <a:avLst/>
          </a:prstGeom>
          <a:noFill/>
          <a:ln/>
        </p:spPr>
        <p:txBody>
          <a:bodyPr wrap="square" lIns="0" tIns="0" rIns="0" bIns="0" rtlCol="0" anchor="ctr">
            <a:normAutofit/>
          </a:bodyPr>
          <a:lstStyle/>
          <a:p>
            <a:pPr marL="0" indent="0" algn="ctr">
              <a:buNone/>
            </a:pPr>
            <a:r>
              <a:rPr lang="en-US" sz="820" b="1" kern="0" spc="80" dirty="0">
                <a:solidFill>
                  <a:srgbClr val="244534"/>
                </a:solidFill>
                <a:latin typeface="Aptos" pitchFamily="34" charset="0"/>
                <a:ea typeface="Aptos" pitchFamily="34" charset="-122"/>
                <a:cs typeface="Aptos" pitchFamily="34" charset="-120"/>
              </a:rPr>
              <a:t>ENGAGEMENT</a:t>
            </a:r>
            <a:endParaRPr lang="en-US" sz="820" dirty="0"/>
          </a:p>
        </p:txBody>
      </p:sp>
      <p:sp>
        <p:nvSpPr>
          <p:cNvPr id="39" name="Text 37"/>
          <p:cNvSpPr txBox="1"/>
          <p:nvPr/>
        </p:nvSpPr>
        <p:spPr>
          <a:xfrm>
            <a:off x="2999232" y="4956048"/>
            <a:ext cx="1682496" cy="256032"/>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Save / share rate</a:t>
            </a:r>
            <a:endParaRPr lang="en-US" sz="1050" dirty="0"/>
          </a:p>
        </p:txBody>
      </p:sp>
      <p:sp>
        <p:nvSpPr>
          <p:cNvPr id="40" name="Text 38"/>
          <p:cNvSpPr txBox="1"/>
          <p:nvPr/>
        </p:nvSpPr>
        <p:spPr>
          <a:xfrm>
            <a:off x="2999232" y="5303520"/>
            <a:ext cx="1682496" cy="182880"/>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 quality</a:t>
            </a:r>
            <a:endParaRPr lang="en-US" sz="850" dirty="0"/>
          </a:p>
        </p:txBody>
      </p:sp>
      <p:sp>
        <p:nvSpPr>
          <p:cNvPr id="41" name="Shape 39"/>
          <p:cNvSpPr/>
          <p:nvPr/>
        </p:nvSpPr>
        <p:spPr>
          <a:xfrm>
            <a:off x="5047488" y="4480560"/>
            <a:ext cx="1901952" cy="1115568"/>
          </a:xfrm>
          <a:prstGeom prst="roundRect">
            <a:avLst>
              <a:gd name="adj" fmla="val 9836"/>
            </a:avLst>
          </a:prstGeom>
          <a:solidFill>
            <a:srgbClr val="E8E0D4"/>
          </a:solidFill>
          <a:ln w="12700">
            <a:solidFill>
              <a:srgbClr val="E8E0D4">
                <a:alpha val="0"/>
              </a:srgbClr>
            </a:solidFill>
            <a:prstDash val="solid"/>
          </a:ln>
        </p:spPr>
        <p:txBody>
          <a:bodyPr/>
          <a:lstStyle/>
          <a:p>
            <a:endParaRPr lang="en-GB"/>
          </a:p>
        </p:txBody>
      </p:sp>
      <p:sp>
        <p:nvSpPr>
          <p:cNvPr id="42" name="Text 40"/>
          <p:cNvSpPr txBox="1"/>
          <p:nvPr/>
        </p:nvSpPr>
        <p:spPr>
          <a:xfrm>
            <a:off x="5047488" y="4645152"/>
            <a:ext cx="1901952" cy="201168"/>
          </a:xfrm>
          <a:prstGeom prst="rect">
            <a:avLst/>
          </a:prstGeom>
          <a:noFill/>
          <a:ln/>
        </p:spPr>
        <p:txBody>
          <a:bodyPr wrap="square" lIns="0" tIns="0" rIns="0" bIns="0" rtlCol="0" anchor="ctr">
            <a:normAutofit/>
          </a:bodyPr>
          <a:lstStyle/>
          <a:p>
            <a:pPr marL="0" indent="0" algn="ctr">
              <a:buNone/>
            </a:pPr>
            <a:r>
              <a:rPr lang="en-US" sz="820" b="1" kern="0" spc="80" dirty="0">
                <a:solidFill>
                  <a:srgbClr val="B8795B"/>
                </a:solidFill>
                <a:latin typeface="Aptos" pitchFamily="34" charset="0"/>
                <a:ea typeface="Aptos" pitchFamily="34" charset="-122"/>
                <a:cs typeface="Aptos" pitchFamily="34" charset="-120"/>
              </a:rPr>
              <a:t>CONVERSION</a:t>
            </a:r>
            <a:endParaRPr lang="en-US" sz="820" dirty="0"/>
          </a:p>
        </p:txBody>
      </p:sp>
      <p:sp>
        <p:nvSpPr>
          <p:cNvPr id="43" name="Text 41"/>
          <p:cNvSpPr txBox="1"/>
          <p:nvPr/>
        </p:nvSpPr>
        <p:spPr>
          <a:xfrm>
            <a:off x="5157216" y="4956048"/>
            <a:ext cx="1682496" cy="256032"/>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CVR + AOV</a:t>
            </a:r>
            <a:endParaRPr lang="en-US" sz="1050" dirty="0"/>
          </a:p>
        </p:txBody>
      </p:sp>
      <p:sp>
        <p:nvSpPr>
          <p:cNvPr id="44" name="Text 42"/>
          <p:cNvSpPr txBox="1"/>
          <p:nvPr/>
        </p:nvSpPr>
        <p:spPr>
          <a:xfrm>
            <a:off x="5157216" y="5303520"/>
            <a:ext cx="1682496" cy="182880"/>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 revenue</a:t>
            </a:r>
            <a:endParaRPr lang="en-US" sz="850" dirty="0"/>
          </a:p>
        </p:txBody>
      </p:sp>
      <p:sp>
        <p:nvSpPr>
          <p:cNvPr id="45" name="Shape 43"/>
          <p:cNvSpPr/>
          <p:nvPr/>
        </p:nvSpPr>
        <p:spPr>
          <a:xfrm>
            <a:off x="7205472" y="4480560"/>
            <a:ext cx="1901952" cy="1115568"/>
          </a:xfrm>
          <a:prstGeom prst="roundRect">
            <a:avLst>
              <a:gd name="adj" fmla="val 9836"/>
            </a:avLst>
          </a:prstGeom>
          <a:solidFill>
            <a:srgbClr val="FFFDF8"/>
          </a:solidFill>
          <a:ln w="12700">
            <a:solidFill>
              <a:srgbClr val="FFFDF8">
                <a:alpha val="0"/>
              </a:srgbClr>
            </a:solidFill>
            <a:prstDash val="solid"/>
          </a:ln>
        </p:spPr>
        <p:txBody>
          <a:bodyPr/>
          <a:lstStyle/>
          <a:p>
            <a:endParaRPr lang="en-GB"/>
          </a:p>
        </p:txBody>
      </p:sp>
      <p:sp>
        <p:nvSpPr>
          <p:cNvPr id="46" name="Text 44"/>
          <p:cNvSpPr txBox="1"/>
          <p:nvPr/>
        </p:nvSpPr>
        <p:spPr>
          <a:xfrm>
            <a:off x="7205472" y="4645152"/>
            <a:ext cx="1901952" cy="201168"/>
          </a:xfrm>
          <a:prstGeom prst="rect">
            <a:avLst/>
          </a:prstGeom>
          <a:noFill/>
          <a:ln/>
        </p:spPr>
        <p:txBody>
          <a:bodyPr wrap="square" lIns="0" tIns="0" rIns="0" bIns="0" rtlCol="0" anchor="ctr">
            <a:normAutofit/>
          </a:bodyPr>
          <a:lstStyle/>
          <a:p>
            <a:pPr marL="0" indent="0" algn="ctr">
              <a:buNone/>
            </a:pPr>
            <a:r>
              <a:rPr lang="en-US" sz="820" b="1" kern="0" spc="80" dirty="0">
                <a:solidFill>
                  <a:srgbClr val="244534"/>
                </a:solidFill>
                <a:latin typeface="Aptos" pitchFamily="34" charset="0"/>
                <a:ea typeface="Aptos" pitchFamily="34" charset="-122"/>
                <a:cs typeface="Aptos" pitchFamily="34" charset="-120"/>
              </a:rPr>
              <a:t>LOYALTY</a:t>
            </a:r>
            <a:endParaRPr lang="en-US" sz="820" dirty="0"/>
          </a:p>
        </p:txBody>
      </p:sp>
      <p:sp>
        <p:nvSpPr>
          <p:cNvPr id="47" name="Text 45"/>
          <p:cNvSpPr txBox="1"/>
          <p:nvPr/>
        </p:nvSpPr>
        <p:spPr>
          <a:xfrm>
            <a:off x="7315200" y="4956048"/>
            <a:ext cx="1682496" cy="256032"/>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Repeat purchase</a:t>
            </a:r>
            <a:endParaRPr lang="en-US" sz="1050" dirty="0"/>
          </a:p>
        </p:txBody>
      </p:sp>
      <p:sp>
        <p:nvSpPr>
          <p:cNvPr id="48" name="Text 46"/>
          <p:cNvSpPr txBox="1"/>
          <p:nvPr/>
        </p:nvSpPr>
        <p:spPr>
          <a:xfrm>
            <a:off x="7315200" y="5303520"/>
            <a:ext cx="1682496" cy="182880"/>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 LTV</a:t>
            </a:r>
            <a:endParaRPr lang="en-US" sz="850" dirty="0"/>
          </a:p>
        </p:txBody>
      </p:sp>
      <p:sp>
        <p:nvSpPr>
          <p:cNvPr id="49" name="Shape 47"/>
          <p:cNvSpPr/>
          <p:nvPr/>
        </p:nvSpPr>
        <p:spPr>
          <a:xfrm>
            <a:off x="9363456" y="4480560"/>
            <a:ext cx="1901952" cy="1115568"/>
          </a:xfrm>
          <a:prstGeom prst="roundRect">
            <a:avLst>
              <a:gd name="adj" fmla="val 9836"/>
            </a:avLst>
          </a:prstGeom>
          <a:solidFill>
            <a:srgbClr val="FFFDF8"/>
          </a:solidFill>
          <a:ln w="12700">
            <a:solidFill>
              <a:srgbClr val="FFFDF8">
                <a:alpha val="0"/>
              </a:srgbClr>
            </a:solidFill>
            <a:prstDash val="solid"/>
          </a:ln>
        </p:spPr>
        <p:txBody>
          <a:bodyPr/>
          <a:lstStyle/>
          <a:p>
            <a:endParaRPr lang="en-GB"/>
          </a:p>
        </p:txBody>
      </p:sp>
      <p:sp>
        <p:nvSpPr>
          <p:cNvPr id="50" name="Text 48"/>
          <p:cNvSpPr txBox="1"/>
          <p:nvPr/>
        </p:nvSpPr>
        <p:spPr>
          <a:xfrm>
            <a:off x="9363456" y="4645152"/>
            <a:ext cx="1901952" cy="201168"/>
          </a:xfrm>
          <a:prstGeom prst="rect">
            <a:avLst/>
          </a:prstGeom>
          <a:noFill/>
          <a:ln/>
        </p:spPr>
        <p:txBody>
          <a:bodyPr wrap="square" lIns="0" tIns="0" rIns="0" bIns="0" rtlCol="0" anchor="ctr">
            <a:normAutofit/>
          </a:bodyPr>
          <a:lstStyle/>
          <a:p>
            <a:pPr marL="0" indent="0" algn="ctr">
              <a:buNone/>
            </a:pPr>
            <a:r>
              <a:rPr lang="en-US" sz="820" b="1" kern="0" spc="80" dirty="0">
                <a:solidFill>
                  <a:srgbClr val="244534"/>
                </a:solidFill>
                <a:latin typeface="Aptos" pitchFamily="34" charset="0"/>
                <a:ea typeface="Aptos" pitchFamily="34" charset="-122"/>
                <a:cs typeface="Aptos" pitchFamily="34" charset="-120"/>
              </a:rPr>
              <a:t>TRUST</a:t>
            </a:r>
            <a:endParaRPr lang="en-US" sz="820" dirty="0"/>
          </a:p>
        </p:txBody>
      </p:sp>
      <p:sp>
        <p:nvSpPr>
          <p:cNvPr id="51" name="Text 49"/>
          <p:cNvSpPr txBox="1"/>
          <p:nvPr/>
        </p:nvSpPr>
        <p:spPr>
          <a:xfrm>
            <a:off x="9473184" y="4956048"/>
            <a:ext cx="1682496" cy="256032"/>
          </a:xfrm>
          <a:prstGeom prst="rect">
            <a:avLst/>
          </a:prstGeom>
          <a:noFill/>
          <a:ln/>
        </p:spPr>
        <p:txBody>
          <a:bodyPr wrap="square" lIns="0" tIns="0" rIns="0" bIns="0" rtlCol="0" anchor="ctr">
            <a:normAutofit/>
          </a:bodyPr>
          <a:lstStyle/>
          <a:p>
            <a:pPr marL="0" indent="0" algn="ctr">
              <a:buNone/>
            </a:pPr>
            <a:r>
              <a:rPr lang="en-US" sz="1050" b="1" dirty="0">
                <a:solidFill>
                  <a:srgbClr val="1D2922"/>
                </a:solidFill>
                <a:latin typeface="Aptos" pitchFamily="34" charset="0"/>
                <a:ea typeface="Aptos" pitchFamily="34" charset="-122"/>
                <a:cs typeface="Aptos" pitchFamily="34" charset="-120"/>
              </a:rPr>
              <a:t>Return + support issues</a:t>
            </a:r>
            <a:endParaRPr lang="en-US" sz="1050" dirty="0"/>
          </a:p>
        </p:txBody>
      </p:sp>
      <p:sp>
        <p:nvSpPr>
          <p:cNvPr id="52" name="Text 50"/>
          <p:cNvSpPr txBox="1"/>
          <p:nvPr/>
        </p:nvSpPr>
        <p:spPr>
          <a:xfrm>
            <a:off x="9473184" y="5303520"/>
            <a:ext cx="1682496" cy="182880"/>
          </a:xfrm>
          <a:prstGeom prst="rect">
            <a:avLst/>
          </a:prstGeom>
          <a:noFill/>
          <a:ln/>
        </p:spPr>
        <p:txBody>
          <a:bodyPr wrap="square" lIns="0" tIns="0" rIns="0" bIns="0" rtlCol="0" anchor="ctr">
            <a:normAutofit/>
          </a:bodyPr>
          <a:lstStyle/>
          <a:p>
            <a:pPr marL="0" indent="0" algn="ctr">
              <a:buNone/>
            </a:pPr>
            <a:r>
              <a:rPr lang="en-US" sz="850" b="1" dirty="0">
                <a:solidFill>
                  <a:srgbClr val="6C756D"/>
                </a:solidFill>
                <a:latin typeface="Aptos" pitchFamily="34" charset="0"/>
                <a:ea typeface="Aptos" pitchFamily="34" charset="-122"/>
                <a:cs typeface="Aptos" pitchFamily="34" charset="-120"/>
              </a:rPr>
              <a:t>↓ friction</a:t>
            </a:r>
            <a:endParaRPr lang="en-US" sz="850" dirty="0"/>
          </a:p>
        </p:txBody>
      </p:sp>
      <p:sp>
        <p:nvSpPr>
          <p:cNvPr id="53" name="Text 51"/>
          <p:cNvSpPr txBox="1"/>
          <p:nvPr/>
        </p:nvSpPr>
        <p:spPr>
          <a:xfrm>
            <a:off x="594360" y="6245352"/>
            <a:ext cx="10698480" cy="164592"/>
          </a:xfrm>
          <a:prstGeom prst="rect">
            <a:avLst/>
          </a:prstGeom>
          <a:noFill/>
          <a:ln/>
        </p:spPr>
        <p:txBody>
          <a:bodyPr wrap="square" lIns="0" tIns="0" rIns="0" bIns="0" rtlCol="0" anchor="ctr">
            <a:normAutofit/>
          </a:bodyPr>
          <a:lstStyle/>
          <a:p>
            <a:pPr marL="0" indent="0" algn="l">
              <a:buNone/>
            </a:pPr>
            <a:r>
              <a:rPr lang="en-US" sz="770" i="1" dirty="0">
                <a:solidFill>
                  <a:srgbClr val="7A827C"/>
                </a:solidFill>
                <a:latin typeface="Aptos" pitchFamily="34" charset="0"/>
                <a:ea typeface="Aptos" pitchFamily="34" charset="-122"/>
                <a:cs typeface="Aptos" pitchFamily="34" charset="-120"/>
              </a:rPr>
              <a:t>The roadmap prioritises measurable business outcomes rather than vanity metrics; exact targets should be baselined after launch.</a:t>
            </a:r>
            <a:endParaRPr lang="en-US" sz="770" dirty="0"/>
          </a:p>
        </p:txBody>
      </p:sp>
      <p:sp>
        <p:nvSpPr>
          <p:cNvPr id="54" name="Slide Number Placeholder 0"/>
          <p:cNvSpPr>
            <a:spLocks noGrp="1"/>
          </p:cNvSpPr>
          <p:nvPr>
            <p:ph type="sldNum" sz="quarter" idx="4294967295"/>
          </p:nvPr>
        </p:nvSpPr>
        <p:spPr>
          <a:xfrm>
            <a:off x="11201400" y="6473952"/>
            <a:ext cx="548640" cy="201168"/>
          </a:xfrm>
          <a:prstGeom prst="rect">
            <a:avLst/>
          </a:prstGeom>
          <a:extLst>
            <a:ext uri="{C572A759-6A51-4108-AA02-DFA0A04FC94B}">
              <ma14:wrappingTextBoxFlag xmlns:ma14="http://schemas.microsoft.com/office/mac/drawingml/2011/main" xmlns="" val="0"/>
            </a:ext>
          </a:extLst>
        </p:spPr>
        <p:txBody>
          <a:bodyPr/>
          <a:lstStyle>
            <a:lvl1pPr>
              <a:defRPr sz="800">
                <a:solidFill>
                  <a:srgbClr val="6C756D"/>
                </a:solidFill>
                <a:latin typeface="Aptos"/>
                <a:ea typeface="Aptos"/>
                <a:cs typeface="Aptos"/>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txBox="1"/>
          <p:nvPr/>
        </p:nvSpPr>
        <p:spPr>
          <a:xfrm>
            <a:off x="594360" y="384048"/>
            <a:ext cx="5029200" cy="256032"/>
          </a:xfrm>
          <a:prstGeom prst="rect">
            <a:avLst/>
          </a:prstGeom>
          <a:noFill/>
          <a:ln/>
        </p:spPr>
        <p:txBody>
          <a:bodyPr wrap="square" lIns="0" tIns="0" rIns="0" bIns="0" rtlCol="0" anchor="ctr">
            <a:normAutofit/>
          </a:bodyPr>
          <a:lstStyle/>
          <a:p>
            <a:pPr marL="0" indent="0" algn="l">
              <a:buNone/>
            </a:pPr>
            <a:r>
              <a:rPr lang="en-US" sz="1000" b="1" kern="0" spc="220" dirty="0">
                <a:solidFill>
                  <a:srgbClr val="B8795B"/>
                </a:solidFill>
                <a:latin typeface="Aptos" pitchFamily="34" charset="0"/>
                <a:ea typeface="Aptos" pitchFamily="34" charset="-122"/>
                <a:cs typeface="Aptos" pitchFamily="34" charset="-120"/>
              </a:rPr>
              <a:t>16 — RECOMMENDATION</a:t>
            </a:r>
            <a:endParaRPr lang="en-US" sz="1000" dirty="0"/>
          </a:p>
        </p:txBody>
      </p:sp>
      <p:sp>
        <p:nvSpPr>
          <p:cNvPr id="3" name="Text 1"/>
          <p:cNvSpPr txBox="1"/>
          <p:nvPr/>
        </p:nvSpPr>
        <p:spPr>
          <a:xfrm>
            <a:off x="594360" y="713232"/>
            <a:ext cx="10789920" cy="566928"/>
          </a:xfrm>
          <a:prstGeom prst="rect">
            <a:avLst/>
          </a:prstGeom>
          <a:noFill/>
          <a:ln/>
        </p:spPr>
        <p:txBody>
          <a:bodyPr wrap="square" lIns="0" tIns="0" rIns="0" bIns="0" rtlCol="0" anchor="ctr">
            <a:normAutofit/>
          </a:bodyPr>
          <a:lstStyle/>
          <a:p>
            <a:pPr marL="0" indent="0" algn="l">
              <a:buNone/>
            </a:pPr>
            <a:r>
              <a:rPr lang="en-US" sz="2800" b="1" dirty="0">
                <a:solidFill>
                  <a:srgbClr val="1D2922"/>
                </a:solidFill>
                <a:latin typeface="Aptos" pitchFamily="34" charset="0"/>
                <a:ea typeface="Aptos" pitchFamily="34" charset="-122"/>
                <a:cs typeface="Aptos" pitchFamily="34" charset="-120"/>
              </a:rPr>
              <a:t>Build VerdeMode as a trust-led digital brand</a:t>
            </a:r>
            <a:endParaRPr lang="en-US" sz="2800" dirty="0"/>
          </a:p>
        </p:txBody>
      </p:sp>
      <p:sp>
        <p:nvSpPr>
          <p:cNvPr id="4" name="Text 2"/>
          <p:cNvSpPr txBox="1"/>
          <p:nvPr/>
        </p:nvSpPr>
        <p:spPr>
          <a:xfrm>
            <a:off x="594360" y="1298448"/>
            <a:ext cx="10789920" cy="347472"/>
          </a:xfrm>
          <a:prstGeom prst="rect">
            <a:avLst/>
          </a:prstGeom>
          <a:noFill/>
          <a:ln/>
        </p:spPr>
        <p:txBody>
          <a:bodyPr wrap="square" lIns="0" tIns="0" rIns="0" bIns="0" rtlCol="0" anchor="ctr">
            <a:normAutofit/>
          </a:bodyPr>
          <a:lstStyle/>
          <a:p>
            <a:pPr marL="0" indent="0" algn="l">
              <a:buNone/>
            </a:pPr>
            <a:r>
              <a:rPr lang="en-US" sz="1200" dirty="0">
                <a:solidFill>
                  <a:srgbClr val="6C756D"/>
                </a:solidFill>
                <a:latin typeface="Aptos" pitchFamily="34" charset="0"/>
                <a:ea typeface="Aptos" pitchFamily="34" charset="-122"/>
                <a:cs typeface="Aptos" pitchFamily="34" charset="-120"/>
              </a:rPr>
              <a:t>The strongest online presence is the one where every layer reinforces the same promise.</a:t>
            </a:r>
            <a:endParaRPr lang="en-US" sz="1200" dirty="0"/>
          </a:p>
        </p:txBody>
      </p:sp>
      <p:pic>
        <p:nvPicPr>
          <p:cNvPr id="5" name="Image 0" descr="/mnt/data/verdemode_logo_mark_refined.png"/>
          <p:cNvPicPr>
            <a:picLocks noChangeAspect="1"/>
          </p:cNvPicPr>
          <p:nvPr/>
        </p:nvPicPr>
        <p:blipFill>
          <a:blip r:embed="rId3"/>
          <a:stretch>
            <a:fillRect/>
          </a:stretch>
        </p:blipFill>
        <p:spPr>
          <a:xfrm>
            <a:off x="5056632" y="1908727"/>
            <a:ext cx="2000250" cy="2306740"/>
          </a:xfrm>
          <a:prstGeom prst="rect">
            <a:avLst/>
          </a:prstGeom>
        </p:spPr>
      </p:pic>
      <p:sp>
        <p:nvSpPr>
          <p:cNvPr id="6" name="Shape 3"/>
          <p:cNvSpPr/>
          <p:nvPr/>
        </p:nvSpPr>
        <p:spPr>
          <a:xfrm>
            <a:off x="868680" y="1965960"/>
            <a:ext cx="3200400" cy="0"/>
          </a:xfrm>
          <a:prstGeom prst="roundRect">
            <a:avLst>
              <a:gd name="adj" fmla="val Infinity"/>
            </a:avLst>
          </a:prstGeom>
          <a:solidFill>
            <a:srgbClr val="FFFDF8"/>
          </a:solidFill>
          <a:ln w="12700">
            <a:solidFill>
              <a:srgbClr val="FFFDF8">
                <a:alpha val="0"/>
              </a:srgbClr>
            </a:solidFill>
            <a:prstDash val="solid"/>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3926</Words>
  <Application>Microsoft Office PowerPoint</Application>
  <PresentationFormat>Widescreen</PresentationFormat>
  <Paragraphs>473</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VerdeMode Studio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VerdeMode Studio: Digital Presence Strategy</dc:title>
  <dc:subject>VerdeMode Studio online presence strategy</dc:subject>
  <dc:creator>OpenAI</dc:creator>
  <cp:lastModifiedBy>Ralph Saramaduo-Hart (2411210)</cp:lastModifiedBy>
  <cp:revision>2</cp:revision>
  <dcterms:created xsi:type="dcterms:W3CDTF">2026-08-13T09:24:24Z</dcterms:created>
  <dcterms:modified xsi:type="dcterms:W3CDTF">2026-08-13T10:40:43Z</dcterms:modified>
</cp:coreProperties>
</file>